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44"/>
  </p:notesMasterIdLst>
  <p:handoutMasterIdLst>
    <p:handoutMasterId r:id="rId45"/>
  </p:handoutMasterIdLst>
  <p:sldIdLst>
    <p:sldId id="257" r:id="rId3"/>
    <p:sldId id="258" r:id="rId4"/>
    <p:sldId id="384" r:id="rId5"/>
    <p:sldId id="321" r:id="rId6"/>
    <p:sldId id="322" r:id="rId7"/>
    <p:sldId id="379" r:id="rId8"/>
    <p:sldId id="380" r:id="rId9"/>
    <p:sldId id="381" r:id="rId10"/>
    <p:sldId id="382" r:id="rId11"/>
    <p:sldId id="383" r:id="rId12"/>
    <p:sldId id="269" r:id="rId13"/>
    <p:sldId id="358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87" r:id="rId25"/>
    <p:sldId id="297" r:id="rId26"/>
    <p:sldId id="298" r:id="rId27"/>
    <p:sldId id="299" r:id="rId28"/>
    <p:sldId id="300" r:id="rId29"/>
    <p:sldId id="385" r:id="rId30"/>
    <p:sldId id="301" r:id="rId31"/>
    <p:sldId id="302" r:id="rId32"/>
    <p:sldId id="335" r:id="rId33"/>
    <p:sldId id="336" r:id="rId34"/>
    <p:sldId id="337" r:id="rId35"/>
    <p:sldId id="339" r:id="rId36"/>
    <p:sldId id="340" r:id="rId37"/>
    <p:sldId id="341" r:id="rId38"/>
    <p:sldId id="313" r:id="rId39"/>
    <p:sldId id="314" r:id="rId40"/>
    <p:sldId id="315" r:id="rId41"/>
    <p:sldId id="316" r:id="rId42"/>
    <p:sldId id="318" r:id="rId43"/>
  </p:sldIdLst>
  <p:sldSz cx="9144000" cy="6858000" type="screen4x3"/>
  <p:notesSz cx="7099300" cy="10234613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86453" autoAdjust="0"/>
  </p:normalViewPr>
  <p:slideViewPr>
    <p:cSldViewPr>
      <p:cViewPr varScale="1">
        <p:scale>
          <a:sx n="282" d="100"/>
          <a:sy n="282" d="100"/>
        </p:scale>
        <p:origin x="1248" y="168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8" d="100"/>
          <a:sy n="148" d="100"/>
        </p:scale>
        <p:origin x="57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D12A9-D2FD-423A-BEF8-B5C21D7528D7}" type="slidenum">
              <a:rPr lang="en-US"/>
              <a:pPr/>
              <a:t>13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6193"/>
            <a:ext cx="5438748" cy="44652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1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3D963-5198-4DD0-B066-C33AEDD6921F}" type="slidenum">
              <a:rPr lang="en-US"/>
              <a:pPr/>
              <a:t>15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91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3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7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Undirected</a:t>
            </a:r>
            <a:r>
              <a:rPr lang="de-DE" dirty="0"/>
              <a:t> -&gt; </a:t>
            </a:r>
            <a:r>
              <a:rPr lang="de-DE" dirty="0" err="1"/>
              <a:t>bidirectional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2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7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7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1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See VS1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transport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Validity: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any message in the out-bound buffer is eventually delivered to the in-bound buffer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Integrity: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received message is identical to the one send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 message is delivered twice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Possible question: is TCP reliable</a:t>
            </a:r>
            <a:r>
              <a:rPr lang="en-US" baseline="0" dirty="0"/>
              <a:t> or do we need something more ..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5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1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See VS1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baseline="0" dirty="0"/>
              <a:t> (i.e. </a:t>
            </a:r>
            <a:r>
              <a:rPr lang="de-DE" baseline="0" dirty="0" err="1"/>
              <a:t>blocking</a:t>
            </a:r>
            <a:r>
              <a:rPr lang="de-DE" baseline="0" dirty="0"/>
              <a:t> vs. </a:t>
            </a:r>
            <a:r>
              <a:rPr lang="de-DE" baseline="0" dirty="0" err="1"/>
              <a:t>Unblocking</a:t>
            </a:r>
            <a:r>
              <a:rPr lang="de-DE" baseline="0" dirty="0"/>
              <a:t>; </a:t>
            </a:r>
            <a:r>
              <a:rPr lang="de-DE" baseline="0" dirty="0" err="1"/>
              <a:t>rendezvous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explicit </a:t>
            </a:r>
            <a:r>
              <a:rPr lang="de-DE" baseline="0" dirty="0" err="1"/>
              <a:t>sync</a:t>
            </a:r>
            <a:r>
              <a:rPr lang="de-DE" baseline="0" dirty="0"/>
              <a:t> vs. Loose </a:t>
            </a:r>
            <a:r>
              <a:rPr lang="de-DE" baseline="0" dirty="0" err="1"/>
              <a:t>coupling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=</a:t>
            </a:r>
            <a:r>
              <a:rPr lang="de-DE" baseline="0" dirty="0"/>
              <a:t> </a:t>
            </a:r>
            <a:r>
              <a:rPr lang="de-DE" baseline="0" dirty="0" err="1"/>
              <a:t>node</a:t>
            </a:r>
            <a:r>
              <a:rPr lang="de-DE" baseline="0" dirty="0"/>
              <a:t>?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communicating</a:t>
            </a:r>
            <a:r>
              <a:rPr lang="de-DE" baseline="0" dirty="0"/>
              <a:t> </a:t>
            </a:r>
            <a:r>
              <a:rPr lang="de-DE" baseline="0" dirty="0" err="1"/>
              <a:t>entities</a:t>
            </a:r>
            <a:r>
              <a:rPr lang="de-DE" baseline="0" dirty="0"/>
              <a:t>, </a:t>
            </a:r>
            <a:r>
              <a:rPr lang="de-DE" baseline="0" dirty="0" err="1"/>
              <a:t>questions</a:t>
            </a:r>
            <a:r>
              <a:rPr lang="de-DE" baseline="0" dirty="0"/>
              <a:t> </a:t>
            </a:r>
            <a:r>
              <a:rPr lang="de-DE" baseline="0" dirty="0" err="1"/>
              <a:t>usually</a:t>
            </a:r>
            <a:r>
              <a:rPr lang="de-DE" baseline="0" dirty="0"/>
              <a:t> </a:t>
            </a:r>
            <a:r>
              <a:rPr lang="de-DE" baseline="0" dirty="0" err="1"/>
              <a:t>answered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archtiectural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-&gt; </a:t>
            </a:r>
            <a:r>
              <a:rPr lang="de-DE" baseline="0" dirty="0" err="1"/>
              <a:t>see</a:t>
            </a:r>
            <a:r>
              <a:rPr lang="de-DE" baseline="0" dirty="0"/>
              <a:t> VS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7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4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FEBB0-0D76-49B5-9431-8CD883853A8C}" type="slidenum">
              <a:rPr lang="en-US"/>
              <a:pPr/>
              <a:t>30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17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3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6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7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891BE-2420-4281-B263-0256A74F7D33}" type="slidenum">
              <a:rPr lang="en-US"/>
              <a:pPr/>
              <a:t>6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7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3C8DB-D027-4F52-A49F-7B04CF681509}" type="slidenum">
              <a:rPr lang="en-US"/>
              <a:pPr/>
              <a:t>8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91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6A484-DD62-4678-86AC-081F0235F735}" type="slidenum">
              <a:rPr lang="en-US"/>
              <a:pPr/>
              <a:t>9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37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de-DE" b="1" dirty="0"/>
              <a:t>I</a:t>
            </a:r>
            <a:r>
              <a:rPr lang="en-US" b="1" dirty="0" err="1"/>
              <a:t>ntroduction</a:t>
            </a:r>
            <a:r>
              <a:rPr lang="en-US" b="1" dirty="0"/>
              <a:t>, Models, and More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Dr. </a:t>
            </a:r>
            <a:r>
              <a:rPr lang="en-US" dirty="0" err="1"/>
              <a:t>Danh</a:t>
            </a:r>
            <a:r>
              <a:rPr lang="en-US" dirty="0"/>
              <a:t> Le-Phuoc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&amp; Consequences (v)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physical system clocks with different speeds </a:t>
            </a:r>
            <a:r>
              <a:rPr lang="en-US" dirty="0">
                <a:sym typeface="Wingdings" pitchFamily="2" charset="2"/>
              </a:rPr>
              <a:t> clock drift</a:t>
            </a:r>
            <a:endParaRPr lang="en-US" dirty="0"/>
          </a:p>
          <a:p>
            <a:pPr lvl="1"/>
            <a:r>
              <a:rPr lang="en-US" dirty="0"/>
              <a:t>Mechanisms for balancing of different velocities necessary (clock synchronization)</a:t>
            </a:r>
          </a:p>
          <a:p>
            <a:pPr lvl="1"/>
            <a:endParaRPr lang="en-US" dirty="0"/>
          </a:p>
          <a:p>
            <a:r>
              <a:rPr lang="en-US" dirty="0"/>
              <a:t>Accuracy of clock synchronization and </a:t>
            </a:r>
            <a:br>
              <a:rPr lang="en-US" dirty="0"/>
            </a:br>
            <a:r>
              <a:rPr lang="en-US" dirty="0"/>
              <a:t>resolution of clocks is restricted </a:t>
            </a:r>
          </a:p>
          <a:p>
            <a:pPr lvl="1"/>
            <a:r>
              <a:rPr lang="en-US" dirty="0"/>
              <a:t>Relative location of events in reference </a:t>
            </a:r>
            <a:br>
              <a:rPr lang="en-US" dirty="0"/>
            </a:br>
            <a:r>
              <a:rPr lang="en-US" dirty="0"/>
              <a:t>to each other is often more important </a:t>
            </a:r>
            <a:br>
              <a:rPr lang="en-US" dirty="0"/>
            </a:br>
            <a:r>
              <a:rPr lang="en-US" dirty="0"/>
              <a:t>than the exact time of their appearance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Logical clocks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  <a:p>
            <a:endParaRPr lang="de-DE" dirty="0"/>
          </a:p>
        </p:txBody>
      </p:sp>
      <p:pic>
        <p:nvPicPr>
          <p:cNvPr id="28" name="Picture 18" descr="TP_tmp">
            <a:extLst>
              <a:ext uri="{FF2B5EF4-FFF2-40B4-BE49-F238E27FC236}">
                <a16:creationId xmlns:a16="http://schemas.microsoft.com/office/drawing/2014/main" id="{723BF5CA-D86B-1A48-8AF9-C8E544711A1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93107"/>
            <a:ext cx="2695066" cy="3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utoShape 5">
            <a:extLst>
              <a:ext uri="{FF2B5EF4-FFF2-40B4-BE49-F238E27FC236}">
                <a16:creationId xmlns:a16="http://schemas.microsoft.com/office/drawing/2014/main" id="{D3E65662-4051-D340-83D0-C9AE0175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639" y="4776470"/>
            <a:ext cx="1163070" cy="306467"/>
          </a:xfrm>
          <a:prstGeom prst="wedgeRoundRectCallout">
            <a:avLst>
              <a:gd name="adj1" fmla="val -91377"/>
              <a:gd name="adj2" fmla="val 10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0" rIns="0" anchor="ctr">
            <a:spAutoFit/>
          </a:bodyPr>
          <a:lstStyle/>
          <a:p>
            <a:pPr algn="ctr"/>
            <a:r>
              <a:rPr lang="de-DE" sz="1200" dirty="0"/>
              <a:t>„Speed“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clock</a:t>
            </a:r>
            <a:endParaRPr lang="de-DE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D072C-FB22-FD44-866C-D7FE58DAC2A3}"/>
              </a:ext>
            </a:extLst>
          </p:cNvPr>
          <p:cNvSpPr/>
          <p:nvPr/>
        </p:nvSpPr>
        <p:spPr>
          <a:xfrm>
            <a:off x="5353664" y="5968131"/>
            <a:ext cx="3621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 </a:t>
            </a:r>
            <a:r>
              <a:rPr lang="en-US" sz="1400" dirty="0">
                <a:solidFill>
                  <a:schemeClr val="accent1"/>
                </a:solidFill>
              </a:rPr>
              <a:t>correct clock </a:t>
            </a:r>
            <a:r>
              <a:rPr lang="en-US" sz="1400" dirty="0"/>
              <a:t>has a </a:t>
            </a:r>
            <a:r>
              <a:rPr lang="en-US" sz="1400" i="1" dirty="0"/>
              <a:t>limited maximal drift </a:t>
            </a:r>
            <a:r>
              <a:rPr lang="en-US" sz="1400" i="1" dirty="0" err="1"/>
              <a:t>ρ</a:t>
            </a:r>
            <a:endParaRPr lang="en-US" sz="1400" dirty="0"/>
          </a:p>
        </p:txBody>
      </p:sp>
      <p:grpSp>
        <p:nvGrpSpPr>
          <p:cNvPr id="43" name="Group 7">
            <a:extLst>
              <a:ext uri="{FF2B5EF4-FFF2-40B4-BE49-F238E27FC236}">
                <a16:creationId xmlns:a16="http://schemas.microsoft.com/office/drawing/2014/main" id="{9E128460-9F12-8D4C-B006-F0757C5A827D}"/>
              </a:ext>
            </a:extLst>
          </p:cNvPr>
          <p:cNvGrpSpPr>
            <a:grpSpLocks/>
          </p:cNvGrpSpPr>
          <p:nvPr/>
        </p:nvGrpSpPr>
        <p:grpSpPr bwMode="auto">
          <a:xfrm>
            <a:off x="5219604" y="2376915"/>
            <a:ext cx="3759200" cy="3924300"/>
            <a:chOff x="1741" y="1774"/>
            <a:chExt cx="2086" cy="2178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B97B656-55A7-1F45-A48A-04DB9AE71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970"/>
              <a:ext cx="1726" cy="1796"/>
            </a:xfrm>
            <a:custGeom>
              <a:avLst/>
              <a:gdLst>
                <a:gd name="T0" fmla="*/ 0 w 1726"/>
                <a:gd name="T1" fmla="*/ 1796 h 1796"/>
                <a:gd name="T2" fmla="*/ 1218 w 1726"/>
                <a:gd name="T3" fmla="*/ 0 h 1796"/>
                <a:gd name="T4" fmla="*/ 1726 w 1726"/>
                <a:gd name="T5" fmla="*/ 628 h 1796"/>
                <a:gd name="T6" fmla="*/ 0 w 1726"/>
                <a:gd name="T7" fmla="*/ 179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6" h="1796">
                  <a:moveTo>
                    <a:pt x="0" y="1796"/>
                  </a:moveTo>
                  <a:lnTo>
                    <a:pt x="1218" y="0"/>
                  </a:lnTo>
                  <a:lnTo>
                    <a:pt x="1726" y="628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14608B1D-3D5B-B749-8501-9DE41275D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3764"/>
              <a:ext cx="172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33DB9BB3-BAE3-024A-8EFF-AFE0B5CA9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228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899CA95A-27BD-F040-82EE-525C959F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3605"/>
              <a:ext cx="75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Reference Time </a:t>
              </a:r>
              <a:r>
                <a:rPr lang="de-DE" sz="1200" i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E156F1FF-D909-9C4D-8EBA-167CE96AC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2019"/>
              <a:ext cx="4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Measured</a:t>
              </a:r>
            </a:p>
            <a:p>
              <a:r>
                <a:rPr lang="en-US" sz="1200" dirty="0"/>
                <a:t>Time </a:t>
              </a:r>
              <a:r>
                <a:rPr lang="en-US" sz="1600" i="1" dirty="0">
                  <a:latin typeface="Times New Roman" pitchFamily="18" charset="0"/>
                </a:rPr>
                <a:t>C</a:t>
              </a:r>
              <a:r>
                <a:rPr lang="en-US" sz="1600" dirty="0">
                  <a:latin typeface="Times New Roman" pitchFamily="18" charset="0"/>
                </a:rPr>
                <a:t>(</a:t>
              </a:r>
              <a:r>
                <a:rPr lang="en-US" sz="1600" i="1" dirty="0">
                  <a:latin typeface="Times New Roman" pitchFamily="18" charset="0"/>
                </a:rPr>
                <a:t>t</a:t>
              </a:r>
              <a:r>
                <a:rPr lang="en-US" sz="1600" dirty="0">
                  <a:latin typeface="Times New Roman" pitchFamily="18" charset="0"/>
                </a:rPr>
                <a:t>)</a:t>
              </a:r>
              <a:endParaRPr lang="en-US" sz="1600" i="1" dirty="0">
                <a:latin typeface="Times New Roman" pitchFamily="18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0A729B7B-58CC-194B-8CB2-0EE2F60DC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450"/>
              <a:ext cx="1611" cy="1316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ED36AEDC-C54A-5D48-A30A-F308D3A2C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133"/>
              <a:ext cx="1361" cy="163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0F29562F-809D-3740-9B0B-D15EDAA2D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291"/>
              <a:ext cx="1475" cy="1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88EDBC4A-C5B8-AC48-984F-25463444B8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240000" flipV="1">
              <a:off x="1448" y="2863"/>
              <a:ext cx="21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45413D48-48D0-4841-8358-443B6CE042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560000">
              <a:off x="1741" y="3178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4" name="Text Box 5">
            <a:extLst>
              <a:ext uri="{FF2B5EF4-FFF2-40B4-BE49-F238E27FC236}">
                <a16:creationId xmlns:a16="http://schemas.microsoft.com/office/drawing/2014/main" id="{5CE51E1D-64AB-6644-8ECE-F99EA634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423" y="2964095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exact</a:t>
            </a:r>
            <a:br>
              <a:rPr lang="en-US" sz="1200" b="1" dirty="0"/>
            </a:br>
            <a:r>
              <a:rPr lang="en-US" sz="1200" b="1" dirty="0" err="1"/>
              <a:t>dC</a:t>
            </a:r>
            <a:r>
              <a:rPr lang="en-US" sz="1200" b="1" dirty="0"/>
              <a:t> / </a:t>
            </a:r>
            <a:r>
              <a:rPr lang="en-US" sz="1200" b="1" dirty="0" err="1"/>
              <a:t>dt</a:t>
            </a:r>
            <a:r>
              <a:rPr lang="en-US" sz="1200" b="1" dirty="0"/>
              <a:t> = 1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EC09E602-34F7-0A44-B8F2-87B089B6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12" y="3615889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too fast</a:t>
            </a:r>
          </a:p>
          <a:p>
            <a:r>
              <a:rPr lang="en-US" sz="1200" b="1" dirty="0" err="1">
                <a:solidFill>
                  <a:schemeClr val="accent2"/>
                </a:solidFill>
              </a:rPr>
              <a:t>dC</a:t>
            </a:r>
            <a:r>
              <a:rPr lang="en-US" sz="1200" b="1" dirty="0">
                <a:solidFill>
                  <a:schemeClr val="accent2"/>
                </a:solidFill>
              </a:rPr>
              <a:t> / </a:t>
            </a:r>
            <a:r>
              <a:rPr lang="en-US" sz="1200" b="1" dirty="0" err="1">
                <a:solidFill>
                  <a:schemeClr val="accent2"/>
                </a:solidFill>
              </a:rPr>
              <a:t>dt</a:t>
            </a:r>
            <a:r>
              <a:rPr lang="en-US" sz="1200" b="1" dirty="0">
                <a:solidFill>
                  <a:schemeClr val="accent2"/>
                </a:solidFill>
              </a:rPr>
              <a:t> &gt; 1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54C5D8A7-95D1-EA4F-80A0-37EFF38F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85" y="4753173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 slow</a:t>
            </a:r>
          </a:p>
          <a:p>
            <a:r>
              <a:rPr lang="en-US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dC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en-US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1</a:t>
            </a:r>
          </a:p>
        </p:txBody>
      </p:sp>
      <p:sp>
        <p:nvSpPr>
          <p:cNvPr id="22" name="Foliennummernplatzhalter 6">
            <a:extLst>
              <a:ext uri="{FF2B5EF4-FFF2-40B4-BE49-F238E27FC236}">
                <a16:creationId xmlns:a16="http://schemas.microsoft.com/office/drawing/2014/main" id="{B985A33E-00A8-C845-8550-E96DD87E7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3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(vi)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administrative domains</a:t>
            </a:r>
          </a:p>
          <a:p>
            <a:pPr lvl="1"/>
            <a:r>
              <a:rPr lang="en-US" dirty="0"/>
              <a:t>For each domain, a different administrator is responsible</a:t>
            </a:r>
          </a:p>
          <a:p>
            <a:pPr lvl="1"/>
            <a:r>
              <a:rPr lang="en-US" dirty="0"/>
              <a:t>Centralized administration in large systems impossible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Allow decentralized administration and automating of administration (if possible and secure)</a:t>
            </a:r>
          </a:p>
          <a:p>
            <a:pPr>
              <a:buFont typeface="Arial Unicode MS" pitchFamily="34" charset="-128"/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Components are heterogeneous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Heterogeneity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Interoperability between components is difficult to guarantee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Interface standardization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784ADFEB-DA63-9D4A-89AB-53A218F3C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977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conceptual problems in distributed systems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5611" y="6254750"/>
            <a:ext cx="3924300" cy="279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8213-D590-154D-B01B-D447D8A3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1" y="2130424"/>
            <a:ext cx="8229600" cy="429557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Problem of the Two Armies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Distributed </a:t>
            </a:r>
            <a:r>
              <a:rPr lang="en-US" dirty="0">
                <a:latin typeface="Courier New" pitchFamily="49" charset="0"/>
              </a:rPr>
              <a:t>make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Phantom-Deadlocks</a:t>
            </a:r>
          </a:p>
        </p:txBody>
      </p:sp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563D9-6033-0149-A908-D41E6361B91E}"/>
              </a:ext>
            </a:extLst>
          </p:cNvPr>
          <p:cNvSpPr txBox="1">
            <a:spLocks/>
          </p:cNvSpPr>
          <p:nvPr/>
        </p:nvSpPr>
        <p:spPr bwMode="auto">
          <a:xfrm>
            <a:off x="455611" y="6536997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b="0" dirty="0"/>
              <a:t>Slide </a:t>
            </a:r>
            <a:fld id="{DDA20590-EC26-DE40-BF83-8E86F34B783D}" type="slidenum">
              <a:rPr lang="de-DE" b="0" smtClean="0"/>
              <a:pPr/>
              <a:t>12</a:t>
            </a:fld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5651381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7" y="417514"/>
            <a:ext cx="8061325" cy="381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dirty="0"/>
              <a:t>Problem of the Two Armies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54331" name="Freeform 27"/>
          <p:cNvSpPr>
            <a:spLocks/>
          </p:cNvSpPr>
          <p:nvPr/>
        </p:nvSpPr>
        <p:spPr bwMode="auto">
          <a:xfrm>
            <a:off x="3059113" y="1509713"/>
            <a:ext cx="3468687" cy="2579687"/>
          </a:xfrm>
          <a:custGeom>
            <a:avLst/>
            <a:gdLst>
              <a:gd name="T0" fmla="*/ 1134 w 2185"/>
              <a:gd name="T1" fmla="*/ 211 h 1625"/>
              <a:gd name="T2" fmla="*/ 453 w 2185"/>
              <a:gd name="T3" fmla="*/ 302 h 1625"/>
              <a:gd name="T4" fmla="*/ 272 w 2185"/>
              <a:gd name="T5" fmla="*/ 982 h 1625"/>
              <a:gd name="T6" fmla="*/ 136 w 2185"/>
              <a:gd name="T7" fmla="*/ 1527 h 1625"/>
              <a:gd name="T8" fmla="*/ 1088 w 2185"/>
              <a:gd name="T9" fmla="*/ 1572 h 1625"/>
              <a:gd name="T10" fmla="*/ 1996 w 2185"/>
              <a:gd name="T11" fmla="*/ 1209 h 1625"/>
              <a:gd name="T12" fmla="*/ 2041 w 2185"/>
              <a:gd name="T13" fmla="*/ 166 h 1625"/>
              <a:gd name="T14" fmla="*/ 1134 w 2185"/>
              <a:gd name="T15" fmla="*/ 211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5" h="1625">
                <a:moveTo>
                  <a:pt x="1134" y="211"/>
                </a:moveTo>
                <a:cubicBezTo>
                  <a:pt x="869" y="234"/>
                  <a:pt x="597" y="173"/>
                  <a:pt x="453" y="302"/>
                </a:cubicBezTo>
                <a:cubicBezTo>
                  <a:pt x="309" y="431"/>
                  <a:pt x="325" y="778"/>
                  <a:pt x="272" y="982"/>
                </a:cubicBezTo>
                <a:cubicBezTo>
                  <a:pt x="219" y="1186"/>
                  <a:pt x="0" y="1429"/>
                  <a:pt x="136" y="1527"/>
                </a:cubicBezTo>
                <a:cubicBezTo>
                  <a:pt x="272" y="1625"/>
                  <a:pt x="778" y="1625"/>
                  <a:pt x="1088" y="1572"/>
                </a:cubicBezTo>
                <a:cubicBezTo>
                  <a:pt x="1398" y="1519"/>
                  <a:pt x="1837" y="1443"/>
                  <a:pt x="1996" y="1209"/>
                </a:cubicBezTo>
                <a:cubicBezTo>
                  <a:pt x="2155" y="975"/>
                  <a:pt x="2185" y="332"/>
                  <a:pt x="2041" y="166"/>
                </a:cubicBezTo>
                <a:cubicBezTo>
                  <a:pt x="1897" y="0"/>
                  <a:pt x="1399" y="188"/>
                  <a:pt x="1134" y="21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30" name="Freeform 26"/>
          <p:cNvSpPr>
            <a:spLocks/>
          </p:cNvSpPr>
          <p:nvPr/>
        </p:nvSpPr>
        <p:spPr bwMode="auto">
          <a:xfrm>
            <a:off x="6413500" y="1547813"/>
            <a:ext cx="2136775" cy="2355850"/>
          </a:xfrm>
          <a:custGeom>
            <a:avLst/>
            <a:gdLst>
              <a:gd name="T0" fmla="*/ 1038 w 1346"/>
              <a:gd name="T1" fmla="*/ 88 h 1484"/>
              <a:gd name="T2" fmla="*/ 132 w 1346"/>
              <a:gd name="T3" fmla="*/ 205 h 1484"/>
              <a:gd name="T4" fmla="*/ 246 w 1346"/>
              <a:gd name="T5" fmla="*/ 1321 h 1484"/>
              <a:gd name="T6" fmla="*/ 972 w 1346"/>
              <a:gd name="T7" fmla="*/ 1185 h 1484"/>
              <a:gd name="T8" fmla="*/ 1335 w 1346"/>
              <a:gd name="T9" fmla="*/ 595 h 1484"/>
              <a:gd name="T10" fmla="*/ 1038 w 1346"/>
              <a:gd name="T11" fmla="*/ 88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6" h="1484">
                <a:moveTo>
                  <a:pt x="1038" y="88"/>
                </a:moveTo>
                <a:cubicBezTo>
                  <a:pt x="838" y="23"/>
                  <a:pt x="264" y="0"/>
                  <a:pt x="132" y="205"/>
                </a:cubicBezTo>
                <a:cubicBezTo>
                  <a:pt x="0" y="410"/>
                  <a:pt x="106" y="1158"/>
                  <a:pt x="246" y="1321"/>
                </a:cubicBezTo>
                <a:cubicBezTo>
                  <a:pt x="386" y="1484"/>
                  <a:pt x="790" y="1306"/>
                  <a:pt x="972" y="1185"/>
                </a:cubicBezTo>
                <a:cubicBezTo>
                  <a:pt x="1154" y="1064"/>
                  <a:pt x="1324" y="778"/>
                  <a:pt x="1335" y="595"/>
                </a:cubicBezTo>
                <a:cubicBezTo>
                  <a:pt x="1346" y="412"/>
                  <a:pt x="1238" y="153"/>
                  <a:pt x="1038" y="88"/>
                </a:cubicBezTo>
                <a:close/>
              </a:path>
            </a:pathLst>
          </a:custGeom>
          <a:solidFill>
            <a:srgbClr val="EBEBEB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4329" name="Freeform 25"/>
          <p:cNvSpPr>
            <a:spLocks/>
          </p:cNvSpPr>
          <p:nvPr/>
        </p:nvSpPr>
        <p:spPr bwMode="auto">
          <a:xfrm>
            <a:off x="768350" y="1784350"/>
            <a:ext cx="2651125" cy="2041525"/>
          </a:xfrm>
          <a:custGeom>
            <a:avLst/>
            <a:gdLst>
              <a:gd name="T0" fmla="*/ 1118 w 1670"/>
              <a:gd name="T1" fmla="*/ 38 h 1286"/>
              <a:gd name="T2" fmla="*/ 166 w 1670"/>
              <a:gd name="T3" fmla="*/ 174 h 1286"/>
              <a:gd name="T4" fmla="*/ 120 w 1670"/>
              <a:gd name="T5" fmla="*/ 900 h 1286"/>
              <a:gd name="T6" fmla="*/ 755 w 1670"/>
              <a:gd name="T7" fmla="*/ 1263 h 1286"/>
              <a:gd name="T8" fmla="*/ 1436 w 1670"/>
              <a:gd name="T9" fmla="*/ 1036 h 1286"/>
              <a:gd name="T10" fmla="*/ 1617 w 1670"/>
              <a:gd name="T11" fmla="*/ 401 h 1286"/>
              <a:gd name="T12" fmla="*/ 1118 w 1670"/>
              <a:gd name="T13" fmla="*/ 38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0" h="1286">
                <a:moveTo>
                  <a:pt x="1118" y="38"/>
                </a:moveTo>
                <a:cubicBezTo>
                  <a:pt x="876" y="0"/>
                  <a:pt x="332" y="30"/>
                  <a:pt x="166" y="174"/>
                </a:cubicBezTo>
                <a:cubicBezTo>
                  <a:pt x="0" y="318"/>
                  <a:pt x="22" y="719"/>
                  <a:pt x="120" y="900"/>
                </a:cubicBezTo>
                <a:cubicBezTo>
                  <a:pt x="218" y="1081"/>
                  <a:pt x="536" y="1240"/>
                  <a:pt x="755" y="1263"/>
                </a:cubicBezTo>
                <a:cubicBezTo>
                  <a:pt x="974" y="1286"/>
                  <a:pt x="1292" y="1180"/>
                  <a:pt x="1436" y="1036"/>
                </a:cubicBezTo>
                <a:cubicBezTo>
                  <a:pt x="1580" y="892"/>
                  <a:pt x="1670" y="567"/>
                  <a:pt x="1617" y="401"/>
                </a:cubicBezTo>
                <a:cubicBezTo>
                  <a:pt x="1564" y="235"/>
                  <a:pt x="1360" y="76"/>
                  <a:pt x="1118" y="38"/>
                </a:cubicBezTo>
                <a:close/>
              </a:path>
            </a:pathLst>
          </a:custGeom>
          <a:solidFill>
            <a:srgbClr val="EBEBEB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622425" y="2830513"/>
            <a:ext cx="86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2400" b="1">
                <a:latin typeface="ITC Quay Sans Book" pitchFamily="34" charset="0"/>
              </a:rPr>
              <a:t>3000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7108825" y="2724150"/>
            <a:ext cx="86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2400" b="1">
                <a:latin typeface="ITC Quay Sans Book" pitchFamily="34" charset="0"/>
              </a:rPr>
              <a:t>2000</a:t>
            </a:r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4441825" y="2784475"/>
            <a:ext cx="86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2400" b="1">
                <a:latin typeface="ITC Quay Sans Book" pitchFamily="34" charset="0"/>
              </a:rPr>
              <a:t>4000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95463" y="4032250"/>
            <a:ext cx="5502275" cy="366713"/>
            <a:chOff x="1108" y="2767"/>
            <a:chExt cx="3466" cy="231"/>
          </a:xfrm>
        </p:grpSpPr>
        <p:sp>
          <p:nvSpPr>
            <p:cNvPr id="354315" name="Line 11"/>
            <p:cNvSpPr>
              <a:spLocks noChangeShapeType="1"/>
            </p:cNvSpPr>
            <p:nvPr/>
          </p:nvSpPr>
          <p:spPr bwMode="auto">
            <a:xfrm>
              <a:off x="1108" y="2973"/>
              <a:ext cx="3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16" name="Rectangle 12"/>
            <p:cNvSpPr>
              <a:spLocks noChangeArrowheads="1"/>
            </p:cNvSpPr>
            <p:nvPr/>
          </p:nvSpPr>
          <p:spPr bwMode="auto">
            <a:xfrm>
              <a:off x="3207" y="2767"/>
              <a:ext cx="1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latin typeface="ITC Quay Sans Book" pitchFamily="34" charset="0"/>
                </a:rPr>
                <a:t>Attack at 6:00 a.m.!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95463" y="4337050"/>
            <a:ext cx="5321300" cy="366713"/>
            <a:chOff x="1108" y="2959"/>
            <a:chExt cx="3352" cy="231"/>
          </a:xfrm>
        </p:grpSpPr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>
              <a:off x="1108" y="3165"/>
              <a:ext cx="3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19" name="Rectangle 15"/>
            <p:cNvSpPr>
              <a:spLocks noChangeArrowheads="1"/>
            </p:cNvSpPr>
            <p:nvPr/>
          </p:nvSpPr>
          <p:spPr bwMode="auto">
            <a:xfrm>
              <a:off x="1239" y="2959"/>
              <a:ext cx="1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latin typeface="ITC Quay Sans Book" pitchFamily="34" charset="0"/>
                </a:rPr>
                <a:t>Yes, at 6:00 a.m.!</a:t>
              </a:r>
            </a:p>
          </p:txBody>
        </p:sp>
      </p:grpSp>
      <p:graphicFrame>
        <p:nvGraphicFramePr>
          <p:cNvPr id="354320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1025" y="3475038"/>
          <a:ext cx="568325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Designer 4.1 Zeichnung" r:id="rId4" imgW="1438656" imgH="5791200" progId="">
                  <p:embed/>
                </p:oleObj>
              </mc:Choice>
              <mc:Fallback>
                <p:oleObj name="Designer 4.1 Zeichnung" r:id="rId4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475038"/>
                        <a:ext cx="568325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20025" y="3475038"/>
          <a:ext cx="568325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Designer 4.1 Zeichnung" r:id="rId6" imgW="1438656" imgH="5791200" progId="">
                  <p:embed/>
                </p:oleObj>
              </mc:Choice>
              <mc:Fallback>
                <p:oleObj name="Designer 4.1 Zeichnung" r:id="rId6" imgW="1438656" imgH="5791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3475038"/>
                        <a:ext cx="568325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003800" y="4868863"/>
            <a:ext cx="2516188" cy="990600"/>
            <a:chOff x="3120" y="3309"/>
            <a:chExt cx="1585" cy="62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54324" name="AutoShape 20"/>
            <p:cNvSpPr>
              <a:spLocks noChangeArrowheads="1"/>
            </p:cNvSpPr>
            <p:nvPr/>
          </p:nvSpPr>
          <p:spPr bwMode="auto">
            <a:xfrm flipH="1" flipV="1">
              <a:off x="3120" y="3309"/>
              <a:ext cx="1585" cy="624"/>
            </a:xfrm>
            <a:prstGeom prst="cloudCallout">
              <a:avLst>
                <a:gd name="adj1" fmla="val -53662"/>
                <a:gd name="adj2" fmla="val 114102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ITC Quay Sans Book" pitchFamily="34" charset="0"/>
              </a:endParaRPr>
            </a:p>
          </p:txBody>
        </p:sp>
        <p:sp>
          <p:nvSpPr>
            <p:cNvPr id="354325" name="Rectangle 21"/>
            <p:cNvSpPr>
              <a:spLocks noChangeArrowheads="1"/>
            </p:cNvSpPr>
            <p:nvPr/>
          </p:nvSpPr>
          <p:spPr bwMode="auto">
            <a:xfrm>
              <a:off x="3360" y="3541"/>
              <a:ext cx="76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latin typeface="ITC Quay Sans Book" pitchFamily="34" charset="0"/>
                </a:rPr>
                <a:t>Arrived? </a:t>
              </a:r>
            </a:p>
          </p:txBody>
        </p:sp>
      </p:grp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1381047" y="1995488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Grey Troops</a:t>
            </a: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729335" y="1995488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Grey Troops</a:t>
            </a:r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4229208" y="1995488"/>
            <a:ext cx="1415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Blue Troops</a:t>
            </a:r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935ADCF8-2BF4-BE44-9D6E-C74ED747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75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>
                <a:latin typeface="Courier New" pitchFamily="49" charset="0"/>
              </a:rPr>
              <a:t>make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711200" y="2232025"/>
            <a:ext cx="886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Computer</a:t>
            </a:r>
          </a:p>
          <a:p>
            <a:endParaRPr lang="en-US" dirty="0">
              <a:latin typeface="Tahoma" pitchFamily="34" charset="0"/>
            </a:endParaRP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711200" y="2473325"/>
            <a:ext cx="15214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latin typeface="Tahoma" pitchFamily="34" charset="0"/>
              </a:rPr>
              <a:t>running compiler</a:t>
            </a:r>
            <a:endParaRPr lang="en-US">
              <a:latin typeface="Tahoma" pitchFamily="34" charset="0"/>
            </a:endParaRP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825500" y="4289425"/>
            <a:ext cx="8864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Computer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825500" y="4530725"/>
            <a:ext cx="13404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running editor </a:t>
            </a:r>
            <a:endParaRPr lang="en-US" dirty="0">
              <a:latin typeface="Tahoma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95550" y="2368550"/>
            <a:ext cx="4927600" cy="50800"/>
            <a:chOff x="1572" y="1492"/>
            <a:chExt cx="3104" cy="32"/>
          </a:xfrm>
        </p:grpSpPr>
        <p:sp>
          <p:nvSpPr>
            <p:cNvPr id="436233" name="Freeform 9"/>
            <p:cNvSpPr>
              <a:spLocks/>
            </p:cNvSpPr>
            <p:nvPr/>
          </p:nvSpPr>
          <p:spPr bwMode="auto">
            <a:xfrm>
              <a:off x="4588" y="1492"/>
              <a:ext cx="88" cy="32"/>
            </a:xfrm>
            <a:custGeom>
              <a:avLst/>
              <a:gdLst>
                <a:gd name="T0" fmla="*/ 88 w 88"/>
                <a:gd name="T1" fmla="*/ 16 h 32"/>
                <a:gd name="T2" fmla="*/ 0 w 88"/>
                <a:gd name="T3" fmla="*/ 32 h 32"/>
                <a:gd name="T4" fmla="*/ 0 w 88"/>
                <a:gd name="T5" fmla="*/ 16 h 32"/>
                <a:gd name="T6" fmla="*/ 0 w 88"/>
                <a:gd name="T7" fmla="*/ 0 h 32"/>
                <a:gd name="T8" fmla="*/ 88 w 8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2">
                  <a:moveTo>
                    <a:pt x="88" y="16"/>
                  </a:moveTo>
                  <a:lnTo>
                    <a:pt x="0" y="3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8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6234" name="Line 10"/>
            <p:cNvSpPr>
              <a:spLocks noChangeShapeType="1"/>
            </p:cNvSpPr>
            <p:nvPr/>
          </p:nvSpPr>
          <p:spPr bwMode="auto">
            <a:xfrm>
              <a:off x="1572" y="1508"/>
              <a:ext cx="30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95550" y="4527550"/>
            <a:ext cx="4927600" cy="50800"/>
            <a:chOff x="1572" y="2852"/>
            <a:chExt cx="3104" cy="32"/>
          </a:xfrm>
        </p:grpSpPr>
        <p:sp>
          <p:nvSpPr>
            <p:cNvPr id="436236" name="Freeform 12"/>
            <p:cNvSpPr>
              <a:spLocks/>
            </p:cNvSpPr>
            <p:nvPr/>
          </p:nvSpPr>
          <p:spPr bwMode="auto">
            <a:xfrm>
              <a:off x="4588" y="2852"/>
              <a:ext cx="88" cy="32"/>
            </a:xfrm>
            <a:custGeom>
              <a:avLst/>
              <a:gdLst>
                <a:gd name="T0" fmla="*/ 88 w 88"/>
                <a:gd name="T1" fmla="*/ 16 h 32"/>
                <a:gd name="T2" fmla="*/ 0 w 88"/>
                <a:gd name="T3" fmla="*/ 32 h 32"/>
                <a:gd name="T4" fmla="*/ 0 w 88"/>
                <a:gd name="T5" fmla="*/ 16 h 32"/>
                <a:gd name="T6" fmla="*/ 0 w 88"/>
                <a:gd name="T7" fmla="*/ 0 h 32"/>
                <a:gd name="T8" fmla="*/ 88 w 8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2">
                  <a:moveTo>
                    <a:pt x="88" y="16"/>
                  </a:moveTo>
                  <a:lnTo>
                    <a:pt x="0" y="3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8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6237" name="Line 13"/>
            <p:cNvSpPr>
              <a:spLocks noChangeShapeType="1"/>
            </p:cNvSpPr>
            <p:nvPr/>
          </p:nvSpPr>
          <p:spPr bwMode="auto">
            <a:xfrm>
              <a:off x="1572" y="2868"/>
              <a:ext cx="30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6238" name="Line 14"/>
          <p:cNvSpPr>
            <a:spLocks noChangeShapeType="1"/>
          </p:cNvSpPr>
          <p:nvPr/>
        </p:nvSpPr>
        <p:spPr bwMode="auto">
          <a:xfrm flipV="1">
            <a:off x="2736850" y="2308225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39" name="Line 15"/>
          <p:cNvSpPr>
            <a:spLocks noChangeShapeType="1"/>
          </p:cNvSpPr>
          <p:nvPr/>
        </p:nvSpPr>
        <p:spPr bwMode="auto">
          <a:xfrm flipV="1">
            <a:off x="34607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0" name="Line 16"/>
          <p:cNvSpPr>
            <a:spLocks noChangeShapeType="1"/>
          </p:cNvSpPr>
          <p:nvPr/>
        </p:nvSpPr>
        <p:spPr bwMode="auto">
          <a:xfrm flipV="1">
            <a:off x="41846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1" name="Line 17"/>
          <p:cNvSpPr>
            <a:spLocks noChangeShapeType="1"/>
          </p:cNvSpPr>
          <p:nvPr/>
        </p:nvSpPr>
        <p:spPr bwMode="auto">
          <a:xfrm flipV="1">
            <a:off x="48958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2" name="Line 18"/>
          <p:cNvSpPr>
            <a:spLocks noChangeShapeType="1"/>
          </p:cNvSpPr>
          <p:nvPr/>
        </p:nvSpPr>
        <p:spPr bwMode="auto">
          <a:xfrm flipV="1">
            <a:off x="56197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3" name="Line 19"/>
          <p:cNvSpPr>
            <a:spLocks noChangeShapeType="1"/>
          </p:cNvSpPr>
          <p:nvPr/>
        </p:nvSpPr>
        <p:spPr bwMode="auto">
          <a:xfrm flipV="1">
            <a:off x="63436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4" name="Line 20"/>
          <p:cNvSpPr>
            <a:spLocks noChangeShapeType="1"/>
          </p:cNvSpPr>
          <p:nvPr/>
        </p:nvSpPr>
        <p:spPr bwMode="auto">
          <a:xfrm flipV="1">
            <a:off x="7067550" y="2317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5" name="Line 21"/>
          <p:cNvSpPr>
            <a:spLocks noChangeShapeType="1"/>
          </p:cNvSpPr>
          <p:nvPr/>
        </p:nvSpPr>
        <p:spPr bwMode="auto">
          <a:xfrm flipV="1">
            <a:off x="27368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6" name="Line 22"/>
          <p:cNvSpPr>
            <a:spLocks noChangeShapeType="1"/>
          </p:cNvSpPr>
          <p:nvPr/>
        </p:nvSpPr>
        <p:spPr bwMode="auto">
          <a:xfrm flipV="1">
            <a:off x="34607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 flipV="1">
            <a:off x="41846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V="1">
            <a:off x="48958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V="1">
            <a:off x="56197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50" name="Line 26"/>
          <p:cNvSpPr>
            <a:spLocks noChangeShapeType="1"/>
          </p:cNvSpPr>
          <p:nvPr/>
        </p:nvSpPr>
        <p:spPr bwMode="auto">
          <a:xfrm flipV="1">
            <a:off x="63436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51" name="Line 27"/>
          <p:cNvSpPr>
            <a:spLocks noChangeShapeType="1"/>
          </p:cNvSpPr>
          <p:nvPr/>
        </p:nvSpPr>
        <p:spPr bwMode="auto">
          <a:xfrm flipV="1">
            <a:off x="7067550" y="4476750"/>
            <a:ext cx="1588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52" name="Rectangle 28"/>
          <p:cNvSpPr>
            <a:spLocks noChangeArrowheads="1"/>
          </p:cNvSpPr>
          <p:nvPr/>
        </p:nvSpPr>
        <p:spPr bwMode="auto">
          <a:xfrm>
            <a:off x="26098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104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3" name="Rectangle 29"/>
          <p:cNvSpPr>
            <a:spLocks noChangeArrowheads="1"/>
          </p:cNvSpPr>
          <p:nvPr/>
        </p:nvSpPr>
        <p:spPr bwMode="auto">
          <a:xfrm>
            <a:off x="33337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105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4" name="Rectangle 30"/>
          <p:cNvSpPr>
            <a:spLocks noChangeArrowheads="1"/>
          </p:cNvSpPr>
          <p:nvPr/>
        </p:nvSpPr>
        <p:spPr bwMode="auto">
          <a:xfrm>
            <a:off x="40449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106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5" name="Rectangle 31"/>
          <p:cNvSpPr>
            <a:spLocks noChangeArrowheads="1"/>
          </p:cNvSpPr>
          <p:nvPr/>
        </p:nvSpPr>
        <p:spPr bwMode="auto">
          <a:xfrm>
            <a:off x="47688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107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6" name="Rectangle 32"/>
          <p:cNvSpPr>
            <a:spLocks noChangeArrowheads="1"/>
          </p:cNvSpPr>
          <p:nvPr/>
        </p:nvSpPr>
        <p:spPr bwMode="auto">
          <a:xfrm>
            <a:off x="54927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108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7" name="Rectangle 33"/>
          <p:cNvSpPr>
            <a:spLocks noChangeArrowheads="1"/>
          </p:cNvSpPr>
          <p:nvPr/>
        </p:nvSpPr>
        <p:spPr bwMode="auto">
          <a:xfrm>
            <a:off x="62166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109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8" name="Rectangle 34"/>
          <p:cNvSpPr>
            <a:spLocks noChangeArrowheads="1"/>
          </p:cNvSpPr>
          <p:nvPr/>
        </p:nvSpPr>
        <p:spPr bwMode="auto">
          <a:xfrm>
            <a:off x="6927850" y="20764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110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59" name="Rectangle 35"/>
          <p:cNvSpPr>
            <a:spLocks noChangeArrowheads="1"/>
          </p:cNvSpPr>
          <p:nvPr/>
        </p:nvSpPr>
        <p:spPr bwMode="auto">
          <a:xfrm>
            <a:off x="40195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104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0" name="Rectangle 36"/>
          <p:cNvSpPr>
            <a:spLocks noChangeArrowheads="1"/>
          </p:cNvSpPr>
          <p:nvPr/>
        </p:nvSpPr>
        <p:spPr bwMode="auto">
          <a:xfrm>
            <a:off x="47307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105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1" name="Rectangle 37"/>
          <p:cNvSpPr>
            <a:spLocks noChangeArrowheads="1"/>
          </p:cNvSpPr>
          <p:nvPr/>
        </p:nvSpPr>
        <p:spPr bwMode="auto">
          <a:xfrm>
            <a:off x="54546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106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2" name="Rectangle 38"/>
          <p:cNvSpPr>
            <a:spLocks noChangeArrowheads="1"/>
          </p:cNvSpPr>
          <p:nvPr/>
        </p:nvSpPr>
        <p:spPr bwMode="auto">
          <a:xfrm>
            <a:off x="61785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107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3" name="Rectangle 39"/>
          <p:cNvSpPr>
            <a:spLocks noChangeArrowheads="1"/>
          </p:cNvSpPr>
          <p:nvPr/>
        </p:nvSpPr>
        <p:spPr bwMode="auto">
          <a:xfrm>
            <a:off x="68897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108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4" name="Rectangle 40"/>
          <p:cNvSpPr>
            <a:spLocks noChangeArrowheads="1"/>
          </p:cNvSpPr>
          <p:nvPr/>
        </p:nvSpPr>
        <p:spPr bwMode="auto">
          <a:xfrm>
            <a:off x="26098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102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5" name="Rectangle 41"/>
          <p:cNvSpPr>
            <a:spLocks noChangeArrowheads="1"/>
          </p:cNvSpPr>
          <p:nvPr/>
        </p:nvSpPr>
        <p:spPr bwMode="auto">
          <a:xfrm>
            <a:off x="3333750" y="4159250"/>
            <a:ext cx="290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>
                <a:latin typeface="Tahoma" pitchFamily="34" charset="0"/>
              </a:rPr>
              <a:t>103</a:t>
            </a:r>
            <a:endParaRPr lang="de-DE" sz="2000">
              <a:latin typeface="Tahoma" pitchFamily="34" charset="0"/>
            </a:endParaRPr>
          </a:p>
        </p:txBody>
      </p:sp>
      <p:sp>
        <p:nvSpPr>
          <p:cNvPr id="436266" name="Rectangle 42"/>
          <p:cNvSpPr>
            <a:spLocks noChangeArrowheads="1"/>
          </p:cNvSpPr>
          <p:nvPr/>
        </p:nvSpPr>
        <p:spPr bwMode="auto">
          <a:xfrm>
            <a:off x="7613650" y="2127250"/>
            <a:ext cx="144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latin typeface="Tahoma" pitchFamily="34" charset="0"/>
              </a:rPr>
              <a:t>Time according </a:t>
            </a:r>
            <a:endParaRPr lang="en-US">
              <a:latin typeface="Tahoma" pitchFamily="34" charset="0"/>
            </a:endParaRPr>
          </a:p>
        </p:txBody>
      </p:sp>
      <p:sp>
        <p:nvSpPr>
          <p:cNvPr id="436267" name="Rectangle 43"/>
          <p:cNvSpPr>
            <a:spLocks noChangeArrowheads="1"/>
          </p:cNvSpPr>
          <p:nvPr/>
        </p:nvSpPr>
        <p:spPr bwMode="auto">
          <a:xfrm>
            <a:off x="7613650" y="2368550"/>
            <a:ext cx="11669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latin typeface="Tahoma" pitchFamily="34" charset="0"/>
              </a:rPr>
              <a:t>to local clock</a:t>
            </a:r>
            <a:endParaRPr lang="en-US">
              <a:latin typeface="Tahoma" pitchFamily="34" charset="0"/>
            </a:endParaRPr>
          </a:p>
        </p:txBody>
      </p:sp>
      <p:sp>
        <p:nvSpPr>
          <p:cNvPr id="436268" name="Rectangle 44"/>
          <p:cNvSpPr>
            <a:spLocks noChangeArrowheads="1"/>
          </p:cNvSpPr>
          <p:nvPr/>
        </p:nvSpPr>
        <p:spPr bwMode="auto">
          <a:xfrm>
            <a:off x="7613650" y="4324350"/>
            <a:ext cx="13801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latin typeface="Tahoma" pitchFamily="34" charset="0"/>
              </a:rPr>
              <a:t>Time according</a:t>
            </a:r>
            <a:endParaRPr lang="en-US">
              <a:latin typeface="Tahoma" pitchFamily="34" charset="0"/>
            </a:endParaRPr>
          </a:p>
        </p:txBody>
      </p:sp>
      <p:sp>
        <p:nvSpPr>
          <p:cNvPr id="436269" name="Rectangle 45"/>
          <p:cNvSpPr>
            <a:spLocks noChangeArrowheads="1"/>
          </p:cNvSpPr>
          <p:nvPr/>
        </p:nvSpPr>
        <p:spPr bwMode="auto">
          <a:xfrm>
            <a:off x="7613650" y="4565650"/>
            <a:ext cx="11973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latin typeface="Tahoma" pitchFamily="34" charset="0"/>
              </a:rPr>
              <a:t>To local clock</a:t>
            </a:r>
            <a:endParaRPr lang="en-US">
              <a:latin typeface="Tahoma" pitchFamily="34" charset="0"/>
            </a:endParaRPr>
          </a:p>
        </p:txBody>
      </p:sp>
      <p:sp>
        <p:nvSpPr>
          <p:cNvPr id="436270" name="Oval 46"/>
          <p:cNvSpPr>
            <a:spLocks noChangeArrowheads="1"/>
          </p:cNvSpPr>
          <p:nvPr/>
        </p:nvSpPr>
        <p:spPr bwMode="auto">
          <a:xfrm>
            <a:off x="4114800" y="4483100"/>
            <a:ext cx="1397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36271" name="Oval 47"/>
          <p:cNvSpPr>
            <a:spLocks noChangeArrowheads="1"/>
          </p:cNvSpPr>
          <p:nvPr/>
        </p:nvSpPr>
        <p:spPr bwMode="auto">
          <a:xfrm>
            <a:off x="3390900" y="23241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36272" name="Rectangle 48"/>
          <p:cNvSpPr>
            <a:spLocks noChangeArrowheads="1"/>
          </p:cNvSpPr>
          <p:nvPr/>
        </p:nvSpPr>
        <p:spPr bwMode="auto">
          <a:xfrm>
            <a:off x="3727450" y="2851150"/>
            <a:ext cx="2455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ahoma" pitchFamily="34" charset="0"/>
              </a:rPr>
              <a:t>File test.class generated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36273" name="Rectangle 49"/>
          <p:cNvSpPr>
            <a:spLocks noChangeArrowheads="1"/>
          </p:cNvSpPr>
          <p:nvPr/>
        </p:nvSpPr>
        <p:spPr bwMode="auto">
          <a:xfrm>
            <a:off x="4413250" y="4908550"/>
            <a:ext cx="2388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ahoma" pitchFamily="34" charset="0"/>
              </a:rPr>
              <a:t>File test.java generated</a:t>
            </a:r>
            <a:endParaRPr lang="en-US" sz="2000">
              <a:latin typeface="Tahoma" pitchFamily="34" charset="0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98850" y="2508250"/>
            <a:ext cx="177800" cy="317500"/>
            <a:chOff x="2204" y="1580"/>
            <a:chExt cx="112" cy="200"/>
          </a:xfrm>
        </p:grpSpPr>
        <p:sp>
          <p:nvSpPr>
            <p:cNvPr id="436275" name="Freeform 51"/>
            <p:cNvSpPr>
              <a:spLocks/>
            </p:cNvSpPr>
            <p:nvPr/>
          </p:nvSpPr>
          <p:spPr bwMode="auto">
            <a:xfrm>
              <a:off x="2204" y="1580"/>
              <a:ext cx="56" cy="88"/>
            </a:xfrm>
            <a:custGeom>
              <a:avLst/>
              <a:gdLst>
                <a:gd name="T0" fmla="*/ 0 w 56"/>
                <a:gd name="T1" fmla="*/ 0 h 88"/>
                <a:gd name="T2" fmla="*/ 56 w 56"/>
                <a:gd name="T3" fmla="*/ 72 h 88"/>
                <a:gd name="T4" fmla="*/ 40 w 56"/>
                <a:gd name="T5" fmla="*/ 80 h 88"/>
                <a:gd name="T6" fmla="*/ 32 w 56"/>
                <a:gd name="T7" fmla="*/ 88 h 88"/>
                <a:gd name="T8" fmla="*/ 0 w 5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0" y="0"/>
                  </a:moveTo>
                  <a:lnTo>
                    <a:pt x="56" y="72"/>
                  </a:lnTo>
                  <a:lnTo>
                    <a:pt x="40" y="80"/>
                  </a:lnTo>
                  <a:lnTo>
                    <a:pt x="3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6276" name="Line 52"/>
            <p:cNvSpPr>
              <a:spLocks noChangeShapeType="1"/>
            </p:cNvSpPr>
            <p:nvPr/>
          </p:nvSpPr>
          <p:spPr bwMode="auto">
            <a:xfrm>
              <a:off x="2244" y="1660"/>
              <a:ext cx="72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222750" y="4667250"/>
            <a:ext cx="177800" cy="317500"/>
            <a:chOff x="2660" y="2940"/>
            <a:chExt cx="112" cy="200"/>
          </a:xfrm>
        </p:grpSpPr>
        <p:sp>
          <p:nvSpPr>
            <p:cNvPr id="436278" name="Freeform 54"/>
            <p:cNvSpPr>
              <a:spLocks/>
            </p:cNvSpPr>
            <p:nvPr/>
          </p:nvSpPr>
          <p:spPr bwMode="auto">
            <a:xfrm>
              <a:off x="2660" y="2940"/>
              <a:ext cx="56" cy="88"/>
            </a:xfrm>
            <a:custGeom>
              <a:avLst/>
              <a:gdLst>
                <a:gd name="T0" fmla="*/ 0 w 56"/>
                <a:gd name="T1" fmla="*/ 0 h 88"/>
                <a:gd name="T2" fmla="*/ 56 w 56"/>
                <a:gd name="T3" fmla="*/ 72 h 88"/>
                <a:gd name="T4" fmla="*/ 40 w 56"/>
                <a:gd name="T5" fmla="*/ 80 h 88"/>
                <a:gd name="T6" fmla="*/ 32 w 56"/>
                <a:gd name="T7" fmla="*/ 88 h 88"/>
                <a:gd name="T8" fmla="*/ 0 w 5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8">
                  <a:moveTo>
                    <a:pt x="0" y="0"/>
                  </a:moveTo>
                  <a:lnTo>
                    <a:pt x="56" y="72"/>
                  </a:lnTo>
                  <a:lnTo>
                    <a:pt x="40" y="80"/>
                  </a:lnTo>
                  <a:lnTo>
                    <a:pt x="3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6279" name="Line 55"/>
            <p:cNvSpPr>
              <a:spLocks noChangeShapeType="1"/>
            </p:cNvSpPr>
            <p:nvPr/>
          </p:nvSpPr>
          <p:spPr bwMode="auto">
            <a:xfrm>
              <a:off x="2700" y="3020"/>
              <a:ext cx="72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635250" y="5937250"/>
            <a:ext cx="2984500" cy="50800"/>
            <a:chOff x="1660" y="3740"/>
            <a:chExt cx="1880" cy="32"/>
          </a:xfrm>
        </p:grpSpPr>
        <p:sp>
          <p:nvSpPr>
            <p:cNvPr id="436281" name="Freeform 57"/>
            <p:cNvSpPr>
              <a:spLocks/>
            </p:cNvSpPr>
            <p:nvPr/>
          </p:nvSpPr>
          <p:spPr bwMode="auto">
            <a:xfrm>
              <a:off x="3452" y="3740"/>
              <a:ext cx="88" cy="32"/>
            </a:xfrm>
            <a:custGeom>
              <a:avLst/>
              <a:gdLst>
                <a:gd name="T0" fmla="*/ 88 w 88"/>
                <a:gd name="T1" fmla="*/ 16 h 32"/>
                <a:gd name="T2" fmla="*/ 0 w 88"/>
                <a:gd name="T3" fmla="*/ 32 h 32"/>
                <a:gd name="T4" fmla="*/ 0 w 88"/>
                <a:gd name="T5" fmla="*/ 16 h 32"/>
                <a:gd name="T6" fmla="*/ 0 w 88"/>
                <a:gd name="T7" fmla="*/ 0 h 32"/>
                <a:gd name="T8" fmla="*/ 88 w 8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2">
                  <a:moveTo>
                    <a:pt x="88" y="16"/>
                  </a:moveTo>
                  <a:lnTo>
                    <a:pt x="0" y="3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8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6282" name="Line 58"/>
            <p:cNvSpPr>
              <a:spLocks noChangeShapeType="1"/>
            </p:cNvSpPr>
            <p:nvPr/>
          </p:nvSpPr>
          <p:spPr bwMode="auto">
            <a:xfrm>
              <a:off x="1660" y="3756"/>
              <a:ext cx="17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6283" name="Rectangle 59"/>
          <p:cNvSpPr>
            <a:spLocks noChangeArrowheads="1"/>
          </p:cNvSpPr>
          <p:nvPr/>
        </p:nvSpPr>
        <p:spPr bwMode="auto">
          <a:xfrm>
            <a:off x="5810250" y="5810250"/>
            <a:ext cx="10105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dirty="0">
                <a:latin typeface="Tahoma" pitchFamily="34" charset="0"/>
              </a:rPr>
              <a:t>Real Time</a:t>
            </a:r>
            <a:endParaRPr lang="de-DE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857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0168" y="596874"/>
            <a:ext cx="8061325" cy="381000"/>
          </a:xfrm>
        </p:spPr>
        <p:txBody>
          <a:bodyPr/>
          <a:lstStyle/>
          <a:p>
            <a:r>
              <a:rPr lang="en-US" dirty="0"/>
              <a:t>Phantom-Deadlocks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4643438" y="4221163"/>
            <a:ext cx="4321175" cy="2087562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 flipV="1">
            <a:off x="2771775" y="2203450"/>
            <a:ext cx="936625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>
            <a:off x="2916238" y="2924175"/>
            <a:ext cx="10080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12" name="Oval 4"/>
          <p:cNvSpPr>
            <a:spLocks noChangeArrowheads="1"/>
          </p:cNvSpPr>
          <p:nvPr/>
        </p:nvSpPr>
        <p:spPr bwMode="auto">
          <a:xfrm>
            <a:off x="2555875" y="256381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350213" name="Oval 5"/>
          <p:cNvSpPr>
            <a:spLocks noChangeArrowheads="1"/>
          </p:cNvSpPr>
          <p:nvPr/>
        </p:nvSpPr>
        <p:spPr bwMode="auto">
          <a:xfrm>
            <a:off x="3708400" y="1916113"/>
            <a:ext cx="431800" cy="431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350214" name="Oval 6"/>
          <p:cNvSpPr>
            <a:spLocks noChangeArrowheads="1"/>
          </p:cNvSpPr>
          <p:nvPr/>
        </p:nvSpPr>
        <p:spPr bwMode="auto">
          <a:xfrm>
            <a:off x="3708400" y="321151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295275" y="2498725"/>
            <a:ext cx="18069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/>
              <a:t> = 1, observe </a:t>
            </a:r>
            <a:r>
              <a:rPr lang="en-US" i="1"/>
              <a:t>B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waits for </a:t>
            </a:r>
            <a:r>
              <a:rPr lang="en-US" i="1">
                <a:sym typeface="Wingdings" pitchFamily="2" charset="2"/>
              </a:rPr>
              <a:t>A</a:t>
            </a:r>
            <a:endParaRPr lang="en-US"/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2916238" y="5372100"/>
            <a:ext cx="10080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21" name="Oval 13"/>
          <p:cNvSpPr>
            <a:spLocks noChangeArrowheads="1"/>
          </p:cNvSpPr>
          <p:nvPr/>
        </p:nvSpPr>
        <p:spPr bwMode="auto">
          <a:xfrm>
            <a:off x="2555875" y="5011738"/>
            <a:ext cx="431800" cy="431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350222" name="Oval 14"/>
          <p:cNvSpPr>
            <a:spLocks noChangeArrowheads="1"/>
          </p:cNvSpPr>
          <p:nvPr/>
        </p:nvSpPr>
        <p:spPr bwMode="auto">
          <a:xfrm>
            <a:off x="3708400" y="43640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350223" name="Oval 15"/>
          <p:cNvSpPr>
            <a:spLocks noChangeArrowheads="1"/>
          </p:cNvSpPr>
          <p:nvPr/>
        </p:nvSpPr>
        <p:spPr bwMode="auto">
          <a:xfrm>
            <a:off x="3708400" y="56594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>
            <a:off x="8531225" y="2349500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27" name="Oval 19"/>
          <p:cNvSpPr>
            <a:spLocks noChangeArrowheads="1"/>
          </p:cNvSpPr>
          <p:nvPr/>
        </p:nvSpPr>
        <p:spPr bwMode="auto">
          <a:xfrm>
            <a:off x="7164388" y="256381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350228" name="Oval 20"/>
          <p:cNvSpPr>
            <a:spLocks noChangeArrowheads="1"/>
          </p:cNvSpPr>
          <p:nvPr/>
        </p:nvSpPr>
        <p:spPr bwMode="auto">
          <a:xfrm>
            <a:off x="8316913" y="191611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350229" name="Oval 21"/>
          <p:cNvSpPr>
            <a:spLocks noChangeArrowheads="1"/>
          </p:cNvSpPr>
          <p:nvPr/>
        </p:nvSpPr>
        <p:spPr bwMode="auto">
          <a:xfrm>
            <a:off x="8316913" y="3211513"/>
            <a:ext cx="431800" cy="431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350231" name="Text Box 23"/>
          <p:cNvSpPr txBox="1">
            <a:spLocks noChangeArrowheads="1"/>
          </p:cNvSpPr>
          <p:nvPr/>
        </p:nvSpPr>
        <p:spPr bwMode="auto">
          <a:xfrm>
            <a:off x="295275" y="4940300"/>
            <a:ext cx="18197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= 2, observe </a:t>
            </a:r>
            <a:r>
              <a:rPr lang="en-US" i="1" dirty="0"/>
              <a:t>C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waits for </a:t>
            </a:r>
            <a:r>
              <a:rPr lang="en-US" i="1" dirty="0">
                <a:sym typeface="Wingdings" pitchFamily="2" charset="2"/>
              </a:rPr>
              <a:t>B</a:t>
            </a:r>
            <a:endParaRPr lang="en-US" dirty="0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4860925" y="2420938"/>
            <a:ext cx="18069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= 3, observe </a:t>
            </a:r>
            <a:r>
              <a:rPr lang="en-US" i="1" dirty="0"/>
              <a:t>A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waits for </a:t>
            </a:r>
            <a:r>
              <a:rPr lang="en-US" i="1" dirty="0">
                <a:sym typeface="Wingdings" pitchFamily="2" charset="2"/>
              </a:rPr>
              <a:t>C</a:t>
            </a:r>
            <a:endParaRPr lang="en-US" dirty="0"/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 flipV="1">
            <a:off x="7380288" y="4652963"/>
            <a:ext cx="93662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34" name="Line 26"/>
          <p:cNvSpPr>
            <a:spLocks noChangeShapeType="1"/>
          </p:cNvSpPr>
          <p:nvPr/>
        </p:nvSpPr>
        <p:spPr bwMode="auto">
          <a:xfrm>
            <a:off x="7524750" y="5373688"/>
            <a:ext cx="10080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35" name="Oval 27"/>
          <p:cNvSpPr>
            <a:spLocks noChangeArrowheads="1"/>
          </p:cNvSpPr>
          <p:nvPr/>
        </p:nvSpPr>
        <p:spPr bwMode="auto">
          <a:xfrm>
            <a:off x="7164388" y="5013325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B</a:t>
            </a:r>
          </a:p>
        </p:txBody>
      </p:sp>
      <p:sp>
        <p:nvSpPr>
          <p:cNvPr id="350236" name="Oval 28"/>
          <p:cNvSpPr>
            <a:spLocks noChangeArrowheads="1"/>
          </p:cNvSpPr>
          <p:nvPr/>
        </p:nvSpPr>
        <p:spPr bwMode="auto">
          <a:xfrm>
            <a:off x="8316913" y="4365625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A</a:t>
            </a:r>
          </a:p>
        </p:txBody>
      </p:sp>
      <p:sp>
        <p:nvSpPr>
          <p:cNvPr id="350237" name="Oval 29"/>
          <p:cNvSpPr>
            <a:spLocks noChangeArrowheads="1"/>
          </p:cNvSpPr>
          <p:nvPr/>
        </p:nvSpPr>
        <p:spPr bwMode="auto">
          <a:xfrm>
            <a:off x="8316913" y="5661025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C</a:t>
            </a:r>
          </a:p>
        </p:txBody>
      </p:sp>
      <p:sp>
        <p:nvSpPr>
          <p:cNvPr id="350238" name="Line 30"/>
          <p:cNvSpPr>
            <a:spLocks noChangeShapeType="1"/>
          </p:cNvSpPr>
          <p:nvPr/>
        </p:nvSpPr>
        <p:spPr bwMode="auto">
          <a:xfrm>
            <a:off x="8532813" y="4797425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4648200" y="4797425"/>
            <a:ext cx="22365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Wrong conclusion:</a:t>
            </a:r>
          </a:p>
          <a:p>
            <a:r>
              <a:rPr lang="en-US" dirty="0"/>
              <a:t>Cyclic waiting graph</a:t>
            </a:r>
          </a:p>
          <a:p>
            <a:r>
              <a:rPr lang="en-US" dirty="0">
                <a:sym typeface="Wingdings" pitchFamily="2" charset="2"/>
              </a:rPr>
              <a:t> 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97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40" grpId="0" animBg="1"/>
      <p:bldP spid="350233" grpId="0" animBg="1"/>
      <p:bldP spid="350234" grpId="0" animBg="1"/>
      <p:bldP spid="350235" grpId="0" animBg="1"/>
      <p:bldP spid="350236" grpId="0" animBg="1"/>
      <p:bldP spid="350237" grpId="0" animBg="1"/>
      <p:bldP spid="350238" grpId="0" animBg="1"/>
      <p:bldP spid="3502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Models for Distributed Systems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0731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98" name="Rectangle 5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 – An abstract view</a:t>
            </a:r>
          </a:p>
        </p:txBody>
      </p:sp>
      <p:sp>
        <p:nvSpPr>
          <p:cNvPr id="466999" name="Rectangle 5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distributed system </a:t>
            </a:r>
            <a:r>
              <a:rPr lang="en-US" dirty="0"/>
              <a:t>is a connected graph consisting of a set of </a:t>
            </a:r>
            <a:r>
              <a:rPr lang="en-US" i="1" dirty="0"/>
              <a:t>nodes</a:t>
            </a:r>
            <a:r>
              <a:rPr lang="en-US" dirty="0"/>
              <a:t> and a set of </a:t>
            </a:r>
            <a:r>
              <a:rPr lang="en-US" i="1" dirty="0"/>
              <a:t>edges</a:t>
            </a:r>
          </a:p>
          <a:p>
            <a:pPr lvl="1"/>
            <a:r>
              <a:rPr lang="en-US" dirty="0"/>
              <a:t>nodes are also denoted as processes, computers etc. </a:t>
            </a:r>
          </a:p>
          <a:p>
            <a:pPr lvl="1"/>
            <a:r>
              <a:rPr lang="en-US" dirty="0"/>
              <a:t>edges are often denoted links, channels etc.</a:t>
            </a:r>
          </a:p>
          <a:p>
            <a:r>
              <a:rPr lang="en-US" dirty="0"/>
              <a:t>Nodes can exchange messages with their respective direct neighbors over channels</a:t>
            </a:r>
          </a:p>
          <a:p>
            <a:r>
              <a:rPr lang="en-US" dirty="0"/>
              <a:t>Arbitrary nodes can communicate through </a:t>
            </a:r>
            <a:r>
              <a:rPr lang="en-US" dirty="0">
                <a:solidFill>
                  <a:schemeClr val="accent1"/>
                </a:solidFill>
              </a:rPr>
              <a:t>routing</a:t>
            </a:r>
            <a:r>
              <a:rPr lang="en-US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08175" y="4365625"/>
            <a:ext cx="4824413" cy="1943100"/>
            <a:chOff x="1202" y="2886"/>
            <a:chExt cx="3039" cy="1224"/>
          </a:xfrm>
        </p:grpSpPr>
        <p:sp>
          <p:nvSpPr>
            <p:cNvPr id="466974" name="Line 30"/>
            <p:cNvSpPr>
              <a:spLocks noChangeShapeType="1"/>
            </p:cNvSpPr>
            <p:nvPr/>
          </p:nvSpPr>
          <p:spPr bwMode="auto">
            <a:xfrm>
              <a:off x="1927" y="3430"/>
              <a:ext cx="136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75" name="Line 31"/>
            <p:cNvSpPr>
              <a:spLocks noChangeShapeType="1"/>
            </p:cNvSpPr>
            <p:nvPr/>
          </p:nvSpPr>
          <p:spPr bwMode="auto">
            <a:xfrm flipH="1">
              <a:off x="2063" y="3657"/>
              <a:ext cx="499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76" name="Line 32"/>
            <p:cNvSpPr>
              <a:spLocks noChangeShapeType="1"/>
            </p:cNvSpPr>
            <p:nvPr/>
          </p:nvSpPr>
          <p:spPr bwMode="auto">
            <a:xfrm flipV="1">
              <a:off x="1338" y="3430"/>
              <a:ext cx="58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77" name="Line 33"/>
            <p:cNvSpPr>
              <a:spLocks noChangeShapeType="1"/>
            </p:cNvSpPr>
            <p:nvPr/>
          </p:nvSpPr>
          <p:spPr bwMode="auto">
            <a:xfrm flipV="1">
              <a:off x="1927" y="3067"/>
              <a:ext cx="681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78" name="Line 34"/>
            <p:cNvSpPr>
              <a:spLocks noChangeShapeType="1"/>
            </p:cNvSpPr>
            <p:nvPr/>
          </p:nvSpPr>
          <p:spPr bwMode="auto">
            <a:xfrm>
              <a:off x="1927" y="3430"/>
              <a:ext cx="63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79" name="Line 35"/>
            <p:cNvSpPr>
              <a:spLocks noChangeShapeType="1"/>
            </p:cNvSpPr>
            <p:nvPr/>
          </p:nvSpPr>
          <p:spPr bwMode="auto">
            <a:xfrm flipV="1">
              <a:off x="2608" y="3022"/>
              <a:ext cx="1134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80" name="Line 36"/>
            <p:cNvSpPr>
              <a:spLocks noChangeShapeType="1"/>
            </p:cNvSpPr>
            <p:nvPr/>
          </p:nvSpPr>
          <p:spPr bwMode="auto">
            <a:xfrm flipH="1">
              <a:off x="2562" y="3067"/>
              <a:ext cx="46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81" name="Line 37"/>
            <p:cNvSpPr>
              <a:spLocks noChangeShapeType="1"/>
            </p:cNvSpPr>
            <p:nvPr/>
          </p:nvSpPr>
          <p:spPr bwMode="auto">
            <a:xfrm>
              <a:off x="2562" y="3657"/>
              <a:ext cx="90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82" name="Line 38"/>
            <p:cNvSpPr>
              <a:spLocks noChangeShapeType="1"/>
            </p:cNvSpPr>
            <p:nvPr/>
          </p:nvSpPr>
          <p:spPr bwMode="auto">
            <a:xfrm flipV="1">
              <a:off x="3424" y="2976"/>
              <a:ext cx="318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83" name="Line 39"/>
            <p:cNvSpPr>
              <a:spLocks noChangeShapeType="1"/>
            </p:cNvSpPr>
            <p:nvPr/>
          </p:nvSpPr>
          <p:spPr bwMode="auto">
            <a:xfrm>
              <a:off x="3742" y="3022"/>
              <a:ext cx="27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84" name="Oval 40"/>
            <p:cNvSpPr>
              <a:spLocks noChangeArrowheads="1"/>
            </p:cNvSpPr>
            <p:nvPr/>
          </p:nvSpPr>
          <p:spPr bwMode="auto">
            <a:xfrm>
              <a:off x="2472" y="2931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466985" name="Oval 41"/>
            <p:cNvSpPr>
              <a:spLocks noChangeArrowheads="1"/>
            </p:cNvSpPr>
            <p:nvPr/>
          </p:nvSpPr>
          <p:spPr bwMode="auto">
            <a:xfrm>
              <a:off x="1791" y="3294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86" name="Oval 42"/>
            <p:cNvSpPr>
              <a:spLocks noChangeArrowheads="1"/>
            </p:cNvSpPr>
            <p:nvPr/>
          </p:nvSpPr>
          <p:spPr bwMode="auto">
            <a:xfrm>
              <a:off x="3288" y="3657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87" name="Oval 43"/>
            <p:cNvSpPr>
              <a:spLocks noChangeArrowheads="1"/>
            </p:cNvSpPr>
            <p:nvPr/>
          </p:nvSpPr>
          <p:spPr bwMode="auto">
            <a:xfrm>
              <a:off x="3606" y="2886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88" name="Oval 44"/>
            <p:cNvSpPr>
              <a:spLocks noChangeArrowheads="1"/>
            </p:cNvSpPr>
            <p:nvPr/>
          </p:nvSpPr>
          <p:spPr bwMode="auto">
            <a:xfrm>
              <a:off x="3878" y="3702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89" name="Oval 45"/>
            <p:cNvSpPr>
              <a:spLocks noChangeArrowheads="1"/>
            </p:cNvSpPr>
            <p:nvPr/>
          </p:nvSpPr>
          <p:spPr bwMode="auto">
            <a:xfrm>
              <a:off x="2427" y="3521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90" name="Oval 46"/>
            <p:cNvSpPr>
              <a:spLocks noChangeArrowheads="1"/>
            </p:cNvSpPr>
            <p:nvPr/>
          </p:nvSpPr>
          <p:spPr bwMode="auto">
            <a:xfrm>
              <a:off x="1202" y="3793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6991" name="Oval 47"/>
            <p:cNvSpPr>
              <a:spLocks noChangeArrowheads="1"/>
            </p:cNvSpPr>
            <p:nvPr/>
          </p:nvSpPr>
          <p:spPr bwMode="auto">
            <a:xfrm>
              <a:off x="1927" y="3838"/>
              <a:ext cx="272" cy="272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466992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311371">
              <a:off x="1370" y="339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6993" name="Picture 49" descr="MMj02852790000[1]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7448737">
              <a:off x="3910" y="3261"/>
              <a:ext cx="27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6994" name="Line 50"/>
            <p:cNvSpPr>
              <a:spLocks noChangeShapeType="1"/>
            </p:cNvSpPr>
            <p:nvPr/>
          </p:nvSpPr>
          <p:spPr bwMode="auto">
            <a:xfrm>
              <a:off x="4150" y="3203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995" name="Line 51"/>
            <p:cNvSpPr>
              <a:spLocks noChangeShapeType="1"/>
            </p:cNvSpPr>
            <p:nvPr/>
          </p:nvSpPr>
          <p:spPr bwMode="auto">
            <a:xfrm flipV="1">
              <a:off x="1247" y="324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pic>
          <p:nvPicPr>
            <p:cNvPr id="466996" name="Picture 52" descr="MMj02852790000[1]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42713148">
              <a:off x="2880" y="342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6997" name="Line 53"/>
            <p:cNvSpPr>
              <a:spLocks noChangeShapeType="1"/>
            </p:cNvSpPr>
            <p:nvPr/>
          </p:nvSpPr>
          <p:spPr bwMode="auto">
            <a:xfrm>
              <a:off x="2880" y="3384"/>
              <a:ext cx="31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5545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Network-Topologies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636912"/>
            <a:ext cx="8061325" cy="3354313"/>
          </a:xfrm>
          <a:noFill/>
        </p:spPr>
        <p:txBody>
          <a:bodyPr/>
          <a:lstStyle/>
          <a:p>
            <a:pPr>
              <a:tabLst>
                <a:tab pos="2505075" algn="l"/>
              </a:tabLst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topology</a:t>
            </a:r>
            <a:r>
              <a:rPr lang="en-US" dirty="0"/>
              <a:t> is an </a:t>
            </a:r>
            <a:r>
              <a:rPr lang="en-US" dirty="0">
                <a:solidFill>
                  <a:schemeClr val="accent2"/>
                </a:solidFill>
              </a:rPr>
              <a:t>undirected </a:t>
            </a:r>
            <a:r>
              <a:rPr lang="en-US" dirty="0"/>
              <a:t>graph </a:t>
            </a:r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lvl="1">
              <a:tabLst>
                <a:tab pos="2505075" algn="l"/>
              </a:tabLst>
            </a:pPr>
            <a:r>
              <a:rPr lang="en-US" dirty="0"/>
              <a:t>Node set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i="1" dirty="0"/>
              <a:t>v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}</a:t>
            </a:r>
          </a:p>
          <a:p>
            <a:pPr lvl="1">
              <a:tabLst>
                <a:tab pos="2505075" algn="l"/>
              </a:tabLst>
            </a:pPr>
            <a:r>
              <a:rPr lang="en-US" dirty="0"/>
              <a:t>Edge set </a:t>
            </a:r>
            <a:r>
              <a:rPr lang="en-US" i="1" dirty="0"/>
              <a:t>E </a:t>
            </a:r>
            <a:r>
              <a:rPr lang="en-US" dirty="0"/>
              <a:t>= {</a:t>
            </a:r>
            <a:r>
              <a:rPr lang="en-US" i="1" dirty="0"/>
              <a:t>e</a:t>
            </a:r>
            <a:r>
              <a:rPr lang="en-US" baseline="-25000" dirty="0"/>
              <a:t>0</a:t>
            </a:r>
            <a:r>
              <a:rPr lang="en-US" dirty="0"/>
              <a:t>, …, </a:t>
            </a:r>
            <a:r>
              <a:rPr lang="en-US" i="1" dirty="0"/>
              <a:t>e</a:t>
            </a:r>
            <a:r>
              <a:rPr lang="en-US" i="1" baseline="-25000" dirty="0"/>
              <a:t>m</a:t>
            </a:r>
            <a:r>
              <a:rPr lang="en-US" baseline="-25000" dirty="0"/>
              <a:t>-1</a:t>
            </a:r>
            <a:r>
              <a:rPr lang="en-US" dirty="0"/>
              <a:t>},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i="1" baseline="-25000" dirty="0"/>
              <a:t>i_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i="1" baseline="-25000" dirty="0"/>
              <a:t>i_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  <a:tabLst>
                <a:tab pos="2505075" algn="l"/>
              </a:tabLst>
            </a:pPr>
            <a:endParaRPr lang="en-US" dirty="0"/>
          </a:p>
          <a:p>
            <a:pPr>
              <a:tabLst>
                <a:tab pos="2505075" algn="l"/>
              </a:tabLst>
            </a:pPr>
            <a:r>
              <a:rPr lang="en-US" dirty="0"/>
              <a:t>Static vs. dynamic topology</a:t>
            </a:r>
          </a:p>
          <a:p>
            <a:pPr lvl="1">
              <a:tabLst>
                <a:tab pos="2505075" algn="l"/>
              </a:tabLst>
            </a:pP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: 	node- and edge set do not change</a:t>
            </a:r>
          </a:p>
          <a:p>
            <a:pPr lvl="1">
              <a:tabLst>
                <a:tab pos="2505075" algn="l"/>
              </a:tabLst>
            </a:pPr>
            <a:r>
              <a:rPr lang="en-US" dirty="0"/>
              <a:t>Dynamic:	node- and edge set can change over time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16917" name="Text Box 149"/>
          <p:cNvSpPr txBox="1">
            <a:spLocks noChangeArrowheads="1"/>
          </p:cNvSpPr>
          <p:nvPr/>
        </p:nvSpPr>
        <p:spPr bwMode="auto">
          <a:xfrm>
            <a:off x="539650" y="1935719"/>
            <a:ext cx="2454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 </a:t>
            </a:r>
            <a:r>
              <a:rPr lang="en-US" dirty="0"/>
              <a:t>for the lecture </a:t>
            </a:r>
          </a:p>
        </p:txBody>
      </p:sp>
    </p:spTree>
    <p:extLst>
      <p:ext uri="{BB962C8B-B14F-4D97-AF65-F5344CB8AC3E}">
        <p14:creationId xmlns:p14="http://schemas.microsoft.com/office/powerpoint/2010/main" val="11942845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11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Topologies</a:t>
            </a:r>
          </a:p>
        </p:txBody>
      </p:sp>
      <p:sp>
        <p:nvSpPr>
          <p:cNvPr id="431212" name="Rectangle 10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Ring</a:t>
            </a:r>
          </a:p>
          <a:p>
            <a:pPr lvl="1"/>
            <a:r>
              <a:rPr lang="en-US" dirty="0"/>
              <a:t>Number of nodes = number of edges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) 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= {(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) | </a:t>
            </a:r>
            <a:r>
              <a:rPr lang="en-US" i="1" dirty="0"/>
              <a:t>j</a:t>
            </a:r>
            <a:r>
              <a:rPr lang="en-US" dirty="0"/>
              <a:t> = (</a:t>
            </a:r>
            <a:r>
              <a:rPr lang="en-US" i="1" dirty="0" err="1"/>
              <a:t>i</a:t>
            </a:r>
            <a:r>
              <a:rPr lang="en-US" dirty="0"/>
              <a:t> + 1) mod </a:t>
            </a:r>
            <a:r>
              <a:rPr lang="en-US" i="1" dirty="0"/>
              <a:t>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Node degree (Neighbors per nodes): 2</a:t>
            </a:r>
          </a:p>
          <a:p>
            <a:pPr lvl="1"/>
            <a:r>
              <a:rPr lang="en-US" dirty="0"/>
              <a:t>Node degree constant with scaling</a:t>
            </a:r>
          </a:p>
          <a:p>
            <a:pPr lvl="1"/>
            <a:r>
              <a:rPr lang="en-US" dirty="0"/>
              <a:t>Diameter (longest shortest path) ⌊</a:t>
            </a:r>
            <a:r>
              <a:rPr lang="en-US" i="1" dirty="0"/>
              <a:t>n</a:t>
            </a:r>
            <a:r>
              <a:rPr lang="en-US" dirty="0"/>
              <a:t> / 2⌋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Connected graph without cycles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- 1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61150" y="1951038"/>
            <a:ext cx="1727200" cy="1687512"/>
            <a:chOff x="932" y="1312"/>
            <a:chExt cx="1393" cy="1360"/>
          </a:xfrm>
        </p:grpSpPr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956" y="1344"/>
              <a:ext cx="1337" cy="1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EBEBEB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110" name="Rectangle 6"/>
            <p:cNvSpPr>
              <a:spLocks noChangeArrowheads="1"/>
            </p:cNvSpPr>
            <p:nvPr/>
          </p:nvSpPr>
          <p:spPr bwMode="auto">
            <a:xfrm>
              <a:off x="980" y="1720"/>
              <a:ext cx="72" cy="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1" name="Rectangle 7"/>
            <p:cNvSpPr>
              <a:spLocks noChangeArrowheads="1"/>
            </p:cNvSpPr>
            <p:nvPr/>
          </p:nvSpPr>
          <p:spPr bwMode="auto">
            <a:xfrm>
              <a:off x="1124" y="1512"/>
              <a:ext cx="72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1356" y="1368"/>
              <a:ext cx="64" cy="5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1604" y="1312"/>
              <a:ext cx="73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1861" y="1368"/>
              <a:ext cx="72" cy="5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2069" y="1512"/>
              <a:ext cx="72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2221" y="1720"/>
              <a:ext cx="72" cy="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2269" y="1968"/>
              <a:ext cx="56" cy="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2213" y="2216"/>
              <a:ext cx="72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2069" y="2416"/>
              <a:ext cx="72" cy="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1853" y="2560"/>
              <a:ext cx="72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1" name="Rectangle 17"/>
            <p:cNvSpPr>
              <a:spLocks noChangeArrowheads="1"/>
            </p:cNvSpPr>
            <p:nvPr/>
          </p:nvSpPr>
          <p:spPr bwMode="auto">
            <a:xfrm>
              <a:off x="1604" y="2608"/>
              <a:ext cx="73" cy="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2" name="Rectangle 18"/>
            <p:cNvSpPr>
              <a:spLocks noChangeArrowheads="1"/>
            </p:cNvSpPr>
            <p:nvPr/>
          </p:nvSpPr>
          <p:spPr bwMode="auto">
            <a:xfrm>
              <a:off x="1356" y="2560"/>
              <a:ext cx="64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1132" y="2408"/>
              <a:ext cx="80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980" y="2208"/>
              <a:ext cx="72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932" y="1960"/>
              <a:ext cx="64" cy="7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659563" y="4522564"/>
            <a:ext cx="1873250" cy="1282700"/>
            <a:chOff x="3424" y="1991"/>
            <a:chExt cx="712" cy="487"/>
          </a:xfrm>
        </p:grpSpPr>
        <p:sp>
          <p:nvSpPr>
            <p:cNvPr id="431161" name="Rectangle 57"/>
            <p:cNvSpPr>
              <a:spLocks noChangeArrowheads="1"/>
            </p:cNvSpPr>
            <p:nvPr/>
          </p:nvSpPr>
          <p:spPr bwMode="auto">
            <a:xfrm>
              <a:off x="3424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2" name="Rectangle 58"/>
            <p:cNvSpPr>
              <a:spLocks noChangeArrowheads="1"/>
            </p:cNvSpPr>
            <p:nvPr/>
          </p:nvSpPr>
          <p:spPr bwMode="auto">
            <a:xfrm>
              <a:off x="3560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3" name="Rectangle 59"/>
            <p:cNvSpPr>
              <a:spLocks noChangeArrowheads="1"/>
            </p:cNvSpPr>
            <p:nvPr/>
          </p:nvSpPr>
          <p:spPr bwMode="auto">
            <a:xfrm>
              <a:off x="3696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4" name="Rectangle 60"/>
            <p:cNvSpPr>
              <a:spLocks noChangeArrowheads="1"/>
            </p:cNvSpPr>
            <p:nvPr/>
          </p:nvSpPr>
          <p:spPr bwMode="auto">
            <a:xfrm>
              <a:off x="3832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5" name="Rectangle 61"/>
            <p:cNvSpPr>
              <a:spLocks noChangeArrowheads="1"/>
            </p:cNvSpPr>
            <p:nvPr/>
          </p:nvSpPr>
          <p:spPr bwMode="auto">
            <a:xfrm>
              <a:off x="3968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6" name="Rectangle 62"/>
            <p:cNvSpPr>
              <a:spLocks noChangeArrowheads="1"/>
            </p:cNvSpPr>
            <p:nvPr/>
          </p:nvSpPr>
          <p:spPr bwMode="auto">
            <a:xfrm>
              <a:off x="4104" y="244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7" name="Rectangle 63"/>
            <p:cNvSpPr>
              <a:spLocks noChangeArrowheads="1"/>
            </p:cNvSpPr>
            <p:nvPr/>
          </p:nvSpPr>
          <p:spPr bwMode="auto">
            <a:xfrm>
              <a:off x="3969" y="2309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8" name="Rectangle 64"/>
            <p:cNvSpPr>
              <a:spLocks noChangeArrowheads="1"/>
            </p:cNvSpPr>
            <p:nvPr/>
          </p:nvSpPr>
          <p:spPr bwMode="auto">
            <a:xfrm>
              <a:off x="3619" y="2309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69" name="Rectangle 65"/>
            <p:cNvSpPr>
              <a:spLocks noChangeArrowheads="1"/>
            </p:cNvSpPr>
            <p:nvPr/>
          </p:nvSpPr>
          <p:spPr bwMode="auto">
            <a:xfrm>
              <a:off x="3424" y="2309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70" name="Rectangle 66"/>
            <p:cNvSpPr>
              <a:spLocks noChangeArrowheads="1"/>
            </p:cNvSpPr>
            <p:nvPr/>
          </p:nvSpPr>
          <p:spPr bwMode="auto">
            <a:xfrm>
              <a:off x="3515" y="2185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71" name="Rectangle 67"/>
            <p:cNvSpPr>
              <a:spLocks noChangeArrowheads="1"/>
            </p:cNvSpPr>
            <p:nvPr/>
          </p:nvSpPr>
          <p:spPr bwMode="auto">
            <a:xfrm>
              <a:off x="3833" y="2173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1172" name="Rectangle 68"/>
            <p:cNvSpPr>
              <a:spLocks noChangeArrowheads="1"/>
            </p:cNvSpPr>
            <p:nvPr/>
          </p:nvSpPr>
          <p:spPr bwMode="auto">
            <a:xfrm>
              <a:off x="3651" y="1991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cxnSp>
          <p:nvCxnSpPr>
            <p:cNvPr id="431173" name="AutoShape 69"/>
            <p:cNvCxnSpPr>
              <a:cxnSpLocks noChangeShapeType="1"/>
              <a:stCxn id="431170" idx="0"/>
              <a:endCxn id="431172" idx="2"/>
            </p:cNvCxnSpPr>
            <p:nvPr/>
          </p:nvCxnSpPr>
          <p:spPr bwMode="auto">
            <a:xfrm flipV="1">
              <a:off x="3531" y="2024"/>
              <a:ext cx="136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4" name="AutoShape 70"/>
            <p:cNvCxnSpPr>
              <a:cxnSpLocks noChangeShapeType="1"/>
              <a:stCxn id="431171" idx="0"/>
              <a:endCxn id="431172" idx="2"/>
            </p:cNvCxnSpPr>
            <p:nvPr/>
          </p:nvCxnSpPr>
          <p:spPr bwMode="auto">
            <a:xfrm flipH="1" flipV="1">
              <a:off x="3667" y="2024"/>
              <a:ext cx="182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5" name="AutoShape 71"/>
            <p:cNvCxnSpPr>
              <a:cxnSpLocks noChangeShapeType="1"/>
              <a:stCxn id="431169" idx="0"/>
              <a:endCxn id="431170" idx="2"/>
            </p:cNvCxnSpPr>
            <p:nvPr/>
          </p:nvCxnSpPr>
          <p:spPr bwMode="auto">
            <a:xfrm flipV="1">
              <a:off x="3440" y="2218"/>
              <a:ext cx="91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6" name="AutoShape 72"/>
            <p:cNvCxnSpPr>
              <a:cxnSpLocks noChangeShapeType="1"/>
              <a:stCxn id="431168" idx="0"/>
              <a:endCxn id="431170" idx="2"/>
            </p:cNvCxnSpPr>
            <p:nvPr/>
          </p:nvCxnSpPr>
          <p:spPr bwMode="auto">
            <a:xfrm flipH="1" flipV="1">
              <a:off x="3531" y="2218"/>
              <a:ext cx="104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7" name="AutoShape 73"/>
            <p:cNvCxnSpPr>
              <a:cxnSpLocks noChangeShapeType="1"/>
              <a:stCxn id="431167" idx="0"/>
              <a:endCxn id="431171" idx="2"/>
            </p:cNvCxnSpPr>
            <p:nvPr/>
          </p:nvCxnSpPr>
          <p:spPr bwMode="auto">
            <a:xfrm flipH="1" flipV="1">
              <a:off x="3849" y="2206"/>
              <a:ext cx="136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8" name="AutoShape 74"/>
            <p:cNvCxnSpPr>
              <a:cxnSpLocks noChangeShapeType="1"/>
              <a:stCxn id="431164" idx="0"/>
              <a:endCxn id="431167" idx="2"/>
            </p:cNvCxnSpPr>
            <p:nvPr/>
          </p:nvCxnSpPr>
          <p:spPr bwMode="auto">
            <a:xfrm flipV="1">
              <a:off x="3848" y="2342"/>
              <a:ext cx="137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79" name="AutoShape 75"/>
            <p:cNvCxnSpPr>
              <a:cxnSpLocks noChangeShapeType="1"/>
              <a:stCxn id="431165" idx="0"/>
              <a:endCxn id="431167" idx="2"/>
            </p:cNvCxnSpPr>
            <p:nvPr/>
          </p:nvCxnSpPr>
          <p:spPr bwMode="auto">
            <a:xfrm flipV="1">
              <a:off x="3984" y="2342"/>
              <a:ext cx="1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80" name="AutoShape 76"/>
            <p:cNvCxnSpPr>
              <a:cxnSpLocks noChangeShapeType="1"/>
              <a:stCxn id="431166" idx="0"/>
              <a:endCxn id="431167" idx="2"/>
            </p:cNvCxnSpPr>
            <p:nvPr/>
          </p:nvCxnSpPr>
          <p:spPr bwMode="auto">
            <a:xfrm flipH="1" flipV="1">
              <a:off x="3985" y="2342"/>
              <a:ext cx="135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81" name="AutoShape 77"/>
            <p:cNvCxnSpPr>
              <a:cxnSpLocks noChangeShapeType="1"/>
              <a:stCxn id="431161" idx="0"/>
              <a:endCxn id="431169" idx="2"/>
            </p:cNvCxnSpPr>
            <p:nvPr/>
          </p:nvCxnSpPr>
          <p:spPr bwMode="auto">
            <a:xfrm flipV="1">
              <a:off x="3440" y="2342"/>
              <a:ext cx="0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82" name="AutoShape 78"/>
            <p:cNvCxnSpPr>
              <a:cxnSpLocks noChangeShapeType="1"/>
              <a:stCxn id="431162" idx="0"/>
              <a:endCxn id="431168" idx="2"/>
            </p:cNvCxnSpPr>
            <p:nvPr/>
          </p:nvCxnSpPr>
          <p:spPr bwMode="auto">
            <a:xfrm flipV="1">
              <a:off x="3576" y="2342"/>
              <a:ext cx="59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83" name="AutoShape 79"/>
            <p:cNvCxnSpPr>
              <a:cxnSpLocks noChangeShapeType="1"/>
              <a:stCxn id="431163" idx="0"/>
              <a:endCxn id="431168" idx="2"/>
            </p:cNvCxnSpPr>
            <p:nvPr/>
          </p:nvCxnSpPr>
          <p:spPr bwMode="auto">
            <a:xfrm flipH="1" flipV="1">
              <a:off x="3635" y="2342"/>
              <a:ext cx="77" cy="1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54356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Recall from Overview lecture</a:t>
            </a:r>
          </a:p>
          <a:p>
            <a:pPr lvl="1"/>
            <a:r>
              <a:rPr lang="en-US" dirty="0"/>
              <a:t>Definition of a distributed system</a:t>
            </a:r>
          </a:p>
          <a:p>
            <a:pPr lvl="1"/>
            <a:r>
              <a:rPr lang="en-US" dirty="0"/>
              <a:t>Motivation for the use of distributed systems</a:t>
            </a:r>
          </a:p>
          <a:p>
            <a:pPr lvl="1"/>
            <a:r>
              <a:rPr lang="en-US" dirty="0"/>
              <a:t>Characteristics of distributed systems and their consequences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Examples of conceptual problems in distributed systems</a:t>
            </a:r>
          </a:p>
          <a:p>
            <a:endParaRPr lang="de-DE" sz="1000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Basic models of distributed systems</a:t>
            </a:r>
          </a:p>
          <a:p>
            <a:pPr lvl="1"/>
            <a:r>
              <a:rPr lang="en-US" dirty="0"/>
              <a:t>Abstract view on a distributed system</a:t>
            </a:r>
          </a:p>
          <a:p>
            <a:pPr lvl="1"/>
            <a:r>
              <a:rPr lang="en-US" dirty="0"/>
              <a:t>Exemplary network topologies</a:t>
            </a:r>
          </a:p>
          <a:p>
            <a:pPr lvl="1"/>
            <a:r>
              <a:rPr lang="en-US" dirty="0"/>
              <a:t>Characteristics of communication channels</a:t>
            </a:r>
          </a:p>
          <a:p>
            <a:pPr lvl="1"/>
            <a:r>
              <a:rPr lang="en-US" dirty="0"/>
              <a:t>Definition and state of a distributed algorithm</a:t>
            </a:r>
          </a:p>
          <a:p>
            <a:pPr lvl="1"/>
            <a:r>
              <a:rPr lang="en-US" dirty="0"/>
              <a:t>System model and processing model</a:t>
            </a:r>
          </a:p>
          <a:p>
            <a:pPr lvl="1"/>
            <a:r>
              <a:rPr lang="en-US" dirty="0"/>
              <a:t>Characteristics of (distributed) algorithms </a:t>
            </a:r>
            <a:br>
              <a:rPr lang="en-US" dirty="0"/>
            </a:br>
            <a:r>
              <a:rPr lang="en-US" dirty="0"/>
              <a:t>(e.g. time and message complexity)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60FB6BB0-76E3-E940-AD87-46B909F937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71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7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Topologies</a:t>
            </a:r>
          </a:p>
        </p:txBody>
      </p:sp>
      <p:sp>
        <p:nvSpPr>
          <p:cNvPr id="430188" name="Rectangle 10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</a:t>
            </a:r>
          </a:p>
          <a:p>
            <a:pPr lvl="1"/>
            <a:r>
              <a:rPr lang="en-US" dirty="0"/>
              <a:t>Special tree with central node 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= {(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) | </a:t>
            </a:r>
            <a:r>
              <a:rPr lang="en-US" i="1" dirty="0" err="1"/>
              <a:t>i</a:t>
            </a:r>
            <a:r>
              <a:rPr lang="en-US" dirty="0"/>
              <a:t> ≠ 0}</a:t>
            </a:r>
          </a:p>
          <a:p>
            <a:pPr lvl="1"/>
            <a:r>
              <a:rPr lang="en-US" dirty="0"/>
              <a:t>Neighbors per node: 1 or </a:t>
            </a:r>
            <a:r>
              <a:rPr lang="en-US" i="1" dirty="0"/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Diameter 2</a:t>
            </a:r>
          </a:p>
          <a:p>
            <a:pPr lvl="1"/>
            <a:r>
              <a:rPr lang="en-US" dirty="0"/>
              <a:t>Not (infinitely) scalable</a:t>
            </a:r>
          </a:p>
          <a:p>
            <a:endParaRPr lang="en-US" dirty="0"/>
          </a:p>
          <a:p>
            <a:r>
              <a:rPr lang="en-US" dirty="0"/>
              <a:t>Complete Graph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– 1) / 2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= {(</a:t>
            </a: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baseline="-25000" dirty="0"/>
              <a:t>_1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baseline="-25000" dirty="0"/>
              <a:t>_2</a:t>
            </a:r>
            <a:r>
              <a:rPr lang="en-US" dirty="0"/>
              <a:t>) | </a:t>
            </a:r>
            <a:r>
              <a:rPr lang="en-US" i="1" dirty="0"/>
              <a:t>i</a:t>
            </a:r>
            <a:r>
              <a:rPr lang="en-US" dirty="0"/>
              <a:t>_1 &lt; </a:t>
            </a:r>
            <a:r>
              <a:rPr lang="en-US" i="1" dirty="0"/>
              <a:t>i</a:t>
            </a:r>
            <a:r>
              <a:rPr lang="en-US" dirty="0"/>
              <a:t>_2}</a:t>
            </a:r>
          </a:p>
          <a:p>
            <a:pPr lvl="1"/>
            <a:r>
              <a:rPr lang="en-US" dirty="0"/>
              <a:t>Neighbors per node: </a:t>
            </a:r>
            <a:r>
              <a:rPr lang="en-US" i="1" dirty="0"/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Diameter 1</a:t>
            </a:r>
          </a:p>
          <a:p>
            <a:pPr lvl="1"/>
            <a:r>
              <a:rPr lang="en-US" dirty="0"/>
              <a:t>Not (infinitely) scalable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732588" y="1916113"/>
            <a:ext cx="1727200" cy="1687512"/>
            <a:chOff x="4694" y="2387"/>
            <a:chExt cx="635" cy="620"/>
          </a:xfrm>
        </p:grpSpPr>
        <p:sp>
          <p:nvSpPr>
            <p:cNvPr id="430103" name="Rectangle 23"/>
            <p:cNvSpPr>
              <a:spLocks noChangeArrowheads="1"/>
            </p:cNvSpPr>
            <p:nvPr/>
          </p:nvSpPr>
          <p:spPr bwMode="auto">
            <a:xfrm>
              <a:off x="4716" y="2573"/>
              <a:ext cx="33" cy="3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782" y="2478"/>
              <a:ext cx="32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5" name="Rectangle 25"/>
            <p:cNvSpPr>
              <a:spLocks noChangeArrowheads="1"/>
            </p:cNvSpPr>
            <p:nvPr/>
          </p:nvSpPr>
          <p:spPr bwMode="auto">
            <a:xfrm>
              <a:off x="4887" y="2413"/>
              <a:ext cx="29" cy="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6" name="Rectangle 26"/>
            <p:cNvSpPr>
              <a:spLocks noChangeArrowheads="1"/>
            </p:cNvSpPr>
            <p:nvPr/>
          </p:nvSpPr>
          <p:spPr bwMode="auto">
            <a:xfrm>
              <a:off x="5000" y="2387"/>
              <a:ext cx="34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5117" y="2413"/>
              <a:ext cx="33" cy="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8" name="Rectangle 28"/>
            <p:cNvSpPr>
              <a:spLocks noChangeArrowheads="1"/>
            </p:cNvSpPr>
            <p:nvPr/>
          </p:nvSpPr>
          <p:spPr bwMode="auto">
            <a:xfrm>
              <a:off x="5212" y="2478"/>
              <a:ext cx="33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09" name="Rectangle 29"/>
            <p:cNvSpPr>
              <a:spLocks noChangeArrowheads="1"/>
            </p:cNvSpPr>
            <p:nvPr/>
          </p:nvSpPr>
          <p:spPr bwMode="auto">
            <a:xfrm>
              <a:off x="5282" y="2573"/>
              <a:ext cx="32" cy="3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0" name="Rectangle 30"/>
            <p:cNvSpPr>
              <a:spLocks noChangeArrowheads="1"/>
            </p:cNvSpPr>
            <p:nvPr/>
          </p:nvSpPr>
          <p:spPr bwMode="auto">
            <a:xfrm>
              <a:off x="5303" y="2686"/>
              <a:ext cx="26" cy="2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5278" y="2799"/>
              <a:ext cx="33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2" name="Rectangle 32"/>
            <p:cNvSpPr>
              <a:spLocks noChangeArrowheads="1"/>
            </p:cNvSpPr>
            <p:nvPr/>
          </p:nvSpPr>
          <p:spPr bwMode="auto">
            <a:xfrm>
              <a:off x="5212" y="2890"/>
              <a:ext cx="33" cy="2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3" name="Rectangle 33"/>
            <p:cNvSpPr>
              <a:spLocks noChangeArrowheads="1"/>
            </p:cNvSpPr>
            <p:nvPr/>
          </p:nvSpPr>
          <p:spPr bwMode="auto">
            <a:xfrm>
              <a:off x="5114" y="2956"/>
              <a:ext cx="33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5000" y="2978"/>
              <a:ext cx="34" cy="2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5" name="Rectangle 35"/>
            <p:cNvSpPr>
              <a:spLocks noChangeArrowheads="1"/>
            </p:cNvSpPr>
            <p:nvPr/>
          </p:nvSpPr>
          <p:spPr bwMode="auto">
            <a:xfrm>
              <a:off x="4887" y="2956"/>
              <a:ext cx="29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6" name="Rectangle 36"/>
            <p:cNvSpPr>
              <a:spLocks noChangeArrowheads="1"/>
            </p:cNvSpPr>
            <p:nvPr/>
          </p:nvSpPr>
          <p:spPr bwMode="auto">
            <a:xfrm>
              <a:off x="4785" y="2887"/>
              <a:ext cx="37" cy="3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7" name="Rectangle 37"/>
            <p:cNvSpPr>
              <a:spLocks noChangeArrowheads="1"/>
            </p:cNvSpPr>
            <p:nvPr/>
          </p:nvSpPr>
          <p:spPr bwMode="auto">
            <a:xfrm>
              <a:off x="4716" y="2795"/>
              <a:ext cx="33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694" y="2682"/>
              <a:ext cx="29" cy="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0119" name="Rectangle 39"/>
            <p:cNvSpPr>
              <a:spLocks noChangeArrowheads="1"/>
            </p:cNvSpPr>
            <p:nvPr/>
          </p:nvSpPr>
          <p:spPr bwMode="auto">
            <a:xfrm>
              <a:off x="4995" y="2682"/>
              <a:ext cx="34" cy="2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cxnSp>
          <p:nvCxnSpPr>
            <p:cNvPr id="430120" name="AutoShape 40"/>
            <p:cNvCxnSpPr>
              <a:cxnSpLocks noChangeShapeType="1"/>
              <a:stCxn id="430115" idx="0"/>
              <a:endCxn id="430119" idx="2"/>
            </p:cNvCxnSpPr>
            <p:nvPr/>
          </p:nvCxnSpPr>
          <p:spPr bwMode="auto">
            <a:xfrm flipV="1">
              <a:off x="4902" y="2711"/>
              <a:ext cx="110" cy="2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1" name="AutoShape 41"/>
            <p:cNvCxnSpPr>
              <a:cxnSpLocks noChangeShapeType="1"/>
              <a:stCxn id="430114" idx="0"/>
              <a:endCxn id="430119" idx="2"/>
            </p:cNvCxnSpPr>
            <p:nvPr/>
          </p:nvCxnSpPr>
          <p:spPr bwMode="auto">
            <a:xfrm flipH="1" flipV="1">
              <a:off x="5012" y="2711"/>
              <a:ext cx="5" cy="2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2" name="AutoShape 42"/>
            <p:cNvCxnSpPr>
              <a:cxnSpLocks noChangeShapeType="1"/>
              <a:stCxn id="430113" idx="0"/>
              <a:endCxn id="430119" idx="2"/>
            </p:cNvCxnSpPr>
            <p:nvPr/>
          </p:nvCxnSpPr>
          <p:spPr bwMode="auto">
            <a:xfrm flipH="1" flipV="1">
              <a:off x="5012" y="2711"/>
              <a:ext cx="119" cy="2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3" name="AutoShape 43"/>
            <p:cNvCxnSpPr>
              <a:cxnSpLocks noChangeShapeType="1"/>
              <a:stCxn id="430112" idx="0"/>
              <a:endCxn id="430119" idx="2"/>
            </p:cNvCxnSpPr>
            <p:nvPr/>
          </p:nvCxnSpPr>
          <p:spPr bwMode="auto">
            <a:xfrm flipH="1" flipV="1">
              <a:off x="5012" y="2711"/>
              <a:ext cx="217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4" name="AutoShape 44"/>
            <p:cNvCxnSpPr>
              <a:cxnSpLocks noChangeShapeType="1"/>
              <a:stCxn id="430111" idx="1"/>
              <a:endCxn id="430119" idx="3"/>
            </p:cNvCxnSpPr>
            <p:nvPr/>
          </p:nvCxnSpPr>
          <p:spPr bwMode="auto">
            <a:xfrm flipH="1" flipV="1">
              <a:off x="5029" y="2697"/>
              <a:ext cx="249" cy="1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5" name="AutoShape 45"/>
            <p:cNvCxnSpPr>
              <a:cxnSpLocks noChangeShapeType="1"/>
              <a:stCxn id="430110" idx="1"/>
              <a:endCxn id="430119" idx="3"/>
            </p:cNvCxnSpPr>
            <p:nvPr/>
          </p:nvCxnSpPr>
          <p:spPr bwMode="auto">
            <a:xfrm flipH="1" flipV="1">
              <a:off x="5029" y="2697"/>
              <a:ext cx="274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6" name="AutoShape 46"/>
            <p:cNvCxnSpPr>
              <a:cxnSpLocks noChangeShapeType="1"/>
              <a:stCxn id="430109" idx="1"/>
              <a:endCxn id="430119" idx="3"/>
            </p:cNvCxnSpPr>
            <p:nvPr/>
          </p:nvCxnSpPr>
          <p:spPr bwMode="auto">
            <a:xfrm flipH="1">
              <a:off x="5029" y="2591"/>
              <a:ext cx="253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7" name="AutoShape 47"/>
            <p:cNvCxnSpPr>
              <a:cxnSpLocks noChangeShapeType="1"/>
              <a:stCxn id="430108" idx="1"/>
              <a:endCxn id="430119" idx="3"/>
            </p:cNvCxnSpPr>
            <p:nvPr/>
          </p:nvCxnSpPr>
          <p:spPr bwMode="auto">
            <a:xfrm flipH="1">
              <a:off x="5029" y="2495"/>
              <a:ext cx="183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8" name="AutoShape 48"/>
            <p:cNvCxnSpPr>
              <a:cxnSpLocks noChangeShapeType="1"/>
              <a:stCxn id="430107" idx="2"/>
              <a:endCxn id="430119" idx="0"/>
            </p:cNvCxnSpPr>
            <p:nvPr/>
          </p:nvCxnSpPr>
          <p:spPr bwMode="auto">
            <a:xfrm flipH="1">
              <a:off x="5012" y="2438"/>
              <a:ext cx="122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29" name="AutoShape 49"/>
            <p:cNvCxnSpPr>
              <a:cxnSpLocks noChangeShapeType="1"/>
              <a:stCxn id="430106" idx="2"/>
              <a:endCxn id="430119" idx="0"/>
            </p:cNvCxnSpPr>
            <p:nvPr/>
          </p:nvCxnSpPr>
          <p:spPr bwMode="auto">
            <a:xfrm flipH="1">
              <a:off x="5012" y="2420"/>
              <a:ext cx="5" cy="2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0" name="AutoShape 50"/>
            <p:cNvCxnSpPr>
              <a:cxnSpLocks noChangeShapeType="1"/>
              <a:stCxn id="430105" idx="2"/>
              <a:endCxn id="430119" idx="0"/>
            </p:cNvCxnSpPr>
            <p:nvPr/>
          </p:nvCxnSpPr>
          <p:spPr bwMode="auto">
            <a:xfrm>
              <a:off x="4902" y="2438"/>
              <a:ext cx="110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1" name="AutoShape 51"/>
            <p:cNvCxnSpPr>
              <a:cxnSpLocks noChangeShapeType="1"/>
              <a:stCxn id="430104" idx="3"/>
              <a:endCxn id="430119" idx="0"/>
            </p:cNvCxnSpPr>
            <p:nvPr/>
          </p:nvCxnSpPr>
          <p:spPr bwMode="auto">
            <a:xfrm>
              <a:off x="4814" y="2495"/>
              <a:ext cx="198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2" name="AutoShape 52"/>
            <p:cNvCxnSpPr>
              <a:cxnSpLocks noChangeShapeType="1"/>
              <a:stCxn id="430103" idx="3"/>
              <a:endCxn id="430119" idx="1"/>
            </p:cNvCxnSpPr>
            <p:nvPr/>
          </p:nvCxnSpPr>
          <p:spPr bwMode="auto">
            <a:xfrm>
              <a:off x="4749" y="2591"/>
              <a:ext cx="246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3" name="AutoShape 53"/>
            <p:cNvCxnSpPr>
              <a:cxnSpLocks noChangeShapeType="1"/>
              <a:stCxn id="430118" idx="3"/>
              <a:endCxn id="430119" idx="1"/>
            </p:cNvCxnSpPr>
            <p:nvPr/>
          </p:nvCxnSpPr>
          <p:spPr bwMode="auto">
            <a:xfrm flipV="1">
              <a:off x="4723" y="2697"/>
              <a:ext cx="272" cy="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4" name="AutoShape 54"/>
            <p:cNvCxnSpPr>
              <a:cxnSpLocks noChangeShapeType="1"/>
              <a:stCxn id="430117" idx="3"/>
              <a:endCxn id="430119" idx="1"/>
            </p:cNvCxnSpPr>
            <p:nvPr/>
          </p:nvCxnSpPr>
          <p:spPr bwMode="auto">
            <a:xfrm flipV="1">
              <a:off x="4749" y="2697"/>
              <a:ext cx="246" cy="1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35" name="AutoShape 55"/>
            <p:cNvCxnSpPr>
              <a:cxnSpLocks noChangeShapeType="1"/>
              <a:stCxn id="430116" idx="0"/>
              <a:endCxn id="430119" idx="1"/>
            </p:cNvCxnSpPr>
            <p:nvPr/>
          </p:nvCxnSpPr>
          <p:spPr bwMode="auto">
            <a:xfrm flipV="1">
              <a:off x="4804" y="2697"/>
              <a:ext cx="191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732588" y="4292600"/>
            <a:ext cx="1727200" cy="1479550"/>
            <a:chOff x="4300" y="3488"/>
            <a:chExt cx="621" cy="532"/>
          </a:xfrm>
        </p:grpSpPr>
        <p:grpSp>
          <p:nvGrpSpPr>
            <p:cNvPr id="4" name="Group 81"/>
            <p:cNvGrpSpPr>
              <a:grpSpLocks/>
            </p:cNvGrpSpPr>
            <p:nvPr/>
          </p:nvGrpSpPr>
          <p:grpSpPr bwMode="auto">
            <a:xfrm>
              <a:off x="4481" y="3488"/>
              <a:ext cx="252" cy="33"/>
              <a:chOff x="4481" y="3488"/>
              <a:chExt cx="252" cy="33"/>
            </a:xfrm>
          </p:grpSpPr>
          <p:sp>
            <p:nvSpPr>
              <p:cNvPr id="430162" name="Rectangle 82"/>
              <p:cNvSpPr>
                <a:spLocks noChangeArrowheads="1"/>
              </p:cNvSpPr>
              <p:nvPr/>
            </p:nvSpPr>
            <p:spPr bwMode="auto">
              <a:xfrm>
                <a:off x="4481" y="3488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163" name="Rectangle 83"/>
              <p:cNvSpPr>
                <a:spLocks noChangeArrowheads="1"/>
              </p:cNvSpPr>
              <p:nvPr/>
            </p:nvSpPr>
            <p:spPr bwMode="auto">
              <a:xfrm>
                <a:off x="4701" y="3488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481" y="3987"/>
              <a:ext cx="252" cy="33"/>
              <a:chOff x="4481" y="3987"/>
              <a:chExt cx="252" cy="33"/>
            </a:xfrm>
          </p:grpSpPr>
          <p:sp>
            <p:nvSpPr>
              <p:cNvPr id="430165" name="Rectangle 85"/>
              <p:cNvSpPr>
                <a:spLocks noChangeArrowheads="1"/>
              </p:cNvSpPr>
              <p:nvPr/>
            </p:nvSpPr>
            <p:spPr bwMode="auto">
              <a:xfrm>
                <a:off x="4701" y="3987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166" name="Rectangle 86"/>
              <p:cNvSpPr>
                <a:spLocks noChangeArrowheads="1"/>
              </p:cNvSpPr>
              <p:nvPr/>
            </p:nvSpPr>
            <p:spPr bwMode="auto">
              <a:xfrm>
                <a:off x="4481" y="3987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4300" y="3737"/>
              <a:ext cx="621" cy="33"/>
              <a:chOff x="4300" y="3715"/>
              <a:chExt cx="621" cy="33"/>
            </a:xfrm>
          </p:grpSpPr>
          <p:sp>
            <p:nvSpPr>
              <p:cNvPr id="430168" name="Rectangle 88"/>
              <p:cNvSpPr>
                <a:spLocks noChangeArrowheads="1"/>
              </p:cNvSpPr>
              <p:nvPr/>
            </p:nvSpPr>
            <p:spPr bwMode="auto">
              <a:xfrm>
                <a:off x="4300" y="3715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169" name="Rectangle 89"/>
              <p:cNvSpPr>
                <a:spLocks noChangeArrowheads="1"/>
              </p:cNvSpPr>
              <p:nvPr/>
            </p:nvSpPr>
            <p:spPr bwMode="auto">
              <a:xfrm>
                <a:off x="4889" y="3715"/>
                <a:ext cx="32" cy="33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cxnSp>
          <p:nvCxnSpPr>
            <p:cNvPr id="430170" name="AutoShape 90"/>
            <p:cNvCxnSpPr>
              <a:cxnSpLocks noChangeShapeType="1"/>
              <a:stCxn id="430168" idx="0"/>
              <a:endCxn id="430162" idx="1"/>
            </p:cNvCxnSpPr>
            <p:nvPr/>
          </p:nvCxnSpPr>
          <p:spPr bwMode="auto">
            <a:xfrm flipV="1">
              <a:off x="4316" y="3505"/>
              <a:ext cx="165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1" name="AutoShape 91"/>
            <p:cNvCxnSpPr>
              <a:cxnSpLocks noChangeShapeType="1"/>
              <a:stCxn id="430162" idx="3"/>
              <a:endCxn id="430163" idx="1"/>
            </p:cNvCxnSpPr>
            <p:nvPr/>
          </p:nvCxnSpPr>
          <p:spPr bwMode="auto">
            <a:xfrm>
              <a:off x="4513" y="3505"/>
              <a:ext cx="18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2" name="AutoShape 92"/>
            <p:cNvCxnSpPr>
              <a:cxnSpLocks noChangeShapeType="1"/>
              <a:stCxn id="430163" idx="3"/>
              <a:endCxn id="430169" idx="0"/>
            </p:cNvCxnSpPr>
            <p:nvPr/>
          </p:nvCxnSpPr>
          <p:spPr bwMode="auto">
            <a:xfrm>
              <a:off x="4733" y="3505"/>
              <a:ext cx="172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3" name="AutoShape 93"/>
            <p:cNvCxnSpPr>
              <a:cxnSpLocks noChangeShapeType="1"/>
              <a:stCxn id="430169" idx="2"/>
              <a:endCxn id="430165" idx="3"/>
            </p:cNvCxnSpPr>
            <p:nvPr/>
          </p:nvCxnSpPr>
          <p:spPr bwMode="auto">
            <a:xfrm flipH="1">
              <a:off x="4733" y="3770"/>
              <a:ext cx="17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4" name="AutoShape 94"/>
            <p:cNvCxnSpPr>
              <a:cxnSpLocks noChangeShapeType="1"/>
              <a:stCxn id="430165" idx="1"/>
              <a:endCxn id="430166" idx="3"/>
            </p:cNvCxnSpPr>
            <p:nvPr/>
          </p:nvCxnSpPr>
          <p:spPr bwMode="auto">
            <a:xfrm flipH="1">
              <a:off x="4513" y="4004"/>
              <a:ext cx="18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5" name="AutoShape 95"/>
            <p:cNvCxnSpPr>
              <a:cxnSpLocks noChangeShapeType="1"/>
              <a:stCxn id="430166" idx="1"/>
              <a:endCxn id="430168" idx="2"/>
            </p:cNvCxnSpPr>
            <p:nvPr/>
          </p:nvCxnSpPr>
          <p:spPr bwMode="auto">
            <a:xfrm flipH="1" flipV="1">
              <a:off x="4316" y="3770"/>
              <a:ext cx="165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6" name="AutoShape 96"/>
            <p:cNvCxnSpPr>
              <a:cxnSpLocks noChangeShapeType="1"/>
              <a:stCxn id="430168" idx="0"/>
              <a:endCxn id="430163" idx="1"/>
            </p:cNvCxnSpPr>
            <p:nvPr/>
          </p:nvCxnSpPr>
          <p:spPr bwMode="auto">
            <a:xfrm flipV="1">
              <a:off x="4316" y="3505"/>
              <a:ext cx="385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7" name="AutoShape 97"/>
            <p:cNvCxnSpPr>
              <a:cxnSpLocks noChangeShapeType="1"/>
              <a:stCxn id="430162" idx="3"/>
              <a:endCxn id="430169" idx="0"/>
            </p:cNvCxnSpPr>
            <p:nvPr/>
          </p:nvCxnSpPr>
          <p:spPr bwMode="auto">
            <a:xfrm>
              <a:off x="4513" y="3505"/>
              <a:ext cx="392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8" name="AutoShape 98"/>
            <p:cNvCxnSpPr>
              <a:cxnSpLocks noChangeShapeType="1"/>
              <a:stCxn id="430163" idx="2"/>
              <a:endCxn id="430165" idx="0"/>
            </p:cNvCxnSpPr>
            <p:nvPr/>
          </p:nvCxnSpPr>
          <p:spPr bwMode="auto">
            <a:xfrm>
              <a:off x="4717" y="3521"/>
              <a:ext cx="0" cy="4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79" name="AutoShape 99"/>
            <p:cNvCxnSpPr>
              <a:cxnSpLocks noChangeShapeType="1"/>
              <a:stCxn id="430169" idx="2"/>
              <a:endCxn id="430166" idx="3"/>
            </p:cNvCxnSpPr>
            <p:nvPr/>
          </p:nvCxnSpPr>
          <p:spPr bwMode="auto">
            <a:xfrm flipH="1">
              <a:off x="4513" y="3770"/>
              <a:ext cx="39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0" name="AutoShape 100"/>
            <p:cNvCxnSpPr>
              <a:cxnSpLocks noChangeShapeType="1"/>
              <a:stCxn id="430165" idx="1"/>
              <a:endCxn id="430168" idx="3"/>
            </p:cNvCxnSpPr>
            <p:nvPr/>
          </p:nvCxnSpPr>
          <p:spPr bwMode="auto">
            <a:xfrm flipH="1" flipV="1">
              <a:off x="4332" y="3754"/>
              <a:ext cx="369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1" name="AutoShape 101"/>
            <p:cNvCxnSpPr>
              <a:cxnSpLocks noChangeShapeType="1"/>
              <a:stCxn id="430166" idx="0"/>
              <a:endCxn id="430162" idx="2"/>
            </p:cNvCxnSpPr>
            <p:nvPr/>
          </p:nvCxnSpPr>
          <p:spPr bwMode="auto">
            <a:xfrm flipV="1">
              <a:off x="4497" y="3521"/>
              <a:ext cx="0" cy="4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2" name="AutoShape 102"/>
            <p:cNvCxnSpPr>
              <a:cxnSpLocks noChangeShapeType="1"/>
              <a:stCxn id="430168" idx="3"/>
              <a:endCxn id="430169" idx="1"/>
            </p:cNvCxnSpPr>
            <p:nvPr/>
          </p:nvCxnSpPr>
          <p:spPr bwMode="auto">
            <a:xfrm>
              <a:off x="4332" y="3754"/>
              <a:ext cx="55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3" name="AutoShape 103"/>
            <p:cNvCxnSpPr>
              <a:cxnSpLocks noChangeShapeType="1"/>
              <a:stCxn id="430162" idx="2"/>
              <a:endCxn id="430165" idx="0"/>
            </p:cNvCxnSpPr>
            <p:nvPr/>
          </p:nvCxnSpPr>
          <p:spPr bwMode="auto">
            <a:xfrm>
              <a:off x="4497" y="3521"/>
              <a:ext cx="220" cy="4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4" name="AutoShape 104"/>
            <p:cNvCxnSpPr>
              <a:cxnSpLocks noChangeShapeType="1"/>
              <a:stCxn id="430163" idx="1"/>
              <a:endCxn id="430166" idx="0"/>
            </p:cNvCxnSpPr>
            <p:nvPr/>
          </p:nvCxnSpPr>
          <p:spPr bwMode="auto">
            <a:xfrm flipH="1">
              <a:off x="4497" y="3505"/>
              <a:ext cx="204" cy="4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494286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Topologies</a:t>
            </a:r>
          </a:p>
        </p:txBody>
      </p:sp>
      <p:sp>
        <p:nvSpPr>
          <p:cNvPr id="421894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4049712"/>
            <a:ext cx="8061325" cy="19415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Mesh structures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Constant node degree with scaling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Diameter increases with root of node number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Expandable in small increments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Good support of algorithms with local communication structure </a:t>
            </a:r>
            <a:br>
              <a:rPr lang="en-US" dirty="0"/>
            </a:br>
            <a:r>
              <a:rPr lang="en-US" dirty="0"/>
              <a:t>(e.g., modeling of physical processes)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>
            <a:off x="1774825" y="1873250"/>
            <a:ext cx="14128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>
            <a:off x="1774825" y="2379663"/>
            <a:ext cx="14128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1774825" y="2886075"/>
            <a:ext cx="14128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>
            <a:off x="1774825" y="3390900"/>
            <a:ext cx="14128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1774825" y="1873250"/>
            <a:ext cx="1588" cy="151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00" name="Line 12"/>
          <p:cNvSpPr>
            <a:spLocks noChangeShapeType="1"/>
          </p:cNvSpPr>
          <p:nvPr/>
        </p:nvSpPr>
        <p:spPr bwMode="auto">
          <a:xfrm>
            <a:off x="2255838" y="1873250"/>
            <a:ext cx="1587" cy="151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2735263" y="1873250"/>
            <a:ext cx="1587" cy="151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02" name="Line 14"/>
          <p:cNvSpPr>
            <a:spLocks noChangeShapeType="1"/>
          </p:cNvSpPr>
          <p:nvPr/>
        </p:nvSpPr>
        <p:spPr bwMode="auto">
          <a:xfrm>
            <a:off x="3214688" y="1873250"/>
            <a:ext cx="1587" cy="151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1695450" y="1789113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2174875" y="1789113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2655888" y="1789113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3135313" y="1789113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1695450" y="2295525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2174875" y="2295525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2655888" y="2295525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3135313" y="2295525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1695450" y="2800350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2174875" y="2800350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2655888" y="2800350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3135313" y="2800350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1695450" y="3306763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2174875" y="3306763"/>
            <a:ext cx="131763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2655888" y="3306763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3135313" y="3306763"/>
            <a:ext cx="131762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19" name="Freeform 31"/>
          <p:cNvSpPr>
            <a:spLocks/>
          </p:cNvSpPr>
          <p:nvPr/>
        </p:nvSpPr>
        <p:spPr bwMode="auto">
          <a:xfrm>
            <a:off x="5137150" y="1708150"/>
            <a:ext cx="119063" cy="1838325"/>
          </a:xfrm>
          <a:custGeom>
            <a:avLst/>
            <a:gdLst>
              <a:gd name="T0" fmla="*/ 0 w 75"/>
              <a:gd name="T1" fmla="*/ 68 h 1158"/>
              <a:gd name="T2" fmla="*/ 0 w 75"/>
              <a:gd name="T3" fmla="*/ 0 h 1158"/>
              <a:gd name="T4" fmla="*/ 75 w 75"/>
              <a:gd name="T5" fmla="*/ 0 h 1158"/>
              <a:gd name="T6" fmla="*/ 75 w 75"/>
              <a:gd name="T7" fmla="*/ 1158 h 1158"/>
              <a:gd name="T8" fmla="*/ 0 w 75"/>
              <a:gd name="T9" fmla="*/ 1158 h 1158"/>
              <a:gd name="T10" fmla="*/ 0 w 75"/>
              <a:gd name="T11" fmla="*/ 109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1158">
                <a:moveTo>
                  <a:pt x="0" y="68"/>
                </a:moveTo>
                <a:lnTo>
                  <a:pt x="0" y="0"/>
                </a:lnTo>
                <a:lnTo>
                  <a:pt x="75" y="0"/>
                </a:lnTo>
                <a:lnTo>
                  <a:pt x="75" y="1158"/>
                </a:lnTo>
                <a:lnTo>
                  <a:pt x="0" y="1158"/>
                </a:lnTo>
                <a:lnTo>
                  <a:pt x="0" y="109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0" name="Freeform 32"/>
          <p:cNvSpPr>
            <a:spLocks/>
          </p:cNvSpPr>
          <p:nvPr/>
        </p:nvSpPr>
        <p:spPr bwMode="auto">
          <a:xfrm>
            <a:off x="5643563" y="1708150"/>
            <a:ext cx="119062" cy="1838325"/>
          </a:xfrm>
          <a:custGeom>
            <a:avLst/>
            <a:gdLst>
              <a:gd name="T0" fmla="*/ 0 w 75"/>
              <a:gd name="T1" fmla="*/ 68 h 1158"/>
              <a:gd name="T2" fmla="*/ 0 w 75"/>
              <a:gd name="T3" fmla="*/ 0 h 1158"/>
              <a:gd name="T4" fmla="*/ 75 w 75"/>
              <a:gd name="T5" fmla="*/ 0 h 1158"/>
              <a:gd name="T6" fmla="*/ 75 w 75"/>
              <a:gd name="T7" fmla="*/ 1158 h 1158"/>
              <a:gd name="T8" fmla="*/ 0 w 75"/>
              <a:gd name="T9" fmla="*/ 1158 h 1158"/>
              <a:gd name="T10" fmla="*/ 0 w 75"/>
              <a:gd name="T11" fmla="*/ 109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1158">
                <a:moveTo>
                  <a:pt x="0" y="68"/>
                </a:moveTo>
                <a:lnTo>
                  <a:pt x="0" y="0"/>
                </a:lnTo>
                <a:lnTo>
                  <a:pt x="75" y="0"/>
                </a:lnTo>
                <a:lnTo>
                  <a:pt x="75" y="1158"/>
                </a:lnTo>
                <a:lnTo>
                  <a:pt x="0" y="1158"/>
                </a:lnTo>
                <a:lnTo>
                  <a:pt x="0" y="109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1" name="Freeform 33"/>
          <p:cNvSpPr>
            <a:spLocks/>
          </p:cNvSpPr>
          <p:nvPr/>
        </p:nvSpPr>
        <p:spPr bwMode="auto">
          <a:xfrm>
            <a:off x="6149975" y="1708150"/>
            <a:ext cx="119063" cy="1838325"/>
          </a:xfrm>
          <a:custGeom>
            <a:avLst/>
            <a:gdLst>
              <a:gd name="T0" fmla="*/ 0 w 75"/>
              <a:gd name="T1" fmla="*/ 68 h 1158"/>
              <a:gd name="T2" fmla="*/ 0 w 75"/>
              <a:gd name="T3" fmla="*/ 0 h 1158"/>
              <a:gd name="T4" fmla="*/ 75 w 75"/>
              <a:gd name="T5" fmla="*/ 0 h 1158"/>
              <a:gd name="T6" fmla="*/ 75 w 75"/>
              <a:gd name="T7" fmla="*/ 1158 h 1158"/>
              <a:gd name="T8" fmla="*/ 0 w 75"/>
              <a:gd name="T9" fmla="*/ 1158 h 1158"/>
              <a:gd name="T10" fmla="*/ 0 w 75"/>
              <a:gd name="T11" fmla="*/ 109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1158">
                <a:moveTo>
                  <a:pt x="0" y="68"/>
                </a:moveTo>
                <a:lnTo>
                  <a:pt x="0" y="0"/>
                </a:lnTo>
                <a:lnTo>
                  <a:pt x="75" y="0"/>
                </a:lnTo>
                <a:lnTo>
                  <a:pt x="75" y="1158"/>
                </a:lnTo>
                <a:lnTo>
                  <a:pt x="0" y="1158"/>
                </a:lnTo>
                <a:lnTo>
                  <a:pt x="0" y="109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2" name="Freeform 34"/>
          <p:cNvSpPr>
            <a:spLocks/>
          </p:cNvSpPr>
          <p:nvPr/>
        </p:nvSpPr>
        <p:spPr bwMode="auto">
          <a:xfrm>
            <a:off x="6656388" y="1708150"/>
            <a:ext cx="119062" cy="1838325"/>
          </a:xfrm>
          <a:custGeom>
            <a:avLst/>
            <a:gdLst>
              <a:gd name="T0" fmla="*/ 0 w 75"/>
              <a:gd name="T1" fmla="*/ 68 h 1158"/>
              <a:gd name="T2" fmla="*/ 0 w 75"/>
              <a:gd name="T3" fmla="*/ 0 h 1158"/>
              <a:gd name="T4" fmla="*/ 75 w 75"/>
              <a:gd name="T5" fmla="*/ 0 h 1158"/>
              <a:gd name="T6" fmla="*/ 75 w 75"/>
              <a:gd name="T7" fmla="*/ 1158 h 1158"/>
              <a:gd name="T8" fmla="*/ 0 w 75"/>
              <a:gd name="T9" fmla="*/ 1158 h 1158"/>
              <a:gd name="T10" fmla="*/ 0 w 75"/>
              <a:gd name="T11" fmla="*/ 109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1158">
                <a:moveTo>
                  <a:pt x="0" y="68"/>
                </a:moveTo>
                <a:lnTo>
                  <a:pt x="0" y="0"/>
                </a:lnTo>
                <a:lnTo>
                  <a:pt x="75" y="0"/>
                </a:lnTo>
                <a:lnTo>
                  <a:pt x="75" y="1158"/>
                </a:lnTo>
                <a:lnTo>
                  <a:pt x="0" y="1158"/>
                </a:lnTo>
                <a:lnTo>
                  <a:pt x="0" y="109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3" name="Freeform 35"/>
          <p:cNvSpPr>
            <a:spLocks/>
          </p:cNvSpPr>
          <p:nvPr/>
        </p:nvSpPr>
        <p:spPr bwMode="auto">
          <a:xfrm>
            <a:off x="4967288" y="1884363"/>
            <a:ext cx="1836737" cy="107950"/>
          </a:xfrm>
          <a:custGeom>
            <a:avLst/>
            <a:gdLst>
              <a:gd name="T0" fmla="*/ 1089 w 1157"/>
              <a:gd name="T1" fmla="*/ 0 h 68"/>
              <a:gd name="T2" fmla="*/ 1157 w 1157"/>
              <a:gd name="T3" fmla="*/ 0 h 68"/>
              <a:gd name="T4" fmla="*/ 1157 w 1157"/>
              <a:gd name="T5" fmla="*/ 68 h 68"/>
              <a:gd name="T6" fmla="*/ 0 w 1157"/>
              <a:gd name="T7" fmla="*/ 68 h 68"/>
              <a:gd name="T8" fmla="*/ 0 w 1157"/>
              <a:gd name="T9" fmla="*/ 0 h 68"/>
              <a:gd name="T10" fmla="*/ 69 w 1157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68">
                <a:moveTo>
                  <a:pt x="1089" y="0"/>
                </a:moveTo>
                <a:lnTo>
                  <a:pt x="1157" y="0"/>
                </a:lnTo>
                <a:lnTo>
                  <a:pt x="1157" y="68"/>
                </a:lnTo>
                <a:lnTo>
                  <a:pt x="0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4" name="Freeform 36"/>
          <p:cNvSpPr>
            <a:spLocks/>
          </p:cNvSpPr>
          <p:nvPr/>
        </p:nvSpPr>
        <p:spPr bwMode="auto">
          <a:xfrm>
            <a:off x="4967288" y="2382838"/>
            <a:ext cx="1836737" cy="107950"/>
          </a:xfrm>
          <a:custGeom>
            <a:avLst/>
            <a:gdLst>
              <a:gd name="T0" fmla="*/ 1089 w 1157"/>
              <a:gd name="T1" fmla="*/ 0 h 68"/>
              <a:gd name="T2" fmla="*/ 1157 w 1157"/>
              <a:gd name="T3" fmla="*/ 0 h 68"/>
              <a:gd name="T4" fmla="*/ 1157 w 1157"/>
              <a:gd name="T5" fmla="*/ 68 h 68"/>
              <a:gd name="T6" fmla="*/ 0 w 1157"/>
              <a:gd name="T7" fmla="*/ 68 h 68"/>
              <a:gd name="T8" fmla="*/ 0 w 1157"/>
              <a:gd name="T9" fmla="*/ 0 h 68"/>
              <a:gd name="T10" fmla="*/ 69 w 1157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68">
                <a:moveTo>
                  <a:pt x="1089" y="0"/>
                </a:moveTo>
                <a:lnTo>
                  <a:pt x="1157" y="0"/>
                </a:lnTo>
                <a:lnTo>
                  <a:pt x="1157" y="68"/>
                </a:lnTo>
                <a:lnTo>
                  <a:pt x="0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5" name="Freeform 37"/>
          <p:cNvSpPr>
            <a:spLocks/>
          </p:cNvSpPr>
          <p:nvPr/>
        </p:nvSpPr>
        <p:spPr bwMode="auto">
          <a:xfrm>
            <a:off x="4967288" y="2881313"/>
            <a:ext cx="1836737" cy="107950"/>
          </a:xfrm>
          <a:custGeom>
            <a:avLst/>
            <a:gdLst>
              <a:gd name="T0" fmla="*/ 1089 w 1157"/>
              <a:gd name="T1" fmla="*/ 0 h 68"/>
              <a:gd name="T2" fmla="*/ 1157 w 1157"/>
              <a:gd name="T3" fmla="*/ 0 h 68"/>
              <a:gd name="T4" fmla="*/ 1157 w 1157"/>
              <a:gd name="T5" fmla="*/ 68 h 68"/>
              <a:gd name="T6" fmla="*/ 0 w 1157"/>
              <a:gd name="T7" fmla="*/ 68 h 68"/>
              <a:gd name="T8" fmla="*/ 0 w 1157"/>
              <a:gd name="T9" fmla="*/ 0 h 68"/>
              <a:gd name="T10" fmla="*/ 69 w 1157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68">
                <a:moveTo>
                  <a:pt x="1089" y="0"/>
                </a:moveTo>
                <a:lnTo>
                  <a:pt x="1157" y="0"/>
                </a:lnTo>
                <a:lnTo>
                  <a:pt x="1157" y="68"/>
                </a:lnTo>
                <a:lnTo>
                  <a:pt x="0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6" name="Freeform 38"/>
          <p:cNvSpPr>
            <a:spLocks/>
          </p:cNvSpPr>
          <p:nvPr/>
        </p:nvSpPr>
        <p:spPr bwMode="auto">
          <a:xfrm>
            <a:off x="4967288" y="3379788"/>
            <a:ext cx="1836737" cy="107950"/>
          </a:xfrm>
          <a:custGeom>
            <a:avLst/>
            <a:gdLst>
              <a:gd name="T0" fmla="*/ 1089 w 1157"/>
              <a:gd name="T1" fmla="*/ 0 h 68"/>
              <a:gd name="T2" fmla="*/ 1157 w 1157"/>
              <a:gd name="T3" fmla="*/ 0 h 68"/>
              <a:gd name="T4" fmla="*/ 1157 w 1157"/>
              <a:gd name="T5" fmla="*/ 68 h 68"/>
              <a:gd name="T6" fmla="*/ 0 w 1157"/>
              <a:gd name="T7" fmla="*/ 68 h 68"/>
              <a:gd name="T8" fmla="*/ 0 w 1157"/>
              <a:gd name="T9" fmla="*/ 0 h 68"/>
              <a:gd name="T10" fmla="*/ 69 w 1157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68">
                <a:moveTo>
                  <a:pt x="1089" y="0"/>
                </a:moveTo>
                <a:lnTo>
                  <a:pt x="1157" y="0"/>
                </a:lnTo>
                <a:lnTo>
                  <a:pt x="1157" y="68"/>
                </a:lnTo>
                <a:lnTo>
                  <a:pt x="0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5126038" y="1884363"/>
            <a:ext cx="15001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5126038" y="2382838"/>
            <a:ext cx="15001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29" name="Line 41"/>
          <p:cNvSpPr>
            <a:spLocks noChangeShapeType="1"/>
          </p:cNvSpPr>
          <p:nvPr/>
        </p:nvSpPr>
        <p:spPr bwMode="auto">
          <a:xfrm>
            <a:off x="5126038" y="2881313"/>
            <a:ext cx="15001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0" name="Line 42"/>
          <p:cNvSpPr>
            <a:spLocks noChangeShapeType="1"/>
          </p:cNvSpPr>
          <p:nvPr/>
        </p:nvSpPr>
        <p:spPr bwMode="auto">
          <a:xfrm>
            <a:off x="5126038" y="3379788"/>
            <a:ext cx="15001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1" name="Line 43"/>
          <p:cNvSpPr>
            <a:spLocks noChangeShapeType="1"/>
          </p:cNvSpPr>
          <p:nvPr/>
        </p:nvSpPr>
        <p:spPr bwMode="auto">
          <a:xfrm>
            <a:off x="5126038" y="1884363"/>
            <a:ext cx="1587" cy="149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5632450" y="1884363"/>
            <a:ext cx="1588" cy="149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3" name="Line 45"/>
          <p:cNvSpPr>
            <a:spLocks noChangeShapeType="1"/>
          </p:cNvSpPr>
          <p:nvPr/>
        </p:nvSpPr>
        <p:spPr bwMode="auto">
          <a:xfrm>
            <a:off x="6138863" y="1884363"/>
            <a:ext cx="1587" cy="149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4" name="Line 46"/>
          <p:cNvSpPr>
            <a:spLocks noChangeShapeType="1"/>
          </p:cNvSpPr>
          <p:nvPr/>
        </p:nvSpPr>
        <p:spPr bwMode="auto">
          <a:xfrm>
            <a:off x="6645275" y="1884363"/>
            <a:ext cx="1588" cy="149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5051425" y="180181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5557838" y="180181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6064250" y="180181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6570663" y="180181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5051425" y="230028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5557838" y="230028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6064250" y="230028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6570663" y="230028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5051425" y="279876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5557838" y="279876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6064250" y="279876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6570663" y="2798763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5051425" y="329723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5557838" y="329723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6064250" y="329723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6570663" y="3297238"/>
            <a:ext cx="139700" cy="1365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1951" name="Text Box 63"/>
          <p:cNvSpPr txBox="1">
            <a:spLocks noChangeArrowheads="1"/>
          </p:cNvSpPr>
          <p:nvPr/>
        </p:nvSpPr>
        <p:spPr bwMode="auto">
          <a:xfrm>
            <a:off x="1681163" y="3679825"/>
            <a:ext cx="157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 dirty="0"/>
              <a:t>4x4-Mesh</a:t>
            </a:r>
          </a:p>
        </p:txBody>
      </p:sp>
      <p:sp>
        <p:nvSpPr>
          <p:cNvPr id="421952" name="Text Box 64"/>
          <p:cNvSpPr txBox="1">
            <a:spLocks noChangeArrowheads="1"/>
          </p:cNvSpPr>
          <p:nvPr/>
        </p:nvSpPr>
        <p:spPr bwMode="auto">
          <a:xfrm>
            <a:off x="5186363" y="36798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000"/>
              <a:t>4x4-Torus</a:t>
            </a:r>
          </a:p>
        </p:txBody>
      </p:sp>
    </p:spTree>
    <p:extLst>
      <p:ext uri="{BB962C8B-B14F-4D97-AF65-F5344CB8AC3E}">
        <p14:creationId xmlns:p14="http://schemas.microsoft.com/office/powerpoint/2010/main" val="10919854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33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Topologies</a:t>
            </a:r>
          </a:p>
        </p:txBody>
      </p:sp>
      <p:sp>
        <p:nvSpPr>
          <p:cNvPr id="429134" name="Rectangle 78"/>
          <p:cNvSpPr>
            <a:spLocks noGrp="1" noChangeArrowheads="1"/>
          </p:cNvSpPr>
          <p:nvPr>
            <p:ph idx="1"/>
          </p:nvPr>
        </p:nvSpPr>
        <p:spPr>
          <a:xfrm>
            <a:off x="539750" y="4140200"/>
            <a:ext cx="8061325" cy="1851025"/>
          </a:xfrm>
        </p:spPr>
        <p:txBody>
          <a:bodyPr>
            <a:normAutofit/>
          </a:bodyPr>
          <a:lstStyle/>
          <a:p>
            <a:r>
              <a:rPr lang="en-US" dirty="0"/>
              <a:t>Complete </a:t>
            </a:r>
            <a:r>
              <a:rPr lang="en-US" i="1" dirty="0"/>
              <a:t>k</a:t>
            </a:r>
            <a:r>
              <a:rPr lang="en-US" dirty="0"/>
              <a:t>-nary tree or </a:t>
            </a:r>
            <a:r>
              <a:rPr lang="en-US" i="1" dirty="0"/>
              <a:t>X</a:t>
            </a:r>
            <a:r>
              <a:rPr lang="en-US" dirty="0"/>
              <a:t>-Tree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 = ⌊</a:t>
            </a:r>
            <a:r>
              <a:rPr lang="en-US" dirty="0" err="1"/>
              <a:t>log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⌋	(logarithmic height)</a:t>
            </a:r>
          </a:p>
          <a:p>
            <a:pPr lvl="1"/>
            <a:r>
              <a:rPr lang="en-US" dirty="0"/>
              <a:t>Expandable in potencies of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Constant node degree with scaling</a:t>
            </a:r>
          </a:p>
          <a:p>
            <a:pPr lvl="1"/>
            <a:r>
              <a:rPr lang="en-US" dirty="0"/>
              <a:t>Node degree maximal </a:t>
            </a:r>
            <a:r>
              <a:rPr lang="en-US" i="1" dirty="0"/>
              <a:t>k</a:t>
            </a:r>
            <a:r>
              <a:rPr lang="en-US" dirty="0"/>
              <a:t> + 1 (or maximal </a:t>
            </a:r>
            <a:r>
              <a:rPr lang="en-US" i="1" dirty="0"/>
              <a:t>k</a:t>
            </a:r>
            <a:r>
              <a:rPr lang="en-US" dirty="0"/>
              <a:t> + 3)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441450" y="2832010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2001838" y="2832010"/>
            <a:ext cx="1270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1720850" y="2336710"/>
            <a:ext cx="128588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2255838" y="1801723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2814638" y="2336710"/>
            <a:ext cx="141287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535238" y="2832010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3082925" y="2832010"/>
            <a:ext cx="1524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2674938" y="33542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2955925" y="33542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69" name="Rectangle 13"/>
          <p:cNvSpPr>
            <a:spLocks noChangeArrowheads="1"/>
          </p:cNvSpPr>
          <p:nvPr/>
        </p:nvSpPr>
        <p:spPr bwMode="auto">
          <a:xfrm>
            <a:off x="2408238" y="33542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0" name="Rectangle 14"/>
          <p:cNvSpPr>
            <a:spLocks noChangeArrowheads="1"/>
          </p:cNvSpPr>
          <p:nvPr/>
        </p:nvSpPr>
        <p:spPr bwMode="auto">
          <a:xfrm>
            <a:off x="3235325" y="33542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1" name="Rectangle 15"/>
          <p:cNvSpPr>
            <a:spLocks noChangeArrowheads="1"/>
          </p:cNvSpPr>
          <p:nvPr/>
        </p:nvSpPr>
        <p:spPr bwMode="auto">
          <a:xfrm>
            <a:off x="1314450" y="33542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1581150" y="33542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3" name="Rectangle 17"/>
          <p:cNvSpPr>
            <a:spLocks noChangeArrowheads="1"/>
          </p:cNvSpPr>
          <p:nvPr/>
        </p:nvSpPr>
        <p:spPr bwMode="auto">
          <a:xfrm>
            <a:off x="2128838" y="33542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4" name="Rectangle 18"/>
          <p:cNvSpPr>
            <a:spLocks noChangeArrowheads="1"/>
          </p:cNvSpPr>
          <p:nvPr/>
        </p:nvSpPr>
        <p:spPr bwMode="auto">
          <a:xfrm>
            <a:off x="1849438" y="33542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 flipH="1">
            <a:off x="1790700" y="1947773"/>
            <a:ext cx="534988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>
            <a:off x="2325688" y="1947773"/>
            <a:ext cx="547687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 flipH="1">
            <a:off x="1498600" y="2457360"/>
            <a:ext cx="266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78" name="Line 22"/>
          <p:cNvSpPr>
            <a:spLocks noChangeShapeType="1"/>
          </p:cNvSpPr>
          <p:nvPr/>
        </p:nvSpPr>
        <p:spPr bwMode="auto">
          <a:xfrm>
            <a:off x="1765300" y="2457360"/>
            <a:ext cx="306388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79" name="Line 23"/>
          <p:cNvSpPr>
            <a:spLocks noChangeShapeType="1"/>
          </p:cNvSpPr>
          <p:nvPr/>
        </p:nvSpPr>
        <p:spPr bwMode="auto">
          <a:xfrm flipH="1">
            <a:off x="2592388" y="2457360"/>
            <a:ext cx="293687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0" name="Line 24"/>
          <p:cNvSpPr>
            <a:spLocks noChangeShapeType="1"/>
          </p:cNvSpPr>
          <p:nvPr/>
        </p:nvSpPr>
        <p:spPr bwMode="auto">
          <a:xfrm>
            <a:off x="2886075" y="2457360"/>
            <a:ext cx="279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1" name="Line 25"/>
          <p:cNvSpPr>
            <a:spLocks noChangeShapeType="1"/>
          </p:cNvSpPr>
          <p:nvPr/>
        </p:nvSpPr>
        <p:spPr bwMode="auto">
          <a:xfrm flipH="1">
            <a:off x="1358900" y="29653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2" name="Line 26"/>
          <p:cNvSpPr>
            <a:spLocks noChangeShapeType="1"/>
          </p:cNvSpPr>
          <p:nvPr/>
        </p:nvSpPr>
        <p:spPr bwMode="auto">
          <a:xfrm>
            <a:off x="1524000" y="29653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3" name="Line 27"/>
          <p:cNvSpPr>
            <a:spLocks noChangeShapeType="1"/>
          </p:cNvSpPr>
          <p:nvPr/>
        </p:nvSpPr>
        <p:spPr bwMode="auto">
          <a:xfrm flipH="1">
            <a:off x="1931988" y="2965360"/>
            <a:ext cx="13970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4" name="Line 28"/>
          <p:cNvSpPr>
            <a:spLocks noChangeShapeType="1"/>
          </p:cNvSpPr>
          <p:nvPr/>
        </p:nvSpPr>
        <p:spPr bwMode="auto">
          <a:xfrm>
            <a:off x="2071688" y="29653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5" name="Line 29"/>
          <p:cNvSpPr>
            <a:spLocks noChangeShapeType="1"/>
          </p:cNvSpPr>
          <p:nvPr/>
        </p:nvSpPr>
        <p:spPr bwMode="auto">
          <a:xfrm flipH="1">
            <a:off x="2478088" y="2965360"/>
            <a:ext cx="1143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6" name="Line 30"/>
          <p:cNvSpPr>
            <a:spLocks noChangeShapeType="1"/>
          </p:cNvSpPr>
          <p:nvPr/>
        </p:nvSpPr>
        <p:spPr bwMode="auto">
          <a:xfrm>
            <a:off x="2617788" y="29653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7" name="Line 31"/>
          <p:cNvSpPr>
            <a:spLocks noChangeShapeType="1"/>
          </p:cNvSpPr>
          <p:nvPr/>
        </p:nvSpPr>
        <p:spPr bwMode="auto">
          <a:xfrm flipH="1">
            <a:off x="3025775" y="2965360"/>
            <a:ext cx="1143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8" name="Line 32"/>
          <p:cNvSpPr>
            <a:spLocks noChangeShapeType="1"/>
          </p:cNvSpPr>
          <p:nvPr/>
        </p:nvSpPr>
        <p:spPr bwMode="auto">
          <a:xfrm>
            <a:off x="3165475" y="29653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089" name="Rectangle 33"/>
          <p:cNvSpPr>
            <a:spLocks noChangeArrowheads="1"/>
          </p:cNvSpPr>
          <p:nvPr/>
        </p:nvSpPr>
        <p:spPr bwMode="auto">
          <a:xfrm>
            <a:off x="5327650" y="2755810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0" name="Rectangle 34"/>
          <p:cNvSpPr>
            <a:spLocks noChangeArrowheads="1"/>
          </p:cNvSpPr>
          <p:nvPr/>
        </p:nvSpPr>
        <p:spPr bwMode="auto">
          <a:xfrm>
            <a:off x="5888038" y="2755810"/>
            <a:ext cx="1270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1" name="Rectangle 35"/>
          <p:cNvSpPr>
            <a:spLocks noChangeArrowheads="1"/>
          </p:cNvSpPr>
          <p:nvPr/>
        </p:nvSpPr>
        <p:spPr bwMode="auto">
          <a:xfrm>
            <a:off x="5607050" y="2260510"/>
            <a:ext cx="128588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2" name="Rectangle 36"/>
          <p:cNvSpPr>
            <a:spLocks noChangeArrowheads="1"/>
          </p:cNvSpPr>
          <p:nvPr/>
        </p:nvSpPr>
        <p:spPr bwMode="auto">
          <a:xfrm>
            <a:off x="6142038" y="1725523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3" name="Rectangle 37"/>
          <p:cNvSpPr>
            <a:spLocks noChangeArrowheads="1"/>
          </p:cNvSpPr>
          <p:nvPr/>
        </p:nvSpPr>
        <p:spPr bwMode="auto">
          <a:xfrm>
            <a:off x="6700838" y="2260510"/>
            <a:ext cx="141287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4" name="Rectangle 38"/>
          <p:cNvSpPr>
            <a:spLocks noChangeArrowheads="1"/>
          </p:cNvSpPr>
          <p:nvPr/>
        </p:nvSpPr>
        <p:spPr bwMode="auto">
          <a:xfrm>
            <a:off x="6421438" y="2755810"/>
            <a:ext cx="1397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5" name="Rectangle 39"/>
          <p:cNvSpPr>
            <a:spLocks noChangeArrowheads="1"/>
          </p:cNvSpPr>
          <p:nvPr/>
        </p:nvSpPr>
        <p:spPr bwMode="auto">
          <a:xfrm>
            <a:off x="6969125" y="2755810"/>
            <a:ext cx="152400" cy="1397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6" name="Rectangle 40"/>
          <p:cNvSpPr>
            <a:spLocks noChangeArrowheads="1"/>
          </p:cNvSpPr>
          <p:nvPr/>
        </p:nvSpPr>
        <p:spPr bwMode="auto">
          <a:xfrm>
            <a:off x="6561138" y="32780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7" name="Rectangle 41"/>
          <p:cNvSpPr>
            <a:spLocks noChangeArrowheads="1"/>
          </p:cNvSpPr>
          <p:nvPr/>
        </p:nvSpPr>
        <p:spPr bwMode="auto">
          <a:xfrm>
            <a:off x="6842125" y="32780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8" name="Rectangle 42"/>
          <p:cNvSpPr>
            <a:spLocks noChangeArrowheads="1"/>
          </p:cNvSpPr>
          <p:nvPr/>
        </p:nvSpPr>
        <p:spPr bwMode="auto">
          <a:xfrm>
            <a:off x="6294438" y="32780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099" name="Rectangle 43"/>
          <p:cNvSpPr>
            <a:spLocks noChangeArrowheads="1"/>
          </p:cNvSpPr>
          <p:nvPr/>
        </p:nvSpPr>
        <p:spPr bwMode="auto">
          <a:xfrm>
            <a:off x="7121525" y="32780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100" name="Rectangle 44"/>
          <p:cNvSpPr>
            <a:spLocks noChangeArrowheads="1"/>
          </p:cNvSpPr>
          <p:nvPr/>
        </p:nvSpPr>
        <p:spPr bwMode="auto">
          <a:xfrm>
            <a:off x="5200650" y="3278098"/>
            <a:ext cx="1270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101" name="Rectangle 45"/>
          <p:cNvSpPr>
            <a:spLocks noChangeArrowheads="1"/>
          </p:cNvSpPr>
          <p:nvPr/>
        </p:nvSpPr>
        <p:spPr bwMode="auto">
          <a:xfrm>
            <a:off x="5467350" y="32780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102" name="Rectangle 46"/>
          <p:cNvSpPr>
            <a:spLocks noChangeArrowheads="1"/>
          </p:cNvSpPr>
          <p:nvPr/>
        </p:nvSpPr>
        <p:spPr bwMode="auto">
          <a:xfrm>
            <a:off x="6015038" y="32780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103" name="Rectangle 47"/>
          <p:cNvSpPr>
            <a:spLocks noChangeArrowheads="1"/>
          </p:cNvSpPr>
          <p:nvPr/>
        </p:nvSpPr>
        <p:spPr bwMode="auto">
          <a:xfrm>
            <a:off x="5735638" y="3278098"/>
            <a:ext cx="139700" cy="127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429104" name="Line 48"/>
          <p:cNvSpPr>
            <a:spLocks noChangeShapeType="1"/>
          </p:cNvSpPr>
          <p:nvPr/>
        </p:nvSpPr>
        <p:spPr bwMode="auto">
          <a:xfrm flipH="1">
            <a:off x="5676900" y="1871573"/>
            <a:ext cx="534988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05" name="Line 49"/>
          <p:cNvSpPr>
            <a:spLocks noChangeShapeType="1"/>
          </p:cNvSpPr>
          <p:nvPr/>
        </p:nvSpPr>
        <p:spPr bwMode="auto">
          <a:xfrm>
            <a:off x="6211888" y="1871573"/>
            <a:ext cx="547687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06" name="Line 50"/>
          <p:cNvSpPr>
            <a:spLocks noChangeShapeType="1"/>
          </p:cNvSpPr>
          <p:nvPr/>
        </p:nvSpPr>
        <p:spPr bwMode="auto">
          <a:xfrm flipH="1">
            <a:off x="5384800" y="2381160"/>
            <a:ext cx="266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07" name="Line 51"/>
          <p:cNvSpPr>
            <a:spLocks noChangeShapeType="1"/>
          </p:cNvSpPr>
          <p:nvPr/>
        </p:nvSpPr>
        <p:spPr bwMode="auto">
          <a:xfrm>
            <a:off x="5651500" y="2381160"/>
            <a:ext cx="306388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08" name="Line 52"/>
          <p:cNvSpPr>
            <a:spLocks noChangeShapeType="1"/>
          </p:cNvSpPr>
          <p:nvPr/>
        </p:nvSpPr>
        <p:spPr bwMode="auto">
          <a:xfrm flipH="1">
            <a:off x="6478588" y="2381160"/>
            <a:ext cx="293687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09" name="Line 53"/>
          <p:cNvSpPr>
            <a:spLocks noChangeShapeType="1"/>
          </p:cNvSpPr>
          <p:nvPr/>
        </p:nvSpPr>
        <p:spPr bwMode="auto">
          <a:xfrm>
            <a:off x="6772275" y="2381160"/>
            <a:ext cx="279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0" name="Line 54"/>
          <p:cNvSpPr>
            <a:spLocks noChangeShapeType="1"/>
          </p:cNvSpPr>
          <p:nvPr/>
        </p:nvSpPr>
        <p:spPr bwMode="auto">
          <a:xfrm flipH="1">
            <a:off x="5245100" y="28891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1" name="Line 55"/>
          <p:cNvSpPr>
            <a:spLocks noChangeShapeType="1"/>
          </p:cNvSpPr>
          <p:nvPr/>
        </p:nvSpPr>
        <p:spPr bwMode="auto">
          <a:xfrm>
            <a:off x="5410200" y="28891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2" name="Line 56"/>
          <p:cNvSpPr>
            <a:spLocks noChangeShapeType="1"/>
          </p:cNvSpPr>
          <p:nvPr/>
        </p:nvSpPr>
        <p:spPr bwMode="auto">
          <a:xfrm flipH="1">
            <a:off x="5818188" y="2889160"/>
            <a:ext cx="13970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3" name="Line 57"/>
          <p:cNvSpPr>
            <a:spLocks noChangeShapeType="1"/>
          </p:cNvSpPr>
          <p:nvPr/>
        </p:nvSpPr>
        <p:spPr bwMode="auto">
          <a:xfrm>
            <a:off x="5957888" y="28891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4" name="Line 58"/>
          <p:cNvSpPr>
            <a:spLocks noChangeShapeType="1"/>
          </p:cNvSpPr>
          <p:nvPr/>
        </p:nvSpPr>
        <p:spPr bwMode="auto">
          <a:xfrm flipH="1">
            <a:off x="6364288" y="2889160"/>
            <a:ext cx="1143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5" name="Line 59"/>
          <p:cNvSpPr>
            <a:spLocks noChangeShapeType="1"/>
          </p:cNvSpPr>
          <p:nvPr/>
        </p:nvSpPr>
        <p:spPr bwMode="auto">
          <a:xfrm>
            <a:off x="6503988" y="28891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6" name="Line 60"/>
          <p:cNvSpPr>
            <a:spLocks noChangeShapeType="1"/>
          </p:cNvSpPr>
          <p:nvPr/>
        </p:nvSpPr>
        <p:spPr bwMode="auto">
          <a:xfrm flipH="1">
            <a:off x="6911975" y="2889160"/>
            <a:ext cx="1143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7" name="Line 61"/>
          <p:cNvSpPr>
            <a:spLocks noChangeShapeType="1"/>
          </p:cNvSpPr>
          <p:nvPr/>
        </p:nvSpPr>
        <p:spPr bwMode="auto">
          <a:xfrm>
            <a:off x="7051675" y="2889160"/>
            <a:ext cx="1397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8" name="Line 62"/>
          <p:cNvSpPr>
            <a:spLocks noChangeShapeType="1"/>
          </p:cNvSpPr>
          <p:nvPr/>
        </p:nvSpPr>
        <p:spPr bwMode="auto">
          <a:xfrm>
            <a:off x="5729288" y="2317660"/>
            <a:ext cx="9779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19" name="Line 63"/>
          <p:cNvSpPr>
            <a:spLocks noChangeShapeType="1"/>
          </p:cNvSpPr>
          <p:nvPr/>
        </p:nvSpPr>
        <p:spPr bwMode="auto">
          <a:xfrm>
            <a:off x="5461000" y="2800260"/>
            <a:ext cx="4206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0" name="Line 64"/>
          <p:cNvSpPr>
            <a:spLocks noChangeShapeType="1"/>
          </p:cNvSpPr>
          <p:nvPr/>
        </p:nvSpPr>
        <p:spPr bwMode="auto">
          <a:xfrm>
            <a:off x="6567488" y="2800260"/>
            <a:ext cx="3952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1" name="Line 65"/>
          <p:cNvSpPr>
            <a:spLocks noChangeShapeType="1"/>
          </p:cNvSpPr>
          <p:nvPr/>
        </p:nvSpPr>
        <p:spPr bwMode="auto">
          <a:xfrm>
            <a:off x="6021388" y="2800260"/>
            <a:ext cx="3937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2" name="Line 66"/>
          <p:cNvSpPr>
            <a:spLocks noChangeShapeType="1"/>
          </p:cNvSpPr>
          <p:nvPr/>
        </p:nvSpPr>
        <p:spPr bwMode="auto">
          <a:xfrm>
            <a:off x="5334000" y="3322548"/>
            <a:ext cx="127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3" name="Line 67"/>
          <p:cNvSpPr>
            <a:spLocks noChangeShapeType="1"/>
          </p:cNvSpPr>
          <p:nvPr/>
        </p:nvSpPr>
        <p:spPr bwMode="auto">
          <a:xfrm>
            <a:off x="5600700" y="3322548"/>
            <a:ext cx="1285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4" name="Line 68"/>
          <p:cNvSpPr>
            <a:spLocks noChangeShapeType="1"/>
          </p:cNvSpPr>
          <p:nvPr/>
        </p:nvSpPr>
        <p:spPr bwMode="auto">
          <a:xfrm>
            <a:off x="5856288" y="3322548"/>
            <a:ext cx="152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5" name="Line 69"/>
          <p:cNvSpPr>
            <a:spLocks noChangeShapeType="1"/>
          </p:cNvSpPr>
          <p:nvPr/>
        </p:nvSpPr>
        <p:spPr bwMode="auto">
          <a:xfrm>
            <a:off x="6161088" y="3322548"/>
            <a:ext cx="127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6" name="Line 70"/>
          <p:cNvSpPr>
            <a:spLocks noChangeShapeType="1"/>
          </p:cNvSpPr>
          <p:nvPr/>
        </p:nvSpPr>
        <p:spPr bwMode="auto">
          <a:xfrm>
            <a:off x="6440488" y="3322548"/>
            <a:ext cx="101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7" name="Line 71"/>
          <p:cNvSpPr>
            <a:spLocks noChangeShapeType="1"/>
          </p:cNvSpPr>
          <p:nvPr/>
        </p:nvSpPr>
        <p:spPr bwMode="auto">
          <a:xfrm>
            <a:off x="6707188" y="3322548"/>
            <a:ext cx="1285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28" name="Line 72"/>
          <p:cNvSpPr>
            <a:spLocks noChangeShapeType="1"/>
          </p:cNvSpPr>
          <p:nvPr/>
        </p:nvSpPr>
        <p:spPr bwMode="auto">
          <a:xfrm>
            <a:off x="6975475" y="3322548"/>
            <a:ext cx="1397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9130" name="Text Box 74"/>
          <p:cNvSpPr txBox="1">
            <a:spLocks noChangeArrowheads="1"/>
          </p:cNvSpPr>
          <p:nvPr/>
        </p:nvSpPr>
        <p:spPr bwMode="auto">
          <a:xfrm>
            <a:off x="1671638" y="3779748"/>
            <a:ext cx="1364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Binary Tree</a:t>
            </a:r>
          </a:p>
        </p:txBody>
      </p:sp>
      <p:sp>
        <p:nvSpPr>
          <p:cNvPr id="429132" name="Text Box 76"/>
          <p:cNvSpPr txBox="1">
            <a:spLocks noChangeArrowheads="1"/>
          </p:cNvSpPr>
          <p:nvPr/>
        </p:nvSpPr>
        <p:spPr bwMode="auto">
          <a:xfrm>
            <a:off x="5499430" y="3778160"/>
            <a:ext cx="1599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Binary X-Tree</a:t>
            </a:r>
          </a:p>
        </p:txBody>
      </p:sp>
    </p:spTree>
    <p:extLst>
      <p:ext uri="{BB962C8B-B14F-4D97-AF65-F5344CB8AC3E}">
        <p14:creationId xmlns:p14="http://schemas.microsoft.com/office/powerpoint/2010/main" val="8767656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8920-FC2F-5D43-961D-27A3B65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061325" cy="381000"/>
          </a:xfrm>
        </p:spPr>
        <p:txBody>
          <a:bodyPr/>
          <a:lstStyle/>
          <a:p>
            <a:r>
              <a:rPr lang="en-US" dirty="0"/>
              <a:t>Other Topologies (next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18F7-E84A-4242-B4A3-DAFBAC7D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Hyper Cube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Random networks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Small World-networks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Scale-Free Topologies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9FCEA-91B0-E549-A8AC-88ABC7BC3E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/>
              <a:t>Danh Le-Phuoc, TU Berlin, Distributed Algorithms 2018/19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1025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Channel Characteristics (from the processes‘ view)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2420888"/>
            <a:ext cx="8061325" cy="3570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Reliability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Reliable</a:t>
            </a:r>
            <a:r>
              <a:rPr lang="en-US" dirty="0"/>
              <a:t>: 	Every sent message arrives once and unchanged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Unreliable: 	Errors may occur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Loss :		Sent message is not received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Duplication:	Sent message is received several times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Corruption:	Sent message is received corrupted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Adding:		A message that was not sent is received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Order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unordered</a:t>
            </a:r>
            <a:r>
              <a:rPr lang="en-US" dirty="0"/>
              <a:t>:	Messages can overtake each 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FIFO:	Messages cannot overtake each other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519369" y="1894934"/>
            <a:ext cx="239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 </a:t>
            </a:r>
            <a:r>
              <a:rPr lang="en-US" dirty="0"/>
              <a:t>for the lecture</a:t>
            </a:r>
          </a:p>
        </p:txBody>
      </p:sp>
    </p:spTree>
    <p:extLst>
      <p:ext uri="{BB962C8B-B14F-4D97-AF65-F5344CB8AC3E}">
        <p14:creationId xmlns:p14="http://schemas.microsoft.com/office/powerpoint/2010/main" val="110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Channel Characteristics (from the processes‘ view)</a:t>
            </a:r>
            <a:endParaRPr lang="de-DE" sz="2400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681844"/>
            <a:ext cx="8061325" cy="3309381"/>
          </a:xfrm>
        </p:spPr>
        <p:txBody>
          <a:bodyPr>
            <a:normAutofit/>
          </a:bodyPr>
          <a:lstStyle/>
          <a:p>
            <a:pPr>
              <a:tabLst>
                <a:tab pos="2601913" algn="l"/>
              </a:tabLst>
            </a:pPr>
            <a:r>
              <a:rPr lang="en-US" dirty="0">
                <a:solidFill>
                  <a:schemeClr val="accent1"/>
                </a:solidFill>
              </a:rPr>
              <a:t>Capacity</a:t>
            </a:r>
          </a:p>
          <a:p>
            <a:pPr lvl="1">
              <a:tabLst>
                <a:tab pos="2601913" algn="l"/>
              </a:tabLst>
            </a:pPr>
            <a:r>
              <a:rPr lang="en-US" dirty="0">
                <a:solidFill>
                  <a:schemeClr val="accent2"/>
                </a:solidFill>
              </a:rPr>
              <a:t>Unrestricted</a:t>
            </a:r>
            <a:r>
              <a:rPr lang="en-US" dirty="0"/>
              <a:t>:	An arbitrary number of messages within the channel is possible</a:t>
            </a:r>
          </a:p>
          <a:p>
            <a:pPr lvl="1">
              <a:tabLst>
                <a:tab pos="2601913" algn="l"/>
              </a:tabLst>
            </a:pPr>
            <a:r>
              <a:rPr lang="en-US" dirty="0"/>
              <a:t>Restricted:	A maximum of </a:t>
            </a:r>
            <a:r>
              <a:rPr lang="en-US" i="1" dirty="0"/>
              <a:t>n</a:t>
            </a:r>
            <a:r>
              <a:rPr lang="en-US" dirty="0"/>
              <a:t> messages in the channel at the same time</a:t>
            </a:r>
          </a:p>
          <a:p>
            <a:pPr lvl="2">
              <a:tabLst>
                <a:tab pos="2601913" algn="l"/>
              </a:tabLst>
            </a:pPr>
            <a:r>
              <a:rPr lang="en-US" dirty="0"/>
              <a:t>When overflow occurs, either messages are rejected or sender is blocked until there is enough space in the channel</a:t>
            </a:r>
          </a:p>
          <a:p>
            <a:pPr>
              <a:buFont typeface="Arial" charset="0"/>
              <a:buNone/>
              <a:tabLst>
                <a:tab pos="2601913" algn="l"/>
              </a:tabLst>
            </a:pPr>
            <a:endParaRPr lang="en-US" dirty="0"/>
          </a:p>
          <a:p>
            <a:pPr>
              <a:tabLst>
                <a:tab pos="2601913" algn="l"/>
              </a:tabLst>
            </a:pPr>
            <a:r>
              <a:rPr lang="en-US" dirty="0">
                <a:solidFill>
                  <a:schemeClr val="accent1"/>
                </a:solidFill>
              </a:rPr>
              <a:t>Direction</a:t>
            </a:r>
          </a:p>
          <a:p>
            <a:pPr lvl="1">
              <a:tabLst>
                <a:tab pos="2601913" algn="l"/>
              </a:tabLst>
            </a:pPr>
            <a:r>
              <a:rPr lang="en-US" dirty="0">
                <a:solidFill>
                  <a:schemeClr val="accent2"/>
                </a:solidFill>
              </a:rPr>
              <a:t>Bidirectional</a:t>
            </a:r>
            <a:r>
              <a:rPr lang="en-US" dirty="0"/>
              <a:t>:	Send and receive possible in both directions</a:t>
            </a:r>
          </a:p>
          <a:p>
            <a:pPr lvl="1">
              <a:tabLst>
                <a:tab pos="2601913" algn="l"/>
              </a:tabLst>
            </a:pPr>
            <a:r>
              <a:rPr lang="en-US" dirty="0"/>
              <a:t>Unidirectional:	Send and receive only possible in one direction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539650" y="1931512"/>
            <a:ext cx="239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Default </a:t>
            </a:r>
            <a:r>
              <a:rPr lang="en-US"/>
              <a:t>for the lecture</a:t>
            </a:r>
          </a:p>
        </p:txBody>
      </p:sp>
    </p:spTree>
    <p:extLst>
      <p:ext uri="{BB962C8B-B14F-4D97-AF65-F5344CB8AC3E}">
        <p14:creationId xmlns:p14="http://schemas.microsoft.com/office/powerpoint/2010/main" val="18231260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Channel Characteristics (from the processes‘ view)</a:t>
            </a:r>
            <a:endParaRPr lang="de-DE" sz="240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482850"/>
            <a:ext cx="8061325" cy="3508375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2147888" algn="l"/>
              </a:tabLst>
            </a:pPr>
            <a:r>
              <a:rPr lang="en-US" dirty="0">
                <a:solidFill>
                  <a:schemeClr val="accent1"/>
                </a:solidFill>
              </a:rPr>
              <a:t>Synchronous vs. Asynchronous</a:t>
            </a:r>
          </a:p>
          <a:p>
            <a:pPr lvl="1">
              <a:lnSpc>
                <a:spcPct val="110000"/>
              </a:lnSpc>
              <a:tabLst>
                <a:tab pos="2244725" algn="l"/>
              </a:tabLst>
            </a:pPr>
            <a:r>
              <a:rPr lang="en-US" dirty="0">
                <a:solidFill>
                  <a:schemeClr val="accent2"/>
                </a:solidFill>
              </a:rPr>
              <a:t>Asynchronous</a:t>
            </a:r>
            <a:r>
              <a:rPr lang="en-US" dirty="0"/>
              <a:t>: 	The sending of a message is not blocking</a:t>
            </a:r>
          </a:p>
          <a:p>
            <a:pPr lvl="1">
              <a:lnSpc>
                <a:spcPct val="110000"/>
              </a:lnSpc>
              <a:tabLst>
                <a:tab pos="2244725" algn="l"/>
              </a:tabLst>
            </a:pPr>
            <a:r>
              <a:rPr lang="en-US" dirty="0"/>
              <a:t>Synchronous:	The sending of a message is blocking</a:t>
            </a:r>
          </a:p>
          <a:p>
            <a:pPr lvl="2">
              <a:lnSpc>
                <a:spcPct val="110000"/>
              </a:lnSpc>
              <a:tabLst>
                <a:tab pos="2147888" algn="l"/>
              </a:tabLst>
            </a:pPr>
            <a:r>
              <a:rPr lang="en-US" dirty="0"/>
              <a:t>Sender is blocked until the receiver took the massage; implementation through implicit acknowledgement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505202" y="1986680"/>
            <a:ext cx="239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Default </a:t>
            </a:r>
            <a:r>
              <a:rPr lang="en-US"/>
              <a:t>for the lecture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2987675" y="4300538"/>
            <a:ext cx="142875" cy="1512887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3944938" y="4876800"/>
            <a:ext cx="142875" cy="936625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>
            <a:off x="3130550" y="4587875"/>
            <a:ext cx="8128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9" name="Line 13"/>
          <p:cNvSpPr>
            <a:spLocks noChangeShapeType="1"/>
          </p:cNvSpPr>
          <p:nvPr/>
        </p:nvSpPr>
        <p:spPr bwMode="auto">
          <a:xfrm>
            <a:off x="3059113" y="4300538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0" name="Line 14"/>
          <p:cNvSpPr>
            <a:spLocks noChangeShapeType="1"/>
          </p:cNvSpPr>
          <p:nvPr/>
        </p:nvSpPr>
        <p:spPr bwMode="auto">
          <a:xfrm>
            <a:off x="4016375" y="4876800"/>
            <a:ext cx="0" cy="935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5132388" y="4300538"/>
            <a:ext cx="142875" cy="287337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>
            <a:off x="5275263" y="4587875"/>
            <a:ext cx="82867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7" name="Line 11"/>
          <p:cNvSpPr>
            <a:spLocks noChangeShapeType="1"/>
          </p:cNvSpPr>
          <p:nvPr/>
        </p:nvSpPr>
        <p:spPr bwMode="auto">
          <a:xfrm flipH="1">
            <a:off x="5275263" y="4876800"/>
            <a:ext cx="792162" cy="142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5132388" y="5021263"/>
            <a:ext cx="142875" cy="790575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4191" name="Line 15"/>
          <p:cNvSpPr>
            <a:spLocks noChangeShapeType="1"/>
          </p:cNvSpPr>
          <p:nvPr/>
        </p:nvSpPr>
        <p:spPr bwMode="auto">
          <a:xfrm>
            <a:off x="5203825" y="43005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>
            <a:off x="5203825" y="50196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6103938" y="4876800"/>
            <a:ext cx="144462" cy="936625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4193" name="Line 17"/>
          <p:cNvSpPr>
            <a:spLocks noChangeShapeType="1"/>
          </p:cNvSpPr>
          <p:nvPr/>
        </p:nvSpPr>
        <p:spPr bwMode="auto">
          <a:xfrm>
            <a:off x="6176963" y="4876800"/>
            <a:ext cx="0" cy="935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4" name="Line 18"/>
          <p:cNvSpPr>
            <a:spLocks noChangeShapeType="1"/>
          </p:cNvSpPr>
          <p:nvPr/>
        </p:nvSpPr>
        <p:spPr bwMode="auto">
          <a:xfrm>
            <a:off x="5203825" y="45878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5" name="Text Box 19"/>
          <p:cNvSpPr txBox="1">
            <a:spLocks noChangeArrowheads="1"/>
          </p:cNvSpPr>
          <p:nvPr/>
        </p:nvSpPr>
        <p:spPr bwMode="auto">
          <a:xfrm>
            <a:off x="2895600" y="3933825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Asynchronous</a:t>
            </a:r>
          </a:p>
        </p:txBody>
      </p:sp>
      <p:sp>
        <p:nvSpPr>
          <p:cNvPr id="434196" name="Text Box 20"/>
          <p:cNvSpPr txBox="1">
            <a:spLocks noChangeArrowheads="1"/>
          </p:cNvSpPr>
          <p:nvPr/>
        </p:nvSpPr>
        <p:spPr bwMode="auto">
          <a:xfrm>
            <a:off x="4906544" y="39338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Synchronous</a:t>
            </a:r>
          </a:p>
        </p:txBody>
      </p:sp>
      <p:sp>
        <p:nvSpPr>
          <p:cNvPr id="434200" name="Line 24"/>
          <p:cNvSpPr>
            <a:spLocks noChangeShapeType="1"/>
          </p:cNvSpPr>
          <p:nvPr/>
        </p:nvSpPr>
        <p:spPr bwMode="auto">
          <a:xfrm>
            <a:off x="6176963" y="4300538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>
            <a:off x="4016375" y="43005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8524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Algorithm</a:t>
            </a:r>
          </a:p>
        </p:txBody>
      </p:sp>
      <p:sp>
        <p:nvSpPr>
          <p:cNvPr id="397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Is executed on the nodes of the system in form of </a:t>
            </a:r>
            <a:r>
              <a:rPr lang="en-US" dirty="0">
                <a:solidFill>
                  <a:schemeClr val="accent1"/>
                </a:solidFill>
              </a:rPr>
              <a:t>processes</a:t>
            </a:r>
          </a:p>
          <a:p>
            <a:pPr>
              <a:buFont typeface="Arial" charset="0"/>
              <a:buChar char="•"/>
            </a:pPr>
            <a:r>
              <a:rPr lang="en-US" dirty="0"/>
              <a:t>We consider only one process per node</a:t>
            </a:r>
          </a:p>
          <a:p>
            <a:pPr>
              <a:buFont typeface="Arial" charset="0"/>
              <a:buChar char="•"/>
            </a:pPr>
            <a:r>
              <a:rPr lang="en-US" dirty="0"/>
              <a:t>Thus, we often use both terms synonymously</a:t>
            </a:r>
          </a:p>
          <a:p>
            <a:pPr>
              <a:buFont typeface="Arial" charset="0"/>
              <a:buChar char="•"/>
            </a:pPr>
            <a:r>
              <a:rPr lang="en-US" dirty="0"/>
              <a:t>Different parts of the algorithm can run on </a:t>
            </a:r>
            <a:br>
              <a:rPr lang="en-US" dirty="0"/>
            </a:br>
            <a:r>
              <a:rPr lang="en-US" dirty="0"/>
              <a:t>different nodes</a:t>
            </a:r>
          </a:p>
          <a:p>
            <a:pPr>
              <a:buFont typeface="Arial" charset="0"/>
              <a:buChar char="•"/>
            </a:pPr>
            <a:r>
              <a:rPr lang="en-US" dirty="0"/>
              <a:t>The nodes communicate by exchanging messages </a:t>
            </a:r>
            <a:br>
              <a:rPr lang="en-US" dirty="0"/>
            </a:br>
            <a:r>
              <a:rPr lang="en-US" dirty="0"/>
              <a:t>over the channels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3712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650" y="1222932"/>
            <a:ext cx="8061325" cy="381000"/>
          </a:xfrm>
        </p:spPr>
        <p:txBody>
          <a:bodyPr/>
          <a:lstStyle/>
          <a:p>
            <a:r>
              <a:rPr lang="en-US" dirty="0"/>
              <a:t>Distributed Algorithms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650" y="1841524"/>
            <a:ext cx="8061325" cy="424125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L2: Flooding, Broadcast and Echo (2</a:t>
            </a:r>
            <a:r>
              <a:rPr lang="en-US" baseline="30000" dirty="0"/>
              <a:t>nd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L3: Election Algorithms (9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L4: Mutual Exclusion (16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L5: Clocks (23</a:t>
            </a:r>
            <a:r>
              <a:rPr lang="en-US" baseline="30000" dirty="0"/>
              <a:t>rd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L6: Consistent Snapshots &amp; Snapshot Application (30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L7: Consensus (7</a:t>
            </a:r>
            <a:r>
              <a:rPr lang="en-US" baseline="30000" dirty="0"/>
              <a:t>th</a:t>
            </a:r>
            <a:r>
              <a:rPr lang="en-US" dirty="0"/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L8: Fault Tolerance (14</a:t>
            </a:r>
            <a:r>
              <a:rPr lang="en-US" baseline="30000" dirty="0"/>
              <a:t>th</a:t>
            </a:r>
            <a:r>
              <a:rPr lang="en-US" dirty="0"/>
              <a:t> December 2018)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L9: Transaction (11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L10: Security (18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 marL="0" indent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5B638F-25B9-4DD5-85FD-B76A105F9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321588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a Distributed Algorithm</a:t>
            </a:r>
          </a:p>
        </p:txBody>
      </p:sp>
      <p:sp>
        <p:nvSpPr>
          <p:cNvPr id="454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has a </a:t>
            </a:r>
            <a:r>
              <a:rPr lang="en-US" dirty="0">
                <a:solidFill>
                  <a:schemeClr val="accent1"/>
                </a:solidFill>
              </a:rPr>
              <a:t>local state</a:t>
            </a:r>
            <a:r>
              <a:rPr lang="en-US" dirty="0"/>
              <a:t>; it consists of the local variables of the algorithm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state of a channel</a:t>
            </a:r>
            <a:r>
              <a:rPr lang="en-US" dirty="0"/>
              <a:t> consists of the messages in it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state of a distributed algorithm </a:t>
            </a:r>
            <a:r>
              <a:rPr lang="en-US" dirty="0"/>
              <a:t>consists of</a:t>
            </a:r>
          </a:p>
          <a:p>
            <a:pPr lvl="1"/>
            <a:r>
              <a:rPr lang="en-US" dirty="0"/>
              <a:t>the state of the nodes and </a:t>
            </a:r>
          </a:p>
          <a:p>
            <a:pPr lvl="1"/>
            <a:r>
              <a:rPr lang="en-US" dirty="0"/>
              <a:t>the state of the channels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3741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from Overview lecture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31615D75-64FC-0948-8A6D-C788198A4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11829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 Model</a:t>
            </a:r>
          </a:p>
        </p:txBody>
      </p:sp>
      <p:sp>
        <p:nvSpPr>
          <p:cNvPr id="380944" name="Rectangle 16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4181815" cy="40671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Actions are triggered from outside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Initial action is carried out when starting the algorithm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Then, each process waits passively for the arrival of a message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If a message arrives, a respective atomic action is executed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Messages arriving in the meantime are buffered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An action can change the </a:t>
            </a:r>
            <a:br>
              <a:rPr lang="en-US" dirty="0"/>
            </a:br>
            <a:r>
              <a:rPr lang="en-US" dirty="0"/>
              <a:t>local state of the process and send messages to other processes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>
            <a:off x="5437188" y="1341438"/>
            <a:ext cx="3527425" cy="2447925"/>
          </a:xfrm>
          <a:prstGeom prst="roundRect">
            <a:avLst>
              <a:gd name="adj" fmla="val 16667"/>
            </a:avLst>
          </a:prstGeom>
          <a:solidFill>
            <a:srgbClr val="EBEBEB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0933" name="AutoShape 5"/>
          <p:cNvSpPr>
            <a:spLocks noChangeArrowheads="1"/>
          </p:cNvSpPr>
          <p:nvPr/>
        </p:nvSpPr>
        <p:spPr bwMode="auto">
          <a:xfrm>
            <a:off x="6372225" y="1844675"/>
            <a:ext cx="1727200" cy="503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passive</a:t>
            </a:r>
          </a:p>
        </p:txBody>
      </p:sp>
      <p:sp>
        <p:nvSpPr>
          <p:cNvPr id="380934" name="AutoShape 6"/>
          <p:cNvSpPr>
            <a:spLocks noChangeArrowheads="1"/>
          </p:cNvSpPr>
          <p:nvPr/>
        </p:nvSpPr>
        <p:spPr bwMode="auto">
          <a:xfrm>
            <a:off x="6372225" y="3070225"/>
            <a:ext cx="1727200" cy="503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>
            <a:off x="6732588" y="23495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>
            <a:off x="7669213" y="23495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5586753" y="2420938"/>
            <a:ext cx="10743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/>
              <a:t>Message </a:t>
            </a:r>
          </a:p>
          <a:p>
            <a:pPr algn="r"/>
            <a:r>
              <a:rPr lang="en-US" sz="1600"/>
              <a:t>received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7740650" y="2422525"/>
            <a:ext cx="1016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Action</a:t>
            </a:r>
          </a:p>
          <a:p>
            <a:r>
              <a:rPr lang="en-US" sz="1600" dirty="0"/>
              <a:t>executed</a:t>
            </a:r>
          </a:p>
        </p:txBody>
      </p:sp>
      <p:sp>
        <p:nvSpPr>
          <p:cNvPr id="380939" name="Text Box 11"/>
          <p:cNvSpPr txBox="1">
            <a:spLocks noChangeArrowheads="1"/>
          </p:cNvSpPr>
          <p:nvPr/>
        </p:nvSpPr>
        <p:spPr bwMode="auto">
          <a:xfrm>
            <a:off x="6732588" y="1387475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Process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5770563" y="4076700"/>
            <a:ext cx="2833687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:</a:t>
            </a:r>
          </a:p>
          <a:p>
            <a:r>
              <a:rPr lang="de-DE"/>
              <a:t>{Init}</a:t>
            </a:r>
          </a:p>
          <a:p>
            <a:r>
              <a:rPr lang="de-DE"/>
              <a:t>	SEND(Ping) TO </a:t>
            </a:r>
            <a:r>
              <a:rPr lang="de-DE" i="1"/>
              <a:t>P</a:t>
            </a:r>
            <a:r>
              <a:rPr lang="de-DE" baseline="-25000"/>
              <a:t>2</a:t>
            </a:r>
            <a:r>
              <a:rPr lang="de-DE"/>
              <a:t>;</a:t>
            </a:r>
          </a:p>
          <a:p>
            <a:endParaRPr lang="de-DE"/>
          </a:p>
          <a:p>
            <a:r>
              <a:rPr lang="de-DE" i="1"/>
              <a:t>P</a:t>
            </a:r>
            <a:r>
              <a:rPr lang="de-DE" baseline="-25000"/>
              <a:t>2</a:t>
            </a:r>
            <a:r>
              <a:rPr lang="de-DE"/>
              <a:t>:</a:t>
            </a:r>
            <a:br>
              <a:rPr lang="de-DE"/>
            </a:br>
            <a:r>
              <a:rPr lang="de-DE"/>
              <a:t>{RECEIVE (Ping) from </a:t>
            </a:r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}</a:t>
            </a:r>
          </a:p>
          <a:p>
            <a:r>
              <a:rPr lang="de-DE"/>
              <a:t>	SEND(Pong) TO </a:t>
            </a:r>
            <a:r>
              <a:rPr lang="de-DE" i="1"/>
              <a:t>P</a:t>
            </a:r>
            <a:r>
              <a:rPr lang="de-DE" baseline="-25000"/>
              <a:t>1</a:t>
            </a:r>
            <a:r>
              <a:rPr lang="de-DE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4381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Atom(</a:t>
            </a:r>
            <a:r>
              <a:rPr lang="en-US" dirty="0" err="1"/>
              <a:t>ic</a:t>
            </a:r>
            <a:r>
              <a:rPr lang="en-US" dirty="0"/>
              <a:t>) Model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39750" y="1924050"/>
            <a:ext cx="8061325" cy="4067175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Atom Model </a:t>
            </a:r>
            <a:r>
              <a:rPr lang="en-US" dirty="0">
                <a:solidFill>
                  <a:schemeClr val="tx1"/>
                </a:solidFill>
              </a:rPr>
              <a:t>as the default model for the lecture is a specialization of the asynchronous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Attention: It is partly synchronized, but not partially synchronous!! -&gt; will be explained later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According to the possible bounds, we can define the synchronicity of a model in terms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Processors</a:t>
            </a:r>
            <a:r>
              <a:rPr lang="en-US" dirty="0">
                <a:solidFill>
                  <a:schemeClr val="tx1"/>
                </a:solidFill>
              </a:rPr>
              <a:t> are synchronous or asynchronous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Communication</a:t>
            </a:r>
            <a:r>
              <a:rPr lang="en-US" dirty="0">
                <a:solidFill>
                  <a:schemeClr val="tx1"/>
                </a:solidFill>
              </a:rPr>
              <a:t> is synchronous or asynchronous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In case of the Atom Model, actions take no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a result, a processor cannot execute faster or slower than any other processor</a:t>
            </a:r>
          </a:p>
          <a:p>
            <a:pPr marL="72707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Processors</a:t>
            </a:r>
            <a:r>
              <a:rPr lang="en-US" dirty="0">
                <a:solidFill>
                  <a:schemeClr val="tx1"/>
                </a:solidFill>
              </a:rPr>
              <a:t> are synchronous</a:t>
            </a:r>
          </a:p>
          <a:p>
            <a:pPr marL="72707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Communication</a:t>
            </a:r>
            <a:r>
              <a:rPr lang="en-US" dirty="0">
                <a:solidFill>
                  <a:schemeClr val="tx1"/>
                </a:solidFill>
              </a:rPr>
              <a:t> remains 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Communication is asynchronous, the model still behaves like a asynchronous one. So what is the advantage?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 algn="r"/>
            <a:r>
              <a:rPr lang="en-US" sz="1100" dirty="0">
                <a:solidFill>
                  <a:schemeClr val="tx1"/>
                </a:solidFill>
              </a:rPr>
              <a:t>Source: </a:t>
            </a:r>
            <a:r>
              <a:rPr lang="en-US" sz="1100" dirty="0" err="1"/>
              <a:t>Mattern</a:t>
            </a:r>
            <a:r>
              <a:rPr lang="en-US" sz="1100" dirty="0"/>
              <a:t>, F. (1987). Algorithms for distributed termination detection. </a:t>
            </a:r>
            <a:r>
              <a:rPr lang="en-US" sz="1100" i="1" dirty="0"/>
              <a:t>Distributed computing</a:t>
            </a:r>
            <a:r>
              <a:rPr lang="en-US" sz="1100" dirty="0"/>
              <a:t>, </a:t>
            </a:r>
            <a:r>
              <a:rPr lang="en-US" sz="1100" i="1" dirty="0"/>
              <a:t>2</a:t>
            </a:r>
            <a:r>
              <a:rPr lang="en-US" sz="1100" dirty="0"/>
              <a:t>(3), 161-175.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8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Atom(</a:t>
            </a:r>
            <a:r>
              <a:rPr lang="en-US" dirty="0" err="1"/>
              <a:t>ic</a:t>
            </a:r>
            <a:r>
              <a:rPr lang="en-US" dirty="0"/>
              <a:t>) Model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39750" y="1924050"/>
            <a:ext cx="8061325" cy="4067175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Atom Model </a:t>
            </a:r>
            <a:r>
              <a:rPr lang="en-US" dirty="0">
                <a:solidFill>
                  <a:schemeClr val="tx1"/>
                </a:solidFill>
              </a:rPr>
              <a:t>turns this 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Into this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Actions are timeless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only need to count messages when we want to detect termination of a distributed algorithm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83457" y="2608372"/>
            <a:ext cx="595689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83457" y="3020754"/>
            <a:ext cx="59554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83457" y="3433137"/>
            <a:ext cx="595689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59632" y="2449327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59632" y="2861709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59632" y="3274091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3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330052" y="4656745"/>
            <a:ext cx="6480720" cy="1132541"/>
            <a:chOff x="827088" y="4358035"/>
            <a:chExt cx="7129462" cy="1582612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403350" y="4580285"/>
              <a:ext cx="6553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403350" y="5156547"/>
              <a:ext cx="6551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403350" y="5732810"/>
              <a:ext cx="6553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827088" y="4358035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1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827088" y="4934297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827088" y="5510560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3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835150" y="4581872"/>
              <a:ext cx="1800225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35375" y="5156547"/>
              <a:ext cx="1223963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4859338" y="4580285"/>
              <a:ext cx="1008062" cy="1154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4859338" y="5156547"/>
              <a:ext cx="1223962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3635375" y="4580285"/>
              <a:ext cx="1223963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6084888" y="5156547"/>
              <a:ext cx="431800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1984473" y="2571666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3479425" y="2965276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4924969" y="2563077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4904497" y="3400617"/>
            <a:ext cx="273782" cy="748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6024742" y="2972039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841304" y="2567216"/>
            <a:ext cx="266674" cy="913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75966" y="2609508"/>
            <a:ext cx="1315914" cy="4101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2380" y="3020754"/>
            <a:ext cx="1112589" cy="411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108407" y="2608371"/>
            <a:ext cx="732896" cy="828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108407" y="3020754"/>
            <a:ext cx="929149" cy="40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834704" y="2608372"/>
            <a:ext cx="1090265" cy="4112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189164" y="3019617"/>
            <a:ext cx="242346" cy="4135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8271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Atom(</a:t>
            </a:r>
            <a:r>
              <a:rPr lang="en-US" dirty="0" err="1"/>
              <a:t>ic</a:t>
            </a:r>
            <a:r>
              <a:rPr lang="en-US" dirty="0"/>
              <a:t>) Model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39750" y="1924050"/>
            <a:ext cx="8061325" cy="4067175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But can we simply consider the processing time as inconsequential for termination ..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No, but we can do this 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process sends a “virtual” message to itself that takes as much time as it would be active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83457" y="2608372"/>
            <a:ext cx="595689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83457" y="3020754"/>
            <a:ext cx="59554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83457" y="3433137"/>
            <a:ext cx="595689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59632" y="2449327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59632" y="2861709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59632" y="3274091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400" i="1"/>
              <a:t>P</a:t>
            </a:r>
            <a:r>
              <a:rPr lang="de-DE" sz="1400" baseline="-25000"/>
              <a:t>3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330052" y="4656745"/>
            <a:ext cx="6480720" cy="1132541"/>
            <a:chOff x="827088" y="4358035"/>
            <a:chExt cx="7129462" cy="1582612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403350" y="4580285"/>
              <a:ext cx="6553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403350" y="5156547"/>
              <a:ext cx="6551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403350" y="5732810"/>
              <a:ext cx="6553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827088" y="4358035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1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827088" y="4934297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827088" y="5510560"/>
              <a:ext cx="409478" cy="43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 i="1"/>
                <a:t>P</a:t>
              </a:r>
              <a:r>
                <a:rPr lang="de-DE" sz="1400" baseline="-25000"/>
                <a:t>3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835150" y="4581872"/>
              <a:ext cx="1800225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35375" y="5156547"/>
              <a:ext cx="1223963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4859338" y="4580285"/>
              <a:ext cx="1008062" cy="1154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4859338" y="5156547"/>
              <a:ext cx="1223962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3635375" y="4580285"/>
              <a:ext cx="1223963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6084888" y="5156547"/>
              <a:ext cx="431800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1984473" y="2571666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3479425" y="2965276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4924969" y="2563077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4904497" y="3400617"/>
            <a:ext cx="273782" cy="748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6024742" y="2972039"/>
            <a:ext cx="355279" cy="8686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841304" y="2567216"/>
            <a:ext cx="266674" cy="913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75966" y="2609508"/>
            <a:ext cx="1315914" cy="4101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2380" y="3020754"/>
            <a:ext cx="1112589" cy="411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108407" y="2608371"/>
            <a:ext cx="732896" cy="828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108407" y="3020754"/>
            <a:ext cx="929149" cy="40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834704" y="2608372"/>
            <a:ext cx="1090265" cy="4112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189164" y="3019617"/>
            <a:ext cx="242346" cy="4135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2" name="Bogen 1"/>
          <p:cNvSpPr/>
          <p:nvPr/>
        </p:nvSpPr>
        <p:spPr bwMode="auto">
          <a:xfrm>
            <a:off x="2252227" y="4656241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Bogen 37"/>
          <p:cNvSpPr/>
          <p:nvPr/>
        </p:nvSpPr>
        <p:spPr bwMode="auto">
          <a:xfrm>
            <a:off x="3881356" y="5074837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Bogen 38"/>
          <p:cNvSpPr/>
          <p:nvPr/>
        </p:nvSpPr>
        <p:spPr bwMode="auto">
          <a:xfrm>
            <a:off x="4958492" y="4676490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Bogen 39"/>
          <p:cNvSpPr/>
          <p:nvPr/>
        </p:nvSpPr>
        <p:spPr bwMode="auto">
          <a:xfrm>
            <a:off x="5891953" y="4671774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Bogen 40"/>
          <p:cNvSpPr/>
          <p:nvPr/>
        </p:nvSpPr>
        <p:spPr bwMode="auto">
          <a:xfrm>
            <a:off x="5005762" y="5496582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Bogen 41"/>
          <p:cNvSpPr/>
          <p:nvPr/>
        </p:nvSpPr>
        <p:spPr bwMode="auto">
          <a:xfrm>
            <a:off x="6107977" y="5070544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Bogen 42"/>
          <p:cNvSpPr/>
          <p:nvPr/>
        </p:nvSpPr>
        <p:spPr bwMode="auto">
          <a:xfrm>
            <a:off x="6465033" y="5498453"/>
            <a:ext cx="432048" cy="288032"/>
          </a:xfrm>
          <a:prstGeom prst="arc">
            <a:avLst>
              <a:gd name="adj1" fmla="val 10919367"/>
              <a:gd name="adj2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Reaching Agreement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46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Reaching Agreement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protocols that achieve agreement for specific 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 involved in transferring money from one account to another must consistently agree to perform corresponding debit and credit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mutual exclusion, the processes agree on a process that can enter a critical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an election, the processes agree on which is the elected process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Reaching Agreement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Consensus Protocols </a:t>
                </a:r>
                <a:r>
                  <a:rPr lang="en-US" dirty="0"/>
                  <a:t>attempt to solve the Agreement Problem in a general fashion</a:t>
                </a:r>
              </a:p>
              <a:p>
                <a:endParaRPr lang="en-US" dirty="0"/>
              </a:p>
              <a:p>
                <a:r>
                  <a:rPr lang="en-US" dirty="0"/>
                  <a:t>Consider following version of the problem: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collection of N processors p</a:t>
                </a:r>
                <a:r>
                  <a:rPr lang="en-US" baseline="-25000" dirty="0"/>
                  <a:t>1</a:t>
                </a:r>
                <a:r>
                  <a:rPr lang="en-US" dirty="0"/>
                  <a:t>, … 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, which communicate by sending messages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Initially each processor p</a:t>
                </a:r>
                <a:r>
                  <a:rPr lang="en-US" baseline="-25000" dirty="0"/>
                  <a:t>i</a:t>
                </a:r>
                <a:r>
                  <a:rPr lang="en-US" dirty="0"/>
                  <a:t> has a value v</a:t>
                </a:r>
                <a:r>
                  <a:rPr lang="en-US" baseline="-25000" dirty="0"/>
                  <a:t>i</a:t>
                </a:r>
                <a:r>
                  <a:rPr lang="en-US" dirty="0"/>
                  <a:t> drawn from the domain </a:t>
                </a:r>
                <a:r>
                  <a:rPr lang="en-US" dirty="0">
                    <a:solidFill>
                      <a:schemeClr val="accent1"/>
                    </a:solidFill>
                  </a:rPr>
                  <a:t>V (e.g. V ={true, false})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All correct processors must agree on the same value (i.e. each processor decides)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protocol should operate, if some processors are faulty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We say a consensus protocol is t-resilient, if it can tolerate t faulty processors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We can give the minimum number of processors required, such that a protocol can tolerate t faulty processors given a particular class of faults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E.g. the popular </a:t>
                </a:r>
                <a:r>
                  <a:rPr lang="en-US" dirty="0">
                    <a:solidFill>
                      <a:schemeClr val="accent1"/>
                    </a:solidFill>
                  </a:rPr>
                  <a:t>Byzantine Generals problem</a:t>
                </a:r>
                <a:r>
                  <a:rPr lang="en-US" dirty="0"/>
                  <a:t>: Consensus is possible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≥3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given an synchronous system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2" t="-600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336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Algorithms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vs. Non-deterministic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Deterministic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Always the same </a:t>
            </a:r>
            <a:r>
              <a:rPr lang="en-US" i="1" dirty="0"/>
              <a:t>trace</a:t>
            </a:r>
            <a:r>
              <a:rPr lang="en-US" dirty="0"/>
              <a:t> with the same input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Non-deterministic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Different </a:t>
            </a:r>
            <a:r>
              <a:rPr lang="en-US" i="1" dirty="0"/>
              <a:t>traces</a:t>
            </a:r>
            <a:r>
              <a:rPr lang="en-US" dirty="0"/>
              <a:t> with the same input possible</a:t>
            </a:r>
          </a:p>
          <a:p>
            <a:endParaRPr lang="en-US" dirty="0"/>
          </a:p>
          <a:p>
            <a:r>
              <a:rPr lang="en-US" dirty="0"/>
              <a:t>Determined vs. Not determined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Determined</a:t>
            </a:r>
            <a:r>
              <a:rPr lang="en-US" dirty="0"/>
              <a:t>: Always the same </a:t>
            </a:r>
            <a:r>
              <a:rPr lang="en-US" i="1" dirty="0"/>
              <a:t>result</a:t>
            </a:r>
            <a:r>
              <a:rPr lang="en-US" dirty="0"/>
              <a:t> with the same input</a:t>
            </a:r>
          </a:p>
          <a:p>
            <a:pPr lvl="2"/>
            <a:r>
              <a:rPr lang="en-US" dirty="0"/>
              <a:t>Deterministic algorithms are always determined</a:t>
            </a:r>
          </a:p>
          <a:p>
            <a:pPr lvl="2"/>
            <a:r>
              <a:rPr lang="en-US" dirty="0"/>
              <a:t>Non-deterministic algorithms can be determined </a:t>
            </a:r>
            <a:br>
              <a:rPr lang="en-US" dirty="0"/>
            </a:br>
            <a:r>
              <a:rPr lang="en-US" dirty="0"/>
              <a:t>(e.g. Quicksort with randomly chosen Pivot-element)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 determined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Different </a:t>
            </a:r>
            <a:r>
              <a:rPr lang="en-US" i="1" dirty="0"/>
              <a:t>results</a:t>
            </a:r>
            <a:r>
              <a:rPr lang="en-US" dirty="0"/>
              <a:t> with the same input possible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36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Algorithms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Terminating</a:t>
            </a:r>
            <a:r>
              <a:rPr lang="en-US" dirty="0"/>
              <a:t>: Terminate for each (valid) input after a limited number of steps</a:t>
            </a:r>
            <a:endParaRPr lang="en-US" b="1" dirty="0"/>
          </a:p>
          <a:p>
            <a:endParaRPr lang="en-US" dirty="0">
              <a:solidFill>
                <a:schemeClr val="folHlink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Partially correct</a:t>
            </a:r>
            <a:r>
              <a:rPr lang="en-US" dirty="0"/>
              <a:t>: If they terminate, they always deliver a correct result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Totally correct</a:t>
            </a:r>
            <a:r>
              <a:rPr lang="en-US" dirty="0"/>
              <a:t>: Terminating and partially correct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20838783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Distributed Algorithms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(apart from few exceptions) non deterministic. Reasons are, e.g., unpredictable message delay and varying processor speed</a:t>
            </a:r>
          </a:p>
          <a:p>
            <a:pPr lvl="1"/>
            <a:r>
              <a:rPr lang="en-US" dirty="0"/>
              <a:t>Non determinism can be counteracted with synchronization mechanisms</a:t>
            </a:r>
          </a:p>
          <a:p>
            <a:pPr lvl="1"/>
            <a:r>
              <a:rPr lang="en-US" dirty="0"/>
              <a:t>But that decreases the degree of parallelism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There are both determined and not determined distributed algorithms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2032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distributed system </a:t>
            </a:r>
            <a:r>
              <a:rPr lang="en-US" dirty="0"/>
              <a:t>consists of several nodes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connected by a </a:t>
            </a:r>
            <a:r>
              <a:rPr lang="en-US" dirty="0">
                <a:solidFill>
                  <a:schemeClr val="tx2"/>
                </a:solidFill>
              </a:rPr>
              <a:t>network</a:t>
            </a:r>
            <a:r>
              <a:rPr lang="en-US" dirty="0"/>
              <a:t>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communicate through </a:t>
            </a:r>
            <a:r>
              <a:rPr lang="en-US" dirty="0">
                <a:solidFill>
                  <a:schemeClr val="tx2"/>
                </a:solidFill>
              </a:rPr>
              <a:t>message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a </a:t>
            </a:r>
            <a:r>
              <a:rPr lang="en-US" dirty="0">
                <a:solidFill>
                  <a:schemeClr val="tx2"/>
                </a:solidFill>
              </a:rPr>
              <a:t>common functionality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field „Distributed Systems” is a subarea of Applied Computer Science and an important field of modern computing.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18A30C6E-2170-E643-AE3C-966710D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304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Characteristics of Distributed Algorithms</a:t>
            </a:r>
            <a:endParaRPr lang="de-DE" dirty="0"/>
          </a:p>
        </p:txBody>
      </p:sp>
      <p:sp>
        <p:nvSpPr>
          <p:cNvPr id="4331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Distributed algorithms shall usually be totally correct</a:t>
            </a:r>
          </a:p>
          <a:p>
            <a:pPr>
              <a:buFont typeface="Arial" charset="0"/>
              <a:buChar char="•"/>
            </a:pPr>
            <a:r>
              <a:rPr lang="en-US" dirty="0"/>
              <a:t>But not for every problem to be solved there is a totally correct algorithm</a:t>
            </a:r>
          </a:p>
          <a:p>
            <a:pPr>
              <a:buFont typeface="Arial" charset="0"/>
              <a:buChar char="•"/>
            </a:pPr>
            <a:r>
              <a:rPr lang="en-US" dirty="0"/>
              <a:t>Often, an algorithm with weakened requirements (e.g., with respect to termination) can help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Some algorithms shall not terminate (e.g., continuous clock synchronization)</a:t>
            </a:r>
          </a:p>
          <a:p>
            <a:pPr>
              <a:buFont typeface="Arial" charset="0"/>
              <a:buChar char="•"/>
            </a:pPr>
            <a:r>
              <a:rPr lang="en-US" dirty="0"/>
              <a:t>Then, often the fulfillment of other conditions is required (e.g., of an invariant)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253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spcAft>
                <a:spcPts val="600"/>
              </a:spcAft>
              <a:buFont typeface="Arial" charset="0"/>
              <a:buAutoNum type="arabicPeriod"/>
            </a:pPr>
            <a:r>
              <a:rPr lang="en-US" sz="2000" dirty="0"/>
              <a:t>S. Strogatz. Exploring complex networks. Nature, 410:268--276, 2001.</a:t>
            </a:r>
          </a:p>
          <a:p>
            <a:pPr marL="419100" indent="-419100">
              <a:spcAft>
                <a:spcPts val="600"/>
              </a:spcAft>
              <a:buFont typeface="Arial" charset="0"/>
              <a:buAutoNum type="arabicPeriod"/>
            </a:pPr>
            <a:r>
              <a:rPr lang="en-US" sz="2000" dirty="0"/>
              <a:t>D. Watts and S. Strogatz. Collective Dynamics of 'Small-World' Networks. Nature, 393:440--442, 1998.</a:t>
            </a:r>
          </a:p>
          <a:p>
            <a:pPr marL="419100" indent="-419100">
              <a:spcAft>
                <a:spcPts val="600"/>
              </a:spcAft>
              <a:buFont typeface="Arial" charset="0"/>
              <a:buAutoNum type="arabicPeriod"/>
            </a:pPr>
            <a:r>
              <a:rPr lang="en-US" sz="2000" dirty="0" err="1"/>
              <a:t>Akkoyunlu</a:t>
            </a:r>
            <a:r>
              <a:rPr lang="en-US" sz="2000" dirty="0"/>
              <a:t>, E. A., </a:t>
            </a:r>
            <a:r>
              <a:rPr lang="en-US" sz="2000" dirty="0" err="1"/>
              <a:t>Ekanadham</a:t>
            </a:r>
            <a:r>
              <a:rPr lang="en-US" sz="2000" dirty="0"/>
              <a:t>, K., and Huber, R. V. Some constraints and tradeoffs in the design of network communications. In Proceedings of the Fifth ACM Symposium on Operating Systems Principles. ACM, New York, NY, 67-74, 1975.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8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distributed algorithm</a:t>
            </a:r>
            <a:r>
              <a:rPr lang="en-US" dirty="0"/>
              <a:t> is an algorithm containing several nodes that </a:t>
            </a:r>
            <a:r>
              <a:rPr lang="en-US" dirty="0">
                <a:solidFill>
                  <a:schemeClr val="tx2"/>
                </a:solidFill>
              </a:rPr>
              <a:t>work in parallel </a:t>
            </a:r>
            <a:r>
              <a:rPr lang="en-US" dirty="0"/>
              <a:t>cooperatively to solve a </a:t>
            </a:r>
            <a:r>
              <a:rPr lang="en-US" dirty="0">
                <a:solidFill>
                  <a:schemeClr val="tx2"/>
                </a:solidFill>
              </a:rPr>
              <a:t>common problem </a:t>
            </a:r>
            <a:r>
              <a:rPr lang="en-US" dirty="0"/>
              <a:t>by coordination through </a:t>
            </a:r>
            <a:r>
              <a:rPr lang="en-US" dirty="0">
                <a:solidFill>
                  <a:schemeClr val="tx2"/>
                </a:solidFill>
              </a:rPr>
              <a:t>message exchange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>
                <a:solidFill>
                  <a:schemeClr val="tx2"/>
                </a:solidFill>
              </a:rPr>
              <a:t>distributed </a:t>
            </a:r>
            <a:r>
              <a:rPr lang="en-US" dirty="0"/>
              <a:t>algorithm </a:t>
            </a:r>
            <a:r>
              <a:rPr lang="en-US" dirty="0">
                <a:solidFill>
                  <a:schemeClr val="accent2"/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control</a:t>
            </a:r>
            <a:r>
              <a:rPr lang="en-US" dirty="0"/>
              <a:t> are distributed on several nodes of the system and the implementation is </a:t>
            </a:r>
            <a:r>
              <a:rPr lang="en-US" dirty="0">
                <a:solidFill>
                  <a:schemeClr val="tx2"/>
                </a:solidFill>
              </a:rPr>
              <a:t>parallelized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the inherent characteristics of distributed systems, engineering of distributed algorithms is much </a:t>
            </a:r>
            <a:r>
              <a:rPr lang="en-US" dirty="0">
                <a:solidFill>
                  <a:schemeClr val="tx2"/>
                </a:solidFill>
              </a:rPr>
              <a:t>more complex </a:t>
            </a:r>
            <a:r>
              <a:rPr lang="en-US" dirty="0"/>
              <a:t>than for a centralized algorithm with a similar functionality.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D41C851C-B46E-B646-AD3D-A47339271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8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00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262201" name="Rectangle 5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Concurrence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Many processes with different execution speed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Many events happen at the same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Actions are not reproducible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Non-determinism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Mechanisms for coordination and synchronization of activities </a:t>
            </a:r>
            <a:r>
              <a:rPr lang="en-US" dirty="0">
                <a:sym typeface="Wingdings" pitchFamily="2" charset="2"/>
              </a:rPr>
              <a:t>(e.g., for exclusive access to resources)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2720975" y="4051300"/>
            <a:ext cx="144463" cy="431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152775" y="4483100"/>
            <a:ext cx="144463" cy="431800"/>
          </a:xfrm>
          <a:prstGeom prst="rect">
            <a:avLst/>
          </a:prstGeom>
          <a:solidFill>
            <a:srgbClr val="EBEBEB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3584575" y="4914900"/>
            <a:ext cx="144463" cy="431800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2720975" y="5346700"/>
            <a:ext cx="144463" cy="431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7" name="Line 23"/>
          <p:cNvSpPr>
            <a:spLocks noChangeShapeType="1"/>
          </p:cNvSpPr>
          <p:nvPr/>
        </p:nvSpPr>
        <p:spPr bwMode="auto">
          <a:xfrm>
            <a:off x="2794000" y="40513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68" name="Line 24"/>
          <p:cNvSpPr>
            <a:spLocks noChangeShapeType="1"/>
          </p:cNvSpPr>
          <p:nvPr/>
        </p:nvSpPr>
        <p:spPr bwMode="auto">
          <a:xfrm>
            <a:off x="3225800" y="44831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69" name="Line 25"/>
          <p:cNvSpPr>
            <a:spLocks noChangeShapeType="1"/>
          </p:cNvSpPr>
          <p:nvPr/>
        </p:nvSpPr>
        <p:spPr bwMode="auto">
          <a:xfrm>
            <a:off x="3657600" y="49149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0" name="Line 26"/>
          <p:cNvSpPr>
            <a:spLocks noChangeShapeType="1"/>
          </p:cNvSpPr>
          <p:nvPr/>
        </p:nvSpPr>
        <p:spPr bwMode="auto">
          <a:xfrm>
            <a:off x="2794000" y="53467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1" name="Line 27"/>
          <p:cNvSpPr>
            <a:spLocks noChangeShapeType="1"/>
          </p:cNvSpPr>
          <p:nvPr/>
        </p:nvSpPr>
        <p:spPr bwMode="auto">
          <a:xfrm>
            <a:off x="2865438" y="44831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2" name="Line 28"/>
          <p:cNvSpPr>
            <a:spLocks noChangeShapeType="1"/>
          </p:cNvSpPr>
          <p:nvPr/>
        </p:nvSpPr>
        <p:spPr bwMode="auto">
          <a:xfrm>
            <a:off x="3297238" y="49149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5" name="Line 31"/>
          <p:cNvSpPr>
            <a:spLocks noChangeShapeType="1"/>
          </p:cNvSpPr>
          <p:nvPr/>
        </p:nvSpPr>
        <p:spPr bwMode="auto">
          <a:xfrm flipH="1">
            <a:off x="2865438" y="5346700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286375" y="4051300"/>
            <a:ext cx="144463" cy="1800225"/>
            <a:chOff x="2562" y="2795"/>
            <a:chExt cx="91" cy="272"/>
          </a:xfrm>
        </p:grpSpPr>
        <p:sp>
          <p:nvSpPr>
            <p:cNvPr id="262176" name="Rectangle 32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718175" y="4051300"/>
            <a:ext cx="144463" cy="1800225"/>
            <a:chOff x="2562" y="2795"/>
            <a:chExt cx="91" cy="272"/>
          </a:xfrm>
        </p:grpSpPr>
        <p:sp>
          <p:nvSpPr>
            <p:cNvPr id="262182" name="Rectangle 38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EBEBE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151563" y="4051300"/>
            <a:ext cx="144462" cy="1800225"/>
            <a:chOff x="2562" y="2795"/>
            <a:chExt cx="91" cy="272"/>
          </a:xfrm>
        </p:grpSpPr>
        <p:sp>
          <p:nvSpPr>
            <p:cNvPr id="262185" name="Rectangle 41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D9C2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86" name="Line 42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62187" name="Text Box 43"/>
          <p:cNvSpPr txBox="1">
            <a:spLocks noChangeArrowheads="1"/>
          </p:cNvSpPr>
          <p:nvPr/>
        </p:nvSpPr>
        <p:spPr bwMode="auto">
          <a:xfrm>
            <a:off x="2576513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1</a:t>
            </a:r>
          </a:p>
        </p:txBody>
      </p:sp>
      <p:sp>
        <p:nvSpPr>
          <p:cNvPr id="262188" name="Text Box 44"/>
          <p:cNvSpPr txBox="1">
            <a:spLocks noChangeArrowheads="1"/>
          </p:cNvSpPr>
          <p:nvPr/>
        </p:nvSpPr>
        <p:spPr bwMode="auto">
          <a:xfrm>
            <a:off x="3009900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2</a:t>
            </a:r>
          </a:p>
        </p:txBody>
      </p:sp>
      <p:sp>
        <p:nvSpPr>
          <p:cNvPr id="262189" name="Text Box 45"/>
          <p:cNvSpPr txBox="1">
            <a:spLocks noChangeArrowheads="1"/>
          </p:cNvSpPr>
          <p:nvPr/>
        </p:nvSpPr>
        <p:spPr bwMode="auto">
          <a:xfrm>
            <a:off x="3476625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3</a:t>
            </a:r>
          </a:p>
        </p:txBody>
      </p:sp>
      <p:sp>
        <p:nvSpPr>
          <p:cNvPr id="262190" name="Text Box 46"/>
          <p:cNvSpPr txBox="1">
            <a:spLocks noChangeArrowheads="1"/>
          </p:cNvSpPr>
          <p:nvPr/>
        </p:nvSpPr>
        <p:spPr bwMode="auto">
          <a:xfrm>
            <a:off x="5143500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1</a:t>
            </a:r>
          </a:p>
        </p:txBody>
      </p:sp>
      <p:sp>
        <p:nvSpPr>
          <p:cNvPr id="262191" name="Text Box 47"/>
          <p:cNvSpPr txBox="1">
            <a:spLocks noChangeArrowheads="1"/>
          </p:cNvSpPr>
          <p:nvPr/>
        </p:nvSpPr>
        <p:spPr bwMode="auto">
          <a:xfrm>
            <a:off x="5576888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2</a:t>
            </a:r>
          </a:p>
        </p:txBody>
      </p:sp>
      <p:sp>
        <p:nvSpPr>
          <p:cNvPr id="262192" name="Text Box 48"/>
          <p:cNvSpPr txBox="1">
            <a:spLocks noChangeArrowheads="1"/>
          </p:cNvSpPr>
          <p:nvPr/>
        </p:nvSpPr>
        <p:spPr bwMode="auto">
          <a:xfrm>
            <a:off x="6043613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3</a:t>
            </a:r>
          </a:p>
        </p:txBody>
      </p:sp>
      <p:sp>
        <p:nvSpPr>
          <p:cNvPr id="262193" name="Text Box 49"/>
          <p:cNvSpPr txBox="1">
            <a:spLocks noChangeArrowheads="1"/>
          </p:cNvSpPr>
          <p:nvPr/>
        </p:nvSpPr>
        <p:spPr bwMode="auto">
          <a:xfrm>
            <a:off x="2411413" y="5942013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One Processor</a:t>
            </a:r>
          </a:p>
        </p:txBody>
      </p:sp>
      <p:sp>
        <p:nvSpPr>
          <p:cNvPr id="262194" name="Text Box 50"/>
          <p:cNvSpPr txBox="1">
            <a:spLocks noChangeArrowheads="1"/>
          </p:cNvSpPr>
          <p:nvPr/>
        </p:nvSpPr>
        <p:spPr bwMode="auto">
          <a:xfrm>
            <a:off x="4783138" y="5922963"/>
            <a:ext cx="2005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Three Processors</a:t>
            </a:r>
          </a:p>
        </p:txBody>
      </p:sp>
      <p:sp>
        <p:nvSpPr>
          <p:cNvPr id="33" name="Foliennummernplatzhalter 6">
            <a:extLst>
              <a:ext uri="{FF2B5EF4-FFF2-40B4-BE49-F238E27FC236}">
                <a16:creationId xmlns:a16="http://schemas.microsoft.com/office/drawing/2014/main" id="{58E9A11B-0477-B84C-AD82-796D2EB32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2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(ii)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 shared primary memory</a:t>
            </a:r>
          </a:p>
          <a:p>
            <a:pPr lvl="1"/>
            <a:r>
              <a:rPr lang="en-US" dirty="0"/>
              <a:t>No node has global view on the whole state of the system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distribution of state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Mechanisms for a consistent view on the state necessary</a:t>
            </a:r>
            <a:br>
              <a:rPr lang="en-US" dirty="0">
                <a:solidFill>
                  <a:schemeClr val="hlink"/>
                </a:solidFill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(e.g., for the secure detection of termination)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Slow processes or connections cannot be distinguished from those that are broken down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No adequate detection of failures possible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tx1"/>
                </a:solidFill>
              </a:rPr>
              <a:t>One of the most important properties to be considered when designing a distributed algorithm!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tx1"/>
                </a:solidFill>
              </a:rPr>
              <a:t>Is the message late, or lost, or is the process down?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653F99E-9EB2-6448-860B-87419F9F4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145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(iii)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only through message exchange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Message transmission delay is indefinite, mostly not limited and varies unpredictably (e.g., the message delay in an Ethernet depends on the current load of the network)</a:t>
            </a:r>
          </a:p>
          <a:p>
            <a:pPr>
              <a:lnSpc>
                <a:spcPct val="110000"/>
              </a:lnSpc>
            </a:pPr>
            <a:endParaRPr lang="en-US" sz="11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is error-prone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Message loss, message duplication, message corruption are possible</a:t>
            </a:r>
          </a:p>
          <a:p>
            <a:pPr lvl="1">
              <a:lnSpc>
                <a:spcPct val="110000"/>
              </a:lnSpc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Mechanisms for detection and handling of communication errors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is insecure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is the danger that messages are intercepted, deliberately altered, added, peculated</a:t>
            </a:r>
          </a:p>
          <a:p>
            <a:pPr lvl="1">
              <a:lnSpc>
                <a:spcPct val="110000"/>
              </a:lnSpc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Security mechanisms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B75E9AB0-67F4-C445-8ED5-DB1AC3D07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1088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(iv)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Computers and network connections can fail independently from each other (partial failure)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 large systems, single failures of computers or network connections are likely </a:t>
            </a:r>
          </a:p>
          <a:p>
            <a:pPr lvl="1"/>
            <a:r>
              <a:rPr lang="en-US" dirty="0"/>
              <a:t>A failure should not halt the whole system, but failures of single computers or network connections should be coped with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Fault tolerance mechanisms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2571A85-FCF9-6740-AA12-BCFA55363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1630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usepackage{amsmath}&#10;\pagestyle{empty}&#10;\begin{document}&#10;&#10;\color[rgb]{0,0,0}&#10;$(1+\rho)^{-1} \le \frac{dC}{dt} \le 1 + \rho$&#10;\end{document}&#10;"/>
  <p:tag name="EXTERNALNAME" val="TP_tmp"/>
  <p:tag name="BLEND" val="0"/>
  <p:tag name="TRANSPARENT" val="0"/>
  <p:tag name="KEEPFILES" val="0"/>
  <p:tag name="DEBUGPAUSE" val="0"/>
  <p:tag name="RESOLUTION" val="2400"/>
  <p:tag name="WORKAROUNDTRANSPARENCYBUG" val="0"/>
  <p:tag name="ALLOWFONTSUBSTITUTION" val="0"/>
  <p:tag name="BITMAPFORMAT" val="pngmono"/>
  <p:tag name="ORIGWIDTH" val="227"/>
  <p:tag name="PICTUREFILESIZE" val="23192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1167</TotalTime>
  <Words>2654</Words>
  <Application>Microsoft Macintosh PowerPoint</Application>
  <PresentationFormat>On-screen Show (4:3)</PresentationFormat>
  <Paragraphs>520</Paragraphs>
  <Slides>41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Unicode MS</vt:lpstr>
      <vt:lpstr>ＭＳ Ｐゴシック</vt:lpstr>
      <vt:lpstr>Arial</vt:lpstr>
      <vt:lpstr>Cambria Math</vt:lpstr>
      <vt:lpstr>Courier New</vt:lpstr>
      <vt:lpstr>ITC Quay Sans Book</vt:lpstr>
      <vt:lpstr>Symbol</vt:lpstr>
      <vt:lpstr>Tahoma</vt:lpstr>
      <vt:lpstr>Times New Roman</vt:lpstr>
      <vt:lpstr>Wingdings</vt:lpstr>
      <vt:lpstr>AVA</vt:lpstr>
      <vt:lpstr>TU_PPT_Master_ohneBild_HDL-einzeilig</vt:lpstr>
      <vt:lpstr>Designer 4.1 Zeichnung</vt:lpstr>
      <vt:lpstr>Distributed Algorithms 2018/19 Introduction, Models, and More</vt:lpstr>
      <vt:lpstr>Outline</vt:lpstr>
      <vt:lpstr>Recall from Overview lecture</vt:lpstr>
      <vt:lpstr>Distributed Systems</vt:lpstr>
      <vt:lpstr>Motivation</vt:lpstr>
      <vt:lpstr>Characteristics &amp; Consequences (i)</vt:lpstr>
      <vt:lpstr>Characteristics &amp; Consequences (ii)</vt:lpstr>
      <vt:lpstr>Characteristics &amp; Consequences (iii)</vt:lpstr>
      <vt:lpstr>Characteristics &amp; Consequences (iv)</vt:lpstr>
      <vt:lpstr>Characteristics &amp; Consequences (v)</vt:lpstr>
      <vt:lpstr>Characteristics &amp; Consequences (vi)</vt:lpstr>
      <vt:lpstr>Examples of conceptual problems in distributed systems</vt:lpstr>
      <vt:lpstr>Problem of the Two Armies</vt:lpstr>
      <vt:lpstr>Distributed make</vt:lpstr>
      <vt:lpstr>Phantom-Deadlocks</vt:lpstr>
      <vt:lpstr>Basic Models for Distributed Systems</vt:lpstr>
      <vt:lpstr>Distributed System – An abstract view</vt:lpstr>
      <vt:lpstr>Network-Topologies</vt:lpstr>
      <vt:lpstr>Special Topologies</vt:lpstr>
      <vt:lpstr>Special Topologies</vt:lpstr>
      <vt:lpstr>Special Topologies</vt:lpstr>
      <vt:lpstr>Special Topologies</vt:lpstr>
      <vt:lpstr>Other Topologies (next lecture)</vt:lpstr>
      <vt:lpstr>Channel Characteristics (from the processes‘ view)</vt:lpstr>
      <vt:lpstr>Channel Characteristics (from the processes‘ view)</vt:lpstr>
      <vt:lpstr>Channel Characteristics (from the processes‘ view)</vt:lpstr>
      <vt:lpstr>Distributed Algorithm</vt:lpstr>
      <vt:lpstr>Distributed Algorithms</vt:lpstr>
      <vt:lpstr>State of a Distributed Algorithm</vt:lpstr>
      <vt:lpstr>Processing Model</vt:lpstr>
      <vt:lpstr>Atom(ic) Model</vt:lpstr>
      <vt:lpstr>Atom(ic) Model</vt:lpstr>
      <vt:lpstr>Atom(ic) Model</vt:lpstr>
      <vt:lpstr>The Problem of Reaching Agreement</vt:lpstr>
      <vt:lpstr>The Problem of Reaching Agreement</vt:lpstr>
      <vt:lpstr>The Problem of Reaching Agreement</vt:lpstr>
      <vt:lpstr>Characteristics of Algorithms</vt:lpstr>
      <vt:lpstr>Characteristics of Algorithms</vt:lpstr>
      <vt:lpstr>Characteristics of Distributed Algorithms</vt:lpstr>
      <vt:lpstr>Characteristics of Distributed Algorithms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405</cp:revision>
  <dcterms:created xsi:type="dcterms:W3CDTF">2002-09-06T08:52:33Z</dcterms:created>
  <dcterms:modified xsi:type="dcterms:W3CDTF">2018-10-26T09:26:43Z</dcterms:modified>
  <cp:category>Lecture</cp:category>
</cp:coreProperties>
</file>