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89" r:id="rId2"/>
  </p:sldMasterIdLst>
  <p:notesMasterIdLst>
    <p:notesMasterId r:id="rId64"/>
  </p:notesMasterIdLst>
  <p:handoutMasterIdLst>
    <p:handoutMasterId r:id="rId65"/>
  </p:handoutMasterIdLst>
  <p:sldIdLst>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7" r:id="rId61"/>
    <p:sldId id="318" r:id="rId62"/>
    <p:sldId id="320" r:id="rId63"/>
  </p:sldIdLst>
  <p:sldSz cx="9144000" cy="6858000" type="screen4x3"/>
  <p:notesSz cx="7099300" cy="10234613"/>
  <p:custDataLst>
    <p:tags r:id="rId6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4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4" autoAdjust="0"/>
    <p:restoredTop sz="86443" autoAdjust="0"/>
  </p:normalViewPr>
  <p:slideViewPr>
    <p:cSldViewPr>
      <p:cViewPr varScale="1">
        <p:scale>
          <a:sx n="289" d="100"/>
          <a:sy n="289" d="100"/>
        </p:scale>
        <p:origin x="3736" y="168"/>
      </p:cViewPr>
      <p:guideLst>
        <p:guide orient="horz" pos="845"/>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50" d="100"/>
          <a:sy n="150" d="100"/>
        </p:scale>
        <p:origin x="6000"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3107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a:p>
        </p:txBody>
      </p:sp>
      <p:sp>
        <p:nvSpPr>
          <p:cNvPr id="13107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3107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66773CAC-6899-46B2-930D-A0EA91D40EA5}" type="slidenum">
              <a:rPr lang="de-DE"/>
              <a:pPr/>
              <a:t>‹#›</a:t>
            </a:fld>
            <a:endParaRPr lang="de-DE"/>
          </a:p>
        </p:txBody>
      </p:sp>
    </p:spTree>
    <p:extLst>
      <p:ext uri="{BB962C8B-B14F-4D97-AF65-F5344CB8AC3E}">
        <p14:creationId xmlns:p14="http://schemas.microsoft.com/office/powerpoint/2010/main" val="706842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p>
        </p:txBody>
      </p:sp>
      <p:sp>
        <p:nvSpPr>
          <p:cNvPr id="2150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p>
        </p:txBody>
      </p:sp>
      <p:sp>
        <p:nvSpPr>
          <p:cNvPr id="2150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150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2151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p>
        </p:txBody>
      </p:sp>
      <p:sp>
        <p:nvSpPr>
          <p:cNvPr id="2151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33A49666-3D55-4EE3-BAB8-CA9FBD8679DD}" type="slidenum">
              <a:rPr lang="en-US"/>
              <a:pPr/>
              <a:t>‹#›</a:t>
            </a:fld>
            <a:endParaRPr lang="en-US"/>
          </a:p>
        </p:txBody>
      </p:sp>
    </p:spTree>
    <p:extLst>
      <p:ext uri="{BB962C8B-B14F-4D97-AF65-F5344CB8AC3E}">
        <p14:creationId xmlns:p14="http://schemas.microsoft.com/office/powerpoint/2010/main" val="41926473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F5BA3-5F0F-44CC-A917-FA51CC9BF235}" type="slidenum">
              <a:rPr lang="en-US"/>
              <a:pPr/>
              <a:t>1</a:t>
            </a:fld>
            <a:endParaRPr lang="en-US"/>
          </a:p>
        </p:txBody>
      </p:sp>
      <p:sp>
        <p:nvSpPr>
          <p:cNvPr id="474114" name="Rectangle 2"/>
          <p:cNvSpPr>
            <a:spLocks noGrp="1" noRot="1" noChangeAspect="1" noChangeArrowheads="1" noTextEdit="1"/>
          </p:cNvSpPr>
          <p:nvPr>
            <p:ph type="sldImg"/>
          </p:nvPr>
        </p:nvSpPr>
        <p:spPr>
          <a:xfrm>
            <a:off x="992188" y="768350"/>
            <a:ext cx="5114925" cy="3836988"/>
          </a:xfrm>
          <a:ln/>
        </p:spPr>
      </p:sp>
      <p:sp>
        <p:nvSpPr>
          <p:cNvPr id="474115" name="Rectangle 3"/>
          <p:cNvSpPr>
            <a:spLocks noGrp="1" noChangeArrowheads="1"/>
          </p:cNvSpPr>
          <p:nvPr>
            <p:ph type="body" idx="1"/>
          </p:nvPr>
        </p:nvSpPr>
        <p:spPr>
          <a:xfrm>
            <a:off x="709613" y="4860925"/>
            <a:ext cx="5680075" cy="4605338"/>
          </a:xfrm>
        </p:spPr>
        <p:txBody>
          <a:bodyPr/>
          <a:lstStyle/>
          <a:p>
            <a:endParaRPr lang="de-DE"/>
          </a:p>
        </p:txBody>
      </p:sp>
    </p:spTree>
    <p:extLst>
      <p:ext uri="{BB962C8B-B14F-4D97-AF65-F5344CB8AC3E}">
        <p14:creationId xmlns:p14="http://schemas.microsoft.com/office/powerpoint/2010/main" val="1310117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CC235-5A9F-436D-8D60-1A6337FE50B6}" type="slidenum">
              <a:rPr lang="en-US"/>
              <a:pPr/>
              <a:t>11</a:t>
            </a:fld>
            <a:endParaRPr lang="en-US"/>
          </a:p>
        </p:txBody>
      </p:sp>
      <p:sp>
        <p:nvSpPr>
          <p:cNvPr id="399362" name="Rectangle 2"/>
          <p:cNvSpPr>
            <a:spLocks noGrp="1" noRot="1" noChangeAspect="1" noChangeArrowheads="1" noTextEdit="1"/>
          </p:cNvSpPr>
          <p:nvPr>
            <p:ph type="sldImg"/>
          </p:nvPr>
        </p:nvSpPr>
        <p:spPr>
          <a:xfrm>
            <a:off x="992188" y="768350"/>
            <a:ext cx="5114925" cy="3836988"/>
          </a:xfrm>
          <a:ln/>
        </p:spPr>
      </p:sp>
      <p:sp>
        <p:nvSpPr>
          <p:cNvPr id="39936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772103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13</a:t>
            </a:fld>
            <a:endParaRPr lang="en-US"/>
          </a:p>
        </p:txBody>
      </p:sp>
    </p:spTree>
    <p:extLst>
      <p:ext uri="{BB962C8B-B14F-4D97-AF65-F5344CB8AC3E}">
        <p14:creationId xmlns:p14="http://schemas.microsoft.com/office/powerpoint/2010/main" val="207957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AAE5B2-6981-4141-82D4-AC423E401911}" type="slidenum">
              <a:rPr lang="en-US"/>
              <a:pPr/>
              <a:t>14</a:t>
            </a:fld>
            <a:endParaRPr lang="en-US"/>
          </a:p>
        </p:txBody>
      </p:sp>
      <p:sp>
        <p:nvSpPr>
          <p:cNvPr id="466946" name="Rectangle 2"/>
          <p:cNvSpPr>
            <a:spLocks noGrp="1" noRot="1" noChangeAspect="1" noChangeArrowheads="1" noTextEdit="1"/>
          </p:cNvSpPr>
          <p:nvPr>
            <p:ph type="sldImg"/>
          </p:nvPr>
        </p:nvSpPr>
        <p:spPr>
          <a:xfrm>
            <a:off x="992188" y="768350"/>
            <a:ext cx="5114925" cy="3836988"/>
          </a:xfrm>
          <a:ln/>
        </p:spPr>
      </p:sp>
      <p:sp>
        <p:nvSpPr>
          <p:cNvPr id="46694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626991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16</a:t>
            </a:fld>
            <a:endParaRPr lang="en-US"/>
          </a:p>
        </p:txBody>
      </p:sp>
    </p:spTree>
    <p:extLst>
      <p:ext uri="{BB962C8B-B14F-4D97-AF65-F5344CB8AC3E}">
        <p14:creationId xmlns:p14="http://schemas.microsoft.com/office/powerpoint/2010/main" val="29127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17</a:t>
            </a:fld>
            <a:endParaRPr lang="en-US"/>
          </a:p>
        </p:txBody>
      </p:sp>
    </p:spTree>
    <p:extLst>
      <p:ext uri="{BB962C8B-B14F-4D97-AF65-F5344CB8AC3E}">
        <p14:creationId xmlns:p14="http://schemas.microsoft.com/office/powerpoint/2010/main" val="32769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18</a:t>
            </a:fld>
            <a:endParaRPr lang="en-US"/>
          </a:p>
        </p:txBody>
      </p:sp>
    </p:spTree>
    <p:extLst>
      <p:ext uri="{BB962C8B-B14F-4D97-AF65-F5344CB8AC3E}">
        <p14:creationId xmlns:p14="http://schemas.microsoft.com/office/powerpoint/2010/main" val="438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98D37-EE2A-4A49-9531-FB97941E60EA}" type="slidenum">
              <a:rPr lang="en-US"/>
              <a:pPr/>
              <a:t>19</a:t>
            </a:fld>
            <a:endParaRPr lang="en-US"/>
          </a:p>
        </p:txBody>
      </p:sp>
      <p:sp>
        <p:nvSpPr>
          <p:cNvPr id="384002" name="Rectangle 2"/>
          <p:cNvSpPr>
            <a:spLocks noGrp="1" noRot="1" noChangeAspect="1" noChangeArrowheads="1" noTextEdit="1"/>
          </p:cNvSpPr>
          <p:nvPr>
            <p:ph type="sldImg"/>
          </p:nvPr>
        </p:nvSpPr>
        <p:spPr>
          <a:xfrm>
            <a:off x="992188" y="768350"/>
            <a:ext cx="5114925" cy="3836988"/>
          </a:xfrm>
          <a:ln/>
        </p:spPr>
      </p:sp>
      <p:sp>
        <p:nvSpPr>
          <p:cNvPr id="38400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916027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20</a:t>
            </a:fld>
            <a:endParaRPr lang="en-US"/>
          </a:p>
        </p:txBody>
      </p:sp>
    </p:spTree>
    <p:extLst>
      <p:ext uri="{BB962C8B-B14F-4D97-AF65-F5344CB8AC3E}">
        <p14:creationId xmlns:p14="http://schemas.microsoft.com/office/powerpoint/2010/main" val="408951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21</a:t>
            </a:fld>
            <a:endParaRPr lang="en-US"/>
          </a:p>
        </p:txBody>
      </p:sp>
    </p:spTree>
    <p:extLst>
      <p:ext uri="{BB962C8B-B14F-4D97-AF65-F5344CB8AC3E}">
        <p14:creationId xmlns:p14="http://schemas.microsoft.com/office/powerpoint/2010/main" val="129105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577D7-9F35-4830-99B7-3F4A0277CAA3}" type="slidenum">
              <a:rPr lang="en-US"/>
              <a:pPr/>
              <a:t>22</a:t>
            </a:fld>
            <a:endParaRPr lang="en-US"/>
          </a:p>
        </p:txBody>
      </p:sp>
      <p:sp>
        <p:nvSpPr>
          <p:cNvPr id="350210" name="Rectangle 2"/>
          <p:cNvSpPr>
            <a:spLocks noGrp="1" noRot="1" noChangeAspect="1" noChangeArrowheads="1" noTextEdit="1"/>
          </p:cNvSpPr>
          <p:nvPr>
            <p:ph type="sldImg"/>
          </p:nvPr>
        </p:nvSpPr>
        <p:spPr>
          <a:xfrm>
            <a:off x="992188" y="768350"/>
            <a:ext cx="5114925" cy="3836988"/>
          </a:xfrm>
          <a:ln/>
        </p:spPr>
      </p:sp>
      <p:sp>
        <p:nvSpPr>
          <p:cNvPr id="350211"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24916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2</a:t>
            </a:fld>
            <a:endParaRPr lang="en-US"/>
          </a:p>
        </p:txBody>
      </p:sp>
    </p:spTree>
    <p:extLst>
      <p:ext uri="{BB962C8B-B14F-4D97-AF65-F5344CB8AC3E}">
        <p14:creationId xmlns:p14="http://schemas.microsoft.com/office/powerpoint/2010/main" val="105240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3A49666-3D55-4EE3-BAB8-CA9FBD8679DD}" type="slidenum">
              <a:rPr lang="en-US" smtClean="0"/>
              <a:pPr/>
              <a:t>23</a:t>
            </a:fld>
            <a:endParaRPr lang="en-US"/>
          </a:p>
        </p:txBody>
      </p:sp>
    </p:spTree>
    <p:extLst>
      <p:ext uri="{BB962C8B-B14F-4D97-AF65-F5344CB8AC3E}">
        <p14:creationId xmlns:p14="http://schemas.microsoft.com/office/powerpoint/2010/main" val="412487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AB99E-EEE7-4879-924B-FAE16C727B65}" type="slidenum">
              <a:rPr lang="en-US"/>
              <a:pPr/>
              <a:t>24</a:t>
            </a:fld>
            <a:endParaRPr lang="en-US"/>
          </a:p>
        </p:txBody>
      </p:sp>
      <p:sp>
        <p:nvSpPr>
          <p:cNvPr id="510978" name="Rectangle 2"/>
          <p:cNvSpPr>
            <a:spLocks noGrp="1" noRot="1" noChangeAspect="1" noChangeArrowheads="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5109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Each chain with the length 2</a:t>
                </a:r>
                <a:r>
                  <a:rPr lang="en-US" sz="1200" i="1" baseline="30000" dirty="0"/>
                  <a:t>i</a:t>
                </a:r>
                <a:r>
                  <a:rPr lang="en-US" sz="1200" dirty="0"/>
                  <a:t> generates at most (4 ⋅ 2</a:t>
                </a:r>
                <a:r>
                  <a:rPr lang="en-US" sz="1200" i="1" baseline="30000" dirty="0"/>
                  <a:t>i</a:t>
                </a:r>
                <a:r>
                  <a:rPr lang="en-US" sz="1200" dirty="0"/>
                  <a:t> ) - 2 messages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Formula for unit time complexity</a:t>
                </a:r>
                <a:r>
                  <a:rPr lang="en-US" sz="1200" baseline="0" dirty="0"/>
                  <a:t> time=2(1+2+4+..+2^i +..+n)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t>Geometric series </a:t>
                </a:r>
                <a14:m>
                  <m:oMath xmlns:m="http://schemas.openxmlformats.org/officeDocument/2006/math">
                    <m:nary>
                      <m:naryPr>
                        <m:chr m:val="∑"/>
                        <m:ctrlPr>
                          <a:rPr lang="en-US" sz="1200" i="1" baseline="0" smtClean="0">
                            <a:latin typeface="Cambria Math" panose="02040503050406030204" pitchFamily="18" charset="0"/>
                          </a:rPr>
                        </m:ctrlPr>
                      </m:naryPr>
                      <m:sub>
                        <m:r>
                          <m:rPr>
                            <m:brk m:alnAt="23"/>
                          </m:rPr>
                          <a:rPr lang="de-DE" sz="1200" b="0" i="1" baseline="0" smtClean="0">
                            <a:latin typeface="Cambria Math" panose="02040503050406030204" pitchFamily="18" charset="0"/>
                          </a:rPr>
                          <m:t>𝑘</m:t>
                        </m:r>
                        <m:r>
                          <a:rPr lang="de-DE" sz="1200" b="0" i="1" baseline="0" smtClean="0">
                            <a:latin typeface="Cambria Math" panose="02040503050406030204" pitchFamily="18" charset="0"/>
                          </a:rPr>
                          <m:t>=0</m:t>
                        </m:r>
                      </m:sub>
                      <m:sup>
                        <m:r>
                          <a:rPr lang="de-DE" sz="1200" b="0" i="1" baseline="0" smtClean="0">
                            <a:latin typeface="Cambria Math" panose="02040503050406030204" pitchFamily="18" charset="0"/>
                          </a:rPr>
                          <m:t>𝑖</m:t>
                        </m:r>
                      </m:sup>
                      <m:e>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m:t>
                            </m:r>
                          </m:e>
                          <m:sup>
                            <m:r>
                              <a:rPr lang="de-DE" sz="1200" b="0" i="1" baseline="0" smtClean="0">
                                <a:latin typeface="Cambria Math" panose="02040503050406030204" pitchFamily="18" charset="0"/>
                              </a:rPr>
                              <m:t>𝑘</m:t>
                            </m:r>
                          </m:sup>
                        </m:sSup>
                        <m:r>
                          <a:rPr lang="de-DE" sz="1200" b="0" i="1" baseline="0" smtClean="0">
                            <a:latin typeface="Cambria Math" panose="02040503050406030204" pitchFamily="18" charset="0"/>
                          </a:rPr>
                          <m:t>=</m:t>
                        </m:r>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m:t>
                            </m:r>
                          </m:e>
                          <m:sup>
                            <m:r>
                              <a:rPr lang="de-DE" sz="1200" b="0" i="1" baseline="0" smtClean="0">
                                <a:latin typeface="Cambria Math" panose="02040503050406030204" pitchFamily="18" charset="0"/>
                              </a:rPr>
                              <m:t>𝑖</m:t>
                            </m:r>
                            <m:r>
                              <a:rPr lang="de-DE" sz="1200" b="0" i="1" baseline="0" smtClean="0">
                                <a:latin typeface="Cambria Math" panose="02040503050406030204" pitchFamily="18" charset="0"/>
                              </a:rPr>
                              <m:t>+1</m:t>
                            </m:r>
                          </m:sup>
                        </m:sSup>
                        <m:r>
                          <a:rPr lang="de-DE" sz="1200" b="0" i="1" baseline="0" smtClean="0">
                            <a:latin typeface="Cambria Math" panose="02040503050406030204" pitchFamily="18" charset="0"/>
                          </a:rPr>
                          <m:t>−1</m:t>
                        </m:r>
                      </m:e>
                    </m:nary>
                  </m:oMath>
                </a14:m>
                <a:r>
                  <a:rPr lang="en-US" sz="1200" dirty="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best time=</a:t>
                </a:r>
                <a14:m>
                  <m:oMath xmlns:m="http://schemas.openxmlformats.org/officeDocument/2006/math">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−2=4</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−2</m:t>
                    </m:r>
                  </m:oMath>
                </a14:m>
                <a:endParaRPr lang="en-US" sz="12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worst time=</a:t>
                </a:r>
                <a14:m>
                  <m:oMath xmlns:m="http://schemas.openxmlformats.org/officeDocument/2006/math">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−1+</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m:t>
                    </m:r>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+2 −3+</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 2(2.</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−3+</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)=6</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−6</m:t>
                    </m:r>
                  </m:oMath>
                </a14:m>
                <a:endParaRPr lang="en-US" sz="1200" dirty="0"/>
              </a:p>
            </p:txBody>
          </p:sp>
        </mc:Choice>
        <mc:Fallback xmlns="">
          <p:sp>
            <p:nvSpPr>
              <p:cNvPr id="5109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Each chain with the length 2</a:t>
                </a:r>
                <a:r>
                  <a:rPr lang="en-US" sz="1200" i="1" baseline="30000" dirty="0" smtClean="0"/>
                  <a:t>i</a:t>
                </a:r>
                <a:r>
                  <a:rPr lang="en-US" sz="1200" dirty="0" smtClean="0"/>
                  <a:t> generates at most (4 ⋅ 2</a:t>
                </a:r>
                <a:r>
                  <a:rPr lang="en-US" sz="1200" i="1" baseline="30000" dirty="0" smtClean="0"/>
                  <a:t>i</a:t>
                </a:r>
                <a:r>
                  <a:rPr lang="en-US" sz="1200" dirty="0" smtClean="0"/>
                  <a:t> ) - 2 messages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Formula for unit time complexity</a:t>
                </a:r>
                <a:r>
                  <a:rPr lang="en-US" sz="1200" baseline="0" dirty="0" smtClean="0"/>
                  <a:t> time=2(1+2+4+..+2^i +..+n)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Geometric series </a:t>
                </a:r>
                <a:r>
                  <a:rPr lang="en-US" sz="1200" i="0" baseline="0" smtClean="0">
                    <a:latin typeface="Cambria Math" panose="02040503050406030204" pitchFamily="18" charset="0"/>
                  </a:rPr>
                  <a:t>∑24_(</a:t>
                </a:r>
                <a:r>
                  <a:rPr lang="de-DE" sz="1200" b="0" i="0" baseline="0" smtClean="0">
                    <a:latin typeface="Cambria Math" panose="02040503050406030204" pitchFamily="18" charset="0"/>
                  </a:rPr>
                  <a:t>𝑘=0</a:t>
                </a:r>
                <a:r>
                  <a:rPr lang="en-US" sz="1200" b="0" i="0" baseline="0" smtClean="0">
                    <a:latin typeface="Cambria Math" panose="02040503050406030204" pitchFamily="18" charset="0"/>
                  </a:rPr>
                  <a:t>)^</a:t>
                </a:r>
                <a:r>
                  <a:rPr lang="de-DE" sz="1200" b="0" i="0" baseline="0" smtClean="0">
                    <a:latin typeface="Cambria Math" panose="02040503050406030204" pitchFamily="18" charset="0"/>
                  </a:rPr>
                  <a:t>𝑖</a:t>
                </a:r>
                <a:r>
                  <a:rPr lang="en-US" sz="1200" b="0" i="0" baseline="0" smtClean="0">
                    <a:latin typeface="Cambria Math" panose="02040503050406030204" pitchFamily="18" charset="0"/>
                  </a:rPr>
                  <a:t>▒〖</a:t>
                </a:r>
                <a:r>
                  <a:rPr lang="de-DE" sz="1200" b="0" i="0" baseline="0" smtClean="0">
                    <a:latin typeface="Cambria Math" panose="02040503050406030204" pitchFamily="18" charset="0"/>
                  </a:rPr>
                  <a:t>2^𝑘=</a:t>
                </a:r>
                <a:r>
                  <a:rPr lang="de-DE" sz="1200" b="0" i="0" baseline="0" smtClean="0">
                    <a:latin typeface="Cambria Math" panose="02040503050406030204" pitchFamily="18" charset="0"/>
                  </a:rPr>
                  <a:t>2</a:t>
                </a:r>
                <a:r>
                  <a:rPr lang="de-DE" sz="1200" b="0" i="0" baseline="0" smtClean="0">
                    <a:latin typeface="Cambria Math" panose="02040503050406030204" pitchFamily="18" charset="0"/>
                  </a:rPr>
                  <a:t>^(𝑖+1)</a:t>
                </a:r>
                <a:r>
                  <a:rPr lang="de-DE" sz="1200" b="0" i="0" baseline="0" smtClean="0">
                    <a:latin typeface="Cambria Math" panose="02040503050406030204" pitchFamily="18" charset="0"/>
                  </a:rPr>
                  <a:t>−1</a:t>
                </a:r>
                <a:r>
                  <a:rPr lang="en-US" sz="1200" b="0" i="0" baseline="0" smtClean="0">
                    <a:latin typeface="Cambria Math" panose="02040503050406030204" pitchFamily="18" charset="0"/>
                  </a:rPr>
                  <a:t>〗</a:t>
                </a:r>
                <a:r>
                  <a:rPr lang="en-US" sz="120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best time=</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a:t>
                </a:r>
                <a:r>
                  <a:rPr lang="de-DE" sz="1200" b="0" i="0" baseline="0" smtClean="0">
                    <a:latin typeface="Cambria Math" panose="02040503050406030204" pitchFamily="18" charset="0"/>
                  </a:rPr>
                  <a:t>2〗^𝑖</a:t>
                </a:r>
                <a:r>
                  <a:rPr lang="de-DE" sz="1200" b="0" i="0" baseline="0" smtClean="0">
                    <a:latin typeface="Cambria Math" panose="02040503050406030204" pitchFamily="18" charset="0"/>
                  </a:rPr>
                  <a:t>−2=4𝑛−2</a:t>
                </a: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worst time=</a:t>
                </a:r>
                <a:r>
                  <a:rPr lang="de-DE" sz="1200" b="0" i="0" baseline="0" smtClean="0">
                    <a:latin typeface="Cambria Math" panose="02040503050406030204" pitchFamily="18" charset="0"/>
                  </a:rPr>
                  <a:t>〖2</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2.2〗^𝑖−</a:t>
                </a:r>
                <a:r>
                  <a:rPr lang="de-DE" sz="1200" b="0" i="0" baseline="0" smtClean="0">
                    <a:latin typeface="Cambria Math" panose="02040503050406030204" pitchFamily="18" charset="0"/>
                  </a:rPr>
                  <a:t>1+𝑛)</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2(2.2</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𝑖</a:t>
                </a:r>
                <a:r>
                  <a:rPr lang="de-DE" sz="1200" b="0" i="0" baseline="0" smtClean="0">
                    <a:latin typeface="Cambria Math" panose="02040503050406030204" pitchFamily="18" charset="0"/>
                  </a:rPr>
                  <a:t>+2 </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3</a:t>
                </a:r>
                <a:r>
                  <a:rPr lang="de-DE" sz="1200" b="0" i="0" baseline="0" smtClean="0">
                    <a:latin typeface="Cambria Math" panose="02040503050406030204" pitchFamily="18" charset="0"/>
                  </a:rPr>
                  <a:t>+𝑛)</a:t>
                </a:r>
                <a:r>
                  <a:rPr lang="de-DE" sz="1200" b="0" i="0" baseline="0" smtClean="0">
                    <a:latin typeface="Cambria Math" panose="02040503050406030204" pitchFamily="18" charset="0"/>
                  </a:rPr>
                  <a:t>= 2(2.𝑛</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3</a:t>
                </a:r>
                <a:r>
                  <a:rPr lang="de-DE" sz="1200" b="0" i="0" baseline="0" smtClean="0">
                    <a:latin typeface="Cambria Math" panose="02040503050406030204" pitchFamily="18" charset="0"/>
                  </a:rPr>
                  <a:t>+𝑛)</a:t>
                </a:r>
                <a:r>
                  <a:rPr lang="de-DE" sz="1200" b="0" i="0" baseline="0" smtClean="0">
                    <a:latin typeface="Cambria Math" panose="02040503050406030204" pitchFamily="18" charset="0"/>
                  </a:rPr>
                  <a:t>=6𝑛−6</a:t>
                </a:r>
                <a:endParaRPr lang="en-US" sz="1200" dirty="0" smtClean="0"/>
              </a:p>
            </p:txBody>
          </p:sp>
        </mc:Fallback>
      </mc:AlternateContent>
    </p:spTree>
    <p:extLst>
      <p:ext uri="{BB962C8B-B14F-4D97-AF65-F5344CB8AC3E}">
        <p14:creationId xmlns:p14="http://schemas.microsoft.com/office/powerpoint/2010/main" val="82708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AB99E-EEE7-4879-924B-FAE16C727B65}" type="slidenum">
              <a:rPr lang="en-US"/>
              <a:pPr/>
              <a:t>25</a:t>
            </a:fld>
            <a:endParaRPr lang="en-US"/>
          </a:p>
        </p:txBody>
      </p:sp>
      <p:sp>
        <p:nvSpPr>
          <p:cNvPr id="510978" name="Rectangle 2"/>
          <p:cNvSpPr>
            <a:spLocks noGrp="1" noRot="1" noChangeAspect="1" noChangeArrowheads="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5109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Each chain with the length 2</a:t>
                </a:r>
                <a:r>
                  <a:rPr lang="en-US" sz="1200" i="1" baseline="30000" dirty="0"/>
                  <a:t>i</a:t>
                </a:r>
                <a:r>
                  <a:rPr lang="en-US" sz="1200" dirty="0"/>
                  <a:t> generates at most (4 ⋅ 2</a:t>
                </a:r>
                <a:r>
                  <a:rPr lang="en-US" sz="1200" i="1" baseline="30000" dirty="0"/>
                  <a:t>i</a:t>
                </a:r>
                <a:r>
                  <a:rPr lang="en-US" sz="1200" dirty="0"/>
                  <a:t> ) - 2 messages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Formula for unit time complexity</a:t>
                </a:r>
                <a:r>
                  <a:rPr lang="en-US" sz="1200" baseline="0" dirty="0"/>
                  <a:t> time=2(1+2+4+..+2^i +..+n)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t>Geometric series </a:t>
                </a:r>
                <a14:m>
                  <m:oMath xmlns:m="http://schemas.openxmlformats.org/officeDocument/2006/math">
                    <m:nary>
                      <m:naryPr>
                        <m:chr m:val="∑"/>
                        <m:ctrlPr>
                          <a:rPr lang="en-US" sz="1200" i="1" baseline="0" smtClean="0">
                            <a:latin typeface="Cambria Math" panose="02040503050406030204" pitchFamily="18" charset="0"/>
                          </a:rPr>
                        </m:ctrlPr>
                      </m:naryPr>
                      <m:sub>
                        <m:r>
                          <m:rPr>
                            <m:brk m:alnAt="23"/>
                          </m:rPr>
                          <a:rPr lang="de-DE" sz="1200" b="0" i="1" baseline="0" smtClean="0">
                            <a:latin typeface="Cambria Math" panose="02040503050406030204" pitchFamily="18" charset="0"/>
                          </a:rPr>
                          <m:t>𝑘</m:t>
                        </m:r>
                        <m:r>
                          <a:rPr lang="de-DE" sz="1200" b="0" i="1" baseline="0" smtClean="0">
                            <a:latin typeface="Cambria Math" panose="02040503050406030204" pitchFamily="18" charset="0"/>
                          </a:rPr>
                          <m:t>=0</m:t>
                        </m:r>
                      </m:sub>
                      <m:sup>
                        <m:r>
                          <a:rPr lang="de-DE" sz="1200" b="0" i="1" baseline="0" smtClean="0">
                            <a:latin typeface="Cambria Math" panose="02040503050406030204" pitchFamily="18" charset="0"/>
                          </a:rPr>
                          <m:t>𝑖</m:t>
                        </m:r>
                      </m:sup>
                      <m:e>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m:t>
                            </m:r>
                          </m:e>
                          <m:sup>
                            <m:r>
                              <a:rPr lang="de-DE" sz="1200" b="0" i="1" baseline="0" smtClean="0">
                                <a:latin typeface="Cambria Math" panose="02040503050406030204" pitchFamily="18" charset="0"/>
                              </a:rPr>
                              <m:t>𝑘</m:t>
                            </m:r>
                          </m:sup>
                        </m:sSup>
                        <m:r>
                          <a:rPr lang="de-DE" sz="1200" b="0" i="1" baseline="0" smtClean="0">
                            <a:latin typeface="Cambria Math" panose="02040503050406030204" pitchFamily="18" charset="0"/>
                          </a:rPr>
                          <m:t>=</m:t>
                        </m:r>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m:t>
                            </m:r>
                          </m:e>
                          <m:sup>
                            <m:r>
                              <a:rPr lang="de-DE" sz="1200" b="0" i="1" baseline="0" smtClean="0">
                                <a:latin typeface="Cambria Math" panose="02040503050406030204" pitchFamily="18" charset="0"/>
                              </a:rPr>
                              <m:t>𝑖</m:t>
                            </m:r>
                            <m:r>
                              <a:rPr lang="de-DE" sz="1200" b="0" i="1" baseline="0" smtClean="0">
                                <a:latin typeface="Cambria Math" panose="02040503050406030204" pitchFamily="18" charset="0"/>
                              </a:rPr>
                              <m:t>+1</m:t>
                            </m:r>
                          </m:sup>
                        </m:sSup>
                        <m:r>
                          <a:rPr lang="de-DE" sz="1200" b="0" i="1" baseline="0" smtClean="0">
                            <a:latin typeface="Cambria Math" panose="02040503050406030204" pitchFamily="18" charset="0"/>
                          </a:rPr>
                          <m:t>−1</m:t>
                        </m:r>
                      </m:e>
                    </m:nary>
                  </m:oMath>
                </a14:m>
                <a:r>
                  <a:rPr lang="en-US" sz="1200" dirty="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best time=</a:t>
                </a:r>
                <a14:m>
                  <m:oMath xmlns:m="http://schemas.openxmlformats.org/officeDocument/2006/math">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−2=4</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−2</m:t>
                    </m:r>
                  </m:oMath>
                </a14:m>
                <a:endParaRPr lang="en-US" sz="12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worst time=</a:t>
                </a:r>
                <a14:m>
                  <m:oMath xmlns:m="http://schemas.openxmlformats.org/officeDocument/2006/math">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−1+</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m:t>
                    </m:r>
                    <m:sSup>
                      <m:sSupPr>
                        <m:ctrlPr>
                          <a:rPr lang="de-DE" sz="1200" b="0" i="1" baseline="0" smtClean="0">
                            <a:latin typeface="Cambria Math" panose="02040503050406030204" pitchFamily="18" charset="0"/>
                          </a:rPr>
                        </m:ctrlPr>
                      </m:sSupPr>
                      <m:e>
                        <m:r>
                          <a:rPr lang="de-DE" sz="1200" b="0" i="1" baseline="0" smtClean="0">
                            <a:latin typeface="Cambria Math" panose="02040503050406030204" pitchFamily="18" charset="0"/>
                          </a:rPr>
                          <m:t>2(2.2</m:t>
                        </m:r>
                      </m:e>
                      <m:sup>
                        <m:r>
                          <a:rPr lang="de-DE" sz="1200" b="0" i="1" baseline="0" smtClean="0">
                            <a:latin typeface="Cambria Math" panose="02040503050406030204" pitchFamily="18" charset="0"/>
                          </a:rPr>
                          <m:t>𝑖</m:t>
                        </m:r>
                      </m:sup>
                    </m:sSup>
                    <m:r>
                      <a:rPr lang="de-DE" sz="1200" b="0" i="1" baseline="0" smtClean="0">
                        <a:latin typeface="Cambria Math" panose="02040503050406030204" pitchFamily="18" charset="0"/>
                      </a:rPr>
                      <m:t>+2 −3+</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 2(2.</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−3+</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)=6</m:t>
                    </m:r>
                    <m:r>
                      <a:rPr lang="de-DE" sz="1200" b="0" i="1" baseline="0" smtClean="0">
                        <a:latin typeface="Cambria Math" panose="02040503050406030204" pitchFamily="18" charset="0"/>
                      </a:rPr>
                      <m:t>𝑛</m:t>
                    </m:r>
                    <m:r>
                      <a:rPr lang="de-DE" sz="1200" b="0" i="1" baseline="0" smtClean="0">
                        <a:latin typeface="Cambria Math" panose="02040503050406030204" pitchFamily="18" charset="0"/>
                      </a:rPr>
                      <m:t>−6</m:t>
                    </m:r>
                  </m:oMath>
                </a14:m>
                <a:endParaRPr lang="en-US" sz="1200" dirty="0"/>
              </a:p>
            </p:txBody>
          </p:sp>
        </mc:Choice>
        <mc:Fallback xmlns="">
          <p:sp>
            <p:nvSpPr>
              <p:cNvPr id="5109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Each chain with the length 2</a:t>
                </a:r>
                <a:r>
                  <a:rPr lang="en-US" sz="1200" i="1" baseline="30000" dirty="0" smtClean="0"/>
                  <a:t>i</a:t>
                </a:r>
                <a:r>
                  <a:rPr lang="en-US" sz="1200" dirty="0" smtClean="0"/>
                  <a:t> generates at most (4 ⋅ 2</a:t>
                </a:r>
                <a:r>
                  <a:rPr lang="en-US" sz="1200" i="1" baseline="30000" dirty="0" smtClean="0"/>
                  <a:t>i</a:t>
                </a:r>
                <a:r>
                  <a:rPr lang="en-US" sz="1200" dirty="0" smtClean="0"/>
                  <a:t> ) - 2 messages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Formula for unit time complexity</a:t>
                </a:r>
                <a:r>
                  <a:rPr lang="en-US" sz="1200" baseline="0" dirty="0" smtClean="0"/>
                  <a:t> time=2(1+2+4+..+2^i +..+n)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Geometric series </a:t>
                </a:r>
                <a:r>
                  <a:rPr lang="en-US" sz="1200" i="0" baseline="0" smtClean="0">
                    <a:latin typeface="Cambria Math" panose="02040503050406030204" pitchFamily="18" charset="0"/>
                  </a:rPr>
                  <a:t>∑24_(</a:t>
                </a:r>
                <a:r>
                  <a:rPr lang="de-DE" sz="1200" b="0" i="0" baseline="0" smtClean="0">
                    <a:latin typeface="Cambria Math" panose="02040503050406030204" pitchFamily="18" charset="0"/>
                  </a:rPr>
                  <a:t>𝑘=0</a:t>
                </a:r>
                <a:r>
                  <a:rPr lang="en-US" sz="1200" b="0" i="0" baseline="0" smtClean="0">
                    <a:latin typeface="Cambria Math" panose="02040503050406030204" pitchFamily="18" charset="0"/>
                  </a:rPr>
                  <a:t>)^</a:t>
                </a:r>
                <a:r>
                  <a:rPr lang="de-DE" sz="1200" b="0" i="0" baseline="0" smtClean="0">
                    <a:latin typeface="Cambria Math" panose="02040503050406030204" pitchFamily="18" charset="0"/>
                  </a:rPr>
                  <a:t>𝑖</a:t>
                </a:r>
                <a:r>
                  <a:rPr lang="en-US" sz="1200" b="0" i="0" baseline="0" smtClean="0">
                    <a:latin typeface="Cambria Math" panose="02040503050406030204" pitchFamily="18" charset="0"/>
                  </a:rPr>
                  <a:t>▒〖</a:t>
                </a:r>
                <a:r>
                  <a:rPr lang="de-DE" sz="1200" b="0" i="0" baseline="0" smtClean="0">
                    <a:latin typeface="Cambria Math" panose="02040503050406030204" pitchFamily="18" charset="0"/>
                  </a:rPr>
                  <a:t>2^𝑘=</a:t>
                </a:r>
                <a:r>
                  <a:rPr lang="de-DE" sz="1200" b="0" i="0" baseline="0" smtClean="0">
                    <a:latin typeface="Cambria Math" panose="02040503050406030204" pitchFamily="18" charset="0"/>
                  </a:rPr>
                  <a:t>2</a:t>
                </a:r>
                <a:r>
                  <a:rPr lang="de-DE" sz="1200" b="0" i="0" baseline="0" smtClean="0">
                    <a:latin typeface="Cambria Math" panose="02040503050406030204" pitchFamily="18" charset="0"/>
                  </a:rPr>
                  <a:t>^(𝑖+1)</a:t>
                </a:r>
                <a:r>
                  <a:rPr lang="de-DE" sz="1200" b="0" i="0" baseline="0" smtClean="0">
                    <a:latin typeface="Cambria Math" panose="02040503050406030204" pitchFamily="18" charset="0"/>
                  </a:rPr>
                  <a:t>−1</a:t>
                </a:r>
                <a:r>
                  <a:rPr lang="en-US" sz="1200" b="0" i="0" baseline="0" smtClean="0">
                    <a:latin typeface="Cambria Math" panose="02040503050406030204" pitchFamily="18" charset="0"/>
                  </a:rPr>
                  <a:t>〗</a:t>
                </a:r>
                <a:r>
                  <a:rPr lang="en-US" sz="120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best time=</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a:t>
                </a:r>
                <a:r>
                  <a:rPr lang="de-DE" sz="1200" b="0" i="0" baseline="0" smtClean="0">
                    <a:latin typeface="Cambria Math" panose="02040503050406030204" pitchFamily="18" charset="0"/>
                  </a:rPr>
                  <a:t>2〗^𝑖</a:t>
                </a:r>
                <a:r>
                  <a:rPr lang="de-DE" sz="1200" b="0" i="0" baseline="0" smtClean="0">
                    <a:latin typeface="Cambria Math" panose="02040503050406030204" pitchFamily="18" charset="0"/>
                  </a:rPr>
                  <a:t>−2=4𝑛−2</a:t>
                </a: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worst time=</a:t>
                </a:r>
                <a:r>
                  <a:rPr lang="de-DE" sz="1200" b="0" i="0" baseline="0" smtClean="0">
                    <a:latin typeface="Cambria Math" panose="02040503050406030204" pitchFamily="18" charset="0"/>
                  </a:rPr>
                  <a:t>〖2</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2.2〗^𝑖−</a:t>
                </a:r>
                <a:r>
                  <a:rPr lang="de-DE" sz="1200" b="0" i="0" baseline="0" smtClean="0">
                    <a:latin typeface="Cambria Math" panose="02040503050406030204" pitchFamily="18" charset="0"/>
                  </a:rPr>
                  <a:t>1+𝑛)</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2(2.2</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𝑖</a:t>
                </a:r>
                <a:r>
                  <a:rPr lang="de-DE" sz="1200" b="0" i="0" baseline="0" smtClean="0">
                    <a:latin typeface="Cambria Math" panose="02040503050406030204" pitchFamily="18" charset="0"/>
                  </a:rPr>
                  <a:t>+2 </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3</a:t>
                </a:r>
                <a:r>
                  <a:rPr lang="de-DE" sz="1200" b="0" i="0" baseline="0" smtClean="0">
                    <a:latin typeface="Cambria Math" panose="02040503050406030204" pitchFamily="18" charset="0"/>
                  </a:rPr>
                  <a:t>+𝑛)</a:t>
                </a:r>
                <a:r>
                  <a:rPr lang="de-DE" sz="1200" b="0" i="0" baseline="0" smtClean="0">
                    <a:latin typeface="Cambria Math" panose="02040503050406030204" pitchFamily="18" charset="0"/>
                  </a:rPr>
                  <a:t>= 2(2.𝑛</a:t>
                </a:r>
                <a:r>
                  <a:rPr lang="de-DE" sz="1200" b="0" i="0" baseline="0" smtClean="0">
                    <a:latin typeface="Cambria Math" panose="02040503050406030204" pitchFamily="18" charset="0"/>
                  </a:rPr>
                  <a:t>−</a:t>
                </a:r>
                <a:r>
                  <a:rPr lang="de-DE" sz="1200" b="0" i="0" baseline="0" smtClean="0">
                    <a:latin typeface="Cambria Math" panose="02040503050406030204" pitchFamily="18" charset="0"/>
                  </a:rPr>
                  <a:t>3</a:t>
                </a:r>
                <a:r>
                  <a:rPr lang="de-DE" sz="1200" b="0" i="0" baseline="0" smtClean="0">
                    <a:latin typeface="Cambria Math" panose="02040503050406030204" pitchFamily="18" charset="0"/>
                  </a:rPr>
                  <a:t>+𝑛)</a:t>
                </a:r>
                <a:r>
                  <a:rPr lang="de-DE" sz="1200" b="0" i="0" baseline="0" smtClean="0">
                    <a:latin typeface="Cambria Math" panose="02040503050406030204" pitchFamily="18" charset="0"/>
                  </a:rPr>
                  <a:t>=6𝑛−6</a:t>
                </a:r>
                <a:endParaRPr lang="en-US" sz="1200" dirty="0" smtClean="0"/>
              </a:p>
            </p:txBody>
          </p:sp>
        </mc:Fallback>
      </mc:AlternateContent>
    </p:spTree>
    <p:extLst>
      <p:ext uri="{BB962C8B-B14F-4D97-AF65-F5344CB8AC3E}">
        <p14:creationId xmlns:p14="http://schemas.microsoft.com/office/powerpoint/2010/main" val="1547216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52D04-E576-4DF7-BEBD-365205C6BAAE}" type="slidenum">
              <a:rPr lang="en-US"/>
              <a:pPr/>
              <a:t>26</a:t>
            </a:fld>
            <a:endParaRPr lang="en-US"/>
          </a:p>
        </p:txBody>
      </p:sp>
      <p:sp>
        <p:nvSpPr>
          <p:cNvPr id="387074" name="Rectangle 2"/>
          <p:cNvSpPr>
            <a:spLocks noGrp="1" noRot="1" noChangeAspect="1" noChangeArrowheads="1" noTextEdit="1"/>
          </p:cNvSpPr>
          <p:nvPr>
            <p:ph type="sldImg"/>
          </p:nvPr>
        </p:nvSpPr>
        <p:spPr>
          <a:xfrm>
            <a:off x="992188" y="768350"/>
            <a:ext cx="5114925" cy="3836988"/>
          </a:xfrm>
          <a:ln/>
        </p:spPr>
      </p:sp>
      <p:sp>
        <p:nvSpPr>
          <p:cNvPr id="387075"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48381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27</a:t>
            </a:fld>
            <a:endParaRPr lang="en-US"/>
          </a:p>
        </p:txBody>
      </p:sp>
    </p:spTree>
    <p:extLst>
      <p:ext uri="{BB962C8B-B14F-4D97-AF65-F5344CB8AC3E}">
        <p14:creationId xmlns:p14="http://schemas.microsoft.com/office/powerpoint/2010/main" val="149482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A7931-7999-4BA4-827B-379F7429AE3A}" type="slidenum">
              <a:rPr lang="en-US"/>
              <a:pPr/>
              <a:t>28</a:t>
            </a:fld>
            <a:endParaRPr lang="en-US"/>
          </a:p>
        </p:txBody>
      </p:sp>
      <p:sp>
        <p:nvSpPr>
          <p:cNvPr id="491522" name="Rectangle 2"/>
          <p:cNvSpPr>
            <a:spLocks noGrp="1" noRot="1" noChangeAspect="1" noChangeArrowheads="1" noTextEdit="1"/>
          </p:cNvSpPr>
          <p:nvPr>
            <p:ph type="sldImg"/>
          </p:nvPr>
        </p:nvSpPr>
        <p:spPr>
          <a:xfrm>
            <a:off x="992188" y="768350"/>
            <a:ext cx="5114925" cy="3836988"/>
          </a:xfrm>
          <a:ln/>
        </p:spPr>
      </p:sp>
      <p:sp>
        <p:nvSpPr>
          <p:cNvPr id="49152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929263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29</a:t>
            </a:fld>
            <a:endParaRPr lang="en-US"/>
          </a:p>
        </p:txBody>
      </p:sp>
    </p:spTree>
    <p:extLst>
      <p:ext uri="{BB962C8B-B14F-4D97-AF65-F5344CB8AC3E}">
        <p14:creationId xmlns:p14="http://schemas.microsoft.com/office/powerpoint/2010/main" val="1097799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B6A8C-9DEC-41CD-A439-F59F3CCD4F71}" type="slidenum">
              <a:rPr lang="en-US"/>
              <a:pPr/>
              <a:t>30</a:t>
            </a:fld>
            <a:endParaRPr lang="en-US"/>
          </a:p>
        </p:txBody>
      </p:sp>
      <p:sp>
        <p:nvSpPr>
          <p:cNvPr id="492546" name="Rectangle 2"/>
          <p:cNvSpPr>
            <a:spLocks noGrp="1" noRot="1" noChangeAspect="1" noChangeArrowheads="1" noTextEdit="1"/>
          </p:cNvSpPr>
          <p:nvPr>
            <p:ph type="sldImg"/>
          </p:nvPr>
        </p:nvSpPr>
        <p:spPr>
          <a:xfrm>
            <a:off x="992188" y="768350"/>
            <a:ext cx="5114925" cy="3836988"/>
          </a:xfrm>
          <a:ln/>
        </p:spPr>
      </p:sp>
      <p:sp>
        <p:nvSpPr>
          <p:cNvPr id="492547"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621213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573E2-F140-438B-8735-DE1B718648FC}" type="slidenum">
              <a:rPr lang="en-US"/>
              <a:pPr/>
              <a:t>31</a:t>
            </a:fld>
            <a:endParaRPr lang="en-US"/>
          </a:p>
        </p:txBody>
      </p:sp>
      <p:sp>
        <p:nvSpPr>
          <p:cNvPr id="493570" name="Rectangle 2"/>
          <p:cNvSpPr>
            <a:spLocks noGrp="1" noRot="1" noChangeAspect="1" noChangeArrowheads="1" noTextEdit="1"/>
          </p:cNvSpPr>
          <p:nvPr>
            <p:ph type="sldImg"/>
          </p:nvPr>
        </p:nvSpPr>
        <p:spPr>
          <a:xfrm>
            <a:off x="992188" y="768350"/>
            <a:ext cx="5114925" cy="3836988"/>
          </a:xfrm>
          <a:ln/>
        </p:spPr>
      </p:sp>
      <p:sp>
        <p:nvSpPr>
          <p:cNvPr id="49357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346354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02F29-708D-4431-B0A0-17455AE02C7E}" type="slidenum">
              <a:rPr lang="en-US"/>
              <a:pPr/>
              <a:t>32</a:t>
            </a:fld>
            <a:endParaRPr lang="en-US"/>
          </a:p>
        </p:txBody>
      </p:sp>
      <p:sp>
        <p:nvSpPr>
          <p:cNvPr id="552962" name="Rectangle 2"/>
          <p:cNvSpPr>
            <a:spLocks noGrp="1" noRot="1" noChangeAspect="1" noChangeArrowheads="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552963" name="Rectangle 3"/>
              <p:cNvSpPr>
                <a:spLocks noGrp="1" noChangeArrowheads="1"/>
              </p:cNvSpPr>
              <p:nvPr>
                <p:ph type="body" idx="1"/>
              </p:nvPr>
            </p:nvSpPr>
            <p:spPr/>
            <p:txBody>
              <a:bodyPr/>
              <a:lstStyle/>
              <a:p>
                <a:r>
                  <a:rPr lang="de-DE" dirty="0"/>
                  <a:t>The </a:t>
                </a:r>
                <a:r>
                  <a:rPr lang="de-DE" dirty="0" err="1"/>
                  <a:t>table</a:t>
                </a:r>
                <a:r>
                  <a:rPr lang="de-DE" dirty="0"/>
                  <a:t> </a:t>
                </a:r>
                <a:r>
                  <a:rPr lang="de-DE" dirty="0" err="1"/>
                  <a:t>shows</a:t>
                </a:r>
                <a:r>
                  <a:rPr lang="de-DE" dirty="0"/>
                  <a:t> </a:t>
                </a:r>
                <a:r>
                  <a:rPr lang="de-DE" dirty="0" err="1"/>
                  <a:t>probabilities</a:t>
                </a:r>
                <a:r>
                  <a:rPr lang="de-DE" dirty="0"/>
                  <a:t> </a:t>
                </a:r>
                <a:r>
                  <a:rPr lang="de-DE" dirty="0" err="1"/>
                  <a:t>depending</a:t>
                </a:r>
                <a:r>
                  <a:rPr lang="de-DE" dirty="0"/>
                  <a:t> on </a:t>
                </a:r>
                <a:r>
                  <a:rPr lang="de-DE" dirty="0" err="1"/>
                  <a:t>the</a:t>
                </a:r>
                <a:r>
                  <a:rPr lang="de-DE" dirty="0"/>
                  <a:t> </a:t>
                </a:r>
                <a:r>
                  <a:rPr lang="de-DE" dirty="0" err="1"/>
                  <a:t>node</a:t>
                </a:r>
                <a:r>
                  <a:rPr lang="de-DE" dirty="0"/>
                  <a:t> ID.</a:t>
                </a:r>
              </a:p>
              <a:p>
                <a14:m>
                  <m:oMath xmlns:m="http://schemas.openxmlformats.org/officeDocument/2006/math">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d>
                          <m:dPr>
                            <m:ctrlPr>
                              <a:rPr lang="de-DE" b="0" i="1" smtClean="0">
                                <a:latin typeface="Cambria Math" panose="02040503050406030204" pitchFamily="18" charset="0"/>
                              </a:rPr>
                            </m:ctrlPr>
                          </m:dPr>
                          <m:e>
                            <m:sSup>
                              <m:sSupPr>
                                <m:ctrlPr>
                                  <a:rPr lang="de-DE" b="0" i="1" smtClean="0">
                                    <a:latin typeface="Cambria Math" panose="02040503050406030204" pitchFamily="18" charset="0"/>
                                  </a:rPr>
                                </m:ctrlPr>
                              </m:sSupPr>
                              <m:e>
                                <m:r>
                                  <a:rPr lang="de-DE" b="0" i="1" smtClean="0">
                                    <a:latin typeface="Cambria Math" panose="02040503050406030204" pitchFamily="18" charset="0"/>
                                  </a:rPr>
                                  <m:t>𝑖</m:t>
                                </m:r>
                              </m:e>
                              <m:sup>
                                <m:r>
                                  <a:rPr lang="de-DE" b="0" i="1" smtClean="0">
                                    <a:latin typeface="Cambria Math" panose="02040503050406030204" pitchFamily="18" charset="0"/>
                                  </a:rPr>
                                  <m:t>2</m:t>
                                </m:r>
                              </m:sup>
                            </m:sSup>
                            <m:r>
                              <a:rPr lang="de-DE" b="0" i="1" smtClean="0">
                                <a:latin typeface="Cambria Math" panose="02040503050406030204" pitchFamily="18" charset="0"/>
                              </a:rPr>
                              <m:t>−3</m:t>
                            </m:r>
                            <m:r>
                              <a:rPr lang="de-DE" b="0" i="1" smtClean="0">
                                <a:latin typeface="Cambria Math" panose="02040503050406030204" pitchFamily="18" charset="0"/>
                              </a:rPr>
                              <m:t>𝑖</m:t>
                            </m:r>
                            <m:r>
                              <a:rPr lang="de-DE" b="0" i="1" smtClean="0">
                                <a:latin typeface="Cambria Math" panose="02040503050406030204" pitchFamily="18" charset="0"/>
                              </a:rPr>
                              <m:t>+2</m:t>
                            </m:r>
                          </m:e>
                        </m:d>
                        <m:r>
                          <a:rPr lang="de-DE" b="0" i="1" smtClean="0">
                            <a:latin typeface="Cambria Math" panose="02040503050406030204" pitchFamily="18" charset="0"/>
                          </a:rPr>
                          <m:t>=</m:t>
                        </m:r>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d>
                              <m:dPr>
                                <m:ctrlPr>
                                  <a:rPr lang="de-DE" b="0" i="1" smtClean="0">
                                    <a:latin typeface="Cambria Math" panose="02040503050406030204" pitchFamily="18" charset="0"/>
                                  </a:rPr>
                                </m:ctrlPr>
                              </m:dPr>
                              <m:e>
                                <m:sSup>
                                  <m:sSupPr>
                                    <m:ctrlPr>
                                      <a:rPr lang="de-DE" b="0" i="1" smtClean="0">
                                        <a:latin typeface="Cambria Math" panose="02040503050406030204" pitchFamily="18" charset="0"/>
                                      </a:rPr>
                                    </m:ctrlPr>
                                  </m:sSupPr>
                                  <m:e>
                                    <m:r>
                                      <a:rPr lang="de-DE" b="0" i="1" smtClean="0">
                                        <a:latin typeface="Cambria Math" panose="02040503050406030204" pitchFamily="18" charset="0"/>
                                      </a:rPr>
                                      <m:t>𝑖</m:t>
                                    </m:r>
                                  </m:e>
                                  <m:sup>
                                    <m:r>
                                      <a:rPr lang="de-DE" b="0" i="1" smtClean="0">
                                        <a:latin typeface="Cambria Math" panose="02040503050406030204" pitchFamily="18" charset="0"/>
                                      </a:rPr>
                                      <m:t>2</m:t>
                                    </m:r>
                                  </m:sup>
                                </m:sSup>
                              </m:e>
                            </m:d>
                            <m:r>
                              <a:rPr lang="de-DE" b="0" i="1" smtClean="0">
                                <a:latin typeface="Cambria Math" panose="02040503050406030204" pitchFamily="18" charset="0"/>
                              </a:rPr>
                              <m:t>− </m:t>
                            </m:r>
                          </m:e>
                        </m:nary>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d>
                              <m:dPr>
                                <m:ctrlPr>
                                  <a:rPr lang="de-DE" b="0" i="1" smtClean="0">
                                    <a:latin typeface="Cambria Math" panose="02040503050406030204" pitchFamily="18" charset="0"/>
                                  </a:rPr>
                                </m:ctrlPr>
                              </m:dPr>
                              <m:e>
                                <m:r>
                                  <a:rPr lang="de-DE" b="0" i="1" smtClean="0">
                                    <a:latin typeface="Cambria Math" panose="02040503050406030204" pitchFamily="18" charset="0"/>
                                  </a:rPr>
                                  <m:t>3</m:t>
                                </m:r>
                                <m:r>
                                  <a:rPr lang="de-DE" b="0" i="1" smtClean="0">
                                    <a:latin typeface="Cambria Math" panose="02040503050406030204" pitchFamily="18" charset="0"/>
                                  </a:rPr>
                                  <m:t>𝑖</m:t>
                                </m:r>
                              </m:e>
                            </m:d>
                            <m:r>
                              <a:rPr lang="de-DE" b="0" i="1" smtClean="0">
                                <a:latin typeface="Cambria Math" panose="02040503050406030204" pitchFamily="18" charset="0"/>
                              </a:rPr>
                              <m:t>+ </m:t>
                            </m:r>
                          </m:e>
                        </m:nary>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d>
                              <m:dPr>
                                <m:ctrlPr>
                                  <a:rPr lang="de-DE" b="0" i="1" smtClean="0">
                                    <a:latin typeface="Cambria Math" panose="02040503050406030204" pitchFamily="18" charset="0"/>
                                  </a:rPr>
                                </m:ctrlPr>
                              </m:dPr>
                              <m:e>
                                <m:r>
                                  <a:rPr lang="de-DE" b="0" i="1" smtClean="0">
                                    <a:latin typeface="Cambria Math" panose="02040503050406030204" pitchFamily="18" charset="0"/>
                                  </a:rPr>
                                  <m:t>2</m:t>
                                </m:r>
                              </m:e>
                            </m:d>
                            <m:r>
                              <a:rPr lang="de-DE" b="0" i="1" smtClean="0">
                                <a:latin typeface="Cambria Math" panose="02040503050406030204" pitchFamily="18" charset="0"/>
                              </a:rPr>
                              <m:t>= </m:t>
                            </m:r>
                          </m:e>
                        </m:nary>
                      </m:e>
                    </m:nary>
                  </m:oMath>
                </a14:m>
                <a:r>
                  <a:rPr lang="de-DE" dirty="0" err="1"/>
                  <a:t>square</a:t>
                </a:r>
                <a:r>
                  <a:rPr lang="de-DE" dirty="0"/>
                  <a:t> pyramidal </a:t>
                </a:r>
                <a:r>
                  <a:rPr lang="de-DE" dirty="0" err="1"/>
                  <a:t>number</a:t>
                </a:r>
                <a:r>
                  <a:rPr lang="de-DE" dirty="0"/>
                  <a:t> – </a:t>
                </a:r>
                <a:r>
                  <a:rPr lang="de-DE" dirty="0" err="1"/>
                  <a:t>arithmetic</a:t>
                </a:r>
                <a:r>
                  <a:rPr lang="de-DE" dirty="0"/>
                  <a:t> </a:t>
                </a:r>
                <a:r>
                  <a:rPr lang="de-DE" dirty="0" err="1"/>
                  <a:t>series</a:t>
                </a:r>
                <a:r>
                  <a:rPr lang="de-DE" dirty="0"/>
                  <a:t> + </a:t>
                </a:r>
                <a:r>
                  <a:rPr lang="de-DE" dirty="0" err="1"/>
                  <a:t>multiplication</a:t>
                </a:r>
                <a:endParaRPr lang="de-DE" dirty="0"/>
              </a:p>
            </p:txBody>
          </p:sp>
        </mc:Choice>
        <mc:Fallback xmlns="">
          <p:sp>
            <p:nvSpPr>
              <p:cNvPr id="552963" name="Rectangle 3"/>
              <p:cNvSpPr>
                <a:spLocks noGrp="1" noChangeArrowheads="1"/>
              </p:cNvSpPr>
              <p:nvPr>
                <p:ph type="body" idx="1"/>
              </p:nvPr>
            </p:nvSpPr>
            <p:spPr/>
            <p:txBody>
              <a:bodyPr/>
              <a:lstStyle/>
              <a:p>
                <a:r>
                  <a:rPr lang="de-DE" dirty="0" smtClean="0"/>
                  <a:t>Die Tabelle zeigt Wahrscheinlichkeiten in Abhängigkeit von der Knoten-ID.</a:t>
                </a:r>
              </a:p>
              <a:p>
                <a:r>
                  <a:rPr lang="de-DE" i="0" smtClean="0">
                    <a:latin typeface="Cambria Math" panose="02040503050406030204" pitchFamily="18" charset="0"/>
                  </a:rPr>
                  <a:t>∑24_(</a:t>
                </a:r>
                <a:r>
                  <a:rPr lang="de-DE" b="0" i="0" smtClean="0">
                    <a:latin typeface="Cambria Math" panose="02040503050406030204" pitchFamily="18" charset="0"/>
                  </a:rPr>
                  <a:t>𝑖=1)^𝑛▒〖(𝑖^2−3𝑖+2)=∑_(</a:t>
                </a:r>
                <a:r>
                  <a:rPr lang="de-DE" b="0" i="0" smtClean="0">
                    <a:latin typeface="Cambria Math" panose="02040503050406030204" pitchFamily="18" charset="0"/>
                  </a:rPr>
                  <a:t>𝑖=1</a:t>
                </a:r>
                <a:r>
                  <a:rPr lang="de-DE" b="0" i="0" smtClean="0">
                    <a:latin typeface="Cambria Math" panose="02040503050406030204" pitchFamily="18" charset="0"/>
                  </a:rPr>
                  <a:t>)^</a:t>
                </a:r>
                <a:r>
                  <a:rPr lang="de-DE" b="0" i="0" smtClean="0">
                    <a:latin typeface="Cambria Math" panose="02040503050406030204" pitchFamily="18" charset="0"/>
                  </a:rPr>
                  <a:t>𝑛▒〖(𝑖^2 )</a:t>
                </a:r>
                <a:r>
                  <a:rPr lang="de-DE" b="0" i="0" smtClean="0">
                    <a:latin typeface="Cambria Math" panose="02040503050406030204" pitchFamily="18" charset="0"/>
                  </a:rPr>
                  <a:t>−</a:t>
                </a:r>
                <a:r>
                  <a:rPr lang="de-DE" b="0" i="0" smtClean="0">
                    <a:latin typeface="Cambria Math" panose="02040503050406030204" pitchFamily="18" charset="0"/>
                  </a:rPr>
                  <a:t> 〗</a:t>
                </a:r>
                <a:r>
                  <a:rPr lang="de-DE" b="0" i="0" smtClean="0">
                    <a:latin typeface="Cambria Math" panose="02040503050406030204" pitchFamily="18" charset="0"/>
                  </a:rPr>
                  <a:t> ∑_(</a:t>
                </a:r>
                <a:r>
                  <a:rPr lang="de-DE" b="0" i="0" smtClean="0">
                    <a:latin typeface="Cambria Math" panose="02040503050406030204" pitchFamily="18" charset="0"/>
                  </a:rPr>
                  <a:t>𝑖=1</a:t>
                </a:r>
                <a:r>
                  <a:rPr lang="de-DE" b="0" i="0" smtClean="0">
                    <a:latin typeface="Cambria Math" panose="02040503050406030204" pitchFamily="18" charset="0"/>
                  </a:rPr>
                  <a:t>)^</a:t>
                </a:r>
                <a:r>
                  <a:rPr lang="de-DE" b="0" i="0" smtClean="0">
                    <a:latin typeface="Cambria Math" panose="02040503050406030204" pitchFamily="18" charset="0"/>
                  </a:rPr>
                  <a:t>𝑛▒〖(3𝑖)</a:t>
                </a:r>
                <a:r>
                  <a:rPr lang="de-DE" b="0" i="0" smtClean="0">
                    <a:latin typeface="Cambria Math" panose="02040503050406030204" pitchFamily="18" charset="0"/>
                  </a:rPr>
                  <a:t>+</a:t>
                </a:r>
                <a:r>
                  <a:rPr lang="de-DE" b="0" i="0" smtClean="0">
                    <a:latin typeface="Cambria Math" panose="02040503050406030204" pitchFamily="18" charset="0"/>
                  </a:rPr>
                  <a:t> 〗</a:t>
                </a:r>
                <a:r>
                  <a:rPr lang="de-DE" b="0" i="0" smtClean="0">
                    <a:latin typeface="Cambria Math" panose="02040503050406030204" pitchFamily="18" charset="0"/>
                  </a:rPr>
                  <a:t> ∑_(</a:t>
                </a:r>
                <a:r>
                  <a:rPr lang="de-DE" b="0" i="0" smtClean="0">
                    <a:latin typeface="Cambria Math" panose="02040503050406030204" pitchFamily="18" charset="0"/>
                  </a:rPr>
                  <a:t>𝑖=1</a:t>
                </a:r>
                <a:r>
                  <a:rPr lang="de-DE" b="0" i="0" smtClean="0">
                    <a:latin typeface="Cambria Math" panose="02040503050406030204" pitchFamily="18" charset="0"/>
                  </a:rPr>
                  <a:t>)^</a:t>
                </a:r>
                <a:r>
                  <a:rPr lang="de-DE" b="0" i="0" smtClean="0">
                    <a:latin typeface="Cambria Math" panose="02040503050406030204" pitchFamily="18" charset="0"/>
                  </a:rPr>
                  <a:t>𝑛▒〖(2)= 〗</a:t>
                </a:r>
                <a:r>
                  <a:rPr lang="de-DE" b="0" i="0" smtClean="0">
                    <a:latin typeface="Cambria Math" panose="02040503050406030204" pitchFamily="18" charset="0"/>
                  </a:rPr>
                  <a:t>〗</a:t>
                </a:r>
                <a:r>
                  <a:rPr lang="de-DE" dirty="0" err="1" smtClean="0"/>
                  <a:t>square</a:t>
                </a:r>
                <a:r>
                  <a:rPr lang="de-DE" dirty="0" smtClean="0"/>
                  <a:t> pyramidal </a:t>
                </a:r>
                <a:r>
                  <a:rPr lang="de-DE" dirty="0" err="1" smtClean="0"/>
                  <a:t>number</a:t>
                </a:r>
                <a:r>
                  <a:rPr lang="de-DE" dirty="0" smtClean="0"/>
                  <a:t> – </a:t>
                </a:r>
                <a:r>
                  <a:rPr lang="de-DE" dirty="0" err="1" smtClean="0"/>
                  <a:t>arithmetic</a:t>
                </a:r>
                <a:r>
                  <a:rPr lang="de-DE" dirty="0" smtClean="0"/>
                  <a:t> </a:t>
                </a:r>
                <a:r>
                  <a:rPr lang="de-DE" dirty="0" err="1" smtClean="0"/>
                  <a:t>series</a:t>
                </a:r>
                <a:r>
                  <a:rPr lang="de-DE" dirty="0" smtClean="0"/>
                  <a:t> + </a:t>
                </a:r>
                <a:r>
                  <a:rPr lang="de-DE" dirty="0" err="1" smtClean="0"/>
                  <a:t>multiplication</a:t>
                </a:r>
                <a:endParaRPr lang="de-DE" dirty="0"/>
              </a:p>
            </p:txBody>
          </p:sp>
        </mc:Fallback>
      </mc:AlternateContent>
    </p:spTree>
    <p:extLst>
      <p:ext uri="{BB962C8B-B14F-4D97-AF65-F5344CB8AC3E}">
        <p14:creationId xmlns:p14="http://schemas.microsoft.com/office/powerpoint/2010/main" val="188399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F3EBB-4011-48C7-A80D-846D38C7DBDA}" type="slidenum">
              <a:rPr lang="en-US"/>
              <a:pPr/>
              <a:t>3</a:t>
            </a:fld>
            <a:endParaRPr lang="en-US"/>
          </a:p>
        </p:txBody>
      </p:sp>
      <p:sp>
        <p:nvSpPr>
          <p:cNvPr id="268290" name="Rectangle 2"/>
          <p:cNvSpPr>
            <a:spLocks noGrp="1" noRot="1" noChangeAspect="1" noChangeArrowheads="1" noTextEdit="1"/>
          </p:cNvSpPr>
          <p:nvPr>
            <p:ph type="sldImg"/>
          </p:nvPr>
        </p:nvSpPr>
        <p:spPr>
          <a:xfrm>
            <a:off x="992188" y="768350"/>
            <a:ext cx="5114925" cy="3836988"/>
          </a:xfrm>
          <a:ln/>
        </p:spPr>
      </p:sp>
      <p:sp>
        <p:nvSpPr>
          <p:cNvPr id="2682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627903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33</a:t>
            </a:fld>
            <a:endParaRPr lang="en-US"/>
          </a:p>
        </p:txBody>
      </p:sp>
    </p:spTree>
    <p:extLst>
      <p:ext uri="{BB962C8B-B14F-4D97-AF65-F5344CB8AC3E}">
        <p14:creationId xmlns:p14="http://schemas.microsoft.com/office/powerpoint/2010/main" val="2122664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34</a:t>
            </a:fld>
            <a:endParaRPr lang="en-US"/>
          </a:p>
        </p:txBody>
      </p:sp>
    </p:spTree>
    <p:extLst>
      <p:ext uri="{BB962C8B-B14F-4D97-AF65-F5344CB8AC3E}">
        <p14:creationId xmlns:p14="http://schemas.microsoft.com/office/powerpoint/2010/main" val="616678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35</a:t>
            </a:fld>
            <a:endParaRPr lang="en-US"/>
          </a:p>
        </p:txBody>
      </p:sp>
    </p:spTree>
    <p:extLst>
      <p:ext uri="{BB962C8B-B14F-4D97-AF65-F5344CB8AC3E}">
        <p14:creationId xmlns:p14="http://schemas.microsoft.com/office/powerpoint/2010/main" val="209514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553C0-D4E9-45CF-849E-314D42D0057A}" type="slidenum">
              <a:rPr lang="en-US"/>
              <a:pPr/>
              <a:t>36</a:t>
            </a:fld>
            <a:endParaRPr lang="en-US"/>
          </a:p>
        </p:txBody>
      </p:sp>
      <p:sp>
        <p:nvSpPr>
          <p:cNvPr id="464898" name="Rectangle 2"/>
          <p:cNvSpPr>
            <a:spLocks noGrp="1" noRot="1" noChangeAspect="1" noChangeArrowheads="1" noTextEdit="1"/>
          </p:cNvSpPr>
          <p:nvPr>
            <p:ph type="sldImg"/>
          </p:nvPr>
        </p:nvSpPr>
        <p:spPr>
          <a:xfrm>
            <a:off x="992188" y="768350"/>
            <a:ext cx="5114925" cy="3836988"/>
          </a:xfrm>
          <a:ln/>
        </p:spPr>
      </p:sp>
      <p:sp>
        <p:nvSpPr>
          <p:cNvPr id="464899" name="Rectangle 3"/>
          <p:cNvSpPr>
            <a:spLocks noGrp="1" noChangeArrowheads="1"/>
          </p:cNvSpPr>
          <p:nvPr>
            <p:ph type="body" idx="1"/>
          </p:nvPr>
        </p:nvSpPr>
        <p:spPr/>
        <p:txBody>
          <a:bodyPr/>
          <a:lstStyle/>
          <a:p>
            <a:pPr marL="228600" indent="-228600"/>
            <a:endParaRPr lang="de-DE" dirty="0"/>
          </a:p>
        </p:txBody>
      </p:sp>
    </p:spTree>
    <p:extLst>
      <p:ext uri="{BB962C8B-B14F-4D97-AF65-F5344CB8AC3E}">
        <p14:creationId xmlns:p14="http://schemas.microsoft.com/office/powerpoint/2010/main" val="360495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38</a:t>
            </a:fld>
            <a:endParaRPr lang="en-US"/>
          </a:p>
        </p:txBody>
      </p:sp>
    </p:spTree>
    <p:extLst>
      <p:ext uri="{BB962C8B-B14F-4D97-AF65-F5344CB8AC3E}">
        <p14:creationId xmlns:p14="http://schemas.microsoft.com/office/powerpoint/2010/main" val="1110345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39</a:t>
            </a:fld>
            <a:endParaRPr lang="en-US"/>
          </a:p>
        </p:txBody>
      </p:sp>
    </p:spTree>
    <p:extLst>
      <p:ext uri="{BB962C8B-B14F-4D97-AF65-F5344CB8AC3E}">
        <p14:creationId xmlns:p14="http://schemas.microsoft.com/office/powerpoint/2010/main" val="341008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40</a:t>
            </a:fld>
            <a:endParaRPr lang="en-US"/>
          </a:p>
        </p:txBody>
      </p:sp>
    </p:spTree>
    <p:extLst>
      <p:ext uri="{BB962C8B-B14F-4D97-AF65-F5344CB8AC3E}">
        <p14:creationId xmlns:p14="http://schemas.microsoft.com/office/powerpoint/2010/main" val="423619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41</a:t>
            </a:fld>
            <a:endParaRPr lang="en-US"/>
          </a:p>
        </p:txBody>
      </p:sp>
    </p:spTree>
    <p:extLst>
      <p:ext uri="{BB962C8B-B14F-4D97-AF65-F5344CB8AC3E}">
        <p14:creationId xmlns:p14="http://schemas.microsoft.com/office/powerpoint/2010/main" val="728028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A53CF-1DC4-4F60-BEB7-CF5E5C1C06AB}" type="slidenum">
              <a:rPr lang="en-US"/>
              <a:pPr/>
              <a:t>42</a:t>
            </a:fld>
            <a:endParaRPr lang="en-US"/>
          </a:p>
        </p:txBody>
      </p:sp>
      <p:sp>
        <p:nvSpPr>
          <p:cNvPr id="388098" name="Rectangle 2"/>
          <p:cNvSpPr>
            <a:spLocks noGrp="1" noRot="1" noChangeAspect="1" noChangeArrowheads="1" noTextEdit="1"/>
          </p:cNvSpPr>
          <p:nvPr>
            <p:ph type="sldImg"/>
          </p:nvPr>
        </p:nvSpPr>
        <p:spPr>
          <a:xfrm>
            <a:off x="992188" y="768350"/>
            <a:ext cx="5114925" cy="3836988"/>
          </a:xfrm>
          <a:ln/>
        </p:spPr>
      </p:sp>
      <p:sp>
        <p:nvSpPr>
          <p:cNvPr id="38809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669540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D5919E-6B8A-4422-B05A-27917A937EB9}" type="slidenum">
              <a:rPr lang="en-US"/>
              <a:pPr/>
              <a:t>43</a:t>
            </a:fld>
            <a:endParaRPr lang="en-US"/>
          </a:p>
        </p:txBody>
      </p:sp>
      <p:sp>
        <p:nvSpPr>
          <p:cNvPr id="389122" name="Rectangle 2"/>
          <p:cNvSpPr>
            <a:spLocks noGrp="1" noRot="1" noChangeAspect="1" noChangeArrowheads="1" noTextEdit="1"/>
          </p:cNvSpPr>
          <p:nvPr>
            <p:ph type="sldImg"/>
          </p:nvPr>
        </p:nvSpPr>
        <p:spPr>
          <a:xfrm>
            <a:off x="992188" y="768350"/>
            <a:ext cx="5114925" cy="3836988"/>
          </a:xfrm>
          <a:ln/>
        </p:spPr>
      </p:sp>
      <p:sp>
        <p:nvSpPr>
          <p:cNvPr id="38912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48296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5</a:t>
            </a:fld>
            <a:endParaRPr lang="en-US"/>
          </a:p>
        </p:txBody>
      </p:sp>
    </p:spTree>
    <p:extLst>
      <p:ext uri="{BB962C8B-B14F-4D97-AF65-F5344CB8AC3E}">
        <p14:creationId xmlns:p14="http://schemas.microsoft.com/office/powerpoint/2010/main" val="1155884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6B1E8-6124-4559-AFAC-E1A6CC68433B}" type="slidenum">
              <a:rPr lang="en-US"/>
              <a:pPr/>
              <a:t>44</a:t>
            </a:fld>
            <a:endParaRPr lang="en-US"/>
          </a:p>
        </p:txBody>
      </p:sp>
      <p:sp>
        <p:nvSpPr>
          <p:cNvPr id="390146" name="Rectangle 2"/>
          <p:cNvSpPr>
            <a:spLocks noGrp="1" noRot="1" noChangeAspect="1" noChangeArrowheads="1" noTextEdit="1"/>
          </p:cNvSpPr>
          <p:nvPr>
            <p:ph type="sldImg"/>
          </p:nvPr>
        </p:nvSpPr>
        <p:spPr>
          <a:xfrm>
            <a:off x="992188" y="768350"/>
            <a:ext cx="5114925" cy="3836988"/>
          </a:xfrm>
          <a:ln/>
        </p:spPr>
      </p:sp>
      <p:sp>
        <p:nvSpPr>
          <p:cNvPr id="39014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528105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74EBC-EFF6-4CB6-89CB-1540F035DD1E}" type="slidenum">
              <a:rPr lang="en-US"/>
              <a:pPr/>
              <a:t>45</a:t>
            </a:fld>
            <a:endParaRPr lang="en-US"/>
          </a:p>
        </p:txBody>
      </p:sp>
      <p:sp>
        <p:nvSpPr>
          <p:cNvPr id="391170" name="Rectangle 2"/>
          <p:cNvSpPr>
            <a:spLocks noGrp="1" noRot="1" noChangeAspect="1" noChangeArrowheads="1" noTextEdit="1"/>
          </p:cNvSpPr>
          <p:nvPr>
            <p:ph type="sldImg"/>
          </p:nvPr>
        </p:nvSpPr>
        <p:spPr>
          <a:xfrm>
            <a:off x="992188" y="768350"/>
            <a:ext cx="5114925" cy="3836988"/>
          </a:xfrm>
          <a:ln/>
        </p:spPr>
      </p:sp>
      <p:sp>
        <p:nvSpPr>
          <p:cNvPr id="39117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129592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AA698-158F-4CA3-9241-18D75B812ABA}" type="slidenum">
              <a:rPr lang="en-US"/>
              <a:pPr/>
              <a:t>46</a:t>
            </a:fld>
            <a:endParaRPr lang="en-US"/>
          </a:p>
        </p:txBody>
      </p:sp>
      <p:sp>
        <p:nvSpPr>
          <p:cNvPr id="392194" name="Rectangle 2"/>
          <p:cNvSpPr>
            <a:spLocks noGrp="1" noRot="1" noChangeAspect="1" noChangeArrowheads="1" noTextEdit="1"/>
          </p:cNvSpPr>
          <p:nvPr>
            <p:ph type="sldImg"/>
          </p:nvPr>
        </p:nvSpPr>
        <p:spPr>
          <a:xfrm>
            <a:off x="992188" y="768350"/>
            <a:ext cx="5114925" cy="3836988"/>
          </a:xfrm>
          <a:ln/>
        </p:spPr>
      </p:sp>
      <p:sp>
        <p:nvSpPr>
          <p:cNvPr id="39219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849760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47</a:t>
            </a:fld>
            <a:endParaRPr lang="en-US"/>
          </a:p>
        </p:txBody>
      </p:sp>
    </p:spTree>
    <p:extLst>
      <p:ext uri="{BB962C8B-B14F-4D97-AF65-F5344CB8AC3E}">
        <p14:creationId xmlns:p14="http://schemas.microsoft.com/office/powerpoint/2010/main" val="1685624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48</a:t>
            </a:fld>
            <a:endParaRPr lang="en-US"/>
          </a:p>
        </p:txBody>
      </p:sp>
    </p:spTree>
    <p:extLst>
      <p:ext uri="{BB962C8B-B14F-4D97-AF65-F5344CB8AC3E}">
        <p14:creationId xmlns:p14="http://schemas.microsoft.com/office/powerpoint/2010/main" val="1672074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69728-29A2-4A9D-B60C-1F9F0D2A4ACA}" type="slidenum">
              <a:rPr lang="en-US"/>
              <a:pPr/>
              <a:t>49</a:t>
            </a:fld>
            <a:endParaRPr lang="en-US"/>
          </a:p>
        </p:txBody>
      </p:sp>
      <p:sp>
        <p:nvSpPr>
          <p:cNvPr id="402434" name="Rectangle 2"/>
          <p:cNvSpPr>
            <a:spLocks noGrp="1" noRot="1" noChangeAspect="1" noChangeArrowheads="1" noTextEdit="1"/>
          </p:cNvSpPr>
          <p:nvPr>
            <p:ph type="sldImg"/>
          </p:nvPr>
        </p:nvSpPr>
        <p:spPr>
          <a:xfrm>
            <a:off x="992188" y="768350"/>
            <a:ext cx="5114925" cy="3836988"/>
          </a:xfrm>
          <a:ln/>
        </p:spPr>
      </p:sp>
      <p:sp>
        <p:nvSpPr>
          <p:cNvPr id="402435" name="Rectangle 3"/>
          <p:cNvSpPr>
            <a:spLocks noGrp="1" noChangeArrowheads="1"/>
          </p:cNvSpPr>
          <p:nvPr>
            <p:ph type="body" idx="1"/>
          </p:nvPr>
        </p:nvSpPr>
        <p:spPr/>
        <p:txBody>
          <a:bodyPr/>
          <a:lstStyle/>
          <a:p>
            <a:r>
              <a:rPr lang="en-US" sz="1200" kern="1200" dirty="0">
                <a:solidFill>
                  <a:schemeClr val="tx1"/>
                </a:solidFill>
                <a:effectLst/>
                <a:latin typeface="Arial" charset="0"/>
                <a:ea typeface="+mn-ea"/>
                <a:cs typeface="+mn-cs"/>
              </a:rPr>
              <a:t>A </a:t>
            </a:r>
            <a:r>
              <a:rPr lang="en-US" sz="1200" b="1" kern="1200" dirty="0">
                <a:solidFill>
                  <a:schemeClr val="tx1"/>
                </a:solidFill>
                <a:effectLst/>
                <a:latin typeface="Arial" charset="0"/>
                <a:ea typeface="+mn-ea"/>
                <a:cs typeface="+mn-cs"/>
              </a:rPr>
              <a:t>randomized algorithm </a:t>
            </a:r>
            <a:r>
              <a:rPr lang="en-US" sz="1200" kern="1200" dirty="0">
                <a:solidFill>
                  <a:schemeClr val="tx1"/>
                </a:solidFill>
                <a:effectLst/>
                <a:latin typeface="Arial" charset="0"/>
                <a:ea typeface="+mn-ea"/>
                <a:cs typeface="+mn-cs"/>
              </a:rPr>
              <a:t>is an algorithm that incorporates randomness as part of its operation. </a:t>
            </a:r>
            <a:endParaRPr lang="en-US" dirty="0">
              <a:effectLst/>
            </a:endParaRPr>
          </a:p>
          <a:p>
            <a:r>
              <a:rPr lang="en-US" sz="1200" kern="1200" dirty="0">
                <a:solidFill>
                  <a:schemeClr val="tx1"/>
                </a:solidFill>
                <a:effectLst/>
                <a:latin typeface="Arial" charset="0"/>
                <a:ea typeface="+mn-ea"/>
                <a:cs typeface="+mn-cs"/>
              </a:rPr>
              <a:t>Often aim for properties like </a:t>
            </a:r>
            <a:endParaRPr lang="en-US" dirty="0">
              <a:effectLst/>
            </a:endParaRPr>
          </a:p>
          <a:p>
            <a:r>
              <a:rPr lang="en-US" sz="1200" kern="1200" dirty="0">
                <a:solidFill>
                  <a:schemeClr val="tx1"/>
                </a:solidFill>
                <a:effectLst/>
                <a:latin typeface="Arial" charset="0"/>
                <a:ea typeface="+mn-ea"/>
                <a:cs typeface="+mn-cs"/>
              </a:rPr>
              <a:t>Good </a:t>
            </a:r>
            <a:r>
              <a:rPr lang="en-US" sz="1200" i="1" kern="1200" dirty="0">
                <a:solidFill>
                  <a:schemeClr val="tx1"/>
                </a:solidFill>
                <a:effectLst/>
                <a:latin typeface="Arial" charset="0"/>
                <a:ea typeface="+mn-ea"/>
                <a:cs typeface="+mn-cs"/>
              </a:rPr>
              <a:t>average-case </a:t>
            </a:r>
            <a:r>
              <a:rPr lang="en-US" sz="1200" kern="1200" dirty="0">
                <a:solidFill>
                  <a:schemeClr val="tx1"/>
                </a:solidFill>
                <a:effectLst/>
                <a:latin typeface="Arial" charset="0"/>
                <a:ea typeface="+mn-ea"/>
                <a:cs typeface="+mn-cs"/>
              </a:rPr>
              <a:t>behavior.</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Getting exact answers </a:t>
            </a:r>
            <a:r>
              <a:rPr lang="en-US" sz="1200" i="1" kern="1200" dirty="0">
                <a:solidFill>
                  <a:schemeClr val="tx1"/>
                </a:solidFill>
                <a:effectLst/>
                <a:latin typeface="Arial" charset="0"/>
                <a:ea typeface="+mn-ea"/>
                <a:cs typeface="+mn-cs"/>
              </a:rPr>
              <a:t>with high probability</a:t>
            </a:r>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Getting answers that are </a:t>
            </a:r>
            <a:r>
              <a:rPr lang="en-US" sz="1200" i="1" kern="1200" dirty="0">
                <a:solidFill>
                  <a:schemeClr val="tx1"/>
                </a:solidFill>
                <a:effectLst/>
                <a:latin typeface="Arial" charset="0"/>
                <a:ea typeface="+mn-ea"/>
                <a:cs typeface="+mn-cs"/>
              </a:rPr>
              <a:t>close </a:t>
            </a:r>
            <a:r>
              <a:rPr lang="en-US" sz="1200" kern="1200" dirty="0">
                <a:solidFill>
                  <a:schemeClr val="tx1"/>
                </a:solidFill>
                <a:effectLst/>
                <a:latin typeface="Arial" charset="0"/>
                <a:ea typeface="+mn-ea"/>
                <a:cs typeface="+mn-cs"/>
              </a:rPr>
              <a:t>to the right answer. </a:t>
            </a:r>
            <a:endParaRPr lang="en-US" dirty="0">
              <a:effectLst/>
            </a:endParaRPr>
          </a:p>
          <a:p>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 </a:t>
            </a:r>
            <a:endParaRPr lang="en-US" dirty="0">
              <a:effectLst/>
            </a:endParaRPr>
          </a:p>
          <a:p>
            <a:r>
              <a:rPr lang="en-US" sz="1200" kern="1200" dirty="0">
                <a:solidFill>
                  <a:schemeClr val="tx1"/>
                </a:solidFill>
                <a:effectLst/>
                <a:latin typeface="Arial" charset="0"/>
                <a:ea typeface="+mn-ea"/>
                <a:cs typeface="+mn-cs"/>
              </a:rPr>
              <a:t>Often find very simple algorithms with dense but clean analyses. </a:t>
            </a:r>
            <a:endParaRPr lang="en-US" dirty="0">
              <a:effectLst/>
            </a:endParaRPr>
          </a:p>
          <a:p>
            <a:endParaRPr lang="de-DE" dirty="0"/>
          </a:p>
        </p:txBody>
      </p:sp>
    </p:spTree>
    <p:extLst>
      <p:ext uri="{BB962C8B-B14F-4D97-AF65-F5344CB8AC3E}">
        <p14:creationId xmlns:p14="http://schemas.microsoft.com/office/powerpoint/2010/main" val="17523542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sz="1200" kern="1200" dirty="0" err="1">
                <a:solidFill>
                  <a:schemeClr val="tx1"/>
                </a:solidFill>
                <a:effectLst/>
                <a:latin typeface="Arial" charset="0"/>
                <a:ea typeface="+mn-ea"/>
                <a:cs typeface="+mn-cs"/>
              </a:rPr>
              <a:t>Quickselect</a:t>
            </a:r>
            <a:r>
              <a:rPr lang="en-US" sz="1200" kern="1200" dirty="0">
                <a:solidFill>
                  <a:schemeClr val="tx1"/>
                </a:solidFill>
                <a:effectLst/>
                <a:latin typeface="Arial" charset="0"/>
                <a:ea typeface="+mn-ea"/>
                <a:cs typeface="+mn-cs"/>
              </a:rPr>
              <a:t> and quicksort are </a:t>
            </a:r>
            <a:r>
              <a:rPr lang="en-US" sz="1200" b="1" kern="1200" dirty="0">
                <a:solidFill>
                  <a:schemeClr val="tx1"/>
                </a:solidFill>
                <a:effectLst/>
                <a:latin typeface="Arial" charset="0"/>
                <a:ea typeface="+mn-ea"/>
                <a:cs typeface="+mn-cs"/>
              </a:rPr>
              <a:t>Las Vegas algorithms</a:t>
            </a:r>
            <a:r>
              <a:rPr lang="en-US" sz="1200" kern="1200" dirty="0">
                <a:solidFill>
                  <a:schemeClr val="tx1"/>
                </a:solidFill>
                <a:effectLst/>
                <a:latin typeface="Arial" charset="0"/>
                <a:ea typeface="+mn-ea"/>
                <a:cs typeface="+mn-cs"/>
              </a:rPr>
              <a:t>: they always find the right answer, but might take a while to do so. </a:t>
            </a:r>
            <a:endParaRPr lang="en-US" dirty="0">
              <a:effectLst/>
            </a:endParaRPr>
          </a:p>
          <a:p>
            <a:r>
              <a:rPr lang="en-US" sz="1200" kern="1200" dirty="0" err="1">
                <a:solidFill>
                  <a:schemeClr val="tx1"/>
                </a:solidFill>
                <a:effectLst/>
                <a:latin typeface="Arial" charset="0"/>
                <a:ea typeface="+mn-ea"/>
                <a:cs typeface="+mn-cs"/>
              </a:rPr>
              <a:t>Karger's</a:t>
            </a:r>
            <a:r>
              <a:rPr lang="en-US" sz="1200" kern="1200" dirty="0">
                <a:solidFill>
                  <a:schemeClr val="tx1"/>
                </a:solidFill>
                <a:effectLst/>
                <a:latin typeface="Arial" charset="0"/>
                <a:ea typeface="+mn-ea"/>
                <a:cs typeface="+mn-cs"/>
              </a:rPr>
              <a:t> algorithm is a </a:t>
            </a:r>
            <a:r>
              <a:rPr lang="en-US" sz="1200" b="1" kern="1200" dirty="0">
                <a:solidFill>
                  <a:schemeClr val="tx1"/>
                </a:solidFill>
                <a:effectLst/>
                <a:latin typeface="Arial" charset="0"/>
                <a:ea typeface="+mn-ea"/>
                <a:cs typeface="+mn-cs"/>
              </a:rPr>
              <a:t>Monte Carlo algorithm</a:t>
            </a:r>
            <a:r>
              <a:rPr lang="en-US" sz="1200" kern="1200" dirty="0">
                <a:solidFill>
                  <a:schemeClr val="tx1"/>
                </a:solidFill>
                <a:effectLst/>
                <a:latin typeface="Arial" charset="0"/>
                <a:ea typeface="+mn-ea"/>
                <a:cs typeface="+mn-cs"/>
              </a:rPr>
              <a:t>: it might not always find the right answer, but has dependable performance. </a:t>
            </a:r>
            <a:endParaRPr lang="en-US" dirty="0">
              <a:effectLst/>
            </a:endParaRPr>
          </a:p>
          <a:p>
            <a:r>
              <a:rPr lang="en-US" sz="1200" kern="1200" dirty="0">
                <a:solidFill>
                  <a:schemeClr val="tx1"/>
                </a:solidFill>
                <a:effectLst/>
                <a:latin typeface="Arial" charset="0"/>
                <a:ea typeface="+mn-ea"/>
                <a:cs typeface="+mn-cs"/>
              </a:rPr>
              <a:t>Hash tables with universal hash functions are </a:t>
            </a:r>
            <a:r>
              <a:rPr lang="en-US" sz="1200" b="1" kern="1200" dirty="0">
                <a:solidFill>
                  <a:schemeClr val="tx1"/>
                </a:solidFill>
                <a:effectLst/>
                <a:latin typeface="Arial" charset="0"/>
                <a:ea typeface="+mn-ea"/>
                <a:cs typeface="+mn-cs"/>
              </a:rPr>
              <a:t>randomized data structures </a:t>
            </a:r>
            <a:r>
              <a:rPr lang="en-US" sz="1200" kern="1200" dirty="0">
                <a:solidFill>
                  <a:schemeClr val="tx1"/>
                </a:solidFill>
                <a:effectLst/>
                <a:latin typeface="Arial" charset="0"/>
                <a:ea typeface="+mn-ea"/>
                <a:cs typeface="+mn-cs"/>
              </a:rPr>
              <a:t>that have high performance due to randomness. </a:t>
            </a:r>
            <a:endParaRPr lang="en-US" dirty="0">
              <a:effectLst/>
            </a:endParaRPr>
          </a:p>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50</a:t>
            </a:fld>
            <a:endParaRPr lang="en-US"/>
          </a:p>
        </p:txBody>
      </p:sp>
    </p:spTree>
    <p:extLst>
      <p:ext uri="{BB962C8B-B14F-4D97-AF65-F5344CB8AC3E}">
        <p14:creationId xmlns:p14="http://schemas.microsoft.com/office/powerpoint/2010/main" val="1605308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B19D1-1930-4C09-86C6-3611CD52764D}" type="slidenum">
              <a:rPr lang="en-US"/>
              <a:pPr/>
              <a:t>51</a:t>
            </a:fld>
            <a:endParaRPr lang="en-US"/>
          </a:p>
        </p:txBody>
      </p:sp>
      <p:sp>
        <p:nvSpPr>
          <p:cNvPr id="349186" name="Rectangle 2"/>
          <p:cNvSpPr>
            <a:spLocks noGrp="1" noRot="1" noChangeAspect="1" noChangeArrowheads="1" noTextEdit="1"/>
          </p:cNvSpPr>
          <p:nvPr>
            <p:ph type="sldImg"/>
          </p:nvPr>
        </p:nvSpPr>
        <p:spPr>
          <a:xfrm>
            <a:off x="992188" y="768350"/>
            <a:ext cx="5114925" cy="3836988"/>
          </a:xfrm>
          <a:ln/>
        </p:spPr>
      </p:sp>
      <p:sp>
        <p:nvSpPr>
          <p:cNvPr id="3491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725852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53</a:t>
            </a:fld>
            <a:endParaRPr lang="en-US"/>
          </a:p>
        </p:txBody>
      </p:sp>
    </p:spTree>
    <p:extLst>
      <p:ext uri="{BB962C8B-B14F-4D97-AF65-F5344CB8AC3E}">
        <p14:creationId xmlns:p14="http://schemas.microsoft.com/office/powerpoint/2010/main" val="13112563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046D8-E9D4-4A69-AB8D-BB87135A1DED}" type="slidenum">
              <a:rPr lang="en-US"/>
              <a:pPr/>
              <a:t>55</a:t>
            </a:fld>
            <a:endParaRPr lang="en-US"/>
          </a:p>
        </p:txBody>
      </p:sp>
      <p:sp>
        <p:nvSpPr>
          <p:cNvPr id="411650" name="Rectangle 2"/>
          <p:cNvSpPr>
            <a:spLocks noGrp="1" noRot="1" noChangeAspect="1" noChangeArrowheads="1" noTextEdit="1"/>
          </p:cNvSpPr>
          <p:nvPr>
            <p:ph type="sldImg"/>
          </p:nvPr>
        </p:nvSpPr>
        <p:spPr>
          <a:xfrm>
            <a:off x="992188" y="768350"/>
            <a:ext cx="5114925" cy="3836988"/>
          </a:xfrm>
          <a:ln/>
        </p:spPr>
      </p:sp>
      <p:sp>
        <p:nvSpPr>
          <p:cNvPr id="41165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72196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5C770-A00E-41E0-BBD4-E244CBC502F9}" type="slidenum">
              <a:rPr lang="en-US"/>
              <a:pPr/>
              <a:t>6</a:t>
            </a:fld>
            <a:endParaRPr lang="en-US"/>
          </a:p>
        </p:txBody>
      </p:sp>
      <p:sp>
        <p:nvSpPr>
          <p:cNvPr id="345090" name="Rectangle 2"/>
          <p:cNvSpPr>
            <a:spLocks noGrp="1" noRot="1" noChangeAspect="1" noChangeArrowheads="1" noTextEdit="1"/>
          </p:cNvSpPr>
          <p:nvPr>
            <p:ph type="sldImg"/>
          </p:nvPr>
        </p:nvSpPr>
        <p:spPr>
          <a:xfrm>
            <a:off x="992188" y="768350"/>
            <a:ext cx="5114925" cy="3836988"/>
          </a:xfrm>
          <a:ln/>
        </p:spPr>
      </p:sp>
      <p:sp>
        <p:nvSpPr>
          <p:cNvPr id="3450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984176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56</a:t>
            </a:fld>
            <a:endParaRPr lang="en-US"/>
          </a:p>
        </p:txBody>
      </p:sp>
    </p:spTree>
    <p:extLst>
      <p:ext uri="{BB962C8B-B14F-4D97-AF65-F5344CB8AC3E}">
        <p14:creationId xmlns:p14="http://schemas.microsoft.com/office/powerpoint/2010/main" val="20876143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57</a:t>
            </a:fld>
            <a:endParaRPr lang="en-US"/>
          </a:p>
        </p:txBody>
      </p:sp>
    </p:spTree>
    <p:extLst>
      <p:ext uri="{BB962C8B-B14F-4D97-AF65-F5344CB8AC3E}">
        <p14:creationId xmlns:p14="http://schemas.microsoft.com/office/powerpoint/2010/main" val="1446087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58</a:t>
            </a:fld>
            <a:endParaRPr lang="en-US"/>
          </a:p>
        </p:txBody>
      </p:sp>
    </p:spTree>
    <p:extLst>
      <p:ext uri="{BB962C8B-B14F-4D97-AF65-F5344CB8AC3E}">
        <p14:creationId xmlns:p14="http://schemas.microsoft.com/office/powerpoint/2010/main" val="1152312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E0241-B13F-4871-AE51-D20CE00E3A7C}" type="slidenum">
              <a:rPr lang="en-US"/>
              <a:pPr/>
              <a:t>59</a:t>
            </a:fld>
            <a:endParaRPr lang="en-US"/>
          </a:p>
        </p:txBody>
      </p:sp>
      <p:sp>
        <p:nvSpPr>
          <p:cNvPr id="553986" name="Rectangle 2"/>
          <p:cNvSpPr>
            <a:spLocks noGrp="1" noRot="1" noChangeAspect="1" noChangeArrowheads="1" noTextEdit="1"/>
          </p:cNvSpPr>
          <p:nvPr>
            <p:ph type="sldImg"/>
          </p:nvPr>
        </p:nvSpPr>
        <p:spPr>
          <a:xfrm>
            <a:off x="992188" y="768350"/>
            <a:ext cx="5114925" cy="3836988"/>
          </a:xfrm>
          <a:ln/>
        </p:spPr>
      </p:sp>
      <p:sp>
        <p:nvSpPr>
          <p:cNvPr id="5539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6951512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E0241-B13F-4871-AE51-D20CE00E3A7C}" type="slidenum">
              <a:rPr lang="en-US"/>
              <a:pPr/>
              <a:t>60</a:t>
            </a:fld>
            <a:endParaRPr lang="en-US"/>
          </a:p>
        </p:txBody>
      </p:sp>
      <p:sp>
        <p:nvSpPr>
          <p:cNvPr id="553986" name="Rectangle 2"/>
          <p:cNvSpPr>
            <a:spLocks noGrp="1" noRot="1" noChangeAspect="1" noChangeArrowheads="1" noTextEdit="1"/>
          </p:cNvSpPr>
          <p:nvPr>
            <p:ph type="sldImg"/>
          </p:nvPr>
        </p:nvSpPr>
        <p:spPr>
          <a:xfrm>
            <a:off x="992188" y="768350"/>
            <a:ext cx="5114925" cy="3836988"/>
          </a:xfrm>
          <a:ln/>
        </p:spPr>
      </p:sp>
      <p:sp>
        <p:nvSpPr>
          <p:cNvPr id="5539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3431291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5E16D76-5D09-4D74-BA2F-2E79FC1EC9BD}" type="slidenum">
              <a:rPr lang="en-US" smtClean="0"/>
              <a:pPr/>
              <a:t>61</a:t>
            </a:fld>
            <a:endParaRPr lang="en-US"/>
          </a:p>
        </p:txBody>
      </p:sp>
    </p:spTree>
    <p:extLst>
      <p:ext uri="{BB962C8B-B14F-4D97-AF65-F5344CB8AC3E}">
        <p14:creationId xmlns:p14="http://schemas.microsoft.com/office/powerpoint/2010/main" val="99166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7B8EC-E1B2-4E8C-922D-5ED24E964812}" type="slidenum">
              <a:rPr lang="en-US"/>
              <a:pPr/>
              <a:t>7</a:t>
            </a:fld>
            <a:endParaRPr lang="en-US"/>
          </a:p>
        </p:txBody>
      </p:sp>
      <p:sp>
        <p:nvSpPr>
          <p:cNvPr id="485378" name="Rectangle 2"/>
          <p:cNvSpPr>
            <a:spLocks noGrp="1" noRot="1" noChangeAspect="1" noChangeArrowheads="1" noTextEdit="1"/>
          </p:cNvSpPr>
          <p:nvPr>
            <p:ph type="sldImg"/>
          </p:nvPr>
        </p:nvSpPr>
        <p:spPr>
          <a:xfrm>
            <a:off x="992188" y="768350"/>
            <a:ext cx="5114925" cy="3836988"/>
          </a:xfrm>
          <a:ln/>
        </p:spPr>
      </p:sp>
      <p:sp>
        <p:nvSpPr>
          <p:cNvPr id="485379" name="Rectangle 3"/>
          <p:cNvSpPr>
            <a:spLocks noGrp="1" noChangeArrowheads="1"/>
          </p:cNvSpPr>
          <p:nvPr>
            <p:ph type="body" idx="1"/>
          </p:nvPr>
        </p:nvSpPr>
        <p:spPr/>
        <p:txBody>
          <a:bodyPr/>
          <a:lstStyle/>
          <a:p>
            <a:r>
              <a:rPr lang="de-DE" dirty="0"/>
              <a:t>In </a:t>
            </a:r>
            <a:r>
              <a:rPr lang="de-DE" dirty="0" err="1"/>
              <a:t>addition</a:t>
            </a:r>
            <a:r>
              <a:rPr lang="de-DE" dirty="0"/>
              <a:t>, </a:t>
            </a:r>
            <a:r>
              <a:rPr lang="de-DE" dirty="0" err="1"/>
              <a:t>the</a:t>
            </a:r>
            <a:r>
              <a:rPr lang="de-DE" dirty="0"/>
              <a:t> </a:t>
            </a:r>
            <a:r>
              <a:rPr lang="de-DE" dirty="0" err="1"/>
              <a:t>winner</a:t>
            </a:r>
            <a:r>
              <a:rPr lang="de-DE" dirty="0"/>
              <a:t> </a:t>
            </a:r>
            <a:r>
              <a:rPr lang="de-DE" dirty="0" err="1"/>
              <a:t>once</a:t>
            </a:r>
            <a:r>
              <a:rPr lang="de-DE" dirty="0"/>
              <a:t> </a:t>
            </a:r>
            <a:r>
              <a:rPr lang="de-DE" dirty="0" err="1"/>
              <a:t>again</a:t>
            </a:r>
            <a:r>
              <a:rPr lang="de-DE" dirty="0"/>
              <a:t> </a:t>
            </a:r>
            <a:r>
              <a:rPr lang="de-DE" dirty="0" err="1"/>
              <a:t>starts</a:t>
            </a:r>
            <a:r>
              <a:rPr lang="de-DE" dirty="0"/>
              <a:t> </a:t>
            </a:r>
            <a:r>
              <a:rPr lang="de-DE" dirty="0" err="1"/>
              <a:t>the</a:t>
            </a:r>
            <a:r>
              <a:rPr lang="de-DE" dirty="0"/>
              <a:t> echo </a:t>
            </a:r>
            <a:r>
              <a:rPr lang="de-DE" dirty="0" err="1"/>
              <a:t>algorithm</a:t>
            </a:r>
            <a:r>
              <a:rPr lang="de-DE" dirty="0"/>
              <a:t>.</a:t>
            </a:r>
          </a:p>
        </p:txBody>
      </p:sp>
    </p:spTree>
    <p:extLst>
      <p:ext uri="{BB962C8B-B14F-4D97-AF65-F5344CB8AC3E}">
        <p14:creationId xmlns:p14="http://schemas.microsoft.com/office/powerpoint/2010/main" val="124167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7B8EC-E1B2-4E8C-922D-5ED24E964812}" type="slidenum">
              <a:rPr lang="en-US"/>
              <a:pPr/>
              <a:t>8</a:t>
            </a:fld>
            <a:endParaRPr lang="en-US"/>
          </a:p>
        </p:txBody>
      </p:sp>
      <p:sp>
        <p:nvSpPr>
          <p:cNvPr id="485378" name="Rectangle 2"/>
          <p:cNvSpPr>
            <a:spLocks noGrp="1" noRot="1" noChangeAspect="1" noChangeArrowheads="1" noTextEdit="1"/>
          </p:cNvSpPr>
          <p:nvPr>
            <p:ph type="sldImg"/>
          </p:nvPr>
        </p:nvSpPr>
        <p:spPr>
          <a:xfrm>
            <a:off x="992188" y="768350"/>
            <a:ext cx="5114925" cy="3836988"/>
          </a:xfrm>
          <a:ln/>
        </p:spPr>
      </p:sp>
      <p:sp>
        <p:nvSpPr>
          <p:cNvPr id="485379"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31392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C5E16D76-5D09-4D74-BA2F-2E79FC1EC9BD}" type="slidenum">
              <a:rPr lang="en-US" smtClean="0"/>
              <a:pPr/>
              <a:t>9</a:t>
            </a:fld>
            <a:endParaRPr lang="en-US"/>
          </a:p>
        </p:txBody>
      </p:sp>
    </p:spTree>
    <p:extLst>
      <p:ext uri="{BB962C8B-B14F-4D97-AF65-F5344CB8AC3E}">
        <p14:creationId xmlns:p14="http://schemas.microsoft.com/office/powerpoint/2010/main" val="176203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B8399-95D8-491F-87BF-66F2257B14D9}" type="slidenum">
              <a:rPr lang="en-US"/>
              <a:pPr/>
              <a:t>10</a:t>
            </a:fld>
            <a:endParaRPr lang="en-US"/>
          </a:p>
        </p:txBody>
      </p:sp>
      <p:sp>
        <p:nvSpPr>
          <p:cNvPr id="560130" name="Rectangle 2"/>
          <p:cNvSpPr>
            <a:spLocks noGrp="1" noRot="1" noChangeAspect="1" noChangeArrowheads="1" noTextEdit="1"/>
          </p:cNvSpPr>
          <p:nvPr>
            <p:ph type="sldImg"/>
          </p:nvPr>
        </p:nvSpPr>
        <p:spPr>
          <a:xfrm>
            <a:off x="992188" y="768350"/>
            <a:ext cx="5114925" cy="3836988"/>
          </a:xfrm>
          <a:ln/>
        </p:spPr>
      </p:sp>
      <p:sp>
        <p:nvSpPr>
          <p:cNvPr id="560131"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342582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11652" name="Rectangle 4"/>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1653" name="Rectangle 5"/>
          <p:cNvSpPr>
            <a:spLocks noGrp="1" noChangeArrowheads="1"/>
          </p:cNvSpPr>
          <p:nvPr>
            <p:ph type="ctrTitle"/>
          </p:nvPr>
        </p:nvSpPr>
        <p:spPr>
          <a:xfrm>
            <a:off x="685800" y="1887736"/>
            <a:ext cx="7772400" cy="965200"/>
          </a:xfrm>
        </p:spPr>
        <p:txBody>
          <a:bodyPr/>
          <a:lstStyle>
            <a:lvl1pPr>
              <a:defRPr sz="3600" b="0"/>
            </a:lvl1pPr>
          </a:lstStyle>
          <a:p>
            <a:pPr lvl="0"/>
            <a:r>
              <a:rPr lang="de-DE" noProof="0"/>
              <a:t>Titelmasterformat durch Klicken bearbeiten</a:t>
            </a:r>
            <a:endParaRPr lang="de-DE" noProof="0" dirty="0"/>
          </a:p>
        </p:txBody>
      </p:sp>
      <p:sp>
        <p:nvSpPr>
          <p:cNvPr id="411654" name="Rectangle 6"/>
          <p:cNvSpPr>
            <a:spLocks noGrp="1" noChangeArrowheads="1"/>
          </p:cNvSpPr>
          <p:nvPr>
            <p:ph type="subTitle" idx="1"/>
          </p:nvPr>
        </p:nvSpPr>
        <p:spPr>
          <a:xfrm>
            <a:off x="685800" y="2825750"/>
            <a:ext cx="7773988" cy="641350"/>
          </a:xfrm>
        </p:spPr>
        <p:txBody>
          <a:bodyPr/>
          <a:lstStyle>
            <a:lvl1pPr marL="0" indent="0">
              <a:buFont typeface="Arial" charset="0"/>
              <a:buNone/>
              <a:defRPr sz="3300"/>
            </a:lvl1pPr>
          </a:lstStyle>
          <a:p>
            <a:pPr lvl="0"/>
            <a:r>
              <a:rPr lang="de-DE" noProof="0" dirty="0"/>
              <a:t>Formatvorlage des Untertitelmasters durch Klicken bearbeiten</a:t>
            </a:r>
          </a:p>
        </p:txBody>
      </p:sp>
      <p:sp>
        <p:nvSpPr>
          <p:cNvPr id="10" name="Text Box 11"/>
          <p:cNvSpPr txBox="1">
            <a:spLocks noChangeArrowheads="1"/>
          </p:cNvSpPr>
          <p:nvPr userDrawn="1"/>
        </p:nvSpPr>
        <p:spPr bwMode="auto">
          <a:xfrm>
            <a:off x="685800" y="3906044"/>
            <a:ext cx="7773988" cy="1827212"/>
          </a:xfrm>
          <a:prstGeom prst="rect">
            <a:avLst/>
          </a:prstGeom>
          <a:noFill/>
          <a:ln w="9525">
            <a:noFill/>
            <a:miter lim="800000"/>
            <a:headEnd/>
            <a:tailEnd/>
          </a:ln>
          <a:effectLst/>
        </p:spPr>
        <p:txBody>
          <a:bodyPr wrap="none"/>
          <a:lstStyle/>
          <a:p>
            <a:pPr>
              <a:defRPr/>
            </a:pPr>
            <a:r>
              <a:rPr lang="de-DE" sz="2400"/>
              <a:t>Prof. Dr.-Ing. Helge Parzyjegla</a:t>
            </a:r>
          </a:p>
          <a:p>
            <a:pPr>
              <a:defRPr/>
            </a:pPr>
            <a:endParaRPr lang="de-DE" sz="2400"/>
          </a:p>
          <a:p>
            <a:pPr>
              <a:defRPr/>
            </a:pPr>
            <a:r>
              <a:rPr lang="de-DE" sz="2200"/>
              <a:t>Kommunikations- und Betriebssysteme (KBS)</a:t>
            </a:r>
          </a:p>
          <a:p>
            <a:pPr>
              <a:defRPr/>
            </a:pPr>
            <a:r>
              <a:rPr lang="de-DE" sz="2200"/>
              <a:t>Institut für Telekommunikationssysteme</a:t>
            </a:r>
          </a:p>
          <a:p>
            <a:pPr>
              <a:defRPr/>
            </a:pPr>
            <a:r>
              <a:rPr lang="de-DE" sz="2200"/>
              <a:t>Fakultät IV – Elektrotechnik und Informatik</a:t>
            </a:r>
          </a:p>
          <a:p>
            <a:pPr>
              <a:defRPr/>
            </a:pPr>
            <a:r>
              <a:rPr lang="de-DE" sz="2200"/>
              <a:t>Technische Universität Berlin</a:t>
            </a:r>
          </a:p>
        </p:txBody>
      </p:sp>
      <p:pic>
        <p:nvPicPr>
          <p:cNvPr id="11" name="Picture 4" descr="rand_gelb_unten"/>
          <p:cNvPicPr>
            <a:picLocks noChangeAspect="1" noChangeArrowheads="1"/>
          </p:cNvPicPr>
          <p:nvPr userDrawn="1"/>
        </p:nvPicPr>
        <p:blipFill>
          <a:blip r:embed="rId2" cstate="print"/>
          <a:srcRect/>
          <a:stretch>
            <a:fillRect/>
          </a:stretch>
        </p:blipFill>
        <p:spPr bwMode="auto">
          <a:xfrm>
            <a:off x="-512" y="6253163"/>
            <a:ext cx="4570413" cy="604837"/>
          </a:xfrm>
          <a:prstGeom prst="rect">
            <a:avLst/>
          </a:prstGeom>
          <a:noFill/>
          <a:ln w="9525">
            <a:noFill/>
            <a:miter lim="800000"/>
            <a:headEnd/>
            <a:tailEnd/>
          </a:ln>
        </p:spPr>
      </p:pic>
      <p:pic>
        <p:nvPicPr>
          <p:cNvPr id="12" name="Picture 2" descr="rand_gelb_oben"/>
          <p:cNvPicPr>
            <a:picLocks noChangeAspect="1" noChangeArrowheads="1"/>
          </p:cNvPicPr>
          <p:nvPr userDrawn="1"/>
        </p:nvPicPr>
        <p:blipFill>
          <a:blip r:embed="rId3" cstate="print"/>
          <a:srcRect/>
          <a:stretch>
            <a:fillRect/>
          </a:stretch>
        </p:blipFill>
        <p:spPr bwMode="auto">
          <a:xfrm>
            <a:off x="4573588" y="0"/>
            <a:ext cx="4570412" cy="1008063"/>
          </a:xfrm>
          <a:prstGeom prst="rect">
            <a:avLst/>
          </a:prstGeom>
          <a:noFill/>
          <a:ln w="9525">
            <a:noFill/>
            <a:miter lim="800000"/>
            <a:headEnd/>
            <a:tailEnd/>
          </a:ln>
        </p:spPr>
      </p:pic>
      <p:pic>
        <p:nvPicPr>
          <p:cNvPr id="13" name="Picture 3" descr="my_tu-logo_3d_rot_transparent"/>
          <p:cNvPicPr>
            <a:picLocks noChangeAspect="1" noChangeArrowheads="1"/>
          </p:cNvPicPr>
          <p:nvPr userDrawn="1"/>
        </p:nvPicPr>
        <p:blipFill>
          <a:blip r:embed="rId4" cstate="print"/>
          <a:srcRect/>
          <a:stretch>
            <a:fillRect/>
          </a:stretch>
        </p:blipFill>
        <p:spPr bwMode="auto">
          <a:xfrm>
            <a:off x="8085138" y="212725"/>
            <a:ext cx="749300" cy="63658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7" name="Datumsplatzhalter 6"/>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8" name="Fußzeilenplatzhalter 7"/>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9" name="Foliennummernplatzhalter 8"/>
          <p:cNvSpPr>
            <a:spLocks noGrp="1"/>
          </p:cNvSpPr>
          <p:nvPr>
            <p:ph type="sldNum" sz="quarter" idx="12"/>
          </p:nvPr>
        </p:nvSpPr>
        <p:spPr>
          <a:xfrm>
            <a:off x="8101013" y="6534150"/>
            <a:ext cx="1006475" cy="279400"/>
          </a:xfrm>
          <a:prstGeom prst="rect">
            <a:avLst/>
          </a:prstGeom>
        </p:spPr>
        <p:txBody>
          <a:bodyPr/>
          <a:lstStyle>
            <a:lvl1pPr>
              <a:defRPr/>
            </a:lvl1pPr>
          </a:lstStyle>
          <a:p>
            <a:fld id="{E1235AF1-7D94-45EE-8CD3-8E0DD5B19F04}" type="slidenum">
              <a:rPr lang="en-US" smtClean="0"/>
              <a:pPr/>
              <a:t>‹#›</a:t>
            </a:fld>
            <a:endParaRPr lang="en-US"/>
          </a:p>
        </p:txBody>
      </p:sp>
      <p:sp>
        <p:nvSpPr>
          <p:cNvPr id="10" name="Titel 1"/>
          <p:cNvSpPr>
            <a:spLocks noGrp="1"/>
          </p:cNvSpPr>
          <p:nvPr>
            <p:ph type="title"/>
          </p:nvPr>
        </p:nvSpPr>
        <p:spPr>
          <a:xfrm>
            <a:off x="455613" y="367834"/>
            <a:ext cx="7645400" cy="523220"/>
          </a:xfrm>
        </p:spPr>
        <p:txBody>
          <a:bodyPr/>
          <a:lstStyle/>
          <a:p>
            <a:r>
              <a:rPr lang="de-DE"/>
              <a:t>Titelmasterformat durch Klicken bearbeiten</a:t>
            </a:r>
          </a:p>
        </p:txBody>
      </p:sp>
    </p:spTree>
    <p:extLst>
      <p:ext uri="{BB962C8B-B14F-4D97-AF65-F5344CB8AC3E}">
        <p14:creationId xmlns:p14="http://schemas.microsoft.com/office/powerpoint/2010/main" val="2073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4910138"/>
            <a:ext cx="8061325" cy="381000"/>
          </a:xfrm>
        </p:spPr>
        <p:txBody>
          <a:bodyPr>
            <a:spAutoFit/>
          </a:bodyPr>
          <a:lstStyle>
            <a:lvl1pPr>
              <a:defRPr/>
            </a:lvl1pPr>
          </a:lstStyle>
          <a:p>
            <a:pPr lvl="0"/>
            <a:r>
              <a:rPr lang="de-DE" noProof="0"/>
              <a:t>Mastertitelformat bearbeiten</a:t>
            </a:r>
          </a:p>
        </p:txBody>
      </p:sp>
      <p:sp>
        <p:nvSpPr>
          <p:cNvPr id="4099" name="Rectangle 3"/>
          <p:cNvSpPr>
            <a:spLocks noGrp="1" noChangeArrowheads="1"/>
          </p:cNvSpPr>
          <p:nvPr>
            <p:ph type="subTitle" idx="1"/>
          </p:nvPr>
        </p:nvSpPr>
        <p:spPr>
          <a:xfrm>
            <a:off x="539750" y="5659438"/>
            <a:ext cx="8061325" cy="279400"/>
          </a:xfrm>
        </p:spPr>
        <p:txBody>
          <a:bodyPr anchor="b">
            <a:spAutoFit/>
          </a:bodyPr>
          <a:lstStyle>
            <a:lvl1pPr marL="0" indent="0">
              <a:defRPr>
                <a:solidFill>
                  <a:schemeClr val="accent1"/>
                </a:solidFill>
              </a:defRPr>
            </a:lvl1pPr>
          </a:lstStyle>
          <a:p>
            <a:pPr lvl="0"/>
            <a:r>
              <a:rPr lang="de-DE" noProof="0"/>
              <a:t>Master-Untertitelformat bearbeiten</a:t>
            </a:r>
          </a:p>
        </p:txBody>
      </p:sp>
      <p:sp>
        <p:nvSpPr>
          <p:cNvPr id="4104" name="Line 8"/>
          <p:cNvSpPr>
            <a:spLocks noChangeShapeType="1"/>
          </p:cNvSpPr>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de-DE"/>
          </a:p>
        </p:txBody>
      </p:sp>
      <p:pic>
        <p:nvPicPr>
          <p:cNvPr id="4105" name="Picture 9" descr="TU_Logo_lang_RGB_rot_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2206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DDA20590-EC26-DE40-BF83-8E86F34B783D}" type="slidenum">
              <a:rPr lang="de-DE"/>
              <a:pPr/>
              <a:t>‹#›</a:t>
            </a:fld>
            <a:endParaRPr lang="de-DE"/>
          </a:p>
        </p:txBody>
      </p:sp>
    </p:spTree>
    <p:extLst>
      <p:ext uri="{BB962C8B-B14F-4D97-AF65-F5344CB8AC3E}">
        <p14:creationId xmlns:p14="http://schemas.microsoft.com/office/powerpoint/2010/main" val="106531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CD5D53CD-51C2-B74E-9B93-9D7142D35FE7}" type="slidenum">
              <a:rPr lang="de-DE"/>
              <a:pPr/>
              <a:t>‹#›</a:t>
            </a:fld>
            <a:endParaRPr lang="de-DE"/>
          </a:p>
        </p:txBody>
      </p:sp>
    </p:spTree>
    <p:extLst>
      <p:ext uri="{BB962C8B-B14F-4D97-AF65-F5344CB8AC3E}">
        <p14:creationId xmlns:p14="http://schemas.microsoft.com/office/powerpoint/2010/main" val="2675700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39750" y="1924050"/>
            <a:ext cx="3954463"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924050"/>
            <a:ext cx="3954462"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00780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9"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07785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15244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55946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192288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83876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288896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357313"/>
            <a:ext cx="2014537" cy="4633912"/>
          </a:xfrm>
        </p:spPr>
        <p:txBody>
          <a:bodyPr vert="eaVert"/>
          <a:lstStyle/>
          <a:p>
            <a:r>
              <a:rPr lang="de-DE"/>
              <a:t>Mastertitelformat bearbeiten</a:t>
            </a:r>
          </a:p>
        </p:txBody>
      </p:sp>
      <p:sp>
        <p:nvSpPr>
          <p:cNvPr id="3" name="Vertikaler Textplatzhalter 2"/>
          <p:cNvSpPr>
            <a:spLocks noGrp="1"/>
          </p:cNvSpPr>
          <p:nvPr>
            <p:ph type="body" orient="vert" idx="1"/>
          </p:nvPr>
        </p:nvSpPr>
        <p:spPr>
          <a:xfrm>
            <a:off x="539750" y="1357313"/>
            <a:ext cx="5894388" cy="463391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573341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04800"/>
            <a:ext cx="7315200" cy="457200"/>
          </a:xfrm>
        </p:spPr>
        <p:txBody>
          <a:bodyPr/>
          <a:lstStyle/>
          <a:p>
            <a:r>
              <a:rPr lang="de-DE"/>
              <a:t>Titelmasterformat durch Klicken bearbeiten</a:t>
            </a:r>
          </a:p>
        </p:txBody>
      </p:sp>
      <p:sp>
        <p:nvSpPr>
          <p:cNvPr id="3" name="Textplatzhalter 2"/>
          <p:cNvSpPr>
            <a:spLocks noGrp="1"/>
          </p:cNvSpPr>
          <p:nvPr>
            <p:ph type="body" sz="half" idx="1"/>
          </p:nvPr>
        </p:nvSpPr>
        <p:spPr>
          <a:xfrm>
            <a:off x="7620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8387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a:xfrm>
            <a:off x="0" y="6705600"/>
            <a:ext cx="3347864" cy="152400"/>
          </a:xfr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6553200" y="6477000"/>
            <a:ext cx="1905000" cy="228600"/>
          </a:xfrm>
        </p:spPr>
        <p:txBody>
          <a:bodyPr/>
          <a:lstStyle>
            <a:lvl1pPr>
              <a:defRPr/>
            </a:lvl1pPr>
          </a:lstStyle>
          <a:p>
            <a:r>
              <a:rPr lang="de-DE"/>
              <a:t>0-</a:t>
            </a:r>
            <a:fld id="{0FF05924-277F-44FF-99FA-E39186B5BDAB}" type="slidenum">
              <a:rPr lang="de-DE"/>
              <a:pPr/>
              <a:t>‹#›</a:t>
            </a:fld>
            <a:endParaRPr lang="de-DE"/>
          </a:p>
        </p:txBody>
      </p:sp>
    </p:spTree>
    <p:extLst>
      <p:ext uri="{BB962C8B-B14F-4D97-AF65-F5344CB8AC3E}">
        <p14:creationId xmlns:p14="http://schemas.microsoft.com/office/powerpoint/2010/main" val="2699051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3924300"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9330" y="6534150"/>
            <a:ext cx="2016125"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lvl1pPr>
              <a:defRPr/>
            </a:lvl1pPr>
          </a:lstStyle>
          <a:p>
            <a:fld id="{B379ECF0-7C5A-40AF-B2A2-93F08A94F67E}" type="slidenum">
              <a:rPr lang="en-US" smtClean="0"/>
              <a:pPr/>
              <a:t>‹#›</a:t>
            </a:fld>
            <a:endParaRPr lang="en-US"/>
          </a:p>
        </p:txBody>
      </p:sp>
    </p:spTree>
    <p:extLst>
      <p:ext uri="{BB962C8B-B14F-4D97-AF65-F5344CB8AC3E}">
        <p14:creationId xmlns:p14="http://schemas.microsoft.com/office/powerpoint/2010/main" val="6987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0CD4D732-D163-478E-8D7F-8C21B4C1F028}" type="slidenum">
              <a:rPr lang="en-US" smtClean="0"/>
              <a:pPr/>
              <a:t>‹#›</a:t>
            </a:fld>
            <a:endParaRPr lang="en-US"/>
          </a:p>
        </p:txBody>
      </p:sp>
    </p:spTree>
    <p:extLst>
      <p:ext uri="{BB962C8B-B14F-4D97-AF65-F5344CB8AC3E}">
        <p14:creationId xmlns:p14="http://schemas.microsoft.com/office/powerpoint/2010/main" val="158790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Spalten">
    <p:spTree>
      <p:nvGrpSpPr>
        <p:cNvPr id="1" name=""/>
        <p:cNvGrpSpPr/>
        <p:nvPr/>
      </p:nvGrpSpPr>
      <p:grpSpPr>
        <a:xfrm>
          <a:off x="0" y="0"/>
          <a:ext cx="0" cy="0"/>
          <a:chOff x="0" y="0"/>
          <a:chExt cx="0" cy="0"/>
        </a:xfrm>
      </p:grpSpPr>
      <p:sp>
        <p:nvSpPr>
          <p:cNvPr id="17" name="Textplatzhalter 16"/>
          <p:cNvSpPr>
            <a:spLocks noGrp="1"/>
          </p:cNvSpPr>
          <p:nvPr>
            <p:ph type="body" sz="quarter" idx="15"/>
          </p:nvPr>
        </p:nvSpPr>
        <p:spPr>
          <a:xfrm>
            <a:off x="4708525" y="1125538"/>
            <a:ext cx="4040188" cy="5297487"/>
          </a:xfrm>
        </p:spPr>
        <p:txBody>
          <a:bodyPr/>
          <a:lstStyle/>
          <a:p>
            <a:pPr lvl="0"/>
            <a:r>
              <a:rPr lang="de-DE"/>
              <a:t>Textmasterformat bearbeiten</a:t>
            </a:r>
          </a:p>
          <a:p>
            <a:pPr lvl="1"/>
            <a:r>
              <a:rPr lang="de-DE"/>
              <a:t>Zweite Ebene</a:t>
            </a:r>
          </a:p>
          <a:p>
            <a:pPr lvl="2"/>
            <a:r>
              <a:rPr lang="de-DE"/>
              <a:t>Dritte Ebene</a:t>
            </a:r>
          </a:p>
        </p:txBody>
      </p:sp>
      <p:sp>
        <p:nvSpPr>
          <p:cNvPr id="9" name="Textplatzhalter 8"/>
          <p:cNvSpPr>
            <a:spLocks noGrp="1"/>
          </p:cNvSpPr>
          <p:nvPr>
            <p:ph type="body" sz="quarter" idx="13"/>
          </p:nvPr>
        </p:nvSpPr>
        <p:spPr>
          <a:xfrm>
            <a:off x="455613" y="1125538"/>
            <a:ext cx="4038600" cy="5297487"/>
          </a:xfrm>
        </p:spPr>
        <p:txBody>
          <a:bodyPr/>
          <a:lstStyle/>
          <a:p>
            <a:pPr lvl="0"/>
            <a:r>
              <a:rPr lang="de-DE"/>
              <a:t>Textmasterformat bearbeiten</a:t>
            </a:r>
          </a:p>
          <a:p>
            <a:pPr lvl="1"/>
            <a:r>
              <a:rPr lang="de-DE"/>
              <a:t>Zweite Ebene</a:t>
            </a:r>
          </a:p>
          <a:p>
            <a:pPr lvl="2"/>
            <a:r>
              <a:rPr lang="de-DE"/>
              <a:t>Dritte Ebene</a:t>
            </a:r>
          </a:p>
        </p:txBody>
      </p:sp>
      <p:sp>
        <p:nvSpPr>
          <p:cNvPr id="2" name="Titel 1"/>
          <p:cNvSpPr>
            <a:spLocks noGrp="1"/>
          </p:cNvSpPr>
          <p:nvPr>
            <p:ph type="title"/>
          </p:nvPr>
        </p:nvSpPr>
        <p:spPr/>
        <p:txBody>
          <a:bodyPr/>
          <a:lstStyle/>
          <a:p>
            <a:r>
              <a:rPr lang="de-DE"/>
              <a:t>Titelmasterformat durch Klicken bearbeiten</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Tree>
    <p:extLst>
      <p:ext uri="{BB962C8B-B14F-4D97-AF65-F5344CB8AC3E}">
        <p14:creationId xmlns:p14="http://schemas.microsoft.com/office/powerpoint/2010/main" val="256158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p:txBody>
      </p:sp>
      <p:sp>
        <p:nvSpPr>
          <p:cNvPr id="4" name="Datumsplatzhalter 3"/>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5" name="Fußzeilenplatzhalter 4"/>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6" name="Foliennummernplatzhalter 5"/>
          <p:cNvSpPr>
            <a:spLocks noGrp="1"/>
          </p:cNvSpPr>
          <p:nvPr>
            <p:ph type="sldNum" sz="quarter" idx="12"/>
          </p:nvPr>
        </p:nvSpPr>
        <p:spPr>
          <a:xfrm>
            <a:off x="8101013" y="6534150"/>
            <a:ext cx="1006475" cy="279400"/>
          </a:xfrm>
          <a:prstGeom prst="rect">
            <a:avLst/>
          </a:prstGeom>
        </p:spPr>
        <p:txBody>
          <a:bodyPr/>
          <a:lstStyle>
            <a:lvl1pPr>
              <a:defRPr/>
            </a:lvl1pPr>
          </a:lstStyle>
          <a:p>
            <a:fld id="{8157314E-F360-49E8-8F17-2ECFA347C5B9}" type="slidenum">
              <a:rPr lang="en-US" smtClean="0"/>
              <a:pPr/>
              <a:t>‹#›</a:t>
            </a:fld>
            <a:endParaRPr lang="en-US"/>
          </a:p>
        </p:txBody>
      </p:sp>
    </p:spTree>
    <p:extLst>
      <p:ext uri="{BB962C8B-B14F-4D97-AF65-F5344CB8AC3E}">
        <p14:creationId xmlns:p14="http://schemas.microsoft.com/office/powerpoint/2010/main" val="399042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5613" y="1125538"/>
            <a:ext cx="4038600"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4" name="Inhaltsplatzhalter 3"/>
          <p:cNvSpPr>
            <a:spLocks noGrp="1"/>
          </p:cNvSpPr>
          <p:nvPr>
            <p:ph sz="half" idx="2"/>
          </p:nvPr>
        </p:nvSpPr>
        <p:spPr>
          <a:xfrm>
            <a:off x="4646613" y="1125538"/>
            <a:ext cx="4040187"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5598206-1B8D-4D61-B8CC-95B14EDFC949}" type="slidenum">
              <a:rPr lang="en-US" smtClean="0"/>
              <a:pPr/>
              <a:t>‹#›</a:t>
            </a:fld>
            <a:endParaRPr lang="en-US"/>
          </a:p>
        </p:txBody>
      </p:sp>
    </p:spTree>
    <p:extLst>
      <p:ext uri="{BB962C8B-B14F-4D97-AF65-F5344CB8AC3E}">
        <p14:creationId xmlns:p14="http://schemas.microsoft.com/office/powerpoint/2010/main" val="148740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5.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4.jpe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4" descr="rand_gelb_unten"/>
          <p:cNvPicPr>
            <a:picLocks noChangeAspect="1" noChangeArrowheads="1"/>
          </p:cNvPicPr>
          <p:nvPr userDrawn="1"/>
        </p:nvPicPr>
        <p:blipFill>
          <a:blip r:embed="rId12" cstate="print"/>
          <a:srcRect/>
          <a:stretch>
            <a:fillRect/>
          </a:stretch>
        </p:blipFill>
        <p:spPr bwMode="auto">
          <a:xfrm>
            <a:off x="-512" y="6253163"/>
            <a:ext cx="4570413" cy="604837"/>
          </a:xfrm>
          <a:prstGeom prst="rect">
            <a:avLst/>
          </a:prstGeom>
          <a:noFill/>
          <a:ln w="9525">
            <a:noFill/>
            <a:miter lim="800000"/>
            <a:headEnd/>
            <a:tailEnd/>
          </a:ln>
        </p:spPr>
      </p:pic>
      <p:pic>
        <p:nvPicPr>
          <p:cNvPr id="10" name="Picture 2" descr="rand_gelb_oben"/>
          <p:cNvPicPr>
            <a:picLocks noChangeAspect="1" noChangeArrowheads="1"/>
          </p:cNvPicPr>
          <p:nvPr userDrawn="1"/>
        </p:nvPicPr>
        <p:blipFill>
          <a:blip r:embed="rId13" cstate="print"/>
          <a:srcRect/>
          <a:stretch>
            <a:fillRect/>
          </a:stretch>
        </p:blipFill>
        <p:spPr bwMode="auto">
          <a:xfrm>
            <a:off x="4573588" y="0"/>
            <a:ext cx="4570412" cy="1008063"/>
          </a:xfrm>
          <a:prstGeom prst="rect">
            <a:avLst/>
          </a:prstGeom>
          <a:noFill/>
          <a:ln w="9525">
            <a:noFill/>
            <a:miter lim="800000"/>
            <a:headEnd/>
            <a:tailEnd/>
          </a:ln>
        </p:spPr>
      </p:pic>
      <p:pic>
        <p:nvPicPr>
          <p:cNvPr id="11" name="Picture 3" descr="my_tu-logo_3d_rot_transparent"/>
          <p:cNvPicPr>
            <a:picLocks noChangeAspect="1" noChangeArrowheads="1"/>
          </p:cNvPicPr>
          <p:nvPr userDrawn="1"/>
        </p:nvPicPr>
        <p:blipFill>
          <a:blip r:embed="rId14" cstate="print"/>
          <a:srcRect/>
          <a:stretch>
            <a:fillRect/>
          </a:stretch>
        </p:blipFill>
        <p:spPr bwMode="auto">
          <a:xfrm>
            <a:off x="8085138" y="212725"/>
            <a:ext cx="749300" cy="636588"/>
          </a:xfrm>
          <a:prstGeom prst="rect">
            <a:avLst/>
          </a:prstGeom>
          <a:noFill/>
          <a:ln w="9525">
            <a:noFill/>
            <a:miter lim="800000"/>
            <a:headEnd/>
            <a:tailEnd/>
          </a:ln>
        </p:spPr>
      </p:pic>
      <p:sp>
        <p:nvSpPr>
          <p:cNvPr id="410627" name="Rectangle 3"/>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0628" name="Rectangle 4"/>
          <p:cNvSpPr>
            <a:spLocks noGrp="1" noChangeArrowheads="1"/>
          </p:cNvSpPr>
          <p:nvPr>
            <p:ph type="title"/>
          </p:nvPr>
        </p:nvSpPr>
        <p:spPr bwMode="auto">
          <a:xfrm>
            <a:off x="455613" y="367834"/>
            <a:ext cx="7645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10629" name="Rectangle 5"/>
          <p:cNvSpPr>
            <a:spLocks noGrp="1" noChangeArrowheads="1"/>
          </p:cNvSpPr>
          <p:nvPr>
            <p:ph type="body" idx="1"/>
          </p:nvPr>
        </p:nvSpPr>
        <p:spPr bwMode="auto">
          <a:xfrm>
            <a:off x="455613" y="1125538"/>
            <a:ext cx="8231187" cy="5297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t>Textmasterformate durch Klicken bearbeiten</a:t>
            </a:r>
          </a:p>
          <a:p>
            <a:pPr lvl="1"/>
            <a:r>
              <a:rPr lang="en-US"/>
              <a:t>Zweite Ebene</a:t>
            </a:r>
          </a:p>
          <a:p>
            <a:pPr lvl="2"/>
            <a:r>
              <a:rPr lang="en-US"/>
              <a:t>Dritte Ebene</a:t>
            </a:r>
          </a:p>
        </p:txBody>
      </p:sp>
      <p:sp>
        <p:nvSpPr>
          <p:cNvPr id="13" name="Rectangle 8"/>
          <p:cNvSpPr>
            <a:spLocks noGrp="1" noChangeArrowheads="1"/>
          </p:cNvSpPr>
          <p:nvPr>
            <p:ph type="dt" sz="half" idx="2"/>
          </p:nvPr>
        </p:nvSpPr>
        <p:spPr bwMode="auto">
          <a:xfrm>
            <a:off x="3959225" y="6534150"/>
            <a:ext cx="446405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endParaRPr lang="en-US"/>
          </a:p>
        </p:txBody>
      </p:sp>
      <p:sp>
        <p:nvSpPr>
          <p:cNvPr id="14" name="Rectangle 9"/>
          <p:cNvSpPr>
            <a:spLocks noGrp="1" noChangeArrowheads="1"/>
          </p:cNvSpPr>
          <p:nvPr>
            <p:ph type="ftr" sz="quarter" idx="3"/>
          </p:nvPr>
        </p:nvSpPr>
        <p:spPr bwMode="auto">
          <a:xfrm>
            <a:off x="34925" y="6534150"/>
            <a:ext cx="201612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solidFill>
                  <a:schemeClr val="bg2"/>
                </a:solidFill>
              </a:defRPr>
            </a:lvl1pPr>
          </a:lstStyle>
          <a:p>
            <a:pPr>
              <a:defRPr/>
            </a:pPr>
            <a:r>
              <a:rPr lang="en-US"/>
              <a:t>Odej Kao, TU Berlin, Distributed Algorithms 2016/17</a:t>
            </a:r>
          </a:p>
        </p:txBody>
      </p:sp>
      <p:sp>
        <p:nvSpPr>
          <p:cNvPr id="15" name="Rectangle 10"/>
          <p:cNvSpPr>
            <a:spLocks noGrp="1" noChangeArrowheads="1"/>
          </p:cNvSpPr>
          <p:nvPr>
            <p:ph type="sldNum" sz="quarter" idx="4"/>
          </p:nvPr>
        </p:nvSpPr>
        <p:spPr bwMode="auto">
          <a:xfrm>
            <a:off x="8101013" y="6534150"/>
            <a:ext cx="100647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fld id="{28B2F734-D3B2-4423-8BB5-FAEF5E3288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dt="0"/>
  <p:txStyles>
    <p:titleStyle>
      <a:lvl1pPr algn="l" rtl="0" eaLnBrk="1" fontAlgn="base" hangingPunct="1">
        <a:spcBef>
          <a:spcPct val="0"/>
        </a:spcBef>
        <a:spcAft>
          <a:spcPct val="0"/>
        </a:spcAft>
        <a:defRPr sz="2800" b="1">
          <a:solidFill>
            <a:srgbClr val="004A99"/>
          </a:solidFill>
          <a:latin typeface="+mj-lt"/>
          <a:ea typeface="+mj-ea"/>
          <a:cs typeface="+mj-cs"/>
        </a:defRPr>
      </a:lvl1pPr>
      <a:lvl2pPr algn="l" rtl="0" eaLnBrk="1" fontAlgn="base" hangingPunct="1">
        <a:spcBef>
          <a:spcPct val="0"/>
        </a:spcBef>
        <a:spcAft>
          <a:spcPct val="0"/>
        </a:spcAft>
        <a:defRPr sz="2800" b="1">
          <a:solidFill>
            <a:srgbClr val="004A99"/>
          </a:solidFill>
          <a:latin typeface="Arial" charset="0"/>
        </a:defRPr>
      </a:lvl2pPr>
      <a:lvl3pPr algn="l" rtl="0" eaLnBrk="1" fontAlgn="base" hangingPunct="1">
        <a:spcBef>
          <a:spcPct val="0"/>
        </a:spcBef>
        <a:spcAft>
          <a:spcPct val="0"/>
        </a:spcAft>
        <a:defRPr sz="2800" b="1">
          <a:solidFill>
            <a:srgbClr val="004A99"/>
          </a:solidFill>
          <a:latin typeface="Arial" charset="0"/>
        </a:defRPr>
      </a:lvl3pPr>
      <a:lvl4pPr algn="l" rtl="0" eaLnBrk="1" fontAlgn="base" hangingPunct="1">
        <a:spcBef>
          <a:spcPct val="0"/>
        </a:spcBef>
        <a:spcAft>
          <a:spcPct val="0"/>
        </a:spcAft>
        <a:defRPr sz="2800" b="1">
          <a:solidFill>
            <a:srgbClr val="004A99"/>
          </a:solidFill>
          <a:latin typeface="Arial" charset="0"/>
        </a:defRPr>
      </a:lvl4pPr>
      <a:lvl5pPr algn="l" rtl="0" eaLnBrk="1" fontAlgn="base" hangingPunct="1">
        <a:spcBef>
          <a:spcPct val="0"/>
        </a:spcBef>
        <a:spcAft>
          <a:spcPct val="0"/>
        </a:spcAft>
        <a:defRPr sz="2800" b="1">
          <a:solidFill>
            <a:srgbClr val="004A99"/>
          </a:solidFill>
          <a:latin typeface="Arial" charset="0"/>
        </a:defRPr>
      </a:lvl5pPr>
      <a:lvl6pPr marL="457200" algn="l" rtl="0" eaLnBrk="1" fontAlgn="base" hangingPunct="1">
        <a:spcBef>
          <a:spcPct val="0"/>
        </a:spcBef>
        <a:spcAft>
          <a:spcPct val="0"/>
        </a:spcAft>
        <a:defRPr sz="2800" b="1">
          <a:solidFill>
            <a:srgbClr val="004A99"/>
          </a:solidFill>
          <a:latin typeface="Arial" charset="0"/>
        </a:defRPr>
      </a:lvl6pPr>
      <a:lvl7pPr marL="914400" algn="l" rtl="0" eaLnBrk="1" fontAlgn="base" hangingPunct="1">
        <a:spcBef>
          <a:spcPct val="0"/>
        </a:spcBef>
        <a:spcAft>
          <a:spcPct val="0"/>
        </a:spcAft>
        <a:defRPr sz="2800" b="1">
          <a:solidFill>
            <a:srgbClr val="004A99"/>
          </a:solidFill>
          <a:latin typeface="Arial" charset="0"/>
        </a:defRPr>
      </a:lvl7pPr>
      <a:lvl8pPr marL="1371600" algn="l" rtl="0" eaLnBrk="1" fontAlgn="base" hangingPunct="1">
        <a:spcBef>
          <a:spcPct val="0"/>
        </a:spcBef>
        <a:spcAft>
          <a:spcPct val="0"/>
        </a:spcAft>
        <a:defRPr sz="2800" b="1">
          <a:solidFill>
            <a:srgbClr val="004A99"/>
          </a:solidFill>
          <a:latin typeface="Arial" charset="0"/>
        </a:defRPr>
      </a:lvl8pPr>
      <a:lvl9pPr marL="1828800" algn="l" rtl="0" eaLnBrk="1" fontAlgn="base" hangingPunct="1">
        <a:spcBef>
          <a:spcPct val="0"/>
        </a:spcBef>
        <a:spcAft>
          <a:spcPct val="0"/>
        </a:spcAft>
        <a:defRPr sz="2800" b="1">
          <a:solidFill>
            <a:srgbClr val="004A99"/>
          </a:solidFill>
          <a:latin typeface="Arial" charset="0"/>
        </a:defRPr>
      </a:lvl9pPr>
    </p:titleStyle>
    <p:bodyStyle>
      <a:lvl1pPr marL="342900" indent="-342900" algn="l" rtl="0" eaLnBrk="1" fontAlgn="base" hangingPunct="1">
        <a:lnSpc>
          <a:spcPct val="120000"/>
        </a:lnSpc>
        <a:spcBef>
          <a:spcPct val="0"/>
        </a:spcBef>
        <a:spcAft>
          <a:spcPct val="0"/>
        </a:spcAft>
        <a:buClr>
          <a:srgbClr val="004A99"/>
        </a:buClr>
        <a:buFont typeface="Arial" charset="0"/>
        <a:buChar char="&gt;"/>
        <a:defRPr sz="2400">
          <a:solidFill>
            <a:schemeClr val="tx1"/>
          </a:solidFill>
          <a:latin typeface="+mn-lt"/>
          <a:ea typeface="+mn-ea"/>
          <a:cs typeface="+mn-cs"/>
        </a:defRPr>
      </a:lvl1pPr>
      <a:lvl2pPr marL="742950" indent="-28575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2pPr>
      <a:lvl3pPr marL="1143000" indent="-22860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357313"/>
            <a:ext cx="8061325" cy="381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p>
            <a:pPr lvl="0"/>
            <a:r>
              <a:rPr lang="de-DE"/>
              <a:t>Titel durch Klicken hinzufügen</a:t>
            </a:r>
          </a:p>
        </p:txBody>
      </p:sp>
      <p:sp>
        <p:nvSpPr>
          <p:cNvPr id="1027" name="Rectangle 3"/>
          <p:cNvSpPr>
            <a:spLocks noGrp="1" noChangeArrowheads="1"/>
          </p:cNvSpPr>
          <p:nvPr>
            <p:ph type="body" idx="1"/>
          </p:nvPr>
        </p:nvSpPr>
        <p:spPr bwMode="auto">
          <a:xfrm>
            <a:off x="539750" y="1924050"/>
            <a:ext cx="8061325" cy="4067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de-DE" dirty="0"/>
              <a:t>Text </a:t>
            </a:r>
            <a:r>
              <a:rPr lang="de-DE" dirty="0" err="1"/>
              <a:t>durck</a:t>
            </a:r>
            <a:r>
              <a:rPr lang="de-DE" dirty="0"/>
              <a:t> Klicken hinzufügen</a:t>
            </a:r>
          </a:p>
          <a:p>
            <a:pPr lvl="1"/>
            <a:r>
              <a:rPr lang="de-DE" dirty="0" err="1"/>
              <a:t>Xxx</a:t>
            </a:r>
            <a:endParaRPr lang="de-DE" dirty="0"/>
          </a:p>
        </p:txBody>
      </p:sp>
      <p:sp>
        <p:nvSpPr>
          <p:cNvPr id="1029" name="Rectangle 5"/>
          <p:cNvSpPr>
            <a:spLocks noGrp="1" noChangeArrowheads="1"/>
          </p:cNvSpPr>
          <p:nvPr>
            <p:ph type="ftr" sz="quarter" idx="3"/>
          </p:nvPr>
        </p:nvSpPr>
        <p:spPr bwMode="auto">
          <a:xfrm>
            <a:off x="539750" y="6372225"/>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1030" name="Rectangle 6"/>
          <p:cNvSpPr>
            <a:spLocks noGrp="1" noChangeArrowheads="1"/>
          </p:cNvSpPr>
          <p:nvPr>
            <p:ph type="sldNum" sz="quarter" idx="4"/>
          </p:nvPr>
        </p:nvSpPr>
        <p:spPr bwMode="auto">
          <a:xfrm>
            <a:off x="539650" y="6557963"/>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Slide </a:t>
            </a:r>
            <a:fld id="{53EC5674-4864-724D-92F0-385EEF188541}" type="slidenum">
              <a:rPr lang="de-DE"/>
              <a:pPr/>
              <a:t>‹#›</a:t>
            </a:fld>
            <a:endParaRPr lang="de-DE"/>
          </a:p>
        </p:txBody>
      </p:sp>
      <p:pic>
        <p:nvPicPr>
          <p:cNvPr id="1031" name="Picture 7" descr="TU_Logo_lang_RGB_rot_PPT-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Grafik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030877" y="6351539"/>
            <a:ext cx="570198" cy="357312"/>
          </a:xfrm>
          <a:prstGeom prst="rect">
            <a:avLst/>
          </a:prstGeom>
        </p:spPr>
      </p:pic>
    </p:spTree>
    <p:extLst>
      <p:ext uri="{BB962C8B-B14F-4D97-AF65-F5344CB8AC3E}">
        <p14:creationId xmlns:p14="http://schemas.microsoft.com/office/powerpoint/2010/main" val="19208625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2pPr>
      <a:lvl3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3pPr>
      <a:lvl4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4pPr>
      <a:lvl5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5pPr>
      <a:lvl6pPr marL="457200" algn="l" rtl="0" eaLnBrk="1" fontAlgn="base" hangingPunct="1">
        <a:lnSpc>
          <a:spcPts val="3000"/>
        </a:lnSpc>
        <a:spcBef>
          <a:spcPct val="0"/>
        </a:spcBef>
        <a:spcAft>
          <a:spcPct val="0"/>
        </a:spcAft>
        <a:defRPr sz="2400">
          <a:solidFill>
            <a:schemeClr val="tx2"/>
          </a:solidFill>
          <a:latin typeface="Arial" charset="0"/>
          <a:ea typeface="ＭＳ Ｐゴシック" charset="0"/>
        </a:defRPr>
      </a:lvl6pPr>
      <a:lvl7pPr marL="914400" algn="l" rtl="0" eaLnBrk="1" fontAlgn="base" hangingPunct="1">
        <a:lnSpc>
          <a:spcPts val="3000"/>
        </a:lnSpc>
        <a:spcBef>
          <a:spcPct val="0"/>
        </a:spcBef>
        <a:spcAft>
          <a:spcPct val="0"/>
        </a:spcAft>
        <a:defRPr sz="2400">
          <a:solidFill>
            <a:schemeClr val="tx2"/>
          </a:solidFill>
          <a:latin typeface="Arial" charset="0"/>
          <a:ea typeface="ＭＳ Ｐゴシック" charset="0"/>
        </a:defRPr>
      </a:lvl7pPr>
      <a:lvl8pPr marL="1371600" algn="l" rtl="0" eaLnBrk="1" fontAlgn="base" hangingPunct="1">
        <a:lnSpc>
          <a:spcPts val="3000"/>
        </a:lnSpc>
        <a:spcBef>
          <a:spcPct val="0"/>
        </a:spcBef>
        <a:spcAft>
          <a:spcPct val="0"/>
        </a:spcAft>
        <a:defRPr sz="2400">
          <a:solidFill>
            <a:schemeClr val="tx2"/>
          </a:solidFill>
          <a:latin typeface="Arial" charset="0"/>
          <a:ea typeface="ＭＳ Ｐゴシック" charset="0"/>
        </a:defRPr>
      </a:lvl8pPr>
      <a:lvl9pPr marL="1828800" algn="l" rtl="0" eaLnBrk="1" fontAlgn="base" hangingPunct="1">
        <a:lnSpc>
          <a:spcPts val="3000"/>
        </a:lnSpc>
        <a:spcBef>
          <a:spcPct val="0"/>
        </a:spcBef>
        <a:spcAft>
          <a:spcPct val="0"/>
        </a:spcAft>
        <a:defRPr sz="2400">
          <a:solidFill>
            <a:schemeClr val="tx2"/>
          </a:solidFill>
          <a:latin typeface="Arial" charset="0"/>
          <a:ea typeface="ＭＳ Ｐゴシック"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9750" y="4521697"/>
            <a:ext cx="8061325" cy="769441"/>
          </a:xfrm>
        </p:spPr>
        <p:txBody>
          <a:bodyPr/>
          <a:lstStyle/>
          <a:p>
            <a:r>
              <a:rPr lang="de-DE" dirty="0"/>
              <a:t>Distributed </a:t>
            </a:r>
            <a:r>
              <a:rPr lang="de-DE" dirty="0" err="1"/>
              <a:t>Algorithms</a:t>
            </a:r>
            <a:r>
              <a:rPr lang="de-DE" dirty="0"/>
              <a:t> 2018/19</a:t>
            </a:r>
            <a:br>
              <a:rPr lang="de-DE" dirty="0"/>
            </a:br>
            <a:r>
              <a:rPr lang="en-US" b="1" dirty="0"/>
              <a:t>Election Algorithms</a:t>
            </a:r>
            <a:endParaRPr lang="de-DE" b="1" dirty="0"/>
          </a:p>
        </p:txBody>
      </p:sp>
      <p:sp>
        <p:nvSpPr>
          <p:cNvPr id="473093" name="Rectangle 5"/>
          <p:cNvSpPr>
            <a:spLocks noGrp="1" noChangeArrowheads="1"/>
          </p:cNvSpPr>
          <p:nvPr>
            <p:ph type="subTitle" idx="1"/>
          </p:nvPr>
        </p:nvSpPr>
        <p:spPr/>
        <p:txBody>
          <a:bodyPr>
            <a:normAutofit/>
          </a:bodyPr>
          <a:lstStyle/>
          <a:p>
            <a:pPr>
              <a:lnSpc>
                <a:spcPct val="110000"/>
              </a:lnSpc>
            </a:pPr>
            <a:r>
              <a:rPr lang="en-US" dirty="0" err="1"/>
              <a:t>Danh</a:t>
            </a:r>
            <a:r>
              <a:rPr lang="en-US" dirty="0"/>
              <a:t> Le-</a:t>
            </a:r>
            <a:r>
              <a:rPr lang="en-US" dirty="0" err="1"/>
              <a:t>Phuoc</a:t>
            </a:r>
            <a:r>
              <a:rPr lang="en-US" dirty="0"/>
              <a:t> | Open Distributed Systems</a:t>
            </a:r>
          </a:p>
        </p:txBody>
      </p:sp>
      <p:sp>
        <p:nvSpPr>
          <p:cNvPr id="4" name="Rectangle 5"/>
          <p:cNvSpPr txBox="1">
            <a:spLocks noChangeArrowheads="1"/>
          </p:cNvSpPr>
          <p:nvPr/>
        </p:nvSpPr>
        <p:spPr bwMode="auto">
          <a:xfrm>
            <a:off x="546471" y="5846134"/>
            <a:ext cx="8061325" cy="279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normAutofit/>
          </a:bodyPr>
          <a:lstStyle>
            <a:lvl1pPr marL="0" indent="0" algn="l" rtl="0" eaLnBrk="1" fontAlgn="base" hangingPunct="1">
              <a:lnSpc>
                <a:spcPts val="2200"/>
              </a:lnSpc>
              <a:spcBef>
                <a:spcPct val="0"/>
              </a:spcBef>
              <a:spcAft>
                <a:spcPct val="0"/>
              </a:spcAft>
              <a:defRPr sz="1400">
                <a:solidFill>
                  <a:schemeClr val="accent1"/>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pPr algn="r">
              <a:lnSpc>
                <a:spcPct val="110000"/>
              </a:lnSpc>
            </a:pPr>
            <a:r>
              <a:rPr lang="en-US" sz="1200" kern="0" dirty="0"/>
              <a:t>With material from R. </a:t>
            </a:r>
            <a:r>
              <a:rPr lang="en-US" sz="1200" kern="0" dirty="0" err="1"/>
              <a:t>Karnapke</a:t>
            </a:r>
            <a:r>
              <a:rPr lang="en-US" sz="1200" kern="0" dirty="0"/>
              <a:t> @ KBS &amp; O. Kao @ CIT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9" name="Rectangle 21"/>
          <p:cNvSpPr>
            <a:spLocks noGrp="1" noChangeArrowheads="1"/>
          </p:cNvSpPr>
          <p:nvPr>
            <p:ph type="title"/>
          </p:nvPr>
        </p:nvSpPr>
        <p:spPr>
          <a:xfrm>
            <a:off x="539750" y="1376730"/>
            <a:ext cx="8061325" cy="381000"/>
          </a:xfrm>
        </p:spPr>
        <p:txBody>
          <a:bodyPr/>
          <a:lstStyle/>
          <a:p>
            <a:r>
              <a:rPr lang="en-US" dirty="0"/>
              <a:t>1. Idea: Bully-Algorithm</a:t>
            </a:r>
          </a:p>
        </p:txBody>
      </p:sp>
      <p:sp>
        <p:nvSpPr>
          <p:cNvPr id="524310" name="Rectangle 22"/>
          <p:cNvSpPr>
            <a:spLocks noGrp="1" noChangeArrowheads="1"/>
          </p:cNvSpPr>
          <p:nvPr>
            <p:ph idx="1"/>
          </p:nvPr>
        </p:nvSpPr>
        <p:spPr>
          <a:xfrm>
            <a:off x="539750" y="1875511"/>
            <a:ext cx="8061325" cy="4448175"/>
          </a:xfrm>
        </p:spPr>
        <p:txBody>
          <a:bodyPr>
            <a:normAutofit/>
          </a:bodyPr>
          <a:lstStyle/>
          <a:p>
            <a:pPr>
              <a:lnSpc>
                <a:spcPct val="150000"/>
              </a:lnSpc>
              <a:buFont typeface="Arial" charset="0"/>
              <a:buChar char="•"/>
            </a:pPr>
            <a:r>
              <a:rPr lang="en-US" dirty="0"/>
              <a:t>Each process wakes up, either as initiator or at the latest when it receives a message from its neighbor node</a:t>
            </a:r>
          </a:p>
          <a:p>
            <a:pPr>
              <a:lnSpc>
                <a:spcPct val="150000"/>
              </a:lnSpc>
              <a:buFont typeface="Arial" charset="0"/>
              <a:buChar char="•"/>
            </a:pPr>
            <a:r>
              <a:rPr lang="en-US" i="1" dirty="0"/>
              <a:t>Each</a:t>
            </a:r>
            <a:r>
              <a:rPr lang="en-US" dirty="0"/>
              <a:t> waking up starts a complete ring circulation</a:t>
            </a:r>
          </a:p>
          <a:p>
            <a:pPr>
              <a:lnSpc>
                <a:spcPct val="150000"/>
              </a:lnSpc>
              <a:buFont typeface="Arial" charset="0"/>
              <a:buChar char="•"/>
            </a:pPr>
            <a:r>
              <a:rPr lang="en-US" dirty="0"/>
              <a:t>At the end of </a:t>
            </a:r>
            <a:r>
              <a:rPr lang="en-US" i="1" dirty="0"/>
              <a:t>its</a:t>
            </a:r>
            <a:r>
              <a:rPr lang="en-US" dirty="0"/>
              <a:t> circulation, each node receives a message with its own identity and the ID of the node with the largest ID within the ring</a:t>
            </a:r>
          </a:p>
          <a:p>
            <a:pPr>
              <a:lnSpc>
                <a:spcPct val="150000"/>
              </a:lnSpc>
              <a:buFont typeface="Arial" charset="0"/>
              <a:buChar char="•"/>
            </a:pPr>
            <a:r>
              <a:rPr lang="en-US" dirty="0"/>
              <a:t>If both IDs are identical, the node has</a:t>
            </a:r>
            <a:br>
              <a:rPr lang="en-US" dirty="0"/>
            </a:br>
            <a:r>
              <a:rPr lang="en-US" dirty="0"/>
              <a:t> won the election; otherwise it has lost</a:t>
            </a:r>
          </a:p>
          <a:p>
            <a:pPr>
              <a:lnSpc>
                <a:spcPct val="150000"/>
              </a:lnSpc>
              <a:buFont typeface="Arial" charset="0"/>
              <a:buChar char="•"/>
            </a:pPr>
            <a:r>
              <a:rPr lang="en-US" dirty="0"/>
              <a:t>Highest of </a:t>
            </a:r>
            <a:r>
              <a:rPr lang="en-US" i="1" dirty="0"/>
              <a:t>all</a:t>
            </a:r>
            <a:r>
              <a:rPr lang="en-US" dirty="0"/>
              <a:t> nodes wins the election</a:t>
            </a:r>
          </a:p>
          <a:p>
            <a:pPr>
              <a:lnSpc>
                <a:spcPct val="150000"/>
              </a:lnSpc>
              <a:buFont typeface="Arial Unicode MS" pitchFamily="34" charset="-128"/>
              <a:buChar char="⇒"/>
            </a:pPr>
            <a:r>
              <a:rPr lang="en-US" i="1" dirty="0"/>
              <a:t>n</a:t>
            </a:r>
            <a:r>
              <a:rPr lang="en-US" dirty="0"/>
              <a:t> complete circulations</a:t>
            </a:r>
            <a:endParaRPr lang="en-US" i="1" dirty="0"/>
          </a:p>
          <a:p>
            <a:pPr>
              <a:lnSpc>
                <a:spcPct val="150000"/>
              </a:lnSpc>
              <a:buFont typeface="Arial Unicode MS" pitchFamily="34" charset="-128"/>
              <a:buChar char="⇒"/>
            </a:pPr>
            <a:r>
              <a:rPr lang="en-US" i="1" dirty="0"/>
              <a:t>n</a:t>
            </a:r>
            <a:r>
              <a:rPr lang="en-US" baseline="30000" dirty="0"/>
              <a:t>2</a:t>
            </a:r>
            <a:r>
              <a:rPr lang="en-US" dirty="0"/>
              <a:t> single messages</a:t>
            </a:r>
          </a:p>
        </p:txBody>
      </p:sp>
      <p:sp>
        <p:nvSpPr>
          <p:cNvPr id="22"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24292" name="Oval 4"/>
          <p:cNvSpPr>
            <a:spLocks noChangeArrowheads="1"/>
          </p:cNvSpPr>
          <p:nvPr/>
        </p:nvSpPr>
        <p:spPr bwMode="auto">
          <a:xfrm>
            <a:off x="5508104" y="4210421"/>
            <a:ext cx="2201862" cy="2200275"/>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24293" name="Oval 5"/>
          <p:cNvSpPr>
            <a:spLocks noChangeArrowheads="1"/>
          </p:cNvSpPr>
          <p:nvPr/>
        </p:nvSpPr>
        <p:spPr bwMode="auto">
          <a:xfrm>
            <a:off x="6474891" y="4102471"/>
            <a:ext cx="242888" cy="24288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17</a:t>
            </a:r>
          </a:p>
        </p:txBody>
      </p:sp>
      <p:sp>
        <p:nvSpPr>
          <p:cNvPr id="524294" name="Oval 6"/>
          <p:cNvSpPr>
            <a:spLocks noChangeArrowheads="1"/>
          </p:cNvSpPr>
          <p:nvPr/>
        </p:nvSpPr>
        <p:spPr bwMode="auto">
          <a:xfrm>
            <a:off x="7600429" y="5229596"/>
            <a:ext cx="242887" cy="24288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524295" name="Oval 7"/>
          <p:cNvSpPr>
            <a:spLocks noChangeArrowheads="1"/>
          </p:cNvSpPr>
          <p:nvPr/>
        </p:nvSpPr>
        <p:spPr bwMode="auto">
          <a:xfrm>
            <a:off x="6474891" y="6248771"/>
            <a:ext cx="242888" cy="24288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15</a:t>
            </a:r>
          </a:p>
        </p:txBody>
      </p:sp>
      <p:sp>
        <p:nvSpPr>
          <p:cNvPr id="524296" name="Oval 8"/>
          <p:cNvSpPr>
            <a:spLocks noChangeArrowheads="1"/>
          </p:cNvSpPr>
          <p:nvPr/>
        </p:nvSpPr>
        <p:spPr bwMode="auto">
          <a:xfrm>
            <a:off x="5401741" y="5177208"/>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524297" name="Oval 9"/>
          <p:cNvSpPr>
            <a:spLocks noChangeArrowheads="1"/>
          </p:cNvSpPr>
          <p:nvPr/>
        </p:nvSpPr>
        <p:spPr bwMode="auto">
          <a:xfrm>
            <a:off x="5670029" y="4478708"/>
            <a:ext cx="242887" cy="242888"/>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23</a:t>
            </a:r>
          </a:p>
        </p:txBody>
      </p:sp>
      <p:sp>
        <p:nvSpPr>
          <p:cNvPr id="524298" name="Oval 10"/>
          <p:cNvSpPr>
            <a:spLocks noChangeArrowheads="1"/>
          </p:cNvSpPr>
          <p:nvPr/>
        </p:nvSpPr>
        <p:spPr bwMode="auto">
          <a:xfrm>
            <a:off x="7225779" y="4370758"/>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524299" name="Oval 11"/>
          <p:cNvSpPr>
            <a:spLocks noChangeArrowheads="1"/>
          </p:cNvSpPr>
          <p:nvPr/>
        </p:nvSpPr>
        <p:spPr bwMode="auto">
          <a:xfrm>
            <a:off x="7225779" y="5980483"/>
            <a:ext cx="242887" cy="242888"/>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11</a:t>
            </a:r>
          </a:p>
        </p:txBody>
      </p:sp>
      <p:sp>
        <p:nvSpPr>
          <p:cNvPr id="524300" name="Oval 12"/>
          <p:cNvSpPr>
            <a:spLocks noChangeArrowheads="1"/>
          </p:cNvSpPr>
          <p:nvPr/>
        </p:nvSpPr>
        <p:spPr bwMode="auto">
          <a:xfrm>
            <a:off x="5617641" y="5872533"/>
            <a:ext cx="241300"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9</a:t>
            </a:r>
          </a:p>
        </p:txBody>
      </p:sp>
      <p:sp>
        <p:nvSpPr>
          <p:cNvPr id="524301" name="Line 13"/>
          <p:cNvSpPr>
            <a:spLocks noChangeShapeType="1"/>
          </p:cNvSpPr>
          <p:nvPr/>
        </p:nvSpPr>
        <p:spPr bwMode="auto">
          <a:xfrm>
            <a:off x="6797154" y="4048496"/>
            <a:ext cx="482600" cy="2159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2" name="Line 14"/>
          <p:cNvSpPr>
            <a:spLocks noChangeShapeType="1"/>
          </p:cNvSpPr>
          <p:nvPr/>
        </p:nvSpPr>
        <p:spPr bwMode="auto">
          <a:xfrm>
            <a:off x="7600429" y="4585071"/>
            <a:ext cx="215900" cy="5365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3" name="Line 15"/>
          <p:cNvSpPr>
            <a:spLocks noChangeShapeType="1"/>
          </p:cNvSpPr>
          <p:nvPr/>
        </p:nvSpPr>
        <p:spPr bwMode="auto">
          <a:xfrm flipH="1">
            <a:off x="7600429" y="5604246"/>
            <a:ext cx="215900" cy="3762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4" name="Line 16"/>
          <p:cNvSpPr>
            <a:spLocks noChangeShapeType="1"/>
          </p:cNvSpPr>
          <p:nvPr/>
        </p:nvSpPr>
        <p:spPr bwMode="auto">
          <a:xfrm flipH="1">
            <a:off x="6849541" y="6355133"/>
            <a:ext cx="430213" cy="1619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5" name="Line 17"/>
          <p:cNvSpPr>
            <a:spLocks noChangeShapeType="1"/>
          </p:cNvSpPr>
          <p:nvPr/>
        </p:nvSpPr>
        <p:spPr bwMode="auto">
          <a:xfrm flipH="1" flipV="1">
            <a:off x="5831954" y="6248771"/>
            <a:ext cx="428625" cy="2143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6" name="Line 18"/>
          <p:cNvSpPr>
            <a:spLocks noChangeShapeType="1"/>
          </p:cNvSpPr>
          <p:nvPr/>
        </p:nvSpPr>
        <p:spPr bwMode="auto">
          <a:xfrm flipH="1" flipV="1">
            <a:off x="5401741" y="5445496"/>
            <a:ext cx="106363" cy="4270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7" name="Line 19"/>
          <p:cNvSpPr>
            <a:spLocks noChangeShapeType="1"/>
          </p:cNvSpPr>
          <p:nvPr/>
        </p:nvSpPr>
        <p:spPr bwMode="auto">
          <a:xfrm flipV="1">
            <a:off x="5401741" y="4694608"/>
            <a:ext cx="161925" cy="3730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4308" name="Line 20"/>
          <p:cNvSpPr>
            <a:spLocks noChangeShapeType="1"/>
          </p:cNvSpPr>
          <p:nvPr/>
        </p:nvSpPr>
        <p:spPr bwMode="auto">
          <a:xfrm flipV="1">
            <a:off x="5831954" y="4158033"/>
            <a:ext cx="536575" cy="2127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10</a:t>
            </a:fld>
            <a:endParaRPr lang="de-DE" dirty="0"/>
          </a:p>
        </p:txBody>
      </p:sp>
    </p:spTree>
    <p:extLst>
      <p:ext uri="{BB962C8B-B14F-4D97-AF65-F5344CB8AC3E}">
        <p14:creationId xmlns:p14="http://schemas.microsoft.com/office/powerpoint/2010/main" val="74870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r>
              <a:rPr lang="en-US" dirty="0"/>
              <a:t>Bully-Algorithm</a:t>
            </a:r>
          </a:p>
        </p:txBody>
      </p:sp>
      <p:sp>
        <p:nvSpPr>
          <p:cNvPr id="397319" name="Rectangle 7"/>
          <p:cNvSpPr>
            <a:spLocks noGrp="1" noChangeArrowheads="1"/>
          </p:cNvSpPr>
          <p:nvPr>
            <p:ph idx="1"/>
          </p:nvPr>
        </p:nvSpPr>
        <p:spPr>
          <a:xfrm>
            <a:off x="539750" y="1738313"/>
            <a:ext cx="8061325" cy="4067175"/>
          </a:xfrm>
        </p:spPr>
        <p:txBody>
          <a:bodyPr/>
          <a:lstStyle/>
          <a:p>
            <a:pPr>
              <a:lnSpc>
                <a:spcPct val="110000"/>
              </a:lnSpc>
              <a:buFont typeface="Arial" charset="0"/>
              <a:buNone/>
              <a:tabLst>
                <a:tab pos="720725" algn="l"/>
                <a:tab pos="1077913" algn="l"/>
                <a:tab pos="1433513" algn="l"/>
                <a:tab pos="1790700" algn="l"/>
              </a:tabLst>
            </a:pPr>
            <a:r>
              <a:rPr lang="en-US" sz="1800" b="1" dirty="0" err="1">
                <a:latin typeface="Courier New" pitchFamily="49" charset="0"/>
              </a:rPr>
              <a:t>I</a:t>
            </a:r>
            <a:r>
              <a:rPr lang="en-US" sz="1800" b="1" baseline="-25000" dirty="0" err="1">
                <a:latin typeface="Courier New" pitchFamily="49" charset="0"/>
              </a:rPr>
              <a:t>p</a:t>
            </a:r>
            <a:r>
              <a:rPr lang="en-US" sz="1800" b="1" dirty="0">
                <a:latin typeface="Courier New" pitchFamily="49" charset="0"/>
              </a:rPr>
              <a:t>: {init == FALSE}</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init := TRUE;</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SEND &lt;p, p&gt; TO &lt;next node&gt;;</a:t>
            </a:r>
          </a:p>
          <a:p>
            <a:pPr>
              <a:lnSpc>
                <a:spcPct val="110000"/>
              </a:lnSpc>
              <a:buFont typeface="Arial" charset="0"/>
              <a:buNone/>
              <a:tabLst>
                <a:tab pos="720725" algn="l"/>
                <a:tab pos="1077913" algn="l"/>
                <a:tab pos="1433513" algn="l"/>
                <a:tab pos="1790700" algn="l"/>
              </a:tabLst>
            </a:pPr>
            <a:r>
              <a:rPr lang="en-US" sz="1800" b="1" dirty="0" err="1">
                <a:latin typeface="Courier New" pitchFamily="49" charset="0"/>
              </a:rPr>
              <a:t>R</a:t>
            </a:r>
            <a:r>
              <a:rPr lang="en-US" sz="1800" b="1" baseline="-25000" dirty="0" err="1">
                <a:latin typeface="Courier New" pitchFamily="49" charset="0"/>
              </a:rPr>
              <a:t>p</a:t>
            </a:r>
            <a:r>
              <a:rPr lang="en-US" sz="1800" b="1" dirty="0">
                <a:latin typeface="Courier New" pitchFamily="49" charset="0"/>
              </a:rPr>
              <a:t>: {A message &lt;i, j&gt; has arrived}</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IF </a:t>
            </a:r>
            <a:r>
              <a:rPr lang="en-US" sz="1800" b="1" dirty="0" err="1">
                <a:latin typeface="Courier New" pitchFamily="49" charset="0"/>
              </a:rPr>
              <a:t>i</a:t>
            </a:r>
            <a:r>
              <a:rPr lang="en-US" sz="1800" b="1" dirty="0">
                <a:latin typeface="Courier New" pitchFamily="49" charset="0"/>
              </a:rPr>
              <a:t> != p THEN</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k := MAX(j, p);</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SEND &lt;</a:t>
            </a:r>
            <a:r>
              <a:rPr lang="en-US" sz="1800" b="1" dirty="0" err="1">
                <a:latin typeface="Courier New" pitchFamily="49" charset="0"/>
              </a:rPr>
              <a:t>i</a:t>
            </a:r>
            <a:r>
              <a:rPr lang="en-US" sz="1800" b="1" dirty="0">
                <a:latin typeface="Courier New" pitchFamily="49" charset="0"/>
              </a:rPr>
              <a:t>, k&gt; TO &lt;next node&gt;;</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ELSE</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IF p == j THEN</a:t>
            </a:r>
          </a:p>
          <a:p>
            <a:pPr>
              <a:lnSpc>
                <a:spcPct val="110000"/>
              </a:lnSpc>
              <a:buNone/>
              <a:tabLst>
                <a:tab pos="720725" algn="l"/>
                <a:tab pos="1077913" algn="l"/>
                <a:tab pos="1433513" algn="l"/>
                <a:tab pos="1790700" algn="l"/>
              </a:tabLst>
            </a:pPr>
            <a:r>
              <a:rPr lang="en-US" sz="1800" b="1" dirty="0">
                <a:latin typeface="Courier New" pitchFamily="49" charset="0"/>
              </a:rPr>
              <a:t>			 "I am the master" </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ELSE </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"j is the master"</a:t>
            </a:r>
          </a:p>
          <a:p>
            <a:pPr>
              <a:lnSpc>
                <a:spcPct val="110000"/>
              </a:lnSpc>
              <a:buFont typeface="Arial" charset="0"/>
              <a:buNone/>
              <a:tabLst>
                <a:tab pos="720725" algn="l"/>
                <a:tab pos="1077913" algn="l"/>
                <a:tab pos="1433513" algn="l"/>
                <a:tab pos="1790700" algn="l"/>
              </a:tabLst>
            </a:pPr>
            <a:r>
              <a:rPr lang="en-US" sz="1800" b="1" dirty="0">
                <a:latin typeface="Courier New" pitchFamily="49" charset="0"/>
              </a:rPr>
              <a:t>		FI</a:t>
            </a:r>
          </a:p>
          <a:p>
            <a:pPr>
              <a:lnSpc>
                <a:spcPct val="110000"/>
              </a:lnSpc>
              <a:buFont typeface="Arial" charset="0"/>
              <a:buNone/>
              <a:tabLst>
                <a:tab pos="720725" algn="l"/>
                <a:tab pos="1077913" algn="l"/>
                <a:tab pos="1433513" algn="l"/>
                <a:tab pos="1790700" algn="l"/>
              </a:tabLst>
            </a:pPr>
            <a:r>
              <a:rPr lang="de-DE" sz="1800" b="1" dirty="0">
                <a:latin typeface="Courier New" pitchFamily="49" charset="0"/>
              </a:rPr>
              <a:t>	FI</a:t>
            </a:r>
          </a:p>
        </p:txBody>
      </p:sp>
      <p:sp>
        <p:nvSpPr>
          <p:cNvPr id="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97316" name="Text Box 4"/>
          <p:cNvSpPr txBox="1">
            <a:spLocks noChangeArrowheads="1"/>
          </p:cNvSpPr>
          <p:nvPr/>
        </p:nvSpPr>
        <p:spPr bwMode="auto">
          <a:xfrm>
            <a:off x="5392817" y="1508591"/>
            <a:ext cx="3634328" cy="1200329"/>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err="1"/>
              <a:t>I</a:t>
            </a:r>
            <a:r>
              <a:rPr lang="en-US" i="1" baseline="-25000" dirty="0" err="1"/>
              <a:t>p</a:t>
            </a:r>
            <a:r>
              <a:rPr lang="en-US" dirty="0"/>
              <a:t> is spontaneously executed</a:t>
            </a:r>
          </a:p>
          <a:p>
            <a:r>
              <a:rPr lang="en-US" dirty="0"/>
              <a:t>by the concurring initiators and </a:t>
            </a:r>
          </a:p>
          <a:p>
            <a:r>
              <a:rPr lang="en-US" dirty="0"/>
              <a:t>by the other nodes with reception</a:t>
            </a:r>
          </a:p>
          <a:p>
            <a:r>
              <a:rPr lang="en-US" dirty="0"/>
              <a:t>of the 1st message.</a:t>
            </a:r>
          </a:p>
        </p:txBody>
      </p:sp>
      <p:sp>
        <p:nvSpPr>
          <p:cNvPr id="397317" name="Text Box 5"/>
          <p:cNvSpPr txBox="1">
            <a:spLocks noChangeArrowheads="1"/>
          </p:cNvSpPr>
          <p:nvPr/>
        </p:nvSpPr>
        <p:spPr bwMode="auto">
          <a:xfrm>
            <a:off x="5867400" y="5157192"/>
            <a:ext cx="3095625" cy="548420"/>
          </a:xfrm>
          <a:prstGeom prst="rect">
            <a:avLst/>
          </a:prstGeom>
          <a:solidFill>
            <a:schemeClr val="accent2">
              <a:lumMod val="60000"/>
              <a:lumOff val="40000"/>
            </a:schemeClr>
          </a:solidFill>
          <a:ln w="9525">
            <a:solidFill>
              <a:schemeClr val="tx1"/>
            </a:solidFill>
            <a:miter lim="800000"/>
            <a:headEnd/>
            <a:tailEnd/>
          </a:ln>
          <a:effectLst/>
        </p:spPr>
        <p:txBody>
          <a:bodyPr>
            <a:spAutoFit/>
          </a:bodyPr>
          <a:lstStyle/>
          <a:p>
            <a:pPr>
              <a:lnSpc>
                <a:spcPct val="80000"/>
              </a:lnSpc>
              <a:spcBef>
                <a:spcPct val="25000"/>
              </a:spcBef>
              <a:buClr>
                <a:schemeClr val="tx2"/>
              </a:buClr>
              <a:buFont typeface="Arial" charset="0"/>
              <a:buNone/>
            </a:pPr>
            <a:r>
              <a:rPr lang="en-US" dirty="0"/>
              <a:t>For each process initially </a:t>
            </a:r>
            <a:r>
              <a:rPr lang="en-US" b="1" dirty="0" err="1">
                <a:latin typeface="Courier New" pitchFamily="49" charset="0"/>
              </a:rPr>
              <a:t>init</a:t>
            </a:r>
            <a:r>
              <a:rPr lang="en-US" b="1" dirty="0">
                <a:latin typeface="Courier New" pitchFamily="49" charset="0"/>
              </a:rPr>
              <a:t> == FALSE</a:t>
            </a:r>
            <a:endParaRPr lang="en-US" dirty="0"/>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11</a:t>
            </a:fld>
            <a:endParaRPr lang="de-DE" dirty="0"/>
          </a:p>
        </p:txBody>
      </p:sp>
      <p:sp>
        <p:nvSpPr>
          <p:cNvPr id="3" name="Textfeld 2"/>
          <p:cNvSpPr txBox="1"/>
          <p:nvPr/>
        </p:nvSpPr>
        <p:spPr>
          <a:xfrm>
            <a:off x="3635896" y="1508591"/>
            <a:ext cx="1008112" cy="246221"/>
          </a:xfrm>
          <a:prstGeom prst="rect">
            <a:avLst/>
          </a:prstGeom>
          <a:noFill/>
        </p:spPr>
        <p:txBody>
          <a:bodyPr wrap="square" rtlCol="0">
            <a:spAutoFit/>
          </a:bodyPr>
          <a:lstStyle/>
          <a:p>
            <a:r>
              <a:rPr lang="de-DE" sz="1000" dirty="0" err="1"/>
              <a:t>sender</a:t>
            </a:r>
            <a:r>
              <a:rPr lang="de-DE" sz="1000" dirty="0"/>
              <a:t> ID</a:t>
            </a:r>
          </a:p>
        </p:txBody>
      </p:sp>
      <p:sp>
        <p:nvSpPr>
          <p:cNvPr id="4" name="Textfeld 3"/>
          <p:cNvSpPr txBox="1"/>
          <p:nvPr/>
        </p:nvSpPr>
        <p:spPr>
          <a:xfrm>
            <a:off x="3635896" y="1943759"/>
            <a:ext cx="1296144" cy="246221"/>
          </a:xfrm>
          <a:prstGeom prst="rect">
            <a:avLst/>
          </a:prstGeom>
          <a:noFill/>
        </p:spPr>
        <p:txBody>
          <a:bodyPr wrap="square" rtlCol="0">
            <a:spAutoFit/>
          </a:bodyPr>
          <a:lstStyle/>
          <a:p>
            <a:r>
              <a:rPr lang="de-DE" sz="1000" dirty="0" err="1"/>
              <a:t>highest</a:t>
            </a:r>
            <a:r>
              <a:rPr lang="de-DE" sz="1000" dirty="0"/>
              <a:t> ID </a:t>
            </a:r>
            <a:r>
              <a:rPr lang="de-DE" sz="1000" dirty="0" err="1"/>
              <a:t>known</a:t>
            </a:r>
            <a:endParaRPr lang="de-DE" sz="1000" dirty="0"/>
          </a:p>
        </p:txBody>
      </p:sp>
      <p:cxnSp>
        <p:nvCxnSpPr>
          <p:cNvPr id="10" name="Gekrümmter Verbinder 9"/>
          <p:cNvCxnSpPr>
            <a:stCxn id="3" idx="1"/>
          </p:cNvCxnSpPr>
          <p:nvPr/>
        </p:nvCxnSpPr>
        <p:spPr bwMode="auto">
          <a:xfrm rot="10800000" flipV="1">
            <a:off x="1907704" y="1631702"/>
            <a:ext cx="1728192" cy="789186"/>
          </a:xfrm>
          <a:prstGeom prst="curvedConnector3">
            <a:avLst>
              <a:gd name="adj1" fmla="val 30676"/>
            </a:avLst>
          </a:prstGeom>
          <a:solidFill>
            <a:schemeClr val="tx2"/>
          </a:solidFill>
          <a:ln w="9525" cap="flat" cmpd="sng" algn="ctr">
            <a:solidFill>
              <a:schemeClr val="accent1"/>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 name="Gekrümmter Verbinder 14"/>
          <p:cNvCxnSpPr>
            <a:stCxn id="4" idx="1"/>
          </p:cNvCxnSpPr>
          <p:nvPr/>
        </p:nvCxnSpPr>
        <p:spPr bwMode="auto">
          <a:xfrm rot="10800000" flipV="1">
            <a:off x="2195736" y="2066870"/>
            <a:ext cx="1440160" cy="570042"/>
          </a:xfrm>
          <a:prstGeom prst="curvedConnector3">
            <a:avLst>
              <a:gd name="adj1" fmla="val 43927"/>
            </a:avLst>
          </a:prstGeom>
          <a:solidFill>
            <a:schemeClr val="tx2"/>
          </a:solidFill>
          <a:ln w="9525" cap="flat" cmpd="sng" algn="ctr">
            <a:solidFill>
              <a:schemeClr val="accent1"/>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1779867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Variant </a:t>
            </a:r>
            <a:r>
              <a:rPr lang="de-DE" dirty="0" err="1"/>
              <a:t>of</a:t>
            </a:r>
            <a:r>
              <a:rPr lang="de-DE" dirty="0"/>
              <a:t> </a:t>
            </a:r>
            <a:r>
              <a:rPr lang="de-DE" dirty="0" err="1"/>
              <a:t>Bully-Algorithm</a:t>
            </a:r>
            <a:endParaRPr lang="de-DE" dirty="0"/>
          </a:p>
        </p:txBody>
      </p:sp>
      <p:sp>
        <p:nvSpPr>
          <p:cNvPr id="3" name="Inhaltsplatzhalter 2"/>
          <p:cNvSpPr>
            <a:spLocks noGrp="1"/>
          </p:cNvSpPr>
          <p:nvPr>
            <p:ph idx="1"/>
          </p:nvPr>
        </p:nvSpPr>
        <p:spPr/>
        <p:txBody>
          <a:bodyPr/>
          <a:lstStyle/>
          <a:p>
            <a:pPr>
              <a:lnSpc>
                <a:spcPct val="150000"/>
              </a:lnSpc>
              <a:buFont typeface="Arial" charset="0"/>
              <a:buChar char="•"/>
            </a:pPr>
            <a:r>
              <a:rPr lang="en-US" dirty="0"/>
              <a:t>Also possible: Variant that determines the </a:t>
            </a:r>
            <a:br>
              <a:rPr lang="en-US" dirty="0"/>
            </a:br>
            <a:r>
              <a:rPr lang="en-US" dirty="0"/>
              <a:t>highest node </a:t>
            </a:r>
            <a:r>
              <a:rPr lang="en-US" i="1" dirty="0"/>
              <a:t>among the initiators</a:t>
            </a:r>
          </a:p>
          <a:p>
            <a:pPr>
              <a:lnSpc>
                <a:spcPct val="150000"/>
              </a:lnSpc>
              <a:buFont typeface="Arial" charset="0"/>
              <a:buChar char="•"/>
            </a:pPr>
            <a:endParaRPr lang="en-US" dirty="0"/>
          </a:p>
          <a:p>
            <a:pPr>
              <a:lnSpc>
                <a:spcPct val="150000"/>
              </a:lnSpc>
              <a:buFont typeface="Arial" charset="0"/>
              <a:buChar char="•"/>
            </a:pPr>
            <a:r>
              <a:rPr lang="en-US" dirty="0"/>
              <a:t>Changes</a:t>
            </a:r>
          </a:p>
          <a:p>
            <a:pPr lvl="1">
              <a:lnSpc>
                <a:spcPct val="150000"/>
              </a:lnSpc>
            </a:pPr>
            <a:r>
              <a:rPr lang="en-US" dirty="0"/>
              <a:t>Nodes not participating in the election pass the messages unchanged</a:t>
            </a:r>
          </a:p>
          <a:p>
            <a:pPr lvl="1">
              <a:lnSpc>
                <a:spcPct val="150000"/>
              </a:lnSpc>
            </a:pPr>
            <a:r>
              <a:rPr lang="en-US" dirty="0"/>
              <a:t>Only winner knows that it won </a:t>
            </a:r>
            <a:br>
              <a:rPr lang="en-US" dirty="0"/>
            </a:br>
            <a:r>
              <a:rPr lang="en-US" dirty="0">
                <a:sym typeface="Wingdings" pitchFamily="2" charset="2"/>
              </a:rPr>
              <a:t> extra round to inform all nodes</a:t>
            </a:r>
            <a:endParaRPr lang="en-US" dirty="0"/>
          </a:p>
          <a:p>
            <a:pPr>
              <a:lnSpc>
                <a:spcPct val="150000"/>
              </a:lnSpc>
              <a:buFont typeface="Arial" charset="0"/>
              <a:buChar char="•"/>
            </a:pPr>
            <a:endParaRPr lang="de-DE"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12</a:t>
            </a:fld>
            <a:endParaRPr lang="de-DE" dirty="0"/>
          </a:p>
        </p:txBody>
      </p:sp>
    </p:spTree>
    <p:extLst>
      <p:ext uri="{BB962C8B-B14F-4D97-AF65-F5344CB8AC3E}">
        <p14:creationId xmlns:p14="http://schemas.microsoft.com/office/powerpoint/2010/main" val="164532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normAutofit/>
          </a:bodyPr>
          <a:lstStyle/>
          <a:p>
            <a:r>
              <a:rPr lang="en-US" sz="2900" dirty="0"/>
              <a:t>2. Idea: </a:t>
            </a:r>
            <a:r>
              <a:rPr lang="en-US" sz="2900" i="1" dirty="0"/>
              <a:t>Message Extinction</a:t>
            </a:r>
          </a:p>
        </p:txBody>
      </p:sp>
      <p:sp>
        <p:nvSpPr>
          <p:cNvPr id="526339" name="Rectangle 3"/>
          <p:cNvSpPr>
            <a:spLocks noGrp="1" noChangeArrowheads="1"/>
          </p:cNvSpPr>
          <p:nvPr>
            <p:ph idx="1"/>
          </p:nvPr>
        </p:nvSpPr>
        <p:spPr/>
        <p:txBody>
          <a:bodyPr/>
          <a:lstStyle/>
          <a:p>
            <a:pPr>
              <a:lnSpc>
                <a:spcPct val="150000"/>
              </a:lnSpc>
            </a:pPr>
            <a:r>
              <a:rPr lang="en-US" dirty="0"/>
              <a:t>With the Bully-Algorithm, messages that cannot lead to a win are passed on as well</a:t>
            </a:r>
          </a:p>
          <a:p>
            <a:pPr>
              <a:lnSpc>
                <a:spcPct val="150000"/>
              </a:lnSpc>
            </a:pPr>
            <a:endParaRPr lang="en-US" dirty="0"/>
          </a:p>
          <a:p>
            <a:pPr>
              <a:lnSpc>
                <a:spcPct val="150000"/>
              </a:lnSpc>
            </a:pPr>
            <a:r>
              <a:rPr lang="en-US" dirty="0"/>
              <a:t>Idea of Chang and Roberts, 1979</a:t>
            </a:r>
          </a:p>
          <a:p>
            <a:pPr lvl="1">
              <a:lnSpc>
                <a:spcPct val="150000"/>
              </a:lnSpc>
            </a:pPr>
            <a:r>
              <a:rPr lang="en-US" dirty="0"/>
              <a:t>Messages are only passed on if they can lead to a win; </a:t>
            </a:r>
            <a:br>
              <a:rPr lang="en-US" dirty="0"/>
            </a:br>
            <a:r>
              <a:rPr lang="en-US" dirty="0"/>
              <a:t>all others are extinct</a:t>
            </a:r>
          </a:p>
          <a:p>
            <a:pPr lvl="1">
              <a:lnSpc>
                <a:spcPct val="150000"/>
              </a:lnSpc>
            </a:pPr>
            <a:r>
              <a:rPr lang="en-US" dirty="0"/>
              <a:t>Since only the winner receives its own message, the other nodes are informed of the win by an additional ring circulation</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13</a:t>
            </a:fld>
            <a:endParaRPr lang="de-DE" dirty="0"/>
          </a:p>
        </p:txBody>
      </p:sp>
    </p:spTree>
    <p:extLst>
      <p:ext uri="{BB962C8B-B14F-4D97-AF65-F5344CB8AC3E}">
        <p14:creationId xmlns:p14="http://schemas.microsoft.com/office/powerpoint/2010/main" val="204998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sz="2900" dirty="0"/>
              <a:t>2. Idea: </a:t>
            </a:r>
            <a:r>
              <a:rPr lang="en-US" sz="2900" i="1" dirty="0"/>
              <a:t>Message Extinction</a:t>
            </a:r>
            <a:endParaRPr lang="en-US" sz="2900" dirty="0"/>
          </a:p>
        </p:txBody>
      </p:sp>
      <p:sp>
        <p:nvSpPr>
          <p:cNvPr id="465923" name="Rectangle 3"/>
          <p:cNvSpPr>
            <a:spLocks noGrp="1" noChangeArrowheads="1"/>
          </p:cNvSpPr>
          <p:nvPr>
            <p:ph idx="1"/>
          </p:nvPr>
        </p:nvSpPr>
        <p:spPr/>
        <p:txBody>
          <a:bodyPr/>
          <a:lstStyle/>
          <a:p>
            <a:pPr marL="419100" indent="-419100">
              <a:lnSpc>
                <a:spcPct val="80000"/>
              </a:lnSpc>
              <a:buFont typeface="Arial" charset="0"/>
              <a:buNone/>
              <a:tabLst>
                <a:tab pos="719138" algn="l"/>
                <a:tab pos="1079500" algn="l"/>
                <a:tab pos="1438275" algn="l"/>
                <a:tab pos="1790700" algn="l"/>
              </a:tabLst>
            </a:pPr>
            <a:endParaRPr lang="en-US" sz="2500" dirty="0"/>
          </a:p>
          <a:p>
            <a:pPr marL="419100" indent="-419100">
              <a:lnSpc>
                <a:spcPct val="80000"/>
              </a:lnSpc>
              <a:buFont typeface="Arial" charset="0"/>
              <a:buNone/>
              <a:tabLst>
                <a:tab pos="719138" algn="l"/>
                <a:tab pos="1079500" algn="l"/>
                <a:tab pos="1438275" algn="l"/>
                <a:tab pos="1790700" algn="l"/>
              </a:tabLst>
            </a:pPr>
            <a:r>
              <a:rPr lang="en-US" sz="1800" b="1" dirty="0" err="1">
                <a:latin typeface="Courier New" pitchFamily="49" charset="0"/>
              </a:rPr>
              <a:t>I</a:t>
            </a:r>
            <a:r>
              <a:rPr lang="en-US" sz="1800" b="1" baseline="-25000" dirty="0" err="1">
                <a:latin typeface="Courier New" pitchFamily="49" charset="0"/>
              </a:rPr>
              <a:t>p</a:t>
            </a: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0}</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p;</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SEND &lt;M</a:t>
            </a:r>
            <a:r>
              <a:rPr lang="en-US" sz="1800" b="1" baseline="-25000" dirty="0">
                <a:latin typeface="Courier New" pitchFamily="49" charset="0"/>
              </a:rPr>
              <a:t>p</a:t>
            </a:r>
            <a:r>
              <a:rPr lang="en-US" sz="1800" b="1" dirty="0">
                <a:latin typeface="Courier New" pitchFamily="49" charset="0"/>
              </a:rPr>
              <a:t>&gt; TO next node;</a:t>
            </a:r>
          </a:p>
          <a:p>
            <a:pPr marL="419100" indent="-419100">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marL="419100" indent="-419100">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marL="419100" indent="-419100">
              <a:lnSpc>
                <a:spcPct val="80000"/>
              </a:lnSpc>
              <a:buFont typeface="Arial" charset="0"/>
              <a:buNone/>
              <a:tabLst>
                <a:tab pos="719138" algn="l"/>
                <a:tab pos="1079500" algn="l"/>
                <a:tab pos="1438275" algn="l"/>
                <a:tab pos="1790700" algn="l"/>
              </a:tabLst>
            </a:pPr>
            <a:r>
              <a:rPr lang="en-US" sz="1800" b="1" dirty="0" err="1">
                <a:latin typeface="Courier New" pitchFamily="49" charset="0"/>
              </a:rPr>
              <a:t>R</a:t>
            </a:r>
            <a:r>
              <a:rPr lang="en-US" sz="1800" b="1" baseline="-25000" dirty="0" err="1">
                <a:latin typeface="Courier New" pitchFamily="49" charset="0"/>
              </a:rPr>
              <a:t>p</a:t>
            </a:r>
            <a:r>
              <a:rPr lang="en-US" sz="1800" b="1" dirty="0">
                <a:latin typeface="Courier New" pitchFamily="49" charset="0"/>
              </a:rPr>
              <a:t>: {A message &lt;j&gt; has arrived}</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IF M</a:t>
            </a:r>
            <a:r>
              <a:rPr lang="en-US" sz="1800" b="1" baseline="-25000" dirty="0">
                <a:latin typeface="Courier New" pitchFamily="49" charset="0"/>
              </a:rPr>
              <a:t>p</a:t>
            </a:r>
            <a:r>
              <a:rPr lang="en-US" sz="1800" b="1" dirty="0">
                <a:latin typeface="Courier New" pitchFamily="49" charset="0"/>
              </a:rPr>
              <a:t> &lt; j THEN</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j;</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SEND &lt;M</a:t>
            </a:r>
            <a:r>
              <a:rPr lang="en-US" sz="1800" b="1" baseline="-25000" dirty="0">
                <a:latin typeface="Courier New" pitchFamily="49" charset="0"/>
              </a:rPr>
              <a:t>p</a:t>
            </a:r>
            <a:r>
              <a:rPr lang="en-US" sz="1800" b="1" dirty="0">
                <a:latin typeface="Courier New" pitchFamily="49" charset="0"/>
              </a:rPr>
              <a:t>&gt; TO next node;</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FI</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IF j == p THEN</a:t>
            </a:r>
          </a:p>
          <a:p>
            <a:pPr marL="419100" indent="-419100">
              <a:lnSpc>
                <a:spcPct val="80000"/>
              </a:lnSpc>
              <a:buNone/>
              <a:tabLst>
                <a:tab pos="719138" algn="l"/>
                <a:tab pos="1079500" algn="l"/>
                <a:tab pos="1438275" algn="l"/>
                <a:tab pos="1790700" algn="l"/>
              </a:tabLst>
            </a:pPr>
            <a:r>
              <a:rPr lang="en-US" sz="1800" b="1" dirty="0">
                <a:latin typeface="Courier New" pitchFamily="49" charset="0"/>
              </a:rPr>
              <a:t>		 "I am the master"</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&lt;Inform all by another ring circuit&gt;; </a:t>
            </a:r>
          </a:p>
          <a:p>
            <a:pPr marL="419100" indent="-419100">
              <a:lnSpc>
                <a:spcPct val="80000"/>
              </a:lnSpc>
              <a:buFont typeface="Arial" charset="0"/>
              <a:buNone/>
              <a:tabLst>
                <a:tab pos="719138" algn="l"/>
                <a:tab pos="1079500" algn="l"/>
                <a:tab pos="1438275" algn="l"/>
                <a:tab pos="1790700" algn="l"/>
              </a:tabLst>
            </a:pPr>
            <a:r>
              <a:rPr lang="en-US" sz="1800" b="1" dirty="0">
                <a:latin typeface="Courier New" pitchFamily="49" charset="0"/>
              </a:rPr>
              <a:t>	FI</a:t>
            </a:r>
          </a:p>
        </p:txBody>
      </p:sp>
      <p:sp>
        <p:nvSpPr>
          <p:cNvPr id="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65924" name="Text Box 4"/>
          <p:cNvSpPr txBox="1">
            <a:spLocks noChangeArrowheads="1"/>
          </p:cNvSpPr>
          <p:nvPr/>
        </p:nvSpPr>
        <p:spPr bwMode="auto">
          <a:xfrm>
            <a:off x="5867400" y="1484313"/>
            <a:ext cx="2595582" cy="646331"/>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Attention: Here, only an</a:t>
            </a:r>
          </a:p>
          <a:p>
            <a:r>
              <a:rPr lang="en-US" dirty="0"/>
              <a:t>initiator can win!</a:t>
            </a:r>
          </a:p>
        </p:txBody>
      </p:sp>
      <p:sp>
        <p:nvSpPr>
          <p:cNvPr id="465925" name="Text Box 5"/>
          <p:cNvSpPr txBox="1">
            <a:spLocks noChangeArrowheads="1"/>
          </p:cNvSpPr>
          <p:nvPr/>
        </p:nvSpPr>
        <p:spPr bwMode="auto">
          <a:xfrm>
            <a:off x="6119800" y="3873928"/>
            <a:ext cx="2088976" cy="548420"/>
          </a:xfrm>
          <a:prstGeom prst="rect">
            <a:avLst/>
          </a:prstGeom>
          <a:solidFill>
            <a:schemeClr val="accent2">
              <a:lumMod val="60000"/>
              <a:lumOff val="40000"/>
            </a:schemeClr>
          </a:solidFill>
          <a:ln w="9525">
            <a:solidFill>
              <a:schemeClr val="tx1"/>
            </a:solidFill>
            <a:miter lim="800000"/>
            <a:headEnd/>
            <a:tailEnd/>
          </a:ln>
          <a:effectLst/>
        </p:spPr>
        <p:txBody>
          <a:bodyPr wrap="square">
            <a:spAutoFit/>
          </a:bodyPr>
          <a:lstStyle/>
          <a:p>
            <a:pPr>
              <a:lnSpc>
                <a:spcPct val="80000"/>
              </a:lnSpc>
              <a:spcBef>
                <a:spcPct val="25000"/>
              </a:spcBef>
              <a:buClr>
                <a:schemeClr val="tx2"/>
              </a:buClr>
              <a:buFont typeface="Arial" charset="0"/>
              <a:buNone/>
            </a:pPr>
            <a:r>
              <a:rPr lang="en-US" dirty="0"/>
              <a:t>For each process, </a:t>
            </a:r>
            <a:br>
              <a:rPr lang="en-US" dirty="0"/>
            </a:br>
            <a:r>
              <a:rPr lang="en-US" dirty="0"/>
              <a:t>initially</a:t>
            </a:r>
            <a:r>
              <a:rPr lang="de-DE" dirty="0"/>
              <a:t> </a:t>
            </a:r>
            <a:r>
              <a:rPr lang="de-DE" b="1" dirty="0">
                <a:latin typeface="Courier New" pitchFamily="49" charset="0"/>
              </a:rPr>
              <a:t>M</a:t>
            </a:r>
            <a:r>
              <a:rPr lang="de-DE" b="1" baseline="-25000" dirty="0">
                <a:latin typeface="Courier New" pitchFamily="49" charset="0"/>
              </a:rPr>
              <a:t>p</a:t>
            </a:r>
            <a:r>
              <a:rPr lang="de-DE" b="1" dirty="0">
                <a:latin typeface="Courier New" pitchFamily="49" charset="0"/>
              </a:rPr>
              <a:t> == 0</a:t>
            </a:r>
            <a:endParaRPr lang="de-DE" dirty="0"/>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14</a:t>
            </a:fld>
            <a:endParaRPr lang="de-DE" dirty="0"/>
          </a:p>
        </p:txBody>
      </p:sp>
    </p:spTree>
    <p:extLst>
      <p:ext uri="{BB962C8B-B14F-4D97-AF65-F5344CB8AC3E}">
        <p14:creationId xmlns:p14="http://schemas.microsoft.com/office/powerpoint/2010/main" val="11901165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sz="2400" dirty="0"/>
              <a:t>Worst-Case Message Complexity with </a:t>
            </a:r>
            <a:r>
              <a:rPr lang="en-US" sz="2400" i="1" dirty="0"/>
              <a:t>k</a:t>
            </a:r>
            <a:r>
              <a:rPr lang="en-US" sz="2400" dirty="0"/>
              <a:t> Initiators</a:t>
            </a:r>
          </a:p>
        </p:txBody>
      </p:sp>
      <p:sp>
        <p:nvSpPr>
          <p:cNvPr id="527363" name="Rectangle 3"/>
          <p:cNvSpPr>
            <a:spLocks noGrp="1" noChangeArrowheads="1"/>
          </p:cNvSpPr>
          <p:nvPr>
            <p:ph idx="1"/>
          </p:nvPr>
        </p:nvSpPr>
        <p:spPr/>
        <p:txBody>
          <a:bodyPr>
            <a:normAutofit/>
          </a:bodyPr>
          <a:lstStyle/>
          <a:p>
            <a:pPr>
              <a:buFont typeface="Arial" charset="0"/>
              <a:buChar char="•"/>
            </a:pPr>
            <a:r>
              <a:rPr lang="en-US" dirty="0"/>
              <a:t>Occurs, if the initiators are arranged on the ring in descending order </a:t>
            </a:r>
            <a:r>
              <a:rPr lang="en-US" i="1" dirty="0"/>
              <a:t>and</a:t>
            </a:r>
            <a:r>
              <a:rPr lang="en-US" dirty="0"/>
              <a:t> initiate election in ascending order</a:t>
            </a:r>
          </a:p>
          <a:p>
            <a:pPr lvl="1"/>
            <a:r>
              <a:rPr lang="en-US" i="1" dirty="0"/>
              <a:t>k</a:t>
            </a:r>
            <a:r>
              <a:rPr lang="en-US" dirty="0"/>
              <a:t>- largest initiator</a:t>
            </a:r>
            <a:br>
              <a:rPr lang="en-US" dirty="0"/>
            </a:br>
            <a:r>
              <a:rPr lang="en-US" dirty="0">
                <a:sym typeface="Wingdings" pitchFamily="2" charset="2"/>
              </a:rPr>
              <a:t> </a:t>
            </a:r>
            <a:r>
              <a:rPr lang="en-US" i="1" dirty="0">
                <a:sym typeface="Wingdings" pitchFamily="2" charset="2"/>
              </a:rPr>
              <a:t>n</a:t>
            </a:r>
            <a:r>
              <a:rPr lang="en-US" dirty="0">
                <a:sym typeface="Wingdings" pitchFamily="2" charset="2"/>
              </a:rPr>
              <a:t> – (</a:t>
            </a:r>
            <a:r>
              <a:rPr lang="en-US" i="1" dirty="0">
                <a:sym typeface="Wingdings" pitchFamily="2" charset="2"/>
              </a:rPr>
              <a:t>k</a:t>
            </a:r>
            <a:r>
              <a:rPr lang="en-US" dirty="0">
                <a:sym typeface="Wingdings" pitchFamily="2" charset="2"/>
              </a:rPr>
              <a:t> – 1) messages</a:t>
            </a:r>
          </a:p>
          <a:p>
            <a:pPr lvl="1"/>
            <a:r>
              <a:rPr lang="en-US" dirty="0"/>
              <a:t>…</a:t>
            </a:r>
            <a:endParaRPr lang="en-US" dirty="0">
              <a:sym typeface="Wingdings" pitchFamily="2" charset="2"/>
            </a:endParaRPr>
          </a:p>
          <a:p>
            <a:pPr lvl="1"/>
            <a:r>
              <a:rPr lang="en-US" dirty="0">
                <a:sym typeface="Wingdings" pitchFamily="2" charset="2"/>
              </a:rPr>
              <a:t>3rd-largest initiator</a:t>
            </a:r>
            <a:br>
              <a:rPr lang="en-US" dirty="0">
                <a:sym typeface="Wingdings" pitchFamily="2" charset="2"/>
              </a:rPr>
            </a:br>
            <a:r>
              <a:rPr lang="en-US" dirty="0">
                <a:sym typeface="Wingdings" pitchFamily="2" charset="2"/>
              </a:rPr>
              <a:t> </a:t>
            </a:r>
            <a:r>
              <a:rPr lang="en-US" i="1" dirty="0">
                <a:sym typeface="Wingdings" pitchFamily="2" charset="2"/>
              </a:rPr>
              <a:t>n</a:t>
            </a:r>
            <a:r>
              <a:rPr lang="en-US" dirty="0">
                <a:sym typeface="Wingdings" pitchFamily="2" charset="2"/>
              </a:rPr>
              <a:t> –</a:t>
            </a:r>
            <a:r>
              <a:rPr lang="en-US" dirty="0"/>
              <a:t> 2 messages</a:t>
            </a:r>
            <a:endParaRPr lang="en-US" dirty="0">
              <a:sym typeface="Wingdings" pitchFamily="2" charset="2"/>
            </a:endParaRPr>
          </a:p>
          <a:p>
            <a:pPr lvl="1"/>
            <a:r>
              <a:rPr lang="en-US" dirty="0">
                <a:sym typeface="Wingdings" pitchFamily="2" charset="2"/>
              </a:rPr>
              <a:t>2nd-largest initiator </a:t>
            </a:r>
            <a:br>
              <a:rPr lang="en-US" dirty="0">
                <a:sym typeface="Wingdings" pitchFamily="2" charset="2"/>
              </a:rPr>
            </a:br>
            <a:r>
              <a:rPr lang="en-US" dirty="0">
                <a:sym typeface="Wingdings" pitchFamily="2" charset="2"/>
              </a:rPr>
              <a:t> </a:t>
            </a:r>
            <a:r>
              <a:rPr lang="en-US" i="1" dirty="0">
                <a:sym typeface="Wingdings" pitchFamily="2" charset="2"/>
              </a:rPr>
              <a:t>n</a:t>
            </a:r>
            <a:r>
              <a:rPr lang="en-US" dirty="0">
                <a:sym typeface="Wingdings" pitchFamily="2" charset="2"/>
              </a:rPr>
              <a:t> – 1 messages</a:t>
            </a:r>
            <a:endParaRPr lang="en-US" dirty="0"/>
          </a:p>
          <a:p>
            <a:pPr lvl="1"/>
            <a:r>
              <a:rPr lang="en-US" dirty="0"/>
              <a:t>Largest initiator </a:t>
            </a:r>
            <a:br>
              <a:rPr lang="en-US" dirty="0"/>
            </a:br>
            <a:r>
              <a:rPr lang="en-US" dirty="0">
                <a:sym typeface="Wingdings" pitchFamily="2" charset="2"/>
              </a:rPr>
              <a:t> </a:t>
            </a:r>
            <a:r>
              <a:rPr lang="en-US" i="1" dirty="0">
                <a:sym typeface="Wingdings" pitchFamily="2" charset="2"/>
              </a:rPr>
              <a:t>n</a:t>
            </a:r>
            <a:r>
              <a:rPr lang="en-US" dirty="0">
                <a:sym typeface="Wingdings" pitchFamily="2" charset="2"/>
              </a:rPr>
              <a:t> messages</a:t>
            </a:r>
          </a:p>
        </p:txBody>
      </p:sp>
      <p:sp>
        <p:nvSpPr>
          <p:cNvPr id="2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
          <p:cNvGrpSpPr>
            <a:grpSpLocks/>
          </p:cNvGrpSpPr>
          <p:nvPr/>
        </p:nvGrpSpPr>
        <p:grpSpPr bwMode="auto">
          <a:xfrm>
            <a:off x="5075238" y="2924175"/>
            <a:ext cx="3276600" cy="3313113"/>
            <a:chOff x="3061" y="1706"/>
            <a:chExt cx="2064" cy="2087"/>
          </a:xfrm>
        </p:grpSpPr>
        <p:sp>
          <p:nvSpPr>
            <p:cNvPr id="527365" name="Oval 5"/>
            <p:cNvSpPr>
              <a:spLocks noChangeArrowheads="1"/>
            </p:cNvSpPr>
            <p:nvPr/>
          </p:nvSpPr>
          <p:spPr bwMode="auto">
            <a:xfrm>
              <a:off x="3151" y="1843"/>
              <a:ext cx="1861" cy="1860"/>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27366" name="Oval 6"/>
            <p:cNvSpPr>
              <a:spLocks noChangeArrowheads="1"/>
            </p:cNvSpPr>
            <p:nvPr/>
          </p:nvSpPr>
          <p:spPr bwMode="auto">
            <a:xfrm>
              <a:off x="3968" y="1752"/>
              <a:ext cx="206" cy="20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15</a:t>
              </a:r>
            </a:p>
          </p:txBody>
        </p:sp>
        <p:sp>
          <p:nvSpPr>
            <p:cNvPr id="527367" name="Oval 7"/>
            <p:cNvSpPr>
              <a:spLocks noChangeArrowheads="1"/>
            </p:cNvSpPr>
            <p:nvPr/>
          </p:nvSpPr>
          <p:spPr bwMode="auto">
            <a:xfrm>
              <a:off x="4920" y="2705"/>
              <a:ext cx="205" cy="20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11</a:t>
              </a:r>
            </a:p>
          </p:txBody>
        </p:sp>
        <p:sp>
          <p:nvSpPr>
            <p:cNvPr id="527368" name="Oval 8"/>
            <p:cNvSpPr>
              <a:spLocks noChangeArrowheads="1"/>
            </p:cNvSpPr>
            <p:nvPr/>
          </p:nvSpPr>
          <p:spPr bwMode="auto">
            <a:xfrm>
              <a:off x="3968" y="3566"/>
              <a:ext cx="206" cy="206"/>
            </a:xfrm>
            <a:prstGeom prst="ellipse">
              <a:avLst/>
            </a:prstGeom>
            <a:solidFill>
              <a:schemeClr val="accent2"/>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527369" name="Oval 9"/>
            <p:cNvSpPr>
              <a:spLocks noChangeArrowheads="1"/>
            </p:cNvSpPr>
            <p:nvPr/>
          </p:nvSpPr>
          <p:spPr bwMode="auto">
            <a:xfrm>
              <a:off x="3061" y="2660"/>
              <a:ext cx="205" cy="204"/>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527370" name="Oval 10"/>
            <p:cNvSpPr>
              <a:spLocks noChangeArrowheads="1"/>
            </p:cNvSpPr>
            <p:nvPr/>
          </p:nvSpPr>
          <p:spPr bwMode="auto">
            <a:xfrm>
              <a:off x="3288" y="2070"/>
              <a:ext cx="205" cy="20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17</a:t>
              </a:r>
            </a:p>
          </p:txBody>
        </p:sp>
        <p:sp>
          <p:nvSpPr>
            <p:cNvPr id="527371" name="Oval 11"/>
            <p:cNvSpPr>
              <a:spLocks noChangeArrowheads="1"/>
            </p:cNvSpPr>
            <p:nvPr/>
          </p:nvSpPr>
          <p:spPr bwMode="auto">
            <a:xfrm>
              <a:off x="4603" y="1978"/>
              <a:ext cx="205" cy="204"/>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12</a:t>
              </a:r>
            </a:p>
          </p:txBody>
        </p:sp>
        <p:sp>
          <p:nvSpPr>
            <p:cNvPr id="527372" name="Oval 12"/>
            <p:cNvSpPr>
              <a:spLocks noChangeArrowheads="1"/>
            </p:cNvSpPr>
            <p:nvPr/>
          </p:nvSpPr>
          <p:spPr bwMode="auto">
            <a:xfrm>
              <a:off x="4603" y="3339"/>
              <a:ext cx="205" cy="206"/>
            </a:xfrm>
            <a:prstGeom prst="ellipse">
              <a:avLst/>
            </a:prstGeom>
            <a:solidFill>
              <a:schemeClr val="accent2"/>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9</a:t>
              </a:r>
            </a:p>
          </p:txBody>
        </p:sp>
        <p:sp>
          <p:nvSpPr>
            <p:cNvPr id="527373" name="Oval 13"/>
            <p:cNvSpPr>
              <a:spLocks noChangeArrowheads="1"/>
            </p:cNvSpPr>
            <p:nvPr/>
          </p:nvSpPr>
          <p:spPr bwMode="auto">
            <a:xfrm>
              <a:off x="3244" y="3248"/>
              <a:ext cx="203" cy="204"/>
            </a:xfrm>
            <a:prstGeom prst="ellipse">
              <a:avLst/>
            </a:prstGeom>
            <a:solidFill>
              <a:schemeClr val="accent2"/>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527374" name="Line 14"/>
            <p:cNvSpPr>
              <a:spLocks noChangeShapeType="1"/>
            </p:cNvSpPr>
            <p:nvPr/>
          </p:nvSpPr>
          <p:spPr bwMode="auto">
            <a:xfrm>
              <a:off x="4241" y="1706"/>
              <a:ext cx="408" cy="18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75" name="Line 15"/>
            <p:cNvSpPr>
              <a:spLocks noChangeShapeType="1"/>
            </p:cNvSpPr>
            <p:nvPr/>
          </p:nvSpPr>
          <p:spPr bwMode="auto">
            <a:xfrm>
              <a:off x="4920" y="2160"/>
              <a:ext cx="182" cy="45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76" name="Line 16"/>
            <p:cNvSpPr>
              <a:spLocks noChangeShapeType="1"/>
            </p:cNvSpPr>
            <p:nvPr/>
          </p:nvSpPr>
          <p:spPr bwMode="auto">
            <a:xfrm flipH="1">
              <a:off x="4920" y="3021"/>
              <a:ext cx="182" cy="31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77" name="Line 17"/>
            <p:cNvSpPr>
              <a:spLocks noChangeShapeType="1"/>
            </p:cNvSpPr>
            <p:nvPr/>
          </p:nvSpPr>
          <p:spPr bwMode="auto">
            <a:xfrm flipH="1">
              <a:off x="4285" y="3656"/>
              <a:ext cx="364" cy="1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78" name="Line 18"/>
            <p:cNvSpPr>
              <a:spLocks noChangeShapeType="1"/>
            </p:cNvSpPr>
            <p:nvPr/>
          </p:nvSpPr>
          <p:spPr bwMode="auto">
            <a:xfrm flipH="1" flipV="1">
              <a:off x="3425" y="3566"/>
              <a:ext cx="362" cy="18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79" name="Line 19"/>
            <p:cNvSpPr>
              <a:spLocks noChangeShapeType="1"/>
            </p:cNvSpPr>
            <p:nvPr/>
          </p:nvSpPr>
          <p:spPr bwMode="auto">
            <a:xfrm flipH="1" flipV="1">
              <a:off x="3061" y="2887"/>
              <a:ext cx="90" cy="36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80" name="Line 20"/>
            <p:cNvSpPr>
              <a:spLocks noChangeShapeType="1"/>
            </p:cNvSpPr>
            <p:nvPr/>
          </p:nvSpPr>
          <p:spPr bwMode="auto">
            <a:xfrm flipV="1">
              <a:off x="3061" y="2252"/>
              <a:ext cx="137" cy="31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81" name="Line 21"/>
            <p:cNvSpPr>
              <a:spLocks noChangeShapeType="1"/>
            </p:cNvSpPr>
            <p:nvPr/>
          </p:nvSpPr>
          <p:spPr bwMode="auto">
            <a:xfrm flipV="1">
              <a:off x="3425" y="1799"/>
              <a:ext cx="453" cy="17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7382" name="Text Box 22"/>
            <p:cNvSpPr txBox="1">
              <a:spLocks noChangeArrowheads="1"/>
            </p:cNvSpPr>
            <p:nvPr/>
          </p:nvSpPr>
          <p:spPr bwMode="auto">
            <a:xfrm>
              <a:off x="3424" y="3108"/>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1.</a:t>
              </a:r>
            </a:p>
          </p:txBody>
        </p:sp>
        <p:sp>
          <p:nvSpPr>
            <p:cNvPr id="527383" name="Text Box 23"/>
            <p:cNvSpPr txBox="1">
              <a:spLocks noChangeArrowheads="1"/>
            </p:cNvSpPr>
            <p:nvPr/>
          </p:nvSpPr>
          <p:spPr bwMode="auto">
            <a:xfrm>
              <a:off x="3923" y="3249"/>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2.</a:t>
              </a:r>
            </a:p>
          </p:txBody>
        </p:sp>
        <p:sp>
          <p:nvSpPr>
            <p:cNvPr id="527384" name="Text Box 24"/>
            <p:cNvSpPr txBox="1">
              <a:spLocks noChangeArrowheads="1"/>
            </p:cNvSpPr>
            <p:nvPr/>
          </p:nvSpPr>
          <p:spPr bwMode="auto">
            <a:xfrm>
              <a:off x="4504" y="3108"/>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3.</a:t>
              </a:r>
            </a:p>
          </p:txBody>
        </p:sp>
      </p:grpSp>
      <p:sp>
        <p:nvSpPr>
          <p:cNvPr id="527385" name="Text Box 25"/>
          <p:cNvSpPr txBox="1">
            <a:spLocks noChangeArrowheads="1"/>
          </p:cNvSpPr>
          <p:nvPr/>
        </p:nvSpPr>
        <p:spPr bwMode="auto">
          <a:xfrm>
            <a:off x="6011863" y="4581525"/>
            <a:ext cx="92845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initiator</a:t>
            </a:r>
            <a:br>
              <a:rPr lang="en-US"/>
            </a:br>
            <a:r>
              <a:rPr lang="en-US"/>
              <a:t>order</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15</a:t>
            </a:fld>
            <a:endParaRPr lang="de-DE" dirty="0"/>
          </a:p>
        </p:txBody>
      </p:sp>
    </p:spTree>
    <p:extLst>
      <p:ext uri="{BB962C8B-B14F-4D97-AF65-F5344CB8AC3E}">
        <p14:creationId xmlns:p14="http://schemas.microsoft.com/office/powerpoint/2010/main" val="13943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sz="2400" dirty="0"/>
              <a:t>Worst-Case Message Complexity with </a:t>
            </a:r>
            <a:r>
              <a:rPr lang="en-US" sz="2400" i="1" dirty="0"/>
              <a:t>k</a:t>
            </a:r>
            <a:r>
              <a:rPr lang="en-US" sz="2400" dirty="0"/>
              <a:t> Initiators</a:t>
            </a:r>
          </a:p>
        </p:txBody>
      </p:sp>
      <p:sp>
        <p:nvSpPr>
          <p:cNvPr id="528387" name="Rectangle 3"/>
          <p:cNvSpPr>
            <a:spLocks noGrp="1" noChangeArrowheads="1"/>
          </p:cNvSpPr>
          <p:nvPr>
            <p:ph idx="1"/>
          </p:nvPr>
        </p:nvSpPr>
        <p:spPr/>
        <p:txBody>
          <a:bodyPr/>
          <a:lstStyle/>
          <a:p>
            <a:r>
              <a:rPr lang="en-US" dirty="0"/>
              <a:t>Message complexity with </a:t>
            </a:r>
            <a:r>
              <a:rPr lang="en-US" i="1" dirty="0"/>
              <a:t>k</a:t>
            </a:r>
            <a:r>
              <a:rPr lang="en-US" dirty="0"/>
              <a:t> initiators</a:t>
            </a:r>
          </a:p>
          <a:p>
            <a:pPr>
              <a:buFont typeface="Arial" charset="0"/>
              <a:buNone/>
            </a:pPr>
            <a:r>
              <a:rPr lang="en-US" dirty="0"/>
              <a:t>	</a:t>
            </a:r>
            <a:r>
              <a:rPr lang="en-US" i="1" noProof="1"/>
              <a:t>n</a:t>
            </a:r>
            <a:r>
              <a:rPr lang="en-US" noProof="1"/>
              <a:t> + (</a:t>
            </a:r>
            <a:r>
              <a:rPr lang="en-US" i="1" noProof="1"/>
              <a:t>n </a:t>
            </a:r>
            <a:r>
              <a:rPr lang="en-US" noProof="1"/>
              <a:t>– 1) + (</a:t>
            </a:r>
            <a:r>
              <a:rPr lang="en-US" i="1" noProof="1"/>
              <a:t>n </a:t>
            </a:r>
            <a:r>
              <a:rPr lang="en-US" noProof="1"/>
              <a:t>– 2) + ... + (</a:t>
            </a:r>
            <a:r>
              <a:rPr lang="en-US" i="1" noProof="1"/>
              <a:t>n </a:t>
            </a:r>
            <a:r>
              <a:rPr lang="en-US" noProof="1"/>
              <a:t>– </a:t>
            </a:r>
            <a:r>
              <a:rPr lang="en-US" dirty="0"/>
              <a:t>(</a:t>
            </a:r>
            <a:r>
              <a:rPr lang="en-US" i="1" noProof="1"/>
              <a:t>k </a:t>
            </a:r>
            <a:r>
              <a:rPr lang="en-US" dirty="0"/>
              <a:t>–</a:t>
            </a:r>
            <a:r>
              <a:rPr lang="en-US" noProof="1"/>
              <a:t> 1</a:t>
            </a:r>
            <a:r>
              <a:rPr lang="en-US" dirty="0"/>
              <a:t>)</a:t>
            </a:r>
            <a:r>
              <a:rPr lang="en-US" noProof="1"/>
              <a:t>)</a:t>
            </a:r>
          </a:p>
          <a:p>
            <a:pPr>
              <a:buFont typeface="Arial" charset="0"/>
              <a:buNone/>
            </a:pPr>
            <a:br>
              <a:rPr lang="en-US" noProof="1"/>
            </a:br>
            <a:br>
              <a:rPr lang="en-US" noProof="1"/>
            </a:br>
            <a:endParaRPr lang="en-US" noProof="1"/>
          </a:p>
          <a:p>
            <a:pPr>
              <a:buFont typeface="Arial" charset="0"/>
              <a:buNone/>
            </a:pPr>
            <a:endParaRPr lang="en-US" noProof="1"/>
          </a:p>
          <a:p>
            <a:pPr>
              <a:buFont typeface="Arial" charset="0"/>
              <a:buNone/>
            </a:pPr>
            <a:br>
              <a:rPr lang="en-US" noProof="1"/>
            </a:br>
            <a:endParaRPr lang="en-US" noProof="1"/>
          </a:p>
          <a:p>
            <a:pPr>
              <a:buFont typeface="Arial" charset="0"/>
              <a:buNone/>
            </a:pPr>
            <a:endParaRPr lang="en-US" noProof="1"/>
          </a:p>
          <a:p>
            <a:pPr>
              <a:buFont typeface="Arial Unicode MS" pitchFamily="34" charset="-128"/>
              <a:buChar char="⇒"/>
            </a:pPr>
            <a:endParaRPr lang="en-US" i="1" dirty="0"/>
          </a:p>
          <a:p>
            <a:pPr>
              <a:buFont typeface="Arial Unicode MS" pitchFamily="34" charset="-128"/>
              <a:buChar char="⇒"/>
            </a:pPr>
            <a:r>
              <a:rPr lang="en-US" i="1" dirty="0"/>
              <a:t>O</a:t>
            </a:r>
            <a:r>
              <a:rPr lang="en-US" dirty="0"/>
              <a:t>(</a:t>
            </a:r>
            <a:r>
              <a:rPr lang="en-US" i="1" dirty="0"/>
              <a:t>n</a:t>
            </a:r>
            <a:r>
              <a:rPr lang="en-US" baseline="30000" dirty="0"/>
              <a:t>2</a:t>
            </a:r>
            <a:r>
              <a:rPr lang="en-US" dirty="0"/>
              <a:t>) with ring size </a:t>
            </a:r>
            <a:r>
              <a:rPr lang="en-US" i="1" dirty="0"/>
              <a:t>n</a:t>
            </a:r>
            <a:r>
              <a:rPr lang="en-US" dirty="0"/>
              <a:t> and </a:t>
            </a:r>
            <a:r>
              <a:rPr lang="en-US" i="1" dirty="0"/>
              <a:t>k</a:t>
            </a:r>
            <a:r>
              <a:rPr lang="en-US" dirty="0"/>
              <a:t> = </a:t>
            </a:r>
            <a:r>
              <a:rPr lang="en-US" i="1" dirty="0"/>
              <a:t>n</a:t>
            </a:r>
            <a:endParaRPr lang="en-US" dirty="0"/>
          </a:p>
          <a:p>
            <a:pPr>
              <a:buFont typeface="Arial Unicode MS" pitchFamily="34" charset="-128"/>
              <a:buChar char="&gt;"/>
            </a:pPr>
            <a:endParaRPr lang="en-US" dirty="0"/>
          </a:p>
          <a:p>
            <a:pPr>
              <a:buFont typeface="Arial Unicode MS" pitchFamily="34" charset="-128"/>
              <a:buChar char="&gt;"/>
            </a:pPr>
            <a:r>
              <a:rPr lang="en-US" dirty="0"/>
              <a:t>Still </a:t>
            </a:r>
            <a:r>
              <a:rPr lang="en-US" i="1" dirty="0"/>
              <a:t>n</a:t>
            </a:r>
            <a:r>
              <a:rPr lang="en-US" dirty="0"/>
              <a:t> additional messages for the win notification</a:t>
            </a:r>
          </a:p>
          <a:p>
            <a:endParaRPr lang="de-DE" dirty="0"/>
          </a:p>
        </p:txBody>
      </p:sp>
      <p:sp>
        <p:nvSpPr>
          <p:cNvPr id="6"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aphicFrame>
        <p:nvGraphicFramePr>
          <p:cNvPr id="528390" name="Object 6"/>
          <p:cNvGraphicFramePr>
            <a:graphicFrameLocks noChangeAspect="1"/>
          </p:cNvGraphicFramePr>
          <p:nvPr/>
        </p:nvGraphicFramePr>
        <p:xfrm>
          <a:off x="6659563" y="2151063"/>
          <a:ext cx="2043112" cy="1306512"/>
        </p:xfrm>
        <a:graphic>
          <a:graphicData uri="http://schemas.openxmlformats.org/presentationml/2006/ole">
            <mc:AlternateContent xmlns:mc="http://schemas.openxmlformats.org/markup-compatibility/2006">
              <mc:Choice xmlns:v="urn:schemas-microsoft-com:vml" Requires="v">
                <p:oleObj spid="_x0000_s2068" name="Formel" r:id="rId4" imgW="1016000" imgH="457200" progId="Equation.3">
                  <p:embed/>
                </p:oleObj>
              </mc:Choice>
              <mc:Fallback>
                <p:oleObj name="Formel" r:id="rId4" imgW="10160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2151063"/>
                        <a:ext cx="2043112" cy="1306512"/>
                      </a:xfrm>
                      <a:prstGeom prst="rect">
                        <a:avLst/>
                      </a:prstGeom>
                      <a:solidFill>
                        <a:srgbClr val="EAEAEA"/>
                      </a:solidFill>
                      <a:ln w="9525">
                        <a:solidFill>
                          <a:schemeClr val="tx1"/>
                        </a:solidFill>
                        <a:miter lim="800000"/>
                        <a:headEnd/>
                        <a:tailEnd/>
                      </a:ln>
                    </p:spPr>
                  </p:pic>
                </p:oleObj>
              </mc:Fallback>
            </mc:AlternateContent>
          </a:graphicData>
        </a:graphic>
      </p:graphicFrame>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16</a:t>
            </a:fld>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683568" y="2562058"/>
                <a:ext cx="2584105" cy="416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0" smtClean="0">
                          <a:latin typeface="Cambria Math" panose="02040503050406030204" pitchFamily="18" charset="0"/>
                        </a:rPr>
                        <m:t>=</m:t>
                      </m:r>
                      <m:f>
                        <m:fPr>
                          <m:ctrlPr>
                            <a:rPr lang="de-DE" sz="1400" i="1" smtClean="0">
                              <a:latin typeface="Cambria Math" panose="02040503050406030204" pitchFamily="18" charset="0"/>
                            </a:rPr>
                          </m:ctrlPr>
                        </m:fPr>
                        <m:num>
                          <m:r>
                            <a:rPr lang="de-DE" sz="1400" i="1">
                              <a:latin typeface="Cambria Math" panose="02040503050406030204" pitchFamily="18" charset="0"/>
                            </a:rPr>
                            <m:t>𝑛</m:t>
                          </m:r>
                          <m:d>
                            <m:dPr>
                              <m:ctrlPr>
                                <a:rPr lang="de-DE" sz="1400" i="1">
                                  <a:latin typeface="Cambria Math" panose="02040503050406030204" pitchFamily="18" charset="0"/>
                                </a:rPr>
                              </m:ctrlPr>
                            </m:dPr>
                            <m:e>
                              <m:r>
                                <a:rPr lang="de-DE" sz="1400" i="1">
                                  <a:latin typeface="Cambria Math" panose="02040503050406030204" pitchFamily="18" charset="0"/>
                                </a:rPr>
                                <m:t>𝑛</m:t>
                              </m:r>
                              <m:r>
                                <a:rPr lang="de-DE" sz="1400" i="0">
                                  <a:latin typeface="Cambria Math" panose="02040503050406030204" pitchFamily="18" charset="0"/>
                                </a:rPr>
                                <m:t>+1</m:t>
                              </m:r>
                            </m:e>
                          </m:d>
                        </m:num>
                        <m:den>
                          <m:r>
                            <a:rPr lang="de-DE" sz="1400" i="0">
                              <a:latin typeface="Cambria Math" panose="02040503050406030204" pitchFamily="18" charset="0"/>
                            </a:rPr>
                            <m:t>2</m:t>
                          </m:r>
                        </m:den>
                      </m:f>
                      <m:r>
                        <a:rPr lang="de-DE" sz="1400" i="0">
                          <a:latin typeface="Cambria Math" panose="02040503050406030204" pitchFamily="18" charset="0"/>
                        </a:rPr>
                        <m:t>−</m:t>
                      </m:r>
                      <m:f>
                        <m:fPr>
                          <m:ctrlPr>
                            <a:rPr lang="de-DE" sz="1400" i="1">
                              <a:latin typeface="Cambria Math" panose="02040503050406030204" pitchFamily="18" charset="0"/>
                            </a:rPr>
                          </m:ctrlPr>
                        </m:fPr>
                        <m:num>
                          <m:d>
                            <m:dPr>
                              <m:ctrlPr>
                                <a:rPr lang="de-DE" sz="1400" i="1">
                                  <a:latin typeface="Cambria Math" panose="02040503050406030204" pitchFamily="18" charset="0"/>
                                </a:rPr>
                              </m:ctrlPr>
                            </m:dPr>
                            <m:e>
                              <m:r>
                                <a:rPr lang="de-DE" sz="1400" i="1">
                                  <a:latin typeface="Cambria Math" panose="02040503050406030204" pitchFamily="18" charset="0"/>
                                </a:rPr>
                                <m:t>𝑛</m:t>
                              </m:r>
                              <m:r>
                                <a:rPr lang="de-DE" sz="1400" i="0">
                                  <a:latin typeface="Cambria Math" panose="02040503050406030204" pitchFamily="18" charset="0"/>
                                </a:rPr>
                                <m:t>−</m:t>
                              </m:r>
                              <m:r>
                                <a:rPr lang="de-DE" sz="1400" i="1">
                                  <a:latin typeface="Cambria Math" panose="02040503050406030204" pitchFamily="18" charset="0"/>
                                </a:rPr>
                                <m:t>𝑘</m:t>
                              </m:r>
                            </m:e>
                          </m:d>
                          <m:d>
                            <m:dPr>
                              <m:ctrlPr>
                                <a:rPr lang="de-DE" sz="1400" i="1">
                                  <a:latin typeface="Cambria Math" panose="02040503050406030204" pitchFamily="18" charset="0"/>
                                </a:rPr>
                              </m:ctrlPr>
                            </m:dPr>
                            <m:e>
                              <m:r>
                                <a:rPr lang="de-DE" sz="1400" i="1">
                                  <a:latin typeface="Cambria Math" panose="02040503050406030204" pitchFamily="18" charset="0"/>
                                </a:rPr>
                                <m:t>𝑛</m:t>
                              </m:r>
                              <m:r>
                                <a:rPr lang="de-DE" sz="1400" i="0">
                                  <a:latin typeface="Cambria Math" panose="02040503050406030204" pitchFamily="18" charset="0"/>
                                </a:rPr>
                                <m:t>−</m:t>
                              </m:r>
                              <m:r>
                                <a:rPr lang="de-DE" sz="1400" i="1">
                                  <a:latin typeface="Cambria Math" panose="02040503050406030204" pitchFamily="18" charset="0"/>
                                </a:rPr>
                                <m:t>𝑘</m:t>
                              </m:r>
                              <m:r>
                                <a:rPr lang="de-DE" sz="1400" i="0">
                                  <a:latin typeface="Cambria Math" panose="02040503050406030204" pitchFamily="18" charset="0"/>
                                </a:rPr>
                                <m:t>+1</m:t>
                              </m:r>
                            </m:e>
                          </m:d>
                        </m:num>
                        <m:den>
                          <m:r>
                            <a:rPr lang="de-DE" sz="1400" i="0">
                              <a:latin typeface="Cambria Math" panose="02040503050406030204" pitchFamily="18" charset="0"/>
                            </a:rPr>
                            <m:t>2</m:t>
                          </m:r>
                        </m:den>
                      </m:f>
                    </m:oMath>
                  </m:oMathPara>
                </a14:m>
                <a:endParaRPr lang="de-DE" sz="1400" dirty="0"/>
              </a:p>
            </p:txBody>
          </p:sp>
        </mc:Choice>
        <mc:Fallback xmlns="">
          <p:sp>
            <p:nvSpPr>
              <p:cNvPr id="3" name="Textfeld 2"/>
              <p:cNvSpPr txBox="1">
                <a:spLocks noRot="1" noChangeAspect="1" noMove="1" noResize="1" noEditPoints="1" noAdjustHandles="1" noChangeArrowheads="1" noChangeShapeType="1" noTextEdit="1"/>
              </p:cNvSpPr>
              <p:nvPr/>
            </p:nvSpPr>
            <p:spPr>
              <a:xfrm>
                <a:off x="683568" y="2562058"/>
                <a:ext cx="2584105" cy="416717"/>
              </a:xfrm>
              <a:prstGeom prst="rect">
                <a:avLst/>
              </a:prstGeom>
              <a:blipFill>
                <a:blip r:embed="rId6"/>
                <a:stretch>
                  <a:fillRect b="-1159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p:cNvSpPr txBox="1"/>
              <p:nvPr/>
            </p:nvSpPr>
            <p:spPr>
              <a:xfrm>
                <a:off x="683568" y="3055037"/>
                <a:ext cx="3302699" cy="4308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0" smtClean="0">
                          <a:latin typeface="Cambria Math" panose="02040503050406030204" pitchFamily="18" charset="0"/>
                        </a:rPr>
                        <m:t>=</m:t>
                      </m:r>
                      <m:f>
                        <m:fPr>
                          <m:ctrlPr>
                            <a:rPr lang="de-DE" sz="1400" i="1">
                              <a:latin typeface="Cambria Math" panose="02040503050406030204" pitchFamily="18" charset="0"/>
                            </a:rPr>
                          </m:ctrlPr>
                        </m:fPr>
                        <m:num>
                          <m:d>
                            <m:dPr>
                              <m:ctrlPr>
                                <a:rPr lang="de-DE" sz="1400" i="1" smtClean="0">
                                  <a:latin typeface="Cambria Math" panose="02040503050406030204" pitchFamily="18" charset="0"/>
                                </a:rPr>
                              </m:ctrlPr>
                            </m:dPr>
                            <m:e>
                              <m:sSup>
                                <m:sSupPr>
                                  <m:ctrlPr>
                                    <a:rPr lang="de-DE" sz="1400" b="0" i="1" smtClean="0">
                                      <a:latin typeface="Cambria Math" panose="02040503050406030204" pitchFamily="18" charset="0"/>
                                    </a:rPr>
                                  </m:ctrlPr>
                                </m:sSupPr>
                                <m:e>
                                  <m:r>
                                    <a:rPr lang="de-DE" sz="1400" i="1">
                                      <a:latin typeface="Cambria Math" panose="02040503050406030204" pitchFamily="18" charset="0"/>
                                    </a:rPr>
                                    <m:t>𝑛</m:t>
                                  </m:r>
                                </m:e>
                                <m:sup>
                                  <m:r>
                                    <a:rPr lang="de-DE" sz="1400" b="0" i="1" smtClean="0">
                                      <a:latin typeface="Cambria Math" panose="02040503050406030204" pitchFamily="18" charset="0"/>
                                    </a:rPr>
                                    <m:t>2</m:t>
                                  </m:r>
                                </m:sup>
                              </m:sSup>
                              <m:r>
                                <a:rPr lang="de-DE" sz="1400" b="0" i="1" smtClean="0">
                                  <a:latin typeface="Cambria Math" panose="02040503050406030204" pitchFamily="18" charset="0"/>
                                </a:rPr>
                                <m:t>+</m:t>
                              </m:r>
                              <m:r>
                                <a:rPr lang="de-DE" sz="1400" b="0" i="1" smtClean="0">
                                  <a:latin typeface="Cambria Math" panose="02040503050406030204" pitchFamily="18" charset="0"/>
                                </a:rPr>
                                <m:t>𝑛</m:t>
                              </m:r>
                              <m:r>
                                <a:rPr lang="de-DE" sz="1400" b="0" i="1" smtClean="0">
                                  <a:latin typeface="Cambria Math" panose="02040503050406030204" pitchFamily="18" charset="0"/>
                                </a:rPr>
                                <m:t> −</m:t>
                              </m:r>
                              <m:sSup>
                                <m:sSupPr>
                                  <m:ctrlPr>
                                    <a:rPr lang="de-DE" sz="1400" b="0" i="1" smtClean="0">
                                      <a:latin typeface="Cambria Math" panose="02040503050406030204" pitchFamily="18" charset="0"/>
                                    </a:rPr>
                                  </m:ctrlPr>
                                </m:sSupPr>
                                <m:e>
                                  <m:r>
                                    <a:rPr lang="de-DE" sz="1400" b="0" i="1" smtClean="0">
                                      <a:latin typeface="Cambria Math" panose="02040503050406030204" pitchFamily="18" charset="0"/>
                                    </a:rPr>
                                    <m:t>𝑛</m:t>
                                  </m:r>
                                </m:e>
                                <m:sup>
                                  <m:r>
                                    <a:rPr lang="de-DE" sz="1400" b="0" i="1" smtClean="0">
                                      <a:latin typeface="Cambria Math" panose="02040503050406030204" pitchFamily="18" charset="0"/>
                                    </a:rPr>
                                    <m:t>2</m:t>
                                  </m:r>
                                </m:sup>
                              </m:sSup>
                              <m:r>
                                <a:rPr lang="de-DE" sz="1400" b="0" i="1" smtClean="0">
                                  <a:latin typeface="Cambria Math" panose="02040503050406030204" pitchFamily="18" charset="0"/>
                                </a:rPr>
                                <m:t>+</m:t>
                              </m:r>
                              <m:r>
                                <a:rPr lang="de-DE" sz="1400" b="0" i="1" smtClean="0">
                                  <a:latin typeface="Cambria Math" panose="02040503050406030204" pitchFamily="18" charset="0"/>
                                </a:rPr>
                                <m:t>𝑛𝑘</m:t>
                              </m:r>
                              <m:r>
                                <a:rPr lang="de-DE" sz="1400" b="0" i="1" smtClean="0">
                                  <a:latin typeface="Cambria Math" panose="02040503050406030204" pitchFamily="18" charset="0"/>
                                </a:rPr>
                                <m:t> −</m:t>
                              </m:r>
                              <m:r>
                                <a:rPr lang="de-DE" sz="1400" b="0" i="1" smtClean="0">
                                  <a:latin typeface="Cambria Math" panose="02040503050406030204" pitchFamily="18" charset="0"/>
                                </a:rPr>
                                <m:t>𝑛</m:t>
                              </m:r>
                              <m:r>
                                <a:rPr lang="de-DE" sz="1400" b="0" i="1" smtClean="0">
                                  <a:latin typeface="Cambria Math" panose="02040503050406030204" pitchFamily="18" charset="0"/>
                                </a:rPr>
                                <m:t>+</m:t>
                              </m:r>
                              <m:r>
                                <a:rPr lang="de-DE" sz="1400" b="0" i="1" smtClean="0">
                                  <a:latin typeface="Cambria Math" panose="02040503050406030204" pitchFamily="18" charset="0"/>
                                </a:rPr>
                                <m:t>𝑛𝑘</m:t>
                              </m:r>
                              <m:r>
                                <a:rPr lang="de-DE" sz="1400" b="0" i="1" smtClean="0">
                                  <a:latin typeface="Cambria Math" panose="02040503050406030204" pitchFamily="18" charset="0"/>
                                </a:rPr>
                                <m:t> −</m:t>
                              </m:r>
                              <m:sSup>
                                <m:sSupPr>
                                  <m:ctrlPr>
                                    <a:rPr lang="de-DE" sz="1400" b="0" i="1" smtClean="0">
                                      <a:latin typeface="Cambria Math" panose="02040503050406030204" pitchFamily="18" charset="0"/>
                                    </a:rPr>
                                  </m:ctrlPr>
                                </m:sSupPr>
                                <m:e>
                                  <m:r>
                                    <a:rPr lang="de-DE" sz="1400" b="0" i="1" smtClean="0">
                                      <a:latin typeface="Cambria Math" panose="02040503050406030204" pitchFamily="18" charset="0"/>
                                    </a:rPr>
                                    <m:t>𝑘</m:t>
                                  </m:r>
                                </m:e>
                                <m:sup>
                                  <m:r>
                                    <a:rPr lang="de-DE" sz="1400" b="0" i="1" smtClean="0">
                                      <a:latin typeface="Cambria Math" panose="02040503050406030204" pitchFamily="18" charset="0"/>
                                    </a:rPr>
                                    <m:t>2</m:t>
                                  </m:r>
                                </m:sup>
                              </m:sSup>
                              <m:r>
                                <a:rPr lang="de-DE" sz="1400" b="0" i="1" smtClean="0">
                                  <a:latin typeface="Cambria Math" panose="02040503050406030204" pitchFamily="18" charset="0"/>
                                </a:rPr>
                                <m:t>+</m:t>
                              </m:r>
                              <m:r>
                                <a:rPr lang="de-DE" sz="1400" b="0" i="1" smtClean="0">
                                  <a:latin typeface="Cambria Math" panose="02040503050406030204" pitchFamily="18" charset="0"/>
                                </a:rPr>
                                <m:t>𝑘</m:t>
                              </m:r>
                            </m:e>
                          </m:d>
                        </m:num>
                        <m:den>
                          <m:r>
                            <a:rPr lang="de-DE" sz="1400" i="0">
                              <a:latin typeface="Cambria Math" panose="02040503050406030204" pitchFamily="18" charset="0"/>
                            </a:rPr>
                            <m:t>2</m:t>
                          </m:r>
                        </m:den>
                      </m:f>
                    </m:oMath>
                  </m:oMathPara>
                </a14:m>
                <a:endParaRPr lang="de-DE"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83568" y="3055037"/>
                <a:ext cx="3302699" cy="430824"/>
              </a:xfrm>
              <a:prstGeom prst="rect">
                <a:avLst/>
              </a:prstGeom>
              <a:blipFill>
                <a:blip r:embed="rId7"/>
                <a:stretch>
                  <a:fillRect b="-1126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p:cNvSpPr txBox="1"/>
              <p:nvPr/>
            </p:nvSpPr>
            <p:spPr>
              <a:xfrm>
                <a:off x="683568" y="3560871"/>
                <a:ext cx="1454372" cy="4308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0" smtClean="0">
                          <a:latin typeface="Cambria Math" panose="02040503050406030204" pitchFamily="18" charset="0"/>
                        </a:rPr>
                        <m:t>=</m:t>
                      </m:r>
                      <m:f>
                        <m:fPr>
                          <m:ctrlPr>
                            <a:rPr lang="de-DE" sz="1400" i="1">
                              <a:latin typeface="Cambria Math" panose="02040503050406030204" pitchFamily="18" charset="0"/>
                            </a:rPr>
                          </m:ctrlPr>
                        </m:fPr>
                        <m:num>
                          <m:d>
                            <m:dPr>
                              <m:ctrlPr>
                                <a:rPr lang="de-DE" sz="1400" i="1" smtClean="0">
                                  <a:latin typeface="Cambria Math" panose="02040503050406030204" pitchFamily="18" charset="0"/>
                                </a:rPr>
                              </m:ctrlPr>
                            </m:dPr>
                            <m:e>
                              <m:r>
                                <a:rPr lang="de-DE" sz="1400" b="0" i="1" smtClean="0">
                                  <a:latin typeface="Cambria Math" panose="02040503050406030204" pitchFamily="18" charset="0"/>
                                </a:rPr>
                                <m:t>2</m:t>
                              </m:r>
                              <m:r>
                                <a:rPr lang="de-DE" sz="1400" b="0" i="1" smtClean="0">
                                  <a:latin typeface="Cambria Math" panose="02040503050406030204" pitchFamily="18" charset="0"/>
                                </a:rPr>
                                <m:t>𝑛𝑘</m:t>
                              </m:r>
                              <m:r>
                                <a:rPr lang="de-DE" sz="1400" b="0" i="1" smtClean="0">
                                  <a:latin typeface="Cambria Math" panose="02040503050406030204" pitchFamily="18" charset="0"/>
                                </a:rPr>
                                <m:t> −</m:t>
                              </m:r>
                              <m:sSup>
                                <m:sSupPr>
                                  <m:ctrlPr>
                                    <a:rPr lang="de-DE" sz="1400" b="0" i="1" smtClean="0">
                                      <a:latin typeface="Cambria Math" panose="02040503050406030204" pitchFamily="18" charset="0"/>
                                    </a:rPr>
                                  </m:ctrlPr>
                                </m:sSupPr>
                                <m:e>
                                  <m:r>
                                    <a:rPr lang="de-DE" sz="1400" b="0" i="1" smtClean="0">
                                      <a:latin typeface="Cambria Math" panose="02040503050406030204" pitchFamily="18" charset="0"/>
                                    </a:rPr>
                                    <m:t>𝑘</m:t>
                                  </m:r>
                                </m:e>
                                <m:sup>
                                  <m:r>
                                    <a:rPr lang="de-DE" sz="1400" b="0" i="1" smtClean="0">
                                      <a:latin typeface="Cambria Math" panose="02040503050406030204" pitchFamily="18" charset="0"/>
                                    </a:rPr>
                                    <m:t>2</m:t>
                                  </m:r>
                                </m:sup>
                              </m:sSup>
                              <m:r>
                                <a:rPr lang="de-DE" sz="1400" b="0" i="1" smtClean="0">
                                  <a:latin typeface="Cambria Math" panose="02040503050406030204" pitchFamily="18" charset="0"/>
                                </a:rPr>
                                <m:t>+</m:t>
                              </m:r>
                              <m:r>
                                <a:rPr lang="de-DE" sz="1400" b="0" i="1" smtClean="0">
                                  <a:latin typeface="Cambria Math" panose="02040503050406030204" pitchFamily="18" charset="0"/>
                                </a:rPr>
                                <m:t>𝑘</m:t>
                              </m:r>
                            </m:e>
                          </m:d>
                        </m:num>
                        <m:den>
                          <m:r>
                            <a:rPr lang="de-DE" sz="1400" i="0">
                              <a:latin typeface="Cambria Math" panose="02040503050406030204" pitchFamily="18" charset="0"/>
                            </a:rPr>
                            <m:t>2</m:t>
                          </m:r>
                        </m:den>
                      </m:f>
                    </m:oMath>
                  </m:oMathPara>
                </a14:m>
                <a:endParaRPr lang="de-DE" sz="1400" dirty="0"/>
              </a:p>
            </p:txBody>
          </p:sp>
        </mc:Choice>
        <mc:Fallback xmlns="">
          <p:sp>
            <p:nvSpPr>
              <p:cNvPr id="9" name="Textfeld 8"/>
              <p:cNvSpPr txBox="1">
                <a:spLocks noRot="1" noChangeAspect="1" noMove="1" noResize="1" noEditPoints="1" noAdjustHandles="1" noChangeArrowheads="1" noChangeShapeType="1" noTextEdit="1"/>
              </p:cNvSpPr>
              <p:nvPr/>
            </p:nvSpPr>
            <p:spPr>
              <a:xfrm>
                <a:off x="683568" y="3560871"/>
                <a:ext cx="1454372" cy="430824"/>
              </a:xfrm>
              <a:prstGeom prst="rect">
                <a:avLst/>
              </a:prstGeom>
              <a:blipFill>
                <a:blip r:embed="rId8"/>
                <a:stretch>
                  <a:fillRect l="-418" b="-1126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p:cNvSpPr txBox="1"/>
              <p:nvPr/>
            </p:nvSpPr>
            <p:spPr>
              <a:xfrm>
                <a:off x="678050" y="4066705"/>
                <a:ext cx="1327991" cy="416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0" smtClean="0">
                          <a:latin typeface="Cambria Math" panose="02040503050406030204" pitchFamily="18" charset="0"/>
                        </a:rPr>
                        <m:t>=</m:t>
                      </m:r>
                      <m:r>
                        <a:rPr lang="de-DE" sz="1400" b="0" i="1" smtClean="0">
                          <a:latin typeface="Cambria Math" panose="02040503050406030204" pitchFamily="18" charset="0"/>
                        </a:rPr>
                        <m:t>𝑛𝑘</m:t>
                      </m:r>
                      <m:r>
                        <a:rPr lang="de-DE" sz="1400" b="0" i="1" smtClean="0">
                          <a:latin typeface="Cambria Math" panose="02040503050406030204" pitchFamily="18" charset="0"/>
                        </a:rPr>
                        <m:t>−</m:t>
                      </m:r>
                      <m:f>
                        <m:fPr>
                          <m:ctrlPr>
                            <a:rPr lang="de-DE" sz="1400" i="1">
                              <a:latin typeface="Cambria Math" panose="02040503050406030204" pitchFamily="18" charset="0"/>
                            </a:rPr>
                          </m:ctrlPr>
                        </m:fPr>
                        <m:num>
                          <m:r>
                            <a:rPr lang="de-DE" sz="1400" b="0" i="1" smtClean="0">
                              <a:latin typeface="Cambria Math" panose="02040503050406030204" pitchFamily="18" charset="0"/>
                            </a:rPr>
                            <m:t>𝑘</m:t>
                          </m:r>
                          <m:d>
                            <m:dPr>
                              <m:ctrlPr>
                                <a:rPr lang="de-DE" sz="1400" i="1" smtClean="0">
                                  <a:latin typeface="Cambria Math" panose="02040503050406030204" pitchFamily="18" charset="0"/>
                                </a:rPr>
                              </m:ctrlPr>
                            </m:dPr>
                            <m:e>
                              <m:r>
                                <a:rPr lang="de-DE" sz="1400" b="0" i="1" smtClean="0">
                                  <a:latin typeface="Cambria Math" panose="02040503050406030204" pitchFamily="18" charset="0"/>
                                </a:rPr>
                                <m:t>𝑘</m:t>
                              </m:r>
                              <m:r>
                                <a:rPr lang="de-DE" sz="1400" b="0" i="1" smtClean="0">
                                  <a:latin typeface="Cambria Math" panose="02040503050406030204" pitchFamily="18" charset="0"/>
                                </a:rPr>
                                <m:t>−1</m:t>
                              </m:r>
                            </m:e>
                          </m:d>
                        </m:num>
                        <m:den>
                          <m:r>
                            <a:rPr lang="de-DE" sz="1400" i="0">
                              <a:latin typeface="Cambria Math" panose="02040503050406030204" pitchFamily="18" charset="0"/>
                            </a:rPr>
                            <m:t>2</m:t>
                          </m:r>
                        </m:den>
                      </m:f>
                    </m:oMath>
                  </m:oMathPara>
                </a14:m>
                <a:endParaRPr lang="de-DE" sz="1400" dirty="0"/>
              </a:p>
            </p:txBody>
          </p:sp>
        </mc:Choice>
        <mc:Fallback xmlns="">
          <p:sp>
            <p:nvSpPr>
              <p:cNvPr id="10" name="Textfeld 9"/>
              <p:cNvSpPr txBox="1">
                <a:spLocks noRot="1" noChangeAspect="1" noMove="1" noResize="1" noEditPoints="1" noAdjustHandles="1" noChangeArrowheads="1" noChangeShapeType="1" noTextEdit="1"/>
              </p:cNvSpPr>
              <p:nvPr/>
            </p:nvSpPr>
            <p:spPr>
              <a:xfrm>
                <a:off x="678050" y="4066705"/>
                <a:ext cx="1327991" cy="416717"/>
              </a:xfrm>
              <a:prstGeom prst="rect">
                <a:avLst/>
              </a:prstGeom>
              <a:blipFill>
                <a:blip r:embed="rId9"/>
                <a:stretch>
                  <a:fillRect l="-459" b="-13235"/>
                </a:stretch>
              </a:blipFill>
            </p:spPr>
            <p:txBody>
              <a:bodyPr/>
              <a:lstStyle/>
              <a:p>
                <a:r>
                  <a:rPr lang="de-DE">
                    <a:noFill/>
                  </a:rPr>
                  <a:t> </a:t>
                </a:r>
              </a:p>
            </p:txBody>
          </p:sp>
        </mc:Fallback>
      </mc:AlternateContent>
    </p:spTree>
    <p:extLst>
      <p:ext uri="{BB962C8B-B14F-4D97-AF65-F5344CB8AC3E}">
        <p14:creationId xmlns:p14="http://schemas.microsoft.com/office/powerpoint/2010/main" val="50906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a:bodyPr>
          <a:lstStyle/>
          <a:p>
            <a:r>
              <a:rPr lang="en-US" sz="2400" dirty="0"/>
              <a:t>Best-Case Message Complexity with </a:t>
            </a:r>
            <a:r>
              <a:rPr lang="en-US" sz="2400" i="1" dirty="0"/>
              <a:t>k</a:t>
            </a:r>
            <a:r>
              <a:rPr lang="en-US" sz="2400" dirty="0"/>
              <a:t> Initiators</a:t>
            </a:r>
          </a:p>
        </p:txBody>
      </p:sp>
      <p:sp>
        <p:nvSpPr>
          <p:cNvPr id="531459" name="Rectangle 3"/>
          <p:cNvSpPr>
            <a:spLocks noGrp="1" noChangeArrowheads="1"/>
          </p:cNvSpPr>
          <p:nvPr>
            <p:ph idx="1"/>
          </p:nvPr>
        </p:nvSpPr>
        <p:spPr>
          <a:xfrm>
            <a:off x="539750" y="1924050"/>
            <a:ext cx="4822825" cy="4067175"/>
          </a:xfrm>
        </p:spPr>
        <p:txBody>
          <a:bodyPr/>
          <a:lstStyle/>
          <a:p>
            <a:pPr>
              <a:lnSpc>
                <a:spcPct val="150000"/>
              </a:lnSpc>
              <a:buFont typeface="Arial" charset="0"/>
              <a:buChar char="•"/>
            </a:pPr>
            <a:r>
              <a:rPr lang="en-US" dirty="0"/>
              <a:t>Occurs, if the initiators are arranged on the ring in ascending order and initiate the election approximately simultaneously</a:t>
            </a:r>
          </a:p>
          <a:p>
            <a:pPr>
              <a:lnSpc>
                <a:spcPct val="150000"/>
              </a:lnSpc>
              <a:buFont typeface="Arial" charset="0"/>
              <a:buChar char="•"/>
            </a:pPr>
            <a:r>
              <a:rPr lang="en-US" dirty="0"/>
              <a:t>All but the largest initiator cause only 1 message</a:t>
            </a:r>
          </a:p>
          <a:p>
            <a:pPr>
              <a:lnSpc>
                <a:spcPct val="150000"/>
              </a:lnSpc>
              <a:buFont typeface="Arial" charset="0"/>
              <a:buChar char="•"/>
            </a:pPr>
            <a:r>
              <a:rPr lang="en-US" dirty="0"/>
              <a:t>Largest initiator causes </a:t>
            </a:r>
            <a:r>
              <a:rPr lang="en-US" i="1" dirty="0"/>
              <a:t>n</a:t>
            </a:r>
            <a:r>
              <a:rPr lang="en-US" dirty="0"/>
              <a:t> messages</a:t>
            </a:r>
          </a:p>
          <a:p>
            <a:pPr>
              <a:lnSpc>
                <a:spcPct val="150000"/>
              </a:lnSpc>
              <a:buFont typeface="Arial Unicode MS" pitchFamily="34" charset="-128"/>
              <a:buChar char="⇒"/>
            </a:pPr>
            <a:r>
              <a:rPr lang="en-US" i="1" dirty="0"/>
              <a:t>n</a:t>
            </a:r>
            <a:r>
              <a:rPr lang="en-US" dirty="0"/>
              <a:t> + </a:t>
            </a:r>
            <a:r>
              <a:rPr lang="en-US" i="1" dirty="0"/>
              <a:t>k</a:t>
            </a:r>
            <a:r>
              <a:rPr lang="en-US" dirty="0"/>
              <a:t> </a:t>
            </a:r>
            <a:r>
              <a:rPr lang="en-US" noProof="1"/>
              <a:t>–</a:t>
            </a:r>
            <a:r>
              <a:rPr lang="en-US" dirty="0"/>
              <a:t> 1 messages for the </a:t>
            </a:r>
            <a:br>
              <a:rPr lang="en-US" dirty="0"/>
            </a:br>
            <a:r>
              <a:rPr lang="en-US" dirty="0"/>
              <a:t>actual election</a:t>
            </a:r>
          </a:p>
          <a:p>
            <a:pPr>
              <a:lnSpc>
                <a:spcPct val="150000"/>
              </a:lnSpc>
              <a:buFont typeface="Arial" charset="0"/>
              <a:buChar char="•"/>
            </a:pPr>
            <a:r>
              <a:rPr lang="en-US" dirty="0"/>
              <a:t>Again, still </a:t>
            </a:r>
            <a:r>
              <a:rPr lang="en-US" i="1" dirty="0"/>
              <a:t>n</a:t>
            </a:r>
            <a:r>
              <a:rPr lang="en-US" dirty="0"/>
              <a:t> additional messages for the win notification</a:t>
            </a:r>
          </a:p>
          <a:p>
            <a:pPr>
              <a:lnSpc>
                <a:spcPct val="150000"/>
              </a:lnSpc>
              <a:buFont typeface="Arial" charset="0"/>
              <a:buChar char="•"/>
            </a:pPr>
            <a:endParaRPr lang="de-DE" dirty="0"/>
          </a:p>
        </p:txBody>
      </p:sp>
      <p:sp>
        <p:nvSpPr>
          <p:cNvPr id="22"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31460" name="Oval 4"/>
          <p:cNvSpPr>
            <a:spLocks noChangeArrowheads="1"/>
          </p:cNvSpPr>
          <p:nvPr/>
        </p:nvSpPr>
        <p:spPr bwMode="auto">
          <a:xfrm>
            <a:off x="5686425" y="2349500"/>
            <a:ext cx="2954338" cy="2952750"/>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31461" name="Oval 5"/>
          <p:cNvSpPr>
            <a:spLocks noChangeArrowheads="1"/>
          </p:cNvSpPr>
          <p:nvPr/>
        </p:nvSpPr>
        <p:spPr bwMode="auto">
          <a:xfrm>
            <a:off x="6983413" y="2205038"/>
            <a:ext cx="327025" cy="3254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15</a:t>
            </a:r>
          </a:p>
        </p:txBody>
      </p:sp>
      <p:sp>
        <p:nvSpPr>
          <p:cNvPr id="531462" name="Oval 6"/>
          <p:cNvSpPr>
            <a:spLocks noChangeArrowheads="1"/>
          </p:cNvSpPr>
          <p:nvPr/>
        </p:nvSpPr>
        <p:spPr bwMode="auto">
          <a:xfrm>
            <a:off x="8494713" y="3717925"/>
            <a:ext cx="325437" cy="325438"/>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11</a:t>
            </a:r>
          </a:p>
        </p:txBody>
      </p:sp>
      <p:sp>
        <p:nvSpPr>
          <p:cNvPr id="531463" name="Oval 7"/>
          <p:cNvSpPr>
            <a:spLocks noChangeArrowheads="1"/>
          </p:cNvSpPr>
          <p:nvPr/>
        </p:nvSpPr>
        <p:spPr bwMode="auto">
          <a:xfrm>
            <a:off x="6983413" y="5084763"/>
            <a:ext cx="327025" cy="327025"/>
          </a:xfrm>
          <a:prstGeom prst="ellipse">
            <a:avLst/>
          </a:prstGeom>
          <a:solidFill>
            <a:schemeClr val="accent2"/>
          </a:solidFill>
          <a:ln w="25400">
            <a:solidFill>
              <a:schemeClr val="tx1"/>
            </a:solidFill>
            <a:round/>
            <a:headEnd/>
            <a:tailEnd/>
          </a:ln>
          <a:effectLst/>
        </p:spPr>
        <p:txBody>
          <a:bodyPr wrap="none" anchor="ctr"/>
          <a:lstStyle/>
          <a:p>
            <a:pPr algn="ctr"/>
            <a:r>
              <a:rPr lang="de-DE" sz="1400" b="1"/>
              <a:t>6</a:t>
            </a:r>
          </a:p>
        </p:txBody>
      </p:sp>
      <p:sp>
        <p:nvSpPr>
          <p:cNvPr id="531464" name="Oval 8"/>
          <p:cNvSpPr>
            <a:spLocks noChangeArrowheads="1"/>
          </p:cNvSpPr>
          <p:nvPr/>
        </p:nvSpPr>
        <p:spPr bwMode="auto">
          <a:xfrm>
            <a:off x="5543550" y="3646488"/>
            <a:ext cx="325438" cy="32385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531465" name="Oval 9"/>
          <p:cNvSpPr>
            <a:spLocks noChangeArrowheads="1"/>
          </p:cNvSpPr>
          <p:nvPr/>
        </p:nvSpPr>
        <p:spPr bwMode="auto">
          <a:xfrm>
            <a:off x="5903913" y="2709863"/>
            <a:ext cx="325437" cy="3254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17</a:t>
            </a:r>
          </a:p>
        </p:txBody>
      </p:sp>
      <p:sp>
        <p:nvSpPr>
          <p:cNvPr id="531466" name="Oval 10"/>
          <p:cNvSpPr>
            <a:spLocks noChangeArrowheads="1"/>
          </p:cNvSpPr>
          <p:nvPr/>
        </p:nvSpPr>
        <p:spPr bwMode="auto">
          <a:xfrm>
            <a:off x="7991475" y="2563813"/>
            <a:ext cx="325438" cy="32385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12</a:t>
            </a:r>
          </a:p>
        </p:txBody>
      </p:sp>
      <p:sp>
        <p:nvSpPr>
          <p:cNvPr id="531467" name="Oval 11"/>
          <p:cNvSpPr>
            <a:spLocks noChangeArrowheads="1"/>
          </p:cNvSpPr>
          <p:nvPr/>
        </p:nvSpPr>
        <p:spPr bwMode="auto">
          <a:xfrm>
            <a:off x="7991475" y="4724400"/>
            <a:ext cx="325438" cy="327025"/>
          </a:xfrm>
          <a:prstGeom prst="ellipse">
            <a:avLst/>
          </a:prstGeom>
          <a:solidFill>
            <a:schemeClr val="accent2"/>
          </a:solidFill>
          <a:ln w="25400">
            <a:solidFill>
              <a:schemeClr val="tx1"/>
            </a:solidFill>
            <a:round/>
            <a:headEnd/>
            <a:tailEnd/>
          </a:ln>
          <a:effectLst/>
        </p:spPr>
        <p:txBody>
          <a:bodyPr wrap="none" anchor="ctr"/>
          <a:lstStyle/>
          <a:p>
            <a:pPr algn="ctr"/>
            <a:r>
              <a:rPr lang="de-DE" sz="1400" b="1" dirty="0"/>
              <a:t>5</a:t>
            </a:r>
          </a:p>
        </p:txBody>
      </p:sp>
      <p:sp>
        <p:nvSpPr>
          <p:cNvPr id="531468" name="Oval 12"/>
          <p:cNvSpPr>
            <a:spLocks noChangeArrowheads="1"/>
          </p:cNvSpPr>
          <p:nvPr/>
        </p:nvSpPr>
        <p:spPr bwMode="auto">
          <a:xfrm>
            <a:off x="5834063" y="4579938"/>
            <a:ext cx="322262" cy="323850"/>
          </a:xfrm>
          <a:prstGeom prst="ellipse">
            <a:avLst/>
          </a:prstGeom>
          <a:solidFill>
            <a:schemeClr val="accent2"/>
          </a:solidFill>
          <a:ln w="25400">
            <a:solidFill>
              <a:schemeClr val="tx1"/>
            </a:solidFill>
            <a:round/>
            <a:headEnd/>
            <a:tailEnd/>
          </a:ln>
          <a:effectLst/>
        </p:spPr>
        <p:txBody>
          <a:bodyPr wrap="none" anchor="ctr"/>
          <a:lstStyle/>
          <a:p>
            <a:pPr algn="ctr"/>
            <a:r>
              <a:rPr lang="de-DE" sz="1400" b="1" dirty="0"/>
              <a:t>9</a:t>
            </a:r>
          </a:p>
        </p:txBody>
      </p:sp>
      <p:sp>
        <p:nvSpPr>
          <p:cNvPr id="531469" name="Line 13"/>
          <p:cNvSpPr>
            <a:spLocks noChangeShapeType="1"/>
          </p:cNvSpPr>
          <p:nvPr/>
        </p:nvSpPr>
        <p:spPr bwMode="auto">
          <a:xfrm>
            <a:off x="7416800" y="2132013"/>
            <a:ext cx="647700" cy="2905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0" name="Line 14"/>
          <p:cNvSpPr>
            <a:spLocks noChangeShapeType="1"/>
          </p:cNvSpPr>
          <p:nvPr/>
        </p:nvSpPr>
        <p:spPr bwMode="auto">
          <a:xfrm>
            <a:off x="8494713" y="2852738"/>
            <a:ext cx="288925" cy="7191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1" name="Line 15"/>
          <p:cNvSpPr>
            <a:spLocks noChangeShapeType="1"/>
          </p:cNvSpPr>
          <p:nvPr/>
        </p:nvSpPr>
        <p:spPr bwMode="auto">
          <a:xfrm flipH="1">
            <a:off x="8494713" y="4219575"/>
            <a:ext cx="288925" cy="5048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2" name="Line 16"/>
          <p:cNvSpPr>
            <a:spLocks noChangeShapeType="1"/>
          </p:cNvSpPr>
          <p:nvPr/>
        </p:nvSpPr>
        <p:spPr bwMode="auto">
          <a:xfrm flipH="1">
            <a:off x="7486650" y="5227638"/>
            <a:ext cx="577850" cy="2174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3" name="Line 17"/>
          <p:cNvSpPr>
            <a:spLocks noChangeShapeType="1"/>
          </p:cNvSpPr>
          <p:nvPr/>
        </p:nvSpPr>
        <p:spPr bwMode="auto">
          <a:xfrm flipH="1" flipV="1">
            <a:off x="6121400" y="5084763"/>
            <a:ext cx="574675" cy="2873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4" name="Line 18"/>
          <p:cNvSpPr>
            <a:spLocks noChangeShapeType="1"/>
          </p:cNvSpPr>
          <p:nvPr/>
        </p:nvSpPr>
        <p:spPr bwMode="auto">
          <a:xfrm flipH="1" flipV="1">
            <a:off x="5543550" y="4006850"/>
            <a:ext cx="142875" cy="573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5" name="Line 19"/>
          <p:cNvSpPr>
            <a:spLocks noChangeShapeType="1"/>
          </p:cNvSpPr>
          <p:nvPr/>
        </p:nvSpPr>
        <p:spPr bwMode="auto">
          <a:xfrm flipV="1">
            <a:off x="5543550" y="2998788"/>
            <a:ext cx="217488" cy="5016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1476" name="Line 20"/>
          <p:cNvSpPr>
            <a:spLocks noChangeShapeType="1"/>
          </p:cNvSpPr>
          <p:nvPr/>
        </p:nvSpPr>
        <p:spPr bwMode="auto">
          <a:xfrm flipV="1">
            <a:off x="6121400" y="2279650"/>
            <a:ext cx="719138" cy="2841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17</a:t>
            </a:fld>
            <a:endParaRPr lang="de-DE" dirty="0"/>
          </a:p>
        </p:txBody>
      </p:sp>
    </p:spTree>
    <p:extLst>
      <p:ext uri="{BB962C8B-B14F-4D97-AF65-F5344CB8AC3E}">
        <p14:creationId xmlns:p14="http://schemas.microsoft.com/office/powerpoint/2010/main" val="1390702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9" name="Rectangle 19"/>
          <p:cNvSpPr>
            <a:spLocks noGrp="1" noChangeArrowheads="1"/>
          </p:cNvSpPr>
          <p:nvPr>
            <p:ph type="title"/>
          </p:nvPr>
        </p:nvSpPr>
        <p:spPr/>
        <p:txBody>
          <a:bodyPr/>
          <a:lstStyle/>
          <a:p>
            <a:r>
              <a:rPr lang="en-US" dirty="0"/>
              <a:t>Average-Case Message Complexity</a:t>
            </a:r>
          </a:p>
        </p:txBody>
      </p:sp>
      <p:sp>
        <p:nvSpPr>
          <p:cNvPr id="532500" name="Rectangle 20"/>
          <p:cNvSpPr>
            <a:spLocks noGrp="1" noChangeArrowheads="1"/>
          </p:cNvSpPr>
          <p:nvPr>
            <p:ph idx="1"/>
          </p:nvPr>
        </p:nvSpPr>
        <p:spPr>
          <a:xfrm>
            <a:off x="539750" y="1747142"/>
            <a:ext cx="8061325" cy="2534222"/>
          </a:xfrm>
        </p:spPr>
        <p:txBody>
          <a:bodyPr>
            <a:normAutofit/>
          </a:bodyPr>
          <a:lstStyle/>
          <a:p>
            <a:r>
              <a:rPr lang="en-US" dirty="0"/>
              <a:t>Average the message complexity over all possible permutations of the identities on the ring! </a:t>
            </a:r>
          </a:p>
          <a:p>
            <a:r>
              <a:rPr lang="en-US" dirty="0"/>
              <a:t>Informal argumentation</a:t>
            </a:r>
          </a:p>
          <a:p>
            <a:pPr lvl="1">
              <a:tabLst>
                <a:tab pos="3051175" algn="l"/>
              </a:tabLst>
            </a:pPr>
            <a:r>
              <a:rPr lang="en-US" dirty="0"/>
              <a:t>Largest initiator 	</a:t>
            </a:r>
            <a:r>
              <a:rPr lang="en-US" dirty="0">
                <a:sym typeface="Wingdings" pitchFamily="2" charset="2"/>
              </a:rPr>
              <a:t> 	</a:t>
            </a:r>
            <a:r>
              <a:rPr lang="en-US" i="1" dirty="0">
                <a:sym typeface="Wingdings" pitchFamily="2" charset="2"/>
              </a:rPr>
              <a:t>n</a:t>
            </a:r>
            <a:r>
              <a:rPr lang="en-US" dirty="0">
                <a:sym typeface="Wingdings" pitchFamily="2" charset="2"/>
              </a:rPr>
              <a:t> 	messages (always)</a:t>
            </a:r>
          </a:p>
          <a:p>
            <a:pPr lvl="1">
              <a:tabLst>
                <a:tab pos="3051175" algn="l"/>
              </a:tabLst>
            </a:pPr>
            <a:r>
              <a:rPr lang="en-US" dirty="0">
                <a:sym typeface="Wingdings" pitchFamily="2" charset="2"/>
              </a:rPr>
              <a:t>2nd-largest initiator 	 	</a:t>
            </a:r>
            <a:r>
              <a:rPr lang="en-US" i="1" dirty="0">
                <a:sym typeface="Wingdings" pitchFamily="2" charset="2"/>
              </a:rPr>
              <a:t>n</a:t>
            </a:r>
            <a:r>
              <a:rPr lang="en-US" dirty="0">
                <a:sym typeface="Wingdings" pitchFamily="2" charset="2"/>
              </a:rPr>
              <a:t> / 2 	messages on average</a:t>
            </a:r>
          </a:p>
          <a:p>
            <a:pPr lvl="1">
              <a:tabLst>
                <a:tab pos="3051175" algn="l"/>
              </a:tabLst>
            </a:pPr>
            <a:r>
              <a:rPr lang="en-US" dirty="0">
                <a:sym typeface="Wingdings" pitchFamily="2" charset="2"/>
              </a:rPr>
              <a:t>3rd-largest initiator		</a:t>
            </a:r>
            <a:r>
              <a:rPr lang="en-US" i="1" dirty="0">
                <a:sym typeface="Wingdings" pitchFamily="2" charset="2"/>
              </a:rPr>
              <a:t>n</a:t>
            </a:r>
            <a:r>
              <a:rPr lang="en-US" dirty="0">
                <a:sym typeface="Wingdings" pitchFamily="2" charset="2"/>
              </a:rPr>
              <a:t> / 3 	messages on average</a:t>
            </a:r>
          </a:p>
          <a:p>
            <a:pPr lvl="1">
              <a:tabLst>
                <a:tab pos="3051175" algn="l"/>
              </a:tabLst>
            </a:pPr>
            <a:r>
              <a:rPr lang="en-US" dirty="0">
                <a:sym typeface="Wingdings" pitchFamily="2" charset="2"/>
              </a:rPr>
              <a:t>…</a:t>
            </a:r>
          </a:p>
          <a:p>
            <a:pPr lvl="1">
              <a:tabLst>
                <a:tab pos="3051175" algn="l"/>
              </a:tabLst>
            </a:pPr>
            <a:r>
              <a:rPr lang="en-US" i="1" dirty="0">
                <a:sym typeface="Wingdings" pitchFamily="2" charset="2"/>
              </a:rPr>
              <a:t>i</a:t>
            </a:r>
            <a:r>
              <a:rPr lang="en-US" dirty="0">
                <a:sym typeface="Wingdings" pitchFamily="2" charset="2"/>
              </a:rPr>
              <a:t>-largest initiator		</a:t>
            </a:r>
            <a:r>
              <a:rPr lang="en-US" i="1" dirty="0">
                <a:sym typeface="Wingdings" pitchFamily="2" charset="2"/>
              </a:rPr>
              <a:t>n</a:t>
            </a:r>
            <a:r>
              <a:rPr lang="en-US" dirty="0">
                <a:sym typeface="Wingdings" pitchFamily="2" charset="2"/>
              </a:rPr>
              <a:t> / </a:t>
            </a:r>
            <a:r>
              <a:rPr lang="en-US" i="1" dirty="0">
                <a:sym typeface="Wingdings" pitchFamily="2" charset="2"/>
              </a:rPr>
              <a:t>i</a:t>
            </a:r>
            <a:r>
              <a:rPr lang="en-US" dirty="0">
                <a:sym typeface="Wingdings" pitchFamily="2" charset="2"/>
              </a:rPr>
              <a:t> 	messages on average</a:t>
            </a:r>
            <a:endParaRPr lang="en-US" dirty="0"/>
          </a:p>
          <a:p>
            <a:endParaRPr lang="de-DE" dirty="0"/>
          </a:p>
        </p:txBody>
      </p:sp>
      <p:sp>
        <p:nvSpPr>
          <p:cNvPr id="20"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32484" name="Line 4"/>
          <p:cNvSpPr>
            <a:spLocks noChangeShapeType="1"/>
          </p:cNvSpPr>
          <p:nvPr/>
        </p:nvSpPr>
        <p:spPr bwMode="auto">
          <a:xfrm>
            <a:off x="3743325" y="4437559"/>
            <a:ext cx="0" cy="16557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2485" name="Oval 5"/>
          <p:cNvSpPr>
            <a:spLocks noChangeArrowheads="1"/>
          </p:cNvSpPr>
          <p:nvPr/>
        </p:nvSpPr>
        <p:spPr bwMode="auto">
          <a:xfrm>
            <a:off x="755650" y="4437559"/>
            <a:ext cx="1655763" cy="1655762"/>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32486" name="Oval 6"/>
          <p:cNvSpPr>
            <a:spLocks noChangeArrowheads="1"/>
          </p:cNvSpPr>
          <p:nvPr/>
        </p:nvSpPr>
        <p:spPr bwMode="auto">
          <a:xfrm>
            <a:off x="1439863" y="4293096"/>
            <a:ext cx="287337" cy="287338"/>
          </a:xfrm>
          <a:prstGeom prst="ellipse">
            <a:avLst/>
          </a:prstGeom>
          <a:gradFill>
            <a:gsLst>
              <a:gs pos="0">
                <a:schemeClr val="accent1">
                  <a:lumMod val="60000"/>
                  <a:lumOff val="40000"/>
                </a:schemeClr>
              </a:gs>
              <a:gs pos="100000">
                <a:schemeClr val="accent2"/>
              </a:gs>
            </a:gsLst>
            <a:lin ang="5400000" scaled="0"/>
          </a:gradFill>
          <a:ln w="19050">
            <a:solidFill>
              <a:schemeClr val="tx1"/>
            </a:solidFill>
            <a:round/>
            <a:headEnd/>
            <a:tailEnd/>
          </a:ln>
          <a:effectLst/>
        </p:spPr>
        <p:txBody>
          <a:bodyPr wrap="none" anchor="ctr"/>
          <a:lstStyle/>
          <a:p>
            <a:endParaRPr lang="de-DE"/>
          </a:p>
        </p:txBody>
      </p:sp>
      <p:sp>
        <p:nvSpPr>
          <p:cNvPr id="532487" name="Oval 7"/>
          <p:cNvSpPr>
            <a:spLocks noChangeArrowheads="1"/>
          </p:cNvSpPr>
          <p:nvPr/>
        </p:nvSpPr>
        <p:spPr bwMode="auto">
          <a:xfrm>
            <a:off x="2916238" y="4437559"/>
            <a:ext cx="1655762" cy="1655762"/>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32488" name="Oval 8"/>
          <p:cNvSpPr>
            <a:spLocks noChangeArrowheads="1"/>
          </p:cNvSpPr>
          <p:nvPr/>
        </p:nvSpPr>
        <p:spPr bwMode="auto">
          <a:xfrm>
            <a:off x="3600450" y="4293096"/>
            <a:ext cx="287338" cy="287338"/>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532489" name="Oval 9"/>
          <p:cNvSpPr>
            <a:spLocks noChangeArrowheads="1"/>
          </p:cNvSpPr>
          <p:nvPr/>
        </p:nvSpPr>
        <p:spPr bwMode="auto">
          <a:xfrm>
            <a:off x="3600450" y="5948859"/>
            <a:ext cx="287338" cy="287337"/>
          </a:xfrm>
          <a:prstGeom prst="ellipse">
            <a:avLst/>
          </a:prstGeom>
          <a:solidFill>
            <a:schemeClr val="accent1">
              <a:lumMod val="60000"/>
              <a:lumOff val="40000"/>
            </a:schemeClr>
          </a:solidFill>
          <a:ln w="19050">
            <a:solidFill>
              <a:schemeClr val="tx1"/>
            </a:solidFill>
            <a:round/>
            <a:headEnd/>
            <a:tailEnd/>
          </a:ln>
          <a:effectLst/>
        </p:spPr>
        <p:txBody>
          <a:bodyPr wrap="none" anchor="ctr"/>
          <a:lstStyle/>
          <a:p>
            <a:endParaRPr lang="de-DE"/>
          </a:p>
        </p:txBody>
      </p:sp>
      <p:sp>
        <p:nvSpPr>
          <p:cNvPr id="532490" name="Oval 10"/>
          <p:cNvSpPr>
            <a:spLocks noChangeArrowheads="1"/>
          </p:cNvSpPr>
          <p:nvPr/>
        </p:nvSpPr>
        <p:spPr bwMode="auto">
          <a:xfrm>
            <a:off x="5076825" y="4437559"/>
            <a:ext cx="1655763" cy="1655762"/>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32491" name="AutoShape 11"/>
          <p:cNvSpPr>
            <a:spLocks noChangeArrowheads="1"/>
          </p:cNvSpPr>
          <p:nvPr/>
        </p:nvSpPr>
        <p:spPr bwMode="auto">
          <a:xfrm>
            <a:off x="5186363" y="4445496"/>
            <a:ext cx="1438275" cy="1243013"/>
          </a:xfrm>
          <a:prstGeom prst="triangle">
            <a:avLst>
              <a:gd name="adj" fmla="val 50000"/>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32492" name="Oval 12"/>
          <p:cNvSpPr>
            <a:spLocks noChangeArrowheads="1"/>
          </p:cNvSpPr>
          <p:nvPr/>
        </p:nvSpPr>
        <p:spPr bwMode="auto">
          <a:xfrm>
            <a:off x="5076825" y="5517059"/>
            <a:ext cx="287338" cy="287337"/>
          </a:xfrm>
          <a:prstGeom prst="ellipse">
            <a:avLst/>
          </a:prstGeom>
          <a:solidFill>
            <a:schemeClr val="accent1">
              <a:lumMod val="60000"/>
              <a:lumOff val="40000"/>
            </a:schemeClr>
          </a:solidFill>
          <a:ln w="19050">
            <a:solidFill>
              <a:schemeClr val="tx1"/>
            </a:solidFill>
            <a:round/>
            <a:headEnd/>
            <a:tailEnd/>
          </a:ln>
          <a:effectLst/>
        </p:spPr>
        <p:txBody>
          <a:bodyPr wrap="none" anchor="ctr"/>
          <a:lstStyle/>
          <a:p>
            <a:endParaRPr lang="de-DE"/>
          </a:p>
        </p:txBody>
      </p:sp>
      <p:sp>
        <p:nvSpPr>
          <p:cNvPr id="532493" name="Oval 13"/>
          <p:cNvSpPr>
            <a:spLocks noChangeArrowheads="1"/>
          </p:cNvSpPr>
          <p:nvPr/>
        </p:nvSpPr>
        <p:spPr bwMode="auto">
          <a:xfrm>
            <a:off x="6445250" y="5517059"/>
            <a:ext cx="287338" cy="287337"/>
          </a:xfrm>
          <a:prstGeom prst="ellipse">
            <a:avLst/>
          </a:prstGeom>
          <a:solidFill>
            <a:schemeClr val="accent1">
              <a:lumMod val="60000"/>
              <a:lumOff val="40000"/>
            </a:schemeClr>
          </a:solidFill>
          <a:ln w="19050">
            <a:solidFill>
              <a:schemeClr val="tx1"/>
            </a:solidFill>
            <a:round/>
            <a:headEnd/>
            <a:tailEnd/>
          </a:ln>
          <a:effectLst/>
        </p:spPr>
        <p:txBody>
          <a:bodyPr wrap="none" anchor="ctr"/>
          <a:lstStyle/>
          <a:p>
            <a:endParaRPr lang="de-DE"/>
          </a:p>
        </p:txBody>
      </p:sp>
      <p:sp>
        <p:nvSpPr>
          <p:cNvPr id="532494" name="Oval 14"/>
          <p:cNvSpPr>
            <a:spLocks noChangeArrowheads="1"/>
          </p:cNvSpPr>
          <p:nvPr/>
        </p:nvSpPr>
        <p:spPr bwMode="auto">
          <a:xfrm>
            <a:off x="5761038" y="4293096"/>
            <a:ext cx="287337" cy="287338"/>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532495" name="Oval 15"/>
          <p:cNvSpPr>
            <a:spLocks noChangeArrowheads="1"/>
          </p:cNvSpPr>
          <p:nvPr/>
        </p:nvSpPr>
        <p:spPr bwMode="auto">
          <a:xfrm>
            <a:off x="7332663" y="4720134"/>
            <a:ext cx="287337" cy="287337"/>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532496" name="Oval 16"/>
          <p:cNvSpPr>
            <a:spLocks noChangeArrowheads="1"/>
          </p:cNvSpPr>
          <p:nvPr/>
        </p:nvSpPr>
        <p:spPr bwMode="auto">
          <a:xfrm>
            <a:off x="7332663" y="5301159"/>
            <a:ext cx="287337" cy="287337"/>
          </a:xfrm>
          <a:prstGeom prst="ellipse">
            <a:avLst/>
          </a:prstGeom>
          <a:solidFill>
            <a:schemeClr val="accent1">
              <a:lumMod val="60000"/>
              <a:lumOff val="40000"/>
            </a:schemeClr>
          </a:solidFill>
          <a:ln w="19050">
            <a:solidFill>
              <a:schemeClr val="tx1"/>
            </a:solidFill>
            <a:round/>
            <a:headEnd/>
            <a:tailEnd/>
          </a:ln>
          <a:effectLst/>
        </p:spPr>
        <p:txBody>
          <a:bodyPr wrap="none" anchor="ctr"/>
          <a:lstStyle/>
          <a:p>
            <a:endParaRPr lang="de-DE"/>
          </a:p>
        </p:txBody>
      </p:sp>
      <p:sp>
        <p:nvSpPr>
          <p:cNvPr id="532497" name="Text Box 17"/>
          <p:cNvSpPr txBox="1">
            <a:spLocks noChangeArrowheads="1"/>
          </p:cNvSpPr>
          <p:nvPr/>
        </p:nvSpPr>
        <p:spPr bwMode="auto">
          <a:xfrm>
            <a:off x="7764463" y="5151934"/>
            <a:ext cx="86914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600"/>
              <a:t>Largest</a:t>
            </a:r>
          </a:p>
          <a:p>
            <a:r>
              <a:rPr lang="en-US" sz="1600"/>
              <a:t>Initiator</a:t>
            </a:r>
          </a:p>
        </p:txBody>
      </p:sp>
      <p:sp>
        <p:nvSpPr>
          <p:cNvPr id="532498" name="Text Box 18"/>
          <p:cNvSpPr txBox="1">
            <a:spLocks noChangeArrowheads="1"/>
          </p:cNvSpPr>
          <p:nvPr/>
        </p:nvSpPr>
        <p:spPr bwMode="auto">
          <a:xfrm>
            <a:off x="7743825" y="4575051"/>
            <a:ext cx="107433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600"/>
              <a:t>Observed</a:t>
            </a:r>
          </a:p>
          <a:p>
            <a:r>
              <a:rPr lang="en-US" sz="1600"/>
              <a:t>Initiator</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18</a:t>
            </a:fld>
            <a:endParaRPr lang="de-DE" dirty="0"/>
          </a:p>
        </p:txBody>
      </p:sp>
    </p:spTree>
    <p:extLst>
      <p:ext uri="{BB962C8B-B14F-4D97-AF65-F5344CB8AC3E}">
        <p14:creationId xmlns:p14="http://schemas.microsoft.com/office/powerpoint/2010/main" val="139681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Grp="1" noChangeArrowheads="1"/>
          </p:cNvSpPr>
          <p:nvPr>
            <p:ph type="title"/>
          </p:nvPr>
        </p:nvSpPr>
        <p:spPr/>
        <p:txBody>
          <a:bodyPr/>
          <a:lstStyle/>
          <a:p>
            <a:r>
              <a:rPr lang="en-US" dirty="0"/>
              <a:t>Average-Case Message Complexity</a:t>
            </a:r>
          </a:p>
        </p:txBody>
      </p:sp>
      <p:sp>
        <p:nvSpPr>
          <p:cNvPr id="360453" name="Rectangle 5"/>
          <p:cNvSpPr>
            <a:spLocks noGrp="1" noChangeArrowheads="1"/>
          </p:cNvSpPr>
          <p:nvPr>
            <p:ph idx="1"/>
          </p:nvPr>
        </p:nvSpPr>
        <p:spPr>
          <a:xfrm>
            <a:off x="539750" y="1924050"/>
            <a:ext cx="8061325" cy="4414837"/>
          </a:xfrm>
        </p:spPr>
        <p:txBody>
          <a:bodyPr/>
          <a:lstStyle/>
          <a:p>
            <a:pPr>
              <a:lnSpc>
                <a:spcPct val="100000"/>
              </a:lnSpc>
              <a:buFont typeface="Arial" charset="0"/>
              <a:buChar char="•"/>
            </a:pPr>
            <a:r>
              <a:rPr lang="en-US" dirty="0"/>
              <a:t>The average-case message complexity is</a:t>
            </a:r>
          </a:p>
          <a:p>
            <a:pPr marL="0" indent="0">
              <a:lnSpc>
                <a:spcPct val="100000"/>
              </a:lnSpc>
            </a:pPr>
            <a:r>
              <a:rPr lang="en-US" dirty="0"/>
              <a:t>		</a:t>
            </a:r>
            <a:r>
              <a:rPr lang="en-US" b="1" i="1" noProof="1"/>
              <a:t>n</a:t>
            </a:r>
            <a:r>
              <a:rPr lang="en-US" b="1" noProof="1"/>
              <a:t> </a:t>
            </a:r>
            <a:r>
              <a:rPr lang="en-US" b="1" i="1" noProof="1"/>
              <a:t>H</a:t>
            </a:r>
            <a:r>
              <a:rPr lang="en-US" b="1" i="1" baseline="-25000" noProof="1"/>
              <a:t>k</a:t>
            </a:r>
            <a:r>
              <a:rPr lang="en-US" b="1" noProof="1"/>
              <a:t> ≈ </a:t>
            </a:r>
            <a:r>
              <a:rPr lang="en-US" b="1" i="1" noProof="1"/>
              <a:t>n</a:t>
            </a:r>
            <a:r>
              <a:rPr lang="en-US" b="1" noProof="1"/>
              <a:t> </a:t>
            </a:r>
            <a:r>
              <a:rPr lang="en-US" b="1" i="1" noProof="1"/>
              <a:t>ln</a:t>
            </a:r>
            <a:r>
              <a:rPr lang="en-US" b="1" noProof="1"/>
              <a:t> </a:t>
            </a:r>
            <a:r>
              <a:rPr lang="en-US" b="1" i="1" noProof="1"/>
              <a:t>k</a:t>
            </a:r>
            <a:r>
              <a:rPr lang="en-US" dirty="0"/>
              <a:t> 	with </a:t>
            </a:r>
            <a:r>
              <a:rPr lang="en-US" i="1" noProof="1"/>
              <a:t>H</a:t>
            </a:r>
            <a:r>
              <a:rPr lang="en-US" i="1" baseline="-25000" noProof="1"/>
              <a:t>k</a:t>
            </a:r>
            <a:r>
              <a:rPr lang="en-US" dirty="0"/>
              <a:t> = 1 + </a:t>
            </a:r>
            <a:r>
              <a:rPr lang="en-US" i="1" dirty="0"/>
              <a:t>1</a:t>
            </a:r>
            <a:r>
              <a:rPr lang="en-US" dirty="0"/>
              <a:t> / 2 + ... + </a:t>
            </a:r>
            <a:r>
              <a:rPr lang="en-US" i="1" dirty="0"/>
              <a:t>1</a:t>
            </a:r>
            <a:r>
              <a:rPr lang="en-US" dirty="0"/>
              <a:t> / </a:t>
            </a:r>
            <a:r>
              <a:rPr lang="en-US" i="1" dirty="0"/>
              <a:t>k</a:t>
            </a:r>
          </a:p>
          <a:p>
            <a:pPr lvl="1"/>
            <a:r>
              <a:rPr lang="en-US" dirty="0"/>
              <a:t>This is optimal for unidirectional rings.</a:t>
            </a:r>
          </a:p>
          <a:p>
            <a:pPr lvl="1"/>
            <a:r>
              <a:rPr lang="en-US" i="1" noProof="1"/>
              <a:t>H</a:t>
            </a:r>
            <a:r>
              <a:rPr lang="en-US" i="1" baseline="-25000" noProof="1"/>
              <a:t>k</a:t>
            </a:r>
            <a:r>
              <a:rPr lang="en-US" dirty="0"/>
              <a:t> is the </a:t>
            </a:r>
            <a:r>
              <a:rPr lang="en-US" i="1" dirty="0">
                <a:solidFill>
                  <a:schemeClr val="accent1"/>
                </a:solidFill>
              </a:rPr>
              <a:t>k</a:t>
            </a:r>
            <a:r>
              <a:rPr lang="en-US" dirty="0">
                <a:solidFill>
                  <a:schemeClr val="accent1"/>
                </a:solidFill>
              </a:rPr>
              <a:t>-</a:t>
            </a:r>
            <a:r>
              <a:rPr lang="en-US" dirty="0" err="1">
                <a:solidFill>
                  <a:schemeClr val="accent1"/>
                </a:solidFill>
              </a:rPr>
              <a:t>th</a:t>
            </a:r>
            <a:r>
              <a:rPr lang="en-US" dirty="0">
                <a:solidFill>
                  <a:schemeClr val="accent1"/>
                </a:solidFill>
              </a:rPr>
              <a:t> Harmonic Number </a:t>
            </a:r>
            <a:r>
              <a:rPr lang="en-US" dirty="0">
                <a:sym typeface="Wingdings" pitchFamily="2" charset="2"/>
              </a:rPr>
              <a:t> </a:t>
            </a:r>
            <a:r>
              <a:rPr lang="en-US" dirty="0">
                <a:solidFill>
                  <a:schemeClr val="accent1"/>
                </a:solidFill>
                <a:sym typeface="Wingdings" pitchFamily="2" charset="2"/>
              </a:rPr>
              <a:t>Harmonic series </a:t>
            </a:r>
          </a:p>
          <a:p>
            <a:pPr lvl="1"/>
            <a:endParaRPr lang="en-US" dirty="0">
              <a:solidFill>
                <a:schemeClr val="accent1"/>
              </a:solidFill>
            </a:endParaRPr>
          </a:p>
          <a:p>
            <a:pPr>
              <a:lnSpc>
                <a:spcPct val="100000"/>
              </a:lnSpc>
              <a:buFont typeface="Arial" charset="0"/>
              <a:buChar char="•"/>
            </a:pPr>
            <a:r>
              <a:rPr lang="en-US" dirty="0"/>
              <a:t>For very large rings, almost never more messages are required than on average (cf. </a:t>
            </a:r>
            <a:r>
              <a:rPr lang="en-US" dirty="0" err="1"/>
              <a:t>Rotem</a:t>
            </a:r>
            <a:r>
              <a:rPr lang="en-US" dirty="0"/>
              <a:t> et al.)</a:t>
            </a:r>
          </a:p>
          <a:p>
            <a:pPr>
              <a:lnSpc>
                <a:spcPct val="100000"/>
              </a:lnSpc>
              <a:buFont typeface="Arial" charset="0"/>
              <a:buChar char="•"/>
            </a:pPr>
            <a:endParaRPr lang="en-US" dirty="0"/>
          </a:p>
          <a:p>
            <a:pPr>
              <a:lnSpc>
                <a:spcPct val="100000"/>
              </a:lnSpc>
              <a:buFont typeface="Arial" charset="0"/>
              <a:buChar char="•"/>
            </a:pPr>
            <a:r>
              <a:rPr lang="en-US" dirty="0"/>
              <a:t>Again, still </a:t>
            </a:r>
            <a:r>
              <a:rPr lang="en-US" i="1" dirty="0"/>
              <a:t>n</a:t>
            </a:r>
            <a:r>
              <a:rPr lang="en-US" dirty="0"/>
              <a:t> additional messages for the win notification</a:t>
            </a:r>
          </a:p>
          <a:p>
            <a:pPr>
              <a:lnSpc>
                <a:spcPct val="100000"/>
              </a:lnSpc>
              <a:buFont typeface="Arial" charset="0"/>
              <a:buChar char="•"/>
            </a:pPr>
            <a:endParaRPr lang="en-US" dirty="0"/>
          </a:p>
          <a:p>
            <a:pPr>
              <a:lnSpc>
                <a:spcPct val="100000"/>
              </a:lnSpc>
              <a:buFont typeface="Arial" charset="0"/>
              <a:buChar char="•"/>
            </a:pPr>
            <a:r>
              <a:rPr lang="en-US" dirty="0"/>
              <a:t>Remark: It was assumed implicitly that no message overtakes can take place on a link</a:t>
            </a:r>
          </a:p>
          <a:p>
            <a:pPr>
              <a:lnSpc>
                <a:spcPct val="100000"/>
              </a:lnSpc>
              <a:buFont typeface="Arial" charset="0"/>
              <a:buChar char="•"/>
            </a:pPr>
            <a:endParaRPr lang="en-US" dirty="0"/>
          </a:p>
          <a:p>
            <a:pPr>
              <a:lnSpc>
                <a:spcPct val="100000"/>
              </a:lnSpc>
              <a:buFont typeface="Arial" charset="0"/>
              <a:buChar char="•"/>
            </a:pPr>
            <a:r>
              <a:rPr lang="en-US" dirty="0"/>
              <a:t>How do overtakes influence the message complexity?</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19</a:t>
            </a:fld>
            <a:endParaRPr lang="de-DE" dirty="0"/>
          </a:p>
        </p:txBody>
      </p:sp>
    </p:spTree>
    <p:extLst>
      <p:ext uri="{BB962C8B-B14F-4D97-AF65-F5344CB8AC3E}">
        <p14:creationId xmlns:p14="http://schemas.microsoft.com/office/powerpoint/2010/main" val="4878924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Overview</a:t>
            </a:r>
          </a:p>
        </p:txBody>
      </p:sp>
      <p:sp>
        <p:nvSpPr>
          <p:cNvPr id="482307" name="Rectangle 3"/>
          <p:cNvSpPr>
            <a:spLocks noGrp="1" noChangeArrowheads="1"/>
          </p:cNvSpPr>
          <p:nvPr>
            <p:ph idx="1"/>
          </p:nvPr>
        </p:nvSpPr>
        <p:spPr/>
        <p:txBody>
          <a:bodyPr/>
          <a:lstStyle/>
          <a:p>
            <a:r>
              <a:rPr lang="en-US" dirty="0"/>
              <a:t>The Election Problem</a:t>
            </a:r>
          </a:p>
          <a:p>
            <a:pPr>
              <a:buFont typeface="Arial" charset="0"/>
              <a:buNone/>
            </a:pPr>
            <a:endParaRPr lang="en-US" dirty="0"/>
          </a:p>
          <a:p>
            <a:r>
              <a:rPr lang="en-US" dirty="0"/>
              <a:t>Election Algorithms for</a:t>
            </a:r>
          </a:p>
          <a:p>
            <a:pPr lvl="1"/>
            <a:r>
              <a:rPr lang="en-US" dirty="0"/>
              <a:t>arbitrary connected topologies</a:t>
            </a:r>
          </a:p>
          <a:p>
            <a:pPr lvl="1"/>
            <a:r>
              <a:rPr lang="en-US" dirty="0"/>
              <a:t>unidirectional and bidirectional rings</a:t>
            </a:r>
          </a:p>
          <a:p>
            <a:pPr lvl="1"/>
            <a:r>
              <a:rPr lang="en-US" dirty="0"/>
              <a:t>trees</a:t>
            </a:r>
          </a:p>
          <a:p>
            <a:pPr>
              <a:buFont typeface="Arial" charset="0"/>
              <a:buNone/>
            </a:pPr>
            <a:endParaRPr lang="en-US" dirty="0"/>
          </a:p>
          <a:p>
            <a:r>
              <a:rPr lang="en-US" dirty="0"/>
              <a:t>Randomized election algorithms for </a:t>
            </a:r>
          </a:p>
          <a:p>
            <a:pPr lvl="1"/>
            <a:r>
              <a:rPr lang="en-US" dirty="0"/>
              <a:t>bidirectional rings</a:t>
            </a:r>
          </a:p>
          <a:p>
            <a:pPr lvl="1"/>
            <a:r>
              <a:rPr lang="en-US" dirty="0"/>
              <a:t>anonymous rings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a:t>
            </a:fld>
            <a:endParaRPr lang="de-DE" dirty="0"/>
          </a:p>
        </p:txBody>
      </p:sp>
    </p:spTree>
    <p:extLst>
      <p:ext uri="{BB962C8B-B14F-4D97-AF65-F5344CB8AC3E}">
        <p14:creationId xmlns:p14="http://schemas.microsoft.com/office/powerpoint/2010/main" val="967869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r>
              <a:rPr lang="en-US" dirty="0"/>
              <a:t>Influence of Message Overtaking</a:t>
            </a:r>
          </a:p>
        </p:txBody>
      </p:sp>
      <p:sp>
        <p:nvSpPr>
          <p:cNvPr id="418819" name="Rectangle 3"/>
          <p:cNvSpPr>
            <a:spLocks noGrp="1" noChangeArrowheads="1"/>
          </p:cNvSpPr>
          <p:nvPr>
            <p:ph idx="1"/>
          </p:nvPr>
        </p:nvSpPr>
        <p:spPr/>
        <p:txBody>
          <a:bodyPr>
            <a:normAutofit/>
          </a:bodyPr>
          <a:lstStyle/>
          <a:p>
            <a:pPr>
              <a:lnSpc>
                <a:spcPct val="150000"/>
              </a:lnSpc>
              <a:spcAft>
                <a:spcPts val="600"/>
              </a:spcAft>
              <a:buFont typeface="Arial" charset="0"/>
              <a:buChar char="•"/>
            </a:pPr>
            <a:r>
              <a:rPr lang="en-US" dirty="0"/>
              <a:t>A message can only be overtaken by higher messages because a message is only passed on by a node if it is higher than the former highest message sent</a:t>
            </a:r>
          </a:p>
          <a:p>
            <a:pPr>
              <a:lnSpc>
                <a:spcPct val="150000"/>
              </a:lnSpc>
              <a:spcAft>
                <a:spcPts val="600"/>
              </a:spcAft>
              <a:buFont typeface="Arial" charset="0"/>
              <a:buChar char="•"/>
            </a:pPr>
            <a:r>
              <a:rPr lang="en-US" dirty="0"/>
              <a:t>Through the overtake, the lower message is extinct potentially </a:t>
            </a:r>
            <a:r>
              <a:rPr lang="en-US" i="1" dirty="0"/>
              <a:t>earlier</a:t>
            </a:r>
            <a:r>
              <a:rPr lang="en-US" dirty="0"/>
              <a:t>; in this case messages are saved</a:t>
            </a:r>
          </a:p>
          <a:p>
            <a:pPr>
              <a:lnSpc>
                <a:spcPct val="150000"/>
              </a:lnSpc>
              <a:spcAft>
                <a:spcPts val="600"/>
              </a:spcAft>
              <a:buFont typeface="Arial" charset="0"/>
              <a:buChar char="•"/>
            </a:pPr>
            <a:r>
              <a:rPr lang="en-US" dirty="0"/>
              <a:t>No messages are saved if the receiving node is a higher initiator as in this case, the message would have been extinct anyway</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20</a:t>
            </a:fld>
            <a:endParaRPr lang="de-DE" dirty="0"/>
          </a:p>
        </p:txBody>
      </p:sp>
    </p:spTree>
    <p:extLst>
      <p:ext uri="{BB962C8B-B14F-4D97-AF65-F5344CB8AC3E}">
        <p14:creationId xmlns:p14="http://schemas.microsoft.com/office/powerpoint/2010/main" val="3686499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Election Algorithms for Bidirectional Rings</a:t>
            </a:r>
            <a:endParaRPr lang="de-DE" dirty="0"/>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21</a:t>
            </a:fld>
            <a:endParaRPr lang="de-DE" dirty="0"/>
          </a:p>
        </p:txBody>
      </p:sp>
      <p:sp>
        <p:nvSpPr>
          <p:cNvPr id="556034" name="Rectangle 2"/>
          <p:cNvSpPr>
            <a:spLocks noChangeArrowheads="1"/>
          </p:cNvSpPr>
          <p:nvPr/>
        </p:nvSpPr>
        <p:spPr bwMode="auto">
          <a:xfrm>
            <a:off x="685800" y="2130425"/>
            <a:ext cx="7772400" cy="147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de-DE" sz="3600" dirty="0">
              <a:solidFill>
                <a:schemeClr val="tx2"/>
              </a:solidFill>
              <a:effectLst>
                <a:outerShdw blurRad="38100" dist="38100" dir="2700000" algn="tl">
                  <a:srgbClr val="C0C0C0"/>
                </a:outerShdw>
              </a:effectLst>
            </a:endParaRPr>
          </a:p>
        </p:txBody>
      </p:sp>
    </p:spTree>
    <p:extLst>
      <p:ext uri="{BB962C8B-B14F-4D97-AF65-F5344CB8AC3E}">
        <p14:creationId xmlns:p14="http://schemas.microsoft.com/office/powerpoint/2010/main" val="12930135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dirty="0"/>
              <a:t>Hirschberg-Sinclair-Election Algorithm</a:t>
            </a:r>
            <a:endParaRPr lang="en-US" b="0" dirty="0"/>
          </a:p>
        </p:txBody>
      </p:sp>
      <p:sp>
        <p:nvSpPr>
          <p:cNvPr id="340995" name="Rectangle 3"/>
          <p:cNvSpPr>
            <a:spLocks noGrp="1" noChangeArrowheads="1"/>
          </p:cNvSpPr>
          <p:nvPr>
            <p:ph idx="1"/>
          </p:nvPr>
        </p:nvSpPr>
        <p:spPr/>
        <p:txBody>
          <a:bodyPr/>
          <a:lstStyle/>
          <a:p>
            <a:pPr>
              <a:lnSpc>
                <a:spcPct val="150000"/>
              </a:lnSpc>
              <a:buFont typeface="Arial" charset="0"/>
              <a:buChar char="•"/>
            </a:pPr>
            <a:r>
              <a:rPr lang="en-US" dirty="0"/>
              <a:t>Each node tries to conquer successive areas of size 2</a:t>
            </a:r>
            <a:r>
              <a:rPr lang="en-US" i="1" baseline="30000" dirty="0"/>
              <a:t>i </a:t>
            </a:r>
            <a:r>
              <a:rPr lang="en-US" i="1" dirty="0"/>
              <a:t> </a:t>
            </a:r>
            <a:r>
              <a:rPr lang="en-US" dirty="0"/>
              <a:t>(</a:t>
            </a:r>
            <a:r>
              <a:rPr lang="en-US" i="1" dirty="0"/>
              <a:t>i </a:t>
            </a:r>
            <a:r>
              <a:rPr lang="en-US" dirty="0"/>
              <a:t>= 1, 2, 3, ...) on a bidirectional ring until the message arrives again at the node</a:t>
            </a:r>
          </a:p>
          <a:p>
            <a:pPr>
              <a:lnSpc>
                <a:spcPct val="150000"/>
              </a:lnSpc>
              <a:buFont typeface="Arial" charset="0"/>
              <a:buChar char="•"/>
            </a:pPr>
            <a:r>
              <a:rPr lang="en-US" dirty="0"/>
              <a:t>Larger node ID encountered on the way appeals veto</a:t>
            </a:r>
          </a:p>
          <a:p>
            <a:pPr>
              <a:lnSpc>
                <a:spcPct val="150000"/>
              </a:lnSpc>
              <a:buFont typeface="Arial" charset="0"/>
              <a:buChar char="•"/>
            </a:pPr>
            <a:r>
              <a:rPr lang="en-US" dirty="0"/>
              <a:t>Initiator is informed of the veto by the message travelling back and changes from </a:t>
            </a:r>
            <a:r>
              <a:rPr lang="en-US" i="1" dirty="0"/>
              <a:t>active</a:t>
            </a:r>
            <a:r>
              <a:rPr lang="en-US" dirty="0"/>
              <a:t> to </a:t>
            </a:r>
            <a:r>
              <a:rPr lang="en-US" i="1" dirty="0"/>
              <a:t>passive</a:t>
            </a:r>
          </a:p>
          <a:p>
            <a:pPr>
              <a:lnSpc>
                <a:spcPct val="150000"/>
              </a:lnSpc>
              <a:buFont typeface="Arial" charset="0"/>
              <a:buChar char="•"/>
            </a:pPr>
            <a:endParaRPr lang="de-DE" dirty="0"/>
          </a:p>
        </p:txBody>
      </p:sp>
      <p:sp>
        <p:nvSpPr>
          <p:cNvPr id="22"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41001" name="Line 9"/>
          <p:cNvSpPr>
            <a:spLocks noChangeShapeType="1"/>
          </p:cNvSpPr>
          <p:nvPr/>
        </p:nvSpPr>
        <p:spPr bwMode="auto">
          <a:xfrm>
            <a:off x="1619250" y="4365650"/>
            <a:ext cx="52578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1002" name="Oval 10"/>
          <p:cNvSpPr>
            <a:spLocks noChangeArrowheads="1"/>
          </p:cNvSpPr>
          <p:nvPr/>
        </p:nvSpPr>
        <p:spPr bwMode="auto">
          <a:xfrm>
            <a:off x="3563938" y="4221187"/>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3" name="Oval 11"/>
          <p:cNvSpPr>
            <a:spLocks noChangeArrowheads="1"/>
          </p:cNvSpPr>
          <p:nvPr/>
        </p:nvSpPr>
        <p:spPr bwMode="auto">
          <a:xfrm>
            <a:off x="4113213" y="4221187"/>
            <a:ext cx="242887"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4" name="Oval 12"/>
          <p:cNvSpPr>
            <a:spLocks noChangeArrowheads="1"/>
          </p:cNvSpPr>
          <p:nvPr/>
        </p:nvSpPr>
        <p:spPr bwMode="auto">
          <a:xfrm>
            <a:off x="2987675" y="422118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5" name="Oval 13"/>
          <p:cNvSpPr>
            <a:spLocks noChangeArrowheads="1"/>
          </p:cNvSpPr>
          <p:nvPr/>
        </p:nvSpPr>
        <p:spPr bwMode="auto">
          <a:xfrm>
            <a:off x="2411413" y="4221187"/>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6" name="Oval 14"/>
          <p:cNvSpPr>
            <a:spLocks noChangeArrowheads="1"/>
          </p:cNvSpPr>
          <p:nvPr/>
        </p:nvSpPr>
        <p:spPr bwMode="auto">
          <a:xfrm>
            <a:off x="1835150" y="422118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7" name="Oval 15"/>
          <p:cNvSpPr>
            <a:spLocks noChangeArrowheads="1"/>
          </p:cNvSpPr>
          <p:nvPr/>
        </p:nvSpPr>
        <p:spPr bwMode="auto">
          <a:xfrm>
            <a:off x="4689475" y="422118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8" name="Oval 16"/>
          <p:cNvSpPr>
            <a:spLocks noChangeArrowheads="1"/>
          </p:cNvSpPr>
          <p:nvPr/>
        </p:nvSpPr>
        <p:spPr bwMode="auto">
          <a:xfrm>
            <a:off x="5265738" y="4221187"/>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09" name="Oval 17"/>
          <p:cNvSpPr>
            <a:spLocks noChangeArrowheads="1"/>
          </p:cNvSpPr>
          <p:nvPr/>
        </p:nvSpPr>
        <p:spPr bwMode="auto">
          <a:xfrm>
            <a:off x="5842000" y="422118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10" name="Oval 18"/>
          <p:cNvSpPr>
            <a:spLocks noChangeArrowheads="1"/>
          </p:cNvSpPr>
          <p:nvPr/>
        </p:nvSpPr>
        <p:spPr bwMode="auto">
          <a:xfrm>
            <a:off x="6416675" y="422118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341031" name="Freeform 39"/>
          <p:cNvSpPr>
            <a:spLocks/>
          </p:cNvSpPr>
          <p:nvPr/>
        </p:nvSpPr>
        <p:spPr bwMode="auto">
          <a:xfrm>
            <a:off x="4356100" y="4652987"/>
            <a:ext cx="2232025" cy="1512888"/>
          </a:xfrm>
          <a:custGeom>
            <a:avLst/>
            <a:gdLst>
              <a:gd name="T0" fmla="*/ 0 w 1406"/>
              <a:gd name="T1" fmla="*/ 0 h 953"/>
              <a:gd name="T2" fmla="*/ 317 w 1406"/>
              <a:gd name="T3" fmla="*/ 0 h 953"/>
              <a:gd name="T4" fmla="*/ 317 w 1406"/>
              <a:gd name="T5" fmla="*/ 182 h 953"/>
              <a:gd name="T6" fmla="*/ 0 w 1406"/>
              <a:gd name="T7" fmla="*/ 182 h 953"/>
              <a:gd name="T8" fmla="*/ 0 w 1406"/>
              <a:gd name="T9" fmla="*/ 363 h 953"/>
              <a:gd name="T10" fmla="*/ 680 w 1406"/>
              <a:gd name="T11" fmla="*/ 363 h 953"/>
              <a:gd name="T12" fmla="*/ 680 w 1406"/>
              <a:gd name="T13" fmla="*/ 544 h 953"/>
              <a:gd name="T14" fmla="*/ 0 w 1406"/>
              <a:gd name="T15" fmla="*/ 544 h 953"/>
              <a:gd name="T16" fmla="*/ 0 w 1406"/>
              <a:gd name="T17" fmla="*/ 771 h 953"/>
              <a:gd name="T18" fmla="*/ 1406 w 1406"/>
              <a:gd name="T19" fmla="*/ 771 h 953"/>
              <a:gd name="T20" fmla="*/ 1406 w 1406"/>
              <a:gd name="T21" fmla="*/ 953 h 953"/>
              <a:gd name="T22" fmla="*/ 0 w 1406"/>
              <a:gd name="T23" fmla="*/ 953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6" h="953">
                <a:moveTo>
                  <a:pt x="0" y="0"/>
                </a:moveTo>
                <a:lnTo>
                  <a:pt x="317" y="0"/>
                </a:lnTo>
                <a:lnTo>
                  <a:pt x="317" y="182"/>
                </a:lnTo>
                <a:lnTo>
                  <a:pt x="0" y="182"/>
                </a:lnTo>
                <a:lnTo>
                  <a:pt x="0" y="363"/>
                </a:lnTo>
                <a:lnTo>
                  <a:pt x="680" y="363"/>
                </a:lnTo>
                <a:lnTo>
                  <a:pt x="680" y="544"/>
                </a:lnTo>
                <a:lnTo>
                  <a:pt x="0" y="544"/>
                </a:lnTo>
                <a:lnTo>
                  <a:pt x="0" y="771"/>
                </a:lnTo>
                <a:lnTo>
                  <a:pt x="1406" y="771"/>
                </a:lnTo>
                <a:lnTo>
                  <a:pt x="1406" y="953"/>
                </a:lnTo>
                <a:lnTo>
                  <a:pt x="0" y="953"/>
                </a:lnTo>
              </a:path>
            </a:pathLst>
          </a:custGeom>
          <a:noFill/>
          <a:ln w="2540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1032" name="Freeform 40"/>
          <p:cNvSpPr>
            <a:spLocks/>
          </p:cNvSpPr>
          <p:nvPr/>
        </p:nvSpPr>
        <p:spPr bwMode="auto">
          <a:xfrm flipH="1">
            <a:off x="1908175" y="4652987"/>
            <a:ext cx="2232025" cy="1512888"/>
          </a:xfrm>
          <a:custGeom>
            <a:avLst/>
            <a:gdLst>
              <a:gd name="T0" fmla="*/ 0 w 1406"/>
              <a:gd name="T1" fmla="*/ 0 h 953"/>
              <a:gd name="T2" fmla="*/ 317 w 1406"/>
              <a:gd name="T3" fmla="*/ 0 h 953"/>
              <a:gd name="T4" fmla="*/ 317 w 1406"/>
              <a:gd name="T5" fmla="*/ 182 h 953"/>
              <a:gd name="T6" fmla="*/ 0 w 1406"/>
              <a:gd name="T7" fmla="*/ 182 h 953"/>
              <a:gd name="T8" fmla="*/ 0 w 1406"/>
              <a:gd name="T9" fmla="*/ 363 h 953"/>
              <a:gd name="T10" fmla="*/ 680 w 1406"/>
              <a:gd name="T11" fmla="*/ 363 h 953"/>
              <a:gd name="T12" fmla="*/ 680 w 1406"/>
              <a:gd name="T13" fmla="*/ 544 h 953"/>
              <a:gd name="T14" fmla="*/ 0 w 1406"/>
              <a:gd name="T15" fmla="*/ 544 h 953"/>
              <a:gd name="T16" fmla="*/ 0 w 1406"/>
              <a:gd name="T17" fmla="*/ 771 h 953"/>
              <a:gd name="T18" fmla="*/ 1406 w 1406"/>
              <a:gd name="T19" fmla="*/ 771 h 953"/>
              <a:gd name="T20" fmla="*/ 1406 w 1406"/>
              <a:gd name="T21" fmla="*/ 953 h 953"/>
              <a:gd name="T22" fmla="*/ 0 w 1406"/>
              <a:gd name="T23" fmla="*/ 953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6" h="953">
                <a:moveTo>
                  <a:pt x="0" y="0"/>
                </a:moveTo>
                <a:lnTo>
                  <a:pt x="317" y="0"/>
                </a:lnTo>
                <a:lnTo>
                  <a:pt x="317" y="182"/>
                </a:lnTo>
                <a:lnTo>
                  <a:pt x="0" y="182"/>
                </a:lnTo>
                <a:lnTo>
                  <a:pt x="0" y="363"/>
                </a:lnTo>
                <a:lnTo>
                  <a:pt x="680" y="363"/>
                </a:lnTo>
                <a:lnTo>
                  <a:pt x="680" y="544"/>
                </a:lnTo>
                <a:lnTo>
                  <a:pt x="0" y="544"/>
                </a:lnTo>
                <a:lnTo>
                  <a:pt x="0" y="771"/>
                </a:lnTo>
                <a:lnTo>
                  <a:pt x="1406" y="771"/>
                </a:lnTo>
                <a:lnTo>
                  <a:pt x="1406" y="953"/>
                </a:lnTo>
                <a:lnTo>
                  <a:pt x="0" y="953"/>
                </a:lnTo>
              </a:path>
            </a:pathLst>
          </a:custGeom>
          <a:noFill/>
          <a:ln w="2540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1033" name="Text Box 41"/>
          <p:cNvSpPr txBox="1">
            <a:spLocks noChangeArrowheads="1"/>
          </p:cNvSpPr>
          <p:nvPr/>
        </p:nvSpPr>
        <p:spPr bwMode="auto">
          <a:xfrm>
            <a:off x="7308850" y="4600600"/>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1</a:t>
            </a:r>
          </a:p>
        </p:txBody>
      </p:sp>
      <p:sp>
        <p:nvSpPr>
          <p:cNvPr id="341034" name="Text Box 42"/>
          <p:cNvSpPr txBox="1">
            <a:spLocks noChangeArrowheads="1"/>
          </p:cNvSpPr>
          <p:nvPr/>
        </p:nvSpPr>
        <p:spPr bwMode="auto">
          <a:xfrm>
            <a:off x="7308850" y="5222900"/>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2</a:t>
            </a:r>
          </a:p>
        </p:txBody>
      </p:sp>
      <p:sp>
        <p:nvSpPr>
          <p:cNvPr id="341036" name="Text Box 44"/>
          <p:cNvSpPr txBox="1">
            <a:spLocks noChangeArrowheads="1"/>
          </p:cNvSpPr>
          <p:nvPr/>
        </p:nvSpPr>
        <p:spPr bwMode="auto">
          <a:xfrm>
            <a:off x="7308850" y="5870600"/>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4</a:t>
            </a:r>
          </a:p>
        </p:txBody>
      </p:sp>
      <p:sp>
        <p:nvSpPr>
          <p:cNvPr id="341037" name="Text Box 45"/>
          <p:cNvSpPr txBox="1">
            <a:spLocks noChangeArrowheads="1"/>
          </p:cNvSpPr>
          <p:nvPr/>
        </p:nvSpPr>
        <p:spPr bwMode="auto">
          <a:xfrm>
            <a:off x="6948488" y="4141812"/>
            <a:ext cx="374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341038" name="Text Box 46"/>
          <p:cNvSpPr txBox="1">
            <a:spLocks noChangeArrowheads="1"/>
          </p:cNvSpPr>
          <p:nvPr/>
        </p:nvSpPr>
        <p:spPr bwMode="auto">
          <a:xfrm>
            <a:off x="1173163" y="4141812"/>
            <a:ext cx="374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22</a:t>
            </a:fld>
            <a:endParaRPr lang="de-DE" dirty="0"/>
          </a:p>
        </p:txBody>
      </p:sp>
    </p:spTree>
    <p:extLst>
      <p:ext uri="{BB962C8B-B14F-4D97-AF65-F5344CB8AC3E}">
        <p14:creationId xmlns:p14="http://schemas.microsoft.com/office/powerpoint/2010/main" val="5930696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58" name="Rectangle 58"/>
          <p:cNvSpPr>
            <a:spLocks noGrp="1" noChangeArrowheads="1"/>
          </p:cNvSpPr>
          <p:nvPr>
            <p:ph type="title"/>
          </p:nvPr>
        </p:nvSpPr>
        <p:spPr>
          <a:xfrm>
            <a:off x="420267" y="1099674"/>
            <a:ext cx="8061325" cy="381000"/>
          </a:xfrm>
        </p:spPr>
        <p:txBody>
          <a:bodyPr/>
          <a:lstStyle/>
          <a:p>
            <a:r>
              <a:rPr lang="en-US" sz="2400" dirty="0"/>
              <a:t>Assessment Worst-Case Message Complexity</a:t>
            </a:r>
          </a:p>
        </p:txBody>
      </p:sp>
      <p:sp>
        <p:nvSpPr>
          <p:cNvPr id="537659" name="Rectangle 59"/>
          <p:cNvSpPr>
            <a:spLocks noGrp="1" noChangeArrowheads="1"/>
          </p:cNvSpPr>
          <p:nvPr>
            <p:ph idx="1"/>
          </p:nvPr>
        </p:nvSpPr>
        <p:spPr>
          <a:xfrm>
            <a:off x="539650" y="1666081"/>
            <a:ext cx="8061325" cy="4067175"/>
          </a:xfrm>
        </p:spPr>
        <p:txBody>
          <a:bodyPr/>
          <a:lstStyle/>
          <a:p>
            <a:r>
              <a:rPr lang="en-US" sz="2000" b="1" dirty="0"/>
              <a:t>1</a:t>
            </a:r>
            <a:r>
              <a:rPr lang="en-US" sz="2000" dirty="0"/>
              <a:t> passive between active processes after phase </a:t>
            </a:r>
            <a:r>
              <a:rPr lang="en-US" sz="2000" b="1" dirty="0"/>
              <a:t>1</a:t>
            </a:r>
          </a:p>
          <a:p>
            <a:pPr>
              <a:buFont typeface="Arial" charset="0"/>
              <a:buNone/>
            </a:pPr>
            <a:endParaRPr lang="en-US" sz="2000" dirty="0"/>
          </a:p>
          <a:p>
            <a:pPr>
              <a:buFont typeface="Arial" charset="0"/>
              <a:buNone/>
            </a:pPr>
            <a:endParaRPr lang="en-US" sz="2000" dirty="0"/>
          </a:p>
          <a:p>
            <a:pPr>
              <a:buFont typeface="Arial" charset="0"/>
              <a:buNone/>
            </a:pPr>
            <a:endParaRPr lang="en-US" sz="2000" dirty="0"/>
          </a:p>
          <a:p>
            <a:pPr>
              <a:buFont typeface="Arial" charset="0"/>
              <a:buNone/>
            </a:pPr>
            <a:endParaRPr lang="en-US" sz="2000" dirty="0"/>
          </a:p>
          <a:p>
            <a:r>
              <a:rPr lang="en-US" sz="2000" dirty="0"/>
              <a:t> </a:t>
            </a:r>
            <a:r>
              <a:rPr lang="en-US" sz="2000" b="1" dirty="0"/>
              <a:t>2</a:t>
            </a:r>
            <a:r>
              <a:rPr lang="en-US" sz="2000" dirty="0"/>
              <a:t> passive between active processes after phase </a:t>
            </a:r>
            <a:r>
              <a:rPr lang="en-US" sz="2000" b="1" dirty="0"/>
              <a:t>2</a:t>
            </a:r>
          </a:p>
          <a:p>
            <a:pPr>
              <a:buFont typeface="Arial" charset="0"/>
              <a:buNone/>
            </a:pPr>
            <a:endParaRPr lang="en-US" sz="2000" dirty="0"/>
          </a:p>
          <a:p>
            <a:pPr>
              <a:buFont typeface="Arial" charset="0"/>
              <a:buNone/>
            </a:pPr>
            <a:endParaRPr lang="en-US" sz="2000" dirty="0"/>
          </a:p>
          <a:p>
            <a:pPr>
              <a:buFont typeface="Arial" charset="0"/>
              <a:buNone/>
            </a:pPr>
            <a:endParaRPr lang="en-US" sz="2000" dirty="0"/>
          </a:p>
          <a:p>
            <a:endParaRPr lang="en-US" sz="2000" b="1" dirty="0"/>
          </a:p>
          <a:p>
            <a:r>
              <a:rPr lang="en-US" sz="2000" b="1" dirty="0"/>
              <a:t>4</a:t>
            </a:r>
            <a:r>
              <a:rPr lang="en-US" sz="2000" dirty="0"/>
              <a:t> passive between active processes after phase </a:t>
            </a:r>
            <a:r>
              <a:rPr lang="en-US" sz="2000" b="1" dirty="0"/>
              <a:t>3</a:t>
            </a:r>
          </a:p>
          <a:p>
            <a:pPr>
              <a:buFont typeface="Arial" charset="0"/>
              <a:buNone/>
            </a:pPr>
            <a:endParaRPr lang="en-US" sz="2000" dirty="0"/>
          </a:p>
          <a:p>
            <a:pPr>
              <a:buFont typeface="Arial" charset="0"/>
              <a:buNone/>
            </a:pPr>
            <a:endParaRPr lang="en-US" sz="2000" dirty="0"/>
          </a:p>
          <a:p>
            <a:pPr>
              <a:buFont typeface="Arial" charset="0"/>
              <a:buNone/>
            </a:pPr>
            <a:endParaRPr lang="en-US" sz="2000" dirty="0"/>
          </a:p>
          <a:p>
            <a:pPr>
              <a:buFont typeface="Arial" charset="0"/>
              <a:buNone/>
            </a:pPr>
            <a:endParaRPr lang="en-US" sz="2000" dirty="0"/>
          </a:p>
          <a:p>
            <a:pPr>
              <a:buFont typeface="Arial Unicode MS" pitchFamily="34" charset="-128"/>
              <a:buChar char="⇒"/>
            </a:pPr>
            <a:r>
              <a:rPr lang="en-US" sz="2000" b="1" dirty="0"/>
              <a:t>2</a:t>
            </a:r>
            <a:r>
              <a:rPr lang="en-US" sz="2000" b="1" i="1" baseline="30000" dirty="0"/>
              <a:t>i</a:t>
            </a:r>
            <a:r>
              <a:rPr lang="en-US" sz="2000" b="1" baseline="30000" dirty="0"/>
              <a:t>-1</a:t>
            </a:r>
            <a:r>
              <a:rPr lang="en-US" sz="2000" dirty="0"/>
              <a:t> passive between active processes after phase </a:t>
            </a:r>
            <a:r>
              <a:rPr lang="en-US" sz="2000" b="1" i="1" dirty="0" err="1"/>
              <a:t>i</a:t>
            </a:r>
            <a:endParaRPr lang="en-US" sz="2000" b="1" dirty="0"/>
          </a:p>
          <a:p>
            <a:endParaRPr lang="de-DE" dirty="0"/>
          </a:p>
        </p:txBody>
      </p:sp>
      <p:sp>
        <p:nvSpPr>
          <p:cNvPr id="59"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
          <p:cNvGrpSpPr>
            <a:grpSpLocks/>
          </p:cNvGrpSpPr>
          <p:nvPr/>
        </p:nvGrpSpPr>
        <p:grpSpPr bwMode="auto">
          <a:xfrm>
            <a:off x="813173" y="1988790"/>
            <a:ext cx="6149975" cy="720725"/>
            <a:chOff x="739" y="2296"/>
            <a:chExt cx="3874" cy="454"/>
          </a:xfrm>
        </p:grpSpPr>
        <p:sp>
          <p:nvSpPr>
            <p:cNvPr id="537605" name="Line 5"/>
            <p:cNvSpPr>
              <a:spLocks noChangeShapeType="1"/>
            </p:cNvSpPr>
            <p:nvPr/>
          </p:nvSpPr>
          <p:spPr bwMode="auto">
            <a:xfrm>
              <a:off x="1020" y="2437"/>
              <a:ext cx="331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06" name="Oval 6"/>
            <p:cNvSpPr>
              <a:spLocks noChangeArrowheads="1"/>
            </p:cNvSpPr>
            <p:nvPr/>
          </p:nvSpPr>
          <p:spPr bwMode="auto">
            <a:xfrm>
              <a:off x="2245" y="2346"/>
              <a:ext cx="153" cy="15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07" name="Oval 7"/>
            <p:cNvSpPr>
              <a:spLocks noChangeArrowheads="1"/>
            </p:cNvSpPr>
            <p:nvPr/>
          </p:nvSpPr>
          <p:spPr bwMode="auto">
            <a:xfrm>
              <a:off x="2591" y="2346"/>
              <a:ext cx="153" cy="152"/>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08" name="Oval 8"/>
            <p:cNvSpPr>
              <a:spLocks noChangeArrowheads="1"/>
            </p:cNvSpPr>
            <p:nvPr/>
          </p:nvSpPr>
          <p:spPr bwMode="auto">
            <a:xfrm>
              <a:off x="1882" y="2346"/>
              <a:ext cx="153" cy="152"/>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09" name="Oval 9"/>
            <p:cNvSpPr>
              <a:spLocks noChangeArrowheads="1"/>
            </p:cNvSpPr>
            <p:nvPr/>
          </p:nvSpPr>
          <p:spPr bwMode="auto">
            <a:xfrm>
              <a:off x="1519" y="2346"/>
              <a:ext cx="153" cy="15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0" name="Oval 10"/>
            <p:cNvSpPr>
              <a:spLocks noChangeArrowheads="1"/>
            </p:cNvSpPr>
            <p:nvPr/>
          </p:nvSpPr>
          <p:spPr bwMode="auto">
            <a:xfrm>
              <a:off x="1156" y="2346"/>
              <a:ext cx="153" cy="152"/>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1" name="Oval 11"/>
            <p:cNvSpPr>
              <a:spLocks noChangeArrowheads="1"/>
            </p:cNvSpPr>
            <p:nvPr/>
          </p:nvSpPr>
          <p:spPr bwMode="auto">
            <a:xfrm>
              <a:off x="2954" y="2346"/>
              <a:ext cx="153" cy="15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2" name="Oval 12"/>
            <p:cNvSpPr>
              <a:spLocks noChangeArrowheads="1"/>
            </p:cNvSpPr>
            <p:nvPr/>
          </p:nvSpPr>
          <p:spPr bwMode="auto">
            <a:xfrm>
              <a:off x="3317" y="2346"/>
              <a:ext cx="153" cy="152"/>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3" name="Oval 13"/>
            <p:cNvSpPr>
              <a:spLocks noChangeArrowheads="1"/>
            </p:cNvSpPr>
            <p:nvPr/>
          </p:nvSpPr>
          <p:spPr bwMode="auto">
            <a:xfrm>
              <a:off x="3680" y="2346"/>
              <a:ext cx="153" cy="15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4" name="Oval 14"/>
            <p:cNvSpPr>
              <a:spLocks noChangeArrowheads="1"/>
            </p:cNvSpPr>
            <p:nvPr/>
          </p:nvSpPr>
          <p:spPr bwMode="auto">
            <a:xfrm>
              <a:off x="4042" y="2346"/>
              <a:ext cx="153" cy="152"/>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15" name="Text Box 15"/>
            <p:cNvSpPr txBox="1">
              <a:spLocks noChangeArrowheads="1"/>
            </p:cNvSpPr>
            <p:nvPr/>
          </p:nvSpPr>
          <p:spPr bwMode="auto">
            <a:xfrm>
              <a:off x="4377" y="2296"/>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537616" name="Text Box 16"/>
            <p:cNvSpPr txBox="1">
              <a:spLocks noChangeArrowheads="1"/>
            </p:cNvSpPr>
            <p:nvPr/>
          </p:nvSpPr>
          <p:spPr bwMode="auto">
            <a:xfrm>
              <a:off x="739" y="2296"/>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537617" name="Line 17"/>
            <p:cNvSpPr>
              <a:spLocks noChangeShapeType="1"/>
            </p:cNvSpPr>
            <p:nvPr/>
          </p:nvSpPr>
          <p:spPr bwMode="auto">
            <a:xfrm>
              <a:off x="1565" y="2614"/>
              <a:ext cx="771"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18" name="Line 18"/>
            <p:cNvSpPr>
              <a:spLocks noChangeShapeType="1"/>
            </p:cNvSpPr>
            <p:nvPr/>
          </p:nvSpPr>
          <p:spPr bwMode="auto">
            <a:xfrm>
              <a:off x="2290" y="2750"/>
              <a:ext cx="771"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19" name="Line 19"/>
            <p:cNvSpPr>
              <a:spLocks noChangeShapeType="1"/>
            </p:cNvSpPr>
            <p:nvPr/>
          </p:nvSpPr>
          <p:spPr bwMode="auto">
            <a:xfrm>
              <a:off x="3016" y="2614"/>
              <a:ext cx="771"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20" name="Line 20"/>
            <p:cNvSpPr>
              <a:spLocks noChangeShapeType="1"/>
            </p:cNvSpPr>
            <p:nvPr/>
          </p:nvSpPr>
          <p:spPr bwMode="auto">
            <a:xfrm>
              <a:off x="3697" y="2750"/>
              <a:ext cx="771"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21" name="Line 21"/>
            <p:cNvSpPr>
              <a:spLocks noChangeShapeType="1"/>
            </p:cNvSpPr>
            <p:nvPr/>
          </p:nvSpPr>
          <p:spPr bwMode="auto">
            <a:xfrm>
              <a:off x="884" y="2750"/>
              <a:ext cx="771"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537622" name="Line 22"/>
          <p:cNvSpPr>
            <a:spLocks noChangeShapeType="1"/>
          </p:cNvSpPr>
          <p:nvPr/>
        </p:nvSpPr>
        <p:spPr bwMode="auto">
          <a:xfrm>
            <a:off x="1273548" y="3652490"/>
            <a:ext cx="52578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23" name="Oval 23"/>
          <p:cNvSpPr>
            <a:spLocks noChangeArrowheads="1"/>
          </p:cNvSpPr>
          <p:nvPr/>
        </p:nvSpPr>
        <p:spPr bwMode="auto">
          <a:xfrm>
            <a:off x="3218235" y="3508027"/>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4" name="Oval 24"/>
          <p:cNvSpPr>
            <a:spLocks noChangeArrowheads="1"/>
          </p:cNvSpPr>
          <p:nvPr/>
        </p:nvSpPr>
        <p:spPr bwMode="auto">
          <a:xfrm>
            <a:off x="3767510" y="3508027"/>
            <a:ext cx="242888"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5" name="Oval 25"/>
          <p:cNvSpPr>
            <a:spLocks noChangeArrowheads="1"/>
          </p:cNvSpPr>
          <p:nvPr/>
        </p:nvSpPr>
        <p:spPr bwMode="auto">
          <a:xfrm>
            <a:off x="2641973" y="3508027"/>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6" name="Oval 26"/>
          <p:cNvSpPr>
            <a:spLocks noChangeArrowheads="1"/>
          </p:cNvSpPr>
          <p:nvPr/>
        </p:nvSpPr>
        <p:spPr bwMode="auto">
          <a:xfrm>
            <a:off x="2065710" y="3508027"/>
            <a:ext cx="242888"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7" name="Oval 27"/>
          <p:cNvSpPr>
            <a:spLocks noChangeArrowheads="1"/>
          </p:cNvSpPr>
          <p:nvPr/>
        </p:nvSpPr>
        <p:spPr bwMode="auto">
          <a:xfrm>
            <a:off x="1489448" y="3508027"/>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8" name="Oval 28"/>
          <p:cNvSpPr>
            <a:spLocks noChangeArrowheads="1"/>
          </p:cNvSpPr>
          <p:nvPr/>
        </p:nvSpPr>
        <p:spPr bwMode="auto">
          <a:xfrm>
            <a:off x="4343773" y="3508027"/>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29" name="Oval 29"/>
          <p:cNvSpPr>
            <a:spLocks noChangeArrowheads="1"/>
          </p:cNvSpPr>
          <p:nvPr/>
        </p:nvSpPr>
        <p:spPr bwMode="auto">
          <a:xfrm>
            <a:off x="4920035" y="3508027"/>
            <a:ext cx="242888"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30" name="Oval 30"/>
          <p:cNvSpPr>
            <a:spLocks noChangeArrowheads="1"/>
          </p:cNvSpPr>
          <p:nvPr/>
        </p:nvSpPr>
        <p:spPr bwMode="auto">
          <a:xfrm>
            <a:off x="5496298" y="3508027"/>
            <a:ext cx="242887"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31" name="Oval 31"/>
          <p:cNvSpPr>
            <a:spLocks noChangeArrowheads="1"/>
          </p:cNvSpPr>
          <p:nvPr/>
        </p:nvSpPr>
        <p:spPr bwMode="auto">
          <a:xfrm>
            <a:off x="6070973" y="3508027"/>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32" name="Text Box 32"/>
          <p:cNvSpPr txBox="1">
            <a:spLocks noChangeArrowheads="1"/>
          </p:cNvSpPr>
          <p:nvPr/>
        </p:nvSpPr>
        <p:spPr bwMode="auto">
          <a:xfrm>
            <a:off x="6602785" y="3428652"/>
            <a:ext cx="374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537633" name="Text Box 33"/>
          <p:cNvSpPr txBox="1">
            <a:spLocks noChangeArrowheads="1"/>
          </p:cNvSpPr>
          <p:nvPr/>
        </p:nvSpPr>
        <p:spPr bwMode="auto">
          <a:xfrm>
            <a:off x="827460" y="3428652"/>
            <a:ext cx="374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537634" name="Line 34"/>
          <p:cNvSpPr>
            <a:spLocks noChangeShapeType="1"/>
          </p:cNvSpPr>
          <p:nvPr/>
        </p:nvSpPr>
        <p:spPr bwMode="auto">
          <a:xfrm>
            <a:off x="2772148" y="3939827"/>
            <a:ext cx="2303462"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35" name="Line 35"/>
          <p:cNvSpPr>
            <a:spLocks noChangeShapeType="1"/>
          </p:cNvSpPr>
          <p:nvPr/>
        </p:nvSpPr>
        <p:spPr bwMode="auto">
          <a:xfrm>
            <a:off x="4427910" y="4155727"/>
            <a:ext cx="2303463"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36" name="Line 36"/>
          <p:cNvSpPr>
            <a:spLocks noChangeShapeType="1"/>
          </p:cNvSpPr>
          <p:nvPr/>
        </p:nvSpPr>
        <p:spPr bwMode="auto">
          <a:xfrm>
            <a:off x="1116385" y="4155727"/>
            <a:ext cx="2303463"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37" name="Line 37"/>
          <p:cNvSpPr>
            <a:spLocks noChangeShapeType="1"/>
          </p:cNvSpPr>
          <p:nvPr/>
        </p:nvSpPr>
        <p:spPr bwMode="auto">
          <a:xfrm>
            <a:off x="682998" y="5086002"/>
            <a:ext cx="6408737"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38" name="Oval 38"/>
          <p:cNvSpPr>
            <a:spLocks noChangeArrowheads="1"/>
          </p:cNvSpPr>
          <p:nvPr/>
        </p:nvSpPr>
        <p:spPr bwMode="auto">
          <a:xfrm>
            <a:off x="3218235" y="4941540"/>
            <a:ext cx="242888"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39" name="Oval 39"/>
          <p:cNvSpPr>
            <a:spLocks noChangeArrowheads="1"/>
          </p:cNvSpPr>
          <p:nvPr/>
        </p:nvSpPr>
        <p:spPr bwMode="auto">
          <a:xfrm>
            <a:off x="3767510" y="4941540"/>
            <a:ext cx="242888"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0" name="Oval 40"/>
          <p:cNvSpPr>
            <a:spLocks noChangeArrowheads="1"/>
          </p:cNvSpPr>
          <p:nvPr/>
        </p:nvSpPr>
        <p:spPr bwMode="auto">
          <a:xfrm>
            <a:off x="2641973" y="4941540"/>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1" name="Oval 41"/>
          <p:cNvSpPr>
            <a:spLocks noChangeArrowheads="1"/>
          </p:cNvSpPr>
          <p:nvPr/>
        </p:nvSpPr>
        <p:spPr bwMode="auto">
          <a:xfrm>
            <a:off x="2065710" y="4941540"/>
            <a:ext cx="242888"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2" name="Oval 42"/>
          <p:cNvSpPr>
            <a:spLocks noChangeArrowheads="1"/>
          </p:cNvSpPr>
          <p:nvPr/>
        </p:nvSpPr>
        <p:spPr bwMode="auto">
          <a:xfrm>
            <a:off x="1489448" y="4941540"/>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3" name="Oval 43"/>
          <p:cNvSpPr>
            <a:spLocks noChangeArrowheads="1"/>
          </p:cNvSpPr>
          <p:nvPr/>
        </p:nvSpPr>
        <p:spPr bwMode="auto">
          <a:xfrm>
            <a:off x="4343773" y="4941540"/>
            <a:ext cx="242887" cy="24130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4" name="Oval 44"/>
          <p:cNvSpPr>
            <a:spLocks noChangeArrowheads="1"/>
          </p:cNvSpPr>
          <p:nvPr/>
        </p:nvSpPr>
        <p:spPr bwMode="auto">
          <a:xfrm>
            <a:off x="4920035" y="4941540"/>
            <a:ext cx="242888"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5" name="Oval 45"/>
          <p:cNvSpPr>
            <a:spLocks noChangeArrowheads="1"/>
          </p:cNvSpPr>
          <p:nvPr/>
        </p:nvSpPr>
        <p:spPr bwMode="auto">
          <a:xfrm>
            <a:off x="5496298" y="4941540"/>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6" name="Oval 46"/>
          <p:cNvSpPr>
            <a:spLocks noChangeArrowheads="1"/>
          </p:cNvSpPr>
          <p:nvPr/>
        </p:nvSpPr>
        <p:spPr bwMode="auto">
          <a:xfrm>
            <a:off x="6070973" y="4941540"/>
            <a:ext cx="242887" cy="2413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47" name="Text Box 47"/>
          <p:cNvSpPr txBox="1">
            <a:spLocks noChangeArrowheads="1"/>
          </p:cNvSpPr>
          <p:nvPr/>
        </p:nvSpPr>
        <p:spPr bwMode="auto">
          <a:xfrm>
            <a:off x="350450" y="4818145"/>
            <a:ext cx="374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a:t>
            </a:r>
          </a:p>
        </p:txBody>
      </p:sp>
      <p:sp>
        <p:nvSpPr>
          <p:cNvPr id="537648" name="Line 48"/>
          <p:cNvSpPr>
            <a:spLocks noChangeShapeType="1"/>
          </p:cNvSpPr>
          <p:nvPr/>
        </p:nvSpPr>
        <p:spPr bwMode="auto">
          <a:xfrm>
            <a:off x="1548185" y="5373340"/>
            <a:ext cx="4679950" cy="0"/>
          </a:xfrm>
          <a:prstGeom prst="line">
            <a:avLst/>
          </a:prstGeom>
          <a:noFill/>
          <a:ln w="9525">
            <a:solidFill>
              <a:schemeClr val="tx1"/>
            </a:solidFill>
            <a:round/>
            <a:headEnd type="triangl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49" name="Line 49"/>
          <p:cNvSpPr>
            <a:spLocks noChangeShapeType="1"/>
          </p:cNvSpPr>
          <p:nvPr/>
        </p:nvSpPr>
        <p:spPr bwMode="auto">
          <a:xfrm>
            <a:off x="4429498" y="5589240"/>
            <a:ext cx="2662237" cy="0"/>
          </a:xfrm>
          <a:prstGeom prst="line">
            <a:avLst/>
          </a:prstGeom>
          <a:noFill/>
          <a:ln w="9525">
            <a:solidFill>
              <a:schemeClr val="tx1"/>
            </a:solidFill>
            <a:round/>
            <a:headEnd type="triangle" w="lg" len="lg"/>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50" name="Line 50"/>
          <p:cNvSpPr>
            <a:spLocks noChangeShapeType="1"/>
          </p:cNvSpPr>
          <p:nvPr/>
        </p:nvSpPr>
        <p:spPr bwMode="auto">
          <a:xfrm>
            <a:off x="611560" y="5589240"/>
            <a:ext cx="2736850" cy="0"/>
          </a:xfrm>
          <a:prstGeom prst="line">
            <a:avLst/>
          </a:prstGeom>
          <a:noFill/>
          <a:ln w="9525">
            <a:solidFill>
              <a:schemeClr val="tx1"/>
            </a:solidFill>
            <a:round/>
            <a:headEnd type="none" w="lg" len="lg"/>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37651" name="Oval 51"/>
          <p:cNvSpPr>
            <a:spLocks noChangeArrowheads="1"/>
          </p:cNvSpPr>
          <p:nvPr/>
        </p:nvSpPr>
        <p:spPr bwMode="auto">
          <a:xfrm>
            <a:off x="6632948" y="4941540"/>
            <a:ext cx="242887"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52" name="Oval 52"/>
          <p:cNvSpPr>
            <a:spLocks noChangeArrowheads="1"/>
          </p:cNvSpPr>
          <p:nvPr/>
        </p:nvSpPr>
        <p:spPr bwMode="auto">
          <a:xfrm>
            <a:off x="898898" y="4941540"/>
            <a:ext cx="242887" cy="241300"/>
          </a:xfrm>
          <a:prstGeom prst="ellipse">
            <a:avLst/>
          </a:prstGeom>
          <a:solidFill>
            <a:srgbClr val="C0C0C0"/>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de-DE" sz="1400" b="1"/>
          </a:p>
        </p:txBody>
      </p:sp>
      <p:sp>
        <p:nvSpPr>
          <p:cNvPr id="537653" name="Text Box 53"/>
          <p:cNvSpPr txBox="1">
            <a:spLocks noChangeArrowheads="1"/>
          </p:cNvSpPr>
          <p:nvPr/>
        </p:nvSpPr>
        <p:spPr bwMode="auto">
          <a:xfrm>
            <a:off x="7058850" y="4810175"/>
            <a:ext cx="374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dirty="0"/>
              <a:t>...</a:t>
            </a:r>
          </a:p>
        </p:txBody>
      </p:sp>
      <p:sp>
        <p:nvSpPr>
          <p:cNvPr id="537654" name="Text Box 54"/>
          <p:cNvSpPr txBox="1">
            <a:spLocks noChangeArrowheads="1"/>
          </p:cNvSpPr>
          <p:nvPr/>
        </p:nvSpPr>
        <p:spPr bwMode="auto">
          <a:xfrm>
            <a:off x="7118724" y="1844675"/>
            <a:ext cx="18140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de-DE" dirty="0"/>
              <a:t>max.     </a:t>
            </a:r>
            <a:r>
              <a:rPr lang="en-US" dirty="0"/>
              <a:t>survive</a:t>
            </a:r>
          </a:p>
        </p:txBody>
      </p:sp>
      <p:sp>
        <p:nvSpPr>
          <p:cNvPr id="537657" name="Text Box 57"/>
          <p:cNvSpPr txBox="1">
            <a:spLocks noChangeArrowheads="1"/>
          </p:cNvSpPr>
          <p:nvPr/>
        </p:nvSpPr>
        <p:spPr bwMode="auto">
          <a:xfrm>
            <a:off x="6706345" y="5755481"/>
            <a:ext cx="222641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de-DE" i="1" dirty="0"/>
              <a:t>max.            </a:t>
            </a:r>
            <a:r>
              <a:rPr lang="en-US" dirty="0"/>
              <a:t>survive</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23</a:t>
            </a:fld>
            <a:endParaRPr lang="de-DE" dirty="0"/>
          </a:p>
        </p:txBody>
      </p:sp>
      <mc:AlternateContent xmlns:mc="http://schemas.openxmlformats.org/markup-compatibility/2006" xmlns:a14="http://schemas.microsoft.com/office/drawing/2010/main">
        <mc:Choice Requires="a14">
          <p:sp>
            <p:nvSpPr>
              <p:cNvPr id="4" name="Textfeld 3"/>
              <p:cNvSpPr txBox="1"/>
              <p:nvPr/>
            </p:nvSpPr>
            <p:spPr>
              <a:xfrm>
                <a:off x="7294601" y="5763884"/>
                <a:ext cx="715452" cy="343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i="1">
                              <a:latin typeface="Cambria Math" panose="02040503050406030204" pitchFamily="18" charset="0"/>
                            </a:rPr>
                            <m:t>𝑛</m:t>
                          </m:r>
                        </m:num>
                        <m:den>
                          <m:d>
                            <m:dPr>
                              <m:ctrlPr>
                                <a:rPr lang="de-DE" sz="1200" i="1">
                                  <a:latin typeface="Cambria Math" panose="02040503050406030204" pitchFamily="18" charset="0"/>
                                </a:rPr>
                              </m:ctrlPr>
                            </m:dPr>
                            <m:e>
                              <m:r>
                                <a:rPr lang="de-DE" sz="1200" i="0">
                                  <a:latin typeface="Cambria Math" panose="02040503050406030204" pitchFamily="18" charset="0"/>
                                </a:rPr>
                                <m:t>1+</m:t>
                              </m:r>
                              <m:sSup>
                                <m:sSupPr>
                                  <m:ctrlPr>
                                    <a:rPr lang="de-DE" sz="1200" i="1">
                                      <a:latin typeface="Cambria Math" panose="02040503050406030204" pitchFamily="18" charset="0"/>
                                    </a:rPr>
                                  </m:ctrlPr>
                                </m:sSupPr>
                                <m:e>
                                  <m:r>
                                    <a:rPr lang="de-DE" sz="1200" i="0">
                                      <a:latin typeface="Cambria Math" panose="02040503050406030204" pitchFamily="18" charset="0"/>
                                    </a:rPr>
                                    <m:t>2</m:t>
                                  </m:r>
                                </m:e>
                                <m:sup>
                                  <m:r>
                                    <a:rPr lang="de-DE" sz="1200" i="0">
                                      <a:latin typeface="Cambria Math" panose="02040503050406030204" pitchFamily="18" charset="0"/>
                                    </a:rPr>
                                    <m:t>ⅈ−1</m:t>
                                  </m:r>
                                </m:sup>
                              </m:sSup>
                            </m:e>
                          </m:d>
                        </m:den>
                      </m:f>
                    </m:oMath>
                  </m:oMathPara>
                </a14:m>
                <a:endParaRPr lang="de-DE" sz="1200" dirty="0"/>
              </a:p>
            </p:txBody>
          </p:sp>
        </mc:Choice>
        <mc:Fallback xmlns="">
          <p:sp>
            <p:nvSpPr>
              <p:cNvPr id="4" name="Textfeld 3"/>
              <p:cNvSpPr txBox="1">
                <a:spLocks noRot="1" noChangeAspect="1" noMove="1" noResize="1" noEditPoints="1" noAdjustHandles="1" noChangeArrowheads="1" noChangeShapeType="1" noTextEdit="1"/>
              </p:cNvSpPr>
              <p:nvPr/>
            </p:nvSpPr>
            <p:spPr>
              <a:xfrm>
                <a:off x="7294601" y="5763884"/>
                <a:ext cx="715452" cy="343812"/>
              </a:xfrm>
              <a:prstGeom prst="rect">
                <a:avLst/>
              </a:prstGeom>
              <a:blipFill>
                <a:blip r:embed="rId3"/>
                <a:stretch>
                  <a:fillRect t="-1786" b="-714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 name="Textfeld 60"/>
              <p:cNvSpPr txBox="1"/>
              <p:nvPr/>
            </p:nvSpPr>
            <p:spPr>
              <a:xfrm>
                <a:off x="7751111" y="1877065"/>
                <a:ext cx="178254" cy="4201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sz="1600" i="1" smtClean="0">
                              <a:latin typeface="Cambria Math" panose="02040503050406030204" pitchFamily="18" charset="0"/>
                            </a:rPr>
                          </m:ctrlPr>
                        </m:fPr>
                        <m:num>
                          <m:r>
                            <a:rPr lang="de-DE" sz="1600" i="1">
                              <a:latin typeface="Cambria Math" panose="02040503050406030204" pitchFamily="18" charset="0"/>
                            </a:rPr>
                            <m:t>𝑛</m:t>
                          </m:r>
                        </m:num>
                        <m:den>
                          <m:r>
                            <a:rPr lang="de-DE" sz="1600" b="0" i="1" smtClean="0">
                              <a:latin typeface="Cambria Math" panose="02040503050406030204" pitchFamily="18" charset="0"/>
                            </a:rPr>
                            <m:t>2</m:t>
                          </m:r>
                        </m:den>
                      </m:f>
                    </m:oMath>
                  </m:oMathPara>
                </a14:m>
                <a:endParaRPr lang="de-DE" sz="1600" dirty="0"/>
              </a:p>
            </p:txBody>
          </p:sp>
        </mc:Choice>
        <mc:Fallback xmlns="">
          <p:sp>
            <p:nvSpPr>
              <p:cNvPr id="61" name="Textfeld 60"/>
              <p:cNvSpPr txBox="1">
                <a:spLocks noRot="1" noChangeAspect="1" noMove="1" noResize="1" noEditPoints="1" noAdjustHandles="1" noChangeArrowheads="1" noChangeShapeType="1" noTextEdit="1"/>
              </p:cNvSpPr>
              <p:nvPr/>
            </p:nvSpPr>
            <p:spPr>
              <a:xfrm>
                <a:off x="7751111" y="1877065"/>
                <a:ext cx="178254" cy="420115"/>
              </a:xfrm>
              <a:prstGeom prst="rect">
                <a:avLst/>
              </a:prstGeom>
              <a:blipFill>
                <a:blip r:embed="rId4"/>
                <a:stretch>
                  <a:fillRect l="-20690" r="-20690" b="-1449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3" name="Textfeld 62"/>
              <p:cNvSpPr txBox="1"/>
              <p:nvPr/>
            </p:nvSpPr>
            <p:spPr>
              <a:xfrm>
                <a:off x="7692588" y="3699668"/>
                <a:ext cx="178254" cy="42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sz="1600" i="1" smtClean="0">
                              <a:latin typeface="Cambria Math" panose="02040503050406030204" pitchFamily="18" charset="0"/>
                            </a:rPr>
                          </m:ctrlPr>
                        </m:fPr>
                        <m:num>
                          <m:r>
                            <a:rPr lang="de-DE" sz="1600" i="1">
                              <a:latin typeface="Cambria Math" panose="02040503050406030204" pitchFamily="18" charset="0"/>
                            </a:rPr>
                            <m:t>𝑛</m:t>
                          </m:r>
                        </m:num>
                        <m:den>
                          <m:r>
                            <a:rPr lang="de-DE" sz="1600" b="0" i="1" smtClean="0">
                              <a:latin typeface="Cambria Math" panose="02040503050406030204" pitchFamily="18" charset="0"/>
                            </a:rPr>
                            <m:t>3</m:t>
                          </m:r>
                        </m:den>
                      </m:f>
                    </m:oMath>
                  </m:oMathPara>
                </a14:m>
                <a:endParaRPr lang="de-DE" sz="1600" dirty="0"/>
              </a:p>
            </p:txBody>
          </p:sp>
        </mc:Choice>
        <mc:Fallback xmlns="">
          <p:sp>
            <p:nvSpPr>
              <p:cNvPr id="63" name="Textfeld 62"/>
              <p:cNvSpPr txBox="1">
                <a:spLocks noRot="1" noChangeAspect="1" noMove="1" noResize="1" noEditPoints="1" noAdjustHandles="1" noChangeArrowheads="1" noChangeShapeType="1" noTextEdit="1"/>
              </p:cNvSpPr>
              <p:nvPr/>
            </p:nvSpPr>
            <p:spPr>
              <a:xfrm>
                <a:off x="7692588" y="3699668"/>
                <a:ext cx="178254" cy="421719"/>
              </a:xfrm>
              <a:prstGeom prst="rect">
                <a:avLst/>
              </a:prstGeom>
              <a:blipFill>
                <a:blip r:embed="rId5"/>
                <a:stretch>
                  <a:fillRect l="-20690" r="-20690" b="-1449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4" name="Textfeld 63"/>
              <p:cNvSpPr txBox="1"/>
              <p:nvPr/>
            </p:nvSpPr>
            <p:spPr>
              <a:xfrm>
                <a:off x="7710666" y="5130770"/>
                <a:ext cx="178254" cy="42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sz="1600" i="1" smtClean="0">
                              <a:latin typeface="Cambria Math" panose="02040503050406030204" pitchFamily="18" charset="0"/>
                            </a:rPr>
                          </m:ctrlPr>
                        </m:fPr>
                        <m:num>
                          <m:r>
                            <a:rPr lang="de-DE" sz="1600" i="1">
                              <a:latin typeface="Cambria Math" panose="02040503050406030204" pitchFamily="18" charset="0"/>
                            </a:rPr>
                            <m:t>𝑛</m:t>
                          </m:r>
                        </m:num>
                        <m:den>
                          <m:r>
                            <a:rPr lang="de-DE" sz="1600" b="0" i="1" smtClean="0">
                              <a:latin typeface="Cambria Math" panose="02040503050406030204" pitchFamily="18" charset="0"/>
                            </a:rPr>
                            <m:t>5</m:t>
                          </m:r>
                        </m:den>
                      </m:f>
                    </m:oMath>
                  </m:oMathPara>
                </a14:m>
                <a:endParaRPr lang="de-DE" sz="1600" dirty="0"/>
              </a:p>
            </p:txBody>
          </p:sp>
        </mc:Choice>
        <mc:Fallback xmlns="">
          <p:sp>
            <p:nvSpPr>
              <p:cNvPr id="64" name="Textfeld 63"/>
              <p:cNvSpPr txBox="1">
                <a:spLocks noRot="1" noChangeAspect="1" noMove="1" noResize="1" noEditPoints="1" noAdjustHandles="1" noChangeArrowheads="1" noChangeShapeType="1" noTextEdit="1"/>
              </p:cNvSpPr>
              <p:nvPr/>
            </p:nvSpPr>
            <p:spPr>
              <a:xfrm>
                <a:off x="7710666" y="5130770"/>
                <a:ext cx="178254" cy="421719"/>
              </a:xfrm>
              <a:prstGeom prst="rect">
                <a:avLst/>
              </a:prstGeom>
              <a:blipFill>
                <a:blip r:embed="rId6"/>
                <a:stretch>
                  <a:fillRect l="-20690" r="-24138" b="-15942"/>
                </a:stretch>
              </a:blipFill>
            </p:spPr>
            <p:txBody>
              <a:bodyPr/>
              <a:lstStyle/>
              <a:p>
                <a:r>
                  <a:rPr lang="de-DE">
                    <a:noFill/>
                  </a:rPr>
                  <a:t> </a:t>
                </a:r>
              </a:p>
            </p:txBody>
          </p:sp>
        </mc:Fallback>
      </mc:AlternateContent>
      <p:sp>
        <p:nvSpPr>
          <p:cNvPr id="66" name="Text Box 54"/>
          <p:cNvSpPr txBox="1">
            <a:spLocks noChangeArrowheads="1"/>
          </p:cNvSpPr>
          <p:nvPr/>
        </p:nvSpPr>
        <p:spPr bwMode="auto">
          <a:xfrm>
            <a:off x="7033458" y="3691963"/>
            <a:ext cx="175671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de-DE" dirty="0"/>
              <a:t>max.     </a:t>
            </a:r>
            <a:r>
              <a:rPr lang="en-US" dirty="0"/>
              <a:t>survive</a:t>
            </a:r>
          </a:p>
        </p:txBody>
      </p:sp>
      <p:sp>
        <p:nvSpPr>
          <p:cNvPr id="67" name="Text Box 54"/>
          <p:cNvSpPr txBox="1">
            <a:spLocks noChangeArrowheads="1"/>
          </p:cNvSpPr>
          <p:nvPr/>
        </p:nvSpPr>
        <p:spPr bwMode="auto">
          <a:xfrm>
            <a:off x="7112745" y="5100786"/>
            <a:ext cx="179461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de-DE" dirty="0"/>
              <a:t>max.     </a:t>
            </a:r>
            <a:r>
              <a:rPr lang="en-US" dirty="0"/>
              <a:t>survive</a:t>
            </a:r>
          </a:p>
        </p:txBody>
      </p:sp>
    </p:spTree>
    <p:extLst>
      <p:ext uri="{BB962C8B-B14F-4D97-AF65-F5344CB8AC3E}">
        <p14:creationId xmlns:p14="http://schemas.microsoft.com/office/powerpoint/2010/main" val="856743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p:txBody>
          <a:bodyPr/>
          <a:lstStyle/>
          <a:p>
            <a:r>
              <a:rPr lang="en-US"/>
              <a:t>Assessment Worst-Case message Complexity</a:t>
            </a:r>
            <a:endParaRPr lang="en-US" dirty="0"/>
          </a:p>
        </p:txBody>
      </p:sp>
      <p:sp>
        <p:nvSpPr>
          <p:cNvPr id="509957" name="Rectangle 5"/>
          <p:cNvSpPr>
            <a:spLocks noGrp="1" noChangeArrowheads="1"/>
          </p:cNvSpPr>
          <p:nvPr>
            <p:ph idx="1"/>
          </p:nvPr>
        </p:nvSpPr>
        <p:spPr/>
        <p:txBody>
          <a:bodyPr/>
          <a:lstStyle/>
          <a:p>
            <a:pPr>
              <a:lnSpc>
                <a:spcPct val="150000"/>
              </a:lnSpc>
            </a:pPr>
            <a:r>
              <a:rPr lang="en-US" dirty="0"/>
              <a:t>n processes can initiate chains with the length 1</a:t>
            </a:r>
          </a:p>
          <a:p>
            <a:pPr>
              <a:lnSpc>
                <a:spcPct val="150000"/>
              </a:lnSpc>
            </a:pPr>
            <a:r>
              <a:rPr lang="en-US" dirty="0"/>
              <a:t>n / 2 processes can initiate chains with the length 2</a:t>
            </a:r>
          </a:p>
          <a:p>
            <a:pPr>
              <a:lnSpc>
                <a:spcPct val="150000"/>
              </a:lnSpc>
            </a:pPr>
            <a:r>
              <a:rPr lang="en-US" dirty="0"/>
              <a:t>n / 3 processes can initiate chains with the length 4</a:t>
            </a:r>
          </a:p>
          <a:p>
            <a:pPr>
              <a:lnSpc>
                <a:spcPct val="150000"/>
              </a:lnSpc>
            </a:pPr>
            <a:r>
              <a:rPr lang="en-US" dirty="0"/>
              <a:t>n / 5 processes can initiate chains with the length 8</a:t>
            </a:r>
          </a:p>
          <a:p>
            <a:pPr>
              <a:lnSpc>
                <a:spcPct val="150000"/>
              </a:lnSpc>
            </a:pPr>
            <a:endParaRPr lang="en-US" dirty="0"/>
          </a:p>
          <a:p>
            <a:pPr>
              <a:lnSpc>
                <a:spcPct val="150000"/>
              </a:lnSpc>
            </a:pPr>
            <a:r>
              <a:rPr lang="en-US" dirty="0"/>
              <a:t>                  processes can initiate chains with the length 2i</a:t>
            </a:r>
          </a:p>
          <a:p>
            <a:pPr>
              <a:lnSpc>
                <a:spcPct val="150000"/>
              </a:lnSpc>
            </a:pPr>
            <a:endParaRPr lang="en-US" dirty="0"/>
          </a:p>
          <a:p>
            <a:pPr>
              <a:lnSpc>
                <a:spcPct val="150000"/>
              </a:lnSpc>
            </a:pPr>
            <a:r>
              <a:rPr lang="en-US" dirty="0"/>
              <a:t>Each chain with the length 2i generates at most 4 ⋅ 2i messages</a:t>
            </a:r>
          </a:p>
          <a:p>
            <a:pPr>
              <a:lnSpc>
                <a:spcPct val="150000"/>
              </a:lnSpc>
            </a:pPr>
            <a:endParaRPr lang="en-US"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24</a:t>
            </a:fld>
            <a:endParaRPr lang="de-DE" dirty="0"/>
          </a:p>
        </p:txBody>
      </p:sp>
      <mc:AlternateContent xmlns:mc="http://schemas.openxmlformats.org/markup-compatibility/2006" xmlns:a14="http://schemas.microsoft.com/office/drawing/2010/main">
        <mc:Choice Requires="a14">
          <p:sp>
            <p:nvSpPr>
              <p:cNvPr id="6" name="Textfeld 5"/>
              <p:cNvSpPr txBox="1"/>
              <p:nvPr/>
            </p:nvSpPr>
            <p:spPr>
              <a:xfrm>
                <a:off x="323528" y="3446681"/>
                <a:ext cx="1071575" cy="515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i="1" smtClean="0">
                              <a:latin typeface="Cambria Math" panose="02040503050406030204" pitchFamily="18" charset="0"/>
                            </a:rPr>
                          </m:ctrlPr>
                        </m:fPr>
                        <m:num>
                          <m:r>
                            <a:rPr lang="de-DE" i="1">
                              <a:latin typeface="Cambria Math" panose="02040503050406030204" pitchFamily="18" charset="0"/>
                            </a:rPr>
                            <m:t>𝑛</m:t>
                          </m:r>
                        </m:num>
                        <m:den>
                          <m:d>
                            <m:dPr>
                              <m:ctrlPr>
                                <a:rPr lang="de-DE" i="1">
                                  <a:latin typeface="Cambria Math" panose="02040503050406030204" pitchFamily="18" charset="0"/>
                                </a:rPr>
                              </m:ctrlPr>
                            </m:dPr>
                            <m:e>
                              <m:r>
                                <a:rPr lang="de-DE" i="0">
                                  <a:latin typeface="Cambria Math" panose="02040503050406030204" pitchFamily="18" charset="0"/>
                                </a:rPr>
                                <m:t>1+</m:t>
                              </m:r>
                              <m:sSup>
                                <m:sSupPr>
                                  <m:ctrlPr>
                                    <a:rPr lang="de-DE" i="1">
                                      <a:latin typeface="Cambria Math" panose="02040503050406030204" pitchFamily="18" charset="0"/>
                                    </a:rPr>
                                  </m:ctrlPr>
                                </m:sSupPr>
                                <m:e>
                                  <m:r>
                                    <a:rPr lang="de-DE" i="0">
                                      <a:latin typeface="Cambria Math" panose="02040503050406030204" pitchFamily="18" charset="0"/>
                                    </a:rPr>
                                    <m:t>2</m:t>
                                  </m:r>
                                </m:e>
                                <m:sup>
                                  <m:r>
                                    <a:rPr lang="de-DE" i="0">
                                      <a:latin typeface="Cambria Math" panose="02040503050406030204" pitchFamily="18" charset="0"/>
                                    </a:rPr>
                                    <m:t>ⅈ−1</m:t>
                                  </m:r>
                                </m:sup>
                              </m:sSup>
                            </m:e>
                          </m:d>
                        </m:den>
                      </m:f>
                    </m:oMath>
                  </m:oMathPara>
                </a14:m>
                <a:endParaRPr lang="de-DE" dirty="0"/>
              </a:p>
            </p:txBody>
          </p:sp>
        </mc:Choice>
        <mc:Fallback xmlns="">
          <p:sp>
            <p:nvSpPr>
              <p:cNvPr id="6" name="Textfeld 5"/>
              <p:cNvSpPr txBox="1">
                <a:spLocks noRot="1" noChangeAspect="1" noMove="1" noResize="1" noEditPoints="1" noAdjustHandles="1" noChangeArrowheads="1" noChangeShapeType="1" noTextEdit="1"/>
              </p:cNvSpPr>
              <p:nvPr/>
            </p:nvSpPr>
            <p:spPr>
              <a:xfrm>
                <a:off x="323528" y="3446681"/>
                <a:ext cx="1071575" cy="51571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083865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p:txBody>
          <a:bodyPr/>
          <a:lstStyle/>
          <a:p>
            <a:r>
              <a:rPr lang="en-US"/>
              <a:t>Assessment Worst-Case message Complexity</a:t>
            </a:r>
            <a:endParaRPr lang="en-US" dirty="0"/>
          </a:p>
        </p:txBody>
      </p:sp>
      <mc:AlternateContent xmlns:mc="http://schemas.openxmlformats.org/markup-compatibility/2006" xmlns:a14="http://schemas.microsoft.com/office/drawing/2010/main">
        <mc:Choice Requires="a14">
          <p:sp>
            <p:nvSpPr>
              <p:cNvPr id="509957" name="Rectangle 5"/>
              <p:cNvSpPr>
                <a:spLocks noGrp="1" noChangeArrowheads="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In phase i, there are max.                                                      &lt; </a:t>
                </a:r>
                <a14:m>
                  <m:oMath xmlns:m="http://schemas.openxmlformats.org/officeDocument/2006/math">
                    <m:r>
                      <a:rPr lang="de-DE">
                        <a:latin typeface="Cambria Math" panose="02040503050406030204" pitchFamily="18" charset="0"/>
                      </a:rPr>
                      <m:t>𝟖</m:t>
                    </m:r>
                    <m:r>
                      <a:rPr lang="de-DE">
                        <a:latin typeface="Cambria Math" panose="02040503050406030204" pitchFamily="18" charset="0"/>
                      </a:rPr>
                      <m:t>𝒏</m:t>
                    </m:r>
                  </m:oMath>
                </a14:m>
                <a:r>
                  <a:rPr lang="en-US" dirty="0"/>
                  <a:t> messages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There are maximal 1+ ⌈log2 n⌉ phases</a:t>
                </a:r>
              </a:p>
              <a:p>
                <a:pPr>
                  <a:buFont typeface="Arial" panose="020B0604020202020204" pitchFamily="34" charset="0"/>
                  <a:buChar char="•"/>
                </a:pPr>
                <a:r>
                  <a:rPr lang="en-US" dirty="0"/>
                  <a:t>Upper bound is thus 8n + 8n ⌈log2 n⌉) messages</a:t>
                </a:r>
              </a:p>
              <a:p>
                <a:pPr>
                  <a:buFont typeface="Arial" panose="020B0604020202020204" pitchFamily="34" charset="0"/>
                  <a:buChar char="•"/>
                </a:pPr>
                <a:r>
                  <a:rPr lang="en-US" dirty="0"/>
                  <a:t>Worst-case message complexity is O(n log n)</a:t>
                </a:r>
              </a:p>
              <a:p>
                <a:pPr>
                  <a:buFont typeface="Arial" panose="020B0604020202020204" pitchFamily="34" charset="0"/>
                  <a:buChar char="•"/>
                </a:pPr>
                <a:r>
                  <a:rPr lang="en-US" dirty="0"/>
                  <a:t>Again n messages extra for win notification</a:t>
                </a:r>
              </a:p>
              <a:p>
                <a:pPr>
                  <a:buFont typeface="Arial" panose="020B0604020202020204" pitchFamily="34" charset="0"/>
                  <a:buChar char="•"/>
                </a:pPr>
                <a:endParaRPr lang="en-US" dirty="0"/>
              </a:p>
              <a:p>
                <a:pPr>
                  <a:buFont typeface="Arial" panose="020B0604020202020204" pitchFamily="34" charset="0"/>
                  <a:buChar char="•"/>
                </a:pPr>
                <a:r>
                  <a:rPr lang="en-US" dirty="0"/>
                  <a:t>Worst-case unit time complexity is 4n – 2 for n = 2k (Best-Case) and 6n – 6 for n = 2k + 1 (Worst-case)</a:t>
                </a:r>
              </a:p>
            </p:txBody>
          </p:sp>
        </mc:Choice>
        <mc:Fallback xmlns="">
          <p:sp>
            <p:nvSpPr>
              <p:cNvPr id="509957" name="Rectangle 5"/>
              <p:cNvSpPr>
                <a:spLocks noGrp="1" noRot="1" noChangeAspect="1" noMove="1" noResize="1" noEditPoints="1" noAdjustHandles="1" noChangeArrowheads="1" noChangeShapeType="1" noTextEdit="1"/>
              </p:cNvSpPr>
              <p:nvPr>
                <p:ph idx="1"/>
              </p:nvPr>
            </p:nvSpPr>
            <p:spPr>
              <a:blipFill rotWithShape="0">
                <a:blip r:embed="rId3"/>
                <a:stretch>
                  <a:fillRect l="-1286" r="-151"/>
                </a:stretch>
              </a:blipFill>
            </p:spPr>
            <p:txBody>
              <a:bodyPr/>
              <a:lstStyle/>
              <a:p>
                <a:r>
                  <a:rPr lang="en-US">
                    <a:noFill/>
                  </a:rPr>
                  <a:t> </a:t>
                </a:r>
              </a:p>
            </p:txBody>
          </p:sp>
        </mc:Fallback>
      </mc:AlternateContent>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25</a:t>
            </a:fld>
            <a:endParaRPr lang="de-DE" dirty="0"/>
          </a:p>
        </p:txBody>
      </p:sp>
      <mc:AlternateContent xmlns:mc="http://schemas.openxmlformats.org/markup-compatibility/2006" xmlns:a14="http://schemas.microsoft.com/office/drawing/2010/main">
        <mc:Choice Requires="a14">
          <p:sp>
            <p:nvSpPr>
              <p:cNvPr id="8" name="Textfeld 6"/>
              <p:cNvSpPr txBox="1"/>
              <p:nvPr/>
            </p:nvSpPr>
            <p:spPr>
              <a:xfrm>
                <a:off x="2987824" y="2001602"/>
                <a:ext cx="2808312" cy="606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de-DE" i="1" smtClean="0">
                              <a:latin typeface="Cambria Math" panose="02040503050406030204" pitchFamily="18" charset="0"/>
                            </a:rPr>
                          </m:ctrlPr>
                        </m:fPr>
                        <m:num>
                          <m:sSup>
                            <m:sSupPr>
                              <m:ctrlPr>
                                <a:rPr lang="de-DE" b="0" i="1" smtClean="0">
                                  <a:latin typeface="Cambria Math" panose="02040503050406030204" pitchFamily="18" charset="0"/>
                                </a:rPr>
                              </m:ctrlPr>
                            </m:sSupPr>
                            <m:e>
                              <m:r>
                                <a:rPr lang="de-DE" b="0" i="1" smtClean="0">
                                  <a:latin typeface="Cambria Math" panose="02040503050406030204" pitchFamily="18" charset="0"/>
                                </a:rPr>
                                <m:t>4 .2</m:t>
                              </m:r>
                            </m:e>
                            <m:sup>
                              <m:r>
                                <a:rPr lang="de-DE" b="0" i="1" smtClean="0">
                                  <a:latin typeface="Cambria Math" panose="02040503050406030204" pitchFamily="18" charset="0"/>
                                </a:rPr>
                                <m:t>𝑖</m:t>
                              </m:r>
                            </m:sup>
                          </m:sSup>
                          <m:r>
                            <a:rPr lang="de-DE" b="0" i="1" smtClean="0">
                              <a:latin typeface="Cambria Math" panose="02040503050406030204" pitchFamily="18" charset="0"/>
                            </a:rPr>
                            <m:t>.  </m:t>
                          </m:r>
                          <m:r>
                            <a:rPr lang="de-DE" b="0" i="1" smtClean="0">
                              <a:latin typeface="Cambria Math" panose="02040503050406030204" pitchFamily="18" charset="0"/>
                            </a:rPr>
                            <m:t>𝑛</m:t>
                          </m:r>
                        </m:num>
                        <m:den>
                          <m:d>
                            <m:dPr>
                              <m:ctrlPr>
                                <a:rPr lang="de-DE" i="1">
                                  <a:latin typeface="Cambria Math" panose="02040503050406030204" pitchFamily="18" charset="0"/>
                                </a:rPr>
                              </m:ctrlPr>
                            </m:dPr>
                            <m:e>
                              <m:r>
                                <a:rPr lang="de-DE" i="0">
                                  <a:latin typeface="Cambria Math" panose="02040503050406030204" pitchFamily="18" charset="0"/>
                                </a:rPr>
                                <m:t>1+</m:t>
                              </m:r>
                              <m:sSup>
                                <m:sSupPr>
                                  <m:ctrlPr>
                                    <a:rPr lang="de-DE" i="1">
                                      <a:latin typeface="Cambria Math" panose="02040503050406030204" pitchFamily="18" charset="0"/>
                                    </a:rPr>
                                  </m:ctrlPr>
                                </m:sSupPr>
                                <m:e>
                                  <m:r>
                                    <a:rPr lang="de-DE" i="0">
                                      <a:latin typeface="Cambria Math" panose="02040503050406030204" pitchFamily="18" charset="0"/>
                                    </a:rPr>
                                    <m:t>2</m:t>
                                  </m:r>
                                </m:e>
                                <m:sup>
                                  <m:r>
                                    <a:rPr lang="de-DE" i="0">
                                      <a:latin typeface="Cambria Math" panose="02040503050406030204" pitchFamily="18" charset="0"/>
                                    </a:rPr>
                                    <m:t>ⅈ−1</m:t>
                                  </m:r>
                                </m:sup>
                              </m:sSup>
                            </m:e>
                          </m:d>
                        </m:den>
                      </m:f>
                      <m:r>
                        <a:rPr lang="de-DE" b="0" i="1" smtClean="0">
                          <a:latin typeface="Cambria Math" panose="02040503050406030204" pitchFamily="18" charset="0"/>
                        </a:rPr>
                        <m:t>=</m:t>
                      </m:r>
                      <m:f>
                        <m:fPr>
                          <m:ctrlPr>
                            <a:rPr lang="de-DE" i="1">
                              <a:latin typeface="Cambria Math" panose="02040503050406030204" pitchFamily="18" charset="0"/>
                            </a:rPr>
                          </m:ctrlPr>
                        </m:fPr>
                        <m:num>
                          <m:sSup>
                            <m:sSupPr>
                              <m:ctrlPr>
                                <a:rPr lang="de-DE" i="1">
                                  <a:latin typeface="Cambria Math" panose="02040503050406030204" pitchFamily="18" charset="0"/>
                                </a:rPr>
                              </m:ctrlPr>
                            </m:sSupPr>
                            <m:e>
                              <m:r>
                                <a:rPr lang="de-DE" i="1">
                                  <a:latin typeface="Cambria Math" panose="02040503050406030204" pitchFamily="18" charset="0"/>
                                </a:rPr>
                                <m:t>2</m:t>
                              </m:r>
                            </m:e>
                            <m:sup>
                              <m:r>
                                <a:rPr lang="de-DE" i="1">
                                  <a:latin typeface="Cambria Math" panose="02040503050406030204" pitchFamily="18" charset="0"/>
                                </a:rPr>
                                <m:t>𝑖</m:t>
                              </m:r>
                              <m:r>
                                <a:rPr lang="de-DE" b="0" i="1" smtClean="0">
                                  <a:latin typeface="Cambria Math" panose="02040503050406030204" pitchFamily="18" charset="0"/>
                                </a:rPr>
                                <m:t>−1</m:t>
                              </m:r>
                            </m:sup>
                          </m:sSup>
                          <m:r>
                            <a:rPr lang="de-DE" b="0" i="1" smtClean="0">
                              <a:latin typeface="Cambria Math" panose="02040503050406030204" pitchFamily="18" charset="0"/>
                            </a:rPr>
                            <m:t> 8</m:t>
                          </m:r>
                          <m:r>
                            <a:rPr lang="de-DE" i="1">
                              <a:latin typeface="Cambria Math" panose="02040503050406030204" pitchFamily="18" charset="0"/>
                            </a:rPr>
                            <m:t>𝑛</m:t>
                          </m:r>
                        </m:num>
                        <m:den>
                          <m:d>
                            <m:dPr>
                              <m:ctrlPr>
                                <a:rPr lang="de-DE" i="1">
                                  <a:latin typeface="Cambria Math" panose="02040503050406030204" pitchFamily="18" charset="0"/>
                                </a:rPr>
                              </m:ctrlPr>
                            </m:dPr>
                            <m:e>
                              <m:r>
                                <a:rPr lang="de-DE">
                                  <a:latin typeface="Cambria Math" panose="02040503050406030204" pitchFamily="18" charset="0"/>
                                </a:rPr>
                                <m:t>1+</m:t>
                              </m:r>
                              <m:sSup>
                                <m:sSupPr>
                                  <m:ctrlPr>
                                    <a:rPr lang="de-DE" i="1">
                                      <a:latin typeface="Cambria Math" panose="02040503050406030204" pitchFamily="18" charset="0"/>
                                    </a:rPr>
                                  </m:ctrlPr>
                                </m:sSupPr>
                                <m:e>
                                  <m:r>
                                    <a:rPr lang="de-DE">
                                      <a:latin typeface="Cambria Math" panose="02040503050406030204" pitchFamily="18" charset="0"/>
                                    </a:rPr>
                                    <m:t>2</m:t>
                                  </m:r>
                                </m:e>
                                <m:sup>
                                  <m:r>
                                    <a:rPr lang="de-DE">
                                      <a:latin typeface="Cambria Math" panose="02040503050406030204" pitchFamily="18" charset="0"/>
                                    </a:rPr>
                                    <m:t>ⅈ−1</m:t>
                                  </m:r>
                                </m:sup>
                              </m:sSup>
                            </m:e>
                          </m:d>
                        </m:den>
                      </m:f>
                    </m:oMath>
                  </m:oMathPara>
                </a14:m>
                <a:endParaRPr lang="de-DE" dirty="0"/>
              </a:p>
            </p:txBody>
          </p:sp>
        </mc:Choice>
        <mc:Fallback xmlns="">
          <p:sp>
            <p:nvSpPr>
              <p:cNvPr id="8" name="Textfeld 6"/>
              <p:cNvSpPr txBox="1">
                <a:spLocks noRot="1" noChangeAspect="1" noMove="1" noResize="1" noEditPoints="1" noAdjustHandles="1" noChangeArrowheads="1" noChangeShapeType="1" noTextEdit="1"/>
              </p:cNvSpPr>
              <p:nvPr/>
            </p:nvSpPr>
            <p:spPr>
              <a:xfrm>
                <a:off x="2987824" y="2001602"/>
                <a:ext cx="2808312" cy="60689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5102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Rectangle 4"/>
          <p:cNvSpPr>
            <a:spLocks noGrp="1" noChangeArrowheads="1"/>
          </p:cNvSpPr>
          <p:nvPr>
            <p:ph type="title"/>
          </p:nvPr>
        </p:nvSpPr>
        <p:spPr/>
        <p:txBody>
          <a:bodyPr>
            <a:normAutofit/>
          </a:bodyPr>
          <a:lstStyle/>
          <a:p>
            <a:r>
              <a:rPr lang="en-US" dirty="0"/>
              <a:t>Considering the Phase with the Extinction</a:t>
            </a:r>
          </a:p>
        </p:txBody>
      </p:sp>
      <p:sp>
        <p:nvSpPr>
          <p:cNvPr id="354309" name="Rectangle 5"/>
          <p:cNvSpPr>
            <a:spLocks noGrp="1" noChangeArrowheads="1"/>
          </p:cNvSpPr>
          <p:nvPr>
            <p:ph idx="1"/>
          </p:nvPr>
        </p:nvSpPr>
        <p:spPr>
          <a:xfrm>
            <a:off x="539750" y="1924050"/>
            <a:ext cx="8061325" cy="4414837"/>
          </a:xfrm>
        </p:spPr>
        <p:txBody>
          <a:bodyPr>
            <a:normAutofit/>
          </a:bodyPr>
          <a:lstStyle/>
          <a:p>
            <a:pPr>
              <a:lnSpc>
                <a:spcPct val="100000"/>
              </a:lnSpc>
              <a:buFont typeface="Arial" charset="0"/>
              <a:buChar char="•"/>
            </a:pPr>
            <a:r>
              <a:rPr lang="en-US" dirty="0"/>
              <a:t>The initiators do not have to proceed the phases synchronously</a:t>
            </a:r>
          </a:p>
          <a:p>
            <a:pPr>
              <a:lnSpc>
                <a:spcPct val="100000"/>
              </a:lnSpc>
              <a:buFont typeface="Arial" charset="0"/>
              <a:buChar char="•"/>
            </a:pPr>
            <a:r>
              <a:rPr lang="en-US" dirty="0"/>
              <a:t>An initiator which is already in a high phase can still be stopped by a new larger initiator</a:t>
            </a:r>
          </a:p>
          <a:p>
            <a:pPr>
              <a:lnSpc>
                <a:spcPct val="100000"/>
              </a:lnSpc>
              <a:buFont typeface="Arial" charset="0"/>
              <a:buChar char="•"/>
            </a:pPr>
            <a:r>
              <a:rPr lang="en-US" dirty="0"/>
              <a:t>To avoid that, pairs (</a:t>
            </a:r>
            <a:r>
              <a:rPr lang="en-US" i="1" dirty="0"/>
              <a:t>phase, node identity</a:t>
            </a:r>
            <a:r>
              <a:rPr lang="en-US" dirty="0"/>
              <a:t>) are used and ordered lexicographically rather than by node identities only</a:t>
            </a:r>
          </a:p>
          <a:p>
            <a:pPr lvl="1"/>
            <a:r>
              <a:rPr lang="en-US" dirty="0"/>
              <a:t>Thus, an initiator in a higher phase always prevails against an initiator in a lower phase; only if the phase is the same, the node identity is used as a tie breaker</a:t>
            </a:r>
          </a:p>
          <a:p>
            <a:pPr lvl="1"/>
            <a:r>
              <a:rPr lang="en-US" dirty="0"/>
              <a:t>The algorithm is no longer a MAX-Algorithm because it does not necessarily determine the node (or initiator) with the highest ID as the winner</a:t>
            </a:r>
          </a:p>
          <a:p>
            <a:pPr>
              <a:lnSpc>
                <a:spcPct val="100000"/>
              </a:lnSpc>
              <a:buFont typeface="Arial Unicode MS" pitchFamily="34" charset="-128"/>
              <a:buChar char="⇒"/>
            </a:pPr>
            <a:r>
              <a:rPr lang="en-US" dirty="0"/>
              <a:t>Not every election algorithm has to be a MAX-Algorithm</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26</a:t>
            </a:fld>
            <a:endParaRPr lang="de-DE" dirty="0"/>
          </a:p>
        </p:txBody>
      </p:sp>
    </p:spTree>
    <p:extLst>
      <p:ext uri="{BB962C8B-B14F-4D97-AF65-F5344CB8AC3E}">
        <p14:creationId xmlns:p14="http://schemas.microsoft.com/office/powerpoint/2010/main" val="18727597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Grp="1" noChangeArrowheads="1"/>
          </p:cNvSpPr>
          <p:nvPr>
            <p:ph type="title"/>
          </p:nvPr>
        </p:nvSpPr>
        <p:spPr/>
        <p:txBody>
          <a:bodyPr/>
          <a:lstStyle/>
          <a:p>
            <a:r>
              <a:rPr lang="en-US" dirty="0"/>
              <a:t>Peterson-Election Algorithm</a:t>
            </a:r>
          </a:p>
        </p:txBody>
      </p:sp>
      <p:sp>
        <p:nvSpPr>
          <p:cNvPr id="423941" name="Rectangle 5"/>
          <p:cNvSpPr>
            <a:spLocks noGrp="1" noChangeArrowheads="1"/>
          </p:cNvSpPr>
          <p:nvPr>
            <p:ph idx="1"/>
          </p:nvPr>
        </p:nvSpPr>
        <p:spPr/>
        <p:txBody>
          <a:bodyPr>
            <a:normAutofit/>
          </a:bodyPr>
          <a:lstStyle/>
          <a:p>
            <a:pPr>
              <a:buFont typeface="Arial" charset="0"/>
              <a:buChar char="•"/>
            </a:pPr>
            <a:r>
              <a:rPr lang="en-US" dirty="0"/>
              <a:t>In the beginning, all processes are active, by and by all processes but one become passive</a:t>
            </a:r>
          </a:p>
          <a:p>
            <a:pPr>
              <a:buFont typeface="Arial" charset="0"/>
              <a:buChar char="•"/>
            </a:pPr>
            <a:r>
              <a:rPr lang="en-US" dirty="0"/>
              <a:t>The algorithm proceeds in phases</a:t>
            </a:r>
          </a:p>
          <a:p>
            <a:pPr>
              <a:buFont typeface="Arial" charset="0"/>
              <a:buChar char="•"/>
            </a:pPr>
            <a:r>
              <a:rPr lang="en-US" dirty="0"/>
              <a:t>Course of a phase</a:t>
            </a:r>
          </a:p>
          <a:p>
            <a:pPr lvl="1"/>
            <a:r>
              <a:rPr lang="en-US" dirty="0"/>
              <a:t>Each active process communicates its ID to the next active process in both directions</a:t>
            </a:r>
          </a:p>
          <a:p>
            <a:pPr lvl="1"/>
            <a:r>
              <a:rPr lang="en-US" dirty="0"/>
              <a:t>Processes receiving a higher ID become passive and only pass messages on</a:t>
            </a:r>
          </a:p>
          <a:p>
            <a:pPr lvl="1"/>
            <a:r>
              <a:rPr lang="en-US" dirty="0"/>
              <a:t>Only active processes participate in the next phase</a:t>
            </a:r>
          </a:p>
          <a:p>
            <a:pPr>
              <a:buFont typeface="Arial" charset="0"/>
              <a:buChar char="•"/>
            </a:pPr>
            <a:r>
              <a:rPr lang="en-US" dirty="0"/>
              <a:t>A node wins if it receives its own ID</a:t>
            </a:r>
          </a:p>
          <a:p>
            <a:pPr>
              <a:buFont typeface="Arial" charset="0"/>
              <a:buChar char="•"/>
            </a:pPr>
            <a:endParaRPr lang="en-US" dirty="0"/>
          </a:p>
          <a:p>
            <a:pPr>
              <a:buFont typeface="Arial" charset="0"/>
              <a:buChar char="•"/>
            </a:pPr>
            <a:r>
              <a:rPr lang="en-US" dirty="0"/>
              <a:t>Additionally: A circulation for the win notification of all nodes with </a:t>
            </a:r>
            <a:r>
              <a:rPr lang="en-US" i="1" dirty="0"/>
              <a:t>n</a:t>
            </a:r>
            <a:r>
              <a:rPr lang="en-US" dirty="0"/>
              <a:t> messages, again ignored in the following calculations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27</a:t>
            </a:fld>
            <a:endParaRPr lang="de-DE" dirty="0"/>
          </a:p>
        </p:txBody>
      </p:sp>
    </p:spTree>
    <p:extLst>
      <p:ext uri="{BB962C8B-B14F-4D97-AF65-F5344CB8AC3E}">
        <p14:creationId xmlns:p14="http://schemas.microsoft.com/office/powerpoint/2010/main" val="197239557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Worst-Case Message Complexity</a:t>
            </a:r>
          </a:p>
        </p:txBody>
      </p:sp>
      <p:sp>
        <p:nvSpPr>
          <p:cNvPr id="77"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56"/>
          <p:cNvGrpSpPr>
            <a:grpSpLocks/>
          </p:cNvGrpSpPr>
          <p:nvPr/>
        </p:nvGrpSpPr>
        <p:grpSpPr bwMode="auto">
          <a:xfrm>
            <a:off x="1116013" y="2205038"/>
            <a:ext cx="6696075" cy="339725"/>
            <a:chOff x="567" y="1661"/>
            <a:chExt cx="4218" cy="214"/>
          </a:xfrm>
        </p:grpSpPr>
        <p:sp>
          <p:nvSpPr>
            <p:cNvPr id="444420" name="Line 4"/>
            <p:cNvSpPr>
              <a:spLocks noChangeShapeType="1"/>
            </p:cNvSpPr>
            <p:nvPr/>
          </p:nvSpPr>
          <p:spPr bwMode="auto">
            <a:xfrm flipV="1">
              <a:off x="567" y="1788"/>
              <a:ext cx="4218" cy="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4421" name="Oval 5"/>
            <p:cNvSpPr>
              <a:spLocks noChangeArrowheads="1"/>
            </p:cNvSpPr>
            <p:nvPr/>
          </p:nvSpPr>
          <p:spPr bwMode="auto">
            <a:xfrm>
              <a:off x="2817"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4422" name="Oval 6"/>
            <p:cNvSpPr>
              <a:spLocks noChangeArrowheads="1"/>
            </p:cNvSpPr>
            <p:nvPr/>
          </p:nvSpPr>
          <p:spPr bwMode="auto">
            <a:xfrm>
              <a:off x="3304"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4423" name="Oval 7"/>
            <p:cNvSpPr>
              <a:spLocks noChangeArrowheads="1"/>
            </p:cNvSpPr>
            <p:nvPr/>
          </p:nvSpPr>
          <p:spPr bwMode="auto">
            <a:xfrm>
              <a:off x="2305"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4424" name="Oval 8"/>
            <p:cNvSpPr>
              <a:spLocks noChangeArrowheads="1"/>
            </p:cNvSpPr>
            <p:nvPr/>
          </p:nvSpPr>
          <p:spPr bwMode="auto">
            <a:xfrm>
              <a:off x="1794"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44425" name="Oval 9"/>
            <p:cNvSpPr>
              <a:spLocks noChangeArrowheads="1"/>
            </p:cNvSpPr>
            <p:nvPr/>
          </p:nvSpPr>
          <p:spPr bwMode="auto">
            <a:xfrm>
              <a:off x="1283"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4426" name="Oval 10"/>
            <p:cNvSpPr>
              <a:spLocks noChangeArrowheads="1"/>
            </p:cNvSpPr>
            <p:nvPr/>
          </p:nvSpPr>
          <p:spPr bwMode="auto">
            <a:xfrm>
              <a:off x="3816"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4427" name="Oval 11"/>
            <p:cNvSpPr>
              <a:spLocks noChangeArrowheads="1"/>
            </p:cNvSpPr>
            <p:nvPr/>
          </p:nvSpPr>
          <p:spPr bwMode="auto">
            <a:xfrm>
              <a:off x="4327"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4431" name="Oval 15"/>
            <p:cNvSpPr>
              <a:spLocks noChangeArrowheads="1"/>
            </p:cNvSpPr>
            <p:nvPr/>
          </p:nvSpPr>
          <p:spPr bwMode="auto">
            <a:xfrm>
              <a:off x="759"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grpSp>
      <p:grpSp>
        <p:nvGrpSpPr>
          <p:cNvPr id="3" name="Group 55"/>
          <p:cNvGrpSpPr>
            <a:grpSpLocks/>
          </p:cNvGrpSpPr>
          <p:nvPr/>
        </p:nvGrpSpPr>
        <p:grpSpPr bwMode="auto">
          <a:xfrm>
            <a:off x="1116013" y="3195638"/>
            <a:ext cx="6696075" cy="339725"/>
            <a:chOff x="567" y="2309"/>
            <a:chExt cx="4218" cy="214"/>
          </a:xfrm>
        </p:grpSpPr>
        <p:sp>
          <p:nvSpPr>
            <p:cNvPr id="444438" name="Line 22"/>
            <p:cNvSpPr>
              <a:spLocks noChangeShapeType="1"/>
            </p:cNvSpPr>
            <p:nvPr/>
          </p:nvSpPr>
          <p:spPr bwMode="auto">
            <a:xfrm flipV="1">
              <a:off x="567" y="2436"/>
              <a:ext cx="4218" cy="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4439" name="Oval 23"/>
            <p:cNvSpPr>
              <a:spLocks noChangeArrowheads="1"/>
            </p:cNvSpPr>
            <p:nvPr/>
          </p:nvSpPr>
          <p:spPr bwMode="auto">
            <a:xfrm>
              <a:off x="2817" y="230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4440" name="Oval 24"/>
            <p:cNvSpPr>
              <a:spLocks noChangeArrowheads="1"/>
            </p:cNvSpPr>
            <p:nvPr/>
          </p:nvSpPr>
          <p:spPr bwMode="auto">
            <a:xfrm>
              <a:off x="3304" y="2309"/>
              <a:ext cx="216"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4441" name="Oval 25"/>
            <p:cNvSpPr>
              <a:spLocks noChangeArrowheads="1"/>
            </p:cNvSpPr>
            <p:nvPr/>
          </p:nvSpPr>
          <p:spPr bwMode="auto">
            <a:xfrm>
              <a:off x="2305" y="2309"/>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4442" name="Oval 26"/>
            <p:cNvSpPr>
              <a:spLocks noChangeArrowheads="1"/>
            </p:cNvSpPr>
            <p:nvPr/>
          </p:nvSpPr>
          <p:spPr bwMode="auto">
            <a:xfrm>
              <a:off x="1794" y="230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dirty="0"/>
                <a:t>6</a:t>
              </a:r>
            </a:p>
          </p:txBody>
        </p:sp>
        <p:sp>
          <p:nvSpPr>
            <p:cNvPr id="444443" name="Oval 27"/>
            <p:cNvSpPr>
              <a:spLocks noChangeArrowheads="1"/>
            </p:cNvSpPr>
            <p:nvPr/>
          </p:nvSpPr>
          <p:spPr bwMode="auto">
            <a:xfrm>
              <a:off x="1283" y="2309"/>
              <a:ext cx="215"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4444" name="Oval 28"/>
            <p:cNvSpPr>
              <a:spLocks noChangeArrowheads="1"/>
            </p:cNvSpPr>
            <p:nvPr/>
          </p:nvSpPr>
          <p:spPr bwMode="auto">
            <a:xfrm>
              <a:off x="3816" y="230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4445" name="Oval 29"/>
            <p:cNvSpPr>
              <a:spLocks noChangeArrowheads="1"/>
            </p:cNvSpPr>
            <p:nvPr/>
          </p:nvSpPr>
          <p:spPr bwMode="auto">
            <a:xfrm>
              <a:off x="4327" y="2309"/>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4446" name="Oval 30"/>
            <p:cNvSpPr>
              <a:spLocks noChangeArrowheads="1"/>
            </p:cNvSpPr>
            <p:nvPr/>
          </p:nvSpPr>
          <p:spPr bwMode="auto">
            <a:xfrm>
              <a:off x="759" y="230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dirty="0"/>
                <a:t>8</a:t>
              </a:r>
            </a:p>
          </p:txBody>
        </p:sp>
      </p:grpSp>
      <p:grpSp>
        <p:nvGrpSpPr>
          <p:cNvPr id="4" name="Group 54"/>
          <p:cNvGrpSpPr>
            <a:grpSpLocks/>
          </p:cNvGrpSpPr>
          <p:nvPr/>
        </p:nvGrpSpPr>
        <p:grpSpPr bwMode="auto">
          <a:xfrm>
            <a:off x="1116013" y="4186238"/>
            <a:ext cx="6696075" cy="339725"/>
            <a:chOff x="567" y="2931"/>
            <a:chExt cx="4218" cy="214"/>
          </a:xfrm>
        </p:grpSpPr>
        <p:sp>
          <p:nvSpPr>
            <p:cNvPr id="444447" name="Line 31"/>
            <p:cNvSpPr>
              <a:spLocks noChangeShapeType="1"/>
            </p:cNvSpPr>
            <p:nvPr/>
          </p:nvSpPr>
          <p:spPr bwMode="auto">
            <a:xfrm flipV="1">
              <a:off x="567" y="3058"/>
              <a:ext cx="4218" cy="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4448" name="Oval 32"/>
            <p:cNvSpPr>
              <a:spLocks noChangeArrowheads="1"/>
            </p:cNvSpPr>
            <p:nvPr/>
          </p:nvSpPr>
          <p:spPr bwMode="auto">
            <a:xfrm>
              <a:off x="2817" y="293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4449" name="Oval 33"/>
            <p:cNvSpPr>
              <a:spLocks noChangeArrowheads="1"/>
            </p:cNvSpPr>
            <p:nvPr/>
          </p:nvSpPr>
          <p:spPr bwMode="auto">
            <a:xfrm>
              <a:off x="3304" y="2931"/>
              <a:ext cx="216"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4450" name="Oval 34"/>
            <p:cNvSpPr>
              <a:spLocks noChangeArrowheads="1"/>
            </p:cNvSpPr>
            <p:nvPr/>
          </p:nvSpPr>
          <p:spPr bwMode="auto">
            <a:xfrm>
              <a:off x="2305" y="2931"/>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4451" name="Oval 35"/>
            <p:cNvSpPr>
              <a:spLocks noChangeArrowheads="1"/>
            </p:cNvSpPr>
            <p:nvPr/>
          </p:nvSpPr>
          <p:spPr bwMode="auto">
            <a:xfrm>
              <a:off x="1794" y="2931"/>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44452" name="Oval 36"/>
            <p:cNvSpPr>
              <a:spLocks noChangeArrowheads="1"/>
            </p:cNvSpPr>
            <p:nvPr/>
          </p:nvSpPr>
          <p:spPr bwMode="auto">
            <a:xfrm>
              <a:off x="1283" y="2931"/>
              <a:ext cx="215"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4453" name="Oval 37"/>
            <p:cNvSpPr>
              <a:spLocks noChangeArrowheads="1"/>
            </p:cNvSpPr>
            <p:nvPr/>
          </p:nvSpPr>
          <p:spPr bwMode="auto">
            <a:xfrm>
              <a:off x="3816" y="2931"/>
              <a:ext cx="215"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4454" name="Oval 38"/>
            <p:cNvSpPr>
              <a:spLocks noChangeArrowheads="1"/>
            </p:cNvSpPr>
            <p:nvPr/>
          </p:nvSpPr>
          <p:spPr bwMode="auto">
            <a:xfrm>
              <a:off x="4327" y="2931"/>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4455" name="Oval 39"/>
            <p:cNvSpPr>
              <a:spLocks noChangeArrowheads="1"/>
            </p:cNvSpPr>
            <p:nvPr/>
          </p:nvSpPr>
          <p:spPr bwMode="auto">
            <a:xfrm>
              <a:off x="759" y="293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dirty="0"/>
                <a:t>8</a:t>
              </a:r>
            </a:p>
          </p:txBody>
        </p:sp>
      </p:grpSp>
      <p:grpSp>
        <p:nvGrpSpPr>
          <p:cNvPr id="5" name="Group 53"/>
          <p:cNvGrpSpPr>
            <a:grpSpLocks/>
          </p:cNvGrpSpPr>
          <p:nvPr/>
        </p:nvGrpSpPr>
        <p:grpSpPr bwMode="auto">
          <a:xfrm>
            <a:off x="1116013" y="5178425"/>
            <a:ext cx="6696075" cy="339725"/>
            <a:chOff x="567" y="3534"/>
            <a:chExt cx="4218" cy="214"/>
          </a:xfrm>
        </p:grpSpPr>
        <p:sp>
          <p:nvSpPr>
            <p:cNvPr id="444456" name="Line 40"/>
            <p:cNvSpPr>
              <a:spLocks noChangeShapeType="1"/>
            </p:cNvSpPr>
            <p:nvPr/>
          </p:nvSpPr>
          <p:spPr bwMode="auto">
            <a:xfrm flipV="1">
              <a:off x="567" y="3661"/>
              <a:ext cx="4218" cy="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4457" name="Oval 41"/>
            <p:cNvSpPr>
              <a:spLocks noChangeArrowheads="1"/>
            </p:cNvSpPr>
            <p:nvPr/>
          </p:nvSpPr>
          <p:spPr bwMode="auto">
            <a:xfrm>
              <a:off x="2817" y="3534"/>
              <a:ext cx="215"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4458" name="Oval 42"/>
            <p:cNvSpPr>
              <a:spLocks noChangeArrowheads="1"/>
            </p:cNvSpPr>
            <p:nvPr/>
          </p:nvSpPr>
          <p:spPr bwMode="auto">
            <a:xfrm>
              <a:off x="3304" y="3534"/>
              <a:ext cx="216"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4459" name="Oval 43"/>
            <p:cNvSpPr>
              <a:spLocks noChangeArrowheads="1"/>
            </p:cNvSpPr>
            <p:nvPr/>
          </p:nvSpPr>
          <p:spPr bwMode="auto">
            <a:xfrm>
              <a:off x="2305" y="3534"/>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4460" name="Oval 44"/>
            <p:cNvSpPr>
              <a:spLocks noChangeArrowheads="1"/>
            </p:cNvSpPr>
            <p:nvPr/>
          </p:nvSpPr>
          <p:spPr bwMode="auto">
            <a:xfrm>
              <a:off x="1794" y="3534"/>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44461" name="Oval 45"/>
            <p:cNvSpPr>
              <a:spLocks noChangeArrowheads="1"/>
            </p:cNvSpPr>
            <p:nvPr/>
          </p:nvSpPr>
          <p:spPr bwMode="auto">
            <a:xfrm>
              <a:off x="1283" y="3534"/>
              <a:ext cx="215"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4462" name="Oval 46"/>
            <p:cNvSpPr>
              <a:spLocks noChangeArrowheads="1"/>
            </p:cNvSpPr>
            <p:nvPr/>
          </p:nvSpPr>
          <p:spPr bwMode="auto">
            <a:xfrm>
              <a:off x="3816" y="3534"/>
              <a:ext cx="215" cy="214"/>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4463" name="Oval 47"/>
            <p:cNvSpPr>
              <a:spLocks noChangeArrowheads="1"/>
            </p:cNvSpPr>
            <p:nvPr/>
          </p:nvSpPr>
          <p:spPr bwMode="auto">
            <a:xfrm>
              <a:off x="4327" y="3534"/>
              <a:ext cx="216" cy="214"/>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4464" name="Oval 48"/>
            <p:cNvSpPr>
              <a:spLocks noChangeArrowheads="1"/>
            </p:cNvSpPr>
            <p:nvPr/>
          </p:nvSpPr>
          <p:spPr bwMode="auto">
            <a:xfrm>
              <a:off x="759" y="3534"/>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dirty="0"/>
                <a:t>8</a:t>
              </a:r>
            </a:p>
          </p:txBody>
        </p:sp>
      </p:grpSp>
      <p:cxnSp>
        <p:nvCxnSpPr>
          <p:cNvPr id="444473" name="AutoShape 57"/>
          <p:cNvCxnSpPr>
            <a:cxnSpLocks noChangeShapeType="1"/>
            <a:stCxn id="444431" idx="5"/>
            <a:endCxn id="444443" idx="1"/>
          </p:cNvCxnSpPr>
          <p:nvPr/>
        </p:nvCxnSpPr>
        <p:spPr bwMode="auto">
          <a:xfrm>
            <a:off x="1712913" y="2505075"/>
            <a:ext cx="588962"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74" name="AutoShape 58"/>
          <p:cNvCxnSpPr>
            <a:cxnSpLocks noChangeShapeType="1"/>
            <a:stCxn id="444424" idx="5"/>
            <a:endCxn id="444441" idx="1"/>
          </p:cNvCxnSpPr>
          <p:nvPr/>
        </p:nvCxnSpPr>
        <p:spPr bwMode="auto">
          <a:xfrm>
            <a:off x="3355975" y="2505075"/>
            <a:ext cx="569913"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75" name="AutoShape 59"/>
          <p:cNvCxnSpPr>
            <a:cxnSpLocks noChangeShapeType="1"/>
            <a:stCxn id="444421" idx="5"/>
            <a:endCxn id="444440" idx="1"/>
          </p:cNvCxnSpPr>
          <p:nvPr/>
        </p:nvCxnSpPr>
        <p:spPr bwMode="auto">
          <a:xfrm>
            <a:off x="4979988" y="2505075"/>
            <a:ext cx="531812"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76" name="AutoShape 60"/>
          <p:cNvCxnSpPr>
            <a:cxnSpLocks noChangeShapeType="1"/>
            <a:stCxn id="444426" idx="5"/>
            <a:endCxn id="444445" idx="1"/>
          </p:cNvCxnSpPr>
          <p:nvPr/>
        </p:nvCxnSpPr>
        <p:spPr bwMode="auto">
          <a:xfrm>
            <a:off x="6565900" y="2505075"/>
            <a:ext cx="569913"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79" name="AutoShape 63"/>
          <p:cNvCxnSpPr>
            <a:cxnSpLocks noChangeShapeType="1"/>
            <a:stCxn id="444424" idx="3"/>
            <a:endCxn id="444443" idx="7"/>
          </p:cNvCxnSpPr>
          <p:nvPr/>
        </p:nvCxnSpPr>
        <p:spPr bwMode="auto">
          <a:xfrm flipH="1">
            <a:off x="2544763" y="2505075"/>
            <a:ext cx="569912"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0" name="AutoShape 64"/>
          <p:cNvCxnSpPr>
            <a:cxnSpLocks noChangeShapeType="1"/>
            <a:stCxn id="444421" idx="3"/>
            <a:endCxn id="444441" idx="7"/>
          </p:cNvCxnSpPr>
          <p:nvPr/>
        </p:nvCxnSpPr>
        <p:spPr bwMode="auto">
          <a:xfrm flipH="1">
            <a:off x="4167188" y="2505075"/>
            <a:ext cx="569912"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1" name="AutoShape 65"/>
          <p:cNvCxnSpPr>
            <a:cxnSpLocks noChangeShapeType="1"/>
            <a:stCxn id="444426" idx="3"/>
            <a:endCxn id="444440" idx="7"/>
          </p:cNvCxnSpPr>
          <p:nvPr/>
        </p:nvCxnSpPr>
        <p:spPr bwMode="auto">
          <a:xfrm flipH="1">
            <a:off x="5753100" y="2505075"/>
            <a:ext cx="569913"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2" name="AutoShape 66"/>
          <p:cNvCxnSpPr>
            <a:cxnSpLocks noChangeShapeType="1"/>
            <a:stCxn id="444446" idx="5"/>
            <a:endCxn id="444451" idx="1"/>
          </p:cNvCxnSpPr>
          <p:nvPr/>
        </p:nvCxnSpPr>
        <p:spPr bwMode="auto">
          <a:xfrm>
            <a:off x="1712913" y="3495675"/>
            <a:ext cx="1401762"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3" name="AutoShape 67"/>
          <p:cNvCxnSpPr>
            <a:cxnSpLocks noChangeShapeType="1"/>
            <a:stCxn id="444439" idx="3"/>
            <a:endCxn id="444451" idx="7"/>
          </p:cNvCxnSpPr>
          <p:nvPr/>
        </p:nvCxnSpPr>
        <p:spPr bwMode="auto">
          <a:xfrm flipH="1">
            <a:off x="3355975" y="3495675"/>
            <a:ext cx="1381125"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4" name="AutoShape 68"/>
          <p:cNvCxnSpPr>
            <a:cxnSpLocks noChangeShapeType="1"/>
            <a:stCxn id="444439" idx="5"/>
            <a:endCxn id="444453" idx="1"/>
          </p:cNvCxnSpPr>
          <p:nvPr/>
        </p:nvCxnSpPr>
        <p:spPr bwMode="auto">
          <a:xfrm>
            <a:off x="4979988" y="3495675"/>
            <a:ext cx="1343025" cy="73025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7" name="AutoShape 71"/>
          <p:cNvCxnSpPr>
            <a:cxnSpLocks noChangeShapeType="1"/>
            <a:stCxn id="444431" idx="3"/>
          </p:cNvCxnSpPr>
          <p:nvPr/>
        </p:nvCxnSpPr>
        <p:spPr bwMode="auto">
          <a:xfrm flipH="1">
            <a:off x="900113" y="2505075"/>
            <a:ext cx="569912" cy="70802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8" name="AutoShape 72"/>
          <p:cNvCxnSpPr>
            <a:cxnSpLocks noChangeShapeType="1"/>
            <a:endCxn id="444445" idx="7"/>
          </p:cNvCxnSpPr>
          <p:nvPr/>
        </p:nvCxnSpPr>
        <p:spPr bwMode="auto">
          <a:xfrm flipH="1">
            <a:off x="7377113" y="2495550"/>
            <a:ext cx="573087" cy="7397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89" name="AutoShape 73"/>
          <p:cNvCxnSpPr>
            <a:cxnSpLocks noChangeShapeType="1"/>
          </p:cNvCxnSpPr>
          <p:nvPr/>
        </p:nvCxnSpPr>
        <p:spPr bwMode="auto">
          <a:xfrm flipH="1">
            <a:off x="95250" y="3500438"/>
            <a:ext cx="1381125" cy="723900"/>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0" name="AutoShape 74"/>
          <p:cNvCxnSpPr>
            <a:cxnSpLocks noChangeShapeType="1"/>
            <a:endCxn id="444453" idx="7"/>
          </p:cNvCxnSpPr>
          <p:nvPr/>
        </p:nvCxnSpPr>
        <p:spPr bwMode="auto">
          <a:xfrm flipH="1">
            <a:off x="6565900" y="3503613"/>
            <a:ext cx="1403350" cy="722312"/>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1" name="AutoShape 75"/>
          <p:cNvCxnSpPr>
            <a:cxnSpLocks noChangeShapeType="1"/>
            <a:stCxn id="444455" idx="5"/>
            <a:endCxn id="444457" idx="1"/>
          </p:cNvCxnSpPr>
          <p:nvPr/>
        </p:nvCxnSpPr>
        <p:spPr bwMode="auto">
          <a:xfrm>
            <a:off x="1712913" y="4486275"/>
            <a:ext cx="3024187" cy="731838"/>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2" name="AutoShape 76"/>
          <p:cNvCxnSpPr>
            <a:cxnSpLocks noChangeShapeType="1"/>
            <a:endCxn id="444457" idx="7"/>
          </p:cNvCxnSpPr>
          <p:nvPr/>
        </p:nvCxnSpPr>
        <p:spPr bwMode="auto">
          <a:xfrm flipH="1">
            <a:off x="4979988" y="4489450"/>
            <a:ext cx="3048000" cy="728663"/>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3" name="AutoShape 77"/>
          <p:cNvCxnSpPr>
            <a:cxnSpLocks noChangeShapeType="1"/>
            <a:stCxn id="444425" idx="3"/>
            <a:endCxn id="444446" idx="7"/>
          </p:cNvCxnSpPr>
          <p:nvPr/>
        </p:nvCxnSpPr>
        <p:spPr bwMode="auto">
          <a:xfrm flipH="1">
            <a:off x="1712913" y="2505075"/>
            <a:ext cx="58896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4" name="AutoShape 78"/>
          <p:cNvCxnSpPr>
            <a:cxnSpLocks noChangeShapeType="1"/>
            <a:stCxn id="444425" idx="5"/>
            <a:endCxn id="444442" idx="1"/>
          </p:cNvCxnSpPr>
          <p:nvPr/>
        </p:nvCxnSpPr>
        <p:spPr bwMode="auto">
          <a:xfrm>
            <a:off x="2544763" y="2505075"/>
            <a:ext cx="56991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5" name="AutoShape 79"/>
          <p:cNvCxnSpPr>
            <a:cxnSpLocks noChangeShapeType="1"/>
            <a:stCxn id="444423" idx="3"/>
            <a:endCxn id="444442" idx="7"/>
          </p:cNvCxnSpPr>
          <p:nvPr/>
        </p:nvCxnSpPr>
        <p:spPr bwMode="auto">
          <a:xfrm flipH="1">
            <a:off x="3355975" y="2505075"/>
            <a:ext cx="569913"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6" name="AutoShape 80"/>
          <p:cNvCxnSpPr>
            <a:cxnSpLocks noChangeShapeType="1"/>
            <a:stCxn id="444423" idx="5"/>
            <a:endCxn id="444439" idx="1"/>
          </p:cNvCxnSpPr>
          <p:nvPr/>
        </p:nvCxnSpPr>
        <p:spPr bwMode="auto">
          <a:xfrm>
            <a:off x="4167188" y="2505075"/>
            <a:ext cx="56991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7" name="AutoShape 81"/>
          <p:cNvCxnSpPr>
            <a:cxnSpLocks noChangeShapeType="1"/>
            <a:stCxn id="444422" idx="3"/>
            <a:endCxn id="444439" idx="7"/>
          </p:cNvCxnSpPr>
          <p:nvPr/>
        </p:nvCxnSpPr>
        <p:spPr bwMode="auto">
          <a:xfrm flipH="1">
            <a:off x="4979988" y="2505075"/>
            <a:ext cx="53181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8" name="AutoShape 82"/>
          <p:cNvCxnSpPr>
            <a:cxnSpLocks noChangeShapeType="1"/>
            <a:stCxn id="444422" idx="5"/>
            <a:endCxn id="444444" idx="1"/>
          </p:cNvCxnSpPr>
          <p:nvPr/>
        </p:nvCxnSpPr>
        <p:spPr bwMode="auto">
          <a:xfrm>
            <a:off x="5753100" y="2505075"/>
            <a:ext cx="569913"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499" name="AutoShape 83"/>
          <p:cNvCxnSpPr>
            <a:cxnSpLocks noChangeShapeType="1"/>
            <a:stCxn id="444427" idx="3"/>
            <a:endCxn id="444444" idx="7"/>
          </p:cNvCxnSpPr>
          <p:nvPr/>
        </p:nvCxnSpPr>
        <p:spPr bwMode="auto">
          <a:xfrm flipH="1">
            <a:off x="6565900" y="2505075"/>
            <a:ext cx="569913"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0" name="AutoShape 84"/>
          <p:cNvCxnSpPr>
            <a:cxnSpLocks noChangeShapeType="1"/>
          </p:cNvCxnSpPr>
          <p:nvPr/>
        </p:nvCxnSpPr>
        <p:spPr bwMode="auto">
          <a:xfrm>
            <a:off x="7386638" y="2492375"/>
            <a:ext cx="56991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1" name="AutoShape 85"/>
          <p:cNvCxnSpPr>
            <a:cxnSpLocks noChangeShapeType="1"/>
          </p:cNvCxnSpPr>
          <p:nvPr/>
        </p:nvCxnSpPr>
        <p:spPr bwMode="auto">
          <a:xfrm>
            <a:off x="906463" y="2492375"/>
            <a:ext cx="56991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2" name="AutoShape 86"/>
          <p:cNvCxnSpPr>
            <a:cxnSpLocks noChangeShapeType="1"/>
            <a:stCxn id="444442" idx="3"/>
            <a:endCxn id="444455" idx="7"/>
          </p:cNvCxnSpPr>
          <p:nvPr/>
        </p:nvCxnSpPr>
        <p:spPr bwMode="auto">
          <a:xfrm flipH="1">
            <a:off x="1712913" y="3495675"/>
            <a:ext cx="1401762"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3" name="AutoShape 87"/>
          <p:cNvCxnSpPr>
            <a:cxnSpLocks noChangeShapeType="1"/>
            <a:stCxn id="444442" idx="5"/>
            <a:endCxn id="444448" idx="1"/>
          </p:cNvCxnSpPr>
          <p:nvPr/>
        </p:nvCxnSpPr>
        <p:spPr bwMode="auto">
          <a:xfrm>
            <a:off x="3355975" y="3495675"/>
            <a:ext cx="1381125"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4" name="AutoShape 88"/>
          <p:cNvCxnSpPr>
            <a:cxnSpLocks noChangeShapeType="1"/>
            <a:stCxn id="444444" idx="3"/>
            <a:endCxn id="444448" idx="7"/>
          </p:cNvCxnSpPr>
          <p:nvPr/>
        </p:nvCxnSpPr>
        <p:spPr bwMode="auto">
          <a:xfrm flipH="1">
            <a:off x="4979988" y="3495675"/>
            <a:ext cx="1343025" cy="7302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5" name="AutoShape 89"/>
          <p:cNvCxnSpPr>
            <a:cxnSpLocks noChangeShapeType="1"/>
            <a:stCxn id="444444" idx="5"/>
          </p:cNvCxnSpPr>
          <p:nvPr/>
        </p:nvCxnSpPr>
        <p:spPr bwMode="auto">
          <a:xfrm>
            <a:off x="6565900" y="3495675"/>
            <a:ext cx="1319213" cy="735013"/>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6" name="AutoShape 90"/>
          <p:cNvCxnSpPr>
            <a:cxnSpLocks noChangeShapeType="1"/>
            <a:stCxn id="444448" idx="3"/>
            <a:endCxn id="444464" idx="7"/>
          </p:cNvCxnSpPr>
          <p:nvPr/>
        </p:nvCxnSpPr>
        <p:spPr bwMode="auto">
          <a:xfrm flipH="1">
            <a:off x="1712913" y="4486275"/>
            <a:ext cx="3024187" cy="73183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7" name="AutoShape 91"/>
          <p:cNvCxnSpPr>
            <a:cxnSpLocks noChangeShapeType="1"/>
          </p:cNvCxnSpPr>
          <p:nvPr/>
        </p:nvCxnSpPr>
        <p:spPr bwMode="auto">
          <a:xfrm>
            <a:off x="-1547813" y="4497388"/>
            <a:ext cx="3024188" cy="731837"/>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8" name="AutoShape 92"/>
          <p:cNvCxnSpPr>
            <a:cxnSpLocks noChangeShapeType="1"/>
            <a:stCxn id="444448" idx="5"/>
          </p:cNvCxnSpPr>
          <p:nvPr/>
        </p:nvCxnSpPr>
        <p:spPr bwMode="auto">
          <a:xfrm>
            <a:off x="4979988" y="4486275"/>
            <a:ext cx="3048000" cy="74295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4509" name="AutoShape 93"/>
          <p:cNvCxnSpPr>
            <a:cxnSpLocks noChangeShapeType="1"/>
            <a:stCxn id="444455" idx="3"/>
          </p:cNvCxnSpPr>
          <p:nvPr/>
        </p:nvCxnSpPr>
        <p:spPr bwMode="auto">
          <a:xfrm flipH="1">
            <a:off x="-1547813" y="4486275"/>
            <a:ext cx="3017838" cy="6762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28</a:t>
            </a:fld>
            <a:endParaRPr lang="de-DE" dirty="0"/>
          </a:p>
        </p:txBody>
      </p:sp>
    </p:spTree>
    <p:extLst>
      <p:ext uri="{BB962C8B-B14F-4D97-AF65-F5344CB8AC3E}">
        <p14:creationId xmlns:p14="http://schemas.microsoft.com/office/powerpoint/2010/main" val="339151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dirty="0"/>
              <a:t>Worst-Case Message Complexity</a:t>
            </a:r>
          </a:p>
        </p:txBody>
      </p:sp>
      <p:sp>
        <p:nvSpPr>
          <p:cNvPr id="435203" name="Rectangle 3"/>
          <p:cNvSpPr>
            <a:spLocks noGrp="1" noChangeArrowheads="1"/>
          </p:cNvSpPr>
          <p:nvPr>
            <p:ph idx="1"/>
          </p:nvPr>
        </p:nvSpPr>
        <p:spPr/>
        <p:txBody>
          <a:bodyPr/>
          <a:lstStyle/>
          <a:p>
            <a:pPr>
              <a:lnSpc>
                <a:spcPct val="150000"/>
              </a:lnSpc>
              <a:buFont typeface="Arial" charset="0"/>
              <a:buChar char="•"/>
            </a:pPr>
            <a:r>
              <a:rPr lang="en-US" dirty="0"/>
              <a:t>In the beginning, all processes are active</a:t>
            </a:r>
          </a:p>
          <a:p>
            <a:pPr>
              <a:lnSpc>
                <a:spcPct val="150000"/>
              </a:lnSpc>
              <a:buFont typeface="Arial" charset="0"/>
              <a:buChar char="•"/>
            </a:pPr>
            <a:r>
              <a:rPr lang="en-US" dirty="0"/>
              <a:t>If a node survives, both of its active neighbors do not survive</a:t>
            </a:r>
          </a:p>
          <a:p>
            <a:pPr>
              <a:lnSpc>
                <a:spcPct val="150000"/>
              </a:lnSpc>
              <a:buFont typeface="Arial" charset="0"/>
              <a:buChar char="•"/>
            </a:pPr>
            <a:r>
              <a:rPr lang="en-US" dirty="0"/>
              <a:t>In each phase the number of active processes is at least halved </a:t>
            </a:r>
            <a:r>
              <a:rPr lang="en-US" dirty="0">
                <a:sym typeface="Wingdings" pitchFamily="2" charset="2"/>
              </a:rPr>
              <a:t> maximal </a:t>
            </a:r>
            <a:r>
              <a:rPr lang="en-US" dirty="0">
                <a:latin typeface="Arial Unicode MS" pitchFamily="34" charset="-128"/>
                <a:ea typeface="Arial Unicode MS" pitchFamily="34" charset="-128"/>
                <a:cs typeface="Arial Unicode MS" pitchFamily="34" charset="-128"/>
                <a:sym typeface="Wingdings" pitchFamily="2" charset="2"/>
              </a:rPr>
              <a:t>⌊</a:t>
            </a:r>
            <a:r>
              <a:rPr lang="en-US" i="1" dirty="0">
                <a:sym typeface="Wingdings" pitchFamily="2" charset="2"/>
              </a:rPr>
              <a:t>ld</a:t>
            </a:r>
            <a:r>
              <a:rPr lang="en-US" dirty="0">
                <a:sym typeface="Wingdings" pitchFamily="2" charset="2"/>
              </a:rPr>
              <a:t> </a:t>
            </a:r>
            <a:r>
              <a:rPr lang="en-US" i="1" dirty="0">
                <a:sym typeface="Wingdings" pitchFamily="2" charset="2"/>
              </a:rPr>
              <a:t>n</a:t>
            </a:r>
            <a:r>
              <a:rPr lang="en-US" dirty="0">
                <a:latin typeface="Arial Unicode MS" pitchFamily="34" charset="-128"/>
                <a:ea typeface="Arial Unicode MS" pitchFamily="34" charset="-128"/>
                <a:cs typeface="Arial Unicode MS" pitchFamily="34" charset="-128"/>
                <a:sym typeface="Wingdings" pitchFamily="2" charset="2"/>
              </a:rPr>
              <a:t>⌋ + 1 </a:t>
            </a:r>
            <a:r>
              <a:rPr lang="en-US" dirty="0">
                <a:sym typeface="Wingdings" pitchFamily="2" charset="2"/>
              </a:rPr>
              <a:t>Phases</a:t>
            </a:r>
          </a:p>
          <a:p>
            <a:pPr>
              <a:lnSpc>
                <a:spcPct val="150000"/>
              </a:lnSpc>
              <a:buFont typeface="Arial" charset="0"/>
              <a:buChar char="•"/>
            </a:pPr>
            <a:r>
              <a:rPr lang="en-US" dirty="0">
                <a:sym typeface="Wingdings" pitchFamily="2" charset="2"/>
              </a:rPr>
              <a:t>At most 2</a:t>
            </a:r>
            <a:r>
              <a:rPr lang="en-US" i="1" dirty="0">
                <a:sym typeface="Wingdings" pitchFamily="2" charset="2"/>
              </a:rPr>
              <a:t>n</a:t>
            </a:r>
            <a:r>
              <a:rPr lang="en-US" dirty="0">
                <a:sym typeface="Wingdings" pitchFamily="2" charset="2"/>
              </a:rPr>
              <a:t> messages per phase because each node sends at most 2 messages per phase</a:t>
            </a:r>
          </a:p>
          <a:p>
            <a:pPr>
              <a:lnSpc>
                <a:spcPct val="150000"/>
              </a:lnSpc>
              <a:buFont typeface="Arial" charset="0"/>
              <a:buChar char="•"/>
            </a:pPr>
            <a:r>
              <a:rPr lang="en-US" dirty="0">
                <a:sym typeface="Wingdings" pitchFamily="2" charset="2"/>
              </a:rPr>
              <a:t>Worst-Case is 2</a:t>
            </a:r>
            <a:r>
              <a:rPr lang="en-US" i="1" dirty="0">
                <a:sym typeface="Wingdings" pitchFamily="2" charset="2"/>
              </a:rPr>
              <a:t>n</a:t>
            </a:r>
            <a:r>
              <a:rPr lang="en-US" dirty="0">
                <a:sym typeface="Wingdings" pitchFamily="2" charset="2"/>
              </a:rPr>
              <a:t> (</a:t>
            </a:r>
            <a:r>
              <a:rPr lang="en-US" dirty="0">
                <a:latin typeface="Arial Unicode MS" pitchFamily="34" charset="-128"/>
                <a:ea typeface="Arial Unicode MS" pitchFamily="34" charset="-128"/>
                <a:cs typeface="Arial Unicode MS" pitchFamily="34" charset="-128"/>
                <a:sym typeface="Wingdings" pitchFamily="2" charset="2"/>
              </a:rPr>
              <a:t>⌊</a:t>
            </a:r>
            <a:r>
              <a:rPr lang="en-US" i="1" dirty="0">
                <a:sym typeface="Wingdings" pitchFamily="2" charset="2"/>
              </a:rPr>
              <a:t>ld</a:t>
            </a:r>
            <a:r>
              <a:rPr lang="en-US" dirty="0">
                <a:sym typeface="Wingdings" pitchFamily="2" charset="2"/>
              </a:rPr>
              <a:t> </a:t>
            </a:r>
            <a:r>
              <a:rPr lang="en-US" i="1" dirty="0">
                <a:sym typeface="Wingdings" pitchFamily="2" charset="2"/>
              </a:rPr>
              <a:t>n</a:t>
            </a:r>
            <a:r>
              <a:rPr lang="en-US" dirty="0">
                <a:latin typeface="Arial Unicode MS" pitchFamily="34" charset="-128"/>
                <a:ea typeface="Arial Unicode MS" pitchFamily="34" charset="-128"/>
                <a:cs typeface="Arial Unicode MS" pitchFamily="34" charset="-128"/>
                <a:sym typeface="Wingdings" pitchFamily="2" charset="2"/>
              </a:rPr>
              <a:t>⌋ + 1)</a:t>
            </a:r>
            <a:endParaRPr lang="en-US" dirty="0">
              <a:sym typeface="Wingdings" pitchFamily="2" charset="2"/>
            </a:endParaRP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29</a:t>
            </a:fld>
            <a:endParaRPr lang="de-DE" dirty="0"/>
          </a:p>
        </p:txBody>
      </p:sp>
    </p:spTree>
    <p:extLst>
      <p:ext uri="{BB962C8B-B14F-4D97-AF65-F5344CB8AC3E}">
        <p14:creationId xmlns:p14="http://schemas.microsoft.com/office/powerpoint/2010/main" val="16356896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59" name="Rectangle 47"/>
          <p:cNvSpPr>
            <a:spLocks noGrp="1" noChangeArrowheads="1"/>
          </p:cNvSpPr>
          <p:nvPr>
            <p:ph type="title"/>
          </p:nvPr>
        </p:nvSpPr>
        <p:spPr/>
        <p:txBody>
          <a:bodyPr/>
          <a:lstStyle/>
          <a:p>
            <a:r>
              <a:rPr lang="en-US" dirty="0"/>
              <a:t>The Election Problem</a:t>
            </a:r>
          </a:p>
        </p:txBody>
      </p:sp>
      <p:sp>
        <p:nvSpPr>
          <p:cNvPr id="218160" name="Rectangle 48"/>
          <p:cNvSpPr>
            <a:spLocks noGrp="1" noChangeArrowheads="1"/>
          </p:cNvSpPr>
          <p:nvPr>
            <p:ph idx="1"/>
          </p:nvPr>
        </p:nvSpPr>
        <p:spPr/>
        <p:txBody>
          <a:bodyPr/>
          <a:lstStyle/>
          <a:p>
            <a:r>
              <a:rPr lang="en-US" dirty="0"/>
              <a:t>From a set of (almost) identical processes a </a:t>
            </a:r>
            <a:r>
              <a:rPr lang="en-US" i="1" dirty="0"/>
              <a:t>unique</a:t>
            </a:r>
            <a:r>
              <a:rPr lang="en-US" dirty="0"/>
              <a:t> leader shall be elected</a:t>
            </a:r>
          </a:p>
          <a:p>
            <a:endParaRPr lang="en-US" sz="1000" dirty="0"/>
          </a:p>
          <a:p>
            <a:r>
              <a:rPr lang="en-US" dirty="0"/>
              <a:t>Exemplary Applications</a:t>
            </a:r>
          </a:p>
          <a:p>
            <a:pPr lvl="1"/>
            <a:r>
              <a:rPr lang="en-US" dirty="0"/>
              <a:t>Determining the monitor station of Token-Ring-LANs</a:t>
            </a:r>
          </a:p>
          <a:p>
            <a:pPr lvl="1"/>
            <a:r>
              <a:rPr lang="en-US" dirty="0"/>
              <a:t>Generating a unique token</a:t>
            </a:r>
          </a:p>
          <a:p>
            <a:pPr lvl="1"/>
            <a:r>
              <a:rPr lang="en-US" dirty="0"/>
              <a:t>Determining the root node of a spanning tree</a:t>
            </a:r>
          </a:p>
          <a:p>
            <a:pPr lvl="1"/>
            <a:r>
              <a:rPr lang="en-US" dirty="0"/>
              <a:t>Determining the master in distributed files systems or centralized mutual exclusion</a:t>
            </a:r>
          </a:p>
        </p:txBody>
      </p:sp>
      <p:sp>
        <p:nvSpPr>
          <p:cNvPr id="1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9"/>
          <p:cNvGrpSpPr>
            <a:grpSpLocks/>
          </p:cNvGrpSpPr>
          <p:nvPr/>
        </p:nvGrpSpPr>
        <p:grpSpPr bwMode="auto">
          <a:xfrm>
            <a:off x="2290763" y="4114378"/>
            <a:ext cx="4560887" cy="2266950"/>
            <a:chOff x="1443" y="2546"/>
            <a:chExt cx="2873" cy="1428"/>
          </a:xfrm>
        </p:grpSpPr>
        <p:sp>
          <p:nvSpPr>
            <p:cNvPr id="218149" name="Freeform 37"/>
            <p:cNvSpPr>
              <a:spLocks/>
            </p:cNvSpPr>
            <p:nvPr/>
          </p:nvSpPr>
          <p:spPr bwMode="auto">
            <a:xfrm>
              <a:off x="1443" y="2546"/>
              <a:ext cx="2873" cy="1428"/>
            </a:xfrm>
            <a:custGeom>
              <a:avLst/>
              <a:gdLst>
                <a:gd name="T0" fmla="*/ 1474 w 2873"/>
                <a:gd name="T1" fmla="*/ 158 h 1428"/>
                <a:gd name="T2" fmla="*/ 476 w 2873"/>
                <a:gd name="T3" fmla="*/ 113 h 1428"/>
                <a:gd name="T4" fmla="*/ 113 w 2873"/>
                <a:gd name="T5" fmla="*/ 839 h 1428"/>
                <a:gd name="T6" fmla="*/ 1157 w 2873"/>
                <a:gd name="T7" fmla="*/ 1383 h 1428"/>
                <a:gd name="T8" fmla="*/ 2517 w 2873"/>
                <a:gd name="T9" fmla="*/ 1111 h 1428"/>
                <a:gd name="T10" fmla="*/ 2699 w 2873"/>
                <a:gd name="T11" fmla="*/ 430 h 1428"/>
                <a:gd name="T12" fmla="*/ 1474 w 2873"/>
                <a:gd name="T13" fmla="*/ 158 h 1428"/>
              </a:gdLst>
              <a:ahLst/>
              <a:cxnLst>
                <a:cxn ang="0">
                  <a:pos x="T0" y="T1"/>
                </a:cxn>
                <a:cxn ang="0">
                  <a:pos x="T2" y="T3"/>
                </a:cxn>
                <a:cxn ang="0">
                  <a:pos x="T4" y="T5"/>
                </a:cxn>
                <a:cxn ang="0">
                  <a:pos x="T6" y="T7"/>
                </a:cxn>
                <a:cxn ang="0">
                  <a:pos x="T8" y="T9"/>
                </a:cxn>
                <a:cxn ang="0">
                  <a:pos x="T10" y="T11"/>
                </a:cxn>
                <a:cxn ang="0">
                  <a:pos x="T12" y="T13"/>
                </a:cxn>
              </a:cxnLst>
              <a:rect l="0" t="0" r="r" b="b"/>
              <a:pathLst>
                <a:path w="2873" h="1428">
                  <a:moveTo>
                    <a:pt x="1474" y="158"/>
                  </a:moveTo>
                  <a:cubicBezTo>
                    <a:pt x="1104" y="105"/>
                    <a:pt x="703" y="0"/>
                    <a:pt x="476" y="113"/>
                  </a:cubicBezTo>
                  <a:cubicBezTo>
                    <a:pt x="249" y="226"/>
                    <a:pt x="0" y="627"/>
                    <a:pt x="113" y="839"/>
                  </a:cubicBezTo>
                  <a:cubicBezTo>
                    <a:pt x="226" y="1051"/>
                    <a:pt x="756" y="1338"/>
                    <a:pt x="1157" y="1383"/>
                  </a:cubicBezTo>
                  <a:cubicBezTo>
                    <a:pt x="1558" y="1428"/>
                    <a:pt x="2260" y="1270"/>
                    <a:pt x="2517" y="1111"/>
                  </a:cubicBezTo>
                  <a:cubicBezTo>
                    <a:pt x="2774" y="952"/>
                    <a:pt x="2873" y="589"/>
                    <a:pt x="2699" y="430"/>
                  </a:cubicBezTo>
                  <a:cubicBezTo>
                    <a:pt x="2525" y="271"/>
                    <a:pt x="1844" y="211"/>
                    <a:pt x="1474" y="158"/>
                  </a:cubicBezTo>
                  <a:close/>
                </a:path>
              </a:pathLst>
            </a:custGeom>
            <a:solidFill>
              <a:srgbClr val="EAEAEA"/>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18150" name="Oval 38"/>
            <p:cNvSpPr>
              <a:spLocks noChangeArrowheads="1"/>
            </p:cNvSpPr>
            <p:nvPr/>
          </p:nvSpPr>
          <p:spPr bwMode="auto">
            <a:xfrm>
              <a:off x="2229" y="2795"/>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1" name="Oval 39"/>
            <p:cNvSpPr>
              <a:spLocks noChangeArrowheads="1"/>
            </p:cNvSpPr>
            <p:nvPr/>
          </p:nvSpPr>
          <p:spPr bwMode="auto">
            <a:xfrm>
              <a:off x="1957" y="3113"/>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2" name="Oval 40"/>
            <p:cNvSpPr>
              <a:spLocks noChangeArrowheads="1"/>
            </p:cNvSpPr>
            <p:nvPr/>
          </p:nvSpPr>
          <p:spPr bwMode="auto">
            <a:xfrm>
              <a:off x="2592" y="3158"/>
              <a:ext cx="227" cy="227"/>
            </a:xfrm>
            <a:prstGeom prst="ellipse">
              <a:avLst/>
            </a:prstGeom>
            <a:solidFill>
              <a:schemeClr val="accent2"/>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3" name="Oval 41"/>
            <p:cNvSpPr>
              <a:spLocks noChangeArrowheads="1"/>
            </p:cNvSpPr>
            <p:nvPr/>
          </p:nvSpPr>
          <p:spPr bwMode="auto">
            <a:xfrm>
              <a:off x="3000" y="2886"/>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4" name="Oval 42"/>
            <p:cNvSpPr>
              <a:spLocks noChangeArrowheads="1"/>
            </p:cNvSpPr>
            <p:nvPr/>
          </p:nvSpPr>
          <p:spPr bwMode="auto">
            <a:xfrm>
              <a:off x="2955" y="3475"/>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5" name="Oval 43"/>
            <p:cNvSpPr>
              <a:spLocks noChangeArrowheads="1"/>
            </p:cNvSpPr>
            <p:nvPr/>
          </p:nvSpPr>
          <p:spPr bwMode="auto">
            <a:xfrm>
              <a:off x="3363" y="3249"/>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6" name="Oval 44"/>
            <p:cNvSpPr>
              <a:spLocks noChangeArrowheads="1"/>
            </p:cNvSpPr>
            <p:nvPr/>
          </p:nvSpPr>
          <p:spPr bwMode="auto">
            <a:xfrm>
              <a:off x="3771" y="3067"/>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8157" name="Oval 45"/>
            <p:cNvSpPr>
              <a:spLocks noChangeArrowheads="1"/>
            </p:cNvSpPr>
            <p:nvPr/>
          </p:nvSpPr>
          <p:spPr bwMode="auto">
            <a:xfrm>
              <a:off x="2184" y="3475"/>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a:t>
            </a:fld>
            <a:endParaRPr lang="de-DE" dirty="0"/>
          </a:p>
        </p:txBody>
      </p:sp>
    </p:spTree>
    <p:extLst>
      <p:ext uri="{BB962C8B-B14F-4D97-AF65-F5344CB8AC3E}">
        <p14:creationId xmlns:p14="http://schemas.microsoft.com/office/powerpoint/2010/main" val="11520402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title"/>
          </p:nvPr>
        </p:nvSpPr>
        <p:spPr/>
        <p:txBody>
          <a:bodyPr/>
          <a:lstStyle/>
          <a:p>
            <a:r>
              <a:rPr lang="en-US" dirty="0"/>
              <a:t>Best-Case Message Complexity</a:t>
            </a:r>
          </a:p>
        </p:txBody>
      </p:sp>
      <p:sp>
        <p:nvSpPr>
          <p:cNvPr id="442410" name="Rectangle 42"/>
          <p:cNvSpPr>
            <a:spLocks noGrp="1" noChangeArrowheads="1"/>
          </p:cNvSpPr>
          <p:nvPr>
            <p:ph idx="1"/>
          </p:nvPr>
        </p:nvSpPr>
        <p:spPr/>
        <p:txBody>
          <a:bodyPr/>
          <a:lstStyle/>
          <a:p>
            <a:pPr>
              <a:buFont typeface="Arial" charset="0"/>
              <a:buChar char="•"/>
            </a:pPr>
            <a:r>
              <a:rPr lang="en-US" dirty="0">
                <a:sym typeface="Wingdings" pitchFamily="2" charset="2"/>
              </a:rPr>
              <a:t>The best arrangement sorts the nodes</a:t>
            </a:r>
          </a:p>
          <a:p>
            <a:pPr>
              <a:buFont typeface="Arial" charset="0"/>
              <a:buChar char="•"/>
            </a:pPr>
            <a:r>
              <a:rPr lang="en-US" dirty="0">
                <a:sym typeface="Wingdings" pitchFamily="2" charset="2"/>
              </a:rPr>
              <a:t>Each node except for the largest is extinct by one of its neighbors in the first phase</a:t>
            </a:r>
          </a:p>
          <a:p>
            <a:pPr>
              <a:buFont typeface="Arial" charset="0"/>
              <a:buChar char="•"/>
            </a:pPr>
            <a:r>
              <a:rPr lang="en-US" dirty="0">
                <a:sym typeface="Wingdings" pitchFamily="2" charset="2"/>
              </a:rPr>
              <a:t>Termination after at most two phases with 2</a:t>
            </a:r>
            <a:r>
              <a:rPr lang="en-US" i="1" dirty="0">
                <a:sym typeface="Wingdings" pitchFamily="2" charset="2"/>
              </a:rPr>
              <a:t>n</a:t>
            </a:r>
            <a:r>
              <a:rPr lang="en-US" dirty="0">
                <a:sym typeface="Wingdings" pitchFamily="2" charset="2"/>
              </a:rPr>
              <a:t> messages each </a:t>
            </a:r>
            <a:br>
              <a:rPr lang="en-US" dirty="0">
                <a:sym typeface="Wingdings" pitchFamily="2" charset="2"/>
              </a:rPr>
            </a:br>
            <a:r>
              <a:rPr lang="en-US" dirty="0">
                <a:sym typeface="Wingdings" pitchFamily="2" charset="2"/>
              </a:rPr>
              <a:t> At most </a:t>
            </a:r>
            <a:r>
              <a:rPr lang="en-US" i="1" dirty="0">
                <a:sym typeface="Wingdings" pitchFamily="2" charset="2"/>
              </a:rPr>
              <a:t>4n</a:t>
            </a:r>
            <a:r>
              <a:rPr lang="en-US" dirty="0">
                <a:sym typeface="Wingdings" pitchFamily="2" charset="2"/>
              </a:rPr>
              <a:t> messages</a:t>
            </a:r>
          </a:p>
        </p:txBody>
      </p:sp>
      <p:sp>
        <p:nvSpPr>
          <p:cNvPr id="41"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
          <p:cNvGrpSpPr>
            <a:grpSpLocks/>
          </p:cNvGrpSpPr>
          <p:nvPr/>
        </p:nvGrpSpPr>
        <p:grpSpPr bwMode="auto">
          <a:xfrm>
            <a:off x="1116013" y="4313014"/>
            <a:ext cx="6696075" cy="339725"/>
            <a:chOff x="567" y="1661"/>
            <a:chExt cx="4218" cy="214"/>
          </a:xfrm>
        </p:grpSpPr>
        <p:sp>
          <p:nvSpPr>
            <p:cNvPr id="442373" name="Line 5"/>
            <p:cNvSpPr>
              <a:spLocks noChangeShapeType="1"/>
            </p:cNvSpPr>
            <p:nvPr/>
          </p:nvSpPr>
          <p:spPr bwMode="auto">
            <a:xfrm flipV="1">
              <a:off x="567" y="1788"/>
              <a:ext cx="4218" cy="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2374" name="Oval 6"/>
            <p:cNvSpPr>
              <a:spLocks noChangeArrowheads="1"/>
            </p:cNvSpPr>
            <p:nvPr/>
          </p:nvSpPr>
          <p:spPr bwMode="auto">
            <a:xfrm>
              <a:off x="2817"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2375" name="Oval 7"/>
            <p:cNvSpPr>
              <a:spLocks noChangeArrowheads="1"/>
            </p:cNvSpPr>
            <p:nvPr/>
          </p:nvSpPr>
          <p:spPr bwMode="auto">
            <a:xfrm>
              <a:off x="3304"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2376" name="Oval 8"/>
            <p:cNvSpPr>
              <a:spLocks noChangeArrowheads="1"/>
            </p:cNvSpPr>
            <p:nvPr/>
          </p:nvSpPr>
          <p:spPr bwMode="auto">
            <a:xfrm>
              <a:off x="2305"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2377" name="Oval 9"/>
            <p:cNvSpPr>
              <a:spLocks noChangeArrowheads="1"/>
            </p:cNvSpPr>
            <p:nvPr/>
          </p:nvSpPr>
          <p:spPr bwMode="auto">
            <a:xfrm>
              <a:off x="1794"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42378" name="Oval 10"/>
            <p:cNvSpPr>
              <a:spLocks noChangeArrowheads="1"/>
            </p:cNvSpPr>
            <p:nvPr/>
          </p:nvSpPr>
          <p:spPr bwMode="auto">
            <a:xfrm>
              <a:off x="1283"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2379" name="Oval 11"/>
            <p:cNvSpPr>
              <a:spLocks noChangeArrowheads="1"/>
            </p:cNvSpPr>
            <p:nvPr/>
          </p:nvSpPr>
          <p:spPr bwMode="auto">
            <a:xfrm>
              <a:off x="3816"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2380" name="Oval 12"/>
            <p:cNvSpPr>
              <a:spLocks noChangeArrowheads="1"/>
            </p:cNvSpPr>
            <p:nvPr/>
          </p:nvSpPr>
          <p:spPr bwMode="auto">
            <a:xfrm>
              <a:off x="4327" y="1661"/>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2381" name="Oval 13"/>
            <p:cNvSpPr>
              <a:spLocks noChangeArrowheads="1"/>
            </p:cNvSpPr>
            <p:nvPr/>
          </p:nvSpPr>
          <p:spPr bwMode="auto">
            <a:xfrm>
              <a:off x="759" y="1661"/>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grpSp>
      <p:sp>
        <p:nvSpPr>
          <p:cNvPr id="442383" name="Line 15"/>
          <p:cNvSpPr>
            <a:spLocks noChangeShapeType="1"/>
          </p:cNvSpPr>
          <p:nvPr/>
        </p:nvSpPr>
        <p:spPr bwMode="auto">
          <a:xfrm flipV="1">
            <a:off x="1116013" y="5667152"/>
            <a:ext cx="6696075" cy="15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2384" name="Oval 16"/>
          <p:cNvSpPr>
            <a:spLocks noChangeArrowheads="1"/>
          </p:cNvSpPr>
          <p:nvPr/>
        </p:nvSpPr>
        <p:spPr bwMode="auto">
          <a:xfrm>
            <a:off x="4687888" y="5465539"/>
            <a:ext cx="341312"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42385" name="Oval 17"/>
          <p:cNvSpPr>
            <a:spLocks noChangeArrowheads="1"/>
          </p:cNvSpPr>
          <p:nvPr/>
        </p:nvSpPr>
        <p:spPr bwMode="auto">
          <a:xfrm>
            <a:off x="5461000" y="5465539"/>
            <a:ext cx="342900"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42386" name="Oval 18"/>
          <p:cNvSpPr>
            <a:spLocks noChangeArrowheads="1"/>
          </p:cNvSpPr>
          <p:nvPr/>
        </p:nvSpPr>
        <p:spPr bwMode="auto">
          <a:xfrm>
            <a:off x="3875088" y="5465539"/>
            <a:ext cx="342900"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42387" name="Oval 19"/>
          <p:cNvSpPr>
            <a:spLocks noChangeArrowheads="1"/>
          </p:cNvSpPr>
          <p:nvPr/>
        </p:nvSpPr>
        <p:spPr bwMode="auto">
          <a:xfrm>
            <a:off x="3063875" y="5465539"/>
            <a:ext cx="342900"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42388" name="Oval 20"/>
          <p:cNvSpPr>
            <a:spLocks noChangeArrowheads="1"/>
          </p:cNvSpPr>
          <p:nvPr/>
        </p:nvSpPr>
        <p:spPr bwMode="auto">
          <a:xfrm>
            <a:off x="2252663" y="5465539"/>
            <a:ext cx="341312"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42389" name="Oval 21"/>
          <p:cNvSpPr>
            <a:spLocks noChangeArrowheads="1"/>
          </p:cNvSpPr>
          <p:nvPr/>
        </p:nvSpPr>
        <p:spPr bwMode="auto">
          <a:xfrm>
            <a:off x="6273800" y="5465539"/>
            <a:ext cx="341313"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42390" name="Oval 22"/>
          <p:cNvSpPr>
            <a:spLocks noChangeArrowheads="1"/>
          </p:cNvSpPr>
          <p:nvPr/>
        </p:nvSpPr>
        <p:spPr bwMode="auto">
          <a:xfrm>
            <a:off x="7085013" y="5465539"/>
            <a:ext cx="342900" cy="339725"/>
          </a:xfrm>
          <a:prstGeom prst="ellipse">
            <a:avLst/>
          </a:prstGeom>
          <a:solidFill>
            <a:srgbClr val="FFFF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42391" name="Oval 23"/>
          <p:cNvSpPr>
            <a:spLocks noChangeArrowheads="1"/>
          </p:cNvSpPr>
          <p:nvPr/>
        </p:nvSpPr>
        <p:spPr bwMode="auto">
          <a:xfrm>
            <a:off x="1420813" y="5465539"/>
            <a:ext cx="341312"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8</a:t>
            </a:r>
          </a:p>
        </p:txBody>
      </p:sp>
      <p:cxnSp>
        <p:nvCxnSpPr>
          <p:cNvPr id="442392" name="AutoShape 24"/>
          <p:cNvCxnSpPr>
            <a:cxnSpLocks noChangeShapeType="1"/>
            <a:stCxn id="442381" idx="5"/>
            <a:endCxn id="442388" idx="1"/>
          </p:cNvCxnSpPr>
          <p:nvPr/>
        </p:nvCxnSpPr>
        <p:spPr bwMode="auto">
          <a:xfrm>
            <a:off x="1712913" y="4613052"/>
            <a:ext cx="588962"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3" name="AutoShape 25"/>
          <p:cNvCxnSpPr>
            <a:cxnSpLocks noChangeShapeType="1"/>
            <a:stCxn id="442378" idx="3"/>
            <a:endCxn id="442391" idx="7"/>
          </p:cNvCxnSpPr>
          <p:nvPr/>
        </p:nvCxnSpPr>
        <p:spPr bwMode="auto">
          <a:xfrm flipH="1">
            <a:off x="1712913" y="4613052"/>
            <a:ext cx="588962"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4" name="AutoShape 26"/>
          <p:cNvCxnSpPr>
            <a:cxnSpLocks noChangeShapeType="1"/>
            <a:stCxn id="442378" idx="5"/>
            <a:endCxn id="442387" idx="1"/>
          </p:cNvCxnSpPr>
          <p:nvPr/>
        </p:nvCxnSpPr>
        <p:spPr bwMode="auto">
          <a:xfrm>
            <a:off x="2544763" y="4613052"/>
            <a:ext cx="569912"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5" name="AutoShape 27"/>
          <p:cNvCxnSpPr>
            <a:cxnSpLocks noChangeShapeType="1"/>
            <a:stCxn id="442377" idx="3"/>
            <a:endCxn id="442388" idx="7"/>
          </p:cNvCxnSpPr>
          <p:nvPr/>
        </p:nvCxnSpPr>
        <p:spPr bwMode="auto">
          <a:xfrm flipH="1">
            <a:off x="2544763" y="4613052"/>
            <a:ext cx="569912"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6" name="AutoShape 28"/>
          <p:cNvCxnSpPr>
            <a:cxnSpLocks noChangeShapeType="1"/>
            <a:stCxn id="442377" idx="5"/>
            <a:endCxn id="442386" idx="1"/>
          </p:cNvCxnSpPr>
          <p:nvPr/>
        </p:nvCxnSpPr>
        <p:spPr bwMode="auto">
          <a:xfrm>
            <a:off x="3355975" y="4613052"/>
            <a:ext cx="569913"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7" name="AutoShape 29"/>
          <p:cNvCxnSpPr>
            <a:cxnSpLocks noChangeShapeType="1"/>
            <a:stCxn id="442376" idx="3"/>
            <a:endCxn id="442387" idx="7"/>
          </p:cNvCxnSpPr>
          <p:nvPr/>
        </p:nvCxnSpPr>
        <p:spPr bwMode="auto">
          <a:xfrm flipH="1">
            <a:off x="3355975" y="4613052"/>
            <a:ext cx="569913"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8" name="AutoShape 30"/>
          <p:cNvCxnSpPr>
            <a:cxnSpLocks noChangeShapeType="1"/>
            <a:stCxn id="442376" idx="5"/>
            <a:endCxn id="442384" idx="1"/>
          </p:cNvCxnSpPr>
          <p:nvPr/>
        </p:nvCxnSpPr>
        <p:spPr bwMode="auto">
          <a:xfrm>
            <a:off x="4167188" y="4613052"/>
            <a:ext cx="569912"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399" name="AutoShape 31"/>
          <p:cNvCxnSpPr>
            <a:cxnSpLocks noChangeShapeType="1"/>
            <a:stCxn id="442374" idx="3"/>
            <a:endCxn id="442386" idx="7"/>
          </p:cNvCxnSpPr>
          <p:nvPr/>
        </p:nvCxnSpPr>
        <p:spPr bwMode="auto">
          <a:xfrm flipH="1">
            <a:off x="4167188" y="4613052"/>
            <a:ext cx="569912"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0" name="AutoShape 32"/>
          <p:cNvCxnSpPr>
            <a:cxnSpLocks noChangeShapeType="1"/>
            <a:stCxn id="442374" idx="5"/>
            <a:endCxn id="442385" idx="1"/>
          </p:cNvCxnSpPr>
          <p:nvPr/>
        </p:nvCxnSpPr>
        <p:spPr bwMode="auto">
          <a:xfrm>
            <a:off x="4979988" y="4613052"/>
            <a:ext cx="531812"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1" name="AutoShape 33"/>
          <p:cNvCxnSpPr>
            <a:cxnSpLocks noChangeShapeType="1"/>
            <a:stCxn id="442375" idx="3"/>
            <a:endCxn id="442384" idx="7"/>
          </p:cNvCxnSpPr>
          <p:nvPr/>
        </p:nvCxnSpPr>
        <p:spPr bwMode="auto">
          <a:xfrm flipH="1">
            <a:off x="4979988" y="4613052"/>
            <a:ext cx="531812"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2" name="AutoShape 34"/>
          <p:cNvCxnSpPr>
            <a:cxnSpLocks noChangeShapeType="1"/>
            <a:stCxn id="442375" idx="5"/>
            <a:endCxn id="442389" idx="1"/>
          </p:cNvCxnSpPr>
          <p:nvPr/>
        </p:nvCxnSpPr>
        <p:spPr bwMode="auto">
          <a:xfrm>
            <a:off x="5753100" y="4613052"/>
            <a:ext cx="569913"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3" name="AutoShape 35"/>
          <p:cNvCxnSpPr>
            <a:cxnSpLocks noChangeShapeType="1"/>
            <a:stCxn id="442379" idx="3"/>
            <a:endCxn id="442385" idx="7"/>
          </p:cNvCxnSpPr>
          <p:nvPr/>
        </p:nvCxnSpPr>
        <p:spPr bwMode="auto">
          <a:xfrm flipH="1">
            <a:off x="5753100" y="4613052"/>
            <a:ext cx="569913"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4" name="AutoShape 36"/>
          <p:cNvCxnSpPr>
            <a:cxnSpLocks noChangeShapeType="1"/>
            <a:stCxn id="442379" idx="5"/>
            <a:endCxn id="442390" idx="1"/>
          </p:cNvCxnSpPr>
          <p:nvPr/>
        </p:nvCxnSpPr>
        <p:spPr bwMode="auto">
          <a:xfrm>
            <a:off x="6565900" y="4613052"/>
            <a:ext cx="569913" cy="8921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5" name="AutoShape 37"/>
          <p:cNvCxnSpPr>
            <a:cxnSpLocks noChangeShapeType="1"/>
            <a:stCxn id="442380" idx="3"/>
            <a:endCxn id="442389" idx="7"/>
          </p:cNvCxnSpPr>
          <p:nvPr/>
        </p:nvCxnSpPr>
        <p:spPr bwMode="auto">
          <a:xfrm flipH="1">
            <a:off x="6565900" y="4613052"/>
            <a:ext cx="569913" cy="8921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6" name="AutoShape 38"/>
          <p:cNvCxnSpPr>
            <a:cxnSpLocks noChangeShapeType="1"/>
            <a:stCxn id="442381" idx="3"/>
          </p:cNvCxnSpPr>
          <p:nvPr/>
        </p:nvCxnSpPr>
        <p:spPr bwMode="auto">
          <a:xfrm flipH="1">
            <a:off x="827088" y="4613052"/>
            <a:ext cx="642937" cy="90487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7" name="AutoShape 39"/>
          <p:cNvCxnSpPr>
            <a:cxnSpLocks noChangeShapeType="1"/>
            <a:stCxn id="442380" idx="5"/>
          </p:cNvCxnSpPr>
          <p:nvPr/>
        </p:nvCxnSpPr>
        <p:spPr bwMode="auto">
          <a:xfrm>
            <a:off x="7377113" y="4613052"/>
            <a:ext cx="579437" cy="904875"/>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2408" name="AutoShape 40"/>
          <p:cNvCxnSpPr>
            <a:cxnSpLocks noChangeShapeType="1"/>
            <a:endCxn id="442390" idx="7"/>
          </p:cNvCxnSpPr>
          <p:nvPr/>
        </p:nvCxnSpPr>
        <p:spPr bwMode="auto">
          <a:xfrm flipH="1">
            <a:off x="7377113" y="4581302"/>
            <a:ext cx="573087" cy="923925"/>
          </a:xfrm>
          <a:prstGeom prst="straightConnector1">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30</a:t>
            </a:fld>
            <a:endParaRPr lang="de-DE" dirty="0"/>
          </a:p>
        </p:txBody>
      </p:sp>
    </p:spTree>
    <p:extLst>
      <p:ext uri="{BB962C8B-B14F-4D97-AF65-F5344CB8AC3E}">
        <p14:creationId xmlns:p14="http://schemas.microsoft.com/office/powerpoint/2010/main" val="16776303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dirty="0"/>
              <a:t>Best-Case Message Complexity</a:t>
            </a:r>
          </a:p>
        </p:txBody>
      </p:sp>
      <p:sp>
        <p:nvSpPr>
          <p:cNvPr id="451587" name="Rectangle 3"/>
          <p:cNvSpPr>
            <a:spLocks noGrp="1" noChangeArrowheads="1"/>
          </p:cNvSpPr>
          <p:nvPr>
            <p:ph idx="1"/>
          </p:nvPr>
        </p:nvSpPr>
        <p:spPr/>
        <p:txBody>
          <a:bodyPr>
            <a:normAutofit/>
          </a:bodyPr>
          <a:lstStyle/>
          <a:p>
            <a:pPr>
              <a:lnSpc>
                <a:spcPct val="150000"/>
              </a:lnSpc>
              <a:buFont typeface="Arial" charset="0"/>
              <a:buChar char="•"/>
            </a:pPr>
            <a:r>
              <a:rPr lang="en-US" dirty="0"/>
              <a:t>The best-case occurs if the messages reach the nodes in a certain order</a:t>
            </a:r>
            <a:endParaRPr lang="en-US" dirty="0">
              <a:sym typeface="Wingdings" pitchFamily="2" charset="2"/>
            </a:endParaRPr>
          </a:p>
          <a:p>
            <a:pPr>
              <a:lnSpc>
                <a:spcPct val="150000"/>
              </a:lnSpc>
              <a:buFont typeface="Arial" charset="0"/>
              <a:buChar char="•"/>
            </a:pPr>
            <a:r>
              <a:rPr lang="en-US" dirty="0">
                <a:sym typeface="Wingdings" pitchFamily="2" charset="2"/>
              </a:rPr>
              <a:t>The message sent from the largest to the smallest node circulates the ring completely if it reaches each node after the message of its other neighbor (the node is already passive then)  </a:t>
            </a:r>
            <a:r>
              <a:rPr lang="en-US" i="1" dirty="0">
                <a:sym typeface="Wingdings" pitchFamily="2" charset="2"/>
              </a:rPr>
              <a:t>n</a:t>
            </a:r>
            <a:r>
              <a:rPr lang="en-US" dirty="0">
                <a:sym typeface="Wingdings" pitchFamily="2" charset="2"/>
              </a:rPr>
              <a:t> messages</a:t>
            </a:r>
          </a:p>
          <a:p>
            <a:pPr>
              <a:lnSpc>
                <a:spcPct val="150000"/>
              </a:lnSpc>
              <a:buFont typeface="Arial" charset="0"/>
              <a:buChar char="•"/>
            </a:pPr>
            <a:r>
              <a:rPr lang="en-US" dirty="0">
                <a:sym typeface="Wingdings" pitchFamily="2" charset="2"/>
              </a:rPr>
              <a:t>All other messages go only to their respective neighbor  </a:t>
            </a:r>
            <a:r>
              <a:rPr lang="en-US" i="1" dirty="0">
                <a:sym typeface="Wingdings" pitchFamily="2" charset="2"/>
              </a:rPr>
              <a:t>2n </a:t>
            </a:r>
            <a:r>
              <a:rPr lang="en-US" dirty="0">
                <a:latin typeface="Arial Unicode MS" pitchFamily="34" charset="-128"/>
                <a:ea typeface="Arial Unicode MS" pitchFamily="34" charset="-128"/>
                <a:cs typeface="Arial Unicode MS" pitchFamily="34" charset="-128"/>
                <a:sym typeface="Wingdings" pitchFamily="2" charset="2"/>
              </a:rPr>
              <a:t>−</a:t>
            </a:r>
            <a:r>
              <a:rPr lang="en-US" dirty="0">
                <a:sym typeface="Wingdings" pitchFamily="2" charset="2"/>
              </a:rPr>
              <a:t> 1 messages</a:t>
            </a:r>
          </a:p>
          <a:p>
            <a:pPr>
              <a:lnSpc>
                <a:spcPct val="150000"/>
              </a:lnSpc>
              <a:buFont typeface="Arial" charset="0"/>
              <a:buChar char="•"/>
            </a:pPr>
            <a:r>
              <a:rPr lang="en-US" dirty="0">
                <a:sym typeface="Wingdings" pitchFamily="2" charset="2"/>
              </a:rPr>
              <a:t>Then, the algorithm terminates after only one phase</a:t>
            </a:r>
          </a:p>
          <a:p>
            <a:pPr>
              <a:lnSpc>
                <a:spcPct val="150000"/>
              </a:lnSpc>
              <a:buFont typeface="Arial Unicode MS" pitchFamily="34" charset="-128"/>
              <a:buChar char="⇒"/>
            </a:pPr>
            <a:r>
              <a:rPr lang="en-US" dirty="0">
                <a:sym typeface="Wingdings" pitchFamily="2" charset="2"/>
              </a:rPr>
              <a:t>Best-Case message complexity is 3</a:t>
            </a:r>
            <a:r>
              <a:rPr lang="en-US" i="1" dirty="0">
                <a:sym typeface="Wingdings" pitchFamily="2" charset="2"/>
              </a:rPr>
              <a:t>n</a:t>
            </a:r>
            <a:r>
              <a:rPr lang="en-US" dirty="0">
                <a:sym typeface="Wingdings" pitchFamily="2" charset="2"/>
              </a:rPr>
              <a:t> </a:t>
            </a:r>
            <a:r>
              <a:rPr lang="en-US" dirty="0">
                <a:latin typeface="Arial Unicode MS" pitchFamily="34" charset="-128"/>
                <a:ea typeface="Arial Unicode MS" pitchFamily="34" charset="-128"/>
                <a:cs typeface="Arial Unicode MS" pitchFamily="34" charset="-128"/>
                <a:sym typeface="Wingdings" pitchFamily="2" charset="2"/>
              </a:rPr>
              <a:t>−</a:t>
            </a:r>
            <a:r>
              <a:rPr lang="en-US" dirty="0">
                <a:sym typeface="Wingdings" pitchFamily="2" charset="2"/>
              </a:rPr>
              <a:t> 1 messages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31</a:t>
            </a:fld>
            <a:endParaRPr lang="de-DE" dirty="0"/>
          </a:p>
        </p:txBody>
      </p:sp>
    </p:spTree>
    <p:extLst>
      <p:ext uri="{BB962C8B-B14F-4D97-AF65-F5344CB8AC3E}">
        <p14:creationId xmlns:p14="http://schemas.microsoft.com/office/powerpoint/2010/main" val="46594108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0" name="Rectangle 8"/>
          <p:cNvSpPr>
            <a:spLocks noGrp="1" noChangeArrowheads="1"/>
          </p:cNvSpPr>
          <p:nvPr>
            <p:ph type="title"/>
          </p:nvPr>
        </p:nvSpPr>
        <p:spPr/>
        <p:txBody>
          <a:bodyPr/>
          <a:lstStyle/>
          <a:p>
            <a:r>
              <a:rPr lang="en-US" dirty="0"/>
              <a:t>Average-Case Message Complexity</a:t>
            </a:r>
          </a:p>
        </p:txBody>
      </p:sp>
      <p:sp>
        <p:nvSpPr>
          <p:cNvPr id="540681" name="Rectangle 9"/>
          <p:cNvSpPr>
            <a:spLocks noGrp="1" noChangeArrowheads="1"/>
          </p:cNvSpPr>
          <p:nvPr>
            <p:ph idx="1"/>
          </p:nvPr>
        </p:nvSpPr>
        <p:spPr>
          <a:xfrm>
            <a:off x="539750" y="1720850"/>
            <a:ext cx="8061325" cy="4067175"/>
          </a:xfrm>
        </p:spPr>
        <p:txBody>
          <a:bodyPr/>
          <a:lstStyle/>
          <a:p>
            <a:pPr>
              <a:buFont typeface="Arial" charset="0"/>
              <a:buNone/>
            </a:pPr>
            <a:r>
              <a:rPr lang="en-US" sz="1800" b="1" dirty="0"/>
              <a:t>ID		1. not higher	2. not higher	both not higher</a:t>
            </a:r>
          </a:p>
          <a:p>
            <a:pPr>
              <a:buFont typeface="Arial" charset="0"/>
              <a:buNone/>
            </a:pPr>
            <a:r>
              <a:rPr lang="en-US" sz="1800" dirty="0"/>
              <a:t>1		</a:t>
            </a:r>
            <a:r>
              <a:rPr lang="en-US" sz="1800" dirty="0">
                <a:solidFill>
                  <a:schemeClr val="accent1"/>
                </a:solidFill>
              </a:rPr>
              <a:t>0</a:t>
            </a:r>
            <a:r>
              <a:rPr lang="en-US" sz="1800" dirty="0"/>
              <a:t>		</a:t>
            </a:r>
            <a:r>
              <a:rPr lang="en-US" sz="1800" dirty="0">
                <a:solidFill>
                  <a:schemeClr val="accent1"/>
                </a:solidFill>
              </a:rPr>
              <a:t>0</a:t>
            </a:r>
            <a:r>
              <a:rPr lang="en-US" sz="1800" dirty="0"/>
              <a:t>		0</a:t>
            </a:r>
          </a:p>
          <a:p>
            <a:pPr>
              <a:buFont typeface="Arial" charset="0"/>
              <a:buNone/>
            </a:pPr>
            <a:r>
              <a:rPr lang="de-DE" sz="1800" dirty="0"/>
              <a:t>2		</a:t>
            </a:r>
            <a:r>
              <a:rPr lang="de-DE" sz="1800" dirty="0">
                <a:solidFill>
                  <a:schemeClr val="accent1"/>
                </a:solidFill>
              </a:rPr>
              <a:t>1</a:t>
            </a:r>
            <a:r>
              <a:rPr lang="de-DE" sz="1800" dirty="0"/>
              <a:t>/(</a:t>
            </a:r>
            <a:r>
              <a:rPr lang="de-DE" sz="1800" i="1" dirty="0"/>
              <a:t>n</a:t>
            </a:r>
            <a:r>
              <a:rPr lang="de-DE" sz="1800" dirty="0"/>
              <a:t>-1)		</a:t>
            </a:r>
            <a:r>
              <a:rPr lang="de-DE" sz="1800" dirty="0">
                <a:solidFill>
                  <a:schemeClr val="accent1"/>
                </a:solidFill>
              </a:rPr>
              <a:t>0</a:t>
            </a:r>
            <a:r>
              <a:rPr lang="de-DE" sz="1800" dirty="0"/>
              <a:t>		0</a:t>
            </a:r>
          </a:p>
          <a:p>
            <a:pPr>
              <a:buFont typeface="Arial" charset="0"/>
              <a:buNone/>
            </a:pPr>
            <a:r>
              <a:rPr lang="de-DE" sz="1800" dirty="0"/>
              <a:t>3		</a:t>
            </a:r>
            <a:r>
              <a:rPr lang="de-DE" sz="1800" dirty="0">
                <a:solidFill>
                  <a:schemeClr val="accent1"/>
                </a:solidFill>
              </a:rPr>
              <a:t>2</a:t>
            </a:r>
            <a:r>
              <a:rPr lang="de-DE" sz="1800" dirty="0"/>
              <a:t>/(</a:t>
            </a:r>
            <a:r>
              <a:rPr lang="de-DE" sz="1800" i="1" dirty="0"/>
              <a:t>n</a:t>
            </a:r>
            <a:r>
              <a:rPr lang="de-DE" sz="1800" dirty="0"/>
              <a:t>-1)		</a:t>
            </a:r>
            <a:r>
              <a:rPr lang="de-DE" sz="1800" dirty="0">
                <a:solidFill>
                  <a:schemeClr val="accent1"/>
                </a:solidFill>
              </a:rPr>
              <a:t>1</a:t>
            </a:r>
            <a:r>
              <a:rPr lang="de-DE" sz="1800" dirty="0"/>
              <a:t>/(</a:t>
            </a:r>
            <a:r>
              <a:rPr lang="de-DE" sz="1800" i="1" dirty="0"/>
              <a:t>n</a:t>
            </a:r>
            <a:r>
              <a:rPr lang="de-DE" sz="1800" dirty="0"/>
              <a:t>-2)		2/((</a:t>
            </a:r>
            <a:r>
              <a:rPr lang="de-DE" sz="1800" i="1" dirty="0"/>
              <a:t>n</a:t>
            </a:r>
            <a:r>
              <a:rPr lang="de-DE" sz="1800" dirty="0"/>
              <a:t>-1)(</a:t>
            </a:r>
            <a:r>
              <a:rPr lang="de-DE" sz="1800" i="1" dirty="0"/>
              <a:t>n</a:t>
            </a:r>
            <a:r>
              <a:rPr lang="de-DE" sz="1800" dirty="0"/>
              <a:t>-2)</a:t>
            </a:r>
          </a:p>
          <a:p>
            <a:pPr>
              <a:buFont typeface="Arial" charset="0"/>
              <a:buNone/>
            </a:pPr>
            <a:r>
              <a:rPr lang="de-DE" sz="1800" dirty="0"/>
              <a:t>4		</a:t>
            </a:r>
            <a:r>
              <a:rPr lang="de-DE" sz="1800" dirty="0">
                <a:solidFill>
                  <a:schemeClr val="accent1"/>
                </a:solidFill>
              </a:rPr>
              <a:t>3</a:t>
            </a:r>
            <a:r>
              <a:rPr lang="de-DE" sz="1800" dirty="0"/>
              <a:t>/(</a:t>
            </a:r>
            <a:r>
              <a:rPr lang="de-DE" sz="1800" i="1" dirty="0"/>
              <a:t>n</a:t>
            </a:r>
            <a:r>
              <a:rPr lang="de-DE" sz="1800" dirty="0"/>
              <a:t>-1)		</a:t>
            </a:r>
            <a:r>
              <a:rPr lang="de-DE" sz="1800" dirty="0">
                <a:solidFill>
                  <a:schemeClr val="accent1"/>
                </a:solidFill>
              </a:rPr>
              <a:t>2</a:t>
            </a:r>
            <a:r>
              <a:rPr lang="de-DE" sz="1800" dirty="0"/>
              <a:t>/(</a:t>
            </a:r>
            <a:r>
              <a:rPr lang="de-DE" sz="1800" i="1" dirty="0"/>
              <a:t>n</a:t>
            </a:r>
            <a:r>
              <a:rPr lang="de-DE" sz="1800" dirty="0"/>
              <a:t>-2)		6/((</a:t>
            </a:r>
            <a:r>
              <a:rPr lang="de-DE" sz="1800" i="1" dirty="0"/>
              <a:t>n</a:t>
            </a:r>
            <a:r>
              <a:rPr lang="de-DE" sz="1800" dirty="0"/>
              <a:t>-1)(</a:t>
            </a:r>
            <a:r>
              <a:rPr lang="de-DE" sz="1800" i="1" dirty="0"/>
              <a:t>n</a:t>
            </a:r>
            <a:r>
              <a:rPr lang="de-DE" sz="1800" dirty="0"/>
              <a:t>-2)</a:t>
            </a:r>
          </a:p>
          <a:p>
            <a:pPr>
              <a:buFont typeface="Arial" charset="0"/>
              <a:buNone/>
            </a:pPr>
            <a:r>
              <a:rPr lang="de-DE" sz="1800" dirty="0"/>
              <a:t>…		…		…		…</a:t>
            </a:r>
          </a:p>
          <a:p>
            <a:pPr>
              <a:buFont typeface="Arial" charset="0"/>
              <a:buNone/>
            </a:pPr>
            <a:r>
              <a:rPr lang="de-DE" sz="1800" i="1" dirty="0"/>
              <a:t>n</a:t>
            </a:r>
            <a:r>
              <a:rPr lang="de-DE" sz="1800" dirty="0"/>
              <a:t>-2		</a:t>
            </a:r>
            <a:r>
              <a:rPr lang="de-DE" sz="1800" dirty="0">
                <a:solidFill>
                  <a:schemeClr val="accent1"/>
                </a:solidFill>
              </a:rPr>
              <a:t>(</a:t>
            </a:r>
            <a:r>
              <a:rPr lang="de-DE" sz="1800" i="1" dirty="0">
                <a:solidFill>
                  <a:schemeClr val="accent1"/>
                </a:solidFill>
              </a:rPr>
              <a:t>n</a:t>
            </a:r>
            <a:r>
              <a:rPr lang="de-DE" sz="1800" dirty="0">
                <a:solidFill>
                  <a:schemeClr val="accent1"/>
                </a:solidFill>
              </a:rPr>
              <a:t>-3)</a:t>
            </a:r>
            <a:r>
              <a:rPr lang="de-DE" sz="1800" dirty="0"/>
              <a:t>/(</a:t>
            </a:r>
            <a:r>
              <a:rPr lang="de-DE" sz="1800" i="1" dirty="0"/>
              <a:t>n</a:t>
            </a:r>
            <a:r>
              <a:rPr lang="de-DE" sz="1800" dirty="0"/>
              <a:t>-1)	</a:t>
            </a:r>
            <a:r>
              <a:rPr lang="de-DE" sz="1800" dirty="0">
                <a:solidFill>
                  <a:schemeClr val="accent1"/>
                </a:solidFill>
              </a:rPr>
              <a:t>(</a:t>
            </a:r>
            <a:r>
              <a:rPr lang="de-DE" sz="1800" i="1" dirty="0">
                <a:solidFill>
                  <a:schemeClr val="accent1"/>
                </a:solidFill>
              </a:rPr>
              <a:t>n</a:t>
            </a:r>
            <a:r>
              <a:rPr lang="de-DE" sz="1800" dirty="0">
                <a:solidFill>
                  <a:schemeClr val="accent1"/>
                </a:solidFill>
              </a:rPr>
              <a:t>-4)</a:t>
            </a:r>
            <a:r>
              <a:rPr lang="de-DE" sz="1800" dirty="0"/>
              <a:t>/(</a:t>
            </a:r>
            <a:r>
              <a:rPr lang="de-DE" sz="1800" i="1" dirty="0"/>
              <a:t>n</a:t>
            </a:r>
            <a:r>
              <a:rPr lang="de-DE" sz="1800" dirty="0"/>
              <a:t>-2)	(</a:t>
            </a:r>
            <a:r>
              <a:rPr lang="de-DE" sz="1800" i="1" dirty="0"/>
              <a:t>n</a:t>
            </a:r>
            <a:r>
              <a:rPr lang="de-DE" sz="1800" dirty="0"/>
              <a:t>-4)(</a:t>
            </a:r>
            <a:r>
              <a:rPr lang="de-DE" sz="1800" i="1" dirty="0"/>
              <a:t>n</a:t>
            </a:r>
            <a:r>
              <a:rPr lang="de-DE" sz="1800" dirty="0"/>
              <a:t>-3)/((</a:t>
            </a:r>
            <a:r>
              <a:rPr lang="de-DE" sz="1800" i="1" dirty="0"/>
              <a:t>n</a:t>
            </a:r>
            <a:r>
              <a:rPr lang="de-DE" sz="1800" dirty="0"/>
              <a:t>-1)(</a:t>
            </a:r>
            <a:r>
              <a:rPr lang="de-DE" sz="1800" i="1" dirty="0"/>
              <a:t>n</a:t>
            </a:r>
            <a:r>
              <a:rPr lang="de-DE" sz="1800" dirty="0"/>
              <a:t>-2)</a:t>
            </a:r>
          </a:p>
          <a:p>
            <a:pPr>
              <a:buFont typeface="Arial" charset="0"/>
              <a:buNone/>
            </a:pPr>
            <a:r>
              <a:rPr lang="de-DE" sz="1800" i="1" dirty="0"/>
              <a:t>n</a:t>
            </a:r>
            <a:r>
              <a:rPr lang="de-DE" sz="1800" dirty="0"/>
              <a:t>-1		</a:t>
            </a:r>
            <a:r>
              <a:rPr lang="de-DE" sz="1800" dirty="0">
                <a:solidFill>
                  <a:schemeClr val="accent1"/>
                </a:solidFill>
              </a:rPr>
              <a:t>(</a:t>
            </a:r>
            <a:r>
              <a:rPr lang="de-DE" sz="1800" i="1" dirty="0">
                <a:solidFill>
                  <a:schemeClr val="accent1"/>
                </a:solidFill>
              </a:rPr>
              <a:t>n</a:t>
            </a:r>
            <a:r>
              <a:rPr lang="de-DE" sz="1800" dirty="0">
                <a:solidFill>
                  <a:schemeClr val="accent1"/>
                </a:solidFill>
              </a:rPr>
              <a:t>-2)</a:t>
            </a:r>
            <a:r>
              <a:rPr lang="de-DE" sz="1800" dirty="0"/>
              <a:t>/(</a:t>
            </a:r>
            <a:r>
              <a:rPr lang="de-DE" sz="1800" i="1" dirty="0"/>
              <a:t>n</a:t>
            </a:r>
            <a:r>
              <a:rPr lang="de-DE" sz="1800" dirty="0"/>
              <a:t>-1)	</a:t>
            </a:r>
            <a:r>
              <a:rPr lang="de-DE" sz="1800" dirty="0">
                <a:solidFill>
                  <a:schemeClr val="accent1"/>
                </a:solidFill>
              </a:rPr>
              <a:t>(</a:t>
            </a:r>
            <a:r>
              <a:rPr lang="de-DE" sz="1800" i="1" dirty="0">
                <a:solidFill>
                  <a:schemeClr val="accent1"/>
                </a:solidFill>
              </a:rPr>
              <a:t>n</a:t>
            </a:r>
            <a:r>
              <a:rPr lang="de-DE" sz="1800" dirty="0">
                <a:solidFill>
                  <a:schemeClr val="accent1"/>
                </a:solidFill>
              </a:rPr>
              <a:t>-3)</a:t>
            </a:r>
            <a:r>
              <a:rPr lang="de-DE" sz="1800" dirty="0"/>
              <a:t>/(</a:t>
            </a:r>
            <a:r>
              <a:rPr lang="de-DE" sz="1800" i="1" dirty="0"/>
              <a:t>n</a:t>
            </a:r>
            <a:r>
              <a:rPr lang="de-DE" sz="1800" dirty="0"/>
              <a:t>-2)	(</a:t>
            </a:r>
            <a:r>
              <a:rPr lang="de-DE" sz="1800" i="1" dirty="0"/>
              <a:t>n</a:t>
            </a:r>
            <a:r>
              <a:rPr lang="de-DE" sz="1800" dirty="0"/>
              <a:t>-3)(</a:t>
            </a:r>
            <a:r>
              <a:rPr lang="de-DE" sz="1800" i="1" dirty="0"/>
              <a:t>n</a:t>
            </a:r>
            <a:r>
              <a:rPr lang="de-DE" sz="1800" dirty="0"/>
              <a:t>-2)/((</a:t>
            </a:r>
            <a:r>
              <a:rPr lang="de-DE" sz="1800" i="1" dirty="0"/>
              <a:t>n</a:t>
            </a:r>
            <a:r>
              <a:rPr lang="de-DE" sz="1800" dirty="0"/>
              <a:t>-1)(</a:t>
            </a:r>
            <a:r>
              <a:rPr lang="de-DE" sz="1800" i="1" dirty="0"/>
              <a:t>n</a:t>
            </a:r>
            <a:r>
              <a:rPr lang="de-DE" sz="1800" dirty="0"/>
              <a:t>-2)</a:t>
            </a:r>
          </a:p>
          <a:p>
            <a:pPr>
              <a:buFont typeface="Arial" charset="0"/>
              <a:buNone/>
            </a:pPr>
            <a:r>
              <a:rPr lang="de-DE" sz="1800" i="1" dirty="0"/>
              <a:t>n</a:t>
            </a:r>
            <a:r>
              <a:rPr lang="de-DE" sz="1800" dirty="0"/>
              <a:t>		</a:t>
            </a:r>
            <a:r>
              <a:rPr lang="de-DE" sz="1800" dirty="0">
                <a:solidFill>
                  <a:schemeClr val="accent1"/>
                </a:solidFill>
              </a:rPr>
              <a:t>(</a:t>
            </a:r>
            <a:r>
              <a:rPr lang="de-DE" sz="1800" i="1" dirty="0">
                <a:solidFill>
                  <a:schemeClr val="accent1"/>
                </a:solidFill>
              </a:rPr>
              <a:t>n</a:t>
            </a:r>
            <a:r>
              <a:rPr lang="de-DE" sz="1800" dirty="0">
                <a:solidFill>
                  <a:schemeClr val="accent1"/>
                </a:solidFill>
              </a:rPr>
              <a:t>-1)</a:t>
            </a:r>
            <a:r>
              <a:rPr lang="de-DE" sz="1800" dirty="0"/>
              <a:t>/(</a:t>
            </a:r>
            <a:r>
              <a:rPr lang="de-DE" sz="1800" i="1" dirty="0"/>
              <a:t>n</a:t>
            </a:r>
            <a:r>
              <a:rPr lang="de-DE" sz="1800" dirty="0"/>
              <a:t>-1)	</a:t>
            </a:r>
            <a:r>
              <a:rPr lang="de-DE" sz="1800" dirty="0">
                <a:solidFill>
                  <a:schemeClr val="accent1"/>
                </a:solidFill>
              </a:rPr>
              <a:t>(</a:t>
            </a:r>
            <a:r>
              <a:rPr lang="de-DE" sz="1800" i="1" dirty="0">
                <a:solidFill>
                  <a:schemeClr val="accent1"/>
                </a:solidFill>
              </a:rPr>
              <a:t>n</a:t>
            </a:r>
            <a:r>
              <a:rPr lang="de-DE" sz="1800" dirty="0">
                <a:solidFill>
                  <a:schemeClr val="accent1"/>
                </a:solidFill>
              </a:rPr>
              <a:t>-2)</a:t>
            </a:r>
            <a:r>
              <a:rPr lang="de-DE" sz="1800" dirty="0"/>
              <a:t>/(</a:t>
            </a:r>
            <a:r>
              <a:rPr lang="de-DE" sz="1800" i="1" dirty="0"/>
              <a:t>n</a:t>
            </a:r>
            <a:r>
              <a:rPr lang="de-DE" sz="1800" dirty="0"/>
              <a:t>-2)	1</a:t>
            </a:r>
          </a:p>
          <a:p>
            <a:pPr>
              <a:buFont typeface="Arial" charset="0"/>
              <a:buNone/>
            </a:pPr>
            <a:endParaRPr lang="de-DE" sz="1800" dirty="0"/>
          </a:p>
          <a:p>
            <a:endParaRPr lang="de-DE" sz="2000" dirty="0"/>
          </a:p>
        </p:txBody>
      </p:sp>
      <p:sp>
        <p:nvSpPr>
          <p:cNvPr id="10"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aphicFrame>
        <p:nvGraphicFramePr>
          <p:cNvPr id="540676" name="Object 4"/>
          <p:cNvGraphicFramePr>
            <a:graphicFrameLocks noChangeAspect="1"/>
          </p:cNvGraphicFramePr>
          <p:nvPr>
            <p:extLst/>
          </p:nvPr>
        </p:nvGraphicFramePr>
        <p:xfrm>
          <a:off x="531813" y="4492864"/>
          <a:ext cx="6278562" cy="754063"/>
        </p:xfrm>
        <a:graphic>
          <a:graphicData uri="http://schemas.openxmlformats.org/presentationml/2006/ole">
            <mc:AlternateContent xmlns:mc="http://schemas.openxmlformats.org/markup-compatibility/2006">
              <mc:Choice xmlns:v="urn:schemas-microsoft-com:vml" Requires="v">
                <p:oleObj spid="_x0000_s3113" name="Formel" r:id="rId4" imgW="3974760" imgH="431640" progId="Equation.3">
                  <p:embed/>
                </p:oleObj>
              </mc:Choice>
              <mc:Fallback>
                <p:oleObj name="Formel" r:id="rId4" imgW="3974760" imgH="431640" progId="Equation.3">
                  <p:embed/>
                  <p:pic>
                    <p:nvPicPr>
                      <p:cNvPr id="0" name=""/>
                      <p:cNvPicPr>
                        <a:picLocks noChangeAspect="1" noChangeArrowheads="1"/>
                      </p:cNvPicPr>
                      <p:nvPr/>
                    </p:nvPicPr>
                    <p:blipFill>
                      <a:blip r:embed="rId5"/>
                      <a:srcRect/>
                      <a:stretch>
                        <a:fillRect/>
                      </a:stretch>
                    </p:blipFill>
                    <p:spPr bwMode="auto">
                      <a:xfrm>
                        <a:off x="531813" y="4492864"/>
                        <a:ext cx="6278562" cy="7540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40677" name="Object 5"/>
          <p:cNvGraphicFramePr>
            <a:graphicFrameLocks noChangeAspect="1"/>
          </p:cNvGraphicFramePr>
          <p:nvPr>
            <p:extLst/>
          </p:nvPr>
        </p:nvGraphicFramePr>
        <p:xfrm>
          <a:off x="531813" y="5339299"/>
          <a:ext cx="8226425" cy="630237"/>
        </p:xfrm>
        <a:graphic>
          <a:graphicData uri="http://schemas.openxmlformats.org/presentationml/2006/ole">
            <mc:AlternateContent xmlns:mc="http://schemas.openxmlformats.org/markup-compatibility/2006">
              <mc:Choice xmlns:v="urn:schemas-microsoft-com:vml" Requires="v">
                <p:oleObj spid="_x0000_s3114" name="Formel" r:id="rId6" imgW="5473700" imgH="419100" progId="Equation.3">
                  <p:embed/>
                </p:oleObj>
              </mc:Choice>
              <mc:Fallback>
                <p:oleObj name="Formel" r:id="rId6" imgW="5473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13" y="5339299"/>
                        <a:ext cx="8226425" cy="6302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40678" name="AutoShape 6"/>
          <p:cNvSpPr>
            <a:spLocks/>
          </p:cNvSpPr>
          <p:nvPr/>
        </p:nvSpPr>
        <p:spPr bwMode="auto">
          <a:xfrm rot="16200000">
            <a:off x="7993856" y="4258470"/>
            <a:ext cx="358775" cy="1439862"/>
          </a:xfrm>
          <a:prstGeom prst="rightBrace">
            <a:avLst>
              <a:gd name="adj1" fmla="val 33444"/>
              <a:gd name="adj2" fmla="val 50069"/>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0679" name="Text Box 7"/>
          <p:cNvSpPr txBox="1">
            <a:spLocks noChangeArrowheads="1"/>
          </p:cNvSpPr>
          <p:nvPr/>
        </p:nvSpPr>
        <p:spPr bwMode="auto">
          <a:xfrm>
            <a:off x="7451725" y="2859088"/>
            <a:ext cx="1617751" cy="1600438"/>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To derive the </a:t>
            </a:r>
          </a:p>
          <a:p>
            <a:r>
              <a:rPr lang="en-US" sz="1400" dirty="0"/>
              <a:t>expected value </a:t>
            </a:r>
          </a:p>
          <a:p>
            <a:r>
              <a:rPr lang="en-US" sz="1400" dirty="0"/>
              <a:t>for the survival of</a:t>
            </a:r>
          </a:p>
          <a:p>
            <a:r>
              <a:rPr lang="en-US" sz="1400" dirty="0"/>
              <a:t>a node the sum of</a:t>
            </a:r>
          </a:p>
          <a:p>
            <a:r>
              <a:rPr lang="en-US" sz="1400" dirty="0"/>
              <a:t>those values is </a:t>
            </a:r>
          </a:p>
          <a:p>
            <a:r>
              <a:rPr lang="en-US" sz="1400" dirty="0"/>
              <a:t>divided by</a:t>
            </a:r>
            <a:br>
              <a:rPr lang="en-US" sz="1400" dirty="0"/>
            </a:br>
            <a:r>
              <a:rPr lang="en-US" sz="1400" i="1" dirty="0"/>
              <a:t>n</a:t>
            </a:r>
            <a:r>
              <a:rPr lang="en-US" sz="1400" dirty="0"/>
              <a:t>(</a:t>
            </a:r>
            <a:r>
              <a:rPr lang="en-US" sz="1400" i="1" dirty="0"/>
              <a:t>n</a:t>
            </a:r>
            <a:r>
              <a:rPr lang="en-US" sz="1400" dirty="0"/>
              <a:t>-1)(</a:t>
            </a:r>
            <a:r>
              <a:rPr lang="en-US" sz="1400" i="1" dirty="0"/>
              <a:t>n</a:t>
            </a:r>
            <a:r>
              <a:rPr lang="en-US" sz="1400" dirty="0"/>
              <a:t>-2)</a:t>
            </a:r>
          </a:p>
        </p:txBody>
      </p:sp>
      <p:sp>
        <p:nvSpPr>
          <p:cNvPr id="540682" name="Text Box 10"/>
          <p:cNvSpPr txBox="1">
            <a:spLocks noChangeArrowheads="1"/>
          </p:cNvSpPr>
          <p:nvPr/>
        </p:nvSpPr>
        <p:spPr bwMode="auto">
          <a:xfrm>
            <a:off x="539650" y="5966896"/>
            <a:ext cx="538974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Arial Unicode MS" pitchFamily="34" charset="-128"/>
                <a:ea typeface="Arial Unicode MS" pitchFamily="34" charset="-128"/>
                <a:cs typeface="Arial Unicode MS" pitchFamily="34" charset="-128"/>
                <a:sym typeface="Wingdings" pitchFamily="2" charset="2"/>
              </a:rPr>
              <a:t>⇒</a:t>
            </a:r>
            <a:r>
              <a:rPr lang="en-US" dirty="0">
                <a:sym typeface="Wingdings" pitchFamily="2" charset="2"/>
              </a:rPr>
              <a:t> A node survives a phase with the probability 1/3</a:t>
            </a:r>
            <a:endParaRPr lang="en-US" dirty="0"/>
          </a:p>
        </p:txBody>
      </p:sp>
      <p:cxnSp>
        <p:nvCxnSpPr>
          <p:cNvPr id="3" name="Gerade Verbindung 2"/>
          <p:cNvCxnSpPr/>
          <p:nvPr/>
        </p:nvCxnSpPr>
        <p:spPr>
          <a:xfrm flipH="1">
            <a:off x="1048743" y="4250539"/>
            <a:ext cx="504056" cy="382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Gerade Verbindung 4"/>
          <p:cNvCxnSpPr/>
          <p:nvPr/>
        </p:nvCxnSpPr>
        <p:spPr>
          <a:xfrm flipH="1">
            <a:off x="1587054" y="4280167"/>
            <a:ext cx="1800200" cy="382454"/>
          </a:xfrm>
          <a:prstGeom prst="line">
            <a:avLst/>
          </a:prstGeom>
        </p:spPr>
        <p:style>
          <a:lnRef idx="1">
            <a:schemeClr val="accent1"/>
          </a:lnRef>
          <a:fillRef idx="0">
            <a:schemeClr val="accent1"/>
          </a:fillRef>
          <a:effectRef idx="0">
            <a:schemeClr val="accent1"/>
          </a:effectRef>
          <a:fontRef idx="minor">
            <a:schemeClr val="tx1"/>
          </a:fontRef>
        </p:style>
      </p:cxn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32</a:t>
            </a:fld>
            <a:endParaRPr lang="de-DE" dirty="0"/>
          </a:p>
        </p:txBody>
      </p:sp>
    </p:spTree>
    <p:extLst>
      <p:ext uri="{BB962C8B-B14F-4D97-AF65-F5344CB8AC3E}">
        <p14:creationId xmlns:p14="http://schemas.microsoft.com/office/powerpoint/2010/main" val="14654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Average-Case Message Complexity</a:t>
            </a:r>
          </a:p>
        </p:txBody>
      </p:sp>
      <p:sp>
        <p:nvSpPr>
          <p:cNvPr id="443395" name="Rectangle 3"/>
          <p:cNvSpPr>
            <a:spLocks noGrp="1" noChangeArrowheads="1"/>
          </p:cNvSpPr>
          <p:nvPr>
            <p:ph idx="1"/>
          </p:nvPr>
        </p:nvSpPr>
        <p:spPr/>
        <p:txBody>
          <a:bodyPr/>
          <a:lstStyle/>
          <a:p>
            <a:pPr>
              <a:spcAft>
                <a:spcPts val="600"/>
              </a:spcAft>
              <a:buFont typeface="Arial" charset="0"/>
              <a:buChar char="•"/>
            </a:pPr>
            <a:r>
              <a:rPr lang="en-US" dirty="0">
                <a:sym typeface="Wingdings" pitchFamily="2" charset="2"/>
              </a:rPr>
              <a:t>An active node survives the next phase with probability 1/3</a:t>
            </a:r>
          </a:p>
          <a:p>
            <a:pPr>
              <a:spcAft>
                <a:spcPts val="600"/>
              </a:spcAft>
              <a:buFont typeface="Arial" charset="0"/>
              <a:buChar char="•"/>
            </a:pPr>
            <a:r>
              <a:rPr lang="en-US" dirty="0">
                <a:sym typeface="Wingdings" pitchFamily="2" charset="2"/>
              </a:rPr>
              <a:t>Thus, </a:t>
            </a:r>
            <a:r>
              <a:rPr lang="en-US" dirty="0">
                <a:latin typeface="Arial Unicode MS" pitchFamily="34" charset="-128"/>
                <a:ea typeface="Arial Unicode MS" pitchFamily="34" charset="-128"/>
                <a:cs typeface="Arial Unicode MS" pitchFamily="34" charset="-128"/>
                <a:sym typeface="Wingdings" pitchFamily="2" charset="2"/>
              </a:rPr>
              <a:t>⌊</a:t>
            </a:r>
            <a:r>
              <a:rPr lang="en-US" i="1" dirty="0">
                <a:sym typeface="Wingdings" pitchFamily="2" charset="2"/>
              </a:rPr>
              <a:t>log</a:t>
            </a:r>
            <a:r>
              <a:rPr lang="en-US" baseline="-25000" dirty="0">
                <a:sym typeface="Wingdings" pitchFamily="2" charset="2"/>
              </a:rPr>
              <a:t>3</a:t>
            </a:r>
            <a:r>
              <a:rPr lang="en-US" dirty="0">
                <a:sym typeface="Wingdings" pitchFamily="2" charset="2"/>
              </a:rPr>
              <a:t> </a:t>
            </a:r>
            <a:r>
              <a:rPr lang="en-US" i="1" dirty="0">
                <a:sym typeface="Wingdings" pitchFamily="2" charset="2"/>
              </a:rPr>
              <a:t>n</a:t>
            </a:r>
            <a:r>
              <a:rPr lang="en-US" dirty="0">
                <a:latin typeface="Arial Unicode MS" pitchFamily="34" charset="-128"/>
                <a:ea typeface="Arial Unicode MS" pitchFamily="34" charset="-128"/>
                <a:cs typeface="Arial Unicode MS" pitchFamily="34" charset="-128"/>
                <a:sym typeface="Wingdings" pitchFamily="2" charset="2"/>
              </a:rPr>
              <a:t>⌋</a:t>
            </a:r>
            <a:r>
              <a:rPr lang="en-US" dirty="0">
                <a:sym typeface="Wingdings" pitchFamily="2" charset="2"/>
              </a:rPr>
              <a:t> + 1 phases on average</a:t>
            </a:r>
          </a:p>
          <a:p>
            <a:pPr>
              <a:spcAft>
                <a:spcPts val="600"/>
              </a:spcAft>
              <a:buFont typeface="Arial Unicode MS" pitchFamily="34" charset="-128"/>
              <a:buChar char="⇒"/>
            </a:pPr>
            <a:r>
              <a:rPr lang="en-US" dirty="0">
                <a:sym typeface="Wingdings" pitchFamily="2" charset="2"/>
              </a:rPr>
              <a:t>Average-Case is 2</a:t>
            </a:r>
            <a:r>
              <a:rPr lang="en-US" i="1" dirty="0">
                <a:sym typeface="Wingdings" pitchFamily="2" charset="2"/>
              </a:rPr>
              <a:t>n</a:t>
            </a:r>
            <a:r>
              <a:rPr lang="en-US" dirty="0">
                <a:sym typeface="Wingdings" pitchFamily="2" charset="2"/>
              </a:rPr>
              <a:t> (</a:t>
            </a:r>
            <a:r>
              <a:rPr lang="en-US" dirty="0">
                <a:latin typeface="Arial Unicode MS" pitchFamily="34" charset="-128"/>
                <a:ea typeface="Arial Unicode MS" pitchFamily="34" charset="-128"/>
                <a:cs typeface="Arial Unicode MS" pitchFamily="34" charset="-128"/>
                <a:sym typeface="Wingdings" pitchFamily="2" charset="2"/>
              </a:rPr>
              <a:t>⌊</a:t>
            </a:r>
            <a:r>
              <a:rPr lang="en-US" i="1" dirty="0">
                <a:sym typeface="Wingdings" pitchFamily="2" charset="2"/>
              </a:rPr>
              <a:t>log</a:t>
            </a:r>
            <a:r>
              <a:rPr lang="en-US" baseline="-25000" dirty="0">
                <a:sym typeface="Wingdings" pitchFamily="2" charset="2"/>
              </a:rPr>
              <a:t>3</a:t>
            </a:r>
            <a:r>
              <a:rPr lang="en-US" dirty="0">
                <a:sym typeface="Wingdings" pitchFamily="2" charset="2"/>
              </a:rPr>
              <a:t> </a:t>
            </a:r>
            <a:r>
              <a:rPr lang="en-US" i="1" dirty="0">
                <a:sym typeface="Wingdings" pitchFamily="2" charset="2"/>
              </a:rPr>
              <a:t>n</a:t>
            </a:r>
            <a:r>
              <a:rPr lang="en-US" dirty="0">
                <a:latin typeface="Arial Unicode MS" pitchFamily="34" charset="-128"/>
                <a:ea typeface="Arial Unicode MS" pitchFamily="34" charset="-128"/>
                <a:cs typeface="Arial Unicode MS" pitchFamily="34" charset="-128"/>
                <a:sym typeface="Wingdings" pitchFamily="2" charset="2"/>
              </a:rPr>
              <a:t>⌋</a:t>
            </a:r>
            <a:r>
              <a:rPr lang="en-US" dirty="0">
                <a:sym typeface="Wingdings" pitchFamily="2" charset="2"/>
              </a:rPr>
              <a:t> + 1)</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33</a:t>
            </a:fld>
            <a:endParaRPr lang="de-DE" dirty="0"/>
          </a:p>
        </p:txBody>
      </p:sp>
    </p:spTree>
    <p:extLst>
      <p:ext uri="{BB962C8B-B14F-4D97-AF65-F5344CB8AC3E}">
        <p14:creationId xmlns:p14="http://schemas.microsoft.com/office/powerpoint/2010/main" val="17406524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9" name="Rectangle 13"/>
          <p:cNvSpPr>
            <a:spLocks noGrp="1" noChangeArrowheads="1"/>
          </p:cNvSpPr>
          <p:nvPr>
            <p:ph type="title"/>
          </p:nvPr>
        </p:nvSpPr>
        <p:spPr/>
        <p:txBody>
          <a:bodyPr>
            <a:normAutofit/>
          </a:bodyPr>
          <a:lstStyle/>
          <a:p>
            <a:r>
              <a:rPr lang="en-US"/>
              <a:t>Peterson-Election Alg. – Unidirectional Variant</a:t>
            </a:r>
            <a:endParaRPr lang="en-US" dirty="0"/>
          </a:p>
        </p:txBody>
      </p:sp>
      <p:sp>
        <p:nvSpPr>
          <p:cNvPr id="541710" name="Rectangle 14"/>
          <p:cNvSpPr>
            <a:spLocks noGrp="1" noChangeArrowheads="1"/>
          </p:cNvSpPr>
          <p:nvPr>
            <p:ph idx="1"/>
          </p:nvPr>
        </p:nvSpPr>
        <p:spPr>
          <a:xfrm>
            <a:off x="539650" y="1928813"/>
            <a:ext cx="7704657" cy="4067175"/>
          </a:xfrm>
        </p:spPr>
        <p:txBody>
          <a:bodyPr>
            <a:normAutofit/>
          </a:bodyPr>
          <a:lstStyle/>
          <a:p>
            <a:pPr>
              <a:lnSpc>
                <a:spcPct val="150000"/>
              </a:lnSpc>
              <a:buFont typeface="Arial" charset="0"/>
              <a:buChar char="•"/>
            </a:pPr>
            <a:r>
              <a:rPr lang="en-US"/>
              <a:t>With the bidirectional variant, an active node compares its value with the value of the next active predecessor and the value of the next active successor</a:t>
            </a:r>
          </a:p>
          <a:p>
            <a:pPr lvl="1">
              <a:lnSpc>
                <a:spcPct val="150000"/>
              </a:lnSpc>
            </a:pPr>
            <a:r>
              <a:rPr lang="en-US" dirty="0"/>
              <a:t>If it has the largest ID, it remains active</a:t>
            </a:r>
          </a:p>
          <a:p>
            <a:pPr lvl="1">
              <a:lnSpc>
                <a:spcPct val="150000"/>
              </a:lnSpc>
            </a:pPr>
            <a:r>
              <a:rPr lang="en-US" dirty="0"/>
              <a:t>Otherwise, it becomes passive</a:t>
            </a:r>
          </a:p>
          <a:p>
            <a:pPr>
              <a:lnSpc>
                <a:spcPct val="150000"/>
              </a:lnSpc>
              <a:buFont typeface="Arial" charset="0"/>
              <a:buChar char="•"/>
            </a:pPr>
            <a:r>
              <a:rPr lang="en-US" dirty="0"/>
              <a:t>But: On unidirectional rings messages can be only sent forward</a:t>
            </a:r>
          </a:p>
        </p:txBody>
      </p:sp>
      <p:sp>
        <p:nvSpPr>
          <p:cNvPr id="1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34</a:t>
            </a:fld>
            <a:endParaRPr lang="de-DE" dirty="0"/>
          </a:p>
        </p:txBody>
      </p:sp>
    </p:spTree>
    <p:extLst>
      <p:ext uri="{BB962C8B-B14F-4D97-AF65-F5344CB8AC3E}">
        <p14:creationId xmlns:p14="http://schemas.microsoft.com/office/powerpoint/2010/main" val="161841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9" name="Rectangle 13"/>
          <p:cNvSpPr>
            <a:spLocks noGrp="1" noChangeArrowheads="1"/>
          </p:cNvSpPr>
          <p:nvPr>
            <p:ph type="title"/>
          </p:nvPr>
        </p:nvSpPr>
        <p:spPr/>
        <p:txBody>
          <a:bodyPr>
            <a:normAutofit/>
          </a:bodyPr>
          <a:lstStyle/>
          <a:p>
            <a:r>
              <a:rPr lang="en-US" dirty="0"/>
              <a:t>Peterson-Election Alg. – Unidirectional Variant</a:t>
            </a:r>
          </a:p>
        </p:txBody>
      </p:sp>
      <p:sp>
        <p:nvSpPr>
          <p:cNvPr id="541710" name="Rectangle 14"/>
          <p:cNvSpPr>
            <a:spLocks noGrp="1" noChangeArrowheads="1"/>
          </p:cNvSpPr>
          <p:nvPr>
            <p:ph idx="1"/>
          </p:nvPr>
        </p:nvSpPr>
        <p:spPr>
          <a:xfrm>
            <a:off x="539650" y="1928813"/>
            <a:ext cx="7704657" cy="4067175"/>
          </a:xfrm>
        </p:spPr>
        <p:txBody>
          <a:bodyPr>
            <a:normAutofit/>
          </a:bodyPr>
          <a:lstStyle/>
          <a:p>
            <a:pPr>
              <a:lnSpc>
                <a:spcPct val="150000"/>
              </a:lnSpc>
              <a:buFont typeface="Arial" charset="0"/>
              <a:buChar char="•"/>
            </a:pPr>
            <a:r>
              <a:rPr lang="en-US" dirty="0"/>
              <a:t>Solution</a:t>
            </a:r>
          </a:p>
          <a:p>
            <a:pPr lvl="1">
              <a:lnSpc>
                <a:spcPct val="150000"/>
              </a:lnSpc>
            </a:pPr>
            <a:r>
              <a:rPr lang="en-US" dirty="0"/>
              <a:t>The IDs of the active predecessor and that</a:t>
            </a:r>
            <a:br>
              <a:rPr lang="en-US" dirty="0"/>
            </a:br>
            <a:r>
              <a:rPr lang="en-US" dirty="0"/>
              <a:t>of the node are transmitted to the active </a:t>
            </a:r>
            <a:br>
              <a:rPr lang="en-US" dirty="0"/>
            </a:br>
            <a:r>
              <a:rPr lang="en-US" dirty="0"/>
              <a:t>successor and stored in the variables </a:t>
            </a:r>
            <a:r>
              <a:rPr lang="en-US" i="1" dirty="0"/>
              <a:t>v</a:t>
            </a:r>
            <a:r>
              <a:rPr lang="en-US" dirty="0"/>
              <a:t> and </a:t>
            </a:r>
            <a:r>
              <a:rPr lang="en-US" i="1" dirty="0"/>
              <a:t>p</a:t>
            </a:r>
            <a:endParaRPr lang="en-US" dirty="0"/>
          </a:p>
          <a:p>
            <a:pPr lvl="1">
              <a:lnSpc>
                <a:spcPct val="150000"/>
              </a:lnSpc>
            </a:pPr>
            <a:r>
              <a:rPr lang="en-US" dirty="0"/>
              <a:t>The comparison of the values with the own ID </a:t>
            </a:r>
            <a:r>
              <a:rPr lang="en-US" i="1" dirty="0"/>
              <a:t>s</a:t>
            </a:r>
            <a:br>
              <a:rPr lang="en-US" dirty="0"/>
            </a:br>
            <a:r>
              <a:rPr lang="en-US" dirty="0"/>
              <a:t>is carried out by the successor</a:t>
            </a:r>
          </a:p>
          <a:p>
            <a:pPr lvl="1">
              <a:lnSpc>
                <a:spcPct val="150000"/>
              </a:lnSpc>
            </a:pPr>
            <a:r>
              <a:rPr lang="en-US" dirty="0"/>
              <a:t>If </a:t>
            </a:r>
            <a:r>
              <a:rPr lang="en-US" i="1" dirty="0"/>
              <a:t>v</a:t>
            </a:r>
            <a:r>
              <a:rPr lang="en-US" dirty="0"/>
              <a:t> &gt; max(</a:t>
            </a:r>
            <a:r>
              <a:rPr lang="en-US" i="1" dirty="0"/>
              <a:t>p</a:t>
            </a:r>
            <a:r>
              <a:rPr lang="en-US" dirty="0"/>
              <a:t>, </a:t>
            </a:r>
            <a:r>
              <a:rPr lang="en-US" i="1" dirty="0"/>
              <a:t>s</a:t>
            </a:r>
            <a:r>
              <a:rPr lang="en-US" dirty="0"/>
              <a:t>) applies, node s remains active and takes </a:t>
            </a:r>
            <a:br>
              <a:rPr lang="en-US" dirty="0"/>
            </a:br>
            <a:r>
              <a:rPr lang="en-US" dirty="0"/>
              <a:t>part in the next phase with the ID of its predecessor (</a:t>
            </a:r>
            <a:r>
              <a:rPr lang="en-US" i="1" dirty="0"/>
              <a:t>v</a:t>
            </a:r>
            <a:r>
              <a:rPr lang="en-US" dirty="0"/>
              <a:t>)</a:t>
            </a:r>
          </a:p>
        </p:txBody>
      </p:sp>
      <p:sp>
        <p:nvSpPr>
          <p:cNvPr id="1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41700" name="Oval 4"/>
          <p:cNvSpPr>
            <a:spLocks noChangeArrowheads="1"/>
          </p:cNvSpPr>
          <p:nvPr/>
        </p:nvSpPr>
        <p:spPr bwMode="auto">
          <a:xfrm>
            <a:off x="6947319" y="3282703"/>
            <a:ext cx="1296988" cy="1296988"/>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1701" name="Oval 5"/>
          <p:cNvSpPr>
            <a:spLocks noChangeArrowheads="1"/>
          </p:cNvSpPr>
          <p:nvPr/>
        </p:nvSpPr>
        <p:spPr bwMode="auto">
          <a:xfrm>
            <a:off x="7452144" y="3139828"/>
            <a:ext cx="287338" cy="287338"/>
          </a:xfrm>
          <a:prstGeom prst="ellipse">
            <a:avLst/>
          </a:prstGeom>
          <a:solidFill>
            <a:schemeClr val="accent2"/>
          </a:solidFill>
          <a:ln w="9525">
            <a:solidFill>
              <a:schemeClr val="tx1"/>
            </a:solidFill>
            <a:round/>
            <a:headEnd/>
            <a:tailEnd/>
          </a:ln>
          <a:effectLst/>
        </p:spPr>
        <p:txBody>
          <a:bodyPr wrap="none" anchor="ctr"/>
          <a:lstStyle/>
          <a:p>
            <a:pPr algn="ctr"/>
            <a:r>
              <a:rPr lang="de-DE" sz="1600" i="1"/>
              <a:t>s</a:t>
            </a:r>
          </a:p>
        </p:txBody>
      </p:sp>
      <p:sp>
        <p:nvSpPr>
          <p:cNvPr id="541702" name="Oval 6"/>
          <p:cNvSpPr>
            <a:spLocks noChangeArrowheads="1"/>
          </p:cNvSpPr>
          <p:nvPr/>
        </p:nvSpPr>
        <p:spPr bwMode="auto">
          <a:xfrm>
            <a:off x="7956969" y="3428753"/>
            <a:ext cx="287338" cy="287338"/>
          </a:xfrm>
          <a:prstGeom prst="ellipse">
            <a:avLst/>
          </a:prstGeom>
          <a:solidFill>
            <a:schemeClr val="accent1">
              <a:lumMod val="60000"/>
              <a:lumOff val="40000"/>
            </a:schemeClr>
          </a:solidFill>
          <a:ln w="9525">
            <a:solidFill>
              <a:schemeClr val="tx1"/>
            </a:solidFill>
            <a:round/>
            <a:headEnd/>
            <a:tailEnd/>
          </a:ln>
          <a:effectLst/>
        </p:spPr>
        <p:txBody>
          <a:bodyPr wrap="none" anchor="ctr"/>
          <a:lstStyle/>
          <a:p>
            <a:pPr algn="ctr"/>
            <a:r>
              <a:rPr lang="de-DE" sz="1600" i="1"/>
              <a:t>s</a:t>
            </a:r>
          </a:p>
        </p:txBody>
      </p:sp>
      <p:sp>
        <p:nvSpPr>
          <p:cNvPr id="541703" name="Oval 7"/>
          <p:cNvSpPr>
            <a:spLocks noChangeArrowheads="1"/>
          </p:cNvSpPr>
          <p:nvPr/>
        </p:nvSpPr>
        <p:spPr bwMode="auto">
          <a:xfrm>
            <a:off x="6948907" y="3428753"/>
            <a:ext cx="287337" cy="287338"/>
          </a:xfrm>
          <a:prstGeom prst="ellipse">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s</a:t>
            </a:r>
          </a:p>
        </p:txBody>
      </p:sp>
      <p:cxnSp>
        <p:nvCxnSpPr>
          <p:cNvPr id="541704" name="AutoShape 8"/>
          <p:cNvCxnSpPr>
            <a:cxnSpLocks noChangeShapeType="1"/>
            <a:stCxn id="541701" idx="0"/>
            <a:endCxn id="541705" idx="0"/>
          </p:cNvCxnSpPr>
          <p:nvPr/>
        </p:nvCxnSpPr>
        <p:spPr bwMode="auto">
          <a:xfrm rot="5400000" flipV="1">
            <a:off x="7956175" y="2780260"/>
            <a:ext cx="73025" cy="792162"/>
          </a:xfrm>
          <a:prstGeom prst="curvedConnector3">
            <a:avLst>
              <a:gd name="adj1" fmla="val -313042"/>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1705" name="Oval 9"/>
          <p:cNvSpPr>
            <a:spLocks noChangeArrowheads="1"/>
          </p:cNvSpPr>
          <p:nvPr/>
        </p:nvSpPr>
        <p:spPr bwMode="auto">
          <a:xfrm>
            <a:off x="8244307" y="3212853"/>
            <a:ext cx="287337" cy="287338"/>
          </a:xfrm>
          <a:prstGeom prst="ellipse">
            <a:avLst/>
          </a:prstGeom>
          <a:solidFill>
            <a:schemeClr val="accent2"/>
          </a:solidFill>
          <a:ln w="9525">
            <a:solidFill>
              <a:schemeClr val="tx1"/>
            </a:solidFill>
            <a:round/>
            <a:headEnd/>
            <a:tailEnd/>
          </a:ln>
          <a:effectLst/>
        </p:spPr>
        <p:txBody>
          <a:bodyPr wrap="none" anchor="ctr"/>
          <a:lstStyle/>
          <a:p>
            <a:pPr algn="ctr"/>
            <a:r>
              <a:rPr lang="de-DE" sz="1600" i="1"/>
              <a:t>v</a:t>
            </a:r>
          </a:p>
        </p:txBody>
      </p:sp>
      <p:sp>
        <p:nvSpPr>
          <p:cNvPr id="541706" name="Oval 10"/>
          <p:cNvSpPr>
            <a:spLocks noChangeArrowheads="1"/>
          </p:cNvSpPr>
          <p:nvPr/>
        </p:nvSpPr>
        <p:spPr bwMode="auto">
          <a:xfrm>
            <a:off x="8531644" y="2996953"/>
            <a:ext cx="287338" cy="287338"/>
          </a:xfrm>
          <a:prstGeom prst="ellipse">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p</a:t>
            </a:r>
          </a:p>
        </p:txBody>
      </p:sp>
      <p:cxnSp>
        <p:nvCxnSpPr>
          <p:cNvPr id="541707" name="AutoShape 11"/>
          <p:cNvCxnSpPr>
            <a:cxnSpLocks noChangeShapeType="1"/>
            <a:stCxn id="541703" idx="0"/>
          </p:cNvCxnSpPr>
          <p:nvPr/>
        </p:nvCxnSpPr>
        <p:spPr bwMode="auto">
          <a:xfrm rot="16200000">
            <a:off x="7668838" y="2421484"/>
            <a:ext cx="431800" cy="1582738"/>
          </a:xfrm>
          <a:prstGeom prst="curvedConnector3">
            <a:avLst>
              <a:gd name="adj1" fmla="val 152940"/>
            </a:avLst>
          </a:prstGeom>
          <a:noFill/>
          <a:ln w="25400">
            <a:solidFill>
              <a:srgbClr val="C0C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1708" name="Text Box 12"/>
          <p:cNvSpPr txBox="1">
            <a:spLocks noChangeArrowheads="1"/>
          </p:cNvSpPr>
          <p:nvPr/>
        </p:nvSpPr>
        <p:spPr bwMode="auto">
          <a:xfrm>
            <a:off x="7025107" y="3639891"/>
            <a:ext cx="1146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sz="1600" i="1" dirty="0"/>
              <a:t>v</a:t>
            </a:r>
            <a:r>
              <a:rPr lang="de-DE" sz="1600" dirty="0"/>
              <a:t> &gt; </a:t>
            </a:r>
          </a:p>
          <a:p>
            <a:pPr algn="ctr"/>
            <a:r>
              <a:rPr lang="de-DE" sz="1600" dirty="0" err="1"/>
              <a:t>max</a:t>
            </a:r>
            <a:r>
              <a:rPr lang="de-DE" sz="1600" dirty="0"/>
              <a:t>(</a:t>
            </a:r>
            <a:r>
              <a:rPr lang="de-DE" sz="1600" i="1" dirty="0"/>
              <a:t>p</a:t>
            </a:r>
            <a:r>
              <a:rPr lang="de-DE" sz="1600" dirty="0"/>
              <a:t>, </a:t>
            </a:r>
            <a:r>
              <a:rPr lang="de-DE" sz="1600" i="1" dirty="0"/>
              <a:t>s</a:t>
            </a:r>
            <a:r>
              <a:rPr lang="de-DE" sz="1600" dirty="0"/>
              <a:t>)?</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35</a:t>
            </a:fld>
            <a:endParaRPr lang="de-DE" dirty="0"/>
          </a:p>
        </p:txBody>
      </p:sp>
    </p:spTree>
    <p:extLst>
      <p:ext uri="{BB962C8B-B14F-4D97-AF65-F5344CB8AC3E}">
        <p14:creationId xmlns:p14="http://schemas.microsoft.com/office/powerpoint/2010/main" val="754880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normAutofit/>
          </a:bodyPr>
          <a:lstStyle/>
          <a:p>
            <a:r>
              <a:rPr lang="en-US" dirty="0"/>
              <a:t>Peterson-Election Alg. – Unidirectional Variant</a:t>
            </a:r>
          </a:p>
        </p:txBody>
      </p:sp>
      <p:sp>
        <p:nvSpPr>
          <p:cNvPr id="458755" name="Rectangle 3"/>
          <p:cNvSpPr>
            <a:spLocks noGrp="1" noChangeArrowheads="1"/>
          </p:cNvSpPr>
          <p:nvPr>
            <p:ph idx="1"/>
          </p:nvPr>
        </p:nvSpPr>
        <p:spPr>
          <a:xfrm>
            <a:off x="539750" y="1738313"/>
            <a:ext cx="8061325" cy="4067175"/>
          </a:xfrm>
        </p:spPr>
        <p:txBody>
          <a:bodyPr/>
          <a:lstStyle/>
          <a:p>
            <a:pPr>
              <a:lnSpc>
                <a:spcPct val="80000"/>
              </a:lnSpc>
              <a:buFont typeface="Arial" charset="0"/>
              <a:buNone/>
            </a:pPr>
            <a:r>
              <a:rPr lang="en-US" b="1" dirty="0">
                <a:latin typeface="Courier New" pitchFamily="49" charset="0"/>
              </a:rPr>
              <a:t>s := id;</a:t>
            </a:r>
          </a:p>
          <a:p>
            <a:pPr>
              <a:lnSpc>
                <a:spcPct val="80000"/>
              </a:lnSpc>
              <a:buFont typeface="Arial" charset="0"/>
              <a:buNone/>
            </a:pPr>
            <a:r>
              <a:rPr lang="en-US" b="1" dirty="0">
                <a:latin typeface="Courier New" pitchFamily="49" charset="0"/>
              </a:rPr>
              <a:t>do forever begin</a:t>
            </a:r>
          </a:p>
          <a:p>
            <a:pPr>
              <a:lnSpc>
                <a:spcPct val="80000"/>
              </a:lnSpc>
              <a:buFont typeface="Arial" charset="0"/>
              <a:buNone/>
            </a:pPr>
            <a:r>
              <a:rPr lang="en-US" b="1" dirty="0">
                <a:latin typeface="Courier New" pitchFamily="49" charset="0"/>
              </a:rPr>
              <a:t>	send(s);</a:t>
            </a:r>
          </a:p>
          <a:p>
            <a:pPr>
              <a:lnSpc>
                <a:spcPct val="80000"/>
              </a:lnSpc>
              <a:buFont typeface="Arial" charset="0"/>
              <a:buNone/>
            </a:pPr>
            <a:r>
              <a:rPr lang="en-US" b="1" dirty="0">
                <a:latin typeface="Courier New" pitchFamily="49" charset="0"/>
              </a:rPr>
              <a:t>	receive(v);</a:t>
            </a:r>
          </a:p>
          <a:p>
            <a:pPr>
              <a:lnSpc>
                <a:spcPct val="80000"/>
              </a:lnSpc>
              <a:buFont typeface="Arial" charset="0"/>
              <a:buNone/>
            </a:pPr>
            <a:r>
              <a:rPr lang="en-US" b="1" dirty="0">
                <a:latin typeface="Courier New" pitchFamily="49" charset="0"/>
              </a:rPr>
              <a:t>	if v == id then </a:t>
            </a:r>
            <a:r>
              <a:rPr lang="en-US" b="1" dirty="0" err="1">
                <a:latin typeface="Courier New" pitchFamily="49" charset="0"/>
              </a:rPr>
              <a:t>goto</a:t>
            </a:r>
            <a:r>
              <a:rPr lang="en-US" b="1" dirty="0">
                <a:latin typeface="Courier New" pitchFamily="49" charset="0"/>
              </a:rPr>
              <a:t> leader</a:t>
            </a:r>
            <a:r>
              <a:rPr lang="en-US" b="1" dirty="0">
                <a:latin typeface="Courier New" pitchFamily="49" charset="0"/>
                <a:cs typeface="Courier New" pitchFamily="49" charset="0"/>
              </a:rPr>
              <a:t>;</a:t>
            </a:r>
            <a:endParaRPr lang="en-US" b="1" dirty="0">
              <a:latin typeface="Courier New" pitchFamily="49" charset="0"/>
            </a:endParaRPr>
          </a:p>
          <a:p>
            <a:pPr>
              <a:lnSpc>
                <a:spcPct val="80000"/>
              </a:lnSpc>
              <a:buFont typeface="Arial" charset="0"/>
              <a:buNone/>
            </a:pPr>
            <a:r>
              <a:rPr lang="en-US" b="1" dirty="0">
                <a:latin typeface="Courier New" pitchFamily="49" charset="0"/>
              </a:rPr>
              <a:t>	send(v);</a:t>
            </a:r>
          </a:p>
          <a:p>
            <a:pPr>
              <a:lnSpc>
                <a:spcPct val="80000"/>
              </a:lnSpc>
              <a:buFont typeface="Arial" charset="0"/>
              <a:buNone/>
            </a:pPr>
            <a:r>
              <a:rPr lang="en-US" b="1" dirty="0">
                <a:latin typeface="Courier New" pitchFamily="49" charset="0"/>
              </a:rPr>
              <a:t>	receive(p);</a:t>
            </a:r>
          </a:p>
          <a:p>
            <a:pPr>
              <a:lnSpc>
                <a:spcPct val="80000"/>
              </a:lnSpc>
              <a:buFont typeface="Arial" charset="0"/>
              <a:buNone/>
            </a:pPr>
            <a:r>
              <a:rPr lang="en-US" b="1" dirty="0">
                <a:latin typeface="Courier New" pitchFamily="49" charset="0"/>
              </a:rPr>
              <a:t>	if p == id then </a:t>
            </a:r>
            <a:r>
              <a:rPr lang="en-US" b="1" dirty="0" err="1">
                <a:latin typeface="Courier New" pitchFamily="49" charset="0"/>
              </a:rPr>
              <a:t>goto</a:t>
            </a:r>
            <a:r>
              <a:rPr lang="en-US" b="1" dirty="0">
                <a:latin typeface="Courier New" pitchFamily="49" charset="0"/>
              </a:rPr>
              <a:t> leader;</a:t>
            </a:r>
          </a:p>
          <a:p>
            <a:pPr>
              <a:lnSpc>
                <a:spcPct val="80000"/>
              </a:lnSpc>
              <a:buFont typeface="Arial" charset="0"/>
              <a:buNone/>
            </a:pPr>
            <a:r>
              <a:rPr lang="en-US" b="1" dirty="0">
                <a:latin typeface="Courier New" pitchFamily="49" charset="0"/>
              </a:rPr>
              <a:t>	if v </a:t>
            </a:r>
            <a:r>
              <a:rPr lang="en-US" b="1" dirty="0">
                <a:latin typeface="Arial Unicode MS" pitchFamily="34" charset="-128"/>
                <a:ea typeface="Arial Unicode MS" pitchFamily="34" charset="-128"/>
                <a:cs typeface="Arial Unicode MS" pitchFamily="34" charset="-128"/>
              </a:rPr>
              <a:t>&gt;</a:t>
            </a:r>
            <a:r>
              <a:rPr lang="en-US" b="1" dirty="0">
                <a:latin typeface="Courier New" pitchFamily="49" charset="0"/>
              </a:rPr>
              <a:t> max(p, s) then s := v else </a:t>
            </a:r>
            <a:r>
              <a:rPr lang="en-US" b="1" dirty="0" err="1">
                <a:latin typeface="Courier New" pitchFamily="49" charset="0"/>
              </a:rPr>
              <a:t>goto</a:t>
            </a:r>
            <a:r>
              <a:rPr lang="en-US" b="1" dirty="0">
                <a:latin typeface="Courier New" pitchFamily="49" charset="0"/>
              </a:rPr>
              <a:t> relay;</a:t>
            </a:r>
          </a:p>
          <a:p>
            <a:pPr>
              <a:lnSpc>
                <a:spcPct val="80000"/>
              </a:lnSpc>
              <a:buFont typeface="Arial" charset="0"/>
              <a:buNone/>
            </a:pPr>
            <a:r>
              <a:rPr lang="en-US" b="1" dirty="0">
                <a:latin typeface="Courier New" pitchFamily="49" charset="0"/>
              </a:rPr>
              <a:t>end</a:t>
            </a:r>
          </a:p>
          <a:p>
            <a:pPr>
              <a:lnSpc>
                <a:spcPct val="80000"/>
              </a:lnSpc>
              <a:buFont typeface="Arial" charset="0"/>
              <a:buNone/>
            </a:pPr>
            <a:endParaRPr lang="en-US" b="1" dirty="0">
              <a:latin typeface="Courier New" pitchFamily="49" charset="0"/>
            </a:endParaRPr>
          </a:p>
          <a:p>
            <a:pPr>
              <a:lnSpc>
                <a:spcPct val="80000"/>
              </a:lnSpc>
              <a:buFont typeface="Arial" charset="0"/>
              <a:buNone/>
            </a:pPr>
            <a:r>
              <a:rPr lang="en-US" b="1" dirty="0">
                <a:latin typeface="Courier New" pitchFamily="49" charset="0"/>
              </a:rPr>
              <a:t>relay:</a:t>
            </a:r>
          </a:p>
          <a:p>
            <a:pPr>
              <a:lnSpc>
                <a:spcPct val="80000"/>
              </a:lnSpc>
              <a:buFont typeface="Arial" charset="0"/>
              <a:buNone/>
            </a:pPr>
            <a:r>
              <a:rPr lang="en-US" b="1" dirty="0">
                <a:latin typeface="Courier New" pitchFamily="49" charset="0"/>
              </a:rPr>
              <a:t>do forever begin</a:t>
            </a:r>
          </a:p>
          <a:p>
            <a:pPr>
              <a:lnSpc>
                <a:spcPct val="80000"/>
              </a:lnSpc>
              <a:buFont typeface="Arial" charset="0"/>
              <a:buNone/>
            </a:pPr>
            <a:r>
              <a:rPr lang="en-US" b="1" dirty="0">
                <a:latin typeface="Courier New" pitchFamily="49" charset="0"/>
              </a:rPr>
              <a:t>	receive(s);</a:t>
            </a:r>
          </a:p>
          <a:p>
            <a:pPr>
              <a:lnSpc>
                <a:spcPct val="80000"/>
              </a:lnSpc>
              <a:buFont typeface="Arial" charset="0"/>
              <a:buNone/>
            </a:pPr>
            <a:r>
              <a:rPr lang="en-US" b="1" dirty="0">
                <a:latin typeface="Courier New" pitchFamily="49" charset="0"/>
              </a:rPr>
              <a:t>	if s == id then </a:t>
            </a:r>
            <a:r>
              <a:rPr lang="en-US" b="1" dirty="0" err="1">
                <a:latin typeface="Courier New" pitchFamily="49" charset="0"/>
              </a:rPr>
              <a:t>goto</a:t>
            </a:r>
            <a:r>
              <a:rPr lang="en-US" b="1" dirty="0">
                <a:latin typeface="Courier New" pitchFamily="49" charset="0"/>
              </a:rPr>
              <a:t> leader</a:t>
            </a:r>
            <a:r>
              <a:rPr lang="en-US" b="1" dirty="0">
                <a:latin typeface="Courier New" pitchFamily="49" charset="0"/>
                <a:cs typeface="Courier New" pitchFamily="49" charset="0"/>
              </a:rPr>
              <a:t>;</a:t>
            </a:r>
            <a:endParaRPr lang="en-US" b="1" dirty="0">
              <a:latin typeface="Courier New" pitchFamily="49" charset="0"/>
            </a:endParaRPr>
          </a:p>
          <a:p>
            <a:pPr>
              <a:lnSpc>
                <a:spcPct val="80000"/>
              </a:lnSpc>
              <a:buFont typeface="Arial" charset="0"/>
              <a:buNone/>
            </a:pPr>
            <a:r>
              <a:rPr lang="en-US" b="1" dirty="0">
                <a:latin typeface="Courier New" pitchFamily="49" charset="0"/>
              </a:rPr>
              <a:t>	send (s);</a:t>
            </a:r>
          </a:p>
          <a:p>
            <a:pPr>
              <a:lnSpc>
                <a:spcPct val="80000"/>
              </a:lnSpc>
              <a:buFont typeface="Arial" charset="0"/>
              <a:buNone/>
            </a:pPr>
            <a:r>
              <a:rPr lang="en-US" b="1" dirty="0">
                <a:latin typeface="Courier New" pitchFamily="49" charset="0"/>
              </a:rPr>
              <a:t>end</a:t>
            </a:r>
          </a:p>
          <a:p>
            <a:pPr>
              <a:lnSpc>
                <a:spcPct val="80000"/>
              </a:lnSpc>
              <a:buFont typeface="Arial" charset="0"/>
              <a:buNone/>
            </a:pPr>
            <a:endParaRPr lang="en-US" b="1" dirty="0">
              <a:latin typeface="Courier New" pitchFamily="49" charset="0"/>
            </a:endParaRPr>
          </a:p>
          <a:p>
            <a:pPr>
              <a:lnSpc>
                <a:spcPct val="80000"/>
              </a:lnSpc>
              <a:buFont typeface="Arial" charset="0"/>
              <a:buNone/>
            </a:pPr>
            <a:r>
              <a:rPr lang="en-US" b="1" dirty="0">
                <a:latin typeface="Courier New" pitchFamily="49" charset="0"/>
              </a:rPr>
              <a:t>leader:</a:t>
            </a:r>
          </a:p>
          <a:p>
            <a:pPr>
              <a:lnSpc>
                <a:spcPct val="80000"/>
              </a:lnSpc>
              <a:buFont typeface="Arial" charset="0"/>
              <a:buNone/>
            </a:pPr>
            <a:r>
              <a:rPr lang="en-US" b="1" dirty="0">
                <a:latin typeface="Courier New" pitchFamily="49" charset="0"/>
              </a:rPr>
              <a:t>"announce elected";</a:t>
            </a:r>
          </a:p>
        </p:txBody>
      </p:sp>
      <p:sp>
        <p:nvSpPr>
          <p:cNvPr id="23"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58756" name="Text Box 4"/>
          <p:cNvSpPr txBox="1">
            <a:spLocks noChangeArrowheads="1"/>
          </p:cNvSpPr>
          <p:nvPr/>
        </p:nvSpPr>
        <p:spPr bwMode="auto">
          <a:xfrm>
            <a:off x="4114179" y="5303740"/>
            <a:ext cx="3302507" cy="954107"/>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400" dirty="0"/>
              <a:t>To also assure correct termination for</a:t>
            </a:r>
            <a:br>
              <a:rPr lang="en-US" sz="1400" dirty="0"/>
            </a:br>
            <a:r>
              <a:rPr lang="en-US" sz="1400" i="1" dirty="0"/>
              <a:t>n</a:t>
            </a:r>
            <a:r>
              <a:rPr lang="en-US" sz="1400" dirty="0"/>
              <a:t> = 2, in line 6 the maximum of </a:t>
            </a:r>
            <a:r>
              <a:rPr lang="en-US" sz="1400" i="1" dirty="0"/>
              <a:t>s</a:t>
            </a:r>
            <a:r>
              <a:rPr lang="en-US" sz="1400" dirty="0"/>
              <a:t> and </a:t>
            </a:r>
            <a:r>
              <a:rPr lang="en-US" sz="1400" i="1" dirty="0"/>
              <a:t>v</a:t>
            </a:r>
            <a:r>
              <a:rPr lang="en-US" sz="1400" dirty="0"/>
              <a:t> </a:t>
            </a:r>
            <a:br>
              <a:rPr lang="en-US" sz="1400" dirty="0"/>
            </a:br>
            <a:r>
              <a:rPr lang="en-US" sz="1400" dirty="0"/>
              <a:t>has to be sent and in line 9 „&gt;“ has to </a:t>
            </a:r>
            <a:br>
              <a:rPr lang="en-US" sz="1400" dirty="0"/>
            </a:br>
            <a:r>
              <a:rPr lang="en-US" sz="1400" dirty="0"/>
              <a:t>be substituted by „</a:t>
            </a:r>
            <a:r>
              <a:rPr lang="en-US" sz="1400" dirty="0">
                <a:cs typeface="Arial" charset="0"/>
              </a:rPr>
              <a:t>≥</a:t>
            </a:r>
            <a:r>
              <a:rPr lang="en-US" sz="1400" dirty="0"/>
              <a:t>“ .</a:t>
            </a:r>
          </a:p>
        </p:txBody>
      </p:sp>
      <p:sp>
        <p:nvSpPr>
          <p:cNvPr id="458761" name="Freeform 9"/>
          <p:cNvSpPr>
            <a:spLocks/>
          </p:cNvSpPr>
          <p:nvPr/>
        </p:nvSpPr>
        <p:spPr bwMode="auto">
          <a:xfrm>
            <a:off x="2122711" y="2636912"/>
            <a:ext cx="4681537" cy="2665413"/>
          </a:xfrm>
          <a:custGeom>
            <a:avLst/>
            <a:gdLst>
              <a:gd name="T0" fmla="*/ 3765 w 3765"/>
              <a:gd name="T1" fmla="*/ 952 h 952"/>
              <a:gd name="T2" fmla="*/ 3765 w 3765"/>
              <a:gd name="T3" fmla="*/ 0 h 952"/>
              <a:gd name="T4" fmla="*/ 0 w 3765"/>
              <a:gd name="T5" fmla="*/ 0 h 952"/>
            </a:gdLst>
            <a:ahLst/>
            <a:cxnLst>
              <a:cxn ang="0">
                <a:pos x="T0" y="T1"/>
              </a:cxn>
              <a:cxn ang="0">
                <a:pos x="T2" y="T3"/>
              </a:cxn>
              <a:cxn ang="0">
                <a:pos x="T4" y="T5"/>
              </a:cxn>
            </a:cxnLst>
            <a:rect l="0" t="0" r="r" b="b"/>
            <a:pathLst>
              <a:path w="3765" h="952">
                <a:moveTo>
                  <a:pt x="3765" y="952"/>
                </a:moveTo>
                <a:lnTo>
                  <a:pt x="3765" y="0"/>
                </a:lnTo>
                <a:lnTo>
                  <a:pt x="0" y="0"/>
                </a:lnTo>
              </a:path>
            </a:pathLst>
          </a:custGeom>
          <a:noFill/>
          <a:ln w="9525">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58762" name="Line 10"/>
          <p:cNvSpPr>
            <a:spLocks noChangeShapeType="1"/>
          </p:cNvSpPr>
          <p:nvPr/>
        </p:nvSpPr>
        <p:spPr bwMode="auto">
          <a:xfrm flipH="1" flipV="1">
            <a:off x="1906810" y="3356520"/>
            <a:ext cx="4897438" cy="19446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58763" name="Text Box 11"/>
          <p:cNvSpPr txBox="1">
            <a:spLocks noChangeArrowheads="1"/>
          </p:cNvSpPr>
          <p:nvPr/>
        </p:nvSpPr>
        <p:spPr bwMode="auto">
          <a:xfrm>
            <a:off x="5582492" y="1770593"/>
            <a:ext cx="2690160" cy="738664"/>
          </a:xfrm>
          <a:prstGeom prst="rect">
            <a:avLst/>
          </a:prstGeom>
          <a:solidFill>
            <a:schemeClr val="accent2">
              <a:lumMod val="40000"/>
              <a:lumOff val="60000"/>
            </a:schemeClr>
          </a:solidFill>
          <a:ln w="9525">
            <a:solidFill>
              <a:schemeClr val="tx1"/>
            </a:solidFill>
            <a:miter lim="800000"/>
            <a:headEnd/>
            <a:tailEnd/>
          </a:ln>
          <a:effec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sz="1400" dirty="0"/>
              <a:t>A node receives:</a:t>
            </a:r>
          </a:p>
          <a:p>
            <a:r>
              <a:rPr lang="en-US" sz="1400" dirty="0"/>
              <a:t>The </a:t>
            </a:r>
            <a:r>
              <a:rPr lang="en-US" sz="1400" i="1" dirty="0"/>
              <a:t>s</a:t>
            </a:r>
            <a:r>
              <a:rPr lang="en-US" sz="1400" dirty="0"/>
              <a:t> of its predecessor in </a:t>
            </a:r>
            <a:r>
              <a:rPr lang="en-US" sz="1400" i="1" dirty="0"/>
              <a:t>v</a:t>
            </a:r>
          </a:p>
          <a:p>
            <a:r>
              <a:rPr lang="en-US" sz="1400" dirty="0"/>
              <a:t>The </a:t>
            </a:r>
            <a:r>
              <a:rPr lang="en-US" sz="1400" i="1" dirty="0"/>
              <a:t>s</a:t>
            </a:r>
            <a:r>
              <a:rPr lang="en-US" sz="1400" dirty="0"/>
              <a:t> of its </a:t>
            </a:r>
            <a:r>
              <a:rPr lang="en-US" sz="1400" dirty="0" err="1"/>
              <a:t>prepredecessor</a:t>
            </a:r>
            <a:r>
              <a:rPr lang="en-US" sz="1400" dirty="0"/>
              <a:t> in </a:t>
            </a:r>
            <a:r>
              <a:rPr lang="en-US" sz="1400" i="1" dirty="0"/>
              <a:t>p</a:t>
            </a:r>
            <a:endParaRPr lang="en-US" sz="1400" dirty="0"/>
          </a:p>
        </p:txBody>
      </p:sp>
      <p:grpSp>
        <p:nvGrpSpPr>
          <p:cNvPr id="2" name="Group 28"/>
          <p:cNvGrpSpPr>
            <a:grpSpLocks/>
          </p:cNvGrpSpPr>
          <p:nvPr/>
        </p:nvGrpSpPr>
        <p:grpSpPr bwMode="auto">
          <a:xfrm>
            <a:off x="7092950" y="2997200"/>
            <a:ext cx="1871663" cy="1582738"/>
            <a:chOff x="4422" y="1843"/>
            <a:chExt cx="1179" cy="997"/>
          </a:xfrm>
        </p:grpSpPr>
        <p:sp>
          <p:nvSpPr>
            <p:cNvPr id="458771" name="Oval 19"/>
            <p:cNvSpPr>
              <a:spLocks noChangeArrowheads="1"/>
            </p:cNvSpPr>
            <p:nvPr/>
          </p:nvSpPr>
          <p:spPr bwMode="auto">
            <a:xfrm>
              <a:off x="4422" y="2023"/>
              <a:ext cx="817" cy="817"/>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58772" name="Oval 20"/>
            <p:cNvSpPr>
              <a:spLocks noChangeArrowheads="1"/>
            </p:cNvSpPr>
            <p:nvPr/>
          </p:nvSpPr>
          <p:spPr bwMode="auto">
            <a:xfrm>
              <a:off x="4740" y="1933"/>
              <a:ext cx="181" cy="181"/>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s</a:t>
              </a:r>
            </a:p>
          </p:txBody>
        </p:sp>
        <p:sp>
          <p:nvSpPr>
            <p:cNvPr id="458773" name="Oval 21"/>
            <p:cNvSpPr>
              <a:spLocks noChangeArrowheads="1"/>
            </p:cNvSpPr>
            <p:nvPr/>
          </p:nvSpPr>
          <p:spPr bwMode="auto">
            <a:xfrm>
              <a:off x="5058" y="2115"/>
              <a:ext cx="181" cy="181"/>
            </a:xfrm>
            <a:prstGeom prst="ellipse">
              <a:avLst/>
            </a:prstGeom>
            <a:solidFill>
              <a:schemeClr val="accent1">
                <a:lumMod val="60000"/>
                <a:lumOff val="40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s</a:t>
              </a:r>
            </a:p>
          </p:txBody>
        </p:sp>
        <p:sp>
          <p:nvSpPr>
            <p:cNvPr id="458774" name="Oval 22"/>
            <p:cNvSpPr>
              <a:spLocks noChangeArrowheads="1"/>
            </p:cNvSpPr>
            <p:nvPr/>
          </p:nvSpPr>
          <p:spPr bwMode="auto">
            <a:xfrm>
              <a:off x="4423" y="2115"/>
              <a:ext cx="181" cy="181"/>
            </a:xfrm>
            <a:prstGeom prst="ellipse">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s</a:t>
              </a:r>
            </a:p>
          </p:txBody>
        </p:sp>
        <p:cxnSp>
          <p:nvCxnSpPr>
            <p:cNvPr id="458775" name="AutoShape 23"/>
            <p:cNvCxnSpPr>
              <a:cxnSpLocks noChangeShapeType="1"/>
              <a:stCxn id="458772" idx="0"/>
              <a:endCxn id="458776" idx="0"/>
            </p:cNvCxnSpPr>
            <p:nvPr/>
          </p:nvCxnSpPr>
          <p:spPr bwMode="auto">
            <a:xfrm rot="5400000" flipV="1">
              <a:off x="5058" y="1706"/>
              <a:ext cx="46" cy="499"/>
            </a:xfrm>
            <a:prstGeom prst="curvedConnector3">
              <a:avLst>
                <a:gd name="adj1" fmla="val -313042"/>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8776" name="Oval 24"/>
            <p:cNvSpPr>
              <a:spLocks noChangeArrowheads="1"/>
            </p:cNvSpPr>
            <p:nvPr/>
          </p:nvSpPr>
          <p:spPr bwMode="auto">
            <a:xfrm>
              <a:off x="5239" y="1979"/>
              <a:ext cx="181" cy="181"/>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v</a:t>
              </a:r>
            </a:p>
          </p:txBody>
        </p:sp>
        <p:sp>
          <p:nvSpPr>
            <p:cNvPr id="458777" name="Oval 25"/>
            <p:cNvSpPr>
              <a:spLocks noChangeArrowheads="1"/>
            </p:cNvSpPr>
            <p:nvPr/>
          </p:nvSpPr>
          <p:spPr bwMode="auto">
            <a:xfrm>
              <a:off x="5420" y="1843"/>
              <a:ext cx="181" cy="181"/>
            </a:xfrm>
            <a:prstGeom prst="ellipse">
              <a:avLst/>
            </a:prstGeom>
            <a:solidFill>
              <a:srgbClr val="EAEAEA"/>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i="1"/>
                <a:t>p</a:t>
              </a:r>
            </a:p>
          </p:txBody>
        </p:sp>
        <p:cxnSp>
          <p:nvCxnSpPr>
            <p:cNvPr id="458778" name="AutoShape 26"/>
            <p:cNvCxnSpPr>
              <a:cxnSpLocks noChangeShapeType="1"/>
              <a:stCxn id="458774" idx="0"/>
              <a:endCxn id="458777" idx="0"/>
            </p:cNvCxnSpPr>
            <p:nvPr/>
          </p:nvCxnSpPr>
          <p:spPr bwMode="auto">
            <a:xfrm rot="16200000">
              <a:off x="4877" y="1480"/>
              <a:ext cx="272" cy="997"/>
            </a:xfrm>
            <a:prstGeom prst="curvedConnector3">
              <a:avLst>
                <a:gd name="adj1" fmla="val 152940"/>
              </a:avLst>
            </a:prstGeom>
            <a:noFill/>
            <a:ln w="25400">
              <a:solidFill>
                <a:srgbClr val="C0C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8779" name="Text Box 27"/>
            <p:cNvSpPr txBox="1">
              <a:spLocks noChangeArrowheads="1"/>
            </p:cNvSpPr>
            <p:nvPr/>
          </p:nvSpPr>
          <p:spPr bwMode="auto">
            <a:xfrm>
              <a:off x="4471" y="2248"/>
              <a:ext cx="722"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sz="1600" i="1"/>
                <a:t>v</a:t>
              </a:r>
              <a:r>
                <a:rPr lang="de-DE" sz="1600"/>
                <a:t> &gt; </a:t>
              </a:r>
            </a:p>
            <a:p>
              <a:pPr algn="ctr"/>
              <a:r>
                <a:rPr lang="de-DE" sz="1600"/>
                <a:t>max(</a:t>
              </a:r>
              <a:r>
                <a:rPr lang="de-DE" sz="1600" i="1"/>
                <a:t>p</a:t>
              </a:r>
              <a:r>
                <a:rPr lang="de-DE" sz="1600"/>
                <a:t>, </a:t>
              </a:r>
              <a:r>
                <a:rPr lang="de-DE" sz="1600" i="1"/>
                <a:t>s</a:t>
              </a:r>
              <a:r>
                <a:rPr lang="de-DE" sz="1600"/>
                <a:t>)?</a:t>
              </a:r>
            </a:p>
          </p:txBody>
        </p:sp>
      </p:grpSp>
      <p:sp>
        <p:nvSpPr>
          <p:cNvPr id="21" name="Text Box 4"/>
          <p:cNvSpPr txBox="1">
            <a:spLocks noChangeArrowheads="1"/>
          </p:cNvSpPr>
          <p:nvPr/>
        </p:nvSpPr>
        <p:spPr bwMode="auto">
          <a:xfrm>
            <a:off x="216024" y="5530908"/>
            <a:ext cx="3347864" cy="752475"/>
          </a:xfrm>
          <a:prstGeom prst="rect">
            <a:avLst/>
          </a:prstGeom>
          <a:solidFill>
            <a:srgbClr val="EAEAEA"/>
          </a:solidFill>
          <a:ln w="9525">
            <a:solidFill>
              <a:schemeClr val="tx1"/>
            </a:solid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30000"/>
              </a:spcBef>
            </a:pPr>
            <a:r>
              <a:rPr lang="en-US" sz="1400" dirty="0"/>
              <a:t>Messages must not overtake each other or have to be marked to assure a correct assignment</a:t>
            </a:r>
          </a:p>
        </p:txBody>
      </p:sp>
      <p:sp>
        <p:nvSpPr>
          <p:cNvPr id="24" name="Freeform 9"/>
          <p:cNvSpPr>
            <a:spLocks/>
          </p:cNvSpPr>
          <p:nvPr/>
        </p:nvSpPr>
        <p:spPr bwMode="auto">
          <a:xfrm flipH="1">
            <a:off x="245268" y="2327334"/>
            <a:ext cx="492919" cy="3203575"/>
          </a:xfrm>
          <a:custGeom>
            <a:avLst/>
            <a:gdLst>
              <a:gd name="T0" fmla="*/ 3765 w 3765"/>
              <a:gd name="T1" fmla="*/ 952 h 952"/>
              <a:gd name="T2" fmla="*/ 3765 w 3765"/>
              <a:gd name="T3" fmla="*/ 0 h 952"/>
              <a:gd name="T4" fmla="*/ 0 w 3765"/>
              <a:gd name="T5" fmla="*/ 0 h 952"/>
              <a:gd name="T6" fmla="*/ 0 60000 65536"/>
              <a:gd name="T7" fmla="*/ 0 60000 65536"/>
              <a:gd name="T8" fmla="*/ 0 60000 65536"/>
              <a:gd name="T9" fmla="*/ 0 w 3765"/>
              <a:gd name="T10" fmla="*/ 0 h 952"/>
              <a:gd name="T11" fmla="*/ 3765 w 3765"/>
              <a:gd name="T12" fmla="*/ 952 h 952"/>
            </a:gdLst>
            <a:ahLst/>
            <a:cxnLst>
              <a:cxn ang="T6">
                <a:pos x="T0" y="T1"/>
              </a:cxn>
              <a:cxn ang="T7">
                <a:pos x="T2" y="T3"/>
              </a:cxn>
              <a:cxn ang="T8">
                <a:pos x="T4" y="T5"/>
              </a:cxn>
            </a:cxnLst>
            <a:rect l="T9" t="T10" r="T11" b="T12"/>
            <a:pathLst>
              <a:path w="3765" h="952">
                <a:moveTo>
                  <a:pt x="3765" y="952"/>
                </a:moveTo>
                <a:lnTo>
                  <a:pt x="3765" y="0"/>
                </a:lnTo>
                <a:lnTo>
                  <a:pt x="0" y="0"/>
                </a:ln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de-DE"/>
          </a:p>
        </p:txBody>
      </p:sp>
      <p:sp>
        <p:nvSpPr>
          <p:cNvPr id="25" name="Freeform 9"/>
          <p:cNvSpPr>
            <a:spLocks/>
          </p:cNvSpPr>
          <p:nvPr/>
        </p:nvSpPr>
        <p:spPr bwMode="auto">
          <a:xfrm flipH="1">
            <a:off x="371250" y="2813844"/>
            <a:ext cx="490761" cy="2727384"/>
          </a:xfrm>
          <a:custGeom>
            <a:avLst/>
            <a:gdLst>
              <a:gd name="T0" fmla="*/ 3765 w 3765"/>
              <a:gd name="T1" fmla="*/ 952 h 952"/>
              <a:gd name="T2" fmla="*/ 3765 w 3765"/>
              <a:gd name="T3" fmla="*/ 0 h 952"/>
              <a:gd name="T4" fmla="*/ 0 w 3765"/>
              <a:gd name="T5" fmla="*/ 0 h 952"/>
              <a:gd name="T6" fmla="*/ 0 60000 65536"/>
              <a:gd name="T7" fmla="*/ 0 60000 65536"/>
              <a:gd name="T8" fmla="*/ 0 60000 65536"/>
              <a:gd name="T9" fmla="*/ 0 w 3765"/>
              <a:gd name="T10" fmla="*/ 0 h 952"/>
              <a:gd name="T11" fmla="*/ 3765 w 3765"/>
              <a:gd name="T12" fmla="*/ 952 h 952"/>
            </a:gdLst>
            <a:ahLst/>
            <a:cxnLst>
              <a:cxn ang="T6">
                <a:pos x="T0" y="T1"/>
              </a:cxn>
              <a:cxn ang="T7">
                <a:pos x="T2" y="T3"/>
              </a:cxn>
              <a:cxn ang="T8">
                <a:pos x="T4" y="T5"/>
              </a:cxn>
            </a:cxnLst>
            <a:rect l="T9" t="T10" r="T11" b="T12"/>
            <a:pathLst>
              <a:path w="3765" h="952">
                <a:moveTo>
                  <a:pt x="3765" y="952"/>
                </a:moveTo>
                <a:lnTo>
                  <a:pt x="3765" y="0"/>
                </a:lnTo>
                <a:lnTo>
                  <a:pt x="0" y="0"/>
                </a:ln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de-DE"/>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36</a:t>
            </a:fld>
            <a:endParaRPr lang="de-DE" dirty="0"/>
          </a:p>
        </p:txBody>
      </p:sp>
    </p:spTree>
    <p:extLst>
      <p:ext uri="{BB962C8B-B14F-4D97-AF65-F5344CB8AC3E}">
        <p14:creationId xmlns:p14="http://schemas.microsoft.com/office/powerpoint/2010/main" val="865429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87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87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P spid="458761" grpId="0" animBg="1"/>
      <p:bldP spid="458762" grpId="0" animBg="1"/>
      <p:bldP spid="21"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Grp="1" noChangeArrowheads="1"/>
          </p:cNvSpPr>
          <p:nvPr>
            <p:ph type="title"/>
          </p:nvPr>
        </p:nvSpPr>
        <p:spPr/>
        <p:txBody>
          <a:bodyPr/>
          <a:lstStyle/>
          <a:p>
            <a:r>
              <a:rPr lang="en-US" dirty="0"/>
              <a:t>Example for Unidirectional Variant</a:t>
            </a:r>
          </a:p>
        </p:txBody>
      </p:sp>
      <p:sp>
        <p:nvSpPr>
          <p:cNvPr id="122"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1"/>
          <p:cNvGrpSpPr>
            <a:grpSpLocks/>
          </p:cNvGrpSpPr>
          <p:nvPr/>
        </p:nvGrpSpPr>
        <p:grpSpPr bwMode="auto">
          <a:xfrm>
            <a:off x="1260475" y="2205038"/>
            <a:ext cx="6999288" cy="339725"/>
            <a:chOff x="587" y="1389"/>
            <a:chExt cx="4409" cy="214"/>
          </a:xfrm>
        </p:grpSpPr>
        <p:sp>
          <p:nvSpPr>
            <p:cNvPr id="459783" name="Oval 7"/>
            <p:cNvSpPr>
              <a:spLocks noChangeArrowheads="1"/>
            </p:cNvSpPr>
            <p:nvPr/>
          </p:nvSpPr>
          <p:spPr bwMode="auto">
            <a:xfrm>
              <a:off x="2953"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59784" name="Oval 8"/>
            <p:cNvSpPr>
              <a:spLocks noChangeArrowheads="1"/>
            </p:cNvSpPr>
            <p:nvPr/>
          </p:nvSpPr>
          <p:spPr bwMode="auto">
            <a:xfrm>
              <a:off x="3440"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59785" name="Oval 9"/>
            <p:cNvSpPr>
              <a:spLocks noChangeArrowheads="1"/>
            </p:cNvSpPr>
            <p:nvPr/>
          </p:nvSpPr>
          <p:spPr bwMode="auto">
            <a:xfrm>
              <a:off x="2441"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59786" name="Oval 10"/>
            <p:cNvSpPr>
              <a:spLocks noChangeArrowheads="1"/>
            </p:cNvSpPr>
            <p:nvPr/>
          </p:nvSpPr>
          <p:spPr bwMode="auto">
            <a:xfrm>
              <a:off x="1930"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59787" name="Oval 11"/>
            <p:cNvSpPr>
              <a:spLocks noChangeArrowheads="1"/>
            </p:cNvSpPr>
            <p:nvPr/>
          </p:nvSpPr>
          <p:spPr bwMode="auto">
            <a:xfrm>
              <a:off x="1419"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59788" name="Oval 12"/>
            <p:cNvSpPr>
              <a:spLocks noChangeArrowheads="1"/>
            </p:cNvSpPr>
            <p:nvPr/>
          </p:nvSpPr>
          <p:spPr bwMode="auto">
            <a:xfrm>
              <a:off x="3952"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59789" name="Oval 13"/>
            <p:cNvSpPr>
              <a:spLocks noChangeArrowheads="1"/>
            </p:cNvSpPr>
            <p:nvPr/>
          </p:nvSpPr>
          <p:spPr bwMode="auto">
            <a:xfrm>
              <a:off x="4463"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59790" name="Oval 14"/>
            <p:cNvSpPr>
              <a:spLocks noChangeArrowheads="1"/>
            </p:cNvSpPr>
            <p:nvPr/>
          </p:nvSpPr>
          <p:spPr bwMode="auto">
            <a:xfrm>
              <a:off x="895"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59791" name="AutoShape 15"/>
            <p:cNvCxnSpPr>
              <a:cxnSpLocks noChangeShapeType="1"/>
              <a:stCxn id="459790" idx="6"/>
              <a:endCxn id="459787" idx="2"/>
            </p:cNvCxnSpPr>
            <p:nvPr/>
          </p:nvCxnSpPr>
          <p:spPr bwMode="auto">
            <a:xfrm>
              <a:off x="1116" y="1496"/>
              <a:ext cx="29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2" name="AutoShape 16"/>
            <p:cNvCxnSpPr>
              <a:cxnSpLocks noChangeShapeType="1"/>
              <a:stCxn id="459787" idx="6"/>
              <a:endCxn id="459786" idx="2"/>
            </p:cNvCxnSpPr>
            <p:nvPr/>
          </p:nvCxnSpPr>
          <p:spPr bwMode="auto">
            <a:xfrm>
              <a:off x="1640"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3" name="AutoShape 17"/>
            <p:cNvCxnSpPr>
              <a:cxnSpLocks noChangeShapeType="1"/>
              <a:stCxn id="459786" idx="6"/>
              <a:endCxn id="459785" idx="2"/>
            </p:cNvCxnSpPr>
            <p:nvPr/>
          </p:nvCxnSpPr>
          <p:spPr bwMode="auto">
            <a:xfrm>
              <a:off x="2152" y="1496"/>
              <a:ext cx="283"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4" name="AutoShape 18"/>
            <p:cNvCxnSpPr>
              <a:cxnSpLocks noChangeShapeType="1"/>
              <a:stCxn id="459785" idx="6"/>
              <a:endCxn id="459783" idx="2"/>
            </p:cNvCxnSpPr>
            <p:nvPr/>
          </p:nvCxnSpPr>
          <p:spPr bwMode="auto">
            <a:xfrm>
              <a:off x="2663"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5" name="AutoShape 19"/>
            <p:cNvCxnSpPr>
              <a:cxnSpLocks noChangeShapeType="1"/>
              <a:stCxn id="459783" idx="6"/>
              <a:endCxn id="459784" idx="2"/>
            </p:cNvCxnSpPr>
            <p:nvPr/>
          </p:nvCxnSpPr>
          <p:spPr bwMode="auto">
            <a:xfrm>
              <a:off x="3174" y="1496"/>
              <a:ext cx="26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6" name="AutoShape 20"/>
            <p:cNvCxnSpPr>
              <a:cxnSpLocks noChangeShapeType="1"/>
              <a:stCxn id="459784" idx="6"/>
              <a:endCxn id="459788" idx="2"/>
            </p:cNvCxnSpPr>
            <p:nvPr/>
          </p:nvCxnSpPr>
          <p:spPr bwMode="auto">
            <a:xfrm>
              <a:off x="3662"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7" name="AutoShape 21"/>
            <p:cNvCxnSpPr>
              <a:cxnSpLocks noChangeShapeType="1"/>
              <a:stCxn id="459788" idx="6"/>
              <a:endCxn id="459789" idx="2"/>
            </p:cNvCxnSpPr>
            <p:nvPr/>
          </p:nvCxnSpPr>
          <p:spPr bwMode="auto">
            <a:xfrm>
              <a:off x="4173"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8" name="AutoShape 22"/>
            <p:cNvCxnSpPr>
              <a:cxnSpLocks noChangeShapeType="1"/>
              <a:endCxn id="459790" idx="2"/>
            </p:cNvCxnSpPr>
            <p:nvPr/>
          </p:nvCxnSpPr>
          <p:spPr bwMode="auto">
            <a:xfrm>
              <a:off x="587" y="1496"/>
              <a:ext cx="30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99" name="AutoShape 23"/>
            <p:cNvCxnSpPr>
              <a:cxnSpLocks noChangeShapeType="1"/>
              <a:stCxn id="459789" idx="6"/>
            </p:cNvCxnSpPr>
            <p:nvPr/>
          </p:nvCxnSpPr>
          <p:spPr bwMode="auto">
            <a:xfrm>
              <a:off x="4685" y="1496"/>
              <a:ext cx="311" cy="1"/>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 name="Group 42"/>
          <p:cNvGrpSpPr>
            <a:grpSpLocks/>
          </p:cNvGrpSpPr>
          <p:nvPr/>
        </p:nvGrpSpPr>
        <p:grpSpPr bwMode="auto">
          <a:xfrm>
            <a:off x="1260475" y="3449638"/>
            <a:ext cx="6999288" cy="339725"/>
            <a:chOff x="587" y="1389"/>
            <a:chExt cx="4409" cy="214"/>
          </a:xfrm>
        </p:grpSpPr>
        <p:sp>
          <p:nvSpPr>
            <p:cNvPr id="459819" name="Oval 43"/>
            <p:cNvSpPr>
              <a:spLocks noChangeArrowheads="1"/>
            </p:cNvSpPr>
            <p:nvPr/>
          </p:nvSpPr>
          <p:spPr bwMode="auto">
            <a:xfrm>
              <a:off x="2953"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59820" name="Oval 44"/>
            <p:cNvSpPr>
              <a:spLocks noChangeArrowheads="1"/>
            </p:cNvSpPr>
            <p:nvPr/>
          </p:nvSpPr>
          <p:spPr bwMode="auto">
            <a:xfrm>
              <a:off x="3440"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59821" name="Oval 45"/>
            <p:cNvSpPr>
              <a:spLocks noChangeArrowheads="1"/>
            </p:cNvSpPr>
            <p:nvPr/>
          </p:nvSpPr>
          <p:spPr bwMode="auto">
            <a:xfrm>
              <a:off x="2441"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59822" name="Oval 46"/>
            <p:cNvSpPr>
              <a:spLocks noChangeArrowheads="1"/>
            </p:cNvSpPr>
            <p:nvPr/>
          </p:nvSpPr>
          <p:spPr bwMode="auto">
            <a:xfrm>
              <a:off x="1930"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59823" name="Oval 47"/>
            <p:cNvSpPr>
              <a:spLocks noChangeArrowheads="1"/>
            </p:cNvSpPr>
            <p:nvPr/>
          </p:nvSpPr>
          <p:spPr bwMode="auto">
            <a:xfrm>
              <a:off x="1419"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59824" name="Oval 48"/>
            <p:cNvSpPr>
              <a:spLocks noChangeArrowheads="1"/>
            </p:cNvSpPr>
            <p:nvPr/>
          </p:nvSpPr>
          <p:spPr bwMode="auto">
            <a:xfrm>
              <a:off x="3952"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59825" name="Oval 49"/>
            <p:cNvSpPr>
              <a:spLocks noChangeArrowheads="1"/>
            </p:cNvSpPr>
            <p:nvPr/>
          </p:nvSpPr>
          <p:spPr bwMode="auto">
            <a:xfrm>
              <a:off x="4463" y="1389"/>
              <a:ext cx="216"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459826" name="Oval 50"/>
            <p:cNvSpPr>
              <a:spLocks noChangeArrowheads="1"/>
            </p:cNvSpPr>
            <p:nvPr/>
          </p:nvSpPr>
          <p:spPr bwMode="auto">
            <a:xfrm>
              <a:off x="895" y="1389"/>
              <a:ext cx="215" cy="214"/>
            </a:xfrm>
            <a:prstGeom prst="ellipse">
              <a:avLst/>
            </a:prstGeom>
            <a:solidFill>
              <a:schemeClr val="accent2"/>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dirty="0"/>
                <a:t>8</a:t>
              </a:r>
            </a:p>
          </p:txBody>
        </p:sp>
        <p:cxnSp>
          <p:nvCxnSpPr>
            <p:cNvPr id="459827" name="AutoShape 51"/>
            <p:cNvCxnSpPr>
              <a:cxnSpLocks noChangeShapeType="1"/>
              <a:stCxn id="459826" idx="6"/>
              <a:endCxn id="459823" idx="2"/>
            </p:cNvCxnSpPr>
            <p:nvPr/>
          </p:nvCxnSpPr>
          <p:spPr bwMode="auto">
            <a:xfrm>
              <a:off x="1116" y="1496"/>
              <a:ext cx="29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28" name="AutoShape 52"/>
            <p:cNvCxnSpPr>
              <a:cxnSpLocks noChangeShapeType="1"/>
              <a:stCxn id="459823" idx="6"/>
              <a:endCxn id="459822" idx="2"/>
            </p:cNvCxnSpPr>
            <p:nvPr/>
          </p:nvCxnSpPr>
          <p:spPr bwMode="auto">
            <a:xfrm>
              <a:off x="1640"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29" name="AutoShape 53"/>
            <p:cNvCxnSpPr>
              <a:cxnSpLocks noChangeShapeType="1"/>
              <a:stCxn id="459822" idx="6"/>
              <a:endCxn id="459821" idx="2"/>
            </p:cNvCxnSpPr>
            <p:nvPr/>
          </p:nvCxnSpPr>
          <p:spPr bwMode="auto">
            <a:xfrm>
              <a:off x="2152" y="1496"/>
              <a:ext cx="283"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0" name="AutoShape 54"/>
            <p:cNvCxnSpPr>
              <a:cxnSpLocks noChangeShapeType="1"/>
              <a:stCxn id="459821" idx="6"/>
              <a:endCxn id="459819" idx="2"/>
            </p:cNvCxnSpPr>
            <p:nvPr/>
          </p:nvCxnSpPr>
          <p:spPr bwMode="auto">
            <a:xfrm>
              <a:off x="2663"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1" name="AutoShape 55"/>
            <p:cNvCxnSpPr>
              <a:cxnSpLocks noChangeShapeType="1"/>
              <a:stCxn id="459819" idx="6"/>
              <a:endCxn id="459820" idx="2"/>
            </p:cNvCxnSpPr>
            <p:nvPr/>
          </p:nvCxnSpPr>
          <p:spPr bwMode="auto">
            <a:xfrm>
              <a:off x="3174" y="1496"/>
              <a:ext cx="26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2" name="AutoShape 56"/>
            <p:cNvCxnSpPr>
              <a:cxnSpLocks noChangeShapeType="1"/>
              <a:stCxn id="459820" idx="6"/>
              <a:endCxn id="459824" idx="2"/>
            </p:cNvCxnSpPr>
            <p:nvPr/>
          </p:nvCxnSpPr>
          <p:spPr bwMode="auto">
            <a:xfrm>
              <a:off x="3662"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3" name="AutoShape 57"/>
            <p:cNvCxnSpPr>
              <a:cxnSpLocks noChangeShapeType="1"/>
              <a:stCxn id="459824" idx="6"/>
              <a:endCxn id="459825" idx="2"/>
            </p:cNvCxnSpPr>
            <p:nvPr/>
          </p:nvCxnSpPr>
          <p:spPr bwMode="auto">
            <a:xfrm>
              <a:off x="4173" y="1496"/>
              <a:ext cx="284"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4" name="AutoShape 58"/>
            <p:cNvCxnSpPr>
              <a:cxnSpLocks noChangeShapeType="1"/>
              <a:endCxn id="459826" idx="2"/>
            </p:cNvCxnSpPr>
            <p:nvPr/>
          </p:nvCxnSpPr>
          <p:spPr bwMode="auto">
            <a:xfrm>
              <a:off x="587" y="1496"/>
              <a:ext cx="30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35" name="AutoShape 59"/>
            <p:cNvCxnSpPr>
              <a:cxnSpLocks noChangeShapeType="1"/>
              <a:stCxn id="459825" idx="6"/>
            </p:cNvCxnSpPr>
            <p:nvPr/>
          </p:nvCxnSpPr>
          <p:spPr bwMode="auto">
            <a:xfrm>
              <a:off x="4685" y="1496"/>
              <a:ext cx="311" cy="1"/>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459872" name="AutoShape 96"/>
          <p:cNvCxnSpPr>
            <a:cxnSpLocks noChangeShapeType="1"/>
            <a:stCxn id="459790" idx="5"/>
            <a:endCxn id="459823" idx="1"/>
          </p:cNvCxnSpPr>
          <p:nvPr/>
        </p:nvCxnSpPr>
        <p:spPr bwMode="auto">
          <a:xfrm>
            <a:off x="2041525" y="2505075"/>
            <a:ext cx="588963"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3" name="AutoShape 97"/>
          <p:cNvCxnSpPr>
            <a:cxnSpLocks noChangeShapeType="1"/>
            <a:stCxn id="459787" idx="5"/>
            <a:endCxn id="459822" idx="1"/>
          </p:cNvCxnSpPr>
          <p:nvPr/>
        </p:nvCxnSpPr>
        <p:spPr bwMode="auto">
          <a:xfrm>
            <a:off x="2873375" y="2505075"/>
            <a:ext cx="569913"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4" name="AutoShape 98"/>
          <p:cNvCxnSpPr>
            <a:cxnSpLocks noChangeShapeType="1"/>
            <a:stCxn id="459786" idx="5"/>
            <a:endCxn id="459821" idx="1"/>
          </p:cNvCxnSpPr>
          <p:nvPr/>
        </p:nvCxnSpPr>
        <p:spPr bwMode="auto">
          <a:xfrm>
            <a:off x="3684588" y="2505075"/>
            <a:ext cx="569912"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5" name="AutoShape 99"/>
          <p:cNvCxnSpPr>
            <a:cxnSpLocks noChangeShapeType="1"/>
            <a:stCxn id="459785" idx="5"/>
            <a:endCxn id="459819" idx="1"/>
          </p:cNvCxnSpPr>
          <p:nvPr/>
        </p:nvCxnSpPr>
        <p:spPr bwMode="auto">
          <a:xfrm>
            <a:off x="4495800" y="2505075"/>
            <a:ext cx="569913"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6" name="AutoShape 100"/>
          <p:cNvCxnSpPr>
            <a:cxnSpLocks noChangeShapeType="1"/>
            <a:stCxn id="459783" idx="5"/>
            <a:endCxn id="459820" idx="1"/>
          </p:cNvCxnSpPr>
          <p:nvPr/>
        </p:nvCxnSpPr>
        <p:spPr bwMode="auto">
          <a:xfrm>
            <a:off x="5308600" y="2505075"/>
            <a:ext cx="531813"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7" name="AutoShape 101"/>
          <p:cNvCxnSpPr>
            <a:cxnSpLocks noChangeShapeType="1"/>
            <a:stCxn id="459784" idx="5"/>
            <a:endCxn id="459824" idx="1"/>
          </p:cNvCxnSpPr>
          <p:nvPr/>
        </p:nvCxnSpPr>
        <p:spPr bwMode="auto">
          <a:xfrm>
            <a:off x="6081713" y="2505075"/>
            <a:ext cx="569912"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8" name="AutoShape 102"/>
          <p:cNvCxnSpPr>
            <a:cxnSpLocks noChangeShapeType="1"/>
            <a:stCxn id="459788" idx="5"/>
            <a:endCxn id="459825" idx="1"/>
          </p:cNvCxnSpPr>
          <p:nvPr/>
        </p:nvCxnSpPr>
        <p:spPr bwMode="auto">
          <a:xfrm>
            <a:off x="6894513" y="2505075"/>
            <a:ext cx="569912" cy="9842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79" name="AutoShape 103"/>
          <p:cNvCxnSpPr>
            <a:cxnSpLocks noChangeShapeType="1"/>
            <a:stCxn id="459789" idx="5"/>
          </p:cNvCxnSpPr>
          <p:nvPr/>
        </p:nvCxnSpPr>
        <p:spPr bwMode="auto">
          <a:xfrm>
            <a:off x="7705725" y="2505075"/>
            <a:ext cx="611188" cy="99536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880" name="AutoShape 104"/>
          <p:cNvCxnSpPr>
            <a:cxnSpLocks noChangeShapeType="1"/>
            <a:endCxn id="459826" idx="1"/>
          </p:cNvCxnSpPr>
          <p:nvPr/>
        </p:nvCxnSpPr>
        <p:spPr bwMode="auto">
          <a:xfrm>
            <a:off x="1187450" y="2514600"/>
            <a:ext cx="611188" cy="97472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9881" name="Text Box 105"/>
          <p:cNvSpPr txBox="1">
            <a:spLocks noChangeArrowheads="1"/>
          </p:cNvSpPr>
          <p:nvPr/>
        </p:nvSpPr>
        <p:spPr bwMode="auto">
          <a:xfrm>
            <a:off x="1116013" y="2781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1</a:t>
            </a:r>
          </a:p>
        </p:txBody>
      </p:sp>
      <p:sp>
        <p:nvSpPr>
          <p:cNvPr id="459882" name="Text Box 106"/>
          <p:cNvSpPr txBox="1">
            <a:spLocks noChangeArrowheads="1"/>
          </p:cNvSpPr>
          <p:nvPr/>
        </p:nvSpPr>
        <p:spPr bwMode="auto">
          <a:xfrm>
            <a:off x="1979613" y="2781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59883" name="Text Box 107"/>
          <p:cNvSpPr txBox="1">
            <a:spLocks noChangeArrowheads="1"/>
          </p:cNvSpPr>
          <p:nvPr/>
        </p:nvSpPr>
        <p:spPr bwMode="auto">
          <a:xfrm>
            <a:off x="2771775" y="2781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4</a:t>
            </a:r>
          </a:p>
        </p:txBody>
      </p:sp>
      <p:sp>
        <p:nvSpPr>
          <p:cNvPr id="459884" name="Text Box 108"/>
          <p:cNvSpPr txBox="1">
            <a:spLocks noChangeArrowheads="1"/>
          </p:cNvSpPr>
          <p:nvPr/>
        </p:nvSpPr>
        <p:spPr bwMode="auto">
          <a:xfrm>
            <a:off x="3587750" y="278765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6</a:t>
            </a:r>
          </a:p>
        </p:txBody>
      </p:sp>
      <p:sp>
        <p:nvSpPr>
          <p:cNvPr id="459885" name="Text Box 109"/>
          <p:cNvSpPr txBox="1">
            <a:spLocks noChangeArrowheads="1"/>
          </p:cNvSpPr>
          <p:nvPr/>
        </p:nvSpPr>
        <p:spPr bwMode="auto">
          <a:xfrm>
            <a:off x="4356100" y="2781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3</a:t>
            </a:r>
          </a:p>
        </p:txBody>
      </p:sp>
      <p:sp>
        <p:nvSpPr>
          <p:cNvPr id="459886" name="Text Box 110"/>
          <p:cNvSpPr txBox="1">
            <a:spLocks noChangeArrowheads="1"/>
          </p:cNvSpPr>
          <p:nvPr/>
        </p:nvSpPr>
        <p:spPr bwMode="auto">
          <a:xfrm>
            <a:off x="5219700" y="278765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59887" name="Text Box 111"/>
          <p:cNvSpPr txBox="1">
            <a:spLocks noChangeArrowheads="1"/>
          </p:cNvSpPr>
          <p:nvPr/>
        </p:nvSpPr>
        <p:spPr bwMode="auto">
          <a:xfrm>
            <a:off x="6011863" y="278765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2</a:t>
            </a:r>
          </a:p>
        </p:txBody>
      </p:sp>
      <p:sp>
        <p:nvSpPr>
          <p:cNvPr id="459888" name="Text Box 112"/>
          <p:cNvSpPr txBox="1">
            <a:spLocks noChangeArrowheads="1"/>
          </p:cNvSpPr>
          <p:nvPr/>
        </p:nvSpPr>
        <p:spPr bwMode="auto">
          <a:xfrm>
            <a:off x="6827838" y="278765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59889" name="Text Box 113"/>
          <p:cNvSpPr txBox="1">
            <a:spLocks noChangeArrowheads="1"/>
          </p:cNvSpPr>
          <p:nvPr/>
        </p:nvSpPr>
        <p:spPr bwMode="auto">
          <a:xfrm>
            <a:off x="7645400" y="2781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1</a:t>
            </a:r>
          </a:p>
        </p:txBody>
      </p:sp>
      <p:sp>
        <p:nvSpPr>
          <p:cNvPr id="459891" name="Oval 115"/>
          <p:cNvSpPr>
            <a:spLocks noChangeArrowheads="1"/>
          </p:cNvSpPr>
          <p:nvPr/>
        </p:nvSpPr>
        <p:spPr bwMode="auto">
          <a:xfrm>
            <a:off x="5016500" y="4673600"/>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59892" name="Oval 116"/>
          <p:cNvSpPr>
            <a:spLocks noChangeArrowheads="1"/>
          </p:cNvSpPr>
          <p:nvPr/>
        </p:nvSpPr>
        <p:spPr bwMode="auto">
          <a:xfrm>
            <a:off x="5789613" y="4673600"/>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2</a:t>
            </a:r>
          </a:p>
        </p:txBody>
      </p:sp>
      <p:sp>
        <p:nvSpPr>
          <p:cNvPr id="459893" name="Oval 117"/>
          <p:cNvSpPr>
            <a:spLocks noChangeArrowheads="1"/>
          </p:cNvSpPr>
          <p:nvPr/>
        </p:nvSpPr>
        <p:spPr bwMode="auto">
          <a:xfrm>
            <a:off x="4203700" y="4673600"/>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3</a:t>
            </a:r>
          </a:p>
        </p:txBody>
      </p:sp>
      <p:sp>
        <p:nvSpPr>
          <p:cNvPr id="459894" name="Oval 118"/>
          <p:cNvSpPr>
            <a:spLocks noChangeArrowheads="1"/>
          </p:cNvSpPr>
          <p:nvPr/>
        </p:nvSpPr>
        <p:spPr bwMode="auto">
          <a:xfrm>
            <a:off x="3392488" y="4673600"/>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59895" name="Oval 119"/>
          <p:cNvSpPr>
            <a:spLocks noChangeArrowheads="1"/>
          </p:cNvSpPr>
          <p:nvPr/>
        </p:nvSpPr>
        <p:spPr bwMode="auto">
          <a:xfrm>
            <a:off x="2581275" y="4673600"/>
            <a:ext cx="341313"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4</a:t>
            </a:r>
          </a:p>
        </p:txBody>
      </p:sp>
      <p:sp>
        <p:nvSpPr>
          <p:cNvPr id="459896" name="Oval 120"/>
          <p:cNvSpPr>
            <a:spLocks noChangeArrowheads="1"/>
          </p:cNvSpPr>
          <p:nvPr/>
        </p:nvSpPr>
        <p:spPr bwMode="auto">
          <a:xfrm>
            <a:off x="6602413" y="4673600"/>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59897" name="Oval 121"/>
          <p:cNvSpPr>
            <a:spLocks noChangeArrowheads="1"/>
          </p:cNvSpPr>
          <p:nvPr/>
        </p:nvSpPr>
        <p:spPr bwMode="auto">
          <a:xfrm>
            <a:off x="7413625" y="4673600"/>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59898" name="Oval 122"/>
          <p:cNvSpPr>
            <a:spLocks noChangeArrowheads="1"/>
          </p:cNvSpPr>
          <p:nvPr/>
        </p:nvSpPr>
        <p:spPr bwMode="auto">
          <a:xfrm>
            <a:off x="1749425" y="4673600"/>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59899" name="AutoShape 123"/>
          <p:cNvCxnSpPr>
            <a:cxnSpLocks noChangeShapeType="1"/>
            <a:stCxn id="459898" idx="6"/>
            <a:endCxn id="459895" idx="2"/>
          </p:cNvCxnSpPr>
          <p:nvPr/>
        </p:nvCxnSpPr>
        <p:spPr bwMode="auto">
          <a:xfrm>
            <a:off x="2100263" y="4843463"/>
            <a:ext cx="47148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0" name="AutoShape 124"/>
          <p:cNvCxnSpPr>
            <a:cxnSpLocks noChangeShapeType="1"/>
            <a:stCxn id="459895" idx="6"/>
            <a:endCxn id="459894" idx="2"/>
          </p:cNvCxnSpPr>
          <p:nvPr/>
        </p:nvCxnSpPr>
        <p:spPr bwMode="auto">
          <a:xfrm>
            <a:off x="2932113"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1" name="AutoShape 125"/>
          <p:cNvCxnSpPr>
            <a:cxnSpLocks noChangeShapeType="1"/>
            <a:stCxn id="459894" idx="6"/>
            <a:endCxn id="459893" idx="2"/>
          </p:cNvCxnSpPr>
          <p:nvPr/>
        </p:nvCxnSpPr>
        <p:spPr bwMode="auto">
          <a:xfrm>
            <a:off x="3744913" y="4843463"/>
            <a:ext cx="44926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2" name="AutoShape 126"/>
          <p:cNvCxnSpPr>
            <a:cxnSpLocks noChangeShapeType="1"/>
            <a:stCxn id="459893" idx="6"/>
            <a:endCxn id="459891" idx="2"/>
          </p:cNvCxnSpPr>
          <p:nvPr/>
        </p:nvCxnSpPr>
        <p:spPr bwMode="auto">
          <a:xfrm>
            <a:off x="4556125"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3" name="AutoShape 127"/>
          <p:cNvCxnSpPr>
            <a:cxnSpLocks noChangeShapeType="1"/>
            <a:stCxn id="459891" idx="6"/>
            <a:endCxn id="459892" idx="2"/>
          </p:cNvCxnSpPr>
          <p:nvPr/>
        </p:nvCxnSpPr>
        <p:spPr bwMode="auto">
          <a:xfrm>
            <a:off x="5367338" y="4843463"/>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4" name="AutoShape 128"/>
          <p:cNvCxnSpPr>
            <a:cxnSpLocks noChangeShapeType="1"/>
            <a:stCxn id="459892" idx="6"/>
            <a:endCxn id="459896" idx="2"/>
          </p:cNvCxnSpPr>
          <p:nvPr/>
        </p:nvCxnSpPr>
        <p:spPr bwMode="auto">
          <a:xfrm>
            <a:off x="6142038"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5" name="AutoShape 129"/>
          <p:cNvCxnSpPr>
            <a:cxnSpLocks noChangeShapeType="1"/>
            <a:stCxn id="459896" idx="6"/>
            <a:endCxn id="459897" idx="2"/>
          </p:cNvCxnSpPr>
          <p:nvPr/>
        </p:nvCxnSpPr>
        <p:spPr bwMode="auto">
          <a:xfrm>
            <a:off x="6953250"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6" name="AutoShape 130"/>
          <p:cNvCxnSpPr>
            <a:cxnSpLocks noChangeShapeType="1"/>
            <a:endCxn id="459898" idx="2"/>
          </p:cNvCxnSpPr>
          <p:nvPr/>
        </p:nvCxnSpPr>
        <p:spPr bwMode="auto">
          <a:xfrm>
            <a:off x="1260475" y="4843463"/>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07" name="AutoShape 131"/>
          <p:cNvCxnSpPr>
            <a:cxnSpLocks noChangeShapeType="1"/>
            <a:stCxn id="459897" idx="6"/>
          </p:cNvCxnSpPr>
          <p:nvPr/>
        </p:nvCxnSpPr>
        <p:spPr bwMode="auto">
          <a:xfrm>
            <a:off x="7766050" y="4843463"/>
            <a:ext cx="493713" cy="1587"/>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9909" name="Text Box 133"/>
          <p:cNvSpPr txBox="1">
            <a:spLocks noChangeArrowheads="1"/>
          </p:cNvSpPr>
          <p:nvPr/>
        </p:nvSpPr>
        <p:spPr bwMode="auto">
          <a:xfrm>
            <a:off x="1674813" y="1855788"/>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a:t>
            </a:r>
          </a:p>
        </p:txBody>
      </p:sp>
      <p:sp>
        <p:nvSpPr>
          <p:cNvPr id="459910" name="Text Box 134"/>
          <p:cNvSpPr txBox="1">
            <a:spLocks noChangeArrowheads="1"/>
          </p:cNvSpPr>
          <p:nvPr/>
        </p:nvSpPr>
        <p:spPr bwMode="auto">
          <a:xfrm>
            <a:off x="2509838" y="1862138"/>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4/?/?</a:t>
            </a:r>
          </a:p>
        </p:txBody>
      </p:sp>
      <p:sp>
        <p:nvSpPr>
          <p:cNvPr id="459911" name="Text Box 135"/>
          <p:cNvSpPr txBox="1">
            <a:spLocks noChangeArrowheads="1"/>
          </p:cNvSpPr>
          <p:nvPr/>
        </p:nvSpPr>
        <p:spPr bwMode="auto">
          <a:xfrm>
            <a:off x="3330575" y="1862138"/>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6/?/?</a:t>
            </a:r>
          </a:p>
        </p:txBody>
      </p:sp>
      <p:sp>
        <p:nvSpPr>
          <p:cNvPr id="459912" name="Text Box 136"/>
          <p:cNvSpPr txBox="1">
            <a:spLocks noChangeArrowheads="1"/>
          </p:cNvSpPr>
          <p:nvPr/>
        </p:nvSpPr>
        <p:spPr bwMode="auto">
          <a:xfrm>
            <a:off x="4122738" y="1862138"/>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3/?/?</a:t>
            </a:r>
          </a:p>
        </p:txBody>
      </p:sp>
      <p:sp>
        <p:nvSpPr>
          <p:cNvPr id="459913" name="Text Box 137"/>
          <p:cNvSpPr txBox="1">
            <a:spLocks noChangeArrowheads="1"/>
          </p:cNvSpPr>
          <p:nvPr/>
        </p:nvSpPr>
        <p:spPr bwMode="auto">
          <a:xfrm>
            <a:off x="4914900" y="1862138"/>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a:t>
            </a:r>
          </a:p>
        </p:txBody>
      </p:sp>
      <p:sp>
        <p:nvSpPr>
          <p:cNvPr id="459914" name="Text Box 138"/>
          <p:cNvSpPr txBox="1">
            <a:spLocks noChangeArrowheads="1"/>
          </p:cNvSpPr>
          <p:nvPr/>
        </p:nvSpPr>
        <p:spPr bwMode="auto">
          <a:xfrm>
            <a:off x="5678488" y="1862138"/>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2/?/?</a:t>
            </a:r>
          </a:p>
        </p:txBody>
      </p:sp>
      <p:sp>
        <p:nvSpPr>
          <p:cNvPr id="459915" name="Text Box 139"/>
          <p:cNvSpPr txBox="1">
            <a:spLocks noChangeArrowheads="1"/>
          </p:cNvSpPr>
          <p:nvPr/>
        </p:nvSpPr>
        <p:spPr bwMode="auto">
          <a:xfrm>
            <a:off x="6543675" y="1862138"/>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5/?/?</a:t>
            </a:r>
          </a:p>
        </p:txBody>
      </p:sp>
      <p:sp>
        <p:nvSpPr>
          <p:cNvPr id="459916" name="Text Box 140"/>
          <p:cNvSpPr txBox="1">
            <a:spLocks noChangeArrowheads="1"/>
          </p:cNvSpPr>
          <p:nvPr/>
        </p:nvSpPr>
        <p:spPr bwMode="auto">
          <a:xfrm>
            <a:off x="7335838" y="1862138"/>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1/?/?</a:t>
            </a:r>
          </a:p>
        </p:txBody>
      </p:sp>
      <p:sp>
        <p:nvSpPr>
          <p:cNvPr id="459917" name="Text Box 141"/>
          <p:cNvSpPr txBox="1">
            <a:spLocks noChangeArrowheads="1"/>
          </p:cNvSpPr>
          <p:nvPr/>
        </p:nvSpPr>
        <p:spPr bwMode="auto">
          <a:xfrm>
            <a:off x="1674813" y="3092450"/>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8</a:t>
            </a:r>
            <a:r>
              <a:rPr lang="de-DE" sz="1600" dirty="0"/>
              <a:t>/1/?</a:t>
            </a:r>
          </a:p>
        </p:txBody>
      </p:sp>
      <p:sp>
        <p:nvSpPr>
          <p:cNvPr id="459918" name="Text Box 142"/>
          <p:cNvSpPr txBox="1">
            <a:spLocks noChangeArrowheads="1"/>
          </p:cNvSpPr>
          <p:nvPr/>
        </p:nvSpPr>
        <p:spPr bwMode="auto">
          <a:xfrm>
            <a:off x="2509838" y="3098800"/>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4/</a:t>
            </a:r>
            <a:r>
              <a:rPr lang="de-DE" sz="1600" b="1" dirty="0">
                <a:solidFill>
                  <a:schemeClr val="accent1">
                    <a:lumMod val="60000"/>
                    <a:lumOff val="40000"/>
                  </a:schemeClr>
                </a:solidFill>
              </a:rPr>
              <a:t>8</a:t>
            </a:r>
            <a:r>
              <a:rPr lang="de-DE" sz="1600" dirty="0"/>
              <a:t>/?</a:t>
            </a:r>
          </a:p>
        </p:txBody>
      </p:sp>
      <p:sp>
        <p:nvSpPr>
          <p:cNvPr id="459919" name="Text Box 143"/>
          <p:cNvSpPr txBox="1">
            <a:spLocks noChangeArrowheads="1"/>
          </p:cNvSpPr>
          <p:nvPr/>
        </p:nvSpPr>
        <p:spPr bwMode="auto">
          <a:xfrm>
            <a:off x="3330575" y="3098800"/>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6</a:t>
            </a:r>
            <a:r>
              <a:rPr lang="de-DE" sz="1600" dirty="0"/>
              <a:t>/4/?</a:t>
            </a:r>
          </a:p>
        </p:txBody>
      </p:sp>
      <p:sp>
        <p:nvSpPr>
          <p:cNvPr id="459920" name="Text Box 144"/>
          <p:cNvSpPr txBox="1">
            <a:spLocks noChangeArrowheads="1"/>
          </p:cNvSpPr>
          <p:nvPr/>
        </p:nvSpPr>
        <p:spPr bwMode="auto">
          <a:xfrm>
            <a:off x="4122738" y="3098800"/>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3/</a:t>
            </a:r>
            <a:r>
              <a:rPr lang="de-DE" sz="1600" b="1" dirty="0">
                <a:solidFill>
                  <a:schemeClr val="accent1">
                    <a:lumMod val="60000"/>
                    <a:lumOff val="40000"/>
                  </a:schemeClr>
                </a:solidFill>
              </a:rPr>
              <a:t>6</a:t>
            </a:r>
            <a:r>
              <a:rPr lang="de-DE" sz="1600" dirty="0"/>
              <a:t>/?</a:t>
            </a:r>
          </a:p>
        </p:txBody>
      </p:sp>
      <p:sp>
        <p:nvSpPr>
          <p:cNvPr id="459921" name="Text Box 145"/>
          <p:cNvSpPr txBox="1">
            <a:spLocks noChangeArrowheads="1"/>
          </p:cNvSpPr>
          <p:nvPr/>
        </p:nvSpPr>
        <p:spPr bwMode="auto">
          <a:xfrm>
            <a:off x="4914900" y="3098800"/>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7</a:t>
            </a:r>
            <a:r>
              <a:rPr lang="de-DE" sz="1600" dirty="0"/>
              <a:t>/3/?</a:t>
            </a:r>
          </a:p>
        </p:txBody>
      </p:sp>
      <p:sp>
        <p:nvSpPr>
          <p:cNvPr id="459922" name="Text Box 146"/>
          <p:cNvSpPr txBox="1">
            <a:spLocks noChangeArrowheads="1"/>
          </p:cNvSpPr>
          <p:nvPr/>
        </p:nvSpPr>
        <p:spPr bwMode="auto">
          <a:xfrm>
            <a:off x="5678488" y="3098800"/>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2/</a:t>
            </a:r>
            <a:r>
              <a:rPr lang="de-DE" sz="1600" b="1" dirty="0">
                <a:solidFill>
                  <a:schemeClr val="accent1">
                    <a:lumMod val="60000"/>
                    <a:lumOff val="40000"/>
                  </a:schemeClr>
                </a:solidFill>
              </a:rPr>
              <a:t>7</a:t>
            </a:r>
            <a:r>
              <a:rPr lang="de-DE" sz="1600" dirty="0"/>
              <a:t>/?</a:t>
            </a:r>
          </a:p>
        </p:txBody>
      </p:sp>
      <p:sp>
        <p:nvSpPr>
          <p:cNvPr id="459923" name="Text Box 147"/>
          <p:cNvSpPr txBox="1">
            <a:spLocks noChangeArrowheads="1"/>
          </p:cNvSpPr>
          <p:nvPr/>
        </p:nvSpPr>
        <p:spPr bwMode="auto">
          <a:xfrm>
            <a:off x="6543675" y="3098800"/>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5</a:t>
            </a:r>
            <a:r>
              <a:rPr lang="de-DE" sz="1600" dirty="0"/>
              <a:t>/2/?</a:t>
            </a:r>
          </a:p>
        </p:txBody>
      </p:sp>
      <p:sp>
        <p:nvSpPr>
          <p:cNvPr id="459924" name="Text Box 148"/>
          <p:cNvSpPr txBox="1">
            <a:spLocks noChangeArrowheads="1"/>
          </p:cNvSpPr>
          <p:nvPr/>
        </p:nvSpPr>
        <p:spPr bwMode="auto">
          <a:xfrm>
            <a:off x="7335838" y="3098800"/>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1/</a:t>
            </a:r>
            <a:r>
              <a:rPr lang="de-DE" sz="1600" dirty="0">
                <a:solidFill>
                  <a:schemeClr val="accent1">
                    <a:lumMod val="60000"/>
                    <a:lumOff val="40000"/>
                  </a:schemeClr>
                </a:solidFill>
              </a:rPr>
              <a:t>5</a:t>
            </a:r>
            <a:r>
              <a:rPr lang="de-DE" sz="1600" dirty="0"/>
              <a:t>/?</a:t>
            </a:r>
          </a:p>
        </p:txBody>
      </p:sp>
      <p:cxnSp>
        <p:nvCxnSpPr>
          <p:cNvPr id="459925" name="AutoShape 149"/>
          <p:cNvCxnSpPr>
            <a:cxnSpLocks noChangeShapeType="1"/>
            <a:stCxn id="459826" idx="5"/>
            <a:endCxn id="459895" idx="1"/>
          </p:cNvCxnSpPr>
          <p:nvPr/>
        </p:nvCxnSpPr>
        <p:spPr bwMode="auto">
          <a:xfrm>
            <a:off x="2041525" y="3749675"/>
            <a:ext cx="588963"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26" name="AutoShape 150"/>
          <p:cNvCxnSpPr>
            <a:cxnSpLocks noChangeShapeType="1"/>
            <a:stCxn id="459823" idx="5"/>
            <a:endCxn id="459894" idx="1"/>
          </p:cNvCxnSpPr>
          <p:nvPr/>
        </p:nvCxnSpPr>
        <p:spPr bwMode="auto">
          <a:xfrm>
            <a:off x="2873375" y="3749675"/>
            <a:ext cx="569913"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27" name="AutoShape 151"/>
          <p:cNvCxnSpPr>
            <a:cxnSpLocks noChangeShapeType="1"/>
            <a:stCxn id="459822" idx="5"/>
            <a:endCxn id="459893" idx="1"/>
          </p:cNvCxnSpPr>
          <p:nvPr/>
        </p:nvCxnSpPr>
        <p:spPr bwMode="auto">
          <a:xfrm>
            <a:off x="3684588" y="3749675"/>
            <a:ext cx="569912"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28" name="AutoShape 152"/>
          <p:cNvCxnSpPr>
            <a:cxnSpLocks noChangeShapeType="1"/>
            <a:stCxn id="459821" idx="5"/>
            <a:endCxn id="459891" idx="1"/>
          </p:cNvCxnSpPr>
          <p:nvPr/>
        </p:nvCxnSpPr>
        <p:spPr bwMode="auto">
          <a:xfrm>
            <a:off x="4495800" y="3749675"/>
            <a:ext cx="569913"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29" name="AutoShape 153"/>
          <p:cNvCxnSpPr>
            <a:cxnSpLocks noChangeShapeType="1"/>
            <a:stCxn id="459819" idx="5"/>
            <a:endCxn id="459892" idx="1"/>
          </p:cNvCxnSpPr>
          <p:nvPr/>
        </p:nvCxnSpPr>
        <p:spPr bwMode="auto">
          <a:xfrm>
            <a:off x="5308600" y="3749675"/>
            <a:ext cx="531813"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30" name="AutoShape 154"/>
          <p:cNvCxnSpPr>
            <a:cxnSpLocks noChangeShapeType="1"/>
            <a:stCxn id="459820" idx="5"/>
            <a:endCxn id="459896" idx="1"/>
          </p:cNvCxnSpPr>
          <p:nvPr/>
        </p:nvCxnSpPr>
        <p:spPr bwMode="auto">
          <a:xfrm>
            <a:off x="6081713" y="3749675"/>
            <a:ext cx="569912"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31" name="AutoShape 155"/>
          <p:cNvCxnSpPr>
            <a:cxnSpLocks noChangeShapeType="1"/>
            <a:stCxn id="459824" idx="5"/>
            <a:endCxn id="459897" idx="1"/>
          </p:cNvCxnSpPr>
          <p:nvPr/>
        </p:nvCxnSpPr>
        <p:spPr bwMode="auto">
          <a:xfrm>
            <a:off x="6894513" y="3749675"/>
            <a:ext cx="569912"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32" name="AutoShape 156"/>
          <p:cNvCxnSpPr>
            <a:cxnSpLocks noChangeShapeType="1"/>
            <a:stCxn id="459825" idx="5"/>
          </p:cNvCxnSpPr>
          <p:nvPr/>
        </p:nvCxnSpPr>
        <p:spPr bwMode="auto">
          <a:xfrm>
            <a:off x="7705725" y="3749675"/>
            <a:ext cx="539750" cy="903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933" name="AutoShape 157"/>
          <p:cNvCxnSpPr>
            <a:cxnSpLocks noChangeShapeType="1"/>
          </p:cNvCxnSpPr>
          <p:nvPr/>
        </p:nvCxnSpPr>
        <p:spPr bwMode="auto">
          <a:xfrm>
            <a:off x="1187450" y="3716338"/>
            <a:ext cx="588963" cy="96361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9934" name="Text Box 158"/>
          <p:cNvSpPr txBox="1">
            <a:spLocks noChangeArrowheads="1"/>
          </p:cNvSpPr>
          <p:nvPr/>
        </p:nvSpPr>
        <p:spPr bwMode="auto">
          <a:xfrm>
            <a:off x="1692275" y="436562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8/1/5</a:t>
            </a:r>
          </a:p>
        </p:txBody>
      </p:sp>
      <p:sp>
        <p:nvSpPr>
          <p:cNvPr id="459935" name="Text Box 159"/>
          <p:cNvSpPr txBox="1">
            <a:spLocks noChangeArrowheads="1"/>
          </p:cNvSpPr>
          <p:nvPr/>
        </p:nvSpPr>
        <p:spPr bwMode="auto">
          <a:xfrm>
            <a:off x="25273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4/</a:t>
            </a:r>
            <a:r>
              <a:rPr lang="de-DE" sz="1600" b="1" dirty="0">
                <a:solidFill>
                  <a:schemeClr val="accent2"/>
                </a:solidFill>
              </a:rPr>
              <a:t>8</a:t>
            </a:r>
            <a:r>
              <a:rPr lang="de-DE" sz="1600" dirty="0"/>
              <a:t>/8</a:t>
            </a:r>
          </a:p>
        </p:txBody>
      </p:sp>
      <p:sp>
        <p:nvSpPr>
          <p:cNvPr id="459936" name="Text Box 160"/>
          <p:cNvSpPr txBox="1">
            <a:spLocks noChangeArrowheads="1"/>
          </p:cNvSpPr>
          <p:nvPr/>
        </p:nvSpPr>
        <p:spPr bwMode="auto">
          <a:xfrm>
            <a:off x="3348038" y="4371975"/>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6/4/8</a:t>
            </a:r>
          </a:p>
        </p:txBody>
      </p:sp>
      <p:sp>
        <p:nvSpPr>
          <p:cNvPr id="459937" name="Text Box 161"/>
          <p:cNvSpPr txBox="1">
            <a:spLocks noChangeArrowheads="1"/>
          </p:cNvSpPr>
          <p:nvPr/>
        </p:nvSpPr>
        <p:spPr bwMode="auto">
          <a:xfrm>
            <a:off x="41402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3/</a:t>
            </a:r>
            <a:r>
              <a:rPr lang="de-DE" sz="1600" b="1" dirty="0">
                <a:solidFill>
                  <a:schemeClr val="accent2"/>
                </a:solidFill>
              </a:rPr>
              <a:t>6</a:t>
            </a:r>
            <a:r>
              <a:rPr lang="de-DE" sz="1600" dirty="0"/>
              <a:t>/6</a:t>
            </a:r>
          </a:p>
        </p:txBody>
      </p:sp>
      <p:sp>
        <p:nvSpPr>
          <p:cNvPr id="459938" name="Text Box 162"/>
          <p:cNvSpPr txBox="1">
            <a:spLocks noChangeArrowheads="1"/>
          </p:cNvSpPr>
          <p:nvPr/>
        </p:nvSpPr>
        <p:spPr bwMode="auto">
          <a:xfrm>
            <a:off x="4932363" y="4371975"/>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7/3/6</a:t>
            </a:r>
          </a:p>
        </p:txBody>
      </p:sp>
      <p:sp>
        <p:nvSpPr>
          <p:cNvPr id="459939" name="Text Box 163"/>
          <p:cNvSpPr txBox="1">
            <a:spLocks noChangeArrowheads="1"/>
          </p:cNvSpPr>
          <p:nvPr/>
        </p:nvSpPr>
        <p:spPr bwMode="auto">
          <a:xfrm>
            <a:off x="569595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2/</a:t>
            </a:r>
            <a:r>
              <a:rPr lang="de-DE" sz="1600" b="1" dirty="0">
                <a:solidFill>
                  <a:schemeClr val="accent2"/>
                </a:solidFill>
              </a:rPr>
              <a:t>7</a:t>
            </a:r>
            <a:r>
              <a:rPr lang="de-DE" sz="1600" dirty="0"/>
              <a:t>/7</a:t>
            </a:r>
          </a:p>
        </p:txBody>
      </p:sp>
      <p:sp>
        <p:nvSpPr>
          <p:cNvPr id="459940" name="Text Box 164"/>
          <p:cNvSpPr txBox="1">
            <a:spLocks noChangeArrowheads="1"/>
          </p:cNvSpPr>
          <p:nvPr/>
        </p:nvSpPr>
        <p:spPr bwMode="auto">
          <a:xfrm>
            <a:off x="6561138" y="4371975"/>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5/2/7</a:t>
            </a:r>
          </a:p>
        </p:txBody>
      </p:sp>
      <p:sp>
        <p:nvSpPr>
          <p:cNvPr id="459941" name="Text Box 165"/>
          <p:cNvSpPr txBox="1">
            <a:spLocks noChangeArrowheads="1"/>
          </p:cNvSpPr>
          <p:nvPr/>
        </p:nvSpPr>
        <p:spPr bwMode="auto">
          <a:xfrm>
            <a:off x="73533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1/</a:t>
            </a:r>
            <a:r>
              <a:rPr lang="de-DE" sz="1600" b="1" dirty="0">
                <a:solidFill>
                  <a:schemeClr val="accent2"/>
                </a:solidFill>
              </a:rPr>
              <a:t>5</a:t>
            </a:r>
            <a:r>
              <a:rPr lang="de-DE" sz="1600" dirty="0"/>
              <a:t>/5</a:t>
            </a:r>
          </a:p>
        </p:txBody>
      </p:sp>
      <p:sp>
        <p:nvSpPr>
          <p:cNvPr id="459942" name="Text Box 166"/>
          <p:cNvSpPr txBox="1">
            <a:spLocks noChangeArrowheads="1"/>
          </p:cNvSpPr>
          <p:nvPr/>
        </p:nvSpPr>
        <p:spPr bwMode="auto">
          <a:xfrm>
            <a:off x="1165225" y="399256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59943" name="Text Box 167"/>
          <p:cNvSpPr txBox="1">
            <a:spLocks noChangeArrowheads="1"/>
          </p:cNvSpPr>
          <p:nvPr/>
        </p:nvSpPr>
        <p:spPr bwMode="auto">
          <a:xfrm>
            <a:off x="1979613" y="399256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59944" name="Text Box 168"/>
          <p:cNvSpPr txBox="1">
            <a:spLocks noChangeArrowheads="1"/>
          </p:cNvSpPr>
          <p:nvPr/>
        </p:nvSpPr>
        <p:spPr bwMode="auto">
          <a:xfrm>
            <a:off x="2771775" y="399256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59945" name="Text Box 169"/>
          <p:cNvSpPr txBox="1">
            <a:spLocks noChangeArrowheads="1"/>
          </p:cNvSpPr>
          <p:nvPr/>
        </p:nvSpPr>
        <p:spPr bwMode="auto">
          <a:xfrm>
            <a:off x="3587750" y="399891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6</a:t>
            </a:r>
          </a:p>
        </p:txBody>
      </p:sp>
      <p:sp>
        <p:nvSpPr>
          <p:cNvPr id="459946" name="Text Box 170"/>
          <p:cNvSpPr txBox="1">
            <a:spLocks noChangeArrowheads="1"/>
          </p:cNvSpPr>
          <p:nvPr/>
        </p:nvSpPr>
        <p:spPr bwMode="auto">
          <a:xfrm>
            <a:off x="4356100" y="399256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6</a:t>
            </a:r>
          </a:p>
        </p:txBody>
      </p:sp>
      <p:sp>
        <p:nvSpPr>
          <p:cNvPr id="459947" name="Text Box 171"/>
          <p:cNvSpPr txBox="1">
            <a:spLocks noChangeArrowheads="1"/>
          </p:cNvSpPr>
          <p:nvPr/>
        </p:nvSpPr>
        <p:spPr bwMode="auto">
          <a:xfrm>
            <a:off x="5219700" y="399891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59948" name="Text Box 172"/>
          <p:cNvSpPr txBox="1">
            <a:spLocks noChangeArrowheads="1"/>
          </p:cNvSpPr>
          <p:nvPr/>
        </p:nvSpPr>
        <p:spPr bwMode="auto">
          <a:xfrm>
            <a:off x="6011863" y="399891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59949" name="Text Box 173"/>
          <p:cNvSpPr txBox="1">
            <a:spLocks noChangeArrowheads="1"/>
          </p:cNvSpPr>
          <p:nvPr/>
        </p:nvSpPr>
        <p:spPr bwMode="auto">
          <a:xfrm>
            <a:off x="6827838" y="399891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59950" name="Text Box 174"/>
          <p:cNvSpPr txBox="1">
            <a:spLocks noChangeArrowheads="1"/>
          </p:cNvSpPr>
          <p:nvPr/>
        </p:nvSpPr>
        <p:spPr bwMode="auto">
          <a:xfrm>
            <a:off x="7645400" y="399256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59951" name="Text Box 175"/>
          <p:cNvSpPr txBox="1">
            <a:spLocks noChangeArrowheads="1"/>
          </p:cNvSpPr>
          <p:nvPr/>
        </p:nvSpPr>
        <p:spPr bwMode="auto">
          <a:xfrm>
            <a:off x="3255963" y="5672138"/>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 </a:t>
            </a:r>
            <a:r>
              <a:rPr lang="de-DE" i="1"/>
              <a:t>v</a:t>
            </a:r>
            <a:r>
              <a:rPr lang="de-DE"/>
              <a:t> / </a:t>
            </a:r>
            <a:r>
              <a:rPr lang="de-DE" i="1"/>
              <a:t>p</a:t>
            </a:r>
            <a:r>
              <a:rPr lang="de-DE"/>
              <a:t> </a:t>
            </a:r>
          </a:p>
        </p:txBody>
      </p:sp>
      <p:sp>
        <p:nvSpPr>
          <p:cNvPr id="459952" name="Text Box 176"/>
          <p:cNvSpPr txBox="1">
            <a:spLocks noChangeArrowheads="1"/>
          </p:cNvSpPr>
          <p:nvPr/>
        </p:nvSpPr>
        <p:spPr bwMode="auto">
          <a:xfrm>
            <a:off x="4932363" y="5670550"/>
            <a:ext cx="2508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i="1" dirty="0">
                <a:solidFill>
                  <a:schemeClr val="accent2"/>
                </a:solidFill>
              </a:rPr>
              <a:t>v</a:t>
            </a:r>
            <a:r>
              <a:rPr lang="de-DE" b="1" dirty="0">
                <a:solidFill>
                  <a:schemeClr val="accent2"/>
                </a:solidFill>
              </a:rPr>
              <a:t> </a:t>
            </a:r>
            <a:r>
              <a:rPr lang="de-DE" b="1" dirty="0">
                <a:solidFill>
                  <a:schemeClr val="accent2"/>
                </a:solidFill>
                <a:cs typeface="Arial" charset="0"/>
              </a:rPr>
              <a:t>≥</a:t>
            </a:r>
            <a:r>
              <a:rPr lang="de-DE" b="1" dirty="0">
                <a:solidFill>
                  <a:schemeClr val="accent2"/>
                </a:solidFill>
              </a:rPr>
              <a:t> </a:t>
            </a:r>
            <a:r>
              <a:rPr lang="de-DE" b="1" dirty="0" err="1">
                <a:solidFill>
                  <a:schemeClr val="accent2"/>
                </a:solidFill>
              </a:rPr>
              <a:t>max</a:t>
            </a:r>
            <a:r>
              <a:rPr lang="de-DE" b="1" dirty="0">
                <a:solidFill>
                  <a:schemeClr val="accent2"/>
                </a:solidFill>
              </a:rPr>
              <a:t>(</a:t>
            </a:r>
            <a:r>
              <a:rPr lang="de-DE" b="1" i="1" dirty="0">
                <a:solidFill>
                  <a:schemeClr val="accent2"/>
                </a:solidFill>
              </a:rPr>
              <a:t>p</a:t>
            </a:r>
            <a:r>
              <a:rPr lang="de-DE" b="1" dirty="0">
                <a:solidFill>
                  <a:schemeClr val="accent2"/>
                </a:solidFill>
              </a:rPr>
              <a:t>, </a:t>
            </a:r>
            <a:r>
              <a:rPr lang="de-DE" b="1" i="1" dirty="0">
                <a:solidFill>
                  <a:schemeClr val="accent2"/>
                </a:solidFill>
              </a:rPr>
              <a:t>s</a:t>
            </a:r>
            <a:r>
              <a:rPr lang="de-DE" b="1" dirty="0">
                <a:solidFill>
                  <a:schemeClr val="accent2"/>
                </a:solidFill>
              </a:rPr>
              <a:t>) </a:t>
            </a:r>
            <a:r>
              <a:rPr lang="de-DE" b="1" dirty="0">
                <a:solidFill>
                  <a:schemeClr val="accent2"/>
                </a:solidFill>
                <a:sym typeface="Wingdings" pitchFamily="2" charset="2"/>
              </a:rPr>
              <a:t> </a:t>
            </a:r>
            <a:r>
              <a:rPr lang="de-DE" b="1" i="1" dirty="0">
                <a:solidFill>
                  <a:schemeClr val="accent2"/>
                </a:solidFill>
                <a:sym typeface="Wingdings" pitchFamily="2" charset="2"/>
              </a:rPr>
              <a:t>s</a:t>
            </a:r>
            <a:r>
              <a:rPr lang="de-DE" b="1" dirty="0">
                <a:solidFill>
                  <a:schemeClr val="accent2"/>
                </a:solidFill>
                <a:sym typeface="Wingdings" pitchFamily="2" charset="2"/>
              </a:rPr>
              <a:t> := </a:t>
            </a:r>
            <a:r>
              <a:rPr lang="de-DE" b="1" i="1" dirty="0">
                <a:solidFill>
                  <a:schemeClr val="accent2"/>
                </a:solidFill>
                <a:sym typeface="Wingdings" pitchFamily="2" charset="2"/>
              </a:rPr>
              <a:t>v</a:t>
            </a:r>
            <a:endParaRPr lang="de-DE" b="1" i="1" dirty="0">
              <a:solidFill>
                <a:schemeClr val="accent2"/>
              </a:solidFill>
            </a:endParaRPr>
          </a:p>
        </p:txBody>
      </p:sp>
      <p:sp>
        <p:nvSpPr>
          <p:cNvPr id="459953" name="Text Box 177"/>
          <p:cNvSpPr txBox="1">
            <a:spLocks noChangeArrowheads="1"/>
          </p:cNvSpPr>
          <p:nvPr/>
        </p:nvSpPr>
        <p:spPr bwMode="auto">
          <a:xfrm>
            <a:off x="158750" y="5681663"/>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Phase 1</a:t>
            </a:r>
          </a:p>
        </p:txBody>
      </p:sp>
      <p:sp>
        <p:nvSpPr>
          <p:cNvPr id="459955" name="Text Box 179"/>
          <p:cNvSpPr txBox="1">
            <a:spLocks noChangeArrowheads="1"/>
          </p:cNvSpPr>
          <p:nvPr/>
        </p:nvSpPr>
        <p:spPr bwMode="auto">
          <a:xfrm>
            <a:off x="34925" y="2774950"/>
            <a:ext cx="763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a:t>
            </a:r>
            <a:r>
              <a:rPr lang="de-DE">
                <a:sym typeface="Wingdings" pitchFamily="2" charset="2"/>
              </a:rPr>
              <a:t> </a:t>
            </a:r>
            <a:r>
              <a:rPr lang="de-DE" i="1"/>
              <a:t>v</a:t>
            </a:r>
          </a:p>
        </p:txBody>
      </p:sp>
      <p:sp>
        <p:nvSpPr>
          <p:cNvPr id="459956" name="Text Box 180"/>
          <p:cNvSpPr txBox="1">
            <a:spLocks noChangeArrowheads="1"/>
          </p:cNvSpPr>
          <p:nvPr/>
        </p:nvSpPr>
        <p:spPr bwMode="auto">
          <a:xfrm>
            <a:off x="34925" y="3933825"/>
            <a:ext cx="11112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dirty="0" err="1">
                <a:solidFill>
                  <a:schemeClr val="accent1">
                    <a:lumMod val="60000"/>
                    <a:lumOff val="40000"/>
                  </a:schemeClr>
                </a:solidFill>
              </a:rPr>
              <a:t>max</a:t>
            </a:r>
            <a:r>
              <a:rPr lang="de-DE" b="1" dirty="0">
                <a:solidFill>
                  <a:schemeClr val="accent1">
                    <a:lumMod val="60000"/>
                    <a:lumOff val="40000"/>
                  </a:schemeClr>
                </a:solidFill>
              </a:rPr>
              <a:t>(</a:t>
            </a:r>
            <a:r>
              <a:rPr lang="de-DE" b="1" dirty="0" err="1">
                <a:solidFill>
                  <a:schemeClr val="accent1">
                    <a:lumMod val="60000"/>
                    <a:lumOff val="40000"/>
                  </a:schemeClr>
                </a:solidFill>
              </a:rPr>
              <a:t>s,</a:t>
            </a:r>
            <a:r>
              <a:rPr lang="de-DE" b="1" i="1" dirty="0" err="1">
                <a:solidFill>
                  <a:schemeClr val="accent1">
                    <a:lumMod val="60000"/>
                    <a:lumOff val="40000"/>
                  </a:schemeClr>
                </a:solidFill>
              </a:rPr>
              <a:t>v</a:t>
            </a:r>
            <a:r>
              <a:rPr lang="de-DE" b="1" dirty="0">
                <a:solidFill>
                  <a:schemeClr val="accent1">
                    <a:lumMod val="60000"/>
                    <a:lumOff val="40000"/>
                  </a:schemeClr>
                </a:solidFill>
              </a:rPr>
              <a:t>)</a:t>
            </a:r>
          </a:p>
          <a:p>
            <a:r>
              <a:rPr lang="de-DE" dirty="0">
                <a:sym typeface="Wingdings" pitchFamily="2" charset="2"/>
              </a:rPr>
              <a:t> </a:t>
            </a:r>
            <a:r>
              <a:rPr lang="de-DE" i="1" dirty="0"/>
              <a:t>p</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37</a:t>
            </a:fld>
            <a:endParaRPr lang="de-DE" dirty="0"/>
          </a:p>
        </p:txBody>
      </p:sp>
    </p:spTree>
    <p:extLst>
      <p:ext uri="{BB962C8B-B14F-4D97-AF65-F5344CB8AC3E}">
        <p14:creationId xmlns:p14="http://schemas.microsoft.com/office/powerpoint/2010/main" val="79676922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a:spLocks noGrp="1" noChangeArrowheads="1"/>
          </p:cNvSpPr>
          <p:nvPr>
            <p:ph type="title"/>
          </p:nvPr>
        </p:nvSpPr>
        <p:spPr/>
        <p:txBody>
          <a:bodyPr/>
          <a:lstStyle/>
          <a:p>
            <a:r>
              <a:rPr lang="en-US" dirty="0"/>
              <a:t>Example for Unidirectional Variant</a:t>
            </a:r>
          </a:p>
        </p:txBody>
      </p:sp>
      <p:sp>
        <p:nvSpPr>
          <p:cNvPr id="92"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61838" name="Oval 14"/>
          <p:cNvSpPr>
            <a:spLocks noChangeArrowheads="1"/>
          </p:cNvSpPr>
          <p:nvPr/>
        </p:nvSpPr>
        <p:spPr bwMode="auto">
          <a:xfrm>
            <a:off x="5002213" y="222408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1839" name="Oval 15"/>
          <p:cNvSpPr>
            <a:spLocks noChangeArrowheads="1"/>
          </p:cNvSpPr>
          <p:nvPr/>
        </p:nvSpPr>
        <p:spPr bwMode="auto">
          <a:xfrm>
            <a:off x="5775325" y="222408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2</a:t>
            </a:r>
          </a:p>
        </p:txBody>
      </p:sp>
      <p:sp>
        <p:nvSpPr>
          <p:cNvPr id="461840" name="Oval 16"/>
          <p:cNvSpPr>
            <a:spLocks noChangeArrowheads="1"/>
          </p:cNvSpPr>
          <p:nvPr/>
        </p:nvSpPr>
        <p:spPr bwMode="auto">
          <a:xfrm>
            <a:off x="4189413" y="222408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dirty="0"/>
              <a:t>3</a:t>
            </a:r>
          </a:p>
        </p:txBody>
      </p:sp>
      <p:sp>
        <p:nvSpPr>
          <p:cNvPr id="461841" name="Oval 17"/>
          <p:cNvSpPr>
            <a:spLocks noChangeArrowheads="1"/>
          </p:cNvSpPr>
          <p:nvPr/>
        </p:nvSpPr>
        <p:spPr bwMode="auto">
          <a:xfrm>
            <a:off x="3378200" y="222408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1842" name="Oval 18"/>
          <p:cNvSpPr>
            <a:spLocks noChangeArrowheads="1"/>
          </p:cNvSpPr>
          <p:nvPr/>
        </p:nvSpPr>
        <p:spPr bwMode="auto">
          <a:xfrm>
            <a:off x="2566988" y="2224088"/>
            <a:ext cx="341312"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dirty="0"/>
              <a:t>4</a:t>
            </a:r>
          </a:p>
        </p:txBody>
      </p:sp>
      <p:sp>
        <p:nvSpPr>
          <p:cNvPr id="461843" name="Oval 19"/>
          <p:cNvSpPr>
            <a:spLocks noChangeArrowheads="1"/>
          </p:cNvSpPr>
          <p:nvPr/>
        </p:nvSpPr>
        <p:spPr bwMode="auto">
          <a:xfrm>
            <a:off x="6588125" y="222408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1844" name="Oval 20"/>
          <p:cNvSpPr>
            <a:spLocks noChangeArrowheads="1"/>
          </p:cNvSpPr>
          <p:nvPr/>
        </p:nvSpPr>
        <p:spPr bwMode="auto">
          <a:xfrm>
            <a:off x="7399338" y="222408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1845" name="Oval 21"/>
          <p:cNvSpPr>
            <a:spLocks noChangeArrowheads="1"/>
          </p:cNvSpPr>
          <p:nvPr/>
        </p:nvSpPr>
        <p:spPr bwMode="auto">
          <a:xfrm>
            <a:off x="1735138" y="222408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1846" name="AutoShape 22"/>
          <p:cNvCxnSpPr>
            <a:cxnSpLocks noChangeShapeType="1"/>
            <a:stCxn id="461845" idx="6"/>
            <a:endCxn id="461842" idx="2"/>
          </p:cNvCxnSpPr>
          <p:nvPr/>
        </p:nvCxnSpPr>
        <p:spPr bwMode="auto">
          <a:xfrm>
            <a:off x="2085975" y="2393950"/>
            <a:ext cx="471488"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47" name="AutoShape 23"/>
          <p:cNvCxnSpPr>
            <a:cxnSpLocks noChangeShapeType="1"/>
            <a:stCxn id="461842" idx="6"/>
            <a:endCxn id="461841" idx="2"/>
          </p:cNvCxnSpPr>
          <p:nvPr/>
        </p:nvCxnSpPr>
        <p:spPr bwMode="auto">
          <a:xfrm>
            <a:off x="2917825" y="23939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48" name="AutoShape 24"/>
          <p:cNvCxnSpPr>
            <a:cxnSpLocks noChangeShapeType="1"/>
            <a:stCxn id="461841" idx="6"/>
            <a:endCxn id="461840" idx="2"/>
          </p:cNvCxnSpPr>
          <p:nvPr/>
        </p:nvCxnSpPr>
        <p:spPr bwMode="auto">
          <a:xfrm>
            <a:off x="3730625" y="2393950"/>
            <a:ext cx="449263"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49" name="AutoShape 25"/>
          <p:cNvCxnSpPr>
            <a:cxnSpLocks noChangeShapeType="1"/>
            <a:stCxn id="461840" idx="6"/>
            <a:endCxn id="461838" idx="2"/>
          </p:cNvCxnSpPr>
          <p:nvPr/>
        </p:nvCxnSpPr>
        <p:spPr bwMode="auto">
          <a:xfrm>
            <a:off x="4541838" y="23939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50" name="AutoShape 26"/>
          <p:cNvCxnSpPr>
            <a:cxnSpLocks noChangeShapeType="1"/>
            <a:stCxn id="461838" idx="6"/>
            <a:endCxn id="461839" idx="2"/>
          </p:cNvCxnSpPr>
          <p:nvPr/>
        </p:nvCxnSpPr>
        <p:spPr bwMode="auto">
          <a:xfrm>
            <a:off x="5353050" y="2393950"/>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51" name="AutoShape 27"/>
          <p:cNvCxnSpPr>
            <a:cxnSpLocks noChangeShapeType="1"/>
            <a:stCxn id="461839" idx="6"/>
            <a:endCxn id="461843" idx="2"/>
          </p:cNvCxnSpPr>
          <p:nvPr/>
        </p:nvCxnSpPr>
        <p:spPr bwMode="auto">
          <a:xfrm>
            <a:off x="6127750" y="23939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52" name="AutoShape 28"/>
          <p:cNvCxnSpPr>
            <a:cxnSpLocks noChangeShapeType="1"/>
            <a:stCxn id="461843" idx="6"/>
            <a:endCxn id="461844" idx="2"/>
          </p:cNvCxnSpPr>
          <p:nvPr/>
        </p:nvCxnSpPr>
        <p:spPr bwMode="auto">
          <a:xfrm>
            <a:off x="6938963" y="23939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53" name="AutoShape 29"/>
          <p:cNvCxnSpPr>
            <a:cxnSpLocks noChangeShapeType="1"/>
            <a:endCxn id="461845" idx="2"/>
          </p:cNvCxnSpPr>
          <p:nvPr/>
        </p:nvCxnSpPr>
        <p:spPr bwMode="auto">
          <a:xfrm>
            <a:off x="1246188" y="2393950"/>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54" name="AutoShape 30"/>
          <p:cNvCxnSpPr>
            <a:cxnSpLocks noChangeShapeType="1"/>
            <a:stCxn id="461844" idx="6"/>
          </p:cNvCxnSpPr>
          <p:nvPr/>
        </p:nvCxnSpPr>
        <p:spPr bwMode="auto">
          <a:xfrm>
            <a:off x="7751763" y="2393950"/>
            <a:ext cx="493712" cy="158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1856" name="Text Box 32"/>
          <p:cNvSpPr txBox="1">
            <a:spLocks noChangeArrowheads="1"/>
          </p:cNvSpPr>
          <p:nvPr/>
        </p:nvSpPr>
        <p:spPr bwMode="auto">
          <a:xfrm>
            <a:off x="2513013" y="19224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8/8/8</a:t>
            </a:r>
          </a:p>
        </p:txBody>
      </p:sp>
      <p:sp>
        <p:nvSpPr>
          <p:cNvPr id="461858" name="Text Box 34"/>
          <p:cNvSpPr txBox="1">
            <a:spLocks noChangeArrowheads="1"/>
          </p:cNvSpPr>
          <p:nvPr/>
        </p:nvSpPr>
        <p:spPr bwMode="auto">
          <a:xfrm>
            <a:off x="4125913" y="19224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6/6/6</a:t>
            </a:r>
          </a:p>
        </p:txBody>
      </p:sp>
      <p:sp>
        <p:nvSpPr>
          <p:cNvPr id="461860" name="Text Box 36"/>
          <p:cNvSpPr txBox="1">
            <a:spLocks noChangeArrowheads="1"/>
          </p:cNvSpPr>
          <p:nvPr/>
        </p:nvSpPr>
        <p:spPr bwMode="auto">
          <a:xfrm>
            <a:off x="5681663" y="19224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7/7/7</a:t>
            </a:r>
          </a:p>
        </p:txBody>
      </p:sp>
      <p:sp>
        <p:nvSpPr>
          <p:cNvPr id="461862" name="Text Box 38"/>
          <p:cNvSpPr txBox="1">
            <a:spLocks noChangeArrowheads="1"/>
          </p:cNvSpPr>
          <p:nvPr/>
        </p:nvSpPr>
        <p:spPr bwMode="auto">
          <a:xfrm>
            <a:off x="7339013" y="19224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5/5/5</a:t>
            </a:r>
          </a:p>
        </p:txBody>
      </p:sp>
      <p:sp>
        <p:nvSpPr>
          <p:cNvPr id="461863" name="Oval 39"/>
          <p:cNvSpPr>
            <a:spLocks noChangeArrowheads="1"/>
          </p:cNvSpPr>
          <p:nvPr/>
        </p:nvSpPr>
        <p:spPr bwMode="auto">
          <a:xfrm>
            <a:off x="5002213" y="344963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1864" name="Oval 40"/>
          <p:cNvSpPr>
            <a:spLocks noChangeArrowheads="1"/>
          </p:cNvSpPr>
          <p:nvPr/>
        </p:nvSpPr>
        <p:spPr bwMode="auto">
          <a:xfrm>
            <a:off x="5775325" y="34496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2</a:t>
            </a:r>
          </a:p>
        </p:txBody>
      </p:sp>
      <p:sp>
        <p:nvSpPr>
          <p:cNvPr id="461865" name="Oval 41"/>
          <p:cNvSpPr>
            <a:spLocks noChangeArrowheads="1"/>
          </p:cNvSpPr>
          <p:nvPr/>
        </p:nvSpPr>
        <p:spPr bwMode="auto">
          <a:xfrm>
            <a:off x="4189413" y="34496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3</a:t>
            </a:r>
          </a:p>
        </p:txBody>
      </p:sp>
      <p:sp>
        <p:nvSpPr>
          <p:cNvPr id="461866" name="Oval 42"/>
          <p:cNvSpPr>
            <a:spLocks noChangeArrowheads="1"/>
          </p:cNvSpPr>
          <p:nvPr/>
        </p:nvSpPr>
        <p:spPr bwMode="auto">
          <a:xfrm>
            <a:off x="3378200" y="34496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1867" name="Oval 43"/>
          <p:cNvSpPr>
            <a:spLocks noChangeArrowheads="1"/>
          </p:cNvSpPr>
          <p:nvPr/>
        </p:nvSpPr>
        <p:spPr bwMode="auto">
          <a:xfrm>
            <a:off x="2566988" y="3449638"/>
            <a:ext cx="341312"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4</a:t>
            </a:r>
          </a:p>
        </p:txBody>
      </p:sp>
      <p:sp>
        <p:nvSpPr>
          <p:cNvPr id="461868" name="Oval 44"/>
          <p:cNvSpPr>
            <a:spLocks noChangeArrowheads="1"/>
          </p:cNvSpPr>
          <p:nvPr/>
        </p:nvSpPr>
        <p:spPr bwMode="auto">
          <a:xfrm>
            <a:off x="6588125" y="34496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1869" name="Oval 45"/>
          <p:cNvSpPr>
            <a:spLocks noChangeArrowheads="1"/>
          </p:cNvSpPr>
          <p:nvPr/>
        </p:nvSpPr>
        <p:spPr bwMode="auto">
          <a:xfrm>
            <a:off x="7399338" y="34496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1870" name="Oval 46"/>
          <p:cNvSpPr>
            <a:spLocks noChangeArrowheads="1"/>
          </p:cNvSpPr>
          <p:nvPr/>
        </p:nvSpPr>
        <p:spPr bwMode="auto">
          <a:xfrm>
            <a:off x="1735138" y="344963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1871" name="AutoShape 47"/>
          <p:cNvCxnSpPr>
            <a:cxnSpLocks noChangeShapeType="1"/>
            <a:stCxn id="461870" idx="6"/>
            <a:endCxn id="461867" idx="2"/>
          </p:cNvCxnSpPr>
          <p:nvPr/>
        </p:nvCxnSpPr>
        <p:spPr bwMode="auto">
          <a:xfrm>
            <a:off x="2085975" y="3619500"/>
            <a:ext cx="471488"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2" name="AutoShape 48"/>
          <p:cNvCxnSpPr>
            <a:cxnSpLocks noChangeShapeType="1"/>
            <a:stCxn id="461867" idx="6"/>
            <a:endCxn id="461866" idx="2"/>
          </p:cNvCxnSpPr>
          <p:nvPr/>
        </p:nvCxnSpPr>
        <p:spPr bwMode="auto">
          <a:xfrm>
            <a:off x="2917825" y="36195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3" name="AutoShape 49"/>
          <p:cNvCxnSpPr>
            <a:cxnSpLocks noChangeShapeType="1"/>
            <a:stCxn id="461866" idx="6"/>
            <a:endCxn id="461865" idx="2"/>
          </p:cNvCxnSpPr>
          <p:nvPr/>
        </p:nvCxnSpPr>
        <p:spPr bwMode="auto">
          <a:xfrm>
            <a:off x="3730625" y="3619500"/>
            <a:ext cx="449263"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4" name="AutoShape 50"/>
          <p:cNvCxnSpPr>
            <a:cxnSpLocks noChangeShapeType="1"/>
            <a:stCxn id="461865" idx="6"/>
            <a:endCxn id="461863" idx="2"/>
          </p:cNvCxnSpPr>
          <p:nvPr/>
        </p:nvCxnSpPr>
        <p:spPr bwMode="auto">
          <a:xfrm>
            <a:off x="4541838" y="36195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5" name="AutoShape 51"/>
          <p:cNvCxnSpPr>
            <a:cxnSpLocks noChangeShapeType="1"/>
            <a:stCxn id="461863" idx="6"/>
            <a:endCxn id="461864" idx="2"/>
          </p:cNvCxnSpPr>
          <p:nvPr/>
        </p:nvCxnSpPr>
        <p:spPr bwMode="auto">
          <a:xfrm>
            <a:off x="5353050" y="3619500"/>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6" name="AutoShape 52"/>
          <p:cNvCxnSpPr>
            <a:cxnSpLocks noChangeShapeType="1"/>
            <a:stCxn id="461864" idx="6"/>
            <a:endCxn id="461868" idx="2"/>
          </p:cNvCxnSpPr>
          <p:nvPr/>
        </p:nvCxnSpPr>
        <p:spPr bwMode="auto">
          <a:xfrm>
            <a:off x="6127750" y="36195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7" name="AutoShape 53"/>
          <p:cNvCxnSpPr>
            <a:cxnSpLocks noChangeShapeType="1"/>
            <a:stCxn id="461868" idx="6"/>
            <a:endCxn id="461869" idx="2"/>
          </p:cNvCxnSpPr>
          <p:nvPr/>
        </p:nvCxnSpPr>
        <p:spPr bwMode="auto">
          <a:xfrm>
            <a:off x="6938963" y="36195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8" name="AutoShape 54"/>
          <p:cNvCxnSpPr>
            <a:cxnSpLocks noChangeShapeType="1"/>
            <a:endCxn id="461870" idx="2"/>
          </p:cNvCxnSpPr>
          <p:nvPr/>
        </p:nvCxnSpPr>
        <p:spPr bwMode="auto">
          <a:xfrm>
            <a:off x="1246188" y="3619500"/>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79" name="AutoShape 55"/>
          <p:cNvCxnSpPr>
            <a:cxnSpLocks noChangeShapeType="1"/>
            <a:stCxn id="461869" idx="6"/>
          </p:cNvCxnSpPr>
          <p:nvPr/>
        </p:nvCxnSpPr>
        <p:spPr bwMode="auto">
          <a:xfrm>
            <a:off x="7751763" y="3619500"/>
            <a:ext cx="493712" cy="158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1880" name="Text Box 56"/>
          <p:cNvSpPr txBox="1">
            <a:spLocks noChangeArrowheads="1"/>
          </p:cNvSpPr>
          <p:nvPr/>
        </p:nvSpPr>
        <p:spPr bwMode="auto">
          <a:xfrm>
            <a:off x="2513013" y="314801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8</a:t>
            </a:r>
            <a:r>
              <a:rPr lang="de-DE" sz="1600" dirty="0"/>
              <a:t>/5/8</a:t>
            </a:r>
          </a:p>
        </p:txBody>
      </p:sp>
      <p:sp>
        <p:nvSpPr>
          <p:cNvPr id="461881" name="Text Box 57"/>
          <p:cNvSpPr txBox="1">
            <a:spLocks noChangeArrowheads="1"/>
          </p:cNvSpPr>
          <p:nvPr/>
        </p:nvSpPr>
        <p:spPr bwMode="auto">
          <a:xfrm>
            <a:off x="4125913" y="314801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6/</a:t>
            </a:r>
            <a:r>
              <a:rPr lang="de-DE" sz="1600" b="1" dirty="0">
                <a:solidFill>
                  <a:schemeClr val="accent1">
                    <a:lumMod val="60000"/>
                    <a:lumOff val="40000"/>
                  </a:schemeClr>
                </a:solidFill>
              </a:rPr>
              <a:t>8</a:t>
            </a:r>
            <a:r>
              <a:rPr lang="de-DE" sz="1600" dirty="0"/>
              <a:t>/6</a:t>
            </a:r>
          </a:p>
        </p:txBody>
      </p:sp>
      <p:sp>
        <p:nvSpPr>
          <p:cNvPr id="461882" name="Text Box 58"/>
          <p:cNvSpPr txBox="1">
            <a:spLocks noChangeArrowheads="1"/>
          </p:cNvSpPr>
          <p:nvPr/>
        </p:nvSpPr>
        <p:spPr bwMode="auto">
          <a:xfrm>
            <a:off x="5681663" y="314801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7</a:t>
            </a:r>
            <a:r>
              <a:rPr lang="de-DE" sz="1600" dirty="0"/>
              <a:t>/6/7</a:t>
            </a:r>
          </a:p>
        </p:txBody>
      </p:sp>
      <p:sp>
        <p:nvSpPr>
          <p:cNvPr id="461883" name="Text Box 59"/>
          <p:cNvSpPr txBox="1">
            <a:spLocks noChangeArrowheads="1"/>
          </p:cNvSpPr>
          <p:nvPr/>
        </p:nvSpPr>
        <p:spPr bwMode="auto">
          <a:xfrm>
            <a:off x="7339013" y="314801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5/</a:t>
            </a:r>
            <a:r>
              <a:rPr lang="de-DE" sz="1600" b="1" dirty="0">
                <a:solidFill>
                  <a:schemeClr val="accent1">
                    <a:lumMod val="60000"/>
                    <a:lumOff val="40000"/>
                  </a:schemeClr>
                </a:solidFill>
              </a:rPr>
              <a:t>7</a:t>
            </a:r>
            <a:r>
              <a:rPr lang="de-DE" sz="1600" dirty="0"/>
              <a:t>/5</a:t>
            </a:r>
          </a:p>
        </p:txBody>
      </p:sp>
      <p:cxnSp>
        <p:nvCxnSpPr>
          <p:cNvPr id="461884" name="AutoShape 60"/>
          <p:cNvCxnSpPr>
            <a:cxnSpLocks noChangeShapeType="1"/>
            <a:stCxn id="461842" idx="5"/>
            <a:endCxn id="461865" idx="1"/>
          </p:cNvCxnSpPr>
          <p:nvPr/>
        </p:nvCxnSpPr>
        <p:spPr bwMode="auto">
          <a:xfrm>
            <a:off x="2859088" y="2524125"/>
            <a:ext cx="1381125"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85" name="AutoShape 61"/>
          <p:cNvCxnSpPr>
            <a:cxnSpLocks noChangeShapeType="1"/>
            <a:stCxn id="461840" idx="5"/>
            <a:endCxn id="461864" idx="1"/>
          </p:cNvCxnSpPr>
          <p:nvPr/>
        </p:nvCxnSpPr>
        <p:spPr bwMode="auto">
          <a:xfrm>
            <a:off x="4481513" y="2524125"/>
            <a:ext cx="1344612"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86" name="AutoShape 62"/>
          <p:cNvCxnSpPr>
            <a:cxnSpLocks noChangeShapeType="1"/>
            <a:stCxn id="461839" idx="5"/>
            <a:endCxn id="461869" idx="1"/>
          </p:cNvCxnSpPr>
          <p:nvPr/>
        </p:nvCxnSpPr>
        <p:spPr bwMode="auto">
          <a:xfrm>
            <a:off x="6067425" y="2524125"/>
            <a:ext cx="1382713"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87" name="AutoShape 63"/>
          <p:cNvCxnSpPr>
            <a:cxnSpLocks noChangeShapeType="1"/>
            <a:endCxn id="461867" idx="1"/>
          </p:cNvCxnSpPr>
          <p:nvPr/>
        </p:nvCxnSpPr>
        <p:spPr bwMode="auto">
          <a:xfrm>
            <a:off x="1187450" y="2492375"/>
            <a:ext cx="1428750" cy="9969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888" name="AutoShape 64"/>
          <p:cNvCxnSpPr>
            <a:cxnSpLocks noChangeShapeType="1"/>
            <a:stCxn id="461844" idx="5"/>
          </p:cNvCxnSpPr>
          <p:nvPr/>
        </p:nvCxnSpPr>
        <p:spPr bwMode="auto">
          <a:xfrm>
            <a:off x="7691438" y="2524125"/>
            <a:ext cx="1417637" cy="9334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1889" name="Text Box 65"/>
          <p:cNvSpPr txBox="1">
            <a:spLocks noChangeArrowheads="1"/>
          </p:cNvSpPr>
          <p:nvPr/>
        </p:nvSpPr>
        <p:spPr bwMode="auto">
          <a:xfrm>
            <a:off x="1527175" y="28463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61890" name="Text Box 66"/>
          <p:cNvSpPr txBox="1">
            <a:spLocks noChangeArrowheads="1"/>
          </p:cNvSpPr>
          <p:nvPr/>
        </p:nvSpPr>
        <p:spPr bwMode="auto">
          <a:xfrm>
            <a:off x="3132138" y="28463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1891" name="Text Box 67"/>
          <p:cNvSpPr txBox="1">
            <a:spLocks noChangeArrowheads="1"/>
          </p:cNvSpPr>
          <p:nvPr/>
        </p:nvSpPr>
        <p:spPr bwMode="auto">
          <a:xfrm>
            <a:off x="4765675" y="28527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6</a:t>
            </a:r>
          </a:p>
        </p:txBody>
      </p:sp>
      <p:sp>
        <p:nvSpPr>
          <p:cNvPr id="461892" name="Text Box 68"/>
          <p:cNvSpPr txBox="1">
            <a:spLocks noChangeArrowheads="1"/>
          </p:cNvSpPr>
          <p:nvPr/>
        </p:nvSpPr>
        <p:spPr bwMode="auto">
          <a:xfrm>
            <a:off x="6350000" y="28463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1893" name="Text Box 69"/>
          <p:cNvSpPr txBox="1">
            <a:spLocks noChangeArrowheads="1"/>
          </p:cNvSpPr>
          <p:nvPr/>
        </p:nvSpPr>
        <p:spPr bwMode="auto">
          <a:xfrm>
            <a:off x="8005763" y="28463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5</a:t>
            </a:r>
          </a:p>
        </p:txBody>
      </p:sp>
      <p:sp>
        <p:nvSpPr>
          <p:cNvPr id="461894" name="Oval 70"/>
          <p:cNvSpPr>
            <a:spLocks noChangeArrowheads="1"/>
          </p:cNvSpPr>
          <p:nvPr/>
        </p:nvSpPr>
        <p:spPr bwMode="auto">
          <a:xfrm>
            <a:off x="5016500" y="4673600"/>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1895" name="Oval 71"/>
          <p:cNvSpPr>
            <a:spLocks noChangeArrowheads="1"/>
          </p:cNvSpPr>
          <p:nvPr/>
        </p:nvSpPr>
        <p:spPr bwMode="auto">
          <a:xfrm>
            <a:off x="5789613" y="4673600"/>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61896" name="Oval 72"/>
          <p:cNvSpPr>
            <a:spLocks noChangeArrowheads="1"/>
          </p:cNvSpPr>
          <p:nvPr/>
        </p:nvSpPr>
        <p:spPr bwMode="auto">
          <a:xfrm>
            <a:off x="4203700" y="4673600"/>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3</a:t>
            </a:r>
          </a:p>
        </p:txBody>
      </p:sp>
      <p:sp>
        <p:nvSpPr>
          <p:cNvPr id="461897" name="Oval 73"/>
          <p:cNvSpPr>
            <a:spLocks noChangeArrowheads="1"/>
          </p:cNvSpPr>
          <p:nvPr/>
        </p:nvSpPr>
        <p:spPr bwMode="auto">
          <a:xfrm>
            <a:off x="3392488" y="4673600"/>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1898" name="Oval 74"/>
          <p:cNvSpPr>
            <a:spLocks noChangeArrowheads="1"/>
          </p:cNvSpPr>
          <p:nvPr/>
        </p:nvSpPr>
        <p:spPr bwMode="auto">
          <a:xfrm>
            <a:off x="2581275" y="4673600"/>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61899" name="Oval 75"/>
          <p:cNvSpPr>
            <a:spLocks noChangeArrowheads="1"/>
          </p:cNvSpPr>
          <p:nvPr/>
        </p:nvSpPr>
        <p:spPr bwMode="auto">
          <a:xfrm>
            <a:off x="6602413" y="4673600"/>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1900" name="Oval 76"/>
          <p:cNvSpPr>
            <a:spLocks noChangeArrowheads="1"/>
          </p:cNvSpPr>
          <p:nvPr/>
        </p:nvSpPr>
        <p:spPr bwMode="auto">
          <a:xfrm>
            <a:off x="7413625" y="4673600"/>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1901" name="Oval 77"/>
          <p:cNvSpPr>
            <a:spLocks noChangeArrowheads="1"/>
          </p:cNvSpPr>
          <p:nvPr/>
        </p:nvSpPr>
        <p:spPr bwMode="auto">
          <a:xfrm>
            <a:off x="1749425" y="4673600"/>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1902" name="AutoShape 78"/>
          <p:cNvCxnSpPr>
            <a:cxnSpLocks noChangeShapeType="1"/>
            <a:stCxn id="461901" idx="6"/>
            <a:endCxn id="461898" idx="2"/>
          </p:cNvCxnSpPr>
          <p:nvPr/>
        </p:nvCxnSpPr>
        <p:spPr bwMode="auto">
          <a:xfrm>
            <a:off x="2100263" y="4843463"/>
            <a:ext cx="47148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3" name="AutoShape 79"/>
          <p:cNvCxnSpPr>
            <a:cxnSpLocks noChangeShapeType="1"/>
            <a:stCxn id="461898" idx="6"/>
            <a:endCxn id="461897" idx="2"/>
          </p:cNvCxnSpPr>
          <p:nvPr/>
        </p:nvCxnSpPr>
        <p:spPr bwMode="auto">
          <a:xfrm>
            <a:off x="2932113"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4" name="AutoShape 80"/>
          <p:cNvCxnSpPr>
            <a:cxnSpLocks noChangeShapeType="1"/>
            <a:stCxn id="461897" idx="6"/>
            <a:endCxn id="461896" idx="2"/>
          </p:cNvCxnSpPr>
          <p:nvPr/>
        </p:nvCxnSpPr>
        <p:spPr bwMode="auto">
          <a:xfrm>
            <a:off x="3744913" y="4843463"/>
            <a:ext cx="44926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5" name="AutoShape 81"/>
          <p:cNvCxnSpPr>
            <a:cxnSpLocks noChangeShapeType="1"/>
            <a:stCxn id="461896" idx="6"/>
            <a:endCxn id="461894" idx="2"/>
          </p:cNvCxnSpPr>
          <p:nvPr/>
        </p:nvCxnSpPr>
        <p:spPr bwMode="auto">
          <a:xfrm>
            <a:off x="4556125"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6" name="AutoShape 82"/>
          <p:cNvCxnSpPr>
            <a:cxnSpLocks noChangeShapeType="1"/>
            <a:stCxn id="461894" idx="6"/>
            <a:endCxn id="461895" idx="2"/>
          </p:cNvCxnSpPr>
          <p:nvPr/>
        </p:nvCxnSpPr>
        <p:spPr bwMode="auto">
          <a:xfrm>
            <a:off x="5367338" y="4843463"/>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7" name="AutoShape 83"/>
          <p:cNvCxnSpPr>
            <a:cxnSpLocks noChangeShapeType="1"/>
            <a:stCxn id="461895" idx="6"/>
            <a:endCxn id="461899" idx="2"/>
          </p:cNvCxnSpPr>
          <p:nvPr/>
        </p:nvCxnSpPr>
        <p:spPr bwMode="auto">
          <a:xfrm>
            <a:off x="6142038"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8" name="AutoShape 84"/>
          <p:cNvCxnSpPr>
            <a:cxnSpLocks noChangeShapeType="1"/>
            <a:stCxn id="461899" idx="6"/>
            <a:endCxn id="461900" idx="2"/>
          </p:cNvCxnSpPr>
          <p:nvPr/>
        </p:nvCxnSpPr>
        <p:spPr bwMode="auto">
          <a:xfrm>
            <a:off x="6953250" y="4843463"/>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09" name="AutoShape 85"/>
          <p:cNvCxnSpPr>
            <a:cxnSpLocks noChangeShapeType="1"/>
            <a:endCxn id="461901" idx="2"/>
          </p:cNvCxnSpPr>
          <p:nvPr/>
        </p:nvCxnSpPr>
        <p:spPr bwMode="auto">
          <a:xfrm>
            <a:off x="1260475" y="4843463"/>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10" name="AutoShape 86"/>
          <p:cNvCxnSpPr>
            <a:cxnSpLocks noChangeShapeType="1"/>
            <a:stCxn id="461900" idx="6"/>
          </p:cNvCxnSpPr>
          <p:nvPr/>
        </p:nvCxnSpPr>
        <p:spPr bwMode="auto">
          <a:xfrm>
            <a:off x="7766050" y="4843463"/>
            <a:ext cx="493713" cy="1587"/>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1911" name="Text Box 87"/>
          <p:cNvSpPr txBox="1">
            <a:spLocks noChangeArrowheads="1"/>
          </p:cNvSpPr>
          <p:nvPr/>
        </p:nvSpPr>
        <p:spPr bwMode="auto">
          <a:xfrm>
            <a:off x="25273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8/5/7</a:t>
            </a:r>
          </a:p>
        </p:txBody>
      </p:sp>
      <p:sp>
        <p:nvSpPr>
          <p:cNvPr id="461912" name="Text Box 88"/>
          <p:cNvSpPr txBox="1">
            <a:spLocks noChangeArrowheads="1"/>
          </p:cNvSpPr>
          <p:nvPr/>
        </p:nvSpPr>
        <p:spPr bwMode="auto">
          <a:xfrm>
            <a:off x="41402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6/</a:t>
            </a:r>
            <a:r>
              <a:rPr lang="de-DE" sz="1600" dirty="0">
                <a:solidFill>
                  <a:schemeClr val="accent2"/>
                </a:solidFill>
              </a:rPr>
              <a:t>8</a:t>
            </a:r>
            <a:r>
              <a:rPr lang="de-DE" sz="1600" dirty="0"/>
              <a:t>/8</a:t>
            </a:r>
          </a:p>
        </p:txBody>
      </p:sp>
      <p:sp>
        <p:nvSpPr>
          <p:cNvPr id="461913" name="Text Box 89"/>
          <p:cNvSpPr txBox="1">
            <a:spLocks noChangeArrowheads="1"/>
          </p:cNvSpPr>
          <p:nvPr/>
        </p:nvSpPr>
        <p:spPr bwMode="auto">
          <a:xfrm>
            <a:off x="569595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7/6/8</a:t>
            </a:r>
          </a:p>
        </p:txBody>
      </p:sp>
      <p:sp>
        <p:nvSpPr>
          <p:cNvPr id="461914" name="Text Box 90"/>
          <p:cNvSpPr txBox="1">
            <a:spLocks noChangeArrowheads="1"/>
          </p:cNvSpPr>
          <p:nvPr/>
        </p:nvSpPr>
        <p:spPr bwMode="auto">
          <a:xfrm>
            <a:off x="7353300" y="4371975"/>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5/</a:t>
            </a:r>
            <a:r>
              <a:rPr lang="de-DE" sz="1600" b="1" dirty="0">
                <a:solidFill>
                  <a:schemeClr val="accent2"/>
                </a:solidFill>
              </a:rPr>
              <a:t>7</a:t>
            </a:r>
            <a:r>
              <a:rPr lang="de-DE" sz="1600" dirty="0"/>
              <a:t>/7</a:t>
            </a:r>
          </a:p>
        </p:txBody>
      </p:sp>
      <p:cxnSp>
        <p:nvCxnSpPr>
          <p:cNvPr id="461915" name="AutoShape 91"/>
          <p:cNvCxnSpPr>
            <a:cxnSpLocks noChangeShapeType="1"/>
            <a:stCxn id="461867" idx="5"/>
            <a:endCxn id="461896" idx="1"/>
          </p:cNvCxnSpPr>
          <p:nvPr/>
        </p:nvCxnSpPr>
        <p:spPr bwMode="auto">
          <a:xfrm>
            <a:off x="2859088" y="3749675"/>
            <a:ext cx="1395412"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16" name="AutoShape 92"/>
          <p:cNvCxnSpPr>
            <a:cxnSpLocks noChangeShapeType="1"/>
            <a:stCxn id="461865" idx="5"/>
            <a:endCxn id="461895" idx="1"/>
          </p:cNvCxnSpPr>
          <p:nvPr/>
        </p:nvCxnSpPr>
        <p:spPr bwMode="auto">
          <a:xfrm>
            <a:off x="4481513" y="3749675"/>
            <a:ext cx="1358900"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17" name="AutoShape 93"/>
          <p:cNvCxnSpPr>
            <a:cxnSpLocks noChangeShapeType="1"/>
            <a:stCxn id="461864" idx="5"/>
            <a:endCxn id="461900" idx="1"/>
          </p:cNvCxnSpPr>
          <p:nvPr/>
        </p:nvCxnSpPr>
        <p:spPr bwMode="auto">
          <a:xfrm>
            <a:off x="6067425" y="3749675"/>
            <a:ext cx="1397000" cy="963613"/>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18" name="AutoShape 94"/>
          <p:cNvCxnSpPr>
            <a:cxnSpLocks noChangeShapeType="1"/>
          </p:cNvCxnSpPr>
          <p:nvPr/>
        </p:nvCxnSpPr>
        <p:spPr bwMode="auto">
          <a:xfrm>
            <a:off x="7669213" y="3790950"/>
            <a:ext cx="1417637" cy="9334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1919" name="AutoShape 95"/>
          <p:cNvCxnSpPr>
            <a:cxnSpLocks noChangeShapeType="1"/>
          </p:cNvCxnSpPr>
          <p:nvPr/>
        </p:nvCxnSpPr>
        <p:spPr bwMode="auto">
          <a:xfrm>
            <a:off x="1211263" y="3790950"/>
            <a:ext cx="1417637" cy="93345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1920" name="Text Box 96"/>
          <p:cNvSpPr txBox="1">
            <a:spLocks noChangeArrowheads="1"/>
          </p:cNvSpPr>
          <p:nvPr/>
        </p:nvSpPr>
        <p:spPr bwMode="auto">
          <a:xfrm>
            <a:off x="3111500" y="40973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1921" name="Text Box 97"/>
          <p:cNvSpPr txBox="1">
            <a:spLocks noChangeArrowheads="1"/>
          </p:cNvSpPr>
          <p:nvPr/>
        </p:nvSpPr>
        <p:spPr bwMode="auto">
          <a:xfrm>
            <a:off x="4765675" y="40767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1922" name="Text Box 98"/>
          <p:cNvSpPr txBox="1">
            <a:spLocks noChangeArrowheads="1"/>
          </p:cNvSpPr>
          <p:nvPr/>
        </p:nvSpPr>
        <p:spPr bwMode="auto">
          <a:xfrm>
            <a:off x="6372225" y="40767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1923" name="Text Box 99"/>
          <p:cNvSpPr txBox="1">
            <a:spLocks noChangeArrowheads="1"/>
          </p:cNvSpPr>
          <p:nvPr/>
        </p:nvSpPr>
        <p:spPr bwMode="auto">
          <a:xfrm>
            <a:off x="7934325" y="40767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1924" name="Text Box 100"/>
          <p:cNvSpPr txBox="1">
            <a:spLocks noChangeArrowheads="1"/>
          </p:cNvSpPr>
          <p:nvPr/>
        </p:nvSpPr>
        <p:spPr bwMode="auto">
          <a:xfrm>
            <a:off x="1476375" y="40782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1925" name="Text Box 101"/>
          <p:cNvSpPr txBox="1">
            <a:spLocks noChangeArrowheads="1"/>
          </p:cNvSpPr>
          <p:nvPr/>
        </p:nvSpPr>
        <p:spPr bwMode="auto">
          <a:xfrm>
            <a:off x="3255963" y="5672138"/>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 </a:t>
            </a:r>
            <a:r>
              <a:rPr lang="de-DE" i="1"/>
              <a:t>v</a:t>
            </a:r>
            <a:r>
              <a:rPr lang="de-DE"/>
              <a:t> / </a:t>
            </a:r>
            <a:r>
              <a:rPr lang="de-DE" i="1"/>
              <a:t>p</a:t>
            </a:r>
            <a:r>
              <a:rPr lang="de-DE"/>
              <a:t> </a:t>
            </a:r>
          </a:p>
        </p:txBody>
      </p:sp>
      <p:sp>
        <p:nvSpPr>
          <p:cNvPr id="461927" name="Text Box 103"/>
          <p:cNvSpPr txBox="1">
            <a:spLocks noChangeArrowheads="1"/>
          </p:cNvSpPr>
          <p:nvPr/>
        </p:nvSpPr>
        <p:spPr bwMode="auto">
          <a:xfrm>
            <a:off x="4932363" y="5670550"/>
            <a:ext cx="2508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i="1" dirty="0">
                <a:solidFill>
                  <a:schemeClr val="accent2"/>
                </a:solidFill>
              </a:rPr>
              <a:t>v</a:t>
            </a:r>
            <a:r>
              <a:rPr lang="de-DE" b="1" dirty="0">
                <a:solidFill>
                  <a:schemeClr val="accent2"/>
                </a:solidFill>
              </a:rPr>
              <a:t> </a:t>
            </a:r>
            <a:r>
              <a:rPr lang="de-DE" b="1" dirty="0">
                <a:solidFill>
                  <a:schemeClr val="accent2"/>
                </a:solidFill>
                <a:cs typeface="Arial" charset="0"/>
              </a:rPr>
              <a:t>≥</a:t>
            </a:r>
            <a:r>
              <a:rPr lang="de-DE" b="1" dirty="0">
                <a:solidFill>
                  <a:schemeClr val="accent2"/>
                </a:solidFill>
              </a:rPr>
              <a:t> </a:t>
            </a:r>
            <a:r>
              <a:rPr lang="de-DE" b="1" dirty="0" err="1">
                <a:solidFill>
                  <a:schemeClr val="accent2"/>
                </a:solidFill>
              </a:rPr>
              <a:t>max</a:t>
            </a:r>
            <a:r>
              <a:rPr lang="de-DE" b="1" dirty="0">
                <a:solidFill>
                  <a:schemeClr val="accent2"/>
                </a:solidFill>
              </a:rPr>
              <a:t>(</a:t>
            </a:r>
            <a:r>
              <a:rPr lang="de-DE" b="1" i="1" dirty="0">
                <a:solidFill>
                  <a:schemeClr val="accent2"/>
                </a:solidFill>
              </a:rPr>
              <a:t>p</a:t>
            </a:r>
            <a:r>
              <a:rPr lang="de-DE" b="1" dirty="0">
                <a:solidFill>
                  <a:schemeClr val="accent2"/>
                </a:solidFill>
              </a:rPr>
              <a:t>, </a:t>
            </a:r>
            <a:r>
              <a:rPr lang="de-DE" b="1" i="1" dirty="0">
                <a:solidFill>
                  <a:schemeClr val="accent2"/>
                </a:solidFill>
              </a:rPr>
              <a:t>s</a:t>
            </a:r>
            <a:r>
              <a:rPr lang="de-DE" b="1" dirty="0">
                <a:solidFill>
                  <a:schemeClr val="accent2"/>
                </a:solidFill>
              </a:rPr>
              <a:t>) </a:t>
            </a:r>
            <a:r>
              <a:rPr lang="de-DE" b="1" dirty="0">
                <a:solidFill>
                  <a:schemeClr val="accent2"/>
                </a:solidFill>
                <a:sym typeface="Wingdings" pitchFamily="2" charset="2"/>
              </a:rPr>
              <a:t> </a:t>
            </a:r>
            <a:r>
              <a:rPr lang="de-DE" b="1" i="1" dirty="0">
                <a:solidFill>
                  <a:schemeClr val="accent2"/>
                </a:solidFill>
                <a:sym typeface="Wingdings" pitchFamily="2" charset="2"/>
              </a:rPr>
              <a:t>s</a:t>
            </a:r>
            <a:r>
              <a:rPr lang="de-DE" b="1" dirty="0">
                <a:solidFill>
                  <a:schemeClr val="accent2"/>
                </a:solidFill>
                <a:sym typeface="Wingdings" pitchFamily="2" charset="2"/>
              </a:rPr>
              <a:t> := </a:t>
            </a:r>
            <a:r>
              <a:rPr lang="de-DE" b="1" i="1" dirty="0">
                <a:solidFill>
                  <a:schemeClr val="accent2"/>
                </a:solidFill>
                <a:sym typeface="Wingdings" pitchFamily="2" charset="2"/>
              </a:rPr>
              <a:t>v</a:t>
            </a:r>
            <a:endParaRPr lang="de-DE" b="1" i="1" dirty="0">
              <a:solidFill>
                <a:schemeClr val="accent2"/>
              </a:solidFill>
            </a:endParaRPr>
          </a:p>
        </p:txBody>
      </p:sp>
      <p:sp>
        <p:nvSpPr>
          <p:cNvPr id="461928" name="Text Box 104"/>
          <p:cNvSpPr txBox="1">
            <a:spLocks noChangeArrowheads="1"/>
          </p:cNvSpPr>
          <p:nvPr/>
        </p:nvSpPr>
        <p:spPr bwMode="auto">
          <a:xfrm>
            <a:off x="158750" y="5681663"/>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Phase 2</a:t>
            </a:r>
          </a:p>
        </p:txBody>
      </p:sp>
      <p:sp>
        <p:nvSpPr>
          <p:cNvPr id="461933" name="Text Box 109"/>
          <p:cNvSpPr txBox="1">
            <a:spLocks noChangeArrowheads="1"/>
          </p:cNvSpPr>
          <p:nvPr/>
        </p:nvSpPr>
        <p:spPr bwMode="auto">
          <a:xfrm>
            <a:off x="34925" y="2774950"/>
            <a:ext cx="763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a:t>
            </a:r>
            <a:r>
              <a:rPr lang="de-DE">
                <a:sym typeface="Wingdings" pitchFamily="2" charset="2"/>
              </a:rPr>
              <a:t> </a:t>
            </a:r>
            <a:r>
              <a:rPr lang="de-DE" i="1"/>
              <a:t>v</a:t>
            </a:r>
          </a:p>
        </p:txBody>
      </p:sp>
      <p:sp>
        <p:nvSpPr>
          <p:cNvPr id="461934" name="Text Box 110"/>
          <p:cNvSpPr txBox="1">
            <a:spLocks noChangeArrowheads="1"/>
          </p:cNvSpPr>
          <p:nvPr/>
        </p:nvSpPr>
        <p:spPr bwMode="auto">
          <a:xfrm>
            <a:off x="34925" y="3933825"/>
            <a:ext cx="11112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dirty="0" err="1">
                <a:solidFill>
                  <a:schemeClr val="accent1">
                    <a:lumMod val="60000"/>
                    <a:lumOff val="40000"/>
                  </a:schemeClr>
                </a:solidFill>
              </a:rPr>
              <a:t>max</a:t>
            </a:r>
            <a:r>
              <a:rPr lang="de-DE" b="1" dirty="0">
                <a:solidFill>
                  <a:schemeClr val="accent1">
                    <a:lumMod val="60000"/>
                    <a:lumOff val="40000"/>
                  </a:schemeClr>
                </a:solidFill>
              </a:rPr>
              <a:t>(</a:t>
            </a:r>
            <a:r>
              <a:rPr lang="de-DE" b="1" dirty="0" err="1">
                <a:solidFill>
                  <a:schemeClr val="accent1">
                    <a:lumMod val="60000"/>
                    <a:lumOff val="40000"/>
                  </a:schemeClr>
                </a:solidFill>
              </a:rPr>
              <a:t>s,</a:t>
            </a:r>
            <a:r>
              <a:rPr lang="de-DE" b="1" i="1" dirty="0" err="1">
                <a:solidFill>
                  <a:schemeClr val="accent1">
                    <a:lumMod val="60000"/>
                    <a:lumOff val="40000"/>
                  </a:schemeClr>
                </a:solidFill>
              </a:rPr>
              <a:t>v</a:t>
            </a:r>
            <a:r>
              <a:rPr lang="de-DE" b="1" dirty="0">
                <a:solidFill>
                  <a:schemeClr val="accent1">
                    <a:lumMod val="60000"/>
                    <a:lumOff val="40000"/>
                  </a:schemeClr>
                </a:solidFill>
              </a:rPr>
              <a:t>)</a:t>
            </a:r>
          </a:p>
          <a:p>
            <a:r>
              <a:rPr lang="de-DE" dirty="0">
                <a:sym typeface="Wingdings" pitchFamily="2" charset="2"/>
              </a:rPr>
              <a:t> </a:t>
            </a:r>
            <a:r>
              <a:rPr lang="de-DE" i="1" dirty="0"/>
              <a:t>p</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38</a:t>
            </a:fld>
            <a:endParaRPr lang="de-DE" dirty="0"/>
          </a:p>
        </p:txBody>
      </p:sp>
    </p:spTree>
    <p:extLst>
      <p:ext uri="{BB962C8B-B14F-4D97-AF65-F5344CB8AC3E}">
        <p14:creationId xmlns:p14="http://schemas.microsoft.com/office/powerpoint/2010/main" val="173982553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a:t>Example for Unidirectional Variant</a:t>
            </a:r>
          </a:p>
        </p:txBody>
      </p:sp>
      <p:sp>
        <p:nvSpPr>
          <p:cNvPr id="82"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63958" name="Oval 86"/>
          <p:cNvSpPr>
            <a:spLocks noChangeArrowheads="1"/>
          </p:cNvSpPr>
          <p:nvPr/>
        </p:nvSpPr>
        <p:spPr bwMode="auto">
          <a:xfrm>
            <a:off x="5016500" y="22177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3959" name="Oval 87"/>
          <p:cNvSpPr>
            <a:spLocks noChangeArrowheads="1"/>
          </p:cNvSpPr>
          <p:nvPr/>
        </p:nvSpPr>
        <p:spPr bwMode="auto">
          <a:xfrm>
            <a:off x="5789613" y="22177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63960" name="Oval 88"/>
          <p:cNvSpPr>
            <a:spLocks noChangeArrowheads="1"/>
          </p:cNvSpPr>
          <p:nvPr/>
        </p:nvSpPr>
        <p:spPr bwMode="auto">
          <a:xfrm>
            <a:off x="4203700" y="22177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dirty="0"/>
              <a:t>3</a:t>
            </a:r>
          </a:p>
        </p:txBody>
      </p:sp>
      <p:sp>
        <p:nvSpPr>
          <p:cNvPr id="463961" name="Oval 89"/>
          <p:cNvSpPr>
            <a:spLocks noChangeArrowheads="1"/>
          </p:cNvSpPr>
          <p:nvPr/>
        </p:nvSpPr>
        <p:spPr bwMode="auto">
          <a:xfrm>
            <a:off x="3392488" y="22177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3962" name="Oval 90"/>
          <p:cNvSpPr>
            <a:spLocks noChangeArrowheads="1"/>
          </p:cNvSpPr>
          <p:nvPr/>
        </p:nvSpPr>
        <p:spPr bwMode="auto">
          <a:xfrm>
            <a:off x="2581275" y="22177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63963" name="Oval 91"/>
          <p:cNvSpPr>
            <a:spLocks noChangeArrowheads="1"/>
          </p:cNvSpPr>
          <p:nvPr/>
        </p:nvSpPr>
        <p:spPr bwMode="auto">
          <a:xfrm>
            <a:off x="6602413" y="221773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3964" name="Oval 92"/>
          <p:cNvSpPr>
            <a:spLocks noChangeArrowheads="1"/>
          </p:cNvSpPr>
          <p:nvPr/>
        </p:nvSpPr>
        <p:spPr bwMode="auto">
          <a:xfrm>
            <a:off x="7413625" y="22177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3965" name="Oval 93"/>
          <p:cNvSpPr>
            <a:spLocks noChangeArrowheads="1"/>
          </p:cNvSpPr>
          <p:nvPr/>
        </p:nvSpPr>
        <p:spPr bwMode="auto">
          <a:xfrm>
            <a:off x="1749425" y="22177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3966" name="AutoShape 94"/>
          <p:cNvCxnSpPr>
            <a:cxnSpLocks noChangeShapeType="1"/>
            <a:stCxn id="463965" idx="6"/>
            <a:endCxn id="463962" idx="2"/>
          </p:cNvCxnSpPr>
          <p:nvPr/>
        </p:nvCxnSpPr>
        <p:spPr bwMode="auto">
          <a:xfrm>
            <a:off x="2100263" y="2387600"/>
            <a:ext cx="47148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67" name="AutoShape 95"/>
          <p:cNvCxnSpPr>
            <a:cxnSpLocks noChangeShapeType="1"/>
            <a:stCxn id="463962" idx="6"/>
            <a:endCxn id="463961" idx="2"/>
          </p:cNvCxnSpPr>
          <p:nvPr/>
        </p:nvCxnSpPr>
        <p:spPr bwMode="auto">
          <a:xfrm>
            <a:off x="2932113" y="23876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68" name="AutoShape 96"/>
          <p:cNvCxnSpPr>
            <a:cxnSpLocks noChangeShapeType="1"/>
            <a:stCxn id="463961" idx="6"/>
            <a:endCxn id="463960" idx="2"/>
          </p:cNvCxnSpPr>
          <p:nvPr/>
        </p:nvCxnSpPr>
        <p:spPr bwMode="auto">
          <a:xfrm>
            <a:off x="3744913" y="2387600"/>
            <a:ext cx="44926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69" name="AutoShape 97"/>
          <p:cNvCxnSpPr>
            <a:cxnSpLocks noChangeShapeType="1"/>
            <a:stCxn id="463960" idx="6"/>
            <a:endCxn id="463958" idx="2"/>
          </p:cNvCxnSpPr>
          <p:nvPr/>
        </p:nvCxnSpPr>
        <p:spPr bwMode="auto">
          <a:xfrm>
            <a:off x="4556125" y="23876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70" name="AutoShape 98"/>
          <p:cNvCxnSpPr>
            <a:cxnSpLocks noChangeShapeType="1"/>
            <a:stCxn id="463958" idx="6"/>
            <a:endCxn id="463959" idx="2"/>
          </p:cNvCxnSpPr>
          <p:nvPr/>
        </p:nvCxnSpPr>
        <p:spPr bwMode="auto">
          <a:xfrm>
            <a:off x="5367338" y="2387600"/>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71" name="AutoShape 99"/>
          <p:cNvCxnSpPr>
            <a:cxnSpLocks noChangeShapeType="1"/>
            <a:stCxn id="463959" idx="6"/>
            <a:endCxn id="463963" idx="2"/>
          </p:cNvCxnSpPr>
          <p:nvPr/>
        </p:nvCxnSpPr>
        <p:spPr bwMode="auto">
          <a:xfrm>
            <a:off x="6142038" y="23876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72" name="AutoShape 100"/>
          <p:cNvCxnSpPr>
            <a:cxnSpLocks noChangeShapeType="1"/>
            <a:stCxn id="463963" idx="6"/>
            <a:endCxn id="463964" idx="2"/>
          </p:cNvCxnSpPr>
          <p:nvPr/>
        </p:nvCxnSpPr>
        <p:spPr bwMode="auto">
          <a:xfrm>
            <a:off x="6953250" y="23876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73" name="AutoShape 101"/>
          <p:cNvCxnSpPr>
            <a:cxnSpLocks noChangeShapeType="1"/>
            <a:endCxn id="463965" idx="2"/>
          </p:cNvCxnSpPr>
          <p:nvPr/>
        </p:nvCxnSpPr>
        <p:spPr bwMode="auto">
          <a:xfrm>
            <a:off x="1260475" y="2387600"/>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74" name="AutoShape 102"/>
          <p:cNvCxnSpPr>
            <a:cxnSpLocks noChangeShapeType="1"/>
            <a:stCxn id="463964" idx="6"/>
          </p:cNvCxnSpPr>
          <p:nvPr/>
        </p:nvCxnSpPr>
        <p:spPr bwMode="auto">
          <a:xfrm>
            <a:off x="7766050" y="2387600"/>
            <a:ext cx="493713" cy="158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3976" name="Text Box 104"/>
          <p:cNvSpPr txBox="1">
            <a:spLocks noChangeArrowheads="1"/>
          </p:cNvSpPr>
          <p:nvPr/>
        </p:nvSpPr>
        <p:spPr bwMode="auto">
          <a:xfrm>
            <a:off x="4140200" y="1916113"/>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8/8/8</a:t>
            </a:r>
          </a:p>
        </p:txBody>
      </p:sp>
      <p:sp>
        <p:nvSpPr>
          <p:cNvPr id="463978" name="Text Box 106"/>
          <p:cNvSpPr txBox="1">
            <a:spLocks noChangeArrowheads="1"/>
          </p:cNvSpPr>
          <p:nvPr/>
        </p:nvSpPr>
        <p:spPr bwMode="auto">
          <a:xfrm>
            <a:off x="7353300" y="1916113"/>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7/7/7</a:t>
            </a:r>
          </a:p>
        </p:txBody>
      </p:sp>
      <p:sp>
        <p:nvSpPr>
          <p:cNvPr id="463979" name="Oval 107"/>
          <p:cNvSpPr>
            <a:spLocks noChangeArrowheads="1"/>
          </p:cNvSpPr>
          <p:nvPr/>
        </p:nvSpPr>
        <p:spPr bwMode="auto">
          <a:xfrm>
            <a:off x="5002213" y="344328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3980" name="Oval 108"/>
          <p:cNvSpPr>
            <a:spLocks noChangeArrowheads="1"/>
          </p:cNvSpPr>
          <p:nvPr/>
        </p:nvSpPr>
        <p:spPr bwMode="auto">
          <a:xfrm>
            <a:off x="5775325" y="344328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63981" name="Oval 109"/>
          <p:cNvSpPr>
            <a:spLocks noChangeArrowheads="1"/>
          </p:cNvSpPr>
          <p:nvPr/>
        </p:nvSpPr>
        <p:spPr bwMode="auto">
          <a:xfrm>
            <a:off x="4189413" y="344328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3</a:t>
            </a:r>
          </a:p>
        </p:txBody>
      </p:sp>
      <p:sp>
        <p:nvSpPr>
          <p:cNvPr id="463982" name="Oval 110"/>
          <p:cNvSpPr>
            <a:spLocks noChangeArrowheads="1"/>
          </p:cNvSpPr>
          <p:nvPr/>
        </p:nvSpPr>
        <p:spPr bwMode="auto">
          <a:xfrm>
            <a:off x="3378200" y="344328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3983" name="Oval 111"/>
          <p:cNvSpPr>
            <a:spLocks noChangeArrowheads="1"/>
          </p:cNvSpPr>
          <p:nvPr/>
        </p:nvSpPr>
        <p:spPr bwMode="auto">
          <a:xfrm>
            <a:off x="2566988" y="344328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63984" name="Oval 112"/>
          <p:cNvSpPr>
            <a:spLocks noChangeArrowheads="1"/>
          </p:cNvSpPr>
          <p:nvPr/>
        </p:nvSpPr>
        <p:spPr bwMode="auto">
          <a:xfrm>
            <a:off x="6588125" y="344328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3985" name="Oval 113"/>
          <p:cNvSpPr>
            <a:spLocks noChangeArrowheads="1"/>
          </p:cNvSpPr>
          <p:nvPr/>
        </p:nvSpPr>
        <p:spPr bwMode="auto">
          <a:xfrm>
            <a:off x="7399338" y="344328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3986" name="Oval 114"/>
          <p:cNvSpPr>
            <a:spLocks noChangeArrowheads="1"/>
          </p:cNvSpPr>
          <p:nvPr/>
        </p:nvSpPr>
        <p:spPr bwMode="auto">
          <a:xfrm>
            <a:off x="1735138" y="344328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3987" name="AutoShape 115"/>
          <p:cNvCxnSpPr>
            <a:cxnSpLocks noChangeShapeType="1"/>
            <a:stCxn id="463986" idx="6"/>
            <a:endCxn id="463983" idx="2"/>
          </p:cNvCxnSpPr>
          <p:nvPr/>
        </p:nvCxnSpPr>
        <p:spPr bwMode="auto">
          <a:xfrm>
            <a:off x="2085975" y="3613150"/>
            <a:ext cx="471488"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88" name="AutoShape 116"/>
          <p:cNvCxnSpPr>
            <a:cxnSpLocks noChangeShapeType="1"/>
            <a:stCxn id="463983" idx="6"/>
            <a:endCxn id="463982" idx="2"/>
          </p:cNvCxnSpPr>
          <p:nvPr/>
        </p:nvCxnSpPr>
        <p:spPr bwMode="auto">
          <a:xfrm>
            <a:off x="2917825" y="36131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89" name="AutoShape 117"/>
          <p:cNvCxnSpPr>
            <a:cxnSpLocks noChangeShapeType="1"/>
            <a:stCxn id="463982" idx="6"/>
            <a:endCxn id="463981" idx="2"/>
          </p:cNvCxnSpPr>
          <p:nvPr/>
        </p:nvCxnSpPr>
        <p:spPr bwMode="auto">
          <a:xfrm>
            <a:off x="3730625" y="3613150"/>
            <a:ext cx="449263"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0" name="AutoShape 118"/>
          <p:cNvCxnSpPr>
            <a:cxnSpLocks noChangeShapeType="1"/>
            <a:stCxn id="463981" idx="6"/>
            <a:endCxn id="463979" idx="2"/>
          </p:cNvCxnSpPr>
          <p:nvPr/>
        </p:nvCxnSpPr>
        <p:spPr bwMode="auto">
          <a:xfrm>
            <a:off x="4541838" y="36131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1" name="AutoShape 119"/>
          <p:cNvCxnSpPr>
            <a:cxnSpLocks noChangeShapeType="1"/>
            <a:stCxn id="463979" idx="6"/>
            <a:endCxn id="463980" idx="2"/>
          </p:cNvCxnSpPr>
          <p:nvPr/>
        </p:nvCxnSpPr>
        <p:spPr bwMode="auto">
          <a:xfrm>
            <a:off x="5353050" y="3613150"/>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2" name="AutoShape 120"/>
          <p:cNvCxnSpPr>
            <a:cxnSpLocks noChangeShapeType="1"/>
            <a:stCxn id="463980" idx="6"/>
            <a:endCxn id="463984" idx="2"/>
          </p:cNvCxnSpPr>
          <p:nvPr/>
        </p:nvCxnSpPr>
        <p:spPr bwMode="auto">
          <a:xfrm>
            <a:off x="6127750" y="36131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3" name="AutoShape 121"/>
          <p:cNvCxnSpPr>
            <a:cxnSpLocks noChangeShapeType="1"/>
            <a:stCxn id="463984" idx="6"/>
            <a:endCxn id="463985" idx="2"/>
          </p:cNvCxnSpPr>
          <p:nvPr/>
        </p:nvCxnSpPr>
        <p:spPr bwMode="auto">
          <a:xfrm>
            <a:off x="6938963" y="361315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4" name="AutoShape 122"/>
          <p:cNvCxnSpPr>
            <a:cxnSpLocks noChangeShapeType="1"/>
            <a:endCxn id="463986" idx="2"/>
          </p:cNvCxnSpPr>
          <p:nvPr/>
        </p:nvCxnSpPr>
        <p:spPr bwMode="auto">
          <a:xfrm>
            <a:off x="1246188" y="3613150"/>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5" name="AutoShape 123"/>
          <p:cNvCxnSpPr>
            <a:cxnSpLocks noChangeShapeType="1"/>
            <a:stCxn id="463985" idx="6"/>
          </p:cNvCxnSpPr>
          <p:nvPr/>
        </p:nvCxnSpPr>
        <p:spPr bwMode="auto">
          <a:xfrm>
            <a:off x="7751763" y="3613150"/>
            <a:ext cx="493712" cy="158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3996" name="Text Box 124"/>
          <p:cNvSpPr txBox="1">
            <a:spLocks noChangeArrowheads="1"/>
          </p:cNvSpPr>
          <p:nvPr/>
        </p:nvSpPr>
        <p:spPr bwMode="auto">
          <a:xfrm>
            <a:off x="4125913" y="31416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b="1" dirty="0">
                <a:solidFill>
                  <a:schemeClr val="accent1">
                    <a:lumMod val="60000"/>
                    <a:lumOff val="40000"/>
                  </a:schemeClr>
                </a:solidFill>
              </a:rPr>
              <a:t>8</a:t>
            </a:r>
            <a:r>
              <a:rPr lang="de-DE" sz="1600" dirty="0"/>
              <a:t>/7/8</a:t>
            </a:r>
          </a:p>
        </p:txBody>
      </p:sp>
      <p:sp>
        <p:nvSpPr>
          <p:cNvPr id="463997" name="Text Box 125"/>
          <p:cNvSpPr txBox="1">
            <a:spLocks noChangeArrowheads="1"/>
          </p:cNvSpPr>
          <p:nvPr/>
        </p:nvSpPr>
        <p:spPr bwMode="auto">
          <a:xfrm>
            <a:off x="7339013" y="3141663"/>
            <a:ext cx="6365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7/</a:t>
            </a:r>
            <a:r>
              <a:rPr lang="de-DE" sz="1600" b="1" dirty="0">
                <a:solidFill>
                  <a:schemeClr val="accent1">
                    <a:lumMod val="60000"/>
                    <a:lumOff val="40000"/>
                  </a:schemeClr>
                </a:solidFill>
              </a:rPr>
              <a:t>8</a:t>
            </a:r>
            <a:r>
              <a:rPr lang="de-DE" sz="1600" dirty="0"/>
              <a:t>/7</a:t>
            </a:r>
          </a:p>
        </p:txBody>
      </p:sp>
      <p:cxnSp>
        <p:nvCxnSpPr>
          <p:cNvPr id="463998" name="AutoShape 126"/>
          <p:cNvCxnSpPr>
            <a:cxnSpLocks noChangeShapeType="1"/>
            <a:stCxn id="463960" idx="5"/>
            <a:endCxn id="463985" idx="1"/>
          </p:cNvCxnSpPr>
          <p:nvPr/>
        </p:nvCxnSpPr>
        <p:spPr bwMode="auto">
          <a:xfrm>
            <a:off x="4495800" y="2517775"/>
            <a:ext cx="2954338"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3999" name="AutoShape 127"/>
          <p:cNvCxnSpPr>
            <a:cxnSpLocks noChangeShapeType="1"/>
          </p:cNvCxnSpPr>
          <p:nvPr/>
        </p:nvCxnSpPr>
        <p:spPr bwMode="auto">
          <a:xfrm>
            <a:off x="7739063" y="2492375"/>
            <a:ext cx="2954337"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00" name="AutoShape 128"/>
          <p:cNvCxnSpPr>
            <a:cxnSpLocks noChangeShapeType="1"/>
          </p:cNvCxnSpPr>
          <p:nvPr/>
        </p:nvCxnSpPr>
        <p:spPr bwMode="auto">
          <a:xfrm>
            <a:off x="1330325" y="2492375"/>
            <a:ext cx="2954338" cy="965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01" name="Text Box 129"/>
          <p:cNvSpPr txBox="1">
            <a:spLocks noChangeArrowheads="1"/>
          </p:cNvSpPr>
          <p:nvPr/>
        </p:nvSpPr>
        <p:spPr bwMode="auto">
          <a:xfrm>
            <a:off x="5487988" y="28527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4002" name="Text Box 130"/>
          <p:cNvSpPr txBox="1">
            <a:spLocks noChangeArrowheads="1"/>
          </p:cNvSpPr>
          <p:nvPr/>
        </p:nvSpPr>
        <p:spPr bwMode="auto">
          <a:xfrm>
            <a:off x="8724900" y="28527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4003" name="Text Box 131"/>
          <p:cNvSpPr txBox="1">
            <a:spLocks noChangeArrowheads="1"/>
          </p:cNvSpPr>
          <p:nvPr/>
        </p:nvSpPr>
        <p:spPr bwMode="auto">
          <a:xfrm>
            <a:off x="2411413" y="28527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7</a:t>
            </a:r>
          </a:p>
        </p:txBody>
      </p:sp>
      <p:sp>
        <p:nvSpPr>
          <p:cNvPr id="464004" name="Oval 132"/>
          <p:cNvSpPr>
            <a:spLocks noChangeArrowheads="1"/>
          </p:cNvSpPr>
          <p:nvPr/>
        </p:nvSpPr>
        <p:spPr bwMode="auto">
          <a:xfrm>
            <a:off x="5016500" y="47450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464005" name="Oval 133"/>
          <p:cNvSpPr>
            <a:spLocks noChangeArrowheads="1"/>
          </p:cNvSpPr>
          <p:nvPr/>
        </p:nvSpPr>
        <p:spPr bwMode="auto">
          <a:xfrm>
            <a:off x="5789613" y="47450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464006" name="Oval 134"/>
          <p:cNvSpPr>
            <a:spLocks noChangeArrowheads="1"/>
          </p:cNvSpPr>
          <p:nvPr/>
        </p:nvSpPr>
        <p:spPr bwMode="auto">
          <a:xfrm>
            <a:off x="4203700" y="47450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464007" name="Oval 135"/>
          <p:cNvSpPr>
            <a:spLocks noChangeArrowheads="1"/>
          </p:cNvSpPr>
          <p:nvPr/>
        </p:nvSpPr>
        <p:spPr bwMode="auto">
          <a:xfrm>
            <a:off x="3392488" y="4745038"/>
            <a:ext cx="342900"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464008" name="Oval 136"/>
          <p:cNvSpPr>
            <a:spLocks noChangeArrowheads="1"/>
          </p:cNvSpPr>
          <p:nvPr/>
        </p:nvSpPr>
        <p:spPr bwMode="auto">
          <a:xfrm>
            <a:off x="2581275" y="4745038"/>
            <a:ext cx="341313"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464009" name="Oval 137"/>
          <p:cNvSpPr>
            <a:spLocks noChangeArrowheads="1"/>
          </p:cNvSpPr>
          <p:nvPr/>
        </p:nvSpPr>
        <p:spPr bwMode="auto">
          <a:xfrm>
            <a:off x="6602413" y="4745038"/>
            <a:ext cx="341312" cy="339725"/>
          </a:xfrm>
          <a:prstGeom prst="ellipse">
            <a:avLst/>
          </a:prstGeom>
          <a:solidFill>
            <a:schemeClr val="bg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464010" name="Oval 138"/>
          <p:cNvSpPr>
            <a:spLocks noChangeArrowheads="1"/>
          </p:cNvSpPr>
          <p:nvPr/>
        </p:nvSpPr>
        <p:spPr bwMode="auto">
          <a:xfrm>
            <a:off x="7413625" y="4745038"/>
            <a:ext cx="342900" cy="339725"/>
          </a:xfrm>
          <a:prstGeom prst="ellipse">
            <a:avLst/>
          </a:prstGeom>
          <a:solidFill>
            <a:schemeClr val="accent2"/>
          </a:solidFill>
          <a:ln w="19050">
            <a:solidFill>
              <a:schemeClr val="tx1"/>
            </a:solidFill>
            <a:round/>
            <a:headEnd/>
            <a:tailEnd/>
          </a:ln>
          <a:effectLst/>
        </p:spPr>
        <p:txBody>
          <a:bodyPr wrap="none" anchor="ctr"/>
          <a:lstStyle/>
          <a:p>
            <a:pPr algn="ctr"/>
            <a:r>
              <a:rPr lang="de-DE" sz="1400" b="1"/>
              <a:t>1</a:t>
            </a:r>
          </a:p>
        </p:txBody>
      </p:sp>
      <p:sp>
        <p:nvSpPr>
          <p:cNvPr id="464011" name="Oval 139"/>
          <p:cNvSpPr>
            <a:spLocks noChangeArrowheads="1"/>
          </p:cNvSpPr>
          <p:nvPr/>
        </p:nvSpPr>
        <p:spPr bwMode="auto">
          <a:xfrm>
            <a:off x="1749425" y="4745038"/>
            <a:ext cx="341313" cy="339725"/>
          </a:xfrm>
          <a:prstGeom prst="ellipse">
            <a:avLst/>
          </a:prstGeom>
          <a:solidFill>
            <a:srgbClr val="969696"/>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cxnSp>
        <p:nvCxnSpPr>
          <p:cNvPr id="464012" name="AutoShape 140"/>
          <p:cNvCxnSpPr>
            <a:cxnSpLocks noChangeShapeType="1"/>
            <a:stCxn id="464011" idx="6"/>
            <a:endCxn id="464008" idx="2"/>
          </p:cNvCxnSpPr>
          <p:nvPr/>
        </p:nvCxnSpPr>
        <p:spPr bwMode="auto">
          <a:xfrm>
            <a:off x="2100263" y="4914900"/>
            <a:ext cx="471487"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3" name="AutoShape 141"/>
          <p:cNvCxnSpPr>
            <a:cxnSpLocks noChangeShapeType="1"/>
            <a:stCxn id="464008" idx="6"/>
            <a:endCxn id="464007" idx="2"/>
          </p:cNvCxnSpPr>
          <p:nvPr/>
        </p:nvCxnSpPr>
        <p:spPr bwMode="auto">
          <a:xfrm>
            <a:off x="2932113" y="49149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4" name="AutoShape 142"/>
          <p:cNvCxnSpPr>
            <a:cxnSpLocks noChangeShapeType="1"/>
            <a:stCxn id="464007" idx="6"/>
            <a:endCxn id="464006" idx="2"/>
          </p:cNvCxnSpPr>
          <p:nvPr/>
        </p:nvCxnSpPr>
        <p:spPr bwMode="auto">
          <a:xfrm>
            <a:off x="3744913" y="4914900"/>
            <a:ext cx="449262"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5" name="AutoShape 143"/>
          <p:cNvCxnSpPr>
            <a:cxnSpLocks noChangeShapeType="1"/>
            <a:stCxn id="464006" idx="6"/>
            <a:endCxn id="464004" idx="2"/>
          </p:cNvCxnSpPr>
          <p:nvPr/>
        </p:nvCxnSpPr>
        <p:spPr bwMode="auto">
          <a:xfrm>
            <a:off x="4556125" y="49149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6" name="AutoShape 144"/>
          <p:cNvCxnSpPr>
            <a:cxnSpLocks noChangeShapeType="1"/>
            <a:stCxn id="464004" idx="6"/>
            <a:endCxn id="464005" idx="2"/>
          </p:cNvCxnSpPr>
          <p:nvPr/>
        </p:nvCxnSpPr>
        <p:spPr bwMode="auto">
          <a:xfrm>
            <a:off x="5367338" y="4914900"/>
            <a:ext cx="4127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7" name="AutoShape 145"/>
          <p:cNvCxnSpPr>
            <a:cxnSpLocks noChangeShapeType="1"/>
            <a:stCxn id="464005" idx="6"/>
            <a:endCxn id="464009" idx="2"/>
          </p:cNvCxnSpPr>
          <p:nvPr/>
        </p:nvCxnSpPr>
        <p:spPr bwMode="auto">
          <a:xfrm>
            <a:off x="6142038" y="49149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8" name="AutoShape 146"/>
          <p:cNvCxnSpPr>
            <a:cxnSpLocks noChangeShapeType="1"/>
            <a:stCxn id="464009" idx="6"/>
            <a:endCxn id="464010" idx="2"/>
          </p:cNvCxnSpPr>
          <p:nvPr/>
        </p:nvCxnSpPr>
        <p:spPr bwMode="auto">
          <a:xfrm>
            <a:off x="6953250" y="4914900"/>
            <a:ext cx="450850"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19" name="AutoShape 147"/>
          <p:cNvCxnSpPr>
            <a:cxnSpLocks noChangeShapeType="1"/>
            <a:endCxn id="464011" idx="2"/>
          </p:cNvCxnSpPr>
          <p:nvPr/>
        </p:nvCxnSpPr>
        <p:spPr bwMode="auto">
          <a:xfrm>
            <a:off x="1260475" y="4914900"/>
            <a:ext cx="479425" cy="0"/>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020" name="AutoShape 148"/>
          <p:cNvCxnSpPr>
            <a:cxnSpLocks noChangeShapeType="1"/>
            <a:stCxn id="464010" idx="6"/>
          </p:cNvCxnSpPr>
          <p:nvPr/>
        </p:nvCxnSpPr>
        <p:spPr bwMode="auto">
          <a:xfrm>
            <a:off x="7766050" y="4914900"/>
            <a:ext cx="493713" cy="1588"/>
          </a:xfrm>
          <a:prstGeom prst="straightConnector1">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21" name="Text Box 149"/>
          <p:cNvSpPr txBox="1">
            <a:spLocks noChangeArrowheads="1"/>
          </p:cNvSpPr>
          <p:nvPr/>
        </p:nvSpPr>
        <p:spPr bwMode="auto">
          <a:xfrm>
            <a:off x="4140200" y="4443413"/>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8/7/8</a:t>
            </a:r>
          </a:p>
        </p:txBody>
      </p:sp>
      <p:sp>
        <p:nvSpPr>
          <p:cNvPr id="464022" name="Text Box 150"/>
          <p:cNvSpPr txBox="1">
            <a:spLocks noChangeArrowheads="1"/>
          </p:cNvSpPr>
          <p:nvPr/>
        </p:nvSpPr>
        <p:spPr bwMode="auto">
          <a:xfrm>
            <a:off x="7353300" y="4443413"/>
            <a:ext cx="636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dirty="0"/>
              <a:t>7/</a:t>
            </a:r>
            <a:r>
              <a:rPr lang="de-DE" sz="1600" dirty="0">
                <a:solidFill>
                  <a:schemeClr val="accent2"/>
                </a:solidFill>
              </a:rPr>
              <a:t>8</a:t>
            </a:r>
            <a:r>
              <a:rPr lang="de-DE" sz="1600" dirty="0"/>
              <a:t>/8</a:t>
            </a:r>
          </a:p>
        </p:txBody>
      </p:sp>
      <p:cxnSp>
        <p:nvCxnSpPr>
          <p:cNvPr id="464023" name="AutoShape 151"/>
          <p:cNvCxnSpPr>
            <a:cxnSpLocks noChangeShapeType="1"/>
            <a:stCxn id="463981" idx="5"/>
            <a:endCxn id="464010" idx="1"/>
          </p:cNvCxnSpPr>
          <p:nvPr/>
        </p:nvCxnSpPr>
        <p:spPr bwMode="auto">
          <a:xfrm>
            <a:off x="4481513" y="3743325"/>
            <a:ext cx="2982912" cy="1041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24" name="Text Box 152"/>
          <p:cNvSpPr txBox="1">
            <a:spLocks noChangeArrowheads="1"/>
          </p:cNvSpPr>
          <p:nvPr/>
        </p:nvSpPr>
        <p:spPr bwMode="auto">
          <a:xfrm>
            <a:off x="5508625" y="41417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cxnSp>
        <p:nvCxnSpPr>
          <p:cNvPr id="464025" name="AutoShape 153"/>
          <p:cNvCxnSpPr>
            <a:cxnSpLocks noChangeShapeType="1"/>
          </p:cNvCxnSpPr>
          <p:nvPr/>
        </p:nvCxnSpPr>
        <p:spPr bwMode="auto">
          <a:xfrm>
            <a:off x="7710488" y="3716338"/>
            <a:ext cx="2982912" cy="1041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26" name="Text Box 154"/>
          <p:cNvSpPr txBox="1">
            <a:spLocks noChangeArrowheads="1"/>
          </p:cNvSpPr>
          <p:nvPr/>
        </p:nvSpPr>
        <p:spPr bwMode="auto">
          <a:xfrm>
            <a:off x="8656638" y="40973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cxnSp>
        <p:nvCxnSpPr>
          <p:cNvPr id="464027" name="AutoShape 155"/>
          <p:cNvCxnSpPr>
            <a:cxnSpLocks noChangeShapeType="1"/>
            <a:endCxn id="464029" idx="0"/>
          </p:cNvCxnSpPr>
          <p:nvPr/>
        </p:nvCxnSpPr>
        <p:spPr bwMode="auto">
          <a:xfrm>
            <a:off x="1260475" y="3716338"/>
            <a:ext cx="647700" cy="28892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28" name="Text Box 156"/>
          <p:cNvSpPr txBox="1">
            <a:spLocks noChangeArrowheads="1"/>
          </p:cNvSpPr>
          <p:nvPr/>
        </p:nvSpPr>
        <p:spPr bwMode="auto">
          <a:xfrm>
            <a:off x="1547813" y="4149725"/>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4029" name="Line 157"/>
          <p:cNvSpPr>
            <a:spLocks noChangeShapeType="1"/>
          </p:cNvSpPr>
          <p:nvPr/>
        </p:nvSpPr>
        <p:spPr bwMode="auto">
          <a:xfrm>
            <a:off x="1908175" y="4005263"/>
            <a:ext cx="0" cy="7191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cxnSp>
        <p:nvCxnSpPr>
          <p:cNvPr id="464030" name="AutoShape 158"/>
          <p:cNvCxnSpPr>
            <a:cxnSpLocks noChangeShapeType="1"/>
            <a:stCxn id="464010" idx="5"/>
          </p:cNvCxnSpPr>
          <p:nvPr/>
        </p:nvCxnSpPr>
        <p:spPr bwMode="auto">
          <a:xfrm>
            <a:off x="7705725" y="5045075"/>
            <a:ext cx="1547813" cy="68897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4031" name="Text Box 159"/>
          <p:cNvSpPr txBox="1">
            <a:spLocks noChangeArrowheads="1"/>
          </p:cNvSpPr>
          <p:nvPr/>
        </p:nvSpPr>
        <p:spPr bwMode="auto">
          <a:xfrm>
            <a:off x="8604250" y="514985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8</a:t>
            </a:r>
          </a:p>
        </p:txBody>
      </p:sp>
      <p:sp>
        <p:nvSpPr>
          <p:cNvPr id="464032" name="Text Box 160"/>
          <p:cNvSpPr txBox="1">
            <a:spLocks noChangeArrowheads="1"/>
          </p:cNvSpPr>
          <p:nvPr/>
        </p:nvSpPr>
        <p:spPr bwMode="auto">
          <a:xfrm>
            <a:off x="1331913" y="5084763"/>
            <a:ext cx="9156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dirty="0"/>
              <a:t>Winner</a:t>
            </a:r>
          </a:p>
        </p:txBody>
      </p:sp>
      <p:sp>
        <p:nvSpPr>
          <p:cNvPr id="464033" name="Text Box 161"/>
          <p:cNvSpPr txBox="1">
            <a:spLocks noChangeArrowheads="1"/>
          </p:cNvSpPr>
          <p:nvPr/>
        </p:nvSpPr>
        <p:spPr bwMode="auto">
          <a:xfrm>
            <a:off x="158750" y="5681663"/>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a:t>Phase 3</a:t>
            </a:r>
          </a:p>
        </p:txBody>
      </p:sp>
      <p:sp>
        <p:nvSpPr>
          <p:cNvPr id="464034" name="Text Box 162"/>
          <p:cNvSpPr txBox="1">
            <a:spLocks noChangeArrowheads="1"/>
          </p:cNvSpPr>
          <p:nvPr/>
        </p:nvSpPr>
        <p:spPr bwMode="auto">
          <a:xfrm>
            <a:off x="3255963" y="5672138"/>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 </a:t>
            </a:r>
            <a:r>
              <a:rPr lang="de-DE" i="1"/>
              <a:t>v</a:t>
            </a:r>
            <a:r>
              <a:rPr lang="de-DE"/>
              <a:t> / </a:t>
            </a:r>
            <a:r>
              <a:rPr lang="de-DE" i="1"/>
              <a:t>p</a:t>
            </a:r>
            <a:r>
              <a:rPr lang="de-DE"/>
              <a:t> </a:t>
            </a:r>
          </a:p>
        </p:txBody>
      </p:sp>
      <p:sp>
        <p:nvSpPr>
          <p:cNvPr id="464035" name="Text Box 163"/>
          <p:cNvSpPr txBox="1">
            <a:spLocks noChangeArrowheads="1"/>
          </p:cNvSpPr>
          <p:nvPr/>
        </p:nvSpPr>
        <p:spPr bwMode="auto">
          <a:xfrm>
            <a:off x="4932363" y="5670550"/>
            <a:ext cx="2508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i="1" dirty="0">
                <a:solidFill>
                  <a:schemeClr val="accent2"/>
                </a:solidFill>
              </a:rPr>
              <a:t>v</a:t>
            </a:r>
            <a:r>
              <a:rPr lang="de-DE" b="1" dirty="0">
                <a:solidFill>
                  <a:schemeClr val="accent2"/>
                </a:solidFill>
              </a:rPr>
              <a:t> </a:t>
            </a:r>
            <a:r>
              <a:rPr lang="de-DE" b="1" dirty="0">
                <a:solidFill>
                  <a:schemeClr val="accent2"/>
                </a:solidFill>
                <a:cs typeface="Arial" charset="0"/>
              </a:rPr>
              <a:t>≥</a:t>
            </a:r>
            <a:r>
              <a:rPr lang="de-DE" b="1" dirty="0">
                <a:solidFill>
                  <a:schemeClr val="accent2"/>
                </a:solidFill>
              </a:rPr>
              <a:t> </a:t>
            </a:r>
            <a:r>
              <a:rPr lang="de-DE" b="1" dirty="0" err="1">
                <a:solidFill>
                  <a:schemeClr val="accent2"/>
                </a:solidFill>
              </a:rPr>
              <a:t>max</a:t>
            </a:r>
            <a:r>
              <a:rPr lang="de-DE" b="1" dirty="0">
                <a:solidFill>
                  <a:schemeClr val="accent2"/>
                </a:solidFill>
              </a:rPr>
              <a:t>(</a:t>
            </a:r>
            <a:r>
              <a:rPr lang="de-DE" b="1" i="1" dirty="0">
                <a:solidFill>
                  <a:schemeClr val="accent2"/>
                </a:solidFill>
              </a:rPr>
              <a:t>p</a:t>
            </a:r>
            <a:r>
              <a:rPr lang="de-DE" b="1" dirty="0">
                <a:solidFill>
                  <a:schemeClr val="accent2"/>
                </a:solidFill>
              </a:rPr>
              <a:t>, </a:t>
            </a:r>
            <a:r>
              <a:rPr lang="de-DE" b="1" i="1" dirty="0">
                <a:solidFill>
                  <a:schemeClr val="accent2"/>
                </a:solidFill>
              </a:rPr>
              <a:t>s</a:t>
            </a:r>
            <a:r>
              <a:rPr lang="de-DE" b="1" dirty="0">
                <a:solidFill>
                  <a:schemeClr val="accent2"/>
                </a:solidFill>
              </a:rPr>
              <a:t>) </a:t>
            </a:r>
            <a:r>
              <a:rPr lang="de-DE" b="1" dirty="0">
                <a:solidFill>
                  <a:schemeClr val="accent2"/>
                </a:solidFill>
                <a:sym typeface="Wingdings" pitchFamily="2" charset="2"/>
              </a:rPr>
              <a:t> </a:t>
            </a:r>
            <a:r>
              <a:rPr lang="de-DE" b="1" i="1" dirty="0">
                <a:solidFill>
                  <a:schemeClr val="accent2"/>
                </a:solidFill>
                <a:sym typeface="Wingdings" pitchFamily="2" charset="2"/>
              </a:rPr>
              <a:t>s</a:t>
            </a:r>
            <a:r>
              <a:rPr lang="de-DE" b="1" dirty="0">
                <a:solidFill>
                  <a:schemeClr val="accent2"/>
                </a:solidFill>
                <a:sym typeface="Wingdings" pitchFamily="2" charset="2"/>
              </a:rPr>
              <a:t> := </a:t>
            </a:r>
            <a:r>
              <a:rPr lang="de-DE" b="1" i="1" dirty="0">
                <a:solidFill>
                  <a:schemeClr val="accent2"/>
                </a:solidFill>
                <a:sym typeface="Wingdings" pitchFamily="2" charset="2"/>
              </a:rPr>
              <a:t>v</a:t>
            </a:r>
            <a:endParaRPr lang="de-DE" b="1" i="1" dirty="0">
              <a:solidFill>
                <a:schemeClr val="accent2"/>
              </a:solidFill>
            </a:endParaRPr>
          </a:p>
        </p:txBody>
      </p:sp>
      <p:sp>
        <p:nvSpPr>
          <p:cNvPr id="464040" name="Text Box 168"/>
          <p:cNvSpPr txBox="1">
            <a:spLocks noChangeArrowheads="1"/>
          </p:cNvSpPr>
          <p:nvPr/>
        </p:nvSpPr>
        <p:spPr bwMode="auto">
          <a:xfrm>
            <a:off x="34925" y="2774950"/>
            <a:ext cx="76358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i="1"/>
              <a:t>s</a:t>
            </a:r>
            <a:r>
              <a:rPr lang="de-DE"/>
              <a:t> </a:t>
            </a:r>
            <a:r>
              <a:rPr lang="de-DE">
                <a:sym typeface="Wingdings" pitchFamily="2" charset="2"/>
              </a:rPr>
              <a:t> </a:t>
            </a:r>
            <a:r>
              <a:rPr lang="de-DE" i="1"/>
              <a:t>v</a:t>
            </a:r>
          </a:p>
        </p:txBody>
      </p:sp>
      <p:sp>
        <p:nvSpPr>
          <p:cNvPr id="464041" name="Text Box 169"/>
          <p:cNvSpPr txBox="1">
            <a:spLocks noChangeArrowheads="1"/>
          </p:cNvSpPr>
          <p:nvPr/>
        </p:nvSpPr>
        <p:spPr bwMode="auto">
          <a:xfrm>
            <a:off x="34925" y="3933825"/>
            <a:ext cx="11112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b="1" dirty="0" err="1">
                <a:solidFill>
                  <a:schemeClr val="accent1">
                    <a:lumMod val="60000"/>
                    <a:lumOff val="40000"/>
                  </a:schemeClr>
                </a:solidFill>
              </a:rPr>
              <a:t>max</a:t>
            </a:r>
            <a:r>
              <a:rPr lang="de-DE" b="1" dirty="0">
                <a:solidFill>
                  <a:schemeClr val="accent1">
                    <a:lumMod val="60000"/>
                    <a:lumOff val="40000"/>
                  </a:schemeClr>
                </a:solidFill>
              </a:rPr>
              <a:t>(</a:t>
            </a:r>
            <a:r>
              <a:rPr lang="de-DE" b="1" dirty="0" err="1">
                <a:solidFill>
                  <a:schemeClr val="accent1">
                    <a:lumMod val="60000"/>
                    <a:lumOff val="40000"/>
                  </a:schemeClr>
                </a:solidFill>
              </a:rPr>
              <a:t>s,</a:t>
            </a:r>
            <a:r>
              <a:rPr lang="de-DE" b="1" i="1" dirty="0" err="1">
                <a:solidFill>
                  <a:schemeClr val="accent1">
                    <a:lumMod val="60000"/>
                    <a:lumOff val="40000"/>
                  </a:schemeClr>
                </a:solidFill>
              </a:rPr>
              <a:t>v</a:t>
            </a:r>
            <a:r>
              <a:rPr lang="de-DE" b="1" dirty="0">
                <a:solidFill>
                  <a:schemeClr val="accent1">
                    <a:lumMod val="60000"/>
                    <a:lumOff val="40000"/>
                  </a:schemeClr>
                </a:solidFill>
              </a:rPr>
              <a:t>)</a:t>
            </a:r>
          </a:p>
          <a:p>
            <a:r>
              <a:rPr lang="de-DE" dirty="0">
                <a:sym typeface="Wingdings" pitchFamily="2" charset="2"/>
              </a:rPr>
              <a:t> </a:t>
            </a:r>
            <a:r>
              <a:rPr lang="de-DE" i="1" dirty="0"/>
              <a:t>p</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39</a:t>
            </a:fld>
            <a:endParaRPr lang="de-DE" dirty="0"/>
          </a:p>
        </p:txBody>
      </p:sp>
    </p:spTree>
    <p:extLst>
      <p:ext uri="{BB962C8B-B14F-4D97-AF65-F5344CB8AC3E}">
        <p14:creationId xmlns:p14="http://schemas.microsoft.com/office/powerpoint/2010/main" val="20856617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21" name="Rectangle 25"/>
          <p:cNvSpPr>
            <a:spLocks noGrp="1" noChangeArrowheads="1"/>
          </p:cNvSpPr>
          <p:nvPr>
            <p:ph type="title"/>
          </p:nvPr>
        </p:nvSpPr>
        <p:spPr/>
        <p:txBody>
          <a:bodyPr/>
          <a:lstStyle/>
          <a:p>
            <a:r>
              <a:rPr lang="en-US" dirty="0"/>
              <a:t>The Election Problem</a:t>
            </a:r>
          </a:p>
        </p:txBody>
      </p:sp>
      <p:sp>
        <p:nvSpPr>
          <p:cNvPr id="490522" name="Rectangle 26"/>
          <p:cNvSpPr>
            <a:spLocks noGrp="1" noChangeArrowheads="1"/>
          </p:cNvSpPr>
          <p:nvPr>
            <p:ph idx="1"/>
          </p:nvPr>
        </p:nvSpPr>
        <p:spPr/>
        <p:txBody>
          <a:bodyPr/>
          <a:lstStyle/>
          <a:p>
            <a:r>
              <a:rPr lang="en-US" dirty="0"/>
              <a:t>Assumption: Each node has a unique integer identity &gt; 0</a:t>
            </a:r>
          </a:p>
          <a:p>
            <a:endParaRPr lang="en-US" sz="1100" dirty="0"/>
          </a:p>
          <a:p>
            <a:r>
              <a:rPr lang="en-US" dirty="0"/>
              <a:t>Requirements</a:t>
            </a:r>
          </a:p>
          <a:p>
            <a:pPr lvl="1"/>
            <a:r>
              <a:rPr lang="en-US" dirty="0"/>
              <a:t>Each node shall know the winner </a:t>
            </a:r>
          </a:p>
          <a:p>
            <a:pPr lvl="1"/>
            <a:r>
              <a:rPr lang="en-US" dirty="0"/>
              <a:t>Each node may (concurrently) initiate the algorithm</a:t>
            </a:r>
          </a:p>
          <a:p>
            <a:endParaRPr lang="en-US" sz="1100" dirty="0"/>
          </a:p>
          <a:p>
            <a:r>
              <a:rPr lang="en-US" dirty="0">
                <a:solidFill>
                  <a:schemeClr val="accent1"/>
                </a:solidFill>
              </a:rPr>
              <a:t>MAX-Algorithms</a:t>
            </a:r>
          </a:p>
          <a:p>
            <a:pPr lvl="1"/>
            <a:r>
              <a:rPr lang="en-US" dirty="0"/>
              <a:t>Determine the largest identity in the topology or </a:t>
            </a:r>
            <a:br>
              <a:rPr lang="en-US" dirty="0"/>
            </a:br>
            <a:r>
              <a:rPr lang="en-US" dirty="0"/>
              <a:t>among the initiators</a:t>
            </a:r>
          </a:p>
          <a:p>
            <a:pPr lvl="1"/>
            <a:r>
              <a:rPr lang="en-US" dirty="0"/>
              <a:t>Can be used as election algorithm</a:t>
            </a:r>
          </a:p>
        </p:txBody>
      </p:sp>
      <p:sp>
        <p:nvSpPr>
          <p:cNvPr id="2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6"/>
          <p:cNvGrpSpPr>
            <a:grpSpLocks/>
          </p:cNvGrpSpPr>
          <p:nvPr/>
        </p:nvGrpSpPr>
        <p:grpSpPr bwMode="auto">
          <a:xfrm>
            <a:off x="4570412" y="4720431"/>
            <a:ext cx="3887787" cy="1368425"/>
            <a:chOff x="1338" y="2795"/>
            <a:chExt cx="2449" cy="862"/>
          </a:xfrm>
        </p:grpSpPr>
        <p:sp>
          <p:nvSpPr>
            <p:cNvPr id="490503" name="Line 7"/>
            <p:cNvSpPr>
              <a:spLocks noChangeShapeType="1"/>
            </p:cNvSpPr>
            <p:nvPr/>
          </p:nvSpPr>
          <p:spPr bwMode="auto">
            <a:xfrm flipV="1">
              <a:off x="1429" y="2886"/>
              <a:ext cx="589" cy="3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4" name="Line 8"/>
            <p:cNvSpPr>
              <a:spLocks noChangeShapeType="1"/>
            </p:cNvSpPr>
            <p:nvPr/>
          </p:nvSpPr>
          <p:spPr bwMode="auto">
            <a:xfrm>
              <a:off x="1973" y="2931"/>
              <a:ext cx="181" cy="45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5" name="Line 9"/>
            <p:cNvSpPr>
              <a:spLocks noChangeShapeType="1"/>
            </p:cNvSpPr>
            <p:nvPr/>
          </p:nvSpPr>
          <p:spPr bwMode="auto">
            <a:xfrm>
              <a:off x="1429" y="3249"/>
              <a:ext cx="725" cy="13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6" name="Line 10"/>
            <p:cNvSpPr>
              <a:spLocks noChangeShapeType="1"/>
            </p:cNvSpPr>
            <p:nvPr/>
          </p:nvSpPr>
          <p:spPr bwMode="auto">
            <a:xfrm>
              <a:off x="1973" y="2931"/>
              <a:ext cx="726" cy="18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7" name="Line 11"/>
            <p:cNvSpPr>
              <a:spLocks noChangeShapeType="1"/>
            </p:cNvSpPr>
            <p:nvPr/>
          </p:nvSpPr>
          <p:spPr bwMode="auto">
            <a:xfrm flipV="1">
              <a:off x="2109" y="3113"/>
              <a:ext cx="59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8" name="Line 12"/>
            <p:cNvSpPr>
              <a:spLocks noChangeShapeType="1"/>
            </p:cNvSpPr>
            <p:nvPr/>
          </p:nvSpPr>
          <p:spPr bwMode="auto">
            <a:xfrm flipV="1">
              <a:off x="2653" y="2976"/>
              <a:ext cx="681" cy="13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09" name="Line 13"/>
            <p:cNvSpPr>
              <a:spLocks noChangeShapeType="1"/>
            </p:cNvSpPr>
            <p:nvPr/>
          </p:nvSpPr>
          <p:spPr bwMode="auto">
            <a:xfrm flipH="1">
              <a:off x="3152" y="2931"/>
              <a:ext cx="136" cy="63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10" name="Line 14"/>
            <p:cNvSpPr>
              <a:spLocks noChangeShapeType="1"/>
            </p:cNvSpPr>
            <p:nvPr/>
          </p:nvSpPr>
          <p:spPr bwMode="auto">
            <a:xfrm>
              <a:off x="2699" y="3067"/>
              <a:ext cx="408" cy="499"/>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11" name="Line 15"/>
            <p:cNvSpPr>
              <a:spLocks noChangeShapeType="1"/>
            </p:cNvSpPr>
            <p:nvPr/>
          </p:nvSpPr>
          <p:spPr bwMode="auto">
            <a:xfrm flipV="1">
              <a:off x="3107" y="3430"/>
              <a:ext cx="589" cy="13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12" name="Line 16"/>
            <p:cNvSpPr>
              <a:spLocks noChangeShapeType="1"/>
            </p:cNvSpPr>
            <p:nvPr/>
          </p:nvSpPr>
          <p:spPr bwMode="auto">
            <a:xfrm>
              <a:off x="3288" y="2931"/>
              <a:ext cx="408" cy="499"/>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0513" name="Oval 17"/>
            <p:cNvSpPr>
              <a:spLocks noChangeArrowheads="1"/>
            </p:cNvSpPr>
            <p:nvPr/>
          </p:nvSpPr>
          <p:spPr bwMode="auto">
            <a:xfrm>
              <a:off x="1882" y="2795"/>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5</a:t>
              </a:r>
            </a:p>
          </p:txBody>
        </p:sp>
        <p:sp>
          <p:nvSpPr>
            <p:cNvPr id="490514" name="Oval 18"/>
            <p:cNvSpPr>
              <a:spLocks noChangeArrowheads="1"/>
            </p:cNvSpPr>
            <p:nvPr/>
          </p:nvSpPr>
          <p:spPr bwMode="auto">
            <a:xfrm>
              <a:off x="2562" y="2976"/>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7</a:t>
              </a:r>
            </a:p>
          </p:txBody>
        </p:sp>
        <p:sp>
          <p:nvSpPr>
            <p:cNvPr id="490515" name="Oval 19"/>
            <p:cNvSpPr>
              <a:spLocks noChangeArrowheads="1"/>
            </p:cNvSpPr>
            <p:nvPr/>
          </p:nvSpPr>
          <p:spPr bwMode="auto">
            <a:xfrm>
              <a:off x="2018" y="3249"/>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9</a:t>
              </a:r>
            </a:p>
          </p:txBody>
        </p:sp>
        <p:sp>
          <p:nvSpPr>
            <p:cNvPr id="490516" name="Oval 20"/>
            <p:cNvSpPr>
              <a:spLocks noChangeArrowheads="1"/>
            </p:cNvSpPr>
            <p:nvPr/>
          </p:nvSpPr>
          <p:spPr bwMode="auto">
            <a:xfrm>
              <a:off x="3016" y="3430"/>
              <a:ext cx="227" cy="227"/>
            </a:xfrm>
            <a:prstGeom prst="ellipse">
              <a:avLst/>
            </a:prstGeom>
            <a:solidFill>
              <a:schemeClr val="accent2"/>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dirty="0"/>
                <a:t>23</a:t>
              </a:r>
            </a:p>
          </p:txBody>
        </p:sp>
        <p:sp>
          <p:nvSpPr>
            <p:cNvPr id="490517" name="Oval 21"/>
            <p:cNvSpPr>
              <a:spLocks noChangeArrowheads="1"/>
            </p:cNvSpPr>
            <p:nvPr/>
          </p:nvSpPr>
          <p:spPr bwMode="auto">
            <a:xfrm>
              <a:off x="1338" y="3113"/>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1</a:t>
              </a:r>
            </a:p>
          </p:txBody>
        </p:sp>
        <p:sp>
          <p:nvSpPr>
            <p:cNvPr id="490518" name="Oval 22"/>
            <p:cNvSpPr>
              <a:spLocks noChangeArrowheads="1"/>
            </p:cNvSpPr>
            <p:nvPr/>
          </p:nvSpPr>
          <p:spPr bwMode="auto">
            <a:xfrm>
              <a:off x="3198" y="2840"/>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11</a:t>
              </a:r>
            </a:p>
          </p:txBody>
        </p:sp>
        <p:sp>
          <p:nvSpPr>
            <p:cNvPr id="490519" name="Oval 23"/>
            <p:cNvSpPr>
              <a:spLocks noChangeArrowheads="1"/>
            </p:cNvSpPr>
            <p:nvPr/>
          </p:nvSpPr>
          <p:spPr bwMode="auto">
            <a:xfrm>
              <a:off x="3560" y="3294"/>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8</a:t>
              </a:r>
            </a:p>
          </p:txBody>
        </p:sp>
      </p:grpSp>
      <p:graphicFrame>
        <p:nvGraphicFramePr>
          <p:cNvPr id="490520" name="Object 24"/>
          <p:cNvGraphicFramePr>
            <a:graphicFrameLocks noChangeAspect="1"/>
          </p:cNvGraphicFramePr>
          <p:nvPr/>
        </p:nvGraphicFramePr>
        <p:xfrm>
          <a:off x="5105400" y="3162300"/>
          <a:ext cx="914400" cy="263525"/>
        </p:xfrm>
        <a:graphic>
          <a:graphicData uri="http://schemas.openxmlformats.org/presentationml/2006/ole">
            <mc:AlternateContent xmlns:mc="http://schemas.openxmlformats.org/markup-compatibility/2006">
              <mc:Choice xmlns:v="urn:schemas-microsoft-com:vml" Requires="v">
                <p:oleObj spid="_x0000_s1044" name="Equation" r:id="rId3" imgW="456012" imgH="722020" progId="">
                  <p:embed/>
                </p:oleObj>
              </mc:Choice>
              <mc:Fallback>
                <p:oleObj name="Equation" r:id="rId3" imgW="456012" imgH="7220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62300"/>
                        <a:ext cx="914400" cy="263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4</a:t>
            </a:fld>
            <a:endParaRPr lang="de-DE" dirty="0"/>
          </a:p>
        </p:txBody>
      </p:sp>
    </p:spTree>
    <p:extLst>
      <p:ext uri="{BB962C8B-B14F-4D97-AF65-F5344CB8AC3E}">
        <p14:creationId xmlns:p14="http://schemas.microsoft.com/office/powerpoint/2010/main" val="44101257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Example for Unidirectional Variant</a:t>
            </a:r>
          </a:p>
        </p:txBody>
      </p:sp>
      <p:sp>
        <p:nvSpPr>
          <p:cNvPr id="5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15077" name="Oval 5"/>
          <p:cNvSpPr>
            <a:spLocks noChangeArrowheads="1"/>
          </p:cNvSpPr>
          <p:nvPr/>
        </p:nvSpPr>
        <p:spPr bwMode="auto">
          <a:xfrm>
            <a:off x="411163" y="2452688"/>
            <a:ext cx="1800225" cy="284956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15078" name="Oval 6"/>
          <p:cNvSpPr>
            <a:spLocks noChangeArrowheads="1"/>
          </p:cNvSpPr>
          <p:nvPr/>
        </p:nvSpPr>
        <p:spPr bwMode="auto">
          <a:xfrm>
            <a:off x="1201738" y="2312988"/>
            <a:ext cx="198437" cy="314325"/>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8</a:t>
            </a:r>
          </a:p>
        </p:txBody>
      </p:sp>
      <p:sp>
        <p:nvSpPr>
          <p:cNvPr id="515079" name="Oval 7"/>
          <p:cNvSpPr>
            <a:spLocks noChangeArrowheads="1"/>
          </p:cNvSpPr>
          <p:nvPr/>
        </p:nvSpPr>
        <p:spPr bwMode="auto">
          <a:xfrm>
            <a:off x="2122488" y="3773488"/>
            <a:ext cx="198437" cy="314325"/>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6</a:t>
            </a:r>
          </a:p>
        </p:txBody>
      </p:sp>
      <p:sp>
        <p:nvSpPr>
          <p:cNvPr id="515080" name="Oval 8"/>
          <p:cNvSpPr>
            <a:spLocks noChangeArrowheads="1"/>
          </p:cNvSpPr>
          <p:nvPr/>
        </p:nvSpPr>
        <p:spPr bwMode="auto">
          <a:xfrm>
            <a:off x="1201738" y="5092700"/>
            <a:ext cx="198437" cy="315913"/>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7</a:t>
            </a:r>
          </a:p>
        </p:txBody>
      </p:sp>
      <p:sp>
        <p:nvSpPr>
          <p:cNvPr id="515081" name="Oval 9"/>
          <p:cNvSpPr>
            <a:spLocks noChangeArrowheads="1"/>
          </p:cNvSpPr>
          <p:nvPr/>
        </p:nvSpPr>
        <p:spPr bwMode="auto">
          <a:xfrm>
            <a:off x="323850" y="3705225"/>
            <a:ext cx="198438" cy="311150"/>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5</a:t>
            </a:r>
          </a:p>
        </p:txBody>
      </p:sp>
      <p:sp>
        <p:nvSpPr>
          <p:cNvPr id="515082" name="Oval 10"/>
          <p:cNvSpPr>
            <a:spLocks noChangeArrowheads="1"/>
          </p:cNvSpPr>
          <p:nvPr/>
        </p:nvSpPr>
        <p:spPr bwMode="auto">
          <a:xfrm>
            <a:off x="542925" y="2800350"/>
            <a:ext cx="198438" cy="314325"/>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1</a:t>
            </a:r>
          </a:p>
        </p:txBody>
      </p:sp>
      <p:sp>
        <p:nvSpPr>
          <p:cNvPr id="515083" name="Oval 11"/>
          <p:cNvSpPr>
            <a:spLocks noChangeArrowheads="1"/>
          </p:cNvSpPr>
          <p:nvPr/>
        </p:nvSpPr>
        <p:spPr bwMode="auto">
          <a:xfrm>
            <a:off x="1816100" y="2659063"/>
            <a:ext cx="198438" cy="312737"/>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4</a:t>
            </a:r>
          </a:p>
        </p:txBody>
      </p:sp>
      <p:sp>
        <p:nvSpPr>
          <p:cNvPr id="515084" name="Oval 12"/>
          <p:cNvSpPr>
            <a:spLocks noChangeArrowheads="1"/>
          </p:cNvSpPr>
          <p:nvPr/>
        </p:nvSpPr>
        <p:spPr bwMode="auto">
          <a:xfrm>
            <a:off x="1816100" y="4745038"/>
            <a:ext cx="198438" cy="315912"/>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3</a:t>
            </a:r>
          </a:p>
        </p:txBody>
      </p:sp>
      <p:sp>
        <p:nvSpPr>
          <p:cNvPr id="515085" name="Oval 13"/>
          <p:cNvSpPr>
            <a:spLocks noChangeArrowheads="1"/>
          </p:cNvSpPr>
          <p:nvPr/>
        </p:nvSpPr>
        <p:spPr bwMode="auto">
          <a:xfrm>
            <a:off x="501650" y="4605338"/>
            <a:ext cx="195263" cy="312737"/>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2</a:t>
            </a:r>
          </a:p>
        </p:txBody>
      </p:sp>
      <p:sp>
        <p:nvSpPr>
          <p:cNvPr id="515096" name="Oval 24"/>
          <p:cNvSpPr>
            <a:spLocks noChangeArrowheads="1"/>
          </p:cNvSpPr>
          <p:nvPr/>
        </p:nvSpPr>
        <p:spPr bwMode="auto">
          <a:xfrm>
            <a:off x="2576513" y="2452688"/>
            <a:ext cx="1800225" cy="284956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15097" name="Oval 25"/>
          <p:cNvSpPr>
            <a:spLocks noChangeArrowheads="1"/>
          </p:cNvSpPr>
          <p:nvPr/>
        </p:nvSpPr>
        <p:spPr bwMode="auto">
          <a:xfrm>
            <a:off x="3367088" y="2312988"/>
            <a:ext cx="198437" cy="31432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sp>
        <p:nvSpPr>
          <p:cNvPr id="515098" name="Oval 26"/>
          <p:cNvSpPr>
            <a:spLocks noChangeArrowheads="1"/>
          </p:cNvSpPr>
          <p:nvPr/>
        </p:nvSpPr>
        <p:spPr bwMode="auto">
          <a:xfrm>
            <a:off x="4287838" y="3773488"/>
            <a:ext cx="198437" cy="31432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515099" name="Oval 27"/>
          <p:cNvSpPr>
            <a:spLocks noChangeArrowheads="1"/>
          </p:cNvSpPr>
          <p:nvPr/>
        </p:nvSpPr>
        <p:spPr bwMode="auto">
          <a:xfrm>
            <a:off x="3367088" y="5092700"/>
            <a:ext cx="198437" cy="315913"/>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515100" name="Oval 28"/>
          <p:cNvSpPr>
            <a:spLocks noChangeArrowheads="1"/>
          </p:cNvSpPr>
          <p:nvPr/>
        </p:nvSpPr>
        <p:spPr bwMode="auto">
          <a:xfrm>
            <a:off x="2489200" y="3705225"/>
            <a:ext cx="198438" cy="31115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515101" name="Oval 29"/>
          <p:cNvSpPr>
            <a:spLocks noChangeArrowheads="1"/>
          </p:cNvSpPr>
          <p:nvPr/>
        </p:nvSpPr>
        <p:spPr bwMode="auto">
          <a:xfrm>
            <a:off x="2708275" y="2800350"/>
            <a:ext cx="198438" cy="314325"/>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dirty="0"/>
              <a:t>1</a:t>
            </a:r>
          </a:p>
        </p:txBody>
      </p:sp>
      <p:sp>
        <p:nvSpPr>
          <p:cNvPr id="515102" name="Oval 30"/>
          <p:cNvSpPr>
            <a:spLocks noChangeArrowheads="1"/>
          </p:cNvSpPr>
          <p:nvPr/>
        </p:nvSpPr>
        <p:spPr bwMode="auto">
          <a:xfrm>
            <a:off x="3981450" y="2659063"/>
            <a:ext cx="198438" cy="312737"/>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dirty="0"/>
              <a:t>4</a:t>
            </a:r>
          </a:p>
        </p:txBody>
      </p:sp>
      <p:sp>
        <p:nvSpPr>
          <p:cNvPr id="515103" name="Oval 31"/>
          <p:cNvSpPr>
            <a:spLocks noChangeArrowheads="1"/>
          </p:cNvSpPr>
          <p:nvPr/>
        </p:nvSpPr>
        <p:spPr bwMode="auto">
          <a:xfrm>
            <a:off x="3981450" y="4745038"/>
            <a:ext cx="198438" cy="315912"/>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a:t>3</a:t>
            </a:r>
          </a:p>
        </p:txBody>
      </p:sp>
      <p:sp>
        <p:nvSpPr>
          <p:cNvPr id="515104" name="Oval 32"/>
          <p:cNvSpPr>
            <a:spLocks noChangeArrowheads="1"/>
          </p:cNvSpPr>
          <p:nvPr/>
        </p:nvSpPr>
        <p:spPr bwMode="auto">
          <a:xfrm>
            <a:off x="2667000" y="4605338"/>
            <a:ext cx="195263" cy="312737"/>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dirty="0"/>
              <a:t>2</a:t>
            </a:r>
          </a:p>
        </p:txBody>
      </p:sp>
      <p:sp>
        <p:nvSpPr>
          <p:cNvPr id="515148" name="Oval 76"/>
          <p:cNvSpPr>
            <a:spLocks noChangeArrowheads="1"/>
          </p:cNvSpPr>
          <p:nvPr/>
        </p:nvSpPr>
        <p:spPr bwMode="auto">
          <a:xfrm>
            <a:off x="4743450" y="2452688"/>
            <a:ext cx="1800225" cy="284956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15149" name="Oval 77"/>
          <p:cNvSpPr>
            <a:spLocks noChangeArrowheads="1"/>
          </p:cNvSpPr>
          <p:nvPr/>
        </p:nvSpPr>
        <p:spPr bwMode="auto">
          <a:xfrm>
            <a:off x="5534025" y="2312988"/>
            <a:ext cx="198438" cy="31432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sp>
        <p:nvSpPr>
          <p:cNvPr id="515150" name="Oval 78"/>
          <p:cNvSpPr>
            <a:spLocks noChangeArrowheads="1"/>
          </p:cNvSpPr>
          <p:nvPr/>
        </p:nvSpPr>
        <p:spPr bwMode="auto">
          <a:xfrm>
            <a:off x="6454775" y="3773488"/>
            <a:ext cx="198438" cy="31432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515151" name="Oval 79"/>
          <p:cNvSpPr>
            <a:spLocks noChangeArrowheads="1"/>
          </p:cNvSpPr>
          <p:nvPr/>
        </p:nvSpPr>
        <p:spPr bwMode="auto">
          <a:xfrm>
            <a:off x="5534025" y="5092700"/>
            <a:ext cx="198438" cy="315913"/>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515152" name="Oval 80"/>
          <p:cNvSpPr>
            <a:spLocks noChangeArrowheads="1"/>
          </p:cNvSpPr>
          <p:nvPr/>
        </p:nvSpPr>
        <p:spPr bwMode="auto">
          <a:xfrm>
            <a:off x="4656138" y="3705225"/>
            <a:ext cx="198437" cy="31115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515153" name="Oval 81"/>
          <p:cNvSpPr>
            <a:spLocks noChangeArrowheads="1"/>
          </p:cNvSpPr>
          <p:nvPr/>
        </p:nvSpPr>
        <p:spPr bwMode="auto">
          <a:xfrm>
            <a:off x="4875213" y="2800350"/>
            <a:ext cx="198437" cy="314325"/>
          </a:xfrm>
          <a:prstGeom prst="ellipse">
            <a:avLst/>
          </a:prstGeom>
          <a:solidFill>
            <a:schemeClr val="hlink"/>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1</a:t>
            </a:r>
          </a:p>
        </p:txBody>
      </p:sp>
      <p:sp>
        <p:nvSpPr>
          <p:cNvPr id="515154" name="Oval 82"/>
          <p:cNvSpPr>
            <a:spLocks noChangeArrowheads="1"/>
          </p:cNvSpPr>
          <p:nvPr/>
        </p:nvSpPr>
        <p:spPr bwMode="auto">
          <a:xfrm>
            <a:off x="6148388" y="2659063"/>
            <a:ext cx="198437" cy="3127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515155" name="Oval 83"/>
          <p:cNvSpPr>
            <a:spLocks noChangeArrowheads="1"/>
          </p:cNvSpPr>
          <p:nvPr/>
        </p:nvSpPr>
        <p:spPr bwMode="auto">
          <a:xfrm>
            <a:off x="6148388" y="4745038"/>
            <a:ext cx="198437" cy="315912"/>
          </a:xfrm>
          <a:prstGeom prst="ellipse">
            <a:avLst/>
          </a:prstGeom>
          <a:solidFill>
            <a:schemeClr val="hlink"/>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515156" name="Oval 84"/>
          <p:cNvSpPr>
            <a:spLocks noChangeArrowheads="1"/>
          </p:cNvSpPr>
          <p:nvPr/>
        </p:nvSpPr>
        <p:spPr bwMode="auto">
          <a:xfrm>
            <a:off x="4833938" y="4605338"/>
            <a:ext cx="195262" cy="3127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515158" name="Oval 86"/>
          <p:cNvSpPr>
            <a:spLocks noChangeArrowheads="1"/>
          </p:cNvSpPr>
          <p:nvPr/>
        </p:nvSpPr>
        <p:spPr bwMode="auto">
          <a:xfrm>
            <a:off x="6910388" y="2452688"/>
            <a:ext cx="1800225" cy="284956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15159" name="Oval 87"/>
          <p:cNvSpPr>
            <a:spLocks noChangeArrowheads="1"/>
          </p:cNvSpPr>
          <p:nvPr/>
        </p:nvSpPr>
        <p:spPr bwMode="auto">
          <a:xfrm>
            <a:off x="7700963" y="2312988"/>
            <a:ext cx="198437" cy="314325"/>
          </a:xfrm>
          <a:prstGeom prst="ellipse">
            <a:avLst/>
          </a:prstGeom>
          <a:solidFill>
            <a:srgbClr val="969696"/>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8</a:t>
            </a:r>
          </a:p>
        </p:txBody>
      </p:sp>
      <p:sp>
        <p:nvSpPr>
          <p:cNvPr id="515160" name="Oval 88"/>
          <p:cNvSpPr>
            <a:spLocks noChangeArrowheads="1"/>
          </p:cNvSpPr>
          <p:nvPr/>
        </p:nvSpPr>
        <p:spPr bwMode="auto">
          <a:xfrm>
            <a:off x="8621713" y="3773488"/>
            <a:ext cx="198437" cy="314325"/>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6</a:t>
            </a:r>
          </a:p>
        </p:txBody>
      </p:sp>
      <p:sp>
        <p:nvSpPr>
          <p:cNvPr id="515161" name="Oval 89"/>
          <p:cNvSpPr>
            <a:spLocks noChangeArrowheads="1"/>
          </p:cNvSpPr>
          <p:nvPr/>
        </p:nvSpPr>
        <p:spPr bwMode="auto">
          <a:xfrm>
            <a:off x="7700963" y="5092700"/>
            <a:ext cx="198437" cy="315913"/>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7</a:t>
            </a:r>
          </a:p>
        </p:txBody>
      </p:sp>
      <p:sp>
        <p:nvSpPr>
          <p:cNvPr id="515162" name="Oval 90"/>
          <p:cNvSpPr>
            <a:spLocks noChangeArrowheads="1"/>
          </p:cNvSpPr>
          <p:nvPr/>
        </p:nvSpPr>
        <p:spPr bwMode="auto">
          <a:xfrm>
            <a:off x="6823075" y="3705225"/>
            <a:ext cx="198438" cy="311150"/>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5</a:t>
            </a:r>
          </a:p>
        </p:txBody>
      </p:sp>
      <p:sp>
        <p:nvSpPr>
          <p:cNvPr id="515163" name="Oval 91"/>
          <p:cNvSpPr>
            <a:spLocks noChangeArrowheads="1"/>
          </p:cNvSpPr>
          <p:nvPr/>
        </p:nvSpPr>
        <p:spPr bwMode="auto">
          <a:xfrm>
            <a:off x="7042150" y="2800350"/>
            <a:ext cx="198438" cy="314325"/>
          </a:xfrm>
          <a:prstGeom prst="ellipse">
            <a:avLst/>
          </a:prstGeom>
          <a:solidFill>
            <a:schemeClr val="accent1">
              <a:lumMod val="40000"/>
              <a:lumOff val="60000"/>
            </a:schemeClr>
          </a:solidFill>
          <a:ln w="25400">
            <a:solidFill>
              <a:schemeClr val="tx1"/>
            </a:solidFill>
            <a:round/>
            <a:headEnd/>
            <a:tailEnd/>
          </a:ln>
          <a:effectLst/>
        </p:spPr>
        <p:txBody>
          <a:bodyPr wrap="none" anchor="ctr"/>
          <a:lstStyle/>
          <a:p>
            <a:pPr algn="ctr"/>
            <a:r>
              <a:rPr lang="de-DE" sz="1400" b="1" dirty="0"/>
              <a:t>1</a:t>
            </a:r>
          </a:p>
        </p:txBody>
      </p:sp>
      <p:sp>
        <p:nvSpPr>
          <p:cNvPr id="515164" name="Oval 92"/>
          <p:cNvSpPr>
            <a:spLocks noChangeArrowheads="1"/>
          </p:cNvSpPr>
          <p:nvPr/>
        </p:nvSpPr>
        <p:spPr bwMode="auto">
          <a:xfrm>
            <a:off x="8315325" y="2659063"/>
            <a:ext cx="198438" cy="3127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4</a:t>
            </a:r>
          </a:p>
        </p:txBody>
      </p:sp>
      <p:sp>
        <p:nvSpPr>
          <p:cNvPr id="515165" name="Oval 93"/>
          <p:cNvSpPr>
            <a:spLocks noChangeArrowheads="1"/>
          </p:cNvSpPr>
          <p:nvPr/>
        </p:nvSpPr>
        <p:spPr bwMode="auto">
          <a:xfrm>
            <a:off x="8315325" y="4745038"/>
            <a:ext cx="198438" cy="315912"/>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3</a:t>
            </a:r>
          </a:p>
        </p:txBody>
      </p:sp>
      <p:sp>
        <p:nvSpPr>
          <p:cNvPr id="515166" name="Oval 94"/>
          <p:cNvSpPr>
            <a:spLocks noChangeArrowheads="1"/>
          </p:cNvSpPr>
          <p:nvPr/>
        </p:nvSpPr>
        <p:spPr bwMode="auto">
          <a:xfrm>
            <a:off x="7000875" y="4605338"/>
            <a:ext cx="195263" cy="31273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sz="1400" b="1"/>
              <a:t>2</a:t>
            </a:r>
          </a:p>
        </p:txBody>
      </p:sp>
      <p:sp>
        <p:nvSpPr>
          <p:cNvPr id="515168" name="Text Box 96"/>
          <p:cNvSpPr txBox="1">
            <a:spLocks noChangeArrowheads="1"/>
          </p:cNvSpPr>
          <p:nvPr/>
        </p:nvSpPr>
        <p:spPr bwMode="auto">
          <a:xfrm>
            <a:off x="3770313" y="2876550"/>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a:t>
            </a:r>
          </a:p>
        </p:txBody>
      </p:sp>
      <p:sp>
        <p:nvSpPr>
          <p:cNvPr id="515169" name="Text Box 97"/>
          <p:cNvSpPr txBox="1">
            <a:spLocks noChangeArrowheads="1"/>
          </p:cNvSpPr>
          <p:nvPr/>
        </p:nvSpPr>
        <p:spPr bwMode="auto">
          <a:xfrm>
            <a:off x="3770313" y="4460875"/>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6</a:t>
            </a:r>
          </a:p>
        </p:txBody>
      </p:sp>
      <p:sp>
        <p:nvSpPr>
          <p:cNvPr id="515170" name="Text Box 98"/>
          <p:cNvSpPr txBox="1">
            <a:spLocks noChangeArrowheads="1"/>
          </p:cNvSpPr>
          <p:nvPr/>
        </p:nvSpPr>
        <p:spPr bwMode="auto">
          <a:xfrm>
            <a:off x="2835275" y="4460875"/>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a:t>
            </a:r>
          </a:p>
        </p:txBody>
      </p:sp>
      <p:sp>
        <p:nvSpPr>
          <p:cNvPr id="515171" name="Text Box 99"/>
          <p:cNvSpPr txBox="1">
            <a:spLocks noChangeArrowheads="1"/>
          </p:cNvSpPr>
          <p:nvPr/>
        </p:nvSpPr>
        <p:spPr bwMode="auto">
          <a:xfrm>
            <a:off x="2906713" y="2852738"/>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5</a:t>
            </a:r>
          </a:p>
        </p:txBody>
      </p:sp>
      <p:sp>
        <p:nvSpPr>
          <p:cNvPr id="515172" name="Text Box 100"/>
          <p:cNvSpPr txBox="1">
            <a:spLocks noChangeArrowheads="1"/>
          </p:cNvSpPr>
          <p:nvPr/>
        </p:nvSpPr>
        <p:spPr bwMode="auto">
          <a:xfrm>
            <a:off x="5940425" y="4460875"/>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a:t>
            </a:r>
          </a:p>
        </p:txBody>
      </p:sp>
      <p:sp>
        <p:nvSpPr>
          <p:cNvPr id="515173" name="Text Box 101"/>
          <p:cNvSpPr txBox="1">
            <a:spLocks noChangeArrowheads="1"/>
          </p:cNvSpPr>
          <p:nvPr/>
        </p:nvSpPr>
        <p:spPr bwMode="auto">
          <a:xfrm>
            <a:off x="5075238" y="2781300"/>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7</a:t>
            </a:r>
          </a:p>
        </p:txBody>
      </p:sp>
      <p:sp>
        <p:nvSpPr>
          <p:cNvPr id="515174" name="Text Box 102"/>
          <p:cNvSpPr txBox="1">
            <a:spLocks noChangeArrowheads="1"/>
          </p:cNvSpPr>
          <p:nvPr/>
        </p:nvSpPr>
        <p:spPr bwMode="auto">
          <a:xfrm>
            <a:off x="7227888" y="2852738"/>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sz="1600"/>
              <a:t>8</a:t>
            </a:r>
          </a:p>
        </p:txBody>
      </p:sp>
      <p:sp>
        <p:nvSpPr>
          <p:cNvPr id="515175" name="Line 103"/>
          <p:cNvSpPr>
            <a:spLocks noChangeShapeType="1"/>
          </p:cNvSpPr>
          <p:nvPr/>
        </p:nvSpPr>
        <p:spPr bwMode="auto">
          <a:xfrm>
            <a:off x="3635375" y="2565400"/>
            <a:ext cx="215900" cy="3587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76" name="Line 104"/>
          <p:cNvSpPr>
            <a:spLocks noChangeShapeType="1"/>
          </p:cNvSpPr>
          <p:nvPr/>
        </p:nvSpPr>
        <p:spPr bwMode="auto">
          <a:xfrm flipH="1">
            <a:off x="4067175" y="4005263"/>
            <a:ext cx="144463" cy="6477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77" name="Line 105"/>
          <p:cNvSpPr>
            <a:spLocks noChangeShapeType="1"/>
          </p:cNvSpPr>
          <p:nvPr/>
        </p:nvSpPr>
        <p:spPr bwMode="auto">
          <a:xfrm flipH="1" flipV="1">
            <a:off x="2987675" y="4797425"/>
            <a:ext cx="287338" cy="2873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78" name="Line 106"/>
          <p:cNvSpPr>
            <a:spLocks noChangeShapeType="1"/>
          </p:cNvSpPr>
          <p:nvPr/>
        </p:nvSpPr>
        <p:spPr bwMode="auto">
          <a:xfrm flipV="1">
            <a:off x="2700338" y="3213100"/>
            <a:ext cx="142875" cy="431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79" name="Line 107"/>
          <p:cNvSpPr>
            <a:spLocks noChangeShapeType="1"/>
          </p:cNvSpPr>
          <p:nvPr/>
        </p:nvSpPr>
        <p:spPr bwMode="auto">
          <a:xfrm>
            <a:off x="6227763" y="3068638"/>
            <a:ext cx="0" cy="15843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80" name="Line 108"/>
          <p:cNvSpPr>
            <a:spLocks noChangeShapeType="1"/>
          </p:cNvSpPr>
          <p:nvPr/>
        </p:nvSpPr>
        <p:spPr bwMode="auto">
          <a:xfrm flipV="1">
            <a:off x="4932363" y="3213100"/>
            <a:ext cx="71437" cy="1295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5182" name="Freeform 110"/>
          <p:cNvSpPr>
            <a:spLocks/>
          </p:cNvSpPr>
          <p:nvPr/>
        </p:nvSpPr>
        <p:spPr bwMode="auto">
          <a:xfrm>
            <a:off x="7164388" y="3213100"/>
            <a:ext cx="1152525" cy="1728788"/>
          </a:xfrm>
          <a:custGeom>
            <a:avLst/>
            <a:gdLst>
              <a:gd name="T0" fmla="*/ 726 w 726"/>
              <a:gd name="T1" fmla="*/ 952 h 1089"/>
              <a:gd name="T2" fmla="*/ 499 w 726"/>
              <a:gd name="T3" fmla="*/ 1089 h 1089"/>
              <a:gd name="T4" fmla="*/ 136 w 726"/>
              <a:gd name="T5" fmla="*/ 998 h 1089"/>
              <a:gd name="T6" fmla="*/ 0 w 726"/>
              <a:gd name="T7" fmla="*/ 726 h 1089"/>
              <a:gd name="T8" fmla="*/ 0 w 726"/>
              <a:gd name="T9" fmla="*/ 227 h 1089"/>
              <a:gd name="T10" fmla="*/ 45 w 726"/>
              <a:gd name="T11" fmla="*/ 0 h 1089"/>
            </a:gdLst>
            <a:ahLst/>
            <a:cxnLst>
              <a:cxn ang="0">
                <a:pos x="T0" y="T1"/>
              </a:cxn>
              <a:cxn ang="0">
                <a:pos x="T2" y="T3"/>
              </a:cxn>
              <a:cxn ang="0">
                <a:pos x="T4" y="T5"/>
              </a:cxn>
              <a:cxn ang="0">
                <a:pos x="T6" y="T7"/>
              </a:cxn>
              <a:cxn ang="0">
                <a:pos x="T8" y="T9"/>
              </a:cxn>
              <a:cxn ang="0">
                <a:pos x="T10" y="T11"/>
              </a:cxn>
            </a:cxnLst>
            <a:rect l="0" t="0" r="r" b="b"/>
            <a:pathLst>
              <a:path w="726" h="1089">
                <a:moveTo>
                  <a:pt x="726" y="952"/>
                </a:moveTo>
                <a:lnTo>
                  <a:pt x="499" y="1089"/>
                </a:lnTo>
                <a:lnTo>
                  <a:pt x="136" y="998"/>
                </a:lnTo>
                <a:lnTo>
                  <a:pt x="0" y="726"/>
                </a:lnTo>
                <a:lnTo>
                  <a:pt x="0" y="227"/>
                </a:lnTo>
                <a:lnTo>
                  <a:pt x="45" y="0"/>
                </a:lnTo>
              </a:path>
            </a:pathLst>
          </a:custGeom>
          <a:noFill/>
          <a:ln w="9525">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40</a:t>
            </a:fld>
            <a:endParaRPr lang="de-DE" dirty="0"/>
          </a:p>
        </p:txBody>
      </p:sp>
    </p:spTree>
    <p:extLst>
      <p:ext uri="{BB962C8B-B14F-4D97-AF65-F5344CB8AC3E}">
        <p14:creationId xmlns:p14="http://schemas.microsoft.com/office/powerpoint/2010/main" val="1843153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Election Algorithms for Trees</a:t>
            </a:r>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41</a:t>
            </a:fld>
            <a:endParaRPr lang="de-DE" dirty="0"/>
          </a:p>
        </p:txBody>
      </p:sp>
    </p:spTree>
    <p:extLst>
      <p:ext uri="{BB962C8B-B14F-4D97-AF65-F5344CB8AC3E}">
        <p14:creationId xmlns:p14="http://schemas.microsoft.com/office/powerpoint/2010/main" val="86251220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76" name="Rectangle 48"/>
          <p:cNvSpPr>
            <a:spLocks noGrp="1" noChangeArrowheads="1"/>
          </p:cNvSpPr>
          <p:nvPr>
            <p:ph type="title"/>
          </p:nvPr>
        </p:nvSpPr>
        <p:spPr/>
        <p:txBody>
          <a:bodyPr/>
          <a:lstStyle/>
          <a:p>
            <a:r>
              <a:rPr lang="en-US" dirty="0"/>
              <a:t>Election Algorithms on Trees</a:t>
            </a:r>
          </a:p>
        </p:txBody>
      </p:sp>
      <p:sp>
        <p:nvSpPr>
          <p:cNvPr id="355377" name="Rectangle 49"/>
          <p:cNvSpPr>
            <a:spLocks noGrp="1" noChangeArrowheads="1"/>
          </p:cNvSpPr>
          <p:nvPr>
            <p:ph idx="1"/>
          </p:nvPr>
        </p:nvSpPr>
        <p:spPr/>
        <p:txBody>
          <a:bodyPr/>
          <a:lstStyle/>
          <a:p>
            <a:r>
              <a:rPr lang="en-US" dirty="0"/>
              <a:t>Three phases</a:t>
            </a:r>
          </a:p>
          <a:p>
            <a:pPr marL="914400" lvl="1" indent="-457200">
              <a:buFont typeface="+mj-lt"/>
              <a:buAutoNum type="arabicPeriod"/>
            </a:pPr>
            <a:r>
              <a:rPr lang="en-US" b="1" dirty="0">
                <a:solidFill>
                  <a:schemeClr val="accent1"/>
                </a:solidFill>
              </a:rPr>
              <a:t>Explosion phase</a:t>
            </a:r>
          </a:p>
          <a:p>
            <a:pPr lvl="2"/>
            <a:r>
              <a:rPr lang="en-US" dirty="0"/>
              <a:t>Election request is propagated to the leafs</a:t>
            </a:r>
          </a:p>
          <a:p>
            <a:pPr marL="914400" lvl="1" indent="-457200">
              <a:buFont typeface="+mj-lt"/>
              <a:buAutoNum type="arabicPeriod"/>
            </a:pPr>
            <a:r>
              <a:rPr lang="en-US" b="1" dirty="0">
                <a:solidFill>
                  <a:schemeClr val="accent1"/>
                </a:solidFill>
              </a:rPr>
              <a:t>Contraction phase</a:t>
            </a:r>
          </a:p>
          <a:p>
            <a:pPr lvl="2"/>
            <a:r>
              <a:rPr lang="en-US" dirty="0"/>
              <a:t>From the leafs, the maximum of the already collected identities is propagated to the center</a:t>
            </a:r>
          </a:p>
          <a:p>
            <a:pPr marL="914400" lvl="1" indent="-457200">
              <a:buFont typeface="+mj-lt"/>
              <a:buAutoNum type="arabicPeriod"/>
            </a:pPr>
            <a:r>
              <a:rPr lang="en-US" b="1" dirty="0">
                <a:solidFill>
                  <a:schemeClr val="accent1"/>
                </a:solidFill>
              </a:rPr>
              <a:t>Information phase</a:t>
            </a:r>
          </a:p>
          <a:p>
            <a:pPr lvl="2"/>
            <a:r>
              <a:rPr lang="en-US" dirty="0"/>
              <a:t>Distribution of the real maximum from the center to all nodes in the network</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42</a:t>
            </a:fld>
            <a:endParaRPr lang="de-DE" dirty="0"/>
          </a:p>
        </p:txBody>
      </p:sp>
    </p:spTree>
    <p:extLst>
      <p:ext uri="{BB962C8B-B14F-4D97-AF65-F5344CB8AC3E}">
        <p14:creationId xmlns:p14="http://schemas.microsoft.com/office/powerpoint/2010/main" val="176893158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603" name="Rectangle 59"/>
          <p:cNvSpPr>
            <a:spLocks noGrp="1" noChangeArrowheads="1"/>
          </p:cNvSpPr>
          <p:nvPr>
            <p:ph type="title"/>
          </p:nvPr>
        </p:nvSpPr>
        <p:spPr/>
        <p:txBody>
          <a:bodyPr/>
          <a:lstStyle/>
          <a:p>
            <a:r>
              <a:rPr lang="de-DE" dirty="0"/>
              <a:t>Explosion Phase</a:t>
            </a:r>
          </a:p>
        </p:txBody>
      </p:sp>
      <p:sp>
        <p:nvSpPr>
          <p:cNvPr id="364604" name="Rectangle 60"/>
          <p:cNvSpPr>
            <a:spLocks noGrp="1" noChangeArrowheads="1"/>
          </p:cNvSpPr>
          <p:nvPr>
            <p:ph idx="1"/>
          </p:nvPr>
        </p:nvSpPr>
        <p:spPr/>
        <p:txBody>
          <a:bodyPr/>
          <a:lstStyle/>
          <a:p>
            <a:pPr>
              <a:buFont typeface="Arial" charset="0"/>
              <a:buChar char="•"/>
            </a:pPr>
            <a:r>
              <a:rPr lang="en-US" dirty="0"/>
              <a:t>The explosion starts at several nodes (initiators)</a:t>
            </a:r>
          </a:p>
          <a:p>
            <a:pPr>
              <a:buFont typeface="Arial" charset="0"/>
              <a:buChar char="•"/>
            </a:pPr>
            <a:r>
              <a:rPr lang="en-US" dirty="0"/>
              <a:t>With the first receipt of an explosion message, the message is passed on to all other neighbors</a:t>
            </a:r>
          </a:p>
          <a:p>
            <a:pPr>
              <a:buFont typeface="Arial" charset="0"/>
              <a:buChar char="•"/>
            </a:pPr>
            <a:r>
              <a:rPr lang="en-US" dirty="0"/>
              <a:t>The explosion waves unite, where explosion messages meet on an edge</a:t>
            </a:r>
          </a:p>
        </p:txBody>
      </p:sp>
      <p:sp>
        <p:nvSpPr>
          <p:cNvPr id="53"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64549" name="Line 5"/>
          <p:cNvSpPr>
            <a:spLocks noChangeShapeType="1"/>
          </p:cNvSpPr>
          <p:nvPr/>
        </p:nvSpPr>
        <p:spPr bwMode="auto">
          <a:xfrm>
            <a:off x="4298950" y="3551238"/>
            <a:ext cx="506413"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0" name="Line 6"/>
          <p:cNvSpPr>
            <a:spLocks noChangeShapeType="1"/>
          </p:cNvSpPr>
          <p:nvPr/>
        </p:nvSpPr>
        <p:spPr bwMode="auto">
          <a:xfrm flipH="1">
            <a:off x="3663950" y="5456238"/>
            <a:ext cx="252413"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1" name="Line 7"/>
          <p:cNvSpPr>
            <a:spLocks noChangeShapeType="1"/>
          </p:cNvSpPr>
          <p:nvPr/>
        </p:nvSpPr>
        <p:spPr bwMode="auto">
          <a:xfrm>
            <a:off x="4067175" y="5373688"/>
            <a:ext cx="204788" cy="4365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2" name="Line 8"/>
          <p:cNvSpPr>
            <a:spLocks noChangeShapeType="1"/>
          </p:cNvSpPr>
          <p:nvPr/>
        </p:nvSpPr>
        <p:spPr bwMode="auto">
          <a:xfrm>
            <a:off x="2774950" y="5456238"/>
            <a:ext cx="212725" cy="3492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3" name="Line 9"/>
          <p:cNvSpPr>
            <a:spLocks noChangeShapeType="1"/>
          </p:cNvSpPr>
          <p:nvPr/>
        </p:nvSpPr>
        <p:spPr bwMode="auto">
          <a:xfrm flipH="1">
            <a:off x="2368550" y="5456238"/>
            <a:ext cx="328613"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4" name="Line 10"/>
          <p:cNvSpPr>
            <a:spLocks noChangeShapeType="1"/>
          </p:cNvSpPr>
          <p:nvPr/>
        </p:nvSpPr>
        <p:spPr bwMode="auto">
          <a:xfrm flipH="1">
            <a:off x="2825750" y="4770438"/>
            <a:ext cx="481013"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5" name="Line 11"/>
          <p:cNvSpPr>
            <a:spLocks noChangeShapeType="1"/>
          </p:cNvSpPr>
          <p:nvPr/>
        </p:nvSpPr>
        <p:spPr bwMode="auto">
          <a:xfrm>
            <a:off x="3370263" y="4770438"/>
            <a:ext cx="0"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6" name="Line 12"/>
          <p:cNvSpPr>
            <a:spLocks noChangeShapeType="1"/>
          </p:cNvSpPr>
          <p:nvPr/>
        </p:nvSpPr>
        <p:spPr bwMode="auto">
          <a:xfrm>
            <a:off x="3370263" y="4160838"/>
            <a:ext cx="0"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7" name="Line 13"/>
          <p:cNvSpPr>
            <a:spLocks noChangeShapeType="1"/>
          </p:cNvSpPr>
          <p:nvPr/>
        </p:nvSpPr>
        <p:spPr bwMode="auto">
          <a:xfrm flipH="1">
            <a:off x="3435350" y="3627438"/>
            <a:ext cx="633413" cy="2778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8" name="Line 14"/>
          <p:cNvSpPr>
            <a:spLocks noChangeShapeType="1"/>
          </p:cNvSpPr>
          <p:nvPr/>
        </p:nvSpPr>
        <p:spPr bwMode="auto">
          <a:xfrm>
            <a:off x="4970463" y="4160838"/>
            <a:ext cx="0"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59" name="Line 15"/>
          <p:cNvSpPr>
            <a:spLocks noChangeShapeType="1"/>
          </p:cNvSpPr>
          <p:nvPr/>
        </p:nvSpPr>
        <p:spPr bwMode="auto">
          <a:xfrm flipH="1">
            <a:off x="4730750" y="4770438"/>
            <a:ext cx="176213"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0" name="Line 16"/>
          <p:cNvSpPr>
            <a:spLocks noChangeShapeType="1"/>
          </p:cNvSpPr>
          <p:nvPr/>
        </p:nvSpPr>
        <p:spPr bwMode="auto">
          <a:xfrm>
            <a:off x="5003800" y="4652963"/>
            <a:ext cx="360363" cy="5762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1" name="Line 17"/>
          <p:cNvSpPr>
            <a:spLocks noChangeShapeType="1"/>
          </p:cNvSpPr>
          <p:nvPr/>
        </p:nvSpPr>
        <p:spPr bwMode="auto">
          <a:xfrm>
            <a:off x="4984750" y="4084638"/>
            <a:ext cx="1116013" cy="811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2" name="Line 18"/>
          <p:cNvSpPr>
            <a:spLocks noChangeShapeType="1"/>
          </p:cNvSpPr>
          <p:nvPr/>
        </p:nvSpPr>
        <p:spPr bwMode="auto">
          <a:xfrm>
            <a:off x="6189663" y="5151438"/>
            <a:ext cx="0"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3" name="Line 19"/>
          <p:cNvSpPr>
            <a:spLocks noChangeShapeType="1"/>
          </p:cNvSpPr>
          <p:nvPr/>
        </p:nvSpPr>
        <p:spPr bwMode="auto">
          <a:xfrm>
            <a:off x="6280150" y="5075238"/>
            <a:ext cx="506413" cy="5826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4" name="Line 20"/>
          <p:cNvSpPr>
            <a:spLocks noChangeShapeType="1"/>
          </p:cNvSpPr>
          <p:nvPr/>
        </p:nvSpPr>
        <p:spPr bwMode="auto">
          <a:xfrm>
            <a:off x="6280150" y="4999038"/>
            <a:ext cx="963613" cy="6588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5" name="Line 21"/>
          <p:cNvSpPr>
            <a:spLocks noChangeShapeType="1"/>
          </p:cNvSpPr>
          <p:nvPr/>
        </p:nvSpPr>
        <p:spPr bwMode="auto">
          <a:xfrm>
            <a:off x="3536950" y="4694238"/>
            <a:ext cx="430213"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66" name="Oval 22"/>
          <p:cNvSpPr>
            <a:spLocks noChangeArrowheads="1"/>
          </p:cNvSpPr>
          <p:nvPr/>
        </p:nvSpPr>
        <p:spPr bwMode="auto">
          <a:xfrm>
            <a:off x="2195513" y="5791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a:t>
            </a:r>
          </a:p>
        </p:txBody>
      </p:sp>
      <p:sp>
        <p:nvSpPr>
          <p:cNvPr id="364567" name="Oval 23"/>
          <p:cNvSpPr>
            <a:spLocks noChangeArrowheads="1"/>
          </p:cNvSpPr>
          <p:nvPr/>
        </p:nvSpPr>
        <p:spPr bwMode="auto">
          <a:xfrm>
            <a:off x="2881313" y="5791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8</a:t>
            </a:r>
          </a:p>
        </p:txBody>
      </p:sp>
      <p:sp>
        <p:nvSpPr>
          <p:cNvPr id="364568" name="Oval 24"/>
          <p:cNvSpPr>
            <a:spLocks noChangeArrowheads="1"/>
          </p:cNvSpPr>
          <p:nvPr/>
        </p:nvSpPr>
        <p:spPr bwMode="auto">
          <a:xfrm>
            <a:off x="2576513"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5</a:t>
            </a:r>
          </a:p>
        </p:txBody>
      </p:sp>
      <p:sp>
        <p:nvSpPr>
          <p:cNvPr id="364569" name="Oval 25"/>
          <p:cNvSpPr>
            <a:spLocks noChangeArrowheads="1"/>
          </p:cNvSpPr>
          <p:nvPr/>
        </p:nvSpPr>
        <p:spPr bwMode="auto">
          <a:xfrm>
            <a:off x="3262313" y="44958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11</a:t>
            </a:r>
          </a:p>
        </p:txBody>
      </p:sp>
      <p:sp>
        <p:nvSpPr>
          <p:cNvPr id="364570" name="Oval 26"/>
          <p:cNvSpPr>
            <a:spLocks noChangeArrowheads="1"/>
          </p:cNvSpPr>
          <p:nvPr/>
        </p:nvSpPr>
        <p:spPr bwMode="auto">
          <a:xfrm>
            <a:off x="3262313" y="5181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3</a:t>
            </a:r>
          </a:p>
        </p:txBody>
      </p:sp>
      <p:sp>
        <p:nvSpPr>
          <p:cNvPr id="364571" name="Oval 27"/>
          <p:cNvSpPr>
            <a:spLocks noChangeArrowheads="1"/>
          </p:cNvSpPr>
          <p:nvPr/>
        </p:nvSpPr>
        <p:spPr bwMode="auto">
          <a:xfrm>
            <a:off x="3871913"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2</a:t>
            </a:r>
          </a:p>
        </p:txBody>
      </p:sp>
      <p:sp>
        <p:nvSpPr>
          <p:cNvPr id="364572" name="Oval 28"/>
          <p:cNvSpPr>
            <a:spLocks noChangeArrowheads="1"/>
          </p:cNvSpPr>
          <p:nvPr/>
        </p:nvSpPr>
        <p:spPr bwMode="auto">
          <a:xfrm>
            <a:off x="3490913" y="5791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9</a:t>
            </a:r>
          </a:p>
        </p:txBody>
      </p:sp>
      <p:sp>
        <p:nvSpPr>
          <p:cNvPr id="364573" name="Oval 29"/>
          <p:cNvSpPr>
            <a:spLocks noChangeArrowheads="1"/>
          </p:cNvSpPr>
          <p:nvPr/>
        </p:nvSpPr>
        <p:spPr bwMode="auto">
          <a:xfrm>
            <a:off x="4176713" y="5791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16</a:t>
            </a:r>
          </a:p>
        </p:txBody>
      </p:sp>
      <p:sp>
        <p:nvSpPr>
          <p:cNvPr id="364574" name="Oval 30"/>
          <p:cNvSpPr>
            <a:spLocks noChangeArrowheads="1"/>
          </p:cNvSpPr>
          <p:nvPr/>
        </p:nvSpPr>
        <p:spPr bwMode="auto">
          <a:xfrm>
            <a:off x="3262313" y="3886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7</a:t>
            </a:r>
          </a:p>
        </p:txBody>
      </p:sp>
      <p:sp>
        <p:nvSpPr>
          <p:cNvPr id="364575" name="Oval 31"/>
          <p:cNvSpPr>
            <a:spLocks noChangeArrowheads="1"/>
          </p:cNvSpPr>
          <p:nvPr/>
        </p:nvSpPr>
        <p:spPr bwMode="auto">
          <a:xfrm>
            <a:off x="4024313" y="34290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10</a:t>
            </a:r>
          </a:p>
        </p:txBody>
      </p:sp>
      <p:sp>
        <p:nvSpPr>
          <p:cNvPr id="364576" name="Oval 32"/>
          <p:cNvSpPr>
            <a:spLocks noChangeArrowheads="1"/>
          </p:cNvSpPr>
          <p:nvPr/>
        </p:nvSpPr>
        <p:spPr bwMode="auto">
          <a:xfrm>
            <a:off x="4786313" y="38862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12</a:t>
            </a:r>
          </a:p>
        </p:txBody>
      </p:sp>
      <p:sp>
        <p:nvSpPr>
          <p:cNvPr id="364577" name="Oval 33"/>
          <p:cNvSpPr>
            <a:spLocks noChangeArrowheads="1"/>
          </p:cNvSpPr>
          <p:nvPr/>
        </p:nvSpPr>
        <p:spPr bwMode="auto">
          <a:xfrm>
            <a:off x="4786313" y="44958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17</a:t>
            </a:r>
          </a:p>
        </p:txBody>
      </p:sp>
      <p:sp>
        <p:nvSpPr>
          <p:cNvPr id="364578" name="Oval 34"/>
          <p:cNvSpPr>
            <a:spLocks noChangeArrowheads="1"/>
          </p:cNvSpPr>
          <p:nvPr/>
        </p:nvSpPr>
        <p:spPr bwMode="auto">
          <a:xfrm>
            <a:off x="4633913" y="5181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13</a:t>
            </a:r>
          </a:p>
        </p:txBody>
      </p:sp>
      <p:sp>
        <p:nvSpPr>
          <p:cNvPr id="364579" name="Oval 35"/>
          <p:cNvSpPr>
            <a:spLocks noChangeArrowheads="1"/>
          </p:cNvSpPr>
          <p:nvPr/>
        </p:nvSpPr>
        <p:spPr bwMode="auto">
          <a:xfrm>
            <a:off x="5243513" y="5181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4</a:t>
            </a:r>
          </a:p>
        </p:txBody>
      </p:sp>
      <p:sp>
        <p:nvSpPr>
          <p:cNvPr id="364580" name="Oval 36"/>
          <p:cNvSpPr>
            <a:spLocks noChangeArrowheads="1"/>
          </p:cNvSpPr>
          <p:nvPr/>
        </p:nvSpPr>
        <p:spPr bwMode="auto">
          <a:xfrm>
            <a:off x="6005513" y="48768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15</a:t>
            </a:r>
          </a:p>
        </p:txBody>
      </p:sp>
      <p:sp>
        <p:nvSpPr>
          <p:cNvPr id="364581" name="Oval 37"/>
          <p:cNvSpPr>
            <a:spLocks noChangeArrowheads="1"/>
          </p:cNvSpPr>
          <p:nvPr/>
        </p:nvSpPr>
        <p:spPr bwMode="auto">
          <a:xfrm>
            <a:off x="6005513"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14</a:t>
            </a:r>
          </a:p>
        </p:txBody>
      </p:sp>
      <p:sp>
        <p:nvSpPr>
          <p:cNvPr id="364582" name="Oval 38"/>
          <p:cNvSpPr>
            <a:spLocks noChangeArrowheads="1"/>
          </p:cNvSpPr>
          <p:nvPr/>
        </p:nvSpPr>
        <p:spPr bwMode="auto">
          <a:xfrm>
            <a:off x="6615113"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6</a:t>
            </a:r>
          </a:p>
        </p:txBody>
      </p:sp>
      <p:sp>
        <p:nvSpPr>
          <p:cNvPr id="364583" name="Oval 39"/>
          <p:cNvSpPr>
            <a:spLocks noChangeArrowheads="1"/>
          </p:cNvSpPr>
          <p:nvPr/>
        </p:nvSpPr>
        <p:spPr bwMode="auto">
          <a:xfrm>
            <a:off x="7148513"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18</a:t>
            </a:r>
          </a:p>
        </p:txBody>
      </p:sp>
      <p:sp>
        <p:nvSpPr>
          <p:cNvPr id="364584" name="Line 40"/>
          <p:cNvSpPr>
            <a:spLocks noChangeShapeType="1"/>
          </p:cNvSpPr>
          <p:nvPr/>
        </p:nvSpPr>
        <p:spPr bwMode="auto">
          <a:xfrm flipH="1">
            <a:off x="2292350" y="5456238"/>
            <a:ext cx="176213" cy="2016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85" name="Line 41"/>
          <p:cNvSpPr>
            <a:spLocks noChangeShapeType="1"/>
          </p:cNvSpPr>
          <p:nvPr/>
        </p:nvSpPr>
        <p:spPr bwMode="auto">
          <a:xfrm flipH="1">
            <a:off x="2825750" y="4846638"/>
            <a:ext cx="252413" cy="201612"/>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86" name="Line 42"/>
          <p:cNvSpPr>
            <a:spLocks noChangeShapeType="1"/>
          </p:cNvSpPr>
          <p:nvPr/>
        </p:nvSpPr>
        <p:spPr bwMode="auto">
          <a:xfrm>
            <a:off x="2927350" y="5456238"/>
            <a:ext cx="125413" cy="2016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87" name="Line 43"/>
          <p:cNvSpPr>
            <a:spLocks noChangeShapeType="1"/>
          </p:cNvSpPr>
          <p:nvPr/>
        </p:nvSpPr>
        <p:spPr bwMode="auto">
          <a:xfrm flipH="1">
            <a:off x="3587750" y="5532438"/>
            <a:ext cx="176213" cy="2016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88" name="Line 44"/>
          <p:cNvSpPr>
            <a:spLocks noChangeShapeType="1"/>
          </p:cNvSpPr>
          <p:nvPr/>
        </p:nvSpPr>
        <p:spPr bwMode="auto">
          <a:xfrm>
            <a:off x="3779838" y="4797425"/>
            <a:ext cx="187325" cy="250825"/>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89" name="Line 45"/>
          <p:cNvSpPr>
            <a:spLocks noChangeShapeType="1"/>
          </p:cNvSpPr>
          <p:nvPr/>
        </p:nvSpPr>
        <p:spPr bwMode="auto">
          <a:xfrm>
            <a:off x="4222750" y="5456238"/>
            <a:ext cx="125413" cy="2778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0" name="Line 46"/>
          <p:cNvSpPr>
            <a:spLocks noChangeShapeType="1"/>
          </p:cNvSpPr>
          <p:nvPr/>
        </p:nvSpPr>
        <p:spPr bwMode="auto">
          <a:xfrm flipH="1">
            <a:off x="4654550" y="4846638"/>
            <a:ext cx="100013" cy="2778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1" name="Line 47"/>
          <p:cNvSpPr>
            <a:spLocks noChangeShapeType="1"/>
          </p:cNvSpPr>
          <p:nvPr/>
        </p:nvSpPr>
        <p:spPr bwMode="auto">
          <a:xfrm>
            <a:off x="4894263" y="4237038"/>
            <a:ext cx="0" cy="201612"/>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2" name="Line 48"/>
          <p:cNvSpPr>
            <a:spLocks noChangeShapeType="1"/>
          </p:cNvSpPr>
          <p:nvPr/>
        </p:nvSpPr>
        <p:spPr bwMode="auto">
          <a:xfrm>
            <a:off x="5213350" y="4770438"/>
            <a:ext cx="125413" cy="27781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4" name="Line 50"/>
          <p:cNvSpPr>
            <a:spLocks noChangeShapeType="1"/>
          </p:cNvSpPr>
          <p:nvPr/>
        </p:nvSpPr>
        <p:spPr bwMode="auto">
          <a:xfrm flipH="1" flipV="1">
            <a:off x="3635375" y="4941888"/>
            <a:ext cx="144463" cy="215900"/>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6" name="Line 52"/>
          <p:cNvSpPr>
            <a:spLocks noChangeShapeType="1"/>
          </p:cNvSpPr>
          <p:nvPr/>
        </p:nvSpPr>
        <p:spPr bwMode="auto">
          <a:xfrm>
            <a:off x="3276600" y="4221163"/>
            <a:ext cx="0" cy="201612"/>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7" name="Line 53"/>
          <p:cNvSpPr>
            <a:spLocks noChangeShapeType="1"/>
          </p:cNvSpPr>
          <p:nvPr/>
        </p:nvSpPr>
        <p:spPr bwMode="auto">
          <a:xfrm flipV="1">
            <a:off x="3276600" y="4868863"/>
            <a:ext cx="0" cy="201612"/>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4598" name="Line 54"/>
          <p:cNvSpPr>
            <a:spLocks noChangeShapeType="1"/>
          </p:cNvSpPr>
          <p:nvPr/>
        </p:nvSpPr>
        <p:spPr bwMode="auto">
          <a:xfrm flipV="1">
            <a:off x="2771775" y="4724400"/>
            <a:ext cx="215900" cy="217488"/>
          </a:xfrm>
          <a:prstGeom prst="line">
            <a:avLst/>
          </a:prstGeom>
          <a:noFill/>
          <a:ln w="19050">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43</a:t>
            </a:fld>
            <a:endParaRPr lang="de-DE" dirty="0"/>
          </a:p>
        </p:txBody>
      </p:sp>
    </p:spTree>
    <p:extLst>
      <p:ext uri="{BB962C8B-B14F-4D97-AF65-F5344CB8AC3E}">
        <p14:creationId xmlns:p14="http://schemas.microsoft.com/office/powerpoint/2010/main" val="1449235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88" name="Rectangle 72"/>
          <p:cNvSpPr>
            <a:spLocks noGrp="1" noChangeArrowheads="1"/>
          </p:cNvSpPr>
          <p:nvPr>
            <p:ph type="title"/>
          </p:nvPr>
        </p:nvSpPr>
        <p:spPr/>
        <p:txBody>
          <a:bodyPr/>
          <a:lstStyle/>
          <a:p>
            <a:r>
              <a:rPr lang="en-US" dirty="0"/>
              <a:t>Contraction Phase</a:t>
            </a:r>
          </a:p>
        </p:txBody>
      </p:sp>
      <p:sp>
        <p:nvSpPr>
          <p:cNvPr id="367689" name="Rectangle 73"/>
          <p:cNvSpPr>
            <a:spLocks noGrp="1" noChangeArrowheads="1"/>
          </p:cNvSpPr>
          <p:nvPr>
            <p:ph idx="1"/>
          </p:nvPr>
        </p:nvSpPr>
        <p:spPr/>
        <p:txBody>
          <a:bodyPr/>
          <a:lstStyle/>
          <a:p>
            <a:pPr>
              <a:buFont typeface="Arial" charset="0"/>
              <a:buChar char="•"/>
            </a:pPr>
            <a:r>
              <a:rPr lang="en-US" dirty="0"/>
              <a:t>Leafs answer an explosion message immediately with their own identity</a:t>
            </a:r>
          </a:p>
          <a:p>
            <a:pPr>
              <a:buFont typeface="Arial" charset="0"/>
              <a:buChar char="•"/>
            </a:pPr>
            <a:r>
              <a:rPr lang="en-US" dirty="0"/>
              <a:t>All other nodes send the maximum of their own identity and the identities received over the other edges over the last remaining edge </a:t>
            </a:r>
          </a:p>
        </p:txBody>
      </p:sp>
      <p:sp>
        <p:nvSpPr>
          <p:cNvPr id="6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67620" name="Line 4"/>
          <p:cNvSpPr>
            <a:spLocks noChangeShapeType="1"/>
          </p:cNvSpPr>
          <p:nvPr/>
        </p:nvSpPr>
        <p:spPr bwMode="auto">
          <a:xfrm>
            <a:off x="4310063" y="3551238"/>
            <a:ext cx="506412"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1" name="Line 5"/>
          <p:cNvSpPr>
            <a:spLocks noChangeShapeType="1"/>
          </p:cNvSpPr>
          <p:nvPr/>
        </p:nvSpPr>
        <p:spPr bwMode="auto">
          <a:xfrm flipH="1">
            <a:off x="3675063" y="5456238"/>
            <a:ext cx="252412"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2" name="Line 6"/>
          <p:cNvSpPr>
            <a:spLocks noChangeShapeType="1"/>
          </p:cNvSpPr>
          <p:nvPr/>
        </p:nvSpPr>
        <p:spPr bwMode="auto">
          <a:xfrm>
            <a:off x="4067175" y="5434013"/>
            <a:ext cx="215900" cy="3762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3" name="Line 7"/>
          <p:cNvSpPr>
            <a:spLocks noChangeShapeType="1"/>
          </p:cNvSpPr>
          <p:nvPr/>
        </p:nvSpPr>
        <p:spPr bwMode="auto">
          <a:xfrm>
            <a:off x="2786063" y="5456238"/>
            <a:ext cx="201612" cy="3381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4" name="Line 8"/>
          <p:cNvSpPr>
            <a:spLocks noChangeShapeType="1"/>
          </p:cNvSpPr>
          <p:nvPr/>
        </p:nvSpPr>
        <p:spPr bwMode="auto">
          <a:xfrm flipH="1">
            <a:off x="2379663" y="5456238"/>
            <a:ext cx="328612"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5" name="Line 9"/>
          <p:cNvSpPr>
            <a:spLocks noChangeShapeType="1"/>
          </p:cNvSpPr>
          <p:nvPr/>
        </p:nvSpPr>
        <p:spPr bwMode="auto">
          <a:xfrm flipH="1">
            <a:off x="2836863" y="4770438"/>
            <a:ext cx="481012"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6" name="Line 10"/>
          <p:cNvSpPr>
            <a:spLocks noChangeShapeType="1"/>
          </p:cNvSpPr>
          <p:nvPr/>
        </p:nvSpPr>
        <p:spPr bwMode="auto">
          <a:xfrm>
            <a:off x="3381375" y="4770438"/>
            <a:ext cx="0" cy="430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7" name="Line 11"/>
          <p:cNvSpPr>
            <a:spLocks noChangeShapeType="1"/>
          </p:cNvSpPr>
          <p:nvPr/>
        </p:nvSpPr>
        <p:spPr bwMode="auto">
          <a:xfrm>
            <a:off x="3381375" y="4160838"/>
            <a:ext cx="0"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8" name="Line 12"/>
          <p:cNvSpPr>
            <a:spLocks noChangeShapeType="1"/>
          </p:cNvSpPr>
          <p:nvPr/>
        </p:nvSpPr>
        <p:spPr bwMode="auto">
          <a:xfrm flipH="1">
            <a:off x="3446463" y="3627438"/>
            <a:ext cx="633412" cy="2778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29" name="Line 13"/>
          <p:cNvSpPr>
            <a:spLocks noChangeShapeType="1"/>
          </p:cNvSpPr>
          <p:nvPr/>
        </p:nvSpPr>
        <p:spPr bwMode="auto">
          <a:xfrm>
            <a:off x="4981575" y="4160838"/>
            <a:ext cx="0" cy="3540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0" name="Line 14"/>
          <p:cNvSpPr>
            <a:spLocks noChangeShapeType="1"/>
          </p:cNvSpPr>
          <p:nvPr/>
        </p:nvSpPr>
        <p:spPr bwMode="auto">
          <a:xfrm flipH="1">
            <a:off x="4741863" y="4770438"/>
            <a:ext cx="176212"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1" name="Line 15"/>
          <p:cNvSpPr>
            <a:spLocks noChangeShapeType="1"/>
          </p:cNvSpPr>
          <p:nvPr/>
        </p:nvSpPr>
        <p:spPr bwMode="auto">
          <a:xfrm>
            <a:off x="5003800" y="4714875"/>
            <a:ext cx="360363" cy="50323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2" name="Line 16"/>
          <p:cNvSpPr>
            <a:spLocks noChangeShapeType="1"/>
          </p:cNvSpPr>
          <p:nvPr/>
        </p:nvSpPr>
        <p:spPr bwMode="auto">
          <a:xfrm>
            <a:off x="4995863" y="4084638"/>
            <a:ext cx="1116012" cy="8112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3" name="Line 17"/>
          <p:cNvSpPr>
            <a:spLocks noChangeShapeType="1"/>
          </p:cNvSpPr>
          <p:nvPr/>
        </p:nvSpPr>
        <p:spPr bwMode="auto">
          <a:xfrm>
            <a:off x="6200775" y="5151438"/>
            <a:ext cx="0"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4" name="Line 18"/>
          <p:cNvSpPr>
            <a:spLocks noChangeShapeType="1"/>
          </p:cNvSpPr>
          <p:nvPr/>
        </p:nvSpPr>
        <p:spPr bwMode="auto">
          <a:xfrm>
            <a:off x="6291263" y="5075238"/>
            <a:ext cx="506412" cy="5826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5" name="Line 19"/>
          <p:cNvSpPr>
            <a:spLocks noChangeShapeType="1"/>
          </p:cNvSpPr>
          <p:nvPr/>
        </p:nvSpPr>
        <p:spPr bwMode="auto">
          <a:xfrm>
            <a:off x="6291263" y="4999038"/>
            <a:ext cx="963612" cy="6588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6" name="Line 20"/>
          <p:cNvSpPr>
            <a:spLocks noChangeShapeType="1"/>
          </p:cNvSpPr>
          <p:nvPr/>
        </p:nvSpPr>
        <p:spPr bwMode="auto">
          <a:xfrm>
            <a:off x="3548063" y="4694238"/>
            <a:ext cx="430212" cy="506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37" name="Oval 21"/>
          <p:cNvSpPr>
            <a:spLocks noChangeArrowheads="1"/>
          </p:cNvSpPr>
          <p:nvPr/>
        </p:nvSpPr>
        <p:spPr bwMode="auto">
          <a:xfrm>
            <a:off x="2206625" y="5791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a:t>
            </a:r>
          </a:p>
        </p:txBody>
      </p:sp>
      <p:sp>
        <p:nvSpPr>
          <p:cNvPr id="367638" name="Oval 22"/>
          <p:cNvSpPr>
            <a:spLocks noChangeArrowheads="1"/>
          </p:cNvSpPr>
          <p:nvPr/>
        </p:nvSpPr>
        <p:spPr bwMode="auto">
          <a:xfrm>
            <a:off x="2892425" y="5791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8</a:t>
            </a:r>
          </a:p>
        </p:txBody>
      </p:sp>
      <p:sp>
        <p:nvSpPr>
          <p:cNvPr id="367639" name="Oval 23"/>
          <p:cNvSpPr>
            <a:spLocks noChangeArrowheads="1"/>
          </p:cNvSpPr>
          <p:nvPr/>
        </p:nvSpPr>
        <p:spPr bwMode="auto">
          <a:xfrm>
            <a:off x="2587625"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5</a:t>
            </a:r>
          </a:p>
        </p:txBody>
      </p:sp>
      <p:sp>
        <p:nvSpPr>
          <p:cNvPr id="367640" name="Oval 24"/>
          <p:cNvSpPr>
            <a:spLocks noChangeArrowheads="1"/>
          </p:cNvSpPr>
          <p:nvPr/>
        </p:nvSpPr>
        <p:spPr bwMode="auto">
          <a:xfrm>
            <a:off x="3273425" y="44958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11</a:t>
            </a:r>
          </a:p>
        </p:txBody>
      </p:sp>
      <p:sp>
        <p:nvSpPr>
          <p:cNvPr id="367641" name="Oval 25"/>
          <p:cNvSpPr>
            <a:spLocks noChangeArrowheads="1"/>
          </p:cNvSpPr>
          <p:nvPr/>
        </p:nvSpPr>
        <p:spPr bwMode="auto">
          <a:xfrm>
            <a:off x="3273425"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3</a:t>
            </a:r>
          </a:p>
        </p:txBody>
      </p:sp>
      <p:sp>
        <p:nvSpPr>
          <p:cNvPr id="367642" name="Oval 26"/>
          <p:cNvSpPr>
            <a:spLocks noChangeArrowheads="1"/>
          </p:cNvSpPr>
          <p:nvPr/>
        </p:nvSpPr>
        <p:spPr bwMode="auto">
          <a:xfrm>
            <a:off x="3883025"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2</a:t>
            </a:r>
          </a:p>
        </p:txBody>
      </p:sp>
      <p:sp>
        <p:nvSpPr>
          <p:cNvPr id="367643" name="Oval 27"/>
          <p:cNvSpPr>
            <a:spLocks noChangeArrowheads="1"/>
          </p:cNvSpPr>
          <p:nvPr/>
        </p:nvSpPr>
        <p:spPr bwMode="auto">
          <a:xfrm>
            <a:off x="3502025" y="5791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9</a:t>
            </a:r>
          </a:p>
        </p:txBody>
      </p:sp>
      <p:sp>
        <p:nvSpPr>
          <p:cNvPr id="367644" name="Oval 28"/>
          <p:cNvSpPr>
            <a:spLocks noChangeArrowheads="1"/>
          </p:cNvSpPr>
          <p:nvPr/>
        </p:nvSpPr>
        <p:spPr bwMode="auto">
          <a:xfrm>
            <a:off x="4187825" y="5791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16</a:t>
            </a:r>
          </a:p>
        </p:txBody>
      </p:sp>
      <p:sp>
        <p:nvSpPr>
          <p:cNvPr id="367645" name="Oval 29"/>
          <p:cNvSpPr>
            <a:spLocks noChangeArrowheads="1"/>
          </p:cNvSpPr>
          <p:nvPr/>
        </p:nvSpPr>
        <p:spPr bwMode="auto">
          <a:xfrm>
            <a:off x="3273425" y="3886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7</a:t>
            </a:r>
          </a:p>
        </p:txBody>
      </p:sp>
      <p:sp>
        <p:nvSpPr>
          <p:cNvPr id="367646" name="Oval 30"/>
          <p:cNvSpPr>
            <a:spLocks noChangeArrowheads="1"/>
          </p:cNvSpPr>
          <p:nvPr/>
        </p:nvSpPr>
        <p:spPr bwMode="auto">
          <a:xfrm>
            <a:off x="4035425" y="34290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10</a:t>
            </a:r>
          </a:p>
        </p:txBody>
      </p:sp>
      <p:sp>
        <p:nvSpPr>
          <p:cNvPr id="367647" name="Oval 31"/>
          <p:cNvSpPr>
            <a:spLocks noChangeArrowheads="1"/>
          </p:cNvSpPr>
          <p:nvPr/>
        </p:nvSpPr>
        <p:spPr bwMode="auto">
          <a:xfrm>
            <a:off x="4797425" y="38862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12</a:t>
            </a:r>
          </a:p>
        </p:txBody>
      </p:sp>
      <p:sp>
        <p:nvSpPr>
          <p:cNvPr id="367648" name="Oval 32"/>
          <p:cNvSpPr>
            <a:spLocks noChangeArrowheads="1"/>
          </p:cNvSpPr>
          <p:nvPr/>
        </p:nvSpPr>
        <p:spPr bwMode="auto">
          <a:xfrm>
            <a:off x="4797425" y="44958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17</a:t>
            </a:r>
          </a:p>
        </p:txBody>
      </p:sp>
      <p:sp>
        <p:nvSpPr>
          <p:cNvPr id="367649" name="Oval 33"/>
          <p:cNvSpPr>
            <a:spLocks noChangeArrowheads="1"/>
          </p:cNvSpPr>
          <p:nvPr/>
        </p:nvSpPr>
        <p:spPr bwMode="auto">
          <a:xfrm>
            <a:off x="4645025"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13</a:t>
            </a:r>
          </a:p>
        </p:txBody>
      </p:sp>
      <p:sp>
        <p:nvSpPr>
          <p:cNvPr id="367650" name="Oval 34"/>
          <p:cNvSpPr>
            <a:spLocks noChangeArrowheads="1"/>
          </p:cNvSpPr>
          <p:nvPr/>
        </p:nvSpPr>
        <p:spPr bwMode="auto">
          <a:xfrm>
            <a:off x="5254625" y="51816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4</a:t>
            </a:r>
          </a:p>
        </p:txBody>
      </p:sp>
      <p:sp>
        <p:nvSpPr>
          <p:cNvPr id="367651" name="Oval 35"/>
          <p:cNvSpPr>
            <a:spLocks noChangeArrowheads="1"/>
          </p:cNvSpPr>
          <p:nvPr/>
        </p:nvSpPr>
        <p:spPr bwMode="auto">
          <a:xfrm>
            <a:off x="6016625" y="4876800"/>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15</a:t>
            </a:r>
          </a:p>
        </p:txBody>
      </p:sp>
      <p:sp>
        <p:nvSpPr>
          <p:cNvPr id="367652" name="Oval 36"/>
          <p:cNvSpPr>
            <a:spLocks noChangeArrowheads="1"/>
          </p:cNvSpPr>
          <p:nvPr/>
        </p:nvSpPr>
        <p:spPr bwMode="auto">
          <a:xfrm>
            <a:off x="6016625"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14</a:t>
            </a:r>
          </a:p>
        </p:txBody>
      </p:sp>
      <p:sp>
        <p:nvSpPr>
          <p:cNvPr id="367653" name="Oval 37"/>
          <p:cNvSpPr>
            <a:spLocks noChangeArrowheads="1"/>
          </p:cNvSpPr>
          <p:nvPr/>
        </p:nvSpPr>
        <p:spPr bwMode="auto">
          <a:xfrm>
            <a:off x="6626225"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6</a:t>
            </a:r>
          </a:p>
        </p:txBody>
      </p:sp>
      <p:sp>
        <p:nvSpPr>
          <p:cNvPr id="367654" name="Oval 38"/>
          <p:cNvSpPr>
            <a:spLocks noChangeArrowheads="1"/>
          </p:cNvSpPr>
          <p:nvPr/>
        </p:nvSpPr>
        <p:spPr bwMode="auto">
          <a:xfrm>
            <a:off x="7159625" y="5562600"/>
            <a:ext cx="292100" cy="292100"/>
          </a:xfrm>
          <a:prstGeom prst="ellipse">
            <a:avLst/>
          </a:prstGeom>
          <a:solidFill>
            <a:srgbClr val="C0C0C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a:latin typeface="ITC Quay Sans Book" pitchFamily="34" charset="0"/>
              </a:rPr>
              <a:t>18</a:t>
            </a:r>
          </a:p>
        </p:txBody>
      </p:sp>
      <p:sp>
        <p:nvSpPr>
          <p:cNvPr id="367655" name="Line 39"/>
          <p:cNvSpPr>
            <a:spLocks noChangeShapeType="1"/>
          </p:cNvSpPr>
          <p:nvPr/>
        </p:nvSpPr>
        <p:spPr bwMode="auto">
          <a:xfrm flipH="1">
            <a:off x="2290763" y="5468938"/>
            <a:ext cx="201612" cy="1762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56" name="Line 40"/>
          <p:cNvSpPr>
            <a:spLocks noChangeShapeType="1"/>
          </p:cNvSpPr>
          <p:nvPr/>
        </p:nvSpPr>
        <p:spPr bwMode="auto">
          <a:xfrm flipH="1">
            <a:off x="2824163" y="4859338"/>
            <a:ext cx="277812" cy="1762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57" name="Line 41"/>
          <p:cNvSpPr>
            <a:spLocks noChangeShapeType="1"/>
          </p:cNvSpPr>
          <p:nvPr/>
        </p:nvSpPr>
        <p:spPr bwMode="auto">
          <a:xfrm>
            <a:off x="2951163" y="5468938"/>
            <a:ext cx="100012" cy="1762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58" name="Line 42"/>
          <p:cNvSpPr>
            <a:spLocks noChangeShapeType="1"/>
          </p:cNvSpPr>
          <p:nvPr/>
        </p:nvSpPr>
        <p:spPr bwMode="auto">
          <a:xfrm flipH="1">
            <a:off x="3586163" y="5430838"/>
            <a:ext cx="212725" cy="2905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59" name="Line 43"/>
          <p:cNvSpPr>
            <a:spLocks noChangeShapeType="1"/>
          </p:cNvSpPr>
          <p:nvPr/>
        </p:nvSpPr>
        <p:spPr bwMode="auto">
          <a:xfrm>
            <a:off x="3789363" y="4859338"/>
            <a:ext cx="176212" cy="1762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0" name="Line 44"/>
          <p:cNvSpPr>
            <a:spLocks noChangeShapeType="1"/>
          </p:cNvSpPr>
          <p:nvPr/>
        </p:nvSpPr>
        <p:spPr bwMode="auto">
          <a:xfrm>
            <a:off x="4246563" y="5468938"/>
            <a:ext cx="100012" cy="2524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1" name="Line 45"/>
          <p:cNvSpPr>
            <a:spLocks noChangeShapeType="1"/>
          </p:cNvSpPr>
          <p:nvPr/>
        </p:nvSpPr>
        <p:spPr bwMode="auto">
          <a:xfrm flipH="1">
            <a:off x="4665663" y="4846638"/>
            <a:ext cx="100012" cy="2778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2" name="Line 46"/>
          <p:cNvSpPr>
            <a:spLocks noChangeShapeType="1"/>
          </p:cNvSpPr>
          <p:nvPr/>
        </p:nvSpPr>
        <p:spPr bwMode="auto">
          <a:xfrm>
            <a:off x="4905375" y="4237038"/>
            <a:ext cx="0" cy="2016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3" name="Line 47"/>
          <p:cNvSpPr>
            <a:spLocks noChangeShapeType="1"/>
          </p:cNvSpPr>
          <p:nvPr/>
        </p:nvSpPr>
        <p:spPr bwMode="auto">
          <a:xfrm>
            <a:off x="5224463" y="4770438"/>
            <a:ext cx="125412" cy="2778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4" name="Line 48"/>
          <p:cNvSpPr>
            <a:spLocks noChangeShapeType="1"/>
          </p:cNvSpPr>
          <p:nvPr/>
        </p:nvSpPr>
        <p:spPr bwMode="auto">
          <a:xfrm>
            <a:off x="3457575" y="4859338"/>
            <a:ext cx="0" cy="252412"/>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66" name="Text Box 50"/>
          <p:cNvSpPr txBox="1">
            <a:spLocks noChangeArrowheads="1"/>
          </p:cNvSpPr>
          <p:nvPr/>
        </p:nvSpPr>
        <p:spPr bwMode="auto">
          <a:xfrm>
            <a:off x="2689225" y="46942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8</a:t>
            </a:r>
          </a:p>
        </p:txBody>
      </p:sp>
      <p:sp>
        <p:nvSpPr>
          <p:cNvPr id="367667" name="Text Box 51"/>
          <p:cNvSpPr txBox="1">
            <a:spLocks noChangeArrowheads="1"/>
          </p:cNvSpPr>
          <p:nvPr/>
        </p:nvSpPr>
        <p:spPr bwMode="auto">
          <a:xfrm>
            <a:off x="3838575" y="469265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16</a:t>
            </a:r>
          </a:p>
        </p:txBody>
      </p:sp>
      <p:sp>
        <p:nvSpPr>
          <p:cNvPr id="367671" name="Text Box 55"/>
          <p:cNvSpPr txBox="1">
            <a:spLocks noChangeArrowheads="1"/>
          </p:cNvSpPr>
          <p:nvPr/>
        </p:nvSpPr>
        <p:spPr bwMode="auto">
          <a:xfrm>
            <a:off x="2085975" y="53101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1</a:t>
            </a:r>
          </a:p>
        </p:txBody>
      </p:sp>
      <p:sp>
        <p:nvSpPr>
          <p:cNvPr id="367672" name="Text Box 56"/>
          <p:cNvSpPr txBox="1">
            <a:spLocks noChangeArrowheads="1"/>
          </p:cNvSpPr>
          <p:nvPr/>
        </p:nvSpPr>
        <p:spPr bwMode="auto">
          <a:xfrm>
            <a:off x="2994025" y="54625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8</a:t>
            </a:r>
          </a:p>
        </p:txBody>
      </p:sp>
      <p:sp>
        <p:nvSpPr>
          <p:cNvPr id="367673" name="Text Box 57"/>
          <p:cNvSpPr txBox="1">
            <a:spLocks noChangeArrowheads="1"/>
          </p:cNvSpPr>
          <p:nvPr/>
        </p:nvSpPr>
        <p:spPr bwMode="auto">
          <a:xfrm>
            <a:off x="3451225" y="492918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3</a:t>
            </a:r>
          </a:p>
        </p:txBody>
      </p:sp>
      <p:sp>
        <p:nvSpPr>
          <p:cNvPr id="367674" name="Text Box 58"/>
          <p:cNvSpPr txBox="1">
            <a:spLocks noChangeArrowheads="1"/>
          </p:cNvSpPr>
          <p:nvPr/>
        </p:nvSpPr>
        <p:spPr bwMode="auto">
          <a:xfrm>
            <a:off x="3381375" y="5448300"/>
            <a:ext cx="311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9</a:t>
            </a:r>
          </a:p>
        </p:txBody>
      </p:sp>
      <p:sp>
        <p:nvSpPr>
          <p:cNvPr id="367675" name="Text Box 59"/>
          <p:cNvSpPr txBox="1">
            <a:spLocks noChangeArrowheads="1"/>
          </p:cNvSpPr>
          <p:nvPr/>
        </p:nvSpPr>
        <p:spPr bwMode="auto">
          <a:xfrm>
            <a:off x="4289425" y="54625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16</a:t>
            </a:r>
          </a:p>
        </p:txBody>
      </p:sp>
      <p:sp>
        <p:nvSpPr>
          <p:cNvPr id="367676" name="Text Box 60"/>
          <p:cNvSpPr txBox="1">
            <a:spLocks noChangeArrowheads="1"/>
          </p:cNvSpPr>
          <p:nvPr/>
        </p:nvSpPr>
        <p:spPr bwMode="auto">
          <a:xfrm>
            <a:off x="4297363" y="478155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13</a:t>
            </a:r>
          </a:p>
        </p:txBody>
      </p:sp>
      <p:sp>
        <p:nvSpPr>
          <p:cNvPr id="367677" name="Text Box 61"/>
          <p:cNvSpPr txBox="1">
            <a:spLocks noChangeArrowheads="1"/>
          </p:cNvSpPr>
          <p:nvPr/>
        </p:nvSpPr>
        <p:spPr bwMode="auto">
          <a:xfrm>
            <a:off x="5311775" y="4710113"/>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4</a:t>
            </a:r>
          </a:p>
        </p:txBody>
      </p:sp>
      <p:sp>
        <p:nvSpPr>
          <p:cNvPr id="367678" name="Text Box 62"/>
          <p:cNvSpPr txBox="1">
            <a:spLocks noChangeArrowheads="1"/>
          </p:cNvSpPr>
          <p:nvPr/>
        </p:nvSpPr>
        <p:spPr bwMode="auto">
          <a:xfrm>
            <a:off x="4441825" y="413385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atin typeface="ITC Quay Sans Book" pitchFamily="34" charset="0"/>
              </a:rPr>
              <a:t>17</a:t>
            </a:r>
          </a:p>
        </p:txBody>
      </p:sp>
      <p:sp>
        <p:nvSpPr>
          <p:cNvPr id="367679" name="Line 63"/>
          <p:cNvSpPr>
            <a:spLocks noChangeShapeType="1"/>
          </p:cNvSpPr>
          <p:nvPr/>
        </p:nvSpPr>
        <p:spPr bwMode="auto">
          <a:xfrm>
            <a:off x="5527675" y="4349750"/>
            <a:ext cx="215900" cy="144463"/>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80" name="Line 64"/>
          <p:cNvSpPr>
            <a:spLocks noChangeShapeType="1"/>
          </p:cNvSpPr>
          <p:nvPr/>
        </p:nvSpPr>
        <p:spPr bwMode="auto">
          <a:xfrm>
            <a:off x="6680200" y="5141913"/>
            <a:ext cx="215900" cy="144462"/>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81" name="Line 65"/>
          <p:cNvSpPr>
            <a:spLocks noChangeShapeType="1"/>
          </p:cNvSpPr>
          <p:nvPr/>
        </p:nvSpPr>
        <p:spPr bwMode="auto">
          <a:xfrm>
            <a:off x="6391275" y="5286375"/>
            <a:ext cx="144463" cy="215900"/>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82" name="Line 66"/>
          <p:cNvSpPr>
            <a:spLocks noChangeShapeType="1"/>
          </p:cNvSpPr>
          <p:nvPr/>
        </p:nvSpPr>
        <p:spPr bwMode="auto">
          <a:xfrm>
            <a:off x="6103938" y="5213350"/>
            <a:ext cx="0" cy="288925"/>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83" name="Line 67"/>
          <p:cNvSpPr>
            <a:spLocks noChangeShapeType="1"/>
          </p:cNvSpPr>
          <p:nvPr/>
        </p:nvSpPr>
        <p:spPr bwMode="auto">
          <a:xfrm flipV="1">
            <a:off x="3656013" y="3630613"/>
            <a:ext cx="215900" cy="71437"/>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85" name="Line 69"/>
          <p:cNvSpPr>
            <a:spLocks noChangeShapeType="1"/>
          </p:cNvSpPr>
          <p:nvPr/>
        </p:nvSpPr>
        <p:spPr bwMode="auto">
          <a:xfrm flipH="1" flipV="1">
            <a:off x="4572000" y="3644900"/>
            <a:ext cx="215900" cy="144463"/>
          </a:xfrm>
          <a:prstGeom prst="line">
            <a:avLst/>
          </a:prstGeom>
          <a:noFill/>
          <a:ln w="190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67690" name="Text Box 74"/>
          <p:cNvSpPr txBox="1">
            <a:spLocks noChangeArrowheads="1"/>
          </p:cNvSpPr>
          <p:nvPr/>
        </p:nvSpPr>
        <p:spPr bwMode="auto">
          <a:xfrm>
            <a:off x="5897647" y="2731860"/>
            <a:ext cx="2933616" cy="1569660"/>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en-US" sz="1600" dirty="0"/>
              <a:t>Leafs that are </a:t>
            </a:r>
            <a:r>
              <a:rPr lang="en-US" sz="1600"/>
              <a:t>initiators also</a:t>
            </a:r>
            <a:br>
              <a:rPr lang="en-US" sz="1600" dirty="0"/>
            </a:br>
            <a:r>
              <a:rPr lang="en-US" sz="1600"/>
              <a:t>send their </a:t>
            </a:r>
            <a:r>
              <a:rPr lang="en-US" sz="1600" dirty="0"/>
              <a:t>contraction </a:t>
            </a:r>
            <a:r>
              <a:rPr lang="en-US" sz="1600"/>
              <a:t>message with </a:t>
            </a:r>
            <a:r>
              <a:rPr lang="en-US" sz="1600" dirty="0"/>
              <a:t>their </a:t>
            </a:r>
            <a:r>
              <a:rPr lang="en-US" sz="1600"/>
              <a:t>ID immediately after </a:t>
            </a:r>
            <a:r>
              <a:rPr lang="en-US" sz="1600" dirty="0"/>
              <a:t>the </a:t>
            </a:r>
            <a:br>
              <a:rPr lang="en-US" sz="1600" dirty="0"/>
            </a:br>
            <a:r>
              <a:rPr lang="en-US" sz="1600" dirty="0"/>
              <a:t>explosion message .</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44</a:t>
            </a:fld>
            <a:endParaRPr lang="de-DE" dirty="0"/>
          </a:p>
        </p:txBody>
      </p:sp>
    </p:spTree>
    <p:extLst>
      <p:ext uri="{BB962C8B-B14F-4D97-AF65-F5344CB8AC3E}">
        <p14:creationId xmlns:p14="http://schemas.microsoft.com/office/powerpoint/2010/main" val="176911044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33" name="Rectangle 45"/>
          <p:cNvSpPr>
            <a:spLocks noGrp="1" noChangeArrowheads="1"/>
          </p:cNvSpPr>
          <p:nvPr>
            <p:ph type="title"/>
          </p:nvPr>
        </p:nvSpPr>
        <p:spPr/>
        <p:txBody>
          <a:bodyPr/>
          <a:lstStyle/>
          <a:p>
            <a:r>
              <a:rPr lang="en-US" dirty="0"/>
              <a:t>End of the Contraction Phase</a:t>
            </a:r>
          </a:p>
        </p:txBody>
      </p:sp>
      <p:sp>
        <p:nvSpPr>
          <p:cNvPr id="370734" name="Rectangle 46"/>
          <p:cNvSpPr>
            <a:spLocks noGrp="1" noChangeArrowheads="1"/>
          </p:cNvSpPr>
          <p:nvPr>
            <p:ph idx="1"/>
          </p:nvPr>
        </p:nvSpPr>
        <p:spPr/>
        <p:txBody>
          <a:bodyPr/>
          <a:lstStyle/>
          <a:p>
            <a:r>
              <a:rPr lang="en-US" dirty="0"/>
              <a:t>On </a:t>
            </a:r>
            <a:r>
              <a:rPr lang="en-US" i="1" dirty="0"/>
              <a:t>exactly</a:t>
            </a:r>
            <a:r>
              <a:rPr lang="en-US" dirty="0"/>
              <a:t> one edge two contraction messages meet with </a:t>
            </a:r>
            <a:r>
              <a:rPr lang="en-US" i="1" dirty="0"/>
              <a:t>different</a:t>
            </a:r>
            <a:r>
              <a:rPr lang="en-US" dirty="0"/>
              <a:t> maxima </a:t>
            </a:r>
          </a:p>
          <a:p>
            <a:r>
              <a:rPr lang="en-US" dirty="0"/>
              <a:t>Both received nodes know the real maximum afterwards</a:t>
            </a:r>
          </a:p>
        </p:txBody>
      </p:sp>
      <p:sp>
        <p:nvSpPr>
          <p:cNvPr id="4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70692" name="Line 4"/>
          <p:cNvSpPr>
            <a:spLocks noChangeShapeType="1"/>
          </p:cNvSpPr>
          <p:nvPr/>
        </p:nvSpPr>
        <p:spPr bwMode="auto">
          <a:xfrm>
            <a:off x="4310063" y="3546475"/>
            <a:ext cx="506412"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3" name="Line 5"/>
          <p:cNvSpPr>
            <a:spLocks noChangeShapeType="1"/>
          </p:cNvSpPr>
          <p:nvPr/>
        </p:nvSpPr>
        <p:spPr bwMode="auto">
          <a:xfrm flipH="1">
            <a:off x="3675063" y="5451475"/>
            <a:ext cx="2524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4" name="Line 6"/>
          <p:cNvSpPr>
            <a:spLocks noChangeShapeType="1"/>
          </p:cNvSpPr>
          <p:nvPr/>
        </p:nvSpPr>
        <p:spPr bwMode="auto">
          <a:xfrm>
            <a:off x="4067175" y="5373688"/>
            <a:ext cx="215900" cy="431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5" name="Line 7"/>
          <p:cNvSpPr>
            <a:spLocks noChangeShapeType="1"/>
          </p:cNvSpPr>
          <p:nvPr/>
        </p:nvSpPr>
        <p:spPr bwMode="auto">
          <a:xfrm>
            <a:off x="2786063" y="5451475"/>
            <a:ext cx="2016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6" name="Line 8"/>
          <p:cNvSpPr>
            <a:spLocks noChangeShapeType="1"/>
          </p:cNvSpPr>
          <p:nvPr/>
        </p:nvSpPr>
        <p:spPr bwMode="auto">
          <a:xfrm flipH="1">
            <a:off x="2379663" y="5451475"/>
            <a:ext cx="3286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7" name="Line 9"/>
          <p:cNvSpPr>
            <a:spLocks noChangeShapeType="1"/>
          </p:cNvSpPr>
          <p:nvPr/>
        </p:nvSpPr>
        <p:spPr bwMode="auto">
          <a:xfrm flipH="1">
            <a:off x="2836863" y="4765675"/>
            <a:ext cx="481012"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8" name="Line 10"/>
          <p:cNvSpPr>
            <a:spLocks noChangeShapeType="1"/>
          </p:cNvSpPr>
          <p:nvPr/>
        </p:nvSpPr>
        <p:spPr bwMode="auto">
          <a:xfrm>
            <a:off x="3381375" y="4765675"/>
            <a:ext cx="0"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699" name="Line 11"/>
          <p:cNvSpPr>
            <a:spLocks noChangeShapeType="1"/>
          </p:cNvSpPr>
          <p:nvPr/>
        </p:nvSpPr>
        <p:spPr bwMode="auto">
          <a:xfrm>
            <a:off x="3381375" y="4156075"/>
            <a:ext cx="0"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0" name="Line 12"/>
          <p:cNvSpPr>
            <a:spLocks noChangeShapeType="1"/>
          </p:cNvSpPr>
          <p:nvPr/>
        </p:nvSpPr>
        <p:spPr bwMode="auto">
          <a:xfrm flipH="1">
            <a:off x="3446463" y="3622675"/>
            <a:ext cx="633412" cy="2778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1" name="Line 13"/>
          <p:cNvSpPr>
            <a:spLocks noChangeShapeType="1"/>
          </p:cNvSpPr>
          <p:nvPr/>
        </p:nvSpPr>
        <p:spPr bwMode="auto">
          <a:xfrm>
            <a:off x="4981575" y="4156075"/>
            <a:ext cx="0"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2" name="Line 14"/>
          <p:cNvSpPr>
            <a:spLocks noChangeShapeType="1"/>
          </p:cNvSpPr>
          <p:nvPr/>
        </p:nvSpPr>
        <p:spPr bwMode="auto">
          <a:xfrm flipH="1">
            <a:off x="4741863" y="4765675"/>
            <a:ext cx="176212"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3" name="Line 15"/>
          <p:cNvSpPr>
            <a:spLocks noChangeShapeType="1"/>
          </p:cNvSpPr>
          <p:nvPr/>
        </p:nvSpPr>
        <p:spPr bwMode="auto">
          <a:xfrm>
            <a:off x="5003800" y="4652963"/>
            <a:ext cx="360363" cy="5762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4" name="Line 16"/>
          <p:cNvSpPr>
            <a:spLocks noChangeShapeType="1"/>
          </p:cNvSpPr>
          <p:nvPr/>
        </p:nvSpPr>
        <p:spPr bwMode="auto">
          <a:xfrm>
            <a:off x="4995863" y="4079875"/>
            <a:ext cx="1116012" cy="811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5" name="Line 17"/>
          <p:cNvSpPr>
            <a:spLocks noChangeShapeType="1"/>
          </p:cNvSpPr>
          <p:nvPr/>
        </p:nvSpPr>
        <p:spPr bwMode="auto">
          <a:xfrm>
            <a:off x="6200775" y="5146675"/>
            <a:ext cx="0"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6" name="Line 18"/>
          <p:cNvSpPr>
            <a:spLocks noChangeShapeType="1"/>
          </p:cNvSpPr>
          <p:nvPr/>
        </p:nvSpPr>
        <p:spPr bwMode="auto">
          <a:xfrm>
            <a:off x="6291263" y="5070475"/>
            <a:ext cx="506412" cy="5826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7" name="Line 19"/>
          <p:cNvSpPr>
            <a:spLocks noChangeShapeType="1"/>
          </p:cNvSpPr>
          <p:nvPr/>
        </p:nvSpPr>
        <p:spPr bwMode="auto">
          <a:xfrm>
            <a:off x="6291263" y="4994275"/>
            <a:ext cx="963612" cy="6588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8" name="Line 20"/>
          <p:cNvSpPr>
            <a:spLocks noChangeShapeType="1"/>
          </p:cNvSpPr>
          <p:nvPr/>
        </p:nvSpPr>
        <p:spPr bwMode="auto">
          <a:xfrm>
            <a:off x="3548063" y="4689475"/>
            <a:ext cx="430212"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09" name="Oval 21"/>
          <p:cNvSpPr>
            <a:spLocks noChangeArrowheads="1"/>
          </p:cNvSpPr>
          <p:nvPr/>
        </p:nvSpPr>
        <p:spPr bwMode="auto">
          <a:xfrm>
            <a:off x="22066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dirty="0">
                <a:latin typeface="ITC Quay Sans Book" pitchFamily="34" charset="0"/>
              </a:rPr>
              <a:t>1</a:t>
            </a:r>
          </a:p>
        </p:txBody>
      </p:sp>
      <p:sp>
        <p:nvSpPr>
          <p:cNvPr id="370710" name="Oval 22"/>
          <p:cNvSpPr>
            <a:spLocks noChangeArrowheads="1"/>
          </p:cNvSpPr>
          <p:nvPr/>
        </p:nvSpPr>
        <p:spPr bwMode="auto">
          <a:xfrm>
            <a:off x="28924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8</a:t>
            </a:r>
          </a:p>
        </p:txBody>
      </p:sp>
      <p:sp>
        <p:nvSpPr>
          <p:cNvPr id="370711" name="Oval 23"/>
          <p:cNvSpPr>
            <a:spLocks noChangeArrowheads="1"/>
          </p:cNvSpPr>
          <p:nvPr/>
        </p:nvSpPr>
        <p:spPr bwMode="auto">
          <a:xfrm>
            <a:off x="25876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5</a:t>
            </a:r>
          </a:p>
        </p:txBody>
      </p:sp>
      <p:sp>
        <p:nvSpPr>
          <p:cNvPr id="370712" name="Oval 24"/>
          <p:cNvSpPr>
            <a:spLocks noChangeArrowheads="1"/>
          </p:cNvSpPr>
          <p:nvPr/>
        </p:nvSpPr>
        <p:spPr bwMode="auto">
          <a:xfrm>
            <a:off x="3273425" y="44910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11</a:t>
            </a:r>
          </a:p>
        </p:txBody>
      </p:sp>
      <p:sp>
        <p:nvSpPr>
          <p:cNvPr id="370713" name="Oval 25"/>
          <p:cNvSpPr>
            <a:spLocks noChangeArrowheads="1"/>
          </p:cNvSpPr>
          <p:nvPr/>
        </p:nvSpPr>
        <p:spPr bwMode="auto">
          <a:xfrm>
            <a:off x="32734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3</a:t>
            </a:r>
          </a:p>
        </p:txBody>
      </p:sp>
      <p:sp>
        <p:nvSpPr>
          <p:cNvPr id="370714" name="Oval 26"/>
          <p:cNvSpPr>
            <a:spLocks noChangeArrowheads="1"/>
          </p:cNvSpPr>
          <p:nvPr/>
        </p:nvSpPr>
        <p:spPr bwMode="auto">
          <a:xfrm>
            <a:off x="38830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2</a:t>
            </a:r>
          </a:p>
        </p:txBody>
      </p:sp>
      <p:sp>
        <p:nvSpPr>
          <p:cNvPr id="370715" name="Oval 27"/>
          <p:cNvSpPr>
            <a:spLocks noChangeArrowheads="1"/>
          </p:cNvSpPr>
          <p:nvPr/>
        </p:nvSpPr>
        <p:spPr bwMode="auto">
          <a:xfrm>
            <a:off x="35020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9</a:t>
            </a:r>
          </a:p>
        </p:txBody>
      </p:sp>
      <p:sp>
        <p:nvSpPr>
          <p:cNvPr id="370716" name="Oval 28"/>
          <p:cNvSpPr>
            <a:spLocks noChangeArrowheads="1"/>
          </p:cNvSpPr>
          <p:nvPr/>
        </p:nvSpPr>
        <p:spPr bwMode="auto">
          <a:xfrm>
            <a:off x="41878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16</a:t>
            </a:r>
          </a:p>
        </p:txBody>
      </p:sp>
      <p:sp>
        <p:nvSpPr>
          <p:cNvPr id="370717" name="Oval 29"/>
          <p:cNvSpPr>
            <a:spLocks noChangeArrowheads="1"/>
          </p:cNvSpPr>
          <p:nvPr/>
        </p:nvSpPr>
        <p:spPr bwMode="auto">
          <a:xfrm>
            <a:off x="3273425" y="3881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7</a:t>
            </a:r>
          </a:p>
        </p:txBody>
      </p:sp>
      <p:sp>
        <p:nvSpPr>
          <p:cNvPr id="370718" name="Oval 30"/>
          <p:cNvSpPr>
            <a:spLocks noChangeArrowheads="1"/>
          </p:cNvSpPr>
          <p:nvPr/>
        </p:nvSpPr>
        <p:spPr bwMode="auto">
          <a:xfrm>
            <a:off x="4035425" y="34242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10</a:t>
            </a:r>
          </a:p>
        </p:txBody>
      </p:sp>
      <p:sp>
        <p:nvSpPr>
          <p:cNvPr id="370719" name="Oval 31"/>
          <p:cNvSpPr>
            <a:spLocks noChangeArrowheads="1"/>
          </p:cNvSpPr>
          <p:nvPr/>
        </p:nvSpPr>
        <p:spPr bwMode="auto">
          <a:xfrm>
            <a:off x="4797425" y="3881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12</a:t>
            </a:r>
          </a:p>
        </p:txBody>
      </p:sp>
      <p:sp>
        <p:nvSpPr>
          <p:cNvPr id="370720" name="Oval 32"/>
          <p:cNvSpPr>
            <a:spLocks noChangeArrowheads="1"/>
          </p:cNvSpPr>
          <p:nvPr/>
        </p:nvSpPr>
        <p:spPr bwMode="auto">
          <a:xfrm>
            <a:off x="4797425" y="44910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17</a:t>
            </a:r>
          </a:p>
        </p:txBody>
      </p:sp>
      <p:sp>
        <p:nvSpPr>
          <p:cNvPr id="370721" name="Oval 33"/>
          <p:cNvSpPr>
            <a:spLocks noChangeArrowheads="1"/>
          </p:cNvSpPr>
          <p:nvPr/>
        </p:nvSpPr>
        <p:spPr bwMode="auto">
          <a:xfrm>
            <a:off x="46450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13</a:t>
            </a:r>
          </a:p>
        </p:txBody>
      </p:sp>
      <p:sp>
        <p:nvSpPr>
          <p:cNvPr id="370722" name="Oval 34"/>
          <p:cNvSpPr>
            <a:spLocks noChangeArrowheads="1"/>
          </p:cNvSpPr>
          <p:nvPr/>
        </p:nvSpPr>
        <p:spPr bwMode="auto">
          <a:xfrm>
            <a:off x="52546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4</a:t>
            </a:r>
          </a:p>
        </p:txBody>
      </p:sp>
      <p:sp>
        <p:nvSpPr>
          <p:cNvPr id="370723" name="Oval 35"/>
          <p:cNvSpPr>
            <a:spLocks noChangeArrowheads="1"/>
          </p:cNvSpPr>
          <p:nvPr/>
        </p:nvSpPr>
        <p:spPr bwMode="auto">
          <a:xfrm>
            <a:off x="6016625" y="48720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15</a:t>
            </a:r>
          </a:p>
        </p:txBody>
      </p:sp>
      <p:sp>
        <p:nvSpPr>
          <p:cNvPr id="370724" name="Oval 36"/>
          <p:cNvSpPr>
            <a:spLocks noChangeArrowheads="1"/>
          </p:cNvSpPr>
          <p:nvPr/>
        </p:nvSpPr>
        <p:spPr bwMode="auto">
          <a:xfrm>
            <a:off x="60166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14</a:t>
            </a:r>
          </a:p>
        </p:txBody>
      </p:sp>
      <p:sp>
        <p:nvSpPr>
          <p:cNvPr id="370725" name="Oval 37"/>
          <p:cNvSpPr>
            <a:spLocks noChangeArrowheads="1"/>
          </p:cNvSpPr>
          <p:nvPr/>
        </p:nvSpPr>
        <p:spPr bwMode="auto">
          <a:xfrm>
            <a:off x="66262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6</a:t>
            </a:r>
          </a:p>
        </p:txBody>
      </p:sp>
      <p:sp>
        <p:nvSpPr>
          <p:cNvPr id="370726" name="Oval 38"/>
          <p:cNvSpPr>
            <a:spLocks noChangeArrowheads="1"/>
          </p:cNvSpPr>
          <p:nvPr/>
        </p:nvSpPr>
        <p:spPr bwMode="auto">
          <a:xfrm>
            <a:off x="71596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18</a:t>
            </a:r>
          </a:p>
        </p:txBody>
      </p:sp>
      <p:sp>
        <p:nvSpPr>
          <p:cNvPr id="370727" name="Line 39"/>
          <p:cNvSpPr>
            <a:spLocks noChangeShapeType="1"/>
          </p:cNvSpPr>
          <p:nvPr/>
        </p:nvSpPr>
        <p:spPr bwMode="auto">
          <a:xfrm>
            <a:off x="4475163" y="3559175"/>
            <a:ext cx="328612" cy="252413"/>
          </a:xfrm>
          <a:prstGeom prst="line">
            <a:avLst/>
          </a:prstGeom>
          <a:noFill/>
          <a:ln w="19050">
            <a:solidFill>
              <a:schemeClr val="accent4"/>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28" name="Line 40"/>
          <p:cNvSpPr>
            <a:spLocks noChangeShapeType="1"/>
          </p:cNvSpPr>
          <p:nvPr/>
        </p:nvSpPr>
        <p:spPr bwMode="auto">
          <a:xfrm>
            <a:off x="4398963" y="3787775"/>
            <a:ext cx="328612" cy="252413"/>
          </a:xfrm>
          <a:prstGeom prst="line">
            <a:avLst/>
          </a:prstGeom>
          <a:noFill/>
          <a:ln w="190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0729" name="Rectangle 41"/>
          <p:cNvSpPr>
            <a:spLocks noChangeArrowheads="1"/>
          </p:cNvSpPr>
          <p:nvPr/>
        </p:nvSpPr>
        <p:spPr bwMode="auto">
          <a:xfrm>
            <a:off x="4586288" y="3357563"/>
            <a:ext cx="434975" cy="363537"/>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0730" name="Rectangle 42"/>
          <p:cNvSpPr>
            <a:spLocks noChangeArrowheads="1"/>
          </p:cNvSpPr>
          <p:nvPr/>
        </p:nvSpPr>
        <p:spPr bwMode="auto">
          <a:xfrm>
            <a:off x="4205288" y="3967163"/>
            <a:ext cx="434975" cy="363537"/>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16</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45</a:t>
            </a:fld>
            <a:endParaRPr lang="de-DE" dirty="0"/>
          </a:p>
        </p:txBody>
      </p:sp>
    </p:spTree>
    <p:extLst>
      <p:ext uri="{BB962C8B-B14F-4D97-AF65-F5344CB8AC3E}">
        <p14:creationId xmlns:p14="http://schemas.microsoft.com/office/powerpoint/2010/main" val="112025458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69" name="Rectangle 57"/>
          <p:cNvSpPr>
            <a:spLocks noGrp="1" noChangeArrowheads="1"/>
          </p:cNvSpPr>
          <p:nvPr>
            <p:ph type="title"/>
          </p:nvPr>
        </p:nvSpPr>
        <p:spPr/>
        <p:txBody>
          <a:bodyPr/>
          <a:lstStyle/>
          <a:p>
            <a:r>
              <a:rPr lang="de-DE" dirty="0"/>
              <a:t>Information Phase</a:t>
            </a:r>
          </a:p>
        </p:txBody>
      </p:sp>
      <p:sp>
        <p:nvSpPr>
          <p:cNvPr id="371770" name="Rectangle 58"/>
          <p:cNvSpPr>
            <a:spLocks noGrp="1" noChangeArrowheads="1"/>
          </p:cNvSpPr>
          <p:nvPr>
            <p:ph idx="1"/>
          </p:nvPr>
        </p:nvSpPr>
        <p:spPr/>
        <p:txBody>
          <a:bodyPr/>
          <a:lstStyle/>
          <a:p>
            <a:r>
              <a:rPr lang="en-US" dirty="0"/>
              <a:t>From both nodes the maximum is flooded into the network; the edge between them is omitted</a:t>
            </a:r>
          </a:p>
        </p:txBody>
      </p:sp>
      <p:sp>
        <p:nvSpPr>
          <p:cNvPr id="5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71716" name="Line 4"/>
          <p:cNvSpPr>
            <a:spLocks noChangeShapeType="1"/>
          </p:cNvSpPr>
          <p:nvPr/>
        </p:nvSpPr>
        <p:spPr bwMode="auto">
          <a:xfrm>
            <a:off x="4310063" y="3546475"/>
            <a:ext cx="506412"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17" name="Line 5"/>
          <p:cNvSpPr>
            <a:spLocks noChangeShapeType="1"/>
          </p:cNvSpPr>
          <p:nvPr/>
        </p:nvSpPr>
        <p:spPr bwMode="auto">
          <a:xfrm flipH="1">
            <a:off x="3675063" y="5451475"/>
            <a:ext cx="2524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18" name="Line 6"/>
          <p:cNvSpPr>
            <a:spLocks noChangeShapeType="1"/>
          </p:cNvSpPr>
          <p:nvPr/>
        </p:nvSpPr>
        <p:spPr bwMode="auto">
          <a:xfrm>
            <a:off x="4067175" y="5373688"/>
            <a:ext cx="215900" cy="431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19" name="Line 7"/>
          <p:cNvSpPr>
            <a:spLocks noChangeShapeType="1"/>
          </p:cNvSpPr>
          <p:nvPr/>
        </p:nvSpPr>
        <p:spPr bwMode="auto">
          <a:xfrm>
            <a:off x="2786063" y="5451475"/>
            <a:ext cx="2016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0" name="Line 8"/>
          <p:cNvSpPr>
            <a:spLocks noChangeShapeType="1"/>
          </p:cNvSpPr>
          <p:nvPr/>
        </p:nvSpPr>
        <p:spPr bwMode="auto">
          <a:xfrm flipH="1">
            <a:off x="2379663" y="5451475"/>
            <a:ext cx="328612"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1" name="Line 9"/>
          <p:cNvSpPr>
            <a:spLocks noChangeShapeType="1"/>
          </p:cNvSpPr>
          <p:nvPr/>
        </p:nvSpPr>
        <p:spPr bwMode="auto">
          <a:xfrm flipH="1">
            <a:off x="2836863" y="4765675"/>
            <a:ext cx="481012"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2" name="Line 10"/>
          <p:cNvSpPr>
            <a:spLocks noChangeShapeType="1"/>
          </p:cNvSpPr>
          <p:nvPr/>
        </p:nvSpPr>
        <p:spPr bwMode="auto">
          <a:xfrm>
            <a:off x="3381375" y="4765675"/>
            <a:ext cx="0" cy="430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3" name="Line 11"/>
          <p:cNvSpPr>
            <a:spLocks noChangeShapeType="1"/>
          </p:cNvSpPr>
          <p:nvPr/>
        </p:nvSpPr>
        <p:spPr bwMode="auto">
          <a:xfrm>
            <a:off x="3381375" y="4156075"/>
            <a:ext cx="0"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4" name="Line 12"/>
          <p:cNvSpPr>
            <a:spLocks noChangeShapeType="1"/>
          </p:cNvSpPr>
          <p:nvPr/>
        </p:nvSpPr>
        <p:spPr bwMode="auto">
          <a:xfrm flipH="1">
            <a:off x="3446463" y="3622675"/>
            <a:ext cx="633412" cy="2778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5" name="Line 13"/>
          <p:cNvSpPr>
            <a:spLocks noChangeShapeType="1"/>
          </p:cNvSpPr>
          <p:nvPr/>
        </p:nvSpPr>
        <p:spPr bwMode="auto">
          <a:xfrm>
            <a:off x="4981575" y="4156075"/>
            <a:ext cx="0" cy="3540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6" name="Line 14"/>
          <p:cNvSpPr>
            <a:spLocks noChangeShapeType="1"/>
          </p:cNvSpPr>
          <p:nvPr/>
        </p:nvSpPr>
        <p:spPr bwMode="auto">
          <a:xfrm flipH="1">
            <a:off x="4741863" y="4765675"/>
            <a:ext cx="176212"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7" name="Line 15"/>
          <p:cNvSpPr>
            <a:spLocks noChangeShapeType="1"/>
          </p:cNvSpPr>
          <p:nvPr/>
        </p:nvSpPr>
        <p:spPr bwMode="auto">
          <a:xfrm>
            <a:off x="5003800" y="4652963"/>
            <a:ext cx="360363" cy="5762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8" name="Line 16"/>
          <p:cNvSpPr>
            <a:spLocks noChangeShapeType="1"/>
          </p:cNvSpPr>
          <p:nvPr/>
        </p:nvSpPr>
        <p:spPr bwMode="auto">
          <a:xfrm>
            <a:off x="4995863" y="4079875"/>
            <a:ext cx="1116012" cy="8112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29" name="Line 17"/>
          <p:cNvSpPr>
            <a:spLocks noChangeShapeType="1"/>
          </p:cNvSpPr>
          <p:nvPr/>
        </p:nvSpPr>
        <p:spPr bwMode="auto">
          <a:xfrm>
            <a:off x="6200775" y="5146675"/>
            <a:ext cx="0"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30" name="Line 18"/>
          <p:cNvSpPr>
            <a:spLocks noChangeShapeType="1"/>
          </p:cNvSpPr>
          <p:nvPr/>
        </p:nvSpPr>
        <p:spPr bwMode="auto">
          <a:xfrm>
            <a:off x="6291263" y="5070475"/>
            <a:ext cx="506412" cy="5826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31" name="Line 19"/>
          <p:cNvSpPr>
            <a:spLocks noChangeShapeType="1"/>
          </p:cNvSpPr>
          <p:nvPr/>
        </p:nvSpPr>
        <p:spPr bwMode="auto">
          <a:xfrm>
            <a:off x="6291263" y="4994275"/>
            <a:ext cx="963612" cy="6588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32" name="Line 20"/>
          <p:cNvSpPr>
            <a:spLocks noChangeShapeType="1"/>
          </p:cNvSpPr>
          <p:nvPr/>
        </p:nvSpPr>
        <p:spPr bwMode="auto">
          <a:xfrm>
            <a:off x="3548063" y="4689475"/>
            <a:ext cx="430212" cy="5064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71733" name="Oval 21"/>
          <p:cNvSpPr>
            <a:spLocks noChangeArrowheads="1"/>
          </p:cNvSpPr>
          <p:nvPr/>
        </p:nvSpPr>
        <p:spPr bwMode="auto">
          <a:xfrm>
            <a:off x="22066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a:t>
            </a:r>
          </a:p>
        </p:txBody>
      </p:sp>
      <p:sp>
        <p:nvSpPr>
          <p:cNvPr id="371734" name="Oval 22"/>
          <p:cNvSpPr>
            <a:spLocks noChangeArrowheads="1"/>
          </p:cNvSpPr>
          <p:nvPr/>
        </p:nvSpPr>
        <p:spPr bwMode="auto">
          <a:xfrm>
            <a:off x="28924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8</a:t>
            </a:r>
          </a:p>
        </p:txBody>
      </p:sp>
      <p:sp>
        <p:nvSpPr>
          <p:cNvPr id="371735" name="Oval 23"/>
          <p:cNvSpPr>
            <a:spLocks noChangeArrowheads="1"/>
          </p:cNvSpPr>
          <p:nvPr/>
        </p:nvSpPr>
        <p:spPr bwMode="auto">
          <a:xfrm>
            <a:off x="25876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5</a:t>
            </a:r>
          </a:p>
        </p:txBody>
      </p:sp>
      <p:sp>
        <p:nvSpPr>
          <p:cNvPr id="371736" name="Oval 24"/>
          <p:cNvSpPr>
            <a:spLocks noChangeArrowheads="1"/>
          </p:cNvSpPr>
          <p:nvPr/>
        </p:nvSpPr>
        <p:spPr bwMode="auto">
          <a:xfrm>
            <a:off x="3273425" y="4491038"/>
            <a:ext cx="292100" cy="292100"/>
          </a:xfrm>
          <a:prstGeom prst="ellipse">
            <a:avLst/>
          </a:prstGeom>
          <a:solidFill>
            <a:schemeClr val="accent1">
              <a:lumMod val="60000"/>
              <a:lumOff val="40000"/>
            </a:schemeClr>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11</a:t>
            </a:r>
          </a:p>
        </p:txBody>
      </p:sp>
      <p:sp>
        <p:nvSpPr>
          <p:cNvPr id="371737" name="Oval 25"/>
          <p:cNvSpPr>
            <a:spLocks noChangeArrowheads="1"/>
          </p:cNvSpPr>
          <p:nvPr/>
        </p:nvSpPr>
        <p:spPr bwMode="auto">
          <a:xfrm>
            <a:off x="32734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3</a:t>
            </a:r>
          </a:p>
        </p:txBody>
      </p:sp>
      <p:sp>
        <p:nvSpPr>
          <p:cNvPr id="371738" name="Oval 26"/>
          <p:cNvSpPr>
            <a:spLocks noChangeArrowheads="1"/>
          </p:cNvSpPr>
          <p:nvPr/>
        </p:nvSpPr>
        <p:spPr bwMode="auto">
          <a:xfrm>
            <a:off x="38830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2</a:t>
            </a:r>
          </a:p>
        </p:txBody>
      </p:sp>
      <p:sp>
        <p:nvSpPr>
          <p:cNvPr id="371739" name="Oval 27"/>
          <p:cNvSpPr>
            <a:spLocks noChangeArrowheads="1"/>
          </p:cNvSpPr>
          <p:nvPr/>
        </p:nvSpPr>
        <p:spPr bwMode="auto">
          <a:xfrm>
            <a:off x="35020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9</a:t>
            </a:r>
          </a:p>
        </p:txBody>
      </p:sp>
      <p:sp>
        <p:nvSpPr>
          <p:cNvPr id="371740" name="Oval 28"/>
          <p:cNvSpPr>
            <a:spLocks noChangeArrowheads="1"/>
          </p:cNvSpPr>
          <p:nvPr/>
        </p:nvSpPr>
        <p:spPr bwMode="auto">
          <a:xfrm>
            <a:off x="4187825" y="57864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16</a:t>
            </a:r>
          </a:p>
        </p:txBody>
      </p:sp>
      <p:sp>
        <p:nvSpPr>
          <p:cNvPr id="371741" name="Oval 29"/>
          <p:cNvSpPr>
            <a:spLocks noChangeArrowheads="1"/>
          </p:cNvSpPr>
          <p:nvPr/>
        </p:nvSpPr>
        <p:spPr bwMode="auto">
          <a:xfrm>
            <a:off x="3273425" y="3881438"/>
            <a:ext cx="292100" cy="292100"/>
          </a:xfrm>
          <a:prstGeom prst="ellipse">
            <a:avLst/>
          </a:prstGeom>
          <a:solidFill>
            <a:schemeClr val="accent1">
              <a:lumMod val="60000"/>
              <a:lumOff val="40000"/>
            </a:schemeClr>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7</a:t>
            </a:r>
          </a:p>
        </p:txBody>
      </p:sp>
      <p:sp>
        <p:nvSpPr>
          <p:cNvPr id="371742" name="Oval 30"/>
          <p:cNvSpPr>
            <a:spLocks noChangeArrowheads="1"/>
          </p:cNvSpPr>
          <p:nvPr/>
        </p:nvSpPr>
        <p:spPr bwMode="auto">
          <a:xfrm>
            <a:off x="4035425" y="3424238"/>
            <a:ext cx="292100" cy="292100"/>
          </a:xfrm>
          <a:prstGeom prst="ellipse">
            <a:avLst/>
          </a:prstGeom>
          <a:solidFill>
            <a:schemeClr val="accent1">
              <a:lumMod val="60000"/>
              <a:lumOff val="40000"/>
            </a:schemeClr>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10</a:t>
            </a:r>
          </a:p>
        </p:txBody>
      </p:sp>
      <p:sp>
        <p:nvSpPr>
          <p:cNvPr id="371743" name="Oval 31"/>
          <p:cNvSpPr>
            <a:spLocks noChangeArrowheads="1"/>
          </p:cNvSpPr>
          <p:nvPr/>
        </p:nvSpPr>
        <p:spPr bwMode="auto">
          <a:xfrm>
            <a:off x="4797425" y="3881438"/>
            <a:ext cx="292100" cy="292100"/>
          </a:xfrm>
          <a:prstGeom prst="ellipse">
            <a:avLst/>
          </a:prstGeom>
          <a:solidFill>
            <a:schemeClr val="accent1">
              <a:lumMod val="60000"/>
              <a:lumOff val="40000"/>
            </a:schemeClr>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12</a:t>
            </a:r>
          </a:p>
        </p:txBody>
      </p:sp>
      <p:sp>
        <p:nvSpPr>
          <p:cNvPr id="371744" name="Oval 32"/>
          <p:cNvSpPr>
            <a:spLocks noChangeArrowheads="1"/>
          </p:cNvSpPr>
          <p:nvPr/>
        </p:nvSpPr>
        <p:spPr bwMode="auto">
          <a:xfrm>
            <a:off x="4797425" y="4491038"/>
            <a:ext cx="292100" cy="292100"/>
          </a:xfrm>
          <a:prstGeom prst="ellipse">
            <a:avLst/>
          </a:prstGeom>
          <a:solidFill>
            <a:schemeClr val="accent1">
              <a:lumMod val="60000"/>
              <a:lumOff val="40000"/>
            </a:schemeClr>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17</a:t>
            </a:r>
          </a:p>
        </p:txBody>
      </p:sp>
      <p:sp>
        <p:nvSpPr>
          <p:cNvPr id="371745" name="Oval 33"/>
          <p:cNvSpPr>
            <a:spLocks noChangeArrowheads="1"/>
          </p:cNvSpPr>
          <p:nvPr/>
        </p:nvSpPr>
        <p:spPr bwMode="auto">
          <a:xfrm>
            <a:off x="46450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13</a:t>
            </a:r>
          </a:p>
        </p:txBody>
      </p:sp>
      <p:sp>
        <p:nvSpPr>
          <p:cNvPr id="371746" name="Oval 34"/>
          <p:cNvSpPr>
            <a:spLocks noChangeArrowheads="1"/>
          </p:cNvSpPr>
          <p:nvPr/>
        </p:nvSpPr>
        <p:spPr bwMode="auto">
          <a:xfrm>
            <a:off x="5254625" y="5176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4</a:t>
            </a:r>
          </a:p>
        </p:txBody>
      </p:sp>
      <p:sp>
        <p:nvSpPr>
          <p:cNvPr id="371747" name="Oval 35"/>
          <p:cNvSpPr>
            <a:spLocks noChangeArrowheads="1"/>
          </p:cNvSpPr>
          <p:nvPr/>
        </p:nvSpPr>
        <p:spPr bwMode="auto">
          <a:xfrm>
            <a:off x="6016625" y="48720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15</a:t>
            </a:r>
          </a:p>
        </p:txBody>
      </p:sp>
      <p:sp>
        <p:nvSpPr>
          <p:cNvPr id="371748" name="Oval 36"/>
          <p:cNvSpPr>
            <a:spLocks noChangeArrowheads="1"/>
          </p:cNvSpPr>
          <p:nvPr/>
        </p:nvSpPr>
        <p:spPr bwMode="auto">
          <a:xfrm>
            <a:off x="60166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14</a:t>
            </a:r>
          </a:p>
        </p:txBody>
      </p:sp>
      <p:sp>
        <p:nvSpPr>
          <p:cNvPr id="371749" name="Oval 37"/>
          <p:cNvSpPr>
            <a:spLocks noChangeArrowheads="1"/>
          </p:cNvSpPr>
          <p:nvPr/>
        </p:nvSpPr>
        <p:spPr bwMode="auto">
          <a:xfrm>
            <a:off x="66262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6</a:t>
            </a:r>
          </a:p>
        </p:txBody>
      </p:sp>
      <p:sp>
        <p:nvSpPr>
          <p:cNvPr id="371750" name="Oval 38"/>
          <p:cNvSpPr>
            <a:spLocks noChangeArrowheads="1"/>
          </p:cNvSpPr>
          <p:nvPr/>
        </p:nvSpPr>
        <p:spPr bwMode="auto">
          <a:xfrm>
            <a:off x="7159625" y="5557838"/>
            <a:ext cx="292100" cy="292100"/>
          </a:xfrm>
          <a:prstGeom prst="ellipse">
            <a:avLst/>
          </a:prstGeom>
          <a:solidFill>
            <a:schemeClr val="accent2"/>
          </a:solidFill>
          <a:ln w="19050">
            <a:solidFill>
              <a:schemeClr val="tx1"/>
            </a:solidFill>
            <a:round/>
            <a:headEnd/>
            <a:tailEnd/>
          </a:ln>
          <a:effectLst/>
        </p:spPr>
        <p:txBody>
          <a:bodyPr wrap="none" lIns="90488" tIns="44450" rIns="90488" bIns="44450" anchor="ctr"/>
          <a:lstStyle/>
          <a:p>
            <a:pPr algn="ctr" eaLnBrk="0" hangingPunct="0"/>
            <a:r>
              <a:rPr lang="de-DE">
                <a:latin typeface="ITC Quay Sans Book" pitchFamily="34" charset="0"/>
              </a:rPr>
              <a:t>18</a:t>
            </a:r>
          </a:p>
        </p:txBody>
      </p:sp>
      <p:sp>
        <p:nvSpPr>
          <p:cNvPr id="371755" name="Line 43"/>
          <p:cNvSpPr>
            <a:spLocks noChangeShapeType="1"/>
          </p:cNvSpPr>
          <p:nvPr/>
        </p:nvSpPr>
        <p:spPr bwMode="auto">
          <a:xfrm flipH="1">
            <a:off x="3563938" y="3502025"/>
            <a:ext cx="360362" cy="142875"/>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56" name="Line 44"/>
          <p:cNvSpPr>
            <a:spLocks noChangeShapeType="1"/>
          </p:cNvSpPr>
          <p:nvPr/>
        </p:nvSpPr>
        <p:spPr bwMode="auto">
          <a:xfrm>
            <a:off x="3203575" y="4221163"/>
            <a:ext cx="0" cy="288925"/>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57" name="Line 45"/>
          <p:cNvSpPr>
            <a:spLocks noChangeShapeType="1"/>
          </p:cNvSpPr>
          <p:nvPr/>
        </p:nvSpPr>
        <p:spPr bwMode="auto">
          <a:xfrm flipH="1">
            <a:off x="2843213" y="4725988"/>
            <a:ext cx="215900" cy="215900"/>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58" name="Line 46"/>
          <p:cNvSpPr>
            <a:spLocks noChangeShapeType="1"/>
          </p:cNvSpPr>
          <p:nvPr/>
        </p:nvSpPr>
        <p:spPr bwMode="auto">
          <a:xfrm>
            <a:off x="3492500" y="4870450"/>
            <a:ext cx="0" cy="215900"/>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59" name="Line 47"/>
          <p:cNvSpPr>
            <a:spLocks noChangeShapeType="1"/>
          </p:cNvSpPr>
          <p:nvPr/>
        </p:nvSpPr>
        <p:spPr bwMode="auto">
          <a:xfrm>
            <a:off x="3708400" y="4652963"/>
            <a:ext cx="215900" cy="217487"/>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60" name="Line 48"/>
          <p:cNvSpPr>
            <a:spLocks noChangeShapeType="1"/>
          </p:cNvSpPr>
          <p:nvPr/>
        </p:nvSpPr>
        <p:spPr bwMode="auto">
          <a:xfrm>
            <a:off x="5508625" y="4294188"/>
            <a:ext cx="215900" cy="142875"/>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61" name="Line 49"/>
          <p:cNvSpPr>
            <a:spLocks noChangeShapeType="1"/>
          </p:cNvSpPr>
          <p:nvPr/>
        </p:nvSpPr>
        <p:spPr bwMode="auto">
          <a:xfrm>
            <a:off x="4859338" y="4221163"/>
            <a:ext cx="0" cy="215900"/>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1762" name="Rectangle 50"/>
          <p:cNvSpPr>
            <a:spLocks noChangeArrowheads="1"/>
          </p:cNvSpPr>
          <p:nvPr/>
        </p:nvSpPr>
        <p:spPr bwMode="auto">
          <a:xfrm>
            <a:off x="3419475" y="3213100"/>
            <a:ext cx="434975" cy="363538"/>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3" name="Rectangle 51"/>
          <p:cNvSpPr>
            <a:spLocks noChangeArrowheads="1"/>
          </p:cNvSpPr>
          <p:nvPr/>
        </p:nvSpPr>
        <p:spPr bwMode="auto">
          <a:xfrm>
            <a:off x="5580063" y="4005263"/>
            <a:ext cx="434975" cy="363537"/>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4" name="Rectangle 52"/>
          <p:cNvSpPr>
            <a:spLocks noChangeArrowheads="1"/>
          </p:cNvSpPr>
          <p:nvPr/>
        </p:nvSpPr>
        <p:spPr bwMode="auto">
          <a:xfrm>
            <a:off x="4427538" y="4149725"/>
            <a:ext cx="434975" cy="363538"/>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5" name="Rectangle 53"/>
          <p:cNvSpPr>
            <a:spLocks noChangeArrowheads="1"/>
          </p:cNvSpPr>
          <p:nvPr/>
        </p:nvSpPr>
        <p:spPr bwMode="auto">
          <a:xfrm>
            <a:off x="2771775" y="4149725"/>
            <a:ext cx="434975" cy="363538"/>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6" name="Rectangle 54"/>
          <p:cNvSpPr>
            <a:spLocks noChangeArrowheads="1"/>
          </p:cNvSpPr>
          <p:nvPr/>
        </p:nvSpPr>
        <p:spPr bwMode="auto">
          <a:xfrm>
            <a:off x="3708400" y="4437063"/>
            <a:ext cx="434975" cy="363537"/>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7" name="Rectangle 55"/>
          <p:cNvSpPr>
            <a:spLocks noChangeArrowheads="1"/>
          </p:cNvSpPr>
          <p:nvPr/>
        </p:nvSpPr>
        <p:spPr bwMode="auto">
          <a:xfrm>
            <a:off x="2484438" y="4581525"/>
            <a:ext cx="434975" cy="363538"/>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371768" name="Rectangle 56"/>
          <p:cNvSpPr>
            <a:spLocks noChangeArrowheads="1"/>
          </p:cNvSpPr>
          <p:nvPr/>
        </p:nvSpPr>
        <p:spPr bwMode="auto">
          <a:xfrm>
            <a:off x="3419475" y="4865688"/>
            <a:ext cx="434975" cy="363537"/>
          </a:xfrm>
          <a:prstGeom prst="rect">
            <a:avLst/>
          </a:prstGeom>
          <a:noFill/>
          <a:ln>
            <a:noFill/>
          </a:ln>
          <a:effectLst/>
          <a:extLst>
            <a:ext uri="{909E8E84-426E-40dd-AFC4-6F175D3DCCD1}">
              <a14:hiddenFill xmlns="" xmlns:a14="http://schemas.microsoft.com/office/drawing/2010/main">
                <a:solidFill>
                  <a:srgbClr val="FF99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de-DE">
                <a:latin typeface="ITC Quay Sans Book" pitchFamily="34" charset="0"/>
              </a:rPr>
              <a:t>18</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46</a:t>
            </a:fld>
            <a:endParaRPr lang="de-DE" dirty="0"/>
          </a:p>
        </p:txBody>
      </p:sp>
    </p:spTree>
    <p:extLst>
      <p:ext uri="{BB962C8B-B14F-4D97-AF65-F5344CB8AC3E}">
        <p14:creationId xmlns:p14="http://schemas.microsoft.com/office/powerpoint/2010/main" val="13109349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50" name="Rectangle 6"/>
          <p:cNvSpPr>
            <a:spLocks noGrp="1" noChangeArrowheads="1"/>
          </p:cNvSpPr>
          <p:nvPr>
            <p:ph type="title"/>
          </p:nvPr>
        </p:nvSpPr>
        <p:spPr/>
        <p:txBody>
          <a:bodyPr/>
          <a:lstStyle/>
          <a:p>
            <a:r>
              <a:rPr lang="en-US" dirty="0"/>
              <a:t>Message Complexity with </a:t>
            </a:r>
            <a:r>
              <a:rPr lang="en-US" i="1" dirty="0"/>
              <a:t>k</a:t>
            </a:r>
            <a:r>
              <a:rPr lang="en-US" dirty="0"/>
              <a:t> Initiators</a:t>
            </a:r>
          </a:p>
        </p:txBody>
      </p:sp>
      <p:sp>
        <p:nvSpPr>
          <p:cNvPr id="543751" name="Rectangle 7"/>
          <p:cNvSpPr>
            <a:spLocks noGrp="1" noChangeArrowheads="1"/>
          </p:cNvSpPr>
          <p:nvPr>
            <p:ph idx="1"/>
          </p:nvPr>
        </p:nvSpPr>
        <p:spPr/>
        <p:txBody>
          <a:bodyPr>
            <a:normAutofit/>
          </a:bodyPr>
          <a:lstStyle/>
          <a:p>
            <a:pPr>
              <a:lnSpc>
                <a:spcPct val="150000"/>
              </a:lnSpc>
              <a:buFont typeface="Arial" charset="0"/>
              <a:buChar char="•"/>
            </a:pPr>
            <a:r>
              <a:rPr lang="en-US" dirty="0"/>
              <a:t>Explosion Phase: 		(</a:t>
            </a:r>
            <a:r>
              <a:rPr lang="en-US" i="1" dirty="0"/>
              <a:t>n</a:t>
            </a:r>
            <a:r>
              <a:rPr lang="en-US" dirty="0"/>
              <a:t> - 1) + (</a:t>
            </a:r>
            <a:r>
              <a:rPr lang="en-US" i="1" dirty="0"/>
              <a:t>k</a:t>
            </a:r>
            <a:r>
              <a:rPr lang="en-US" dirty="0"/>
              <a:t> - 1) = </a:t>
            </a:r>
            <a:r>
              <a:rPr lang="en-US" i="1" dirty="0"/>
              <a:t>n</a:t>
            </a:r>
            <a:r>
              <a:rPr lang="en-US" dirty="0"/>
              <a:t> - 2 + </a:t>
            </a:r>
            <a:r>
              <a:rPr lang="en-US" i="1" dirty="0"/>
              <a:t>k</a:t>
            </a:r>
          </a:p>
          <a:p>
            <a:pPr lvl="1">
              <a:lnSpc>
                <a:spcPct val="150000"/>
              </a:lnSpc>
            </a:pPr>
            <a:r>
              <a:rPr lang="en-US" dirty="0"/>
              <a:t>One message over each edge</a:t>
            </a:r>
          </a:p>
          <a:p>
            <a:pPr lvl="1">
              <a:lnSpc>
                <a:spcPct val="150000"/>
              </a:lnSpc>
            </a:pPr>
            <a:r>
              <a:rPr lang="en-US" dirty="0"/>
              <a:t>Exception: 2 messages over the </a:t>
            </a:r>
            <a:r>
              <a:rPr lang="en-US" i="1" dirty="0"/>
              <a:t>k</a:t>
            </a:r>
            <a:r>
              <a:rPr lang="en-US" dirty="0"/>
              <a:t> - 1 meeting edges</a:t>
            </a:r>
          </a:p>
          <a:p>
            <a:pPr>
              <a:lnSpc>
                <a:spcPct val="150000"/>
              </a:lnSpc>
              <a:buFont typeface="Arial" charset="0"/>
              <a:buChar char="•"/>
            </a:pPr>
            <a:r>
              <a:rPr lang="en-US" dirty="0"/>
              <a:t>Contraction Phase: 		(</a:t>
            </a:r>
            <a:r>
              <a:rPr lang="en-US" i="1" dirty="0"/>
              <a:t>n</a:t>
            </a:r>
            <a:r>
              <a:rPr lang="en-US" dirty="0"/>
              <a:t> - 1) + 1 = </a:t>
            </a:r>
            <a:r>
              <a:rPr lang="en-US" i="1" dirty="0"/>
              <a:t>n</a:t>
            </a:r>
          </a:p>
          <a:p>
            <a:pPr lvl="1">
              <a:lnSpc>
                <a:spcPct val="150000"/>
              </a:lnSpc>
            </a:pPr>
            <a:r>
              <a:rPr lang="en-US" dirty="0"/>
              <a:t>One message over each edge</a:t>
            </a:r>
          </a:p>
          <a:p>
            <a:pPr lvl="1">
              <a:lnSpc>
                <a:spcPct val="150000"/>
              </a:lnSpc>
            </a:pPr>
            <a:r>
              <a:rPr lang="en-US" dirty="0"/>
              <a:t>Exception: Two messages over the central edge</a:t>
            </a:r>
          </a:p>
          <a:p>
            <a:pPr>
              <a:lnSpc>
                <a:spcPct val="150000"/>
              </a:lnSpc>
              <a:buFont typeface="Arial" charset="0"/>
              <a:buChar char="•"/>
            </a:pPr>
            <a:r>
              <a:rPr lang="en-US" dirty="0"/>
              <a:t>Information Phase: 		(</a:t>
            </a:r>
            <a:r>
              <a:rPr lang="en-US" i="1" dirty="0"/>
              <a:t>n</a:t>
            </a:r>
            <a:r>
              <a:rPr lang="en-US" dirty="0"/>
              <a:t> - 1) - 1 = </a:t>
            </a:r>
            <a:r>
              <a:rPr lang="en-US" i="1" dirty="0"/>
              <a:t>n </a:t>
            </a:r>
            <a:r>
              <a:rPr lang="en-US" dirty="0"/>
              <a:t>- 2</a:t>
            </a:r>
          </a:p>
          <a:p>
            <a:pPr lvl="1">
              <a:lnSpc>
                <a:spcPct val="150000"/>
              </a:lnSpc>
            </a:pPr>
            <a:r>
              <a:rPr lang="en-US" dirty="0"/>
              <a:t>One message over every edge</a:t>
            </a:r>
          </a:p>
          <a:p>
            <a:pPr lvl="1">
              <a:lnSpc>
                <a:spcPct val="150000"/>
              </a:lnSpc>
            </a:pPr>
            <a:r>
              <a:rPr lang="en-US" dirty="0"/>
              <a:t>Exception: No message over the central edge</a:t>
            </a:r>
          </a:p>
          <a:p>
            <a:pPr>
              <a:lnSpc>
                <a:spcPct val="150000"/>
              </a:lnSpc>
              <a:buFont typeface="Arial" charset="0"/>
              <a:buChar char="•"/>
            </a:pPr>
            <a:r>
              <a:rPr lang="en-US" dirty="0"/>
              <a:t>Altogether 3</a:t>
            </a:r>
            <a:r>
              <a:rPr lang="en-US" i="1" dirty="0"/>
              <a:t>n</a:t>
            </a:r>
            <a:r>
              <a:rPr lang="en-US" dirty="0"/>
              <a:t> + </a:t>
            </a:r>
            <a:r>
              <a:rPr lang="en-US" i="1" dirty="0"/>
              <a:t>k</a:t>
            </a:r>
            <a:r>
              <a:rPr lang="en-US" dirty="0"/>
              <a:t> - 4 messages</a:t>
            </a:r>
          </a:p>
          <a:p>
            <a:pPr>
              <a:lnSpc>
                <a:spcPct val="150000"/>
              </a:lnSpc>
              <a:buFont typeface="Arial Unicode MS" pitchFamily="34" charset="-128"/>
              <a:buChar char="⇒"/>
            </a:pPr>
            <a:r>
              <a:rPr lang="en-US" dirty="0"/>
              <a:t>Election on trees is much more efficient than on rings!</a:t>
            </a:r>
          </a:p>
          <a:p>
            <a:pPr>
              <a:lnSpc>
                <a:spcPct val="150000"/>
              </a:lnSpc>
              <a:buFont typeface="Arial" charset="0"/>
              <a:buChar char="•"/>
            </a:pPr>
            <a:endParaRPr lang="de-DE"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47</a:t>
            </a:fld>
            <a:endParaRPr lang="de-DE" dirty="0"/>
          </a:p>
        </p:txBody>
      </p:sp>
    </p:spTree>
    <p:extLst>
      <p:ext uri="{BB962C8B-B14F-4D97-AF65-F5344CB8AC3E}">
        <p14:creationId xmlns:p14="http://schemas.microsoft.com/office/powerpoint/2010/main" val="1943146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Randomized Election Algorithms</a:t>
            </a:r>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48</a:t>
            </a:fld>
            <a:endParaRPr lang="de-DE" dirty="0"/>
          </a:p>
        </p:txBody>
      </p:sp>
      <p:sp>
        <p:nvSpPr>
          <p:cNvPr id="558082" name="Rectangle 2"/>
          <p:cNvSpPr>
            <a:spLocks noChangeArrowheads="1"/>
          </p:cNvSpPr>
          <p:nvPr/>
        </p:nvSpPr>
        <p:spPr bwMode="auto">
          <a:xfrm>
            <a:off x="685800" y="2130425"/>
            <a:ext cx="7772400" cy="147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en-US" sz="3600" dirty="0">
              <a:solidFill>
                <a:schemeClr val="tx2"/>
              </a:solidFill>
              <a:effectLst>
                <a:outerShdw blurRad="38100" dist="38100" dir="2700000" algn="tl">
                  <a:srgbClr val="C0C0C0"/>
                </a:outerShdw>
              </a:effectLst>
            </a:endParaRPr>
          </a:p>
        </p:txBody>
      </p:sp>
    </p:spTree>
    <p:extLst>
      <p:ext uri="{BB962C8B-B14F-4D97-AF65-F5344CB8AC3E}">
        <p14:creationId xmlns:p14="http://schemas.microsoft.com/office/powerpoint/2010/main" val="6810027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type="title"/>
          </p:nvPr>
        </p:nvSpPr>
        <p:spPr/>
        <p:txBody>
          <a:bodyPr/>
          <a:lstStyle/>
          <a:p>
            <a:r>
              <a:rPr lang="en-US" dirty="0"/>
              <a:t>Randomized Algorithms</a:t>
            </a:r>
          </a:p>
        </p:txBody>
      </p:sp>
      <p:sp>
        <p:nvSpPr>
          <p:cNvPr id="401413" name="Rectangle 5"/>
          <p:cNvSpPr>
            <a:spLocks noGrp="1" noChangeArrowheads="1"/>
          </p:cNvSpPr>
          <p:nvPr>
            <p:ph idx="1"/>
          </p:nvPr>
        </p:nvSpPr>
        <p:spPr/>
        <p:txBody>
          <a:bodyPr/>
          <a:lstStyle/>
          <a:p>
            <a:pPr marL="285750" indent="-285750">
              <a:lnSpc>
                <a:spcPct val="150000"/>
              </a:lnSpc>
              <a:buFont typeface="Arial" charset="0"/>
              <a:buChar char="•"/>
            </a:pPr>
            <a:r>
              <a:rPr lang="en-US" dirty="0"/>
              <a:t>Influence their course </a:t>
            </a:r>
            <a:r>
              <a:rPr lang="en-US" i="1" dirty="0"/>
              <a:t>deliberately</a:t>
            </a:r>
            <a:r>
              <a:rPr lang="en-US" dirty="0"/>
              <a:t> with random numbers</a:t>
            </a:r>
          </a:p>
          <a:p>
            <a:pPr marL="727075" lvl="1" indent="-285750">
              <a:lnSpc>
                <a:spcPct val="150000"/>
              </a:lnSpc>
              <a:buFont typeface="LucidaGrande" charset="0"/>
              <a:buChar char="→"/>
            </a:pPr>
            <a:r>
              <a:rPr lang="en-US" dirty="0"/>
              <a:t>non-deterministic algorithms</a:t>
            </a:r>
          </a:p>
          <a:p>
            <a:pPr marL="727075" lvl="1" indent="-285750">
              <a:lnSpc>
                <a:spcPct val="150000"/>
              </a:lnSpc>
              <a:buFont typeface="LucidaGrande" charset="0"/>
              <a:buChar char="→"/>
            </a:pPr>
            <a:r>
              <a:rPr lang="en-US" dirty="0"/>
              <a:t>Are often simpler than deterministic algorithms that solve the same problem</a:t>
            </a:r>
          </a:p>
          <a:p>
            <a:pPr>
              <a:lnSpc>
                <a:spcPct val="150000"/>
              </a:lnSpc>
              <a:buFont typeface="Arial" charset="0"/>
              <a:buChar char="•"/>
            </a:pPr>
            <a:r>
              <a:rPr lang="en-US" dirty="0"/>
              <a:t>Through randomized algorithms some problems can be solved more efficiently (or at all)</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49</a:t>
            </a:fld>
            <a:endParaRPr lang="de-DE" dirty="0"/>
          </a:p>
        </p:txBody>
      </p:sp>
    </p:spTree>
    <p:extLst>
      <p:ext uri="{BB962C8B-B14F-4D97-AF65-F5344CB8AC3E}">
        <p14:creationId xmlns:p14="http://schemas.microsoft.com/office/powerpoint/2010/main" val="5844109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Election Algorithms for Arbitrary Topologies</a:t>
            </a:r>
            <a:endParaRPr lang="de-DE" dirty="0"/>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5</a:t>
            </a:fld>
            <a:endParaRPr lang="de-DE" dirty="0"/>
          </a:p>
        </p:txBody>
      </p:sp>
    </p:spTree>
    <p:extLst>
      <p:ext uri="{BB962C8B-B14F-4D97-AF65-F5344CB8AC3E}">
        <p14:creationId xmlns:p14="http://schemas.microsoft.com/office/powerpoint/2010/main" val="18196864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normAutofit/>
          </a:bodyPr>
          <a:lstStyle/>
          <a:p>
            <a:r>
              <a:rPr lang="en-US" sz="2400" dirty="0"/>
              <a:t>Important Categories of Randomized Algorithms</a:t>
            </a:r>
          </a:p>
        </p:txBody>
      </p:sp>
      <p:sp>
        <p:nvSpPr>
          <p:cNvPr id="422915" name="Rectangle 3"/>
          <p:cNvSpPr>
            <a:spLocks noGrp="1" noChangeArrowheads="1"/>
          </p:cNvSpPr>
          <p:nvPr>
            <p:ph idx="1"/>
          </p:nvPr>
        </p:nvSpPr>
        <p:spPr/>
        <p:txBody>
          <a:bodyPr/>
          <a:lstStyle/>
          <a:p>
            <a:pPr>
              <a:lnSpc>
                <a:spcPct val="150000"/>
              </a:lnSpc>
              <a:buFont typeface="Arial" charset="0"/>
              <a:buChar char="•"/>
            </a:pPr>
            <a:r>
              <a:rPr lang="en-US" b="1" dirty="0">
                <a:solidFill>
                  <a:schemeClr val="accent1"/>
                </a:solidFill>
              </a:rPr>
              <a:t>Las Vegas-Algorithms</a:t>
            </a:r>
            <a:br>
              <a:rPr lang="en-US" dirty="0"/>
            </a:br>
            <a:r>
              <a:rPr lang="en-US" dirty="0"/>
              <a:t>Weakening of the termination criteria</a:t>
            </a:r>
          </a:p>
          <a:p>
            <a:pPr lvl="1">
              <a:lnSpc>
                <a:spcPct val="150000"/>
              </a:lnSpc>
            </a:pPr>
            <a:r>
              <a:rPr lang="en-US" dirty="0"/>
              <a:t>Always provide a correct result, but the worst-case time complexity is unlimited</a:t>
            </a:r>
          </a:p>
          <a:p>
            <a:pPr lvl="1">
              <a:lnSpc>
                <a:spcPct val="150000"/>
              </a:lnSpc>
            </a:pPr>
            <a:r>
              <a:rPr lang="en-US" dirty="0"/>
              <a:t>The limit of the termination probability is 1, if the run time approximates infinity</a:t>
            </a:r>
          </a:p>
          <a:p>
            <a:pPr>
              <a:lnSpc>
                <a:spcPct val="150000"/>
              </a:lnSpc>
              <a:buFont typeface="Arial" charset="0"/>
              <a:buChar char="•"/>
            </a:pPr>
            <a:r>
              <a:rPr lang="en-US" b="1" dirty="0">
                <a:solidFill>
                  <a:schemeClr val="accent1"/>
                </a:solidFill>
              </a:rPr>
              <a:t>Monte Carlo-Algorithms</a:t>
            </a:r>
            <a:br>
              <a:rPr lang="en-US" dirty="0"/>
            </a:br>
            <a:r>
              <a:rPr lang="en-US" dirty="0"/>
              <a:t>Weakening of the partial correctness</a:t>
            </a:r>
          </a:p>
          <a:p>
            <a:pPr lvl="1">
              <a:lnSpc>
                <a:spcPct val="150000"/>
              </a:lnSpc>
            </a:pPr>
            <a:r>
              <a:rPr lang="en-US" dirty="0"/>
              <a:t>Worst-case run time is limited but they sometimes provide a wrong result</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50</a:t>
            </a:fld>
            <a:endParaRPr lang="de-DE" dirty="0"/>
          </a:p>
        </p:txBody>
      </p:sp>
    </p:spTree>
    <p:extLst>
      <p:ext uri="{BB962C8B-B14F-4D97-AF65-F5344CB8AC3E}">
        <p14:creationId xmlns:p14="http://schemas.microsoft.com/office/powerpoint/2010/main" val="122659016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a:bodyPr>
          <a:lstStyle/>
          <a:p>
            <a:r>
              <a:rPr lang="en-US" dirty="0"/>
              <a:t>Randomized Election in Bidirectional Rings</a:t>
            </a:r>
          </a:p>
        </p:txBody>
      </p:sp>
      <p:sp>
        <p:nvSpPr>
          <p:cNvPr id="339971" name="Rectangle 3"/>
          <p:cNvSpPr>
            <a:spLocks noGrp="1" noChangeArrowheads="1"/>
          </p:cNvSpPr>
          <p:nvPr>
            <p:ph idx="1"/>
          </p:nvPr>
        </p:nvSpPr>
        <p:spPr/>
        <p:txBody>
          <a:bodyPr/>
          <a:lstStyle/>
          <a:p>
            <a:pPr>
              <a:lnSpc>
                <a:spcPct val="80000"/>
              </a:lnSpc>
              <a:buFont typeface="Arial" charset="0"/>
              <a:buNone/>
              <a:tabLst>
                <a:tab pos="723900" algn="l"/>
                <a:tab pos="1079500" algn="l"/>
                <a:tab pos="1435100" algn="l"/>
                <a:tab pos="1790700" algn="l"/>
              </a:tabLst>
            </a:pPr>
            <a:r>
              <a:rPr lang="de-DE" b="1" dirty="0" err="1">
                <a:latin typeface="Courier New" pitchFamily="49" charset="0"/>
              </a:rPr>
              <a:t>I</a:t>
            </a:r>
            <a:r>
              <a:rPr lang="de-DE" b="1" baseline="-25000" dirty="0" err="1">
                <a:latin typeface="Courier New" pitchFamily="49" charset="0"/>
              </a:rPr>
              <a:t>p</a:t>
            </a:r>
            <a:r>
              <a:rPr lang="en-US" b="1" dirty="0">
                <a:latin typeface="Courier New" pitchFamily="49" charset="0"/>
              </a:rPr>
              <a:t>: {M</a:t>
            </a:r>
            <a:r>
              <a:rPr lang="en-US" b="1" baseline="-25000" dirty="0">
                <a:latin typeface="Courier New" pitchFamily="49" charset="0"/>
              </a:rPr>
              <a:t>p</a:t>
            </a:r>
            <a:r>
              <a:rPr lang="en-US" b="1" dirty="0">
                <a:latin typeface="Courier New" pitchFamily="49" charset="0"/>
              </a:rPr>
              <a:t> == 0}</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M</a:t>
            </a:r>
            <a:r>
              <a:rPr lang="en-US" b="1" baseline="-25000" dirty="0">
                <a:latin typeface="Courier New" pitchFamily="49" charset="0"/>
              </a:rPr>
              <a:t>p</a:t>
            </a:r>
            <a:r>
              <a:rPr lang="en-US" b="1" dirty="0">
                <a:latin typeface="Courier New" pitchFamily="49" charset="0"/>
              </a:rPr>
              <a:t> := p;</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a:t>
            </a:r>
            <a:r>
              <a:rPr lang="en-US" b="1" dirty="0">
                <a:solidFill>
                  <a:schemeClr val="tx2"/>
                </a:solidFill>
                <a:latin typeface="Courier New" pitchFamily="49" charset="0"/>
              </a:rPr>
              <a:t>Elect arbitrarily with probability of 0.5 each one of the directions;</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SEND &lt;M</a:t>
            </a:r>
            <a:r>
              <a:rPr lang="en-US" b="1" baseline="-25000" dirty="0">
                <a:latin typeface="Courier New" pitchFamily="49" charset="0"/>
              </a:rPr>
              <a:t>p</a:t>
            </a:r>
            <a:r>
              <a:rPr lang="en-US" b="1" dirty="0">
                <a:latin typeface="Courier New" pitchFamily="49" charset="0"/>
              </a:rPr>
              <a:t>&gt; TO next node </a:t>
            </a:r>
            <a:r>
              <a:rPr lang="en-US" b="1" dirty="0">
                <a:solidFill>
                  <a:schemeClr val="tx2"/>
                </a:solidFill>
                <a:latin typeface="Courier New" pitchFamily="49" charset="0"/>
              </a:rPr>
              <a:t>in elected direction;</a:t>
            </a:r>
          </a:p>
          <a:p>
            <a:pPr>
              <a:lnSpc>
                <a:spcPct val="80000"/>
              </a:lnSpc>
              <a:buFont typeface="Arial" charset="0"/>
              <a:buNone/>
              <a:tabLst>
                <a:tab pos="723900" algn="l"/>
                <a:tab pos="1079500" algn="l"/>
                <a:tab pos="1435100" algn="l"/>
                <a:tab pos="1790700" algn="l"/>
              </a:tabLst>
            </a:pPr>
            <a:endParaRPr lang="en-US" b="1" dirty="0">
              <a:latin typeface="Courier New" pitchFamily="49" charset="0"/>
            </a:endParaRPr>
          </a:p>
          <a:p>
            <a:pPr>
              <a:lnSpc>
                <a:spcPct val="80000"/>
              </a:lnSpc>
              <a:buFont typeface="Arial" charset="0"/>
              <a:buNone/>
              <a:tabLst>
                <a:tab pos="723900" algn="l"/>
                <a:tab pos="1079500" algn="l"/>
                <a:tab pos="1435100" algn="l"/>
                <a:tab pos="1790700" algn="l"/>
              </a:tabLst>
            </a:pPr>
            <a:endParaRPr lang="en-US" b="1" dirty="0">
              <a:latin typeface="Courier New" pitchFamily="49" charset="0"/>
            </a:endParaRPr>
          </a:p>
          <a:p>
            <a:pPr>
              <a:lnSpc>
                <a:spcPct val="80000"/>
              </a:lnSpc>
              <a:buFont typeface="Arial" charset="0"/>
              <a:buNone/>
              <a:tabLst>
                <a:tab pos="723900" algn="l"/>
                <a:tab pos="1079500" algn="l"/>
                <a:tab pos="1435100" algn="l"/>
                <a:tab pos="1790700" algn="l"/>
              </a:tabLst>
            </a:pPr>
            <a:endParaRPr lang="en-US" b="1" dirty="0">
              <a:latin typeface="Courier New" pitchFamily="49" charset="0"/>
            </a:endParaRPr>
          </a:p>
          <a:p>
            <a:pPr>
              <a:lnSpc>
                <a:spcPct val="80000"/>
              </a:lnSpc>
              <a:buFont typeface="Arial" charset="0"/>
              <a:buNone/>
              <a:tabLst>
                <a:tab pos="723900" algn="l"/>
                <a:tab pos="1079500" algn="l"/>
                <a:tab pos="1435100" algn="l"/>
                <a:tab pos="1790700" algn="l"/>
              </a:tabLst>
            </a:pPr>
            <a:r>
              <a:rPr lang="en-US" b="1" dirty="0" err="1">
                <a:latin typeface="Courier New" pitchFamily="49" charset="0"/>
              </a:rPr>
              <a:t>R</a:t>
            </a:r>
            <a:r>
              <a:rPr lang="en-US" b="1" baseline="-25000" dirty="0" err="1">
                <a:latin typeface="Courier New" pitchFamily="49" charset="0"/>
              </a:rPr>
              <a:t>p</a:t>
            </a:r>
            <a:r>
              <a:rPr lang="en-US" b="1" dirty="0">
                <a:latin typeface="Courier New" pitchFamily="49" charset="0"/>
              </a:rPr>
              <a:t>: {A message &lt;j&gt; has arrived}</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IF M</a:t>
            </a:r>
            <a:r>
              <a:rPr lang="en-US" b="1" baseline="-25000" dirty="0">
                <a:latin typeface="Courier New" pitchFamily="49" charset="0"/>
              </a:rPr>
              <a:t>p</a:t>
            </a:r>
            <a:r>
              <a:rPr lang="en-US" b="1" dirty="0">
                <a:latin typeface="Courier New" pitchFamily="49" charset="0"/>
              </a:rPr>
              <a:t> &lt; j THEN</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M</a:t>
            </a:r>
            <a:r>
              <a:rPr lang="en-US" b="1" baseline="-25000" dirty="0">
                <a:latin typeface="Courier New" pitchFamily="49" charset="0"/>
              </a:rPr>
              <a:t>p</a:t>
            </a:r>
            <a:r>
              <a:rPr lang="en-US" b="1" dirty="0">
                <a:latin typeface="Courier New" pitchFamily="49" charset="0"/>
              </a:rPr>
              <a:t> := j;</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SEND &lt;M</a:t>
            </a:r>
            <a:r>
              <a:rPr lang="en-US" b="1" baseline="-25000" dirty="0">
                <a:latin typeface="Courier New" pitchFamily="49" charset="0"/>
              </a:rPr>
              <a:t>p</a:t>
            </a:r>
            <a:r>
              <a:rPr lang="en-US" b="1" dirty="0">
                <a:latin typeface="Courier New" pitchFamily="49" charset="0"/>
              </a:rPr>
              <a:t>&gt; TO next node </a:t>
            </a:r>
            <a:r>
              <a:rPr lang="en-US" b="1" dirty="0">
                <a:solidFill>
                  <a:schemeClr val="tx2"/>
                </a:solidFill>
                <a:latin typeface="Courier New" pitchFamily="49" charset="0"/>
              </a:rPr>
              <a:t>in elected direction;</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FI</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IF j == p THEN </a:t>
            </a:r>
          </a:p>
          <a:p>
            <a:pPr>
              <a:lnSpc>
                <a:spcPct val="80000"/>
              </a:lnSpc>
              <a:buFont typeface="Arial" charset="0"/>
              <a:buNone/>
              <a:tabLst>
                <a:tab pos="723900" algn="l"/>
                <a:tab pos="1079500" algn="l"/>
                <a:tab pos="1435100" algn="l"/>
                <a:tab pos="1790700" algn="l"/>
              </a:tabLst>
            </a:pPr>
            <a:r>
              <a:rPr lang="en-US" b="1" dirty="0">
                <a:latin typeface="Courier New" pitchFamily="49" charset="0"/>
              </a:rPr>
              <a:t>		"I am the master"</a:t>
            </a:r>
          </a:p>
          <a:p>
            <a:pPr lvl="1">
              <a:lnSpc>
                <a:spcPct val="80000"/>
              </a:lnSpc>
              <a:buFont typeface="Arial" charset="0"/>
              <a:buNone/>
              <a:tabLst>
                <a:tab pos="723900" algn="l"/>
                <a:tab pos="1079500" algn="l"/>
                <a:tab pos="1435100" algn="l"/>
                <a:tab pos="1790700" algn="l"/>
              </a:tabLst>
            </a:pPr>
            <a:r>
              <a:rPr lang="en-US" b="1" dirty="0">
                <a:latin typeface="Courier New" pitchFamily="49" charset="0"/>
              </a:rPr>
              <a:t>	 &lt;Inform all by additional ring circuit&gt;;</a:t>
            </a:r>
          </a:p>
          <a:p>
            <a:pPr>
              <a:lnSpc>
                <a:spcPct val="80000"/>
              </a:lnSpc>
              <a:buFont typeface="Arial" charset="0"/>
              <a:buNone/>
              <a:tabLst>
                <a:tab pos="723900" algn="l"/>
                <a:tab pos="1079500" algn="l"/>
                <a:tab pos="1435100" algn="l"/>
                <a:tab pos="1790700" algn="l"/>
              </a:tabLst>
            </a:pPr>
            <a:r>
              <a:rPr lang="de-DE" b="1" dirty="0">
                <a:latin typeface="Courier New" pitchFamily="49" charset="0"/>
              </a:rPr>
              <a:t>	FI</a:t>
            </a:r>
          </a:p>
        </p:txBody>
      </p:sp>
      <p:sp>
        <p:nvSpPr>
          <p:cNvPr id="6"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39972" name="Text Box 4"/>
          <p:cNvSpPr txBox="1">
            <a:spLocks noChangeArrowheads="1"/>
          </p:cNvSpPr>
          <p:nvPr/>
        </p:nvSpPr>
        <p:spPr bwMode="auto">
          <a:xfrm>
            <a:off x="3880496" y="5541228"/>
            <a:ext cx="3889206" cy="830997"/>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600" dirty="0"/>
              <a:t>This slide shows the randomized variant </a:t>
            </a:r>
            <a:br>
              <a:rPr lang="en-US" sz="1600" dirty="0"/>
            </a:br>
            <a:r>
              <a:rPr lang="en-US" sz="1600" dirty="0"/>
              <a:t>of the Chang/Roberts-Algorithm for </a:t>
            </a:r>
            <a:br>
              <a:rPr lang="en-US" sz="1600" dirty="0"/>
            </a:br>
            <a:r>
              <a:rPr lang="en-US" sz="1600" dirty="0"/>
              <a:t>bidirectional rings.</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51</a:t>
            </a:fld>
            <a:endParaRPr lang="de-DE" dirty="0"/>
          </a:p>
        </p:txBody>
      </p:sp>
    </p:spTree>
    <p:extLst>
      <p:ext uri="{BB962C8B-B14F-4D97-AF65-F5344CB8AC3E}">
        <p14:creationId xmlns:p14="http://schemas.microsoft.com/office/powerpoint/2010/main" val="158078455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Randomized Election in Bidirectional Rings</a:t>
            </a:r>
            <a:endParaRPr lang="de-DE" dirty="0"/>
          </a:p>
        </p:txBody>
      </p:sp>
      <p:sp>
        <p:nvSpPr>
          <p:cNvPr id="3" name="Inhaltsplatzhalter 2"/>
          <p:cNvSpPr>
            <a:spLocks noGrp="1"/>
          </p:cNvSpPr>
          <p:nvPr>
            <p:ph idx="1"/>
          </p:nvPr>
        </p:nvSpPr>
        <p:spPr/>
        <p:txBody>
          <a:bodyPr/>
          <a:lstStyle/>
          <a:p>
            <a:pPr>
              <a:lnSpc>
                <a:spcPct val="150000"/>
              </a:lnSpc>
              <a:buFont typeface="Arial" charset="0"/>
              <a:buChar char="•"/>
            </a:pPr>
            <a:r>
              <a:rPr lang="en-US" dirty="0"/>
              <a:t>Average-case message complexity for </a:t>
            </a:r>
            <a:r>
              <a:rPr lang="en-US" i="1" dirty="0"/>
              <a:t>k</a:t>
            </a:r>
            <a:r>
              <a:rPr lang="en-US" dirty="0"/>
              <a:t> = </a:t>
            </a:r>
            <a:r>
              <a:rPr lang="en-US" i="1" dirty="0"/>
              <a:t>n</a:t>
            </a:r>
            <a:r>
              <a:rPr lang="en-US" dirty="0"/>
              <a:t> is </a:t>
            </a:r>
            <a:br>
              <a:rPr lang="en-US" dirty="0"/>
            </a:br>
            <a:r>
              <a:rPr lang="en-US" dirty="0"/>
              <a:t>0.5√2 </a:t>
            </a:r>
            <a:r>
              <a:rPr lang="en-US" i="1" dirty="0"/>
              <a:t>n</a:t>
            </a:r>
            <a:r>
              <a:rPr lang="en-US" dirty="0"/>
              <a:t> </a:t>
            </a:r>
            <a:r>
              <a:rPr lang="en-US" dirty="0" err="1"/>
              <a:t>ln</a:t>
            </a:r>
            <a:r>
              <a:rPr lang="en-US" dirty="0"/>
              <a:t> </a:t>
            </a:r>
            <a:r>
              <a:rPr lang="en-US" i="1" dirty="0"/>
              <a:t>n </a:t>
            </a:r>
            <a:r>
              <a:rPr lang="en-US" dirty="0"/>
              <a:t>≈ 0.71 </a:t>
            </a:r>
            <a:r>
              <a:rPr lang="en-US" i="1" dirty="0"/>
              <a:t>n </a:t>
            </a:r>
            <a:r>
              <a:rPr lang="en-US" dirty="0" err="1"/>
              <a:t>ln</a:t>
            </a:r>
            <a:r>
              <a:rPr lang="en-US" i="1" dirty="0"/>
              <a:t> n                           </a:t>
            </a:r>
            <a:r>
              <a:rPr lang="en-US" dirty="0"/>
              <a:t>(</a:t>
            </a:r>
            <a:r>
              <a:rPr lang="en-US" dirty="0" err="1"/>
              <a:t>Lavault</a:t>
            </a:r>
            <a:r>
              <a:rPr lang="en-US" dirty="0"/>
              <a:t>, 1990)</a:t>
            </a:r>
            <a:endParaRPr lang="en-US" i="1" dirty="0"/>
          </a:p>
          <a:p>
            <a:pPr>
              <a:lnSpc>
                <a:spcPct val="150000"/>
              </a:lnSpc>
              <a:buFont typeface="Arial" charset="0"/>
              <a:buChar char="•"/>
            </a:pPr>
            <a:endParaRPr lang="en-US" dirty="0"/>
          </a:p>
          <a:p>
            <a:pPr>
              <a:lnSpc>
                <a:spcPct val="150000"/>
              </a:lnSpc>
              <a:buFont typeface="Arial" charset="0"/>
              <a:buChar char="•"/>
            </a:pPr>
            <a:r>
              <a:rPr lang="en-US" dirty="0"/>
              <a:t>That is about 30% better than the deterministic algorithm for unidirectional rings by Chang and Roberts!</a:t>
            </a:r>
          </a:p>
          <a:p>
            <a:pPr>
              <a:lnSpc>
                <a:spcPct val="150000"/>
              </a:lnSpc>
              <a:buFont typeface="Arial" charset="0"/>
              <a:buChar char="•"/>
            </a:pPr>
            <a:endParaRPr lang="en-US" dirty="0"/>
          </a:p>
          <a:p>
            <a:pPr>
              <a:lnSpc>
                <a:spcPct val="150000"/>
              </a:lnSpc>
              <a:buFont typeface="Arial" charset="0"/>
              <a:buChar char="•"/>
            </a:pPr>
            <a:r>
              <a:rPr lang="en-US" dirty="0"/>
              <a:t>Why?</a:t>
            </a:r>
            <a:endParaRPr lang="de-DE"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52</a:t>
            </a:fld>
            <a:endParaRPr lang="de-DE" dirty="0"/>
          </a:p>
        </p:txBody>
      </p:sp>
    </p:spTree>
    <p:extLst>
      <p:ext uri="{BB962C8B-B14F-4D97-AF65-F5344CB8AC3E}">
        <p14:creationId xmlns:p14="http://schemas.microsoft.com/office/powerpoint/2010/main" val="340708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825" name="Rectangle 33"/>
          <p:cNvSpPr>
            <a:spLocks noGrp="1" noChangeArrowheads="1"/>
          </p:cNvSpPr>
          <p:nvPr>
            <p:ph type="title"/>
          </p:nvPr>
        </p:nvSpPr>
        <p:spPr/>
        <p:txBody>
          <a:bodyPr/>
          <a:lstStyle/>
          <a:p>
            <a:r>
              <a:rPr lang="en-US" dirty="0"/>
              <a:t>Randomized Election in Bidirectional Rings</a:t>
            </a:r>
          </a:p>
        </p:txBody>
      </p:sp>
      <p:sp>
        <p:nvSpPr>
          <p:cNvPr id="545826" name="Rectangle 34"/>
          <p:cNvSpPr>
            <a:spLocks noGrp="1" noChangeArrowheads="1"/>
          </p:cNvSpPr>
          <p:nvPr>
            <p:ph idx="1"/>
          </p:nvPr>
        </p:nvSpPr>
        <p:spPr/>
        <p:txBody>
          <a:bodyPr>
            <a:normAutofit/>
          </a:bodyPr>
          <a:lstStyle/>
          <a:p>
            <a:pPr>
              <a:buFont typeface="Arial" charset="0"/>
              <a:buChar char="•"/>
            </a:pPr>
            <a:r>
              <a:rPr lang="en-US" dirty="0"/>
              <a:t>We consider the simple case of two initiators assuming equal message delays</a:t>
            </a:r>
          </a:p>
          <a:p>
            <a:pPr>
              <a:buFont typeface="Arial" charset="0"/>
              <a:buChar char="•"/>
            </a:pPr>
            <a:r>
              <a:rPr lang="en-US" dirty="0"/>
              <a:t>In half of the cases (Figure 1 and 3 below), a higher message approaches a lower message</a:t>
            </a:r>
          </a:p>
          <a:p>
            <a:pPr>
              <a:buFont typeface="Arial" charset="0"/>
              <a:buChar char="•"/>
            </a:pPr>
            <a:r>
              <a:rPr lang="en-US" dirty="0"/>
              <a:t>In this case, only half as much messages are needed on average (</a:t>
            </a:r>
            <a:r>
              <a:rPr lang="en-US" i="1" dirty="0"/>
              <a:t>n</a:t>
            </a:r>
            <a:r>
              <a:rPr lang="en-US" dirty="0"/>
              <a:t>/4 instead of </a:t>
            </a:r>
            <a:r>
              <a:rPr lang="en-US" i="1" dirty="0"/>
              <a:t>n</a:t>
            </a:r>
            <a:r>
              <a:rPr lang="en-US" dirty="0"/>
              <a:t>/2)</a:t>
            </a:r>
          </a:p>
          <a:p>
            <a:pPr>
              <a:buFont typeface="Arial" charset="0"/>
              <a:buChar char="•"/>
            </a:pPr>
            <a:r>
              <a:rPr lang="en-US" dirty="0"/>
              <a:t>Therefore, on average 3/8</a:t>
            </a:r>
            <a:r>
              <a:rPr lang="en-US" i="1" dirty="0"/>
              <a:t> n</a:t>
            </a:r>
            <a:r>
              <a:rPr lang="en-US" dirty="0"/>
              <a:t> messages instead of 1/2 </a:t>
            </a:r>
            <a:r>
              <a:rPr lang="en-US" i="1" dirty="0"/>
              <a:t>n</a:t>
            </a:r>
            <a:r>
              <a:rPr lang="en-US" dirty="0"/>
              <a:t>.</a:t>
            </a:r>
            <a:br>
              <a:rPr lang="en-US" dirty="0"/>
            </a:br>
            <a:r>
              <a:rPr lang="en-US" dirty="0">
                <a:sym typeface="Wingdings" pitchFamily="2" charset="2"/>
              </a:rPr>
              <a:t> 25% saving</a:t>
            </a:r>
            <a:endParaRPr lang="en-US" dirty="0"/>
          </a:p>
        </p:txBody>
      </p:sp>
      <p:sp>
        <p:nvSpPr>
          <p:cNvPr id="32"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6"/>
          <p:cNvGrpSpPr>
            <a:grpSpLocks/>
          </p:cNvGrpSpPr>
          <p:nvPr/>
        </p:nvGrpSpPr>
        <p:grpSpPr bwMode="auto">
          <a:xfrm>
            <a:off x="755576" y="4221088"/>
            <a:ext cx="1260475" cy="1368425"/>
            <a:chOff x="793" y="2976"/>
            <a:chExt cx="794" cy="862"/>
          </a:xfrm>
        </p:grpSpPr>
        <p:sp>
          <p:nvSpPr>
            <p:cNvPr id="545799" name="Line 7"/>
            <p:cNvSpPr>
              <a:spLocks noChangeShapeType="1"/>
            </p:cNvSpPr>
            <p:nvPr/>
          </p:nvSpPr>
          <p:spPr bwMode="auto">
            <a:xfrm>
              <a:off x="1258" y="3124"/>
              <a:ext cx="0" cy="65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00" name="Oval 8"/>
            <p:cNvSpPr>
              <a:spLocks noChangeArrowheads="1"/>
            </p:cNvSpPr>
            <p:nvPr/>
          </p:nvSpPr>
          <p:spPr bwMode="auto">
            <a:xfrm>
              <a:off x="930" y="3124"/>
              <a:ext cx="657" cy="657"/>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01" name="Oval 9"/>
            <p:cNvSpPr>
              <a:spLocks noChangeArrowheads="1"/>
            </p:cNvSpPr>
            <p:nvPr/>
          </p:nvSpPr>
          <p:spPr bwMode="auto">
            <a:xfrm>
              <a:off x="1201" y="3067"/>
              <a:ext cx="115" cy="11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02" name="Oval 10"/>
            <p:cNvSpPr>
              <a:spLocks noChangeArrowheads="1"/>
            </p:cNvSpPr>
            <p:nvPr/>
          </p:nvSpPr>
          <p:spPr bwMode="auto">
            <a:xfrm>
              <a:off x="1201" y="3724"/>
              <a:ext cx="115" cy="114"/>
            </a:xfrm>
            <a:prstGeom prst="ellipse">
              <a:avLst/>
            </a:prstGeom>
            <a:solidFill>
              <a:schemeClr val="accent1">
                <a:lumMod val="60000"/>
                <a:lumOff val="40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03" name="Freeform 11"/>
            <p:cNvSpPr>
              <a:spLocks/>
            </p:cNvSpPr>
            <p:nvPr/>
          </p:nvSpPr>
          <p:spPr bwMode="auto">
            <a:xfrm>
              <a:off x="793" y="3430"/>
              <a:ext cx="318" cy="408"/>
            </a:xfrm>
            <a:custGeom>
              <a:avLst/>
              <a:gdLst>
                <a:gd name="T0" fmla="*/ 318 w 318"/>
                <a:gd name="T1" fmla="*/ 408 h 408"/>
                <a:gd name="T2" fmla="*/ 0 w 318"/>
                <a:gd name="T3" fmla="*/ 182 h 408"/>
                <a:gd name="T4" fmla="*/ 46 w 318"/>
                <a:gd name="T5" fmla="*/ 0 h 408"/>
              </a:gdLst>
              <a:ahLst/>
              <a:cxnLst>
                <a:cxn ang="0">
                  <a:pos x="T0" y="T1"/>
                </a:cxn>
                <a:cxn ang="0">
                  <a:pos x="T2" y="T3"/>
                </a:cxn>
                <a:cxn ang="0">
                  <a:pos x="T4" y="T5"/>
                </a:cxn>
              </a:cxnLst>
              <a:rect l="0" t="0" r="r" b="b"/>
              <a:pathLst>
                <a:path w="318" h="408">
                  <a:moveTo>
                    <a:pt x="318" y="408"/>
                  </a:moveTo>
                  <a:lnTo>
                    <a:pt x="0" y="182"/>
                  </a:lnTo>
                  <a:lnTo>
                    <a:pt x="46" y="0"/>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04" name="Freeform 12"/>
            <p:cNvSpPr>
              <a:spLocks/>
            </p:cNvSpPr>
            <p:nvPr/>
          </p:nvSpPr>
          <p:spPr bwMode="auto">
            <a:xfrm>
              <a:off x="839" y="2976"/>
              <a:ext cx="408" cy="363"/>
            </a:xfrm>
            <a:custGeom>
              <a:avLst/>
              <a:gdLst>
                <a:gd name="T0" fmla="*/ 408 w 408"/>
                <a:gd name="T1" fmla="*/ 0 h 363"/>
                <a:gd name="T2" fmla="*/ 45 w 408"/>
                <a:gd name="T3" fmla="*/ 182 h 363"/>
                <a:gd name="T4" fmla="*/ 0 w 408"/>
                <a:gd name="T5" fmla="*/ 363 h 363"/>
              </a:gdLst>
              <a:ahLst/>
              <a:cxnLst>
                <a:cxn ang="0">
                  <a:pos x="T0" y="T1"/>
                </a:cxn>
                <a:cxn ang="0">
                  <a:pos x="T2" y="T3"/>
                </a:cxn>
                <a:cxn ang="0">
                  <a:pos x="T4" y="T5"/>
                </a:cxn>
              </a:cxnLst>
              <a:rect l="0" t="0" r="r" b="b"/>
              <a:pathLst>
                <a:path w="408" h="363">
                  <a:moveTo>
                    <a:pt x="408" y="0"/>
                  </a:moveTo>
                  <a:lnTo>
                    <a:pt x="45" y="182"/>
                  </a:lnTo>
                  <a:lnTo>
                    <a:pt x="0" y="363"/>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3" name="Group 13"/>
          <p:cNvGrpSpPr>
            <a:grpSpLocks/>
          </p:cNvGrpSpPr>
          <p:nvPr/>
        </p:nvGrpSpPr>
        <p:grpSpPr bwMode="auto">
          <a:xfrm>
            <a:off x="2652638" y="4221088"/>
            <a:ext cx="1404938" cy="1368425"/>
            <a:chOff x="1814" y="2976"/>
            <a:chExt cx="885" cy="862"/>
          </a:xfrm>
        </p:grpSpPr>
        <p:sp>
          <p:nvSpPr>
            <p:cNvPr id="545806" name="Line 14"/>
            <p:cNvSpPr>
              <a:spLocks noChangeShapeType="1"/>
            </p:cNvSpPr>
            <p:nvPr/>
          </p:nvSpPr>
          <p:spPr bwMode="auto">
            <a:xfrm>
              <a:off x="2279" y="3124"/>
              <a:ext cx="0" cy="65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07" name="Oval 15"/>
            <p:cNvSpPr>
              <a:spLocks noChangeArrowheads="1"/>
            </p:cNvSpPr>
            <p:nvPr/>
          </p:nvSpPr>
          <p:spPr bwMode="auto">
            <a:xfrm>
              <a:off x="1951" y="3124"/>
              <a:ext cx="657" cy="657"/>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08" name="Oval 16"/>
            <p:cNvSpPr>
              <a:spLocks noChangeArrowheads="1"/>
            </p:cNvSpPr>
            <p:nvPr/>
          </p:nvSpPr>
          <p:spPr bwMode="auto">
            <a:xfrm>
              <a:off x="2222" y="3067"/>
              <a:ext cx="115" cy="11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09" name="Oval 17"/>
            <p:cNvSpPr>
              <a:spLocks noChangeArrowheads="1"/>
            </p:cNvSpPr>
            <p:nvPr/>
          </p:nvSpPr>
          <p:spPr bwMode="auto">
            <a:xfrm>
              <a:off x="2222" y="3724"/>
              <a:ext cx="115" cy="114"/>
            </a:xfrm>
            <a:prstGeom prst="ellipse">
              <a:avLst/>
            </a:prstGeom>
            <a:solidFill>
              <a:schemeClr val="accent1">
                <a:lumMod val="60000"/>
                <a:lumOff val="40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10" name="Freeform 18"/>
            <p:cNvSpPr>
              <a:spLocks/>
            </p:cNvSpPr>
            <p:nvPr/>
          </p:nvSpPr>
          <p:spPr bwMode="auto">
            <a:xfrm>
              <a:off x="1814" y="3430"/>
              <a:ext cx="318" cy="408"/>
            </a:xfrm>
            <a:custGeom>
              <a:avLst/>
              <a:gdLst>
                <a:gd name="T0" fmla="*/ 318 w 318"/>
                <a:gd name="T1" fmla="*/ 408 h 408"/>
                <a:gd name="T2" fmla="*/ 0 w 318"/>
                <a:gd name="T3" fmla="*/ 182 h 408"/>
                <a:gd name="T4" fmla="*/ 46 w 318"/>
                <a:gd name="T5" fmla="*/ 0 h 408"/>
              </a:gdLst>
              <a:ahLst/>
              <a:cxnLst>
                <a:cxn ang="0">
                  <a:pos x="T0" y="T1"/>
                </a:cxn>
                <a:cxn ang="0">
                  <a:pos x="T2" y="T3"/>
                </a:cxn>
                <a:cxn ang="0">
                  <a:pos x="T4" y="T5"/>
                </a:cxn>
              </a:cxnLst>
              <a:rect l="0" t="0" r="r" b="b"/>
              <a:pathLst>
                <a:path w="318" h="408">
                  <a:moveTo>
                    <a:pt x="318" y="408"/>
                  </a:moveTo>
                  <a:lnTo>
                    <a:pt x="0" y="182"/>
                  </a:lnTo>
                  <a:lnTo>
                    <a:pt x="46" y="0"/>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11" name="Freeform 19"/>
            <p:cNvSpPr>
              <a:spLocks/>
            </p:cNvSpPr>
            <p:nvPr/>
          </p:nvSpPr>
          <p:spPr bwMode="auto">
            <a:xfrm flipH="1">
              <a:off x="2291" y="2976"/>
              <a:ext cx="408" cy="363"/>
            </a:xfrm>
            <a:custGeom>
              <a:avLst/>
              <a:gdLst>
                <a:gd name="T0" fmla="*/ 408 w 408"/>
                <a:gd name="T1" fmla="*/ 0 h 363"/>
                <a:gd name="T2" fmla="*/ 45 w 408"/>
                <a:gd name="T3" fmla="*/ 182 h 363"/>
                <a:gd name="T4" fmla="*/ 0 w 408"/>
                <a:gd name="T5" fmla="*/ 363 h 363"/>
              </a:gdLst>
              <a:ahLst/>
              <a:cxnLst>
                <a:cxn ang="0">
                  <a:pos x="T0" y="T1"/>
                </a:cxn>
                <a:cxn ang="0">
                  <a:pos x="T2" y="T3"/>
                </a:cxn>
                <a:cxn ang="0">
                  <a:pos x="T4" y="T5"/>
                </a:cxn>
              </a:cxnLst>
              <a:rect l="0" t="0" r="r" b="b"/>
              <a:pathLst>
                <a:path w="408" h="363">
                  <a:moveTo>
                    <a:pt x="408" y="0"/>
                  </a:moveTo>
                  <a:lnTo>
                    <a:pt x="45" y="182"/>
                  </a:lnTo>
                  <a:lnTo>
                    <a:pt x="0" y="363"/>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4" name="Group 20"/>
          <p:cNvGrpSpPr>
            <a:grpSpLocks/>
          </p:cNvGrpSpPr>
          <p:nvPr/>
        </p:nvGrpSpPr>
        <p:grpSpPr bwMode="auto">
          <a:xfrm>
            <a:off x="4694163" y="4221088"/>
            <a:ext cx="1293813" cy="1368425"/>
            <a:chOff x="2972" y="2976"/>
            <a:chExt cx="815" cy="862"/>
          </a:xfrm>
        </p:grpSpPr>
        <p:sp>
          <p:nvSpPr>
            <p:cNvPr id="545813" name="Line 21"/>
            <p:cNvSpPr>
              <a:spLocks noChangeShapeType="1"/>
            </p:cNvSpPr>
            <p:nvPr/>
          </p:nvSpPr>
          <p:spPr bwMode="auto">
            <a:xfrm>
              <a:off x="3300" y="3124"/>
              <a:ext cx="0" cy="65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14" name="Oval 22"/>
            <p:cNvSpPr>
              <a:spLocks noChangeArrowheads="1"/>
            </p:cNvSpPr>
            <p:nvPr/>
          </p:nvSpPr>
          <p:spPr bwMode="auto">
            <a:xfrm>
              <a:off x="2972" y="3124"/>
              <a:ext cx="657" cy="657"/>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15" name="Oval 23"/>
            <p:cNvSpPr>
              <a:spLocks noChangeArrowheads="1"/>
            </p:cNvSpPr>
            <p:nvPr/>
          </p:nvSpPr>
          <p:spPr bwMode="auto">
            <a:xfrm>
              <a:off x="3243" y="3067"/>
              <a:ext cx="115" cy="11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16" name="Oval 24"/>
            <p:cNvSpPr>
              <a:spLocks noChangeArrowheads="1"/>
            </p:cNvSpPr>
            <p:nvPr/>
          </p:nvSpPr>
          <p:spPr bwMode="auto">
            <a:xfrm>
              <a:off x="3243" y="3724"/>
              <a:ext cx="115" cy="114"/>
            </a:xfrm>
            <a:prstGeom prst="ellipse">
              <a:avLst/>
            </a:prstGeom>
            <a:solidFill>
              <a:schemeClr val="accent1">
                <a:lumMod val="60000"/>
                <a:lumOff val="40000"/>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17" name="Freeform 25"/>
            <p:cNvSpPr>
              <a:spLocks/>
            </p:cNvSpPr>
            <p:nvPr/>
          </p:nvSpPr>
          <p:spPr bwMode="auto">
            <a:xfrm flipH="1">
              <a:off x="3469" y="3430"/>
              <a:ext cx="318" cy="408"/>
            </a:xfrm>
            <a:custGeom>
              <a:avLst/>
              <a:gdLst>
                <a:gd name="T0" fmla="*/ 318 w 318"/>
                <a:gd name="T1" fmla="*/ 408 h 408"/>
                <a:gd name="T2" fmla="*/ 0 w 318"/>
                <a:gd name="T3" fmla="*/ 182 h 408"/>
                <a:gd name="T4" fmla="*/ 46 w 318"/>
                <a:gd name="T5" fmla="*/ 0 h 408"/>
              </a:gdLst>
              <a:ahLst/>
              <a:cxnLst>
                <a:cxn ang="0">
                  <a:pos x="T0" y="T1"/>
                </a:cxn>
                <a:cxn ang="0">
                  <a:pos x="T2" y="T3"/>
                </a:cxn>
                <a:cxn ang="0">
                  <a:pos x="T4" y="T5"/>
                </a:cxn>
              </a:cxnLst>
              <a:rect l="0" t="0" r="r" b="b"/>
              <a:pathLst>
                <a:path w="318" h="408">
                  <a:moveTo>
                    <a:pt x="318" y="408"/>
                  </a:moveTo>
                  <a:lnTo>
                    <a:pt x="0" y="182"/>
                  </a:lnTo>
                  <a:lnTo>
                    <a:pt x="46" y="0"/>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18" name="Freeform 26"/>
            <p:cNvSpPr>
              <a:spLocks/>
            </p:cNvSpPr>
            <p:nvPr/>
          </p:nvSpPr>
          <p:spPr bwMode="auto">
            <a:xfrm flipH="1">
              <a:off x="3334" y="2976"/>
              <a:ext cx="408" cy="363"/>
            </a:xfrm>
            <a:custGeom>
              <a:avLst/>
              <a:gdLst>
                <a:gd name="T0" fmla="*/ 408 w 408"/>
                <a:gd name="T1" fmla="*/ 0 h 363"/>
                <a:gd name="T2" fmla="*/ 45 w 408"/>
                <a:gd name="T3" fmla="*/ 182 h 363"/>
                <a:gd name="T4" fmla="*/ 0 w 408"/>
                <a:gd name="T5" fmla="*/ 363 h 363"/>
              </a:gdLst>
              <a:ahLst/>
              <a:cxnLst>
                <a:cxn ang="0">
                  <a:pos x="T0" y="T1"/>
                </a:cxn>
                <a:cxn ang="0">
                  <a:pos x="T2" y="T3"/>
                </a:cxn>
                <a:cxn ang="0">
                  <a:pos x="T4" y="T5"/>
                </a:cxn>
              </a:cxnLst>
              <a:rect l="0" t="0" r="r" b="b"/>
              <a:pathLst>
                <a:path w="408" h="363">
                  <a:moveTo>
                    <a:pt x="408" y="0"/>
                  </a:moveTo>
                  <a:lnTo>
                    <a:pt x="45" y="182"/>
                  </a:lnTo>
                  <a:lnTo>
                    <a:pt x="0" y="363"/>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545819" name="Line 27"/>
          <p:cNvSpPr>
            <a:spLocks noChangeShapeType="1"/>
          </p:cNvSpPr>
          <p:nvPr/>
        </p:nvSpPr>
        <p:spPr bwMode="auto">
          <a:xfrm>
            <a:off x="7146851" y="4456038"/>
            <a:ext cx="0" cy="10429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20" name="Oval 28"/>
          <p:cNvSpPr>
            <a:spLocks noChangeArrowheads="1"/>
          </p:cNvSpPr>
          <p:nvPr/>
        </p:nvSpPr>
        <p:spPr bwMode="auto">
          <a:xfrm>
            <a:off x="6626151" y="4456038"/>
            <a:ext cx="1042987" cy="1042988"/>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45821" name="Oval 29"/>
          <p:cNvSpPr>
            <a:spLocks noChangeArrowheads="1"/>
          </p:cNvSpPr>
          <p:nvPr/>
        </p:nvSpPr>
        <p:spPr bwMode="auto">
          <a:xfrm>
            <a:off x="7056363" y="4365551"/>
            <a:ext cx="182563" cy="180975"/>
          </a:xfrm>
          <a:prstGeom prst="ellipse">
            <a:avLst/>
          </a:prstGeom>
          <a:solidFill>
            <a:schemeClr val="accent2"/>
          </a:solidFill>
          <a:ln w="9525">
            <a:solidFill>
              <a:schemeClr val="tx1"/>
            </a:solidFill>
            <a:round/>
            <a:headEnd/>
            <a:tailEnd/>
          </a:ln>
          <a:effectLst/>
        </p:spPr>
        <p:txBody>
          <a:bodyPr wrap="none" anchor="ctr"/>
          <a:lstStyle/>
          <a:p>
            <a:endParaRPr lang="de-DE"/>
          </a:p>
        </p:txBody>
      </p:sp>
      <p:sp>
        <p:nvSpPr>
          <p:cNvPr id="545822" name="Oval 30"/>
          <p:cNvSpPr>
            <a:spLocks noChangeArrowheads="1"/>
          </p:cNvSpPr>
          <p:nvPr/>
        </p:nvSpPr>
        <p:spPr bwMode="auto">
          <a:xfrm>
            <a:off x="7056363" y="5408538"/>
            <a:ext cx="182563" cy="180975"/>
          </a:xfrm>
          <a:prstGeom prst="ellipse">
            <a:avLst/>
          </a:prstGeom>
          <a:solidFill>
            <a:schemeClr val="accent1">
              <a:lumMod val="60000"/>
              <a:lumOff val="40000"/>
            </a:schemeClr>
          </a:solidFill>
          <a:ln w="9525">
            <a:solidFill>
              <a:schemeClr val="tx1"/>
            </a:solidFill>
            <a:round/>
            <a:headEnd/>
            <a:tailEnd/>
          </a:ln>
          <a:effectLst/>
        </p:spPr>
        <p:txBody>
          <a:bodyPr wrap="none" anchor="ctr"/>
          <a:lstStyle/>
          <a:p>
            <a:endParaRPr lang="de-DE"/>
          </a:p>
        </p:txBody>
      </p:sp>
      <p:sp>
        <p:nvSpPr>
          <p:cNvPr id="545823" name="Freeform 31"/>
          <p:cNvSpPr>
            <a:spLocks/>
          </p:cNvSpPr>
          <p:nvPr/>
        </p:nvSpPr>
        <p:spPr bwMode="auto">
          <a:xfrm flipH="1">
            <a:off x="7451651" y="4941813"/>
            <a:ext cx="504825" cy="647700"/>
          </a:xfrm>
          <a:custGeom>
            <a:avLst/>
            <a:gdLst>
              <a:gd name="T0" fmla="*/ 318 w 318"/>
              <a:gd name="T1" fmla="*/ 408 h 408"/>
              <a:gd name="T2" fmla="*/ 0 w 318"/>
              <a:gd name="T3" fmla="*/ 182 h 408"/>
              <a:gd name="T4" fmla="*/ 46 w 318"/>
              <a:gd name="T5" fmla="*/ 0 h 408"/>
            </a:gdLst>
            <a:ahLst/>
            <a:cxnLst>
              <a:cxn ang="0">
                <a:pos x="T0" y="T1"/>
              </a:cxn>
              <a:cxn ang="0">
                <a:pos x="T2" y="T3"/>
              </a:cxn>
              <a:cxn ang="0">
                <a:pos x="T4" y="T5"/>
              </a:cxn>
            </a:cxnLst>
            <a:rect l="0" t="0" r="r" b="b"/>
            <a:pathLst>
              <a:path w="318" h="408">
                <a:moveTo>
                  <a:pt x="318" y="408"/>
                </a:moveTo>
                <a:lnTo>
                  <a:pt x="0" y="182"/>
                </a:lnTo>
                <a:lnTo>
                  <a:pt x="46" y="0"/>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45824" name="Freeform 32"/>
          <p:cNvSpPr>
            <a:spLocks/>
          </p:cNvSpPr>
          <p:nvPr/>
        </p:nvSpPr>
        <p:spPr bwMode="auto">
          <a:xfrm>
            <a:off x="6443588" y="4221088"/>
            <a:ext cx="647700" cy="576263"/>
          </a:xfrm>
          <a:custGeom>
            <a:avLst/>
            <a:gdLst>
              <a:gd name="T0" fmla="*/ 408 w 408"/>
              <a:gd name="T1" fmla="*/ 0 h 363"/>
              <a:gd name="T2" fmla="*/ 45 w 408"/>
              <a:gd name="T3" fmla="*/ 182 h 363"/>
              <a:gd name="T4" fmla="*/ 0 w 408"/>
              <a:gd name="T5" fmla="*/ 363 h 363"/>
            </a:gdLst>
            <a:ahLst/>
            <a:cxnLst>
              <a:cxn ang="0">
                <a:pos x="T0" y="T1"/>
              </a:cxn>
              <a:cxn ang="0">
                <a:pos x="T2" y="T3"/>
              </a:cxn>
              <a:cxn ang="0">
                <a:pos x="T4" y="T5"/>
              </a:cxn>
            </a:cxnLst>
            <a:rect l="0" t="0" r="r" b="b"/>
            <a:pathLst>
              <a:path w="408" h="363">
                <a:moveTo>
                  <a:pt x="408" y="0"/>
                </a:moveTo>
                <a:lnTo>
                  <a:pt x="45" y="182"/>
                </a:lnTo>
                <a:lnTo>
                  <a:pt x="0" y="363"/>
                </a:lnTo>
              </a:path>
            </a:pathLst>
          </a:custGeom>
          <a:noFill/>
          <a:ln w="19050">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Textfeld 6"/>
          <p:cNvSpPr txBox="1"/>
          <p:nvPr/>
        </p:nvSpPr>
        <p:spPr>
          <a:xfrm>
            <a:off x="1835299" y="5486133"/>
            <a:ext cx="312906" cy="369332"/>
          </a:xfrm>
          <a:prstGeom prst="rect">
            <a:avLst/>
          </a:prstGeom>
          <a:noFill/>
        </p:spPr>
        <p:txBody>
          <a:bodyPr wrap="none" rtlCol="0">
            <a:spAutoFit/>
          </a:bodyPr>
          <a:lstStyle/>
          <a:p>
            <a:r>
              <a:rPr lang="de-DE" dirty="0"/>
              <a:t>1</a:t>
            </a:r>
          </a:p>
        </p:txBody>
      </p:sp>
      <p:sp>
        <p:nvSpPr>
          <p:cNvPr id="40" name="Textfeld 39"/>
          <p:cNvSpPr txBox="1"/>
          <p:nvPr/>
        </p:nvSpPr>
        <p:spPr>
          <a:xfrm>
            <a:off x="3707507" y="5476862"/>
            <a:ext cx="312906" cy="369332"/>
          </a:xfrm>
          <a:prstGeom prst="rect">
            <a:avLst/>
          </a:prstGeom>
          <a:noFill/>
        </p:spPr>
        <p:txBody>
          <a:bodyPr wrap="none" rtlCol="0">
            <a:spAutoFit/>
          </a:bodyPr>
          <a:lstStyle/>
          <a:p>
            <a:r>
              <a:rPr lang="de-DE" dirty="0"/>
              <a:t>2</a:t>
            </a:r>
          </a:p>
        </p:txBody>
      </p:sp>
      <p:sp>
        <p:nvSpPr>
          <p:cNvPr id="41" name="Textfeld 40"/>
          <p:cNvSpPr txBox="1"/>
          <p:nvPr/>
        </p:nvSpPr>
        <p:spPr>
          <a:xfrm>
            <a:off x="5554841" y="5499025"/>
            <a:ext cx="312906" cy="369332"/>
          </a:xfrm>
          <a:prstGeom prst="rect">
            <a:avLst/>
          </a:prstGeom>
          <a:noFill/>
        </p:spPr>
        <p:txBody>
          <a:bodyPr wrap="none" rtlCol="0">
            <a:spAutoFit/>
          </a:bodyPr>
          <a:lstStyle/>
          <a:p>
            <a:r>
              <a:rPr lang="de-DE" dirty="0"/>
              <a:t>3</a:t>
            </a:r>
          </a:p>
        </p:txBody>
      </p:sp>
      <p:sp>
        <p:nvSpPr>
          <p:cNvPr id="42" name="Textfeld 41"/>
          <p:cNvSpPr txBox="1"/>
          <p:nvPr/>
        </p:nvSpPr>
        <p:spPr>
          <a:xfrm>
            <a:off x="7512685" y="5486133"/>
            <a:ext cx="312906" cy="369332"/>
          </a:xfrm>
          <a:prstGeom prst="rect">
            <a:avLst/>
          </a:prstGeom>
          <a:noFill/>
        </p:spPr>
        <p:txBody>
          <a:bodyPr wrap="none" rtlCol="0">
            <a:spAutoFit/>
          </a:bodyPr>
          <a:lstStyle/>
          <a:p>
            <a:r>
              <a:rPr lang="de-DE" dirty="0"/>
              <a:t>4</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53</a:t>
            </a:fld>
            <a:endParaRPr lang="de-DE" dirty="0"/>
          </a:p>
        </p:txBody>
      </p:sp>
    </p:spTree>
    <p:extLst>
      <p:ext uri="{BB962C8B-B14F-4D97-AF65-F5344CB8AC3E}">
        <p14:creationId xmlns:p14="http://schemas.microsoft.com/office/powerpoint/2010/main" val="1101482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Randomized Election in Bidirectional Rings</a:t>
            </a:r>
            <a:endParaRPr lang="de-DE" dirty="0"/>
          </a:p>
        </p:txBody>
      </p:sp>
      <p:sp>
        <p:nvSpPr>
          <p:cNvPr id="3" name="Inhaltsplatzhalter 2"/>
          <p:cNvSpPr>
            <a:spLocks noGrp="1"/>
          </p:cNvSpPr>
          <p:nvPr>
            <p:ph idx="1"/>
          </p:nvPr>
        </p:nvSpPr>
        <p:spPr/>
        <p:txBody>
          <a:bodyPr/>
          <a:lstStyle/>
          <a:p>
            <a:pPr>
              <a:lnSpc>
                <a:spcPct val="150000"/>
              </a:lnSpc>
              <a:buFont typeface="Arial" charset="0"/>
              <a:buChar char="•"/>
            </a:pPr>
            <a:r>
              <a:rPr lang="en-US" dirty="0"/>
              <a:t>For large </a:t>
            </a:r>
            <a:r>
              <a:rPr lang="en-US" i="1" dirty="0"/>
              <a:t>n</a:t>
            </a:r>
            <a:r>
              <a:rPr lang="en-US" dirty="0"/>
              <a:t>, the fact that the highest message has to make a whole round can be ignored</a:t>
            </a:r>
          </a:p>
          <a:p>
            <a:pPr>
              <a:lnSpc>
                <a:spcPct val="150000"/>
              </a:lnSpc>
              <a:buFont typeface="Arial" charset="0"/>
              <a:buChar char="•"/>
            </a:pPr>
            <a:r>
              <a:rPr lang="en-US" dirty="0"/>
              <a:t>For more than two initiators the consideration can be applied to all pairs formed from the largest and one of the other initiators</a:t>
            </a:r>
          </a:p>
          <a:p>
            <a:pPr>
              <a:lnSpc>
                <a:spcPct val="150000"/>
              </a:lnSpc>
              <a:buFont typeface="Arial" charset="0"/>
              <a:buChar char="•"/>
            </a:pPr>
            <a:r>
              <a:rPr lang="en-US" dirty="0"/>
              <a:t>This explains 25% savings.</a:t>
            </a:r>
          </a:p>
          <a:p>
            <a:pPr>
              <a:lnSpc>
                <a:spcPct val="150000"/>
              </a:lnSpc>
              <a:buFont typeface="Arial" charset="0"/>
              <a:buChar char="•"/>
            </a:pPr>
            <a:r>
              <a:rPr lang="en-US" dirty="0"/>
              <a:t>The remaining 5% result from the fact that if more than two initiators are involved, messages of a “medium” initiator can also erase message of a “smaller” initiator</a:t>
            </a:r>
          </a:p>
          <a:p>
            <a:pPr>
              <a:lnSpc>
                <a:spcPct val="150000"/>
              </a:lnSpc>
              <a:buFont typeface="Arial" charset="0"/>
              <a:buChar char="•"/>
            </a:pPr>
            <a:endParaRPr lang="de-DE"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54</a:t>
            </a:fld>
            <a:endParaRPr lang="de-DE" dirty="0"/>
          </a:p>
        </p:txBody>
      </p:sp>
    </p:spTree>
    <p:extLst>
      <p:ext uri="{BB962C8B-B14F-4D97-AF65-F5344CB8AC3E}">
        <p14:creationId xmlns:p14="http://schemas.microsoft.com/office/powerpoint/2010/main" val="808978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dirty="0"/>
              <a:t>Election in Anonymous Networks</a:t>
            </a:r>
          </a:p>
        </p:txBody>
      </p:sp>
      <p:sp>
        <p:nvSpPr>
          <p:cNvPr id="410627" name="Rectangle 3"/>
          <p:cNvSpPr>
            <a:spLocks noGrp="1" noChangeArrowheads="1"/>
          </p:cNvSpPr>
          <p:nvPr>
            <p:ph idx="1"/>
          </p:nvPr>
        </p:nvSpPr>
        <p:spPr/>
        <p:txBody>
          <a:bodyPr>
            <a:normAutofit/>
          </a:bodyPr>
          <a:lstStyle/>
          <a:p>
            <a:pPr>
              <a:lnSpc>
                <a:spcPct val="150000"/>
              </a:lnSpc>
              <a:buFont typeface="Arial" charset="0"/>
              <a:buChar char="•"/>
            </a:pPr>
            <a:r>
              <a:rPr lang="en-US" dirty="0"/>
              <a:t>In anonymous networks, nodes do not have permanent unique identities</a:t>
            </a:r>
          </a:p>
          <a:p>
            <a:pPr>
              <a:lnSpc>
                <a:spcPct val="150000"/>
              </a:lnSpc>
              <a:buFont typeface="Arial" charset="0"/>
              <a:buChar char="•"/>
            </a:pPr>
            <a:r>
              <a:rPr lang="en-US" dirty="0"/>
              <a:t>Is it possible to determine a unique winner of the election, then?</a:t>
            </a:r>
          </a:p>
          <a:p>
            <a:pPr>
              <a:lnSpc>
                <a:spcPct val="150000"/>
              </a:lnSpc>
              <a:buFont typeface="Arial" charset="0"/>
              <a:buChar char="•"/>
            </a:pPr>
            <a:r>
              <a:rPr lang="en-US" dirty="0"/>
              <a:t>If so, under which conditions?</a:t>
            </a:r>
          </a:p>
        </p:txBody>
      </p:sp>
      <p:sp>
        <p:nvSpPr>
          <p:cNvPr id="23"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23"/>
          <p:cNvGrpSpPr>
            <a:grpSpLocks/>
          </p:cNvGrpSpPr>
          <p:nvPr/>
        </p:nvGrpSpPr>
        <p:grpSpPr bwMode="auto">
          <a:xfrm>
            <a:off x="2627313" y="4292600"/>
            <a:ext cx="3887787" cy="1368425"/>
            <a:chOff x="1520" y="2704"/>
            <a:chExt cx="2449" cy="862"/>
          </a:xfrm>
        </p:grpSpPr>
        <p:sp>
          <p:nvSpPr>
            <p:cNvPr id="410630" name="Line 6"/>
            <p:cNvSpPr>
              <a:spLocks noChangeShapeType="1"/>
            </p:cNvSpPr>
            <p:nvPr/>
          </p:nvSpPr>
          <p:spPr bwMode="auto">
            <a:xfrm flipV="1">
              <a:off x="1611" y="2795"/>
              <a:ext cx="589" cy="3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1" name="Line 7"/>
            <p:cNvSpPr>
              <a:spLocks noChangeShapeType="1"/>
            </p:cNvSpPr>
            <p:nvPr/>
          </p:nvSpPr>
          <p:spPr bwMode="auto">
            <a:xfrm>
              <a:off x="2155" y="2840"/>
              <a:ext cx="181" cy="45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2" name="Line 8"/>
            <p:cNvSpPr>
              <a:spLocks noChangeShapeType="1"/>
            </p:cNvSpPr>
            <p:nvPr/>
          </p:nvSpPr>
          <p:spPr bwMode="auto">
            <a:xfrm>
              <a:off x="1611" y="3158"/>
              <a:ext cx="725" cy="13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3" name="Line 9"/>
            <p:cNvSpPr>
              <a:spLocks noChangeShapeType="1"/>
            </p:cNvSpPr>
            <p:nvPr/>
          </p:nvSpPr>
          <p:spPr bwMode="auto">
            <a:xfrm>
              <a:off x="2155" y="2840"/>
              <a:ext cx="726" cy="18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4" name="Line 10"/>
            <p:cNvSpPr>
              <a:spLocks noChangeShapeType="1"/>
            </p:cNvSpPr>
            <p:nvPr/>
          </p:nvSpPr>
          <p:spPr bwMode="auto">
            <a:xfrm flipV="1">
              <a:off x="2291" y="3022"/>
              <a:ext cx="59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5" name="Line 11"/>
            <p:cNvSpPr>
              <a:spLocks noChangeShapeType="1"/>
            </p:cNvSpPr>
            <p:nvPr/>
          </p:nvSpPr>
          <p:spPr bwMode="auto">
            <a:xfrm flipV="1">
              <a:off x="2835" y="2885"/>
              <a:ext cx="681" cy="13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6" name="Line 12"/>
            <p:cNvSpPr>
              <a:spLocks noChangeShapeType="1"/>
            </p:cNvSpPr>
            <p:nvPr/>
          </p:nvSpPr>
          <p:spPr bwMode="auto">
            <a:xfrm flipH="1">
              <a:off x="3334" y="2840"/>
              <a:ext cx="136" cy="63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7" name="Line 13"/>
            <p:cNvSpPr>
              <a:spLocks noChangeShapeType="1"/>
            </p:cNvSpPr>
            <p:nvPr/>
          </p:nvSpPr>
          <p:spPr bwMode="auto">
            <a:xfrm>
              <a:off x="2881" y="2976"/>
              <a:ext cx="408" cy="499"/>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8" name="Line 14"/>
            <p:cNvSpPr>
              <a:spLocks noChangeShapeType="1"/>
            </p:cNvSpPr>
            <p:nvPr/>
          </p:nvSpPr>
          <p:spPr bwMode="auto">
            <a:xfrm flipV="1">
              <a:off x="3289" y="3339"/>
              <a:ext cx="589" cy="13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39" name="Line 15"/>
            <p:cNvSpPr>
              <a:spLocks noChangeShapeType="1"/>
            </p:cNvSpPr>
            <p:nvPr/>
          </p:nvSpPr>
          <p:spPr bwMode="auto">
            <a:xfrm>
              <a:off x="3470" y="2840"/>
              <a:ext cx="408" cy="499"/>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0640" name="Oval 16"/>
            <p:cNvSpPr>
              <a:spLocks noChangeArrowheads="1"/>
            </p:cNvSpPr>
            <p:nvPr/>
          </p:nvSpPr>
          <p:spPr bwMode="auto">
            <a:xfrm>
              <a:off x="2064" y="2704"/>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1" name="Oval 17"/>
            <p:cNvSpPr>
              <a:spLocks noChangeArrowheads="1"/>
            </p:cNvSpPr>
            <p:nvPr/>
          </p:nvSpPr>
          <p:spPr bwMode="auto">
            <a:xfrm>
              <a:off x="2744" y="2885"/>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2" name="Oval 18"/>
            <p:cNvSpPr>
              <a:spLocks noChangeArrowheads="1"/>
            </p:cNvSpPr>
            <p:nvPr/>
          </p:nvSpPr>
          <p:spPr bwMode="auto">
            <a:xfrm>
              <a:off x="2200" y="3158"/>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3" name="Oval 19"/>
            <p:cNvSpPr>
              <a:spLocks noChangeArrowheads="1"/>
            </p:cNvSpPr>
            <p:nvPr/>
          </p:nvSpPr>
          <p:spPr bwMode="auto">
            <a:xfrm>
              <a:off x="3198" y="3339"/>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4" name="Oval 20"/>
            <p:cNvSpPr>
              <a:spLocks noChangeArrowheads="1"/>
            </p:cNvSpPr>
            <p:nvPr/>
          </p:nvSpPr>
          <p:spPr bwMode="auto">
            <a:xfrm>
              <a:off x="1520" y="3022"/>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5" name="Oval 21"/>
            <p:cNvSpPr>
              <a:spLocks noChangeArrowheads="1"/>
            </p:cNvSpPr>
            <p:nvPr/>
          </p:nvSpPr>
          <p:spPr bwMode="auto">
            <a:xfrm>
              <a:off x="3380" y="2749"/>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sp>
          <p:nvSpPr>
            <p:cNvPr id="410646" name="Oval 22"/>
            <p:cNvSpPr>
              <a:spLocks noChangeArrowheads="1"/>
            </p:cNvSpPr>
            <p:nvPr/>
          </p:nvSpPr>
          <p:spPr bwMode="auto">
            <a:xfrm>
              <a:off x="3742" y="3203"/>
              <a:ext cx="227" cy="227"/>
            </a:xfrm>
            <a:prstGeom prst="ellipse">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de-DE"/>
                <a:t>?</a:t>
              </a:r>
            </a:p>
          </p:txBody>
        </p:sp>
      </p:gr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55</a:t>
            </a:fld>
            <a:endParaRPr lang="de-DE" dirty="0"/>
          </a:p>
        </p:txBody>
      </p:sp>
    </p:spTree>
    <p:extLst>
      <p:ext uri="{BB962C8B-B14F-4D97-AF65-F5344CB8AC3E}">
        <p14:creationId xmlns:p14="http://schemas.microsoft.com/office/powerpoint/2010/main" val="77466340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4" name="Rectangle 8"/>
          <p:cNvSpPr>
            <a:spLocks noGrp="1" noChangeArrowheads="1"/>
          </p:cNvSpPr>
          <p:nvPr>
            <p:ph type="title"/>
          </p:nvPr>
        </p:nvSpPr>
        <p:spPr/>
        <p:txBody>
          <a:bodyPr/>
          <a:lstStyle/>
          <a:p>
            <a:r>
              <a:rPr lang="en-US" dirty="0"/>
              <a:t>Las Vegas-Election for Anonymous Rings</a:t>
            </a:r>
          </a:p>
        </p:txBody>
      </p:sp>
      <p:sp>
        <p:nvSpPr>
          <p:cNvPr id="546825" name="Rectangle 9"/>
          <p:cNvSpPr>
            <a:spLocks noGrp="1" noChangeArrowheads="1"/>
          </p:cNvSpPr>
          <p:nvPr>
            <p:ph idx="1"/>
          </p:nvPr>
        </p:nvSpPr>
        <p:spPr>
          <a:xfrm>
            <a:off x="539751" y="1924050"/>
            <a:ext cx="7704658" cy="4067175"/>
          </a:xfrm>
        </p:spPr>
        <p:txBody>
          <a:bodyPr>
            <a:normAutofit/>
          </a:bodyPr>
          <a:lstStyle/>
          <a:p>
            <a:pPr>
              <a:lnSpc>
                <a:spcPct val="150000"/>
              </a:lnSpc>
              <a:buFont typeface="Arial" charset="0"/>
              <a:buChar char="•"/>
            </a:pPr>
            <a:r>
              <a:rPr lang="en-US" dirty="0"/>
              <a:t>Assumption: Ring size </a:t>
            </a:r>
            <a:r>
              <a:rPr lang="en-US" i="1" dirty="0"/>
              <a:t>n</a:t>
            </a:r>
            <a:r>
              <a:rPr lang="en-US" dirty="0"/>
              <a:t> is known</a:t>
            </a:r>
          </a:p>
          <a:p>
            <a:pPr>
              <a:lnSpc>
                <a:spcPct val="150000"/>
              </a:lnSpc>
              <a:buFont typeface="Arial" charset="0"/>
              <a:buChar char="•"/>
            </a:pPr>
            <a:r>
              <a:rPr lang="en-US" dirty="0"/>
              <a:t>Algorithm of Itai a. </a:t>
            </a:r>
            <a:r>
              <a:rPr lang="en-US" dirty="0" err="1"/>
              <a:t>Rodeh</a:t>
            </a:r>
            <a:r>
              <a:rPr lang="en-US" dirty="0"/>
              <a:t> is based on the algorithm of Chang and Roberts</a:t>
            </a:r>
          </a:p>
          <a:p>
            <a:pPr>
              <a:lnSpc>
                <a:spcPct val="150000"/>
              </a:lnSpc>
              <a:buFont typeface="Arial" charset="0"/>
              <a:buChar char="•"/>
            </a:pPr>
            <a:r>
              <a:rPr lang="en-US" dirty="0"/>
              <a:t>Each node is initiator and arbitrarily elects a temporary identity from the numbers 1, 2, …, </a:t>
            </a:r>
            <a:r>
              <a:rPr lang="en-US" i="1" dirty="0"/>
              <a:t>c</a:t>
            </a:r>
            <a:r>
              <a:rPr lang="en-US" dirty="0"/>
              <a:t> with </a:t>
            </a:r>
            <a:r>
              <a:rPr lang="en-US" i="1" dirty="0"/>
              <a:t>c</a:t>
            </a:r>
            <a:r>
              <a:rPr lang="en-US" dirty="0"/>
              <a:t> ≥ 2</a:t>
            </a:r>
          </a:p>
          <a:p>
            <a:pPr>
              <a:lnSpc>
                <a:spcPct val="150000"/>
              </a:lnSpc>
              <a:buFont typeface="Arial" charset="0"/>
              <a:buChar char="•"/>
            </a:pPr>
            <a:r>
              <a:rPr lang="en-US" dirty="0"/>
              <a:t>Message extinction as usual but messages contain</a:t>
            </a:r>
          </a:p>
          <a:p>
            <a:pPr lvl="1">
              <a:lnSpc>
                <a:spcPct val="150000"/>
              </a:lnSpc>
            </a:pPr>
            <a:r>
              <a:rPr lang="en-US" dirty="0"/>
              <a:t>a hop-count </a:t>
            </a:r>
            <a:r>
              <a:rPr lang="en-US" i="1" dirty="0"/>
              <a:t>h</a:t>
            </a:r>
            <a:r>
              <a:rPr lang="en-US" dirty="0"/>
              <a:t> which is 1 initially and is incremented by each relaying node</a:t>
            </a:r>
          </a:p>
          <a:p>
            <a:pPr lvl="1">
              <a:lnSpc>
                <a:spcPct val="150000"/>
              </a:lnSpc>
            </a:pPr>
            <a:r>
              <a:rPr lang="en-US" dirty="0"/>
              <a:t>a flag </a:t>
            </a:r>
            <a:r>
              <a:rPr lang="en-US" i="1" dirty="0"/>
              <a:t>f</a:t>
            </a:r>
            <a:r>
              <a:rPr lang="en-US" dirty="0"/>
              <a:t> which has the value 1 initially when sending </a:t>
            </a:r>
          </a:p>
          <a:p>
            <a:pPr lvl="1">
              <a:lnSpc>
                <a:spcPct val="150000"/>
              </a:lnSpc>
            </a:pPr>
            <a:r>
              <a:rPr lang="en-US" dirty="0"/>
              <a:t>a variable with the number of the corresponding election round</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56</a:t>
            </a:fld>
            <a:endParaRPr lang="de-DE" dirty="0"/>
          </a:p>
        </p:txBody>
      </p:sp>
    </p:spTree>
    <p:extLst>
      <p:ext uri="{BB962C8B-B14F-4D97-AF65-F5344CB8AC3E}">
        <p14:creationId xmlns:p14="http://schemas.microsoft.com/office/powerpoint/2010/main" val="1541068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ChangeArrowheads="1"/>
          </p:cNvSpPr>
          <p:nvPr>
            <p:ph type="title"/>
          </p:nvPr>
        </p:nvSpPr>
        <p:spPr/>
        <p:txBody>
          <a:bodyPr/>
          <a:lstStyle/>
          <a:p>
            <a:r>
              <a:rPr lang="en-US" dirty="0"/>
              <a:t>Las Vegas-Election for Anonymous Rings</a:t>
            </a:r>
          </a:p>
        </p:txBody>
      </p:sp>
      <p:sp>
        <p:nvSpPr>
          <p:cNvPr id="413701" name="Rectangle 5"/>
          <p:cNvSpPr>
            <a:spLocks noGrp="1" noChangeArrowheads="1"/>
          </p:cNvSpPr>
          <p:nvPr>
            <p:ph idx="1"/>
          </p:nvPr>
        </p:nvSpPr>
        <p:spPr/>
        <p:txBody>
          <a:bodyPr/>
          <a:lstStyle/>
          <a:p>
            <a:pPr>
              <a:lnSpc>
                <a:spcPct val="150000"/>
              </a:lnSpc>
              <a:buFont typeface="Arial" charset="0"/>
              <a:buChar char="•"/>
            </a:pPr>
            <a:r>
              <a:rPr lang="en-US" dirty="0"/>
              <a:t>If a node receives a message with its own identity, two cases are distinguished</a:t>
            </a:r>
          </a:p>
          <a:p>
            <a:pPr lvl="1">
              <a:lnSpc>
                <a:spcPct val="150000"/>
              </a:lnSpc>
            </a:pPr>
            <a:r>
              <a:rPr lang="en-US" dirty="0"/>
              <a:t>If </a:t>
            </a:r>
            <a:r>
              <a:rPr lang="en-US" i="1" dirty="0"/>
              <a:t>h</a:t>
            </a:r>
            <a:r>
              <a:rPr lang="en-US" dirty="0"/>
              <a:t> != </a:t>
            </a:r>
            <a:r>
              <a:rPr lang="en-US" i="1" dirty="0"/>
              <a:t>n</a:t>
            </a:r>
            <a:r>
              <a:rPr lang="en-US" dirty="0"/>
              <a:t>, there is at least one other node with the same identity. Thus, </a:t>
            </a:r>
            <a:r>
              <a:rPr lang="en-US" i="1" dirty="0"/>
              <a:t>f</a:t>
            </a:r>
            <a:r>
              <a:rPr lang="en-US" dirty="0"/>
              <a:t> is set 0 and the message is relayed</a:t>
            </a:r>
          </a:p>
          <a:p>
            <a:pPr lvl="1">
              <a:lnSpc>
                <a:spcPct val="150000"/>
              </a:lnSpc>
            </a:pPr>
            <a:r>
              <a:rPr lang="en-US" dirty="0"/>
              <a:t>If </a:t>
            </a:r>
            <a:r>
              <a:rPr lang="en-US" i="1" dirty="0"/>
              <a:t>h</a:t>
            </a:r>
            <a:r>
              <a:rPr lang="en-US" dirty="0"/>
              <a:t> = </a:t>
            </a:r>
            <a:r>
              <a:rPr lang="en-US" i="1" dirty="0"/>
              <a:t>n,</a:t>
            </a:r>
            <a:r>
              <a:rPr lang="en-US" dirty="0"/>
              <a:t> it won the election</a:t>
            </a:r>
          </a:p>
          <a:p>
            <a:pPr lvl="2">
              <a:lnSpc>
                <a:spcPct val="150000"/>
              </a:lnSpc>
            </a:pPr>
            <a:r>
              <a:rPr lang="en-US" dirty="0"/>
              <a:t>If </a:t>
            </a:r>
            <a:r>
              <a:rPr lang="en-US" i="1" dirty="0"/>
              <a:t>f</a:t>
            </a:r>
            <a:r>
              <a:rPr lang="en-US" dirty="0"/>
              <a:t> = 1, it is the only winner and can send the win message</a:t>
            </a:r>
          </a:p>
          <a:p>
            <a:pPr lvl="2">
              <a:lnSpc>
                <a:spcPct val="150000"/>
              </a:lnSpc>
            </a:pPr>
            <a:r>
              <a:rPr lang="en-US" dirty="0"/>
              <a:t>If </a:t>
            </a:r>
            <a:r>
              <a:rPr lang="en-US" i="1" dirty="0"/>
              <a:t>f</a:t>
            </a:r>
            <a:r>
              <a:rPr lang="en-US" dirty="0"/>
              <a:t> = 0, there are several winners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57</a:t>
            </a:fld>
            <a:endParaRPr lang="de-DE" dirty="0"/>
          </a:p>
        </p:txBody>
      </p:sp>
    </p:spTree>
    <p:extLst>
      <p:ext uri="{BB962C8B-B14F-4D97-AF65-F5344CB8AC3E}">
        <p14:creationId xmlns:p14="http://schemas.microsoft.com/office/powerpoint/2010/main" val="94675744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8" name="Rectangle 8"/>
          <p:cNvSpPr>
            <a:spLocks noGrp="1" noChangeArrowheads="1"/>
          </p:cNvSpPr>
          <p:nvPr>
            <p:ph type="title"/>
          </p:nvPr>
        </p:nvSpPr>
        <p:spPr/>
        <p:txBody>
          <a:bodyPr/>
          <a:lstStyle/>
          <a:p>
            <a:r>
              <a:rPr lang="en-US" dirty="0"/>
              <a:t>Las Vegas-Election for Anonymous Rings</a:t>
            </a:r>
          </a:p>
        </p:txBody>
      </p:sp>
      <p:sp>
        <p:nvSpPr>
          <p:cNvPr id="547849" name="Rectangle 9"/>
          <p:cNvSpPr>
            <a:spLocks noGrp="1" noChangeArrowheads="1"/>
          </p:cNvSpPr>
          <p:nvPr>
            <p:ph idx="1"/>
          </p:nvPr>
        </p:nvSpPr>
        <p:spPr/>
        <p:txBody>
          <a:bodyPr/>
          <a:lstStyle/>
          <a:p>
            <a:pPr>
              <a:lnSpc>
                <a:spcPct val="110000"/>
              </a:lnSpc>
              <a:buFont typeface="Arial" charset="0"/>
              <a:buChar char="•"/>
            </a:pPr>
            <a:r>
              <a:rPr lang="en-US" dirty="0"/>
              <a:t>Elections are carried out iteratively until a unique winner is determined</a:t>
            </a:r>
          </a:p>
          <a:p>
            <a:pPr lvl="1">
              <a:lnSpc>
                <a:spcPct val="110000"/>
              </a:lnSpc>
            </a:pPr>
            <a:r>
              <a:rPr lang="en-US" dirty="0"/>
              <a:t>Only the winners of the recent election participate actively in the next election. Therefore, each winner elects a new, arbitrary identity and sends it around the ring</a:t>
            </a:r>
          </a:p>
          <a:p>
            <a:pPr lvl="1">
              <a:lnSpc>
                <a:spcPct val="110000"/>
              </a:lnSpc>
            </a:pPr>
            <a:r>
              <a:rPr lang="en-US" dirty="0"/>
              <a:t>Eliminated nodes are passive and only relay messages </a:t>
            </a:r>
            <a:br>
              <a:rPr lang="en-US" dirty="0"/>
            </a:br>
            <a:r>
              <a:rPr lang="en-US" dirty="0"/>
              <a:t>(with incremented Hop-Count)</a:t>
            </a:r>
          </a:p>
          <a:p>
            <a:pPr lvl="1">
              <a:lnSpc>
                <a:spcPct val="110000"/>
              </a:lnSpc>
            </a:pPr>
            <a:r>
              <a:rPr lang="en-US" dirty="0"/>
              <a:t>Messages from smaller elections are swallowed</a:t>
            </a:r>
          </a:p>
          <a:p>
            <a:pPr>
              <a:lnSpc>
                <a:spcPct val="110000"/>
              </a:lnSpc>
              <a:buFont typeface="Arial" charset="0"/>
              <a:buChar char="•"/>
            </a:pPr>
            <a:endParaRPr lang="en-US" dirty="0"/>
          </a:p>
          <a:p>
            <a:pPr>
              <a:lnSpc>
                <a:spcPct val="110000"/>
              </a:lnSpc>
              <a:buFont typeface="Arial" charset="0"/>
              <a:buChar char="•"/>
            </a:pPr>
            <a:r>
              <a:rPr lang="en-US" dirty="0"/>
              <a:t>Expected value </a:t>
            </a:r>
            <a:r>
              <a:rPr lang="en-US" i="1" dirty="0"/>
              <a:t>E</a:t>
            </a:r>
            <a:r>
              <a:rPr lang="en-US" dirty="0"/>
              <a:t> for the number of elections for </a:t>
            </a:r>
            <a:r>
              <a:rPr lang="en-US" i="1" dirty="0"/>
              <a:t>c</a:t>
            </a:r>
            <a:r>
              <a:rPr lang="en-US" dirty="0"/>
              <a:t> = </a:t>
            </a:r>
            <a:r>
              <a:rPr lang="en-US" i="1" dirty="0"/>
              <a:t>n </a:t>
            </a:r>
            <a:r>
              <a:rPr lang="en-US" dirty="0"/>
              <a:t>is bounded by 			</a:t>
            </a:r>
            <a:r>
              <a:rPr lang="en-US" i="1" dirty="0" err="1">
                <a:latin typeface="Arial Unicode MS"/>
                <a:ea typeface="Arial Unicode MS"/>
                <a:cs typeface="Arial Unicode MS"/>
              </a:rPr>
              <a:t>ℇ</a:t>
            </a:r>
            <a:r>
              <a:rPr lang="en-US" dirty="0"/>
              <a:t> (</a:t>
            </a:r>
            <a:r>
              <a:rPr lang="en-US" i="1" dirty="0"/>
              <a:t>n</a:t>
            </a:r>
            <a:r>
              <a:rPr lang="en-US" dirty="0"/>
              <a:t> / (</a:t>
            </a:r>
            <a:r>
              <a:rPr lang="en-US" i="1" dirty="0"/>
              <a:t>n</a:t>
            </a:r>
            <a:r>
              <a:rPr lang="en-US" dirty="0"/>
              <a:t> − 1))(</a:t>
            </a:r>
            <a:r>
              <a:rPr lang="en-US" i="1" dirty="0">
                <a:latin typeface="Arial Unicode MS"/>
                <a:ea typeface="Arial Unicode MS"/>
                <a:cs typeface="Arial Unicode MS"/>
              </a:rPr>
              <a:t>ℇ</a:t>
            </a:r>
            <a:r>
              <a:rPr lang="en-US" dirty="0"/>
              <a:t> is Euler‘s number)</a:t>
            </a:r>
          </a:p>
          <a:p>
            <a:pPr>
              <a:lnSpc>
                <a:spcPct val="110000"/>
              </a:lnSpc>
              <a:buFont typeface="Arial" charset="0"/>
              <a:buChar char="•"/>
            </a:pPr>
            <a:endParaRPr lang="en-US" dirty="0"/>
          </a:p>
          <a:p>
            <a:pPr>
              <a:lnSpc>
                <a:spcPct val="110000"/>
              </a:lnSpc>
              <a:buFont typeface="Arial" charset="0"/>
              <a:buChar char="•"/>
            </a:pPr>
            <a:r>
              <a:rPr lang="en-US" dirty="0"/>
              <a:t>A generalization of the algorithm on general networks is (with application of the echo-election algorithm) is possible</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58</a:t>
            </a:fld>
            <a:endParaRPr lang="de-DE" dirty="0"/>
          </a:p>
        </p:txBody>
      </p:sp>
    </p:spTree>
    <p:extLst>
      <p:ext uri="{BB962C8B-B14F-4D97-AF65-F5344CB8AC3E}">
        <p14:creationId xmlns:p14="http://schemas.microsoft.com/office/powerpoint/2010/main" val="1327120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2" name="Rectangle 8"/>
          <p:cNvSpPr>
            <a:spLocks noGrp="1" noChangeArrowheads="1"/>
          </p:cNvSpPr>
          <p:nvPr>
            <p:ph type="title"/>
          </p:nvPr>
        </p:nvSpPr>
        <p:spPr/>
        <p:txBody>
          <a:bodyPr>
            <a:normAutofit/>
          </a:bodyPr>
          <a:lstStyle/>
          <a:p>
            <a:r>
              <a:rPr lang="en-US" dirty="0"/>
              <a:t>Election in Rings with Unknown Size</a:t>
            </a:r>
          </a:p>
        </p:txBody>
      </p:sp>
      <p:sp>
        <p:nvSpPr>
          <p:cNvPr id="548873" name="Rectangle 9"/>
          <p:cNvSpPr>
            <a:spLocks noGrp="1" noChangeArrowheads="1"/>
          </p:cNvSpPr>
          <p:nvPr>
            <p:ph idx="1"/>
          </p:nvPr>
        </p:nvSpPr>
        <p:spPr/>
        <p:txBody>
          <a:bodyPr>
            <a:normAutofit/>
          </a:bodyPr>
          <a:lstStyle/>
          <a:p>
            <a:pPr>
              <a:lnSpc>
                <a:spcPct val="150000"/>
              </a:lnSpc>
              <a:buFont typeface="Arial" charset="0"/>
              <a:buChar char="•"/>
            </a:pPr>
            <a:r>
              <a:rPr lang="en-US" dirty="0"/>
              <a:t>Through observation of repetitions or differences of the identities of the visited nodes, the ring size can be estimated by several ring circulations</a:t>
            </a:r>
          </a:p>
          <a:p>
            <a:pPr lvl="1">
              <a:lnSpc>
                <a:spcPct val="150000"/>
              </a:lnSpc>
            </a:pPr>
            <a:r>
              <a:rPr lang="en-US" dirty="0"/>
              <a:t>With large rings and large </a:t>
            </a:r>
            <a:r>
              <a:rPr lang="en-US" i="1" dirty="0"/>
              <a:t>c</a:t>
            </a:r>
            <a:r>
              <a:rPr lang="en-US" dirty="0"/>
              <a:t> it is probable that one estimates correctly; but what happens if one estimates incorrectly?</a:t>
            </a:r>
          </a:p>
          <a:p>
            <a:pPr lvl="1">
              <a:lnSpc>
                <a:spcPct val="150000"/>
              </a:lnSpc>
            </a:pPr>
            <a:endParaRPr lang="en-US"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59</a:t>
            </a:fld>
            <a:endParaRPr lang="de-DE" dirty="0"/>
          </a:p>
        </p:txBody>
      </p:sp>
    </p:spTree>
    <p:extLst>
      <p:ext uri="{BB962C8B-B14F-4D97-AF65-F5344CB8AC3E}">
        <p14:creationId xmlns:p14="http://schemas.microsoft.com/office/powerpoint/2010/main" val="9967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normAutofit/>
          </a:bodyPr>
          <a:lstStyle/>
          <a:p>
            <a:r>
              <a:rPr lang="en-US" dirty="0"/>
              <a:t>Election Algorithms for Arbitrary Topologies</a:t>
            </a:r>
          </a:p>
        </p:txBody>
      </p:sp>
      <p:sp>
        <p:nvSpPr>
          <p:cNvPr id="336899" name="Rectangle 3"/>
          <p:cNvSpPr>
            <a:spLocks noGrp="1" noChangeArrowheads="1"/>
          </p:cNvSpPr>
          <p:nvPr>
            <p:ph idx="1"/>
          </p:nvPr>
        </p:nvSpPr>
        <p:spPr/>
        <p:txBody>
          <a:bodyPr/>
          <a:lstStyle/>
          <a:p>
            <a:pPr>
              <a:lnSpc>
                <a:spcPct val="80000"/>
              </a:lnSpc>
              <a:buFont typeface="Arial" charset="0"/>
              <a:buNone/>
              <a:tabLst>
                <a:tab pos="719138" algn="l"/>
                <a:tab pos="1079500" algn="l"/>
                <a:tab pos="1438275" algn="l"/>
                <a:tab pos="1790700" algn="l"/>
              </a:tabLst>
            </a:pPr>
            <a:r>
              <a:rPr lang="en-US" sz="1800" b="1" dirty="0" err="1">
                <a:latin typeface="Courier New" pitchFamily="49" charset="0"/>
              </a:rPr>
              <a:t>I</a:t>
            </a:r>
            <a:r>
              <a:rPr lang="en-US" sz="1800" b="1" baseline="-25000" dirty="0" err="1">
                <a:latin typeface="Courier New" pitchFamily="49" charset="0"/>
              </a:rPr>
              <a:t>p</a:t>
            </a: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0}</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p;</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SEND &lt;M</a:t>
            </a:r>
            <a:r>
              <a:rPr lang="en-US" sz="1800" b="1" baseline="-25000" dirty="0">
                <a:latin typeface="Courier New" pitchFamily="49" charset="0"/>
              </a:rPr>
              <a:t>p</a:t>
            </a:r>
            <a:r>
              <a:rPr lang="en-US" sz="1800" b="1" dirty="0">
                <a:latin typeface="Courier New" pitchFamily="49" charset="0"/>
              </a:rPr>
              <a:t>&gt; TO all neighbors;</a:t>
            </a:r>
          </a:p>
          <a:p>
            <a:pPr>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a:lnSpc>
                <a:spcPct val="80000"/>
              </a:lnSpc>
              <a:buFont typeface="Arial" charset="0"/>
              <a:buNone/>
              <a:tabLst>
                <a:tab pos="719138" algn="l"/>
                <a:tab pos="1079500" algn="l"/>
                <a:tab pos="1438275" algn="l"/>
                <a:tab pos="1790700" algn="l"/>
              </a:tabLst>
            </a:pPr>
            <a:r>
              <a:rPr lang="en-US" sz="1800" b="1" dirty="0" err="1">
                <a:latin typeface="Courier New" pitchFamily="49" charset="0"/>
              </a:rPr>
              <a:t>R</a:t>
            </a:r>
            <a:r>
              <a:rPr lang="en-US" sz="1800" b="1" baseline="-25000" dirty="0" err="1">
                <a:latin typeface="Courier New" pitchFamily="49" charset="0"/>
              </a:rPr>
              <a:t>p</a:t>
            </a:r>
            <a:r>
              <a:rPr lang="en-US" sz="1800" b="1" dirty="0">
                <a:latin typeface="Courier New" pitchFamily="49" charset="0"/>
              </a:rPr>
              <a:t>: {A message &lt;j&gt; has arrived}</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IF M</a:t>
            </a:r>
            <a:r>
              <a:rPr lang="en-US" sz="1800" b="1" baseline="-25000" dirty="0">
                <a:latin typeface="Courier New" pitchFamily="49" charset="0"/>
              </a:rPr>
              <a:t>p</a:t>
            </a:r>
            <a:r>
              <a:rPr lang="en-US" sz="1800" b="1" dirty="0">
                <a:latin typeface="Courier New" pitchFamily="49" charset="0"/>
              </a:rPr>
              <a:t> &lt; j THEN</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 j;</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SEND &lt;M</a:t>
            </a:r>
            <a:r>
              <a:rPr lang="en-US" sz="1800" b="1" baseline="-25000" dirty="0">
                <a:latin typeface="Courier New" pitchFamily="49" charset="0"/>
              </a:rPr>
              <a:t>p</a:t>
            </a:r>
            <a:r>
              <a:rPr lang="en-US" sz="1800" b="1" dirty="0">
                <a:latin typeface="Courier New" pitchFamily="49" charset="0"/>
              </a:rPr>
              <a:t>&gt; TO all other neighbors;</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FI</a:t>
            </a:r>
          </a:p>
          <a:p>
            <a:pPr>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a:lnSpc>
                <a:spcPct val="80000"/>
              </a:lnSpc>
              <a:buFont typeface="Arial" charset="0"/>
              <a:buNone/>
              <a:tabLst>
                <a:tab pos="719138" algn="l"/>
                <a:tab pos="1079500" algn="l"/>
                <a:tab pos="1438275" algn="l"/>
                <a:tab pos="1790700" algn="l"/>
              </a:tabLst>
            </a:pPr>
            <a:endParaRPr lang="en-US" sz="1800" b="1" dirty="0">
              <a:latin typeface="Courier New" pitchFamily="49" charset="0"/>
            </a:endParaRPr>
          </a:p>
          <a:p>
            <a:pPr>
              <a:lnSpc>
                <a:spcPct val="80000"/>
              </a:lnSpc>
              <a:buFont typeface="Arial" charset="0"/>
              <a:buNone/>
              <a:tabLst>
                <a:tab pos="719138" algn="l"/>
                <a:tab pos="1079500" algn="l"/>
                <a:tab pos="1438275" algn="l"/>
                <a:tab pos="1790700" algn="l"/>
              </a:tabLst>
            </a:pPr>
            <a:r>
              <a:rPr lang="en-US" sz="1800" b="1" dirty="0" err="1">
                <a:latin typeface="Courier New" pitchFamily="49" charset="0"/>
              </a:rPr>
              <a:t>T</a:t>
            </a:r>
            <a:r>
              <a:rPr lang="en-US" sz="1800" b="1" baseline="-25000" dirty="0" err="1">
                <a:latin typeface="Courier New" pitchFamily="49" charset="0"/>
              </a:rPr>
              <a:t>p</a:t>
            </a:r>
            <a:r>
              <a:rPr lang="en-US" sz="1800" b="1" dirty="0">
                <a:latin typeface="Courier New" pitchFamily="49" charset="0"/>
              </a:rPr>
              <a:t>: {Termination was discovered}</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IF M</a:t>
            </a:r>
            <a:r>
              <a:rPr lang="en-US" sz="1800" b="1" baseline="-25000" dirty="0">
                <a:latin typeface="Courier New" pitchFamily="49" charset="0"/>
              </a:rPr>
              <a:t>p</a:t>
            </a:r>
            <a:r>
              <a:rPr lang="en-US" sz="1800" b="1" dirty="0">
                <a:latin typeface="Courier New" pitchFamily="49" charset="0"/>
              </a:rPr>
              <a:t> == p THEN</a:t>
            </a:r>
          </a:p>
          <a:p>
            <a:pPr>
              <a:lnSpc>
                <a:spcPct val="80000"/>
              </a:lnSpc>
              <a:buNone/>
              <a:tabLst>
                <a:tab pos="719138" algn="l"/>
                <a:tab pos="1079500" algn="l"/>
                <a:tab pos="1438275" algn="l"/>
                <a:tab pos="1790700" algn="l"/>
              </a:tabLst>
            </a:pPr>
            <a:r>
              <a:rPr lang="en-US" sz="1800" b="1" dirty="0">
                <a:latin typeface="Courier New" pitchFamily="49" charset="0"/>
              </a:rPr>
              <a:t>		 "I am the master" </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ELSE </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"M</a:t>
            </a:r>
            <a:r>
              <a:rPr lang="en-US" sz="1800" b="1" baseline="-25000" dirty="0">
                <a:latin typeface="Courier New" pitchFamily="49" charset="0"/>
              </a:rPr>
              <a:t>p</a:t>
            </a:r>
            <a:r>
              <a:rPr lang="en-US" sz="1800" b="1" dirty="0">
                <a:latin typeface="Courier New" pitchFamily="49" charset="0"/>
              </a:rPr>
              <a:t> is the master"</a:t>
            </a:r>
          </a:p>
          <a:p>
            <a:pPr>
              <a:lnSpc>
                <a:spcPct val="80000"/>
              </a:lnSpc>
              <a:buFont typeface="Arial" charset="0"/>
              <a:buNone/>
              <a:tabLst>
                <a:tab pos="719138" algn="l"/>
                <a:tab pos="1079500" algn="l"/>
                <a:tab pos="1438275" algn="l"/>
                <a:tab pos="1790700" algn="l"/>
              </a:tabLst>
            </a:pPr>
            <a:r>
              <a:rPr lang="en-US" sz="1800" b="1" dirty="0">
                <a:latin typeface="Courier New" pitchFamily="49" charset="0"/>
              </a:rPr>
              <a:t>	FI</a:t>
            </a:r>
          </a:p>
        </p:txBody>
      </p:sp>
      <p:sp>
        <p:nvSpPr>
          <p:cNvPr id="11"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336900" name="Text Box 4"/>
          <p:cNvSpPr txBox="1">
            <a:spLocks noChangeArrowheads="1"/>
          </p:cNvSpPr>
          <p:nvPr/>
        </p:nvSpPr>
        <p:spPr bwMode="auto">
          <a:xfrm>
            <a:off x="5796136" y="4724400"/>
            <a:ext cx="3239914" cy="757130"/>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nSpc>
                <a:spcPct val="80000"/>
              </a:lnSpc>
              <a:spcBef>
                <a:spcPct val="25000"/>
              </a:spcBef>
              <a:buClr>
                <a:schemeClr val="tx2"/>
              </a:buClr>
              <a:buFont typeface="Arial" charset="0"/>
              <a:buNone/>
            </a:pPr>
            <a:r>
              <a:rPr lang="en-US" dirty="0"/>
              <a:t>Each process has a unique </a:t>
            </a:r>
            <a:br>
              <a:rPr lang="en-US" dirty="0"/>
            </a:br>
            <a:r>
              <a:rPr lang="en-US" dirty="0"/>
              <a:t>identity p and a local variable</a:t>
            </a:r>
            <a:br>
              <a:rPr lang="en-US" dirty="0"/>
            </a:br>
            <a:r>
              <a:rPr lang="en-US" i="1" noProof="1"/>
              <a:t>M</a:t>
            </a:r>
            <a:r>
              <a:rPr lang="en-US" i="1" baseline="-25000" noProof="1"/>
              <a:t>p</a:t>
            </a:r>
            <a:r>
              <a:rPr lang="en-US" dirty="0"/>
              <a:t>, which is 0 initially.</a:t>
            </a:r>
          </a:p>
        </p:txBody>
      </p:sp>
      <p:sp>
        <p:nvSpPr>
          <p:cNvPr id="336901" name="Text Box 5"/>
          <p:cNvSpPr txBox="1">
            <a:spLocks noChangeArrowheads="1"/>
          </p:cNvSpPr>
          <p:nvPr/>
        </p:nvSpPr>
        <p:spPr bwMode="auto">
          <a:xfrm>
            <a:off x="6276975" y="2887776"/>
            <a:ext cx="2565831" cy="1477328"/>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After </a:t>
            </a:r>
            <a:r>
              <a:rPr lang="en-US" i="1" dirty="0" err="1"/>
              <a:t>R</a:t>
            </a:r>
            <a:r>
              <a:rPr lang="en-US" i="1" baseline="-25000" dirty="0" err="1"/>
              <a:t>p</a:t>
            </a:r>
            <a:r>
              <a:rPr lang="en-US" dirty="0"/>
              <a:t> was executed,</a:t>
            </a:r>
          </a:p>
          <a:p>
            <a:r>
              <a:rPr lang="en-US" i="1" dirty="0"/>
              <a:t>p</a:t>
            </a:r>
            <a:r>
              <a:rPr lang="en-US" dirty="0"/>
              <a:t> cannot become </a:t>
            </a:r>
          </a:p>
          <a:p>
            <a:r>
              <a:rPr lang="en-US" dirty="0"/>
              <a:t>initiator. Thus, </a:t>
            </a:r>
            <a:r>
              <a:rPr lang="en-US" i="1" dirty="0"/>
              <a:t>p</a:t>
            </a:r>
            <a:r>
              <a:rPr lang="en-US" dirty="0"/>
              <a:t> cannot</a:t>
            </a:r>
            <a:br>
              <a:rPr lang="en-US" dirty="0"/>
            </a:br>
            <a:r>
              <a:rPr lang="en-US" dirty="0"/>
              <a:t>win and </a:t>
            </a:r>
            <a:r>
              <a:rPr lang="en-US" dirty="0">
                <a:latin typeface="Arial Unicode MS" pitchFamily="34" charset="-128"/>
                <a:ea typeface="Arial Unicode MS" pitchFamily="34" charset="-128"/>
                <a:cs typeface="Arial Unicode MS" pitchFamily="34" charset="-128"/>
                <a:sym typeface="Wingdings" pitchFamily="2" charset="2"/>
              </a:rPr>
              <a:t>the highest </a:t>
            </a:r>
            <a:br>
              <a:rPr lang="en-US" dirty="0">
                <a:latin typeface="Arial Unicode MS" pitchFamily="34" charset="-128"/>
                <a:ea typeface="Arial Unicode MS" pitchFamily="34" charset="-128"/>
                <a:cs typeface="Arial Unicode MS" pitchFamily="34" charset="-128"/>
                <a:sym typeface="Wingdings" pitchFamily="2" charset="2"/>
              </a:rPr>
            </a:br>
            <a:r>
              <a:rPr lang="en-US" dirty="0">
                <a:latin typeface="Arial Unicode MS" pitchFamily="34" charset="-128"/>
                <a:ea typeface="Arial Unicode MS" pitchFamily="34" charset="-128"/>
                <a:cs typeface="Arial Unicode MS" pitchFamily="34" charset="-128"/>
                <a:sym typeface="Wingdings" pitchFamily="2" charset="2"/>
              </a:rPr>
              <a:t>initiator wins.</a:t>
            </a:r>
            <a:endParaRPr lang="en-US" dirty="0">
              <a:latin typeface="Arial Unicode MS" pitchFamily="34" charset="-128"/>
              <a:ea typeface="Arial Unicode MS" pitchFamily="34" charset="-128"/>
              <a:cs typeface="Arial Unicode MS" pitchFamily="34" charset="-128"/>
            </a:endParaRPr>
          </a:p>
        </p:txBody>
      </p:sp>
      <p:sp>
        <p:nvSpPr>
          <p:cNvPr id="336902" name="Text Box 6"/>
          <p:cNvSpPr txBox="1">
            <a:spLocks noChangeArrowheads="1"/>
          </p:cNvSpPr>
          <p:nvPr/>
        </p:nvSpPr>
        <p:spPr bwMode="auto">
          <a:xfrm>
            <a:off x="6632575" y="1990581"/>
            <a:ext cx="1872629" cy="646331"/>
          </a:xfrm>
          <a:prstGeom prst="rect">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err="1"/>
              <a:t>I</a:t>
            </a:r>
            <a:r>
              <a:rPr lang="en-US" i="1" baseline="-25000" dirty="0" err="1"/>
              <a:t>p</a:t>
            </a:r>
            <a:r>
              <a:rPr lang="en-US" dirty="0"/>
              <a:t> is executed by</a:t>
            </a:r>
          </a:p>
          <a:p>
            <a:r>
              <a:rPr lang="en-US" dirty="0"/>
              <a:t>initiators.</a:t>
            </a:r>
          </a:p>
        </p:txBody>
      </p:sp>
      <p:grpSp>
        <p:nvGrpSpPr>
          <p:cNvPr id="2" name="Group 9"/>
          <p:cNvGrpSpPr>
            <a:grpSpLocks/>
          </p:cNvGrpSpPr>
          <p:nvPr/>
        </p:nvGrpSpPr>
        <p:grpSpPr bwMode="auto">
          <a:xfrm>
            <a:off x="3995821" y="4723711"/>
            <a:ext cx="1559741" cy="1547585"/>
            <a:chOff x="2564" y="3111"/>
            <a:chExt cx="972" cy="852"/>
          </a:xfrm>
          <a:solidFill>
            <a:schemeClr val="accent2">
              <a:lumMod val="60000"/>
              <a:lumOff val="40000"/>
            </a:schemeClr>
          </a:solidFill>
        </p:grpSpPr>
        <p:sp>
          <p:nvSpPr>
            <p:cNvPr id="336903" name="Line 7"/>
            <p:cNvSpPr>
              <a:spLocks noChangeShapeType="1"/>
            </p:cNvSpPr>
            <p:nvPr/>
          </p:nvSpPr>
          <p:spPr bwMode="auto">
            <a:xfrm flipH="1" flipV="1">
              <a:off x="2564" y="3111"/>
              <a:ext cx="497" cy="637"/>
            </a:xfrm>
            <a:prstGeom prst="line">
              <a:avLst/>
            </a:prstGeom>
            <a:grpFill/>
            <a:ln w="952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6904" name="Text Box 8"/>
            <p:cNvSpPr txBox="1">
              <a:spLocks noChangeArrowheads="1"/>
            </p:cNvSpPr>
            <p:nvPr/>
          </p:nvSpPr>
          <p:spPr bwMode="auto">
            <a:xfrm>
              <a:off x="2822" y="3760"/>
              <a:ext cx="714" cy="203"/>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de-DE" dirty="0"/>
                <a:t>But </a:t>
              </a:r>
              <a:r>
                <a:rPr lang="en-US" dirty="0"/>
                <a:t>how</a:t>
              </a:r>
              <a:r>
                <a:rPr lang="de-DE" dirty="0"/>
                <a:t>?</a:t>
              </a:r>
            </a:p>
          </p:txBody>
        </p:sp>
      </p:gr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6</a:t>
            </a:fld>
            <a:endParaRPr lang="de-DE" dirty="0"/>
          </a:p>
        </p:txBody>
      </p:sp>
    </p:spTree>
    <p:extLst>
      <p:ext uri="{BB962C8B-B14F-4D97-AF65-F5344CB8AC3E}">
        <p14:creationId xmlns:p14="http://schemas.microsoft.com/office/powerpoint/2010/main" val="811418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2" name="Rectangle 8"/>
          <p:cNvSpPr>
            <a:spLocks noGrp="1" noChangeArrowheads="1"/>
          </p:cNvSpPr>
          <p:nvPr>
            <p:ph type="title"/>
          </p:nvPr>
        </p:nvSpPr>
        <p:spPr/>
        <p:txBody>
          <a:bodyPr>
            <a:normAutofit/>
          </a:bodyPr>
          <a:lstStyle/>
          <a:p>
            <a:r>
              <a:rPr lang="en-US" dirty="0"/>
              <a:t>Election in Rings with Unknown Size</a:t>
            </a:r>
          </a:p>
        </p:txBody>
      </p:sp>
      <p:sp>
        <p:nvSpPr>
          <p:cNvPr id="548873" name="Rectangle 9"/>
          <p:cNvSpPr>
            <a:spLocks noGrp="1" noChangeArrowheads="1"/>
          </p:cNvSpPr>
          <p:nvPr>
            <p:ph idx="1"/>
          </p:nvPr>
        </p:nvSpPr>
        <p:spPr/>
        <p:txBody>
          <a:bodyPr>
            <a:normAutofit/>
          </a:bodyPr>
          <a:lstStyle/>
          <a:p>
            <a:pPr>
              <a:lnSpc>
                <a:spcPct val="150000"/>
              </a:lnSpc>
              <a:buFont typeface="Arial" charset="0"/>
              <a:buChar char="•"/>
            </a:pPr>
            <a:r>
              <a:rPr lang="en-US" dirty="0"/>
              <a:t>Through observation of repetitions or differences of the identities of the visited nodes, the ring size can be estimated by several ring circulations</a:t>
            </a:r>
          </a:p>
          <a:p>
            <a:pPr lvl="1">
              <a:lnSpc>
                <a:spcPct val="150000"/>
              </a:lnSpc>
            </a:pPr>
            <a:r>
              <a:rPr lang="en-US" dirty="0"/>
              <a:t>With large rings and large </a:t>
            </a:r>
            <a:r>
              <a:rPr lang="en-US" i="1" dirty="0"/>
              <a:t>c</a:t>
            </a:r>
            <a:r>
              <a:rPr lang="en-US" dirty="0"/>
              <a:t> it is probable that one estimates correctly; but what happens if one estimates incorrectly?</a:t>
            </a:r>
          </a:p>
          <a:p>
            <a:pPr lvl="2">
              <a:lnSpc>
                <a:spcPct val="150000"/>
              </a:lnSpc>
            </a:pPr>
            <a:r>
              <a:rPr lang="en-US" dirty="0"/>
              <a:t>Then, there are several winners and this is not detected</a:t>
            </a:r>
          </a:p>
          <a:p>
            <a:pPr>
              <a:lnSpc>
                <a:spcPct val="150000"/>
              </a:lnSpc>
              <a:buFont typeface="Arial" charset="0"/>
              <a:buChar char="•"/>
            </a:pPr>
            <a:r>
              <a:rPr lang="en-US" dirty="0"/>
              <a:t>What amount of minimal (structural) information is necessary to break the symmetry deterministically or randomized?</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60</a:t>
            </a:fld>
            <a:endParaRPr lang="de-DE" dirty="0"/>
          </a:p>
        </p:txBody>
      </p:sp>
    </p:spTree>
    <p:extLst>
      <p:ext uri="{BB962C8B-B14F-4D97-AF65-F5344CB8AC3E}">
        <p14:creationId xmlns:p14="http://schemas.microsoft.com/office/powerpoint/2010/main" val="1888695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4" name="Rectangle 6"/>
          <p:cNvSpPr>
            <a:spLocks noGrp="1" noChangeArrowheads="1"/>
          </p:cNvSpPr>
          <p:nvPr>
            <p:ph type="title"/>
          </p:nvPr>
        </p:nvSpPr>
        <p:spPr/>
        <p:txBody>
          <a:bodyPr/>
          <a:lstStyle/>
          <a:p>
            <a:r>
              <a:rPr lang="en-US" dirty="0"/>
              <a:t>Literature</a:t>
            </a:r>
          </a:p>
        </p:txBody>
      </p:sp>
      <p:sp>
        <p:nvSpPr>
          <p:cNvPr id="549895" name="Rectangle 7"/>
          <p:cNvSpPr>
            <a:spLocks noGrp="1" noChangeArrowheads="1"/>
          </p:cNvSpPr>
          <p:nvPr>
            <p:ph idx="1"/>
          </p:nvPr>
        </p:nvSpPr>
        <p:spPr/>
        <p:txBody>
          <a:bodyPr/>
          <a:lstStyle/>
          <a:p>
            <a:pPr marL="419100" indent="-419100">
              <a:lnSpc>
                <a:spcPct val="100000"/>
              </a:lnSpc>
              <a:buFont typeface="Arial" charset="0"/>
              <a:buAutoNum type="arabicPeriod"/>
            </a:pPr>
            <a:r>
              <a:rPr lang="en-US" sz="1600" dirty="0"/>
              <a:t>E. Chang and R. Roberts. An improved algorithm for decentralized </a:t>
            </a:r>
            <a:r>
              <a:rPr lang="en-US" sz="1600" dirty="0" err="1"/>
              <a:t>extrema</a:t>
            </a:r>
            <a:r>
              <a:rPr lang="en-US" sz="1600" dirty="0"/>
              <a:t>-finding in circular configurations of processes. Communications of the ACM (CACM), 22(5):281--283, 1979.</a:t>
            </a:r>
          </a:p>
          <a:p>
            <a:pPr marL="419100" indent="-419100">
              <a:lnSpc>
                <a:spcPct val="100000"/>
              </a:lnSpc>
              <a:buFont typeface="Arial" charset="0"/>
              <a:buAutoNum type="arabicPeriod"/>
            </a:pPr>
            <a:r>
              <a:rPr lang="en-US" sz="1600" dirty="0"/>
              <a:t>D. S. Hirschberg and J. B. Sinclair. Decentralized </a:t>
            </a:r>
            <a:r>
              <a:rPr lang="en-US" sz="1600" dirty="0" err="1"/>
              <a:t>extrema</a:t>
            </a:r>
            <a:r>
              <a:rPr lang="en-US" sz="1600" dirty="0"/>
              <a:t>-finding in circular configurations of processors. Communications of the ACM (CACM), 23(11):627--628, 1980.</a:t>
            </a:r>
          </a:p>
          <a:p>
            <a:pPr marL="419100" indent="-419100">
              <a:lnSpc>
                <a:spcPct val="100000"/>
              </a:lnSpc>
              <a:buFont typeface="Arial" charset="0"/>
              <a:buAutoNum type="arabicPeriod"/>
            </a:pPr>
            <a:r>
              <a:rPr lang="en-US" sz="1600" dirty="0"/>
              <a:t>Gary L. Peterson. An O(n log n) unidirectional algorithm for the circular </a:t>
            </a:r>
            <a:r>
              <a:rPr lang="en-US" sz="1600" dirty="0" err="1"/>
              <a:t>extrema</a:t>
            </a:r>
            <a:r>
              <a:rPr lang="en-US" sz="1600" dirty="0"/>
              <a:t> problem. ACM Transactions on Programming Languages and Systems (TOPLAS), 4(4):758--762, 1982.</a:t>
            </a:r>
          </a:p>
          <a:p>
            <a:pPr marL="419100" indent="-419100">
              <a:lnSpc>
                <a:spcPct val="100000"/>
              </a:lnSpc>
              <a:buFont typeface="Arial" charset="0"/>
              <a:buAutoNum type="arabicPeriod"/>
            </a:pPr>
            <a:r>
              <a:rPr lang="en-US" sz="1600" dirty="0"/>
              <a:t>C. </a:t>
            </a:r>
            <a:r>
              <a:rPr lang="en-US" sz="1600" dirty="0" err="1"/>
              <a:t>Lavault</a:t>
            </a:r>
            <a:r>
              <a:rPr lang="en-US" sz="1600" dirty="0"/>
              <a:t>. Average number of messages for distributed leader finding in rings of processors. Information Processing Letters, 30:167--176, 1989.</a:t>
            </a:r>
          </a:p>
          <a:p>
            <a:pPr marL="419100" indent="-419100">
              <a:lnSpc>
                <a:spcPct val="100000"/>
              </a:lnSpc>
              <a:buFont typeface="Arial" charset="0"/>
              <a:buAutoNum type="arabicPeriod"/>
            </a:pPr>
            <a:r>
              <a:rPr lang="en-US" sz="1600" dirty="0"/>
              <a:t>A. Itai and M. Rodeh. Symmetry breaking in distributed networks,. In Proceedings of the 22nd IEEE Symposium on Foundations of Computer Science, pages 150--158. IEEE Press, 1981.</a:t>
            </a:r>
          </a:p>
          <a:p>
            <a:pPr marL="419100" indent="-419100">
              <a:lnSpc>
                <a:spcPct val="100000"/>
              </a:lnSpc>
              <a:buFont typeface="Arial" charset="0"/>
              <a:buAutoNum type="arabicPeriod"/>
            </a:pPr>
            <a:r>
              <a:rPr lang="de-DE" sz="1600" dirty="0"/>
              <a:t>Friedemann Mattern. Verteilte Basisalgorithmen. Springer-Verlag, 1989. Kapitel 2: Untersuchung von </a:t>
            </a:r>
            <a:r>
              <a:rPr lang="de-DE" sz="1600" dirty="0" err="1"/>
              <a:t>Election</a:t>
            </a:r>
            <a:r>
              <a:rPr lang="de-DE" sz="1600" dirty="0"/>
              <a:t>-Algorithmen</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61</a:t>
            </a:fld>
            <a:endParaRPr lang="de-DE" dirty="0"/>
          </a:p>
        </p:txBody>
      </p:sp>
    </p:spTree>
    <p:extLst>
      <p:ext uri="{BB962C8B-B14F-4D97-AF65-F5344CB8AC3E}">
        <p14:creationId xmlns:p14="http://schemas.microsoft.com/office/powerpoint/2010/main" val="18650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2" name="Rectangle 10"/>
          <p:cNvSpPr>
            <a:spLocks noGrp="1" noChangeArrowheads="1"/>
          </p:cNvSpPr>
          <p:nvPr>
            <p:ph type="title"/>
          </p:nvPr>
        </p:nvSpPr>
        <p:spPr/>
        <p:txBody>
          <a:bodyPr/>
          <a:lstStyle/>
          <a:p>
            <a:r>
              <a:rPr lang="en-US" dirty="0"/>
              <a:t>Echo Election Algorithm </a:t>
            </a:r>
          </a:p>
        </p:txBody>
      </p:sp>
      <p:sp>
        <p:nvSpPr>
          <p:cNvPr id="484363" name="Rectangle 11"/>
          <p:cNvSpPr>
            <a:spLocks noGrp="1" noChangeArrowheads="1"/>
          </p:cNvSpPr>
          <p:nvPr>
            <p:ph idx="1"/>
          </p:nvPr>
        </p:nvSpPr>
        <p:spPr/>
        <p:txBody>
          <a:bodyPr>
            <a:noAutofit/>
          </a:bodyPr>
          <a:lstStyle/>
          <a:p>
            <a:pPr>
              <a:lnSpc>
                <a:spcPct val="150000"/>
              </a:lnSpc>
              <a:buFont typeface="Arial" charset="0"/>
              <a:buChar char="•"/>
            </a:pPr>
            <a:r>
              <a:rPr lang="en-US" sz="1800" dirty="0"/>
              <a:t>Works with arbitrary connected topologies</a:t>
            </a:r>
          </a:p>
          <a:p>
            <a:pPr>
              <a:lnSpc>
                <a:spcPct val="150000"/>
              </a:lnSpc>
              <a:buFont typeface="Arial" charset="0"/>
              <a:buChar char="•"/>
            </a:pPr>
            <a:r>
              <a:rPr lang="en-US" sz="1800" dirty="0"/>
              <a:t>Each initiator starts an instance of the echo algorithm</a:t>
            </a:r>
          </a:p>
          <a:p>
            <a:pPr>
              <a:lnSpc>
                <a:spcPct val="150000"/>
              </a:lnSpc>
              <a:buFont typeface="Arial" charset="0"/>
              <a:buChar char="•"/>
            </a:pPr>
            <a:r>
              <a:rPr lang="en-US" sz="1800" dirty="0"/>
              <a:t>Explorer and echoes carry the identity of the initiators with them</a:t>
            </a:r>
          </a:p>
          <a:p>
            <a:pPr>
              <a:lnSpc>
                <a:spcPct val="150000"/>
              </a:lnSpc>
              <a:buFont typeface="Arial" charset="0"/>
              <a:buChar char="•"/>
            </a:pPr>
            <a:r>
              <a:rPr lang="en-US" sz="1800" dirty="0"/>
              <a:t>Weaker messages (explorer and echoes) are not passed on but swallowed </a:t>
            </a:r>
            <a:r>
              <a:rPr lang="en-US" sz="1800" dirty="0">
                <a:sym typeface="Wingdings" pitchFamily="2" charset="2"/>
              </a:rPr>
              <a:t> </a:t>
            </a:r>
            <a:r>
              <a:rPr lang="en-US" sz="1800" dirty="0">
                <a:solidFill>
                  <a:schemeClr val="accent1"/>
                </a:solidFill>
                <a:sym typeface="Wingdings" pitchFamily="2" charset="2"/>
              </a:rPr>
              <a:t>Message extinction</a:t>
            </a:r>
            <a:endParaRPr lang="en-US" sz="1800" dirty="0">
              <a:solidFill>
                <a:schemeClr val="accent1"/>
              </a:solidFill>
            </a:endParaRPr>
          </a:p>
          <a:p>
            <a:pPr>
              <a:lnSpc>
                <a:spcPct val="150000"/>
              </a:lnSpc>
              <a:buFont typeface="Arial" charset="0"/>
              <a:buChar char="•"/>
            </a:pPr>
            <a:r>
              <a:rPr lang="en-US" sz="1800" dirty="0"/>
              <a:t>Strongest wave prevails and terminates at the winner</a:t>
            </a:r>
          </a:p>
          <a:p>
            <a:pPr lvl="1">
              <a:lnSpc>
                <a:spcPct val="150000"/>
              </a:lnSpc>
            </a:pPr>
            <a:r>
              <a:rPr lang="en-US" sz="1800" dirty="0"/>
              <a:t>The winner knows that </a:t>
            </a:r>
            <a:r>
              <a:rPr lang="en-US" dirty="0"/>
              <a:t>it</a:t>
            </a:r>
            <a:r>
              <a:rPr lang="en-US" sz="1800" dirty="0"/>
              <a:t> has won</a:t>
            </a:r>
          </a:p>
          <a:p>
            <a:pPr lvl="1">
              <a:lnSpc>
                <a:spcPct val="150000"/>
              </a:lnSpc>
            </a:pPr>
            <a:r>
              <a:rPr lang="en-US" sz="1800" dirty="0"/>
              <a:t>If an initiator receives a stronger explorer, it accepts lost election</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7</a:t>
            </a:fld>
            <a:endParaRPr lang="de-DE" dirty="0"/>
          </a:p>
        </p:txBody>
      </p:sp>
    </p:spTree>
    <p:extLst>
      <p:ext uri="{BB962C8B-B14F-4D97-AF65-F5344CB8AC3E}">
        <p14:creationId xmlns:p14="http://schemas.microsoft.com/office/powerpoint/2010/main" val="1127033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2" name="Rectangle 10"/>
          <p:cNvSpPr>
            <a:spLocks noGrp="1" noChangeArrowheads="1"/>
          </p:cNvSpPr>
          <p:nvPr>
            <p:ph type="title"/>
          </p:nvPr>
        </p:nvSpPr>
        <p:spPr/>
        <p:txBody>
          <a:bodyPr/>
          <a:lstStyle/>
          <a:p>
            <a:r>
              <a:rPr lang="en-US" dirty="0"/>
              <a:t>Echo Election Algorithm </a:t>
            </a:r>
          </a:p>
        </p:txBody>
      </p:sp>
      <p:sp>
        <p:nvSpPr>
          <p:cNvPr id="484363" name="Rectangle 11"/>
          <p:cNvSpPr>
            <a:spLocks noGrp="1" noChangeArrowheads="1"/>
          </p:cNvSpPr>
          <p:nvPr>
            <p:ph idx="1"/>
          </p:nvPr>
        </p:nvSpPr>
        <p:spPr/>
        <p:txBody>
          <a:bodyPr>
            <a:noAutofit/>
          </a:bodyPr>
          <a:lstStyle/>
          <a:p>
            <a:pPr>
              <a:lnSpc>
                <a:spcPct val="150000"/>
              </a:lnSpc>
              <a:buFont typeface="Arial" panose="020B0604020202020204" pitchFamily="34" charset="0"/>
              <a:buChar char="•"/>
            </a:pPr>
            <a:r>
              <a:rPr lang="en-US" dirty="0"/>
              <a:t>But how do the losers know of the termination and get to know the ID of the winner? </a:t>
            </a:r>
          </a:p>
          <a:p>
            <a:pPr lvl="1">
              <a:lnSpc>
                <a:spcPct val="150000"/>
              </a:lnSpc>
            </a:pPr>
            <a:r>
              <a:rPr lang="en-US" dirty="0">
                <a:sym typeface="Wingdings" pitchFamily="2" charset="2"/>
              </a:rPr>
              <a:t>The winner starts the echo algorithm once again to distribute the </a:t>
            </a:r>
            <a:br>
              <a:rPr lang="en-US" dirty="0">
                <a:sym typeface="Wingdings" pitchFamily="2" charset="2"/>
              </a:rPr>
            </a:br>
            <a:r>
              <a:rPr lang="en-US" dirty="0">
                <a:sym typeface="Wingdings" pitchFamily="2" charset="2"/>
              </a:rPr>
              <a:t>win notification</a:t>
            </a:r>
          </a:p>
          <a:p>
            <a:pPr lvl="1">
              <a:lnSpc>
                <a:spcPct val="150000"/>
              </a:lnSpc>
            </a:pPr>
            <a:r>
              <a:rPr lang="en-US" dirty="0">
                <a:sym typeface="Wingdings" pitchFamily="2" charset="2"/>
              </a:rPr>
              <a:t>Using the generated spanning tree for this purpose is also possible</a:t>
            </a:r>
            <a:endParaRPr lang="en-US" dirty="0"/>
          </a:p>
          <a:p>
            <a:pPr>
              <a:lnSpc>
                <a:spcPct val="150000"/>
              </a:lnSpc>
              <a:buFont typeface="Arial" charset="0"/>
              <a:buChar char="•"/>
            </a:pPr>
            <a:r>
              <a:rPr lang="en-US" sz="1800" dirty="0"/>
              <a:t>All other waves finally stagnate somewhere</a:t>
            </a:r>
          </a:p>
          <a:p>
            <a:pPr lvl="1">
              <a:lnSpc>
                <a:spcPct val="150000"/>
              </a:lnSpc>
            </a:pPr>
            <a:r>
              <a:rPr lang="en-US" sz="1800" dirty="0"/>
              <a:t>At least the strongest initiator sends no echo for the weaker waves</a:t>
            </a:r>
          </a:p>
          <a:p>
            <a:pPr lvl="1">
              <a:lnSpc>
                <a:spcPct val="150000"/>
              </a:lnSpc>
            </a:pPr>
            <a:r>
              <a:rPr lang="en-US" sz="1800" dirty="0"/>
              <a:t>No echo algorithm of any other initiator terminates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8</a:t>
            </a:fld>
            <a:endParaRPr lang="de-DE" dirty="0"/>
          </a:p>
        </p:txBody>
      </p:sp>
    </p:spTree>
    <p:extLst>
      <p:ext uri="{BB962C8B-B14F-4D97-AF65-F5344CB8AC3E}">
        <p14:creationId xmlns:p14="http://schemas.microsoft.com/office/powerpoint/2010/main" val="18112628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Election Algorithms for unidirectional Rings</a:t>
            </a:r>
            <a:endParaRPr lang="de-DE" dirty="0"/>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9</a:t>
            </a:fld>
            <a:endParaRPr lang="de-DE" dirty="0"/>
          </a:p>
        </p:txBody>
      </p:sp>
      <p:sp>
        <p:nvSpPr>
          <p:cNvPr id="559106" name="Rectangle 2"/>
          <p:cNvSpPr>
            <a:spLocks noChangeArrowheads="1"/>
          </p:cNvSpPr>
          <p:nvPr/>
        </p:nvSpPr>
        <p:spPr bwMode="auto">
          <a:xfrm>
            <a:off x="685800" y="2130425"/>
            <a:ext cx="7772400" cy="147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en-US" sz="3600" dirty="0">
              <a:solidFill>
                <a:schemeClr val="tx2"/>
              </a:solidFill>
              <a:effectLst>
                <a:outerShdw blurRad="38100" dist="38100" dir="2700000" algn="tl">
                  <a:srgbClr val="C0C0C0"/>
                </a:outerShdw>
              </a:effectLst>
            </a:endParaRPr>
          </a:p>
        </p:txBody>
      </p:sp>
    </p:spTree>
    <p:extLst>
      <p:ext uri="{BB962C8B-B14F-4D97-AF65-F5344CB8AC3E}">
        <p14:creationId xmlns:p14="http://schemas.microsoft.com/office/powerpoint/2010/main" val="5275524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FIRSTGMUEHL@FAUEUEJUUVWXYL24" val="3523"/>
  <p:tag name="DEFAULTDISPLAYSOURCE" val="\documentclass{article}\pagestyle{empty}&#10;\begin{document}&#10;&#10;\end{document}&#10;"/>
  <p:tag name="EMBEDFONTS" val="1"/>
</p:tagLst>
</file>

<file path=ppt/theme/theme1.xml><?xml version="1.0" encoding="utf-8"?>
<a:theme xmlns:a="http://schemas.openxmlformats.org/drawingml/2006/main" name="AVA">
  <a:themeElements>
    <a:clrScheme name="AVA Farben">
      <a:dk1>
        <a:srgbClr val="000000"/>
      </a:dk1>
      <a:lt1>
        <a:srgbClr val="FFFFFF"/>
      </a:lt1>
      <a:dk2>
        <a:srgbClr val="000000"/>
      </a:dk2>
      <a:lt2>
        <a:srgbClr val="808080"/>
      </a:lt2>
      <a:accent1>
        <a:srgbClr val="004A99"/>
      </a:accent1>
      <a:accent2>
        <a:srgbClr val="E67800"/>
      </a:accent2>
      <a:accent3>
        <a:srgbClr val="99004A"/>
      </a:accent3>
      <a:accent4>
        <a:srgbClr val="4A9900"/>
      </a:accent4>
      <a:accent5>
        <a:srgbClr val="D9C200"/>
      </a:accent5>
      <a:accent6>
        <a:srgbClr val="808080"/>
      </a:accent6>
      <a:hlink>
        <a:srgbClr val="419BFF"/>
      </a:hlink>
      <a:folHlink>
        <a:srgbClr val="39A6E4"/>
      </a:folHlink>
    </a:clrScheme>
    <a:fontScheme name="4_ava_dessi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ava_dess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ava_dess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ava_dess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ava_dess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ava_des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ava_des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ava_des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ava_dessin 8">
        <a:dk1>
          <a:srgbClr val="000000"/>
        </a:dk1>
        <a:lt1>
          <a:srgbClr val="FFFFFF"/>
        </a:lt1>
        <a:dk2>
          <a:srgbClr val="000000"/>
        </a:dk2>
        <a:lt2>
          <a:srgbClr val="808080"/>
        </a:lt2>
        <a:accent1>
          <a:srgbClr val="DDDDDD"/>
        </a:accent1>
        <a:accent2>
          <a:srgbClr val="3333CC"/>
        </a:accent2>
        <a:accent3>
          <a:srgbClr val="FFFFFF"/>
        </a:accent3>
        <a:accent4>
          <a:srgbClr val="000000"/>
        </a:accent4>
        <a:accent5>
          <a:srgbClr val="EBEBEB"/>
        </a:accent5>
        <a:accent6>
          <a:srgbClr val="2D2DB9"/>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9">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10">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004A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U_PPT_Master_ohneBild_HDL-einzeilig">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ava_dessin</Template>
  <TotalTime>3853</TotalTime>
  <Words>4153</Words>
  <Application>Microsoft Macintosh PowerPoint</Application>
  <PresentationFormat>On-screen Show (4:3)</PresentationFormat>
  <Paragraphs>1080</Paragraphs>
  <Slides>61</Slides>
  <Notes>55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61</vt:i4>
      </vt:variant>
    </vt:vector>
  </HeadingPairs>
  <TitlesOfParts>
    <vt:vector size="74" baseType="lpstr">
      <vt:lpstr>Arial Unicode MS</vt:lpstr>
      <vt:lpstr>ＭＳ Ｐゴシック</vt:lpstr>
      <vt:lpstr>Arial</vt:lpstr>
      <vt:lpstr>Cambria Math</vt:lpstr>
      <vt:lpstr>Courier New</vt:lpstr>
      <vt:lpstr>ITC Quay Sans Book</vt:lpstr>
      <vt:lpstr>LucidaGrande</vt:lpstr>
      <vt:lpstr>Times New Roman</vt:lpstr>
      <vt:lpstr>Wingdings</vt:lpstr>
      <vt:lpstr>AVA</vt:lpstr>
      <vt:lpstr>TU_PPT_Master_ohneBild_HDL-einzeilig</vt:lpstr>
      <vt:lpstr>Equation</vt:lpstr>
      <vt:lpstr>Formel</vt:lpstr>
      <vt:lpstr>Distributed Algorithms 2018/19 Election Algorithms</vt:lpstr>
      <vt:lpstr>Overview</vt:lpstr>
      <vt:lpstr>The Election Problem</vt:lpstr>
      <vt:lpstr>The Election Problem</vt:lpstr>
      <vt:lpstr>Election Algorithms for Arbitrary Topologies</vt:lpstr>
      <vt:lpstr>Election Algorithms for Arbitrary Topologies</vt:lpstr>
      <vt:lpstr>Echo Election Algorithm </vt:lpstr>
      <vt:lpstr>Echo Election Algorithm </vt:lpstr>
      <vt:lpstr>Election Algorithms for unidirectional Rings</vt:lpstr>
      <vt:lpstr>1. Idea: Bully-Algorithm</vt:lpstr>
      <vt:lpstr>Bully-Algorithm</vt:lpstr>
      <vt:lpstr>Variant of Bully-Algorithm</vt:lpstr>
      <vt:lpstr>2. Idea: Message Extinction</vt:lpstr>
      <vt:lpstr>2. Idea: Message Extinction</vt:lpstr>
      <vt:lpstr>Worst-Case Message Complexity with k Initiators</vt:lpstr>
      <vt:lpstr>Worst-Case Message Complexity with k Initiators</vt:lpstr>
      <vt:lpstr>Best-Case Message Complexity with k Initiators</vt:lpstr>
      <vt:lpstr>Average-Case Message Complexity</vt:lpstr>
      <vt:lpstr>Average-Case Message Complexity</vt:lpstr>
      <vt:lpstr>Influence of Message Overtaking</vt:lpstr>
      <vt:lpstr>Election Algorithms for Bidirectional Rings</vt:lpstr>
      <vt:lpstr>Hirschberg-Sinclair-Election Algorithm</vt:lpstr>
      <vt:lpstr>Assessment Worst-Case Message Complexity</vt:lpstr>
      <vt:lpstr>Assessment Worst-Case message Complexity</vt:lpstr>
      <vt:lpstr>Assessment Worst-Case message Complexity</vt:lpstr>
      <vt:lpstr>Considering the Phase with the Extinction</vt:lpstr>
      <vt:lpstr>Peterson-Election Algorithm</vt:lpstr>
      <vt:lpstr>Worst-Case Message Complexity</vt:lpstr>
      <vt:lpstr>Worst-Case Message Complexity</vt:lpstr>
      <vt:lpstr>Best-Case Message Complexity</vt:lpstr>
      <vt:lpstr>Best-Case Message Complexity</vt:lpstr>
      <vt:lpstr>Average-Case Message Complexity</vt:lpstr>
      <vt:lpstr>Average-Case Message Complexity</vt:lpstr>
      <vt:lpstr>Peterson-Election Alg. – Unidirectional Variant</vt:lpstr>
      <vt:lpstr>Peterson-Election Alg. – Unidirectional Variant</vt:lpstr>
      <vt:lpstr>Peterson-Election Alg. – Unidirectional Variant</vt:lpstr>
      <vt:lpstr>Example for Unidirectional Variant</vt:lpstr>
      <vt:lpstr>Example for Unidirectional Variant</vt:lpstr>
      <vt:lpstr>Example for Unidirectional Variant</vt:lpstr>
      <vt:lpstr>Example for Unidirectional Variant</vt:lpstr>
      <vt:lpstr>Election Algorithms for Trees</vt:lpstr>
      <vt:lpstr>Election Algorithms on Trees</vt:lpstr>
      <vt:lpstr>Explosion Phase</vt:lpstr>
      <vt:lpstr>Contraction Phase</vt:lpstr>
      <vt:lpstr>End of the Contraction Phase</vt:lpstr>
      <vt:lpstr>Information Phase</vt:lpstr>
      <vt:lpstr>Message Complexity with k Initiators</vt:lpstr>
      <vt:lpstr>Randomized Election Algorithms</vt:lpstr>
      <vt:lpstr>Randomized Algorithms</vt:lpstr>
      <vt:lpstr>Important Categories of Randomized Algorithms</vt:lpstr>
      <vt:lpstr>Randomized Election in Bidirectional Rings</vt:lpstr>
      <vt:lpstr>Randomized Election in Bidirectional Rings</vt:lpstr>
      <vt:lpstr>Randomized Election in Bidirectional Rings</vt:lpstr>
      <vt:lpstr>Randomized Election in Bidirectional Rings</vt:lpstr>
      <vt:lpstr>Election in Anonymous Networks</vt:lpstr>
      <vt:lpstr>Las Vegas-Election for Anonymous Rings</vt:lpstr>
      <vt:lpstr>Las Vegas-Election for Anonymous Rings</vt:lpstr>
      <vt:lpstr>Las Vegas-Election for Anonymous Rings</vt:lpstr>
      <vt:lpstr>Election in Rings with Unknown Size</vt:lpstr>
      <vt:lpstr>Election in Rings with Unknown Size</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dc:title>
  <dc:creator>Jan Richling</dc:creator>
  <cp:lastModifiedBy>TU-Pseudonym 5418765764479576</cp:lastModifiedBy>
  <cp:revision>407</cp:revision>
  <dcterms:created xsi:type="dcterms:W3CDTF">2002-09-06T08:52:33Z</dcterms:created>
  <dcterms:modified xsi:type="dcterms:W3CDTF">2018-11-09T09:42:59Z</dcterms:modified>
  <cp:category>Lecture</cp:category>
</cp:coreProperties>
</file>