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9" r:id="rId2"/>
  </p:sldMasterIdLst>
  <p:notesMasterIdLst>
    <p:notesMasterId r:id="rId57"/>
  </p:notesMasterIdLst>
  <p:handoutMasterIdLst>
    <p:handoutMasterId r:id="rId58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5" r:id="rId37"/>
    <p:sldId id="306" r:id="rId38"/>
    <p:sldId id="307" r:id="rId39"/>
    <p:sldId id="308" r:id="rId40"/>
    <p:sldId id="309" r:id="rId41"/>
    <p:sldId id="31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9144000" cy="6858000" type="screen4x3"/>
  <p:notesSz cx="7099300" cy="10234613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2" autoAdjust="0"/>
    <p:restoredTop sz="86529" autoAdjust="0"/>
  </p:normalViewPr>
  <p:slideViewPr>
    <p:cSldViewPr>
      <p:cViewPr varScale="1">
        <p:scale>
          <a:sx n="94" d="100"/>
          <a:sy n="94" d="100"/>
        </p:scale>
        <p:origin x="192" y="376"/>
      </p:cViewPr>
      <p:guideLst>
        <p:guide orient="horz" pos="84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773CAC-6899-46B2-930D-A0EA91D40EA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2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33A49666-3D55-4EE3-BAB8-CA9FBD867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7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F5BA3-5F0F-44CC-A917-FA51CC9BF235}" type="slidenum">
              <a:rPr lang="en-US"/>
              <a:pPr/>
              <a:t>1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117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7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5AD08-D9CF-4070-8252-E46395123D2E}" type="slidenum">
              <a:rPr lang="en-US"/>
              <a:pPr/>
              <a:t>18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7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0A26C-17AB-4099-AE20-3110BD891576}" type="slidenum">
              <a:rPr lang="en-US"/>
              <a:pPr/>
              <a:t>19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074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42793-9EE6-4F37-85E5-16207453172D}" type="slidenum">
              <a:rPr lang="en-US"/>
              <a:pPr/>
              <a:t>20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647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42241-8E06-4D5A-9081-C70A143B9BA7}" type="slidenum">
              <a:rPr lang="en-US"/>
              <a:pPr/>
              <a:t>21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39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4AAB1-01AA-4194-BCF3-796D62159B03}" type="slidenum">
              <a:rPr lang="en-US"/>
              <a:pPr/>
              <a:t>22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4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E0F1B-FBA3-46C5-8A2C-96A00519C72F}" type="slidenum">
              <a:rPr lang="en-US"/>
              <a:pPr/>
              <a:t>26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06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ABBF5-3D21-4977-A2C7-BF2131797760}" type="slidenum">
              <a:rPr lang="en-US"/>
              <a:pPr/>
              <a:t>28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790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3F115-70D8-4FBC-B820-C56252A36048}" type="slidenum">
              <a:rPr lang="en-US"/>
              <a:pPr/>
              <a:t>29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689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4204D-B7B7-4E1B-BFC9-730CFA73D082}" type="slidenum">
              <a:rPr lang="en-US"/>
              <a:pPr/>
              <a:t>31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36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Flooding</a:t>
            </a:r>
            <a:r>
              <a:rPr lang="en-US" dirty="0"/>
              <a:t>: </a:t>
            </a:r>
            <a:r>
              <a:rPr lang="en-US" dirty="0" err="1"/>
              <a:t>gnutella</a:t>
            </a:r>
            <a:endParaRPr lang="en-US" dirty="0"/>
          </a:p>
          <a:p>
            <a:r>
              <a:rPr lang="en-US" dirty="0"/>
              <a:t>Echo: topology</a:t>
            </a:r>
            <a:r>
              <a:rPr lang="en-US" baseline="0" dirty="0"/>
              <a:t> inference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3257A-D8EA-424D-92EC-66E8D53057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27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6102E-2134-4826-A912-91D4638ACECC}" type="slidenum">
              <a:rPr lang="en-US"/>
              <a:pPr/>
              <a:t>32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4835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86B13-AFE3-47C3-964B-4DD56DB5D766}" type="slidenum">
              <a:rPr lang="en-US"/>
              <a:pPr/>
              <a:t>33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381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ED4C4-5204-48D4-A41B-7A7C6A0BB608}" type="slidenum">
              <a:rPr lang="en-US"/>
              <a:pPr/>
              <a:t>34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960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3AD0A-0F74-493E-A6AA-3C71DAC56D62}" type="slidenum">
              <a:rPr lang="en-US"/>
              <a:pPr/>
              <a:t>35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553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3AD0A-0F74-493E-A6AA-3C71DAC56D62}" type="slidenum">
              <a:rPr lang="en-US"/>
              <a:pPr/>
              <a:t>36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91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3AD0A-0F74-493E-A6AA-3C71DAC56D62}" type="slidenum">
              <a:rPr lang="en-US"/>
              <a:pPr/>
              <a:t>37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223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3AD0A-0F74-493E-A6AA-3C71DAC56D62}" type="slidenum">
              <a:rPr lang="en-US"/>
              <a:pPr/>
              <a:t>38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233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3AD0A-0F74-493E-A6AA-3C71DAC56D62}" type="slidenum">
              <a:rPr lang="en-US"/>
              <a:pPr/>
              <a:t>39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492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BD8F7-0FC6-4A5B-9C8C-6836F322B28E}" type="slidenum">
              <a:rPr lang="en-US"/>
              <a:pPr/>
              <a:t>40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8440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ED4C4-5204-48D4-A41B-7A7C6A0BB608}" type="slidenum">
              <a:rPr lang="en-US"/>
              <a:pPr/>
              <a:t>41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3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7BB62-8FB0-45D7-B773-1FE0DF8E2C34}" type="slidenum">
              <a:rPr lang="en-US"/>
              <a:pPr/>
              <a:t>42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735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Brodcast</a:t>
            </a:r>
            <a:r>
              <a:rPr lang="de-DE" dirty="0"/>
              <a:t>:</a:t>
            </a:r>
            <a:r>
              <a:rPr lang="de-DE" baseline="0" dirty="0"/>
              <a:t> all </a:t>
            </a:r>
            <a:r>
              <a:rPr lang="de-DE" baseline="0" dirty="0" err="1"/>
              <a:t>processes</a:t>
            </a:r>
            <a:r>
              <a:rPr lang="de-DE" baseline="0" dirty="0"/>
              <a:t> </a:t>
            </a:r>
            <a:r>
              <a:rPr lang="de-DE" baseline="0" dirty="0" err="1"/>
              <a:t>receive</a:t>
            </a:r>
            <a:r>
              <a:rPr lang="de-DE" baseline="0" dirty="0"/>
              <a:t> m</a:t>
            </a:r>
          </a:p>
          <a:p>
            <a:r>
              <a:rPr lang="de-DE" baseline="0" dirty="0" err="1"/>
              <a:t>Anycast</a:t>
            </a:r>
            <a:r>
              <a:rPr lang="de-DE" baseline="0" dirty="0"/>
              <a:t>: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one</a:t>
            </a:r>
            <a:r>
              <a:rPr lang="de-DE" baseline="0" dirty="0"/>
              <a:t> out </a:t>
            </a:r>
            <a:r>
              <a:rPr lang="de-DE" baseline="0" dirty="0" err="1"/>
              <a:t>of</a:t>
            </a:r>
            <a:r>
              <a:rPr lang="de-DE" baseline="0" dirty="0"/>
              <a:t> a </a:t>
            </a:r>
            <a:r>
              <a:rPr lang="de-DE" baseline="0" dirty="0" err="1"/>
              <a:t>group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processes</a:t>
            </a:r>
            <a:r>
              <a:rPr lang="de-DE" baseline="0" dirty="0"/>
              <a:t> </a:t>
            </a:r>
            <a:r>
              <a:rPr lang="de-DE" baseline="0" dirty="0" err="1"/>
              <a:t>receives</a:t>
            </a:r>
            <a:r>
              <a:rPr lang="de-DE" baseline="0" dirty="0"/>
              <a:t> m (</a:t>
            </a:r>
            <a:r>
              <a:rPr lang="de-DE" baseline="0" dirty="0" err="1"/>
              <a:t>usually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nearest</a:t>
            </a:r>
            <a:r>
              <a:rPr lang="de-DE" baseline="0" dirty="0"/>
              <a:t> </a:t>
            </a:r>
            <a:r>
              <a:rPr lang="de-DE" baseline="0" dirty="0" err="1"/>
              <a:t>node</a:t>
            </a:r>
            <a:r>
              <a:rPr lang="de-DE" baseline="0" dirty="0"/>
              <a:t> in </a:t>
            </a:r>
            <a:r>
              <a:rPr lang="de-DE" baseline="0" dirty="0" err="1"/>
              <a:t>topology</a:t>
            </a:r>
            <a:r>
              <a:rPr lang="de-DE" baseline="0" dirty="0"/>
              <a:t>)</a:t>
            </a:r>
          </a:p>
          <a:p>
            <a:r>
              <a:rPr lang="de-DE" baseline="0" dirty="0"/>
              <a:t>Multicast: m </a:t>
            </a:r>
            <a:r>
              <a:rPr lang="de-DE" baseline="0" dirty="0" err="1"/>
              <a:t>is</a:t>
            </a:r>
            <a:r>
              <a:rPr lang="de-DE" baseline="0" dirty="0"/>
              <a:t> send </a:t>
            </a:r>
            <a:r>
              <a:rPr lang="de-DE" baseline="0" dirty="0" err="1"/>
              <a:t>to</a:t>
            </a:r>
            <a:r>
              <a:rPr lang="de-DE" baseline="0" dirty="0"/>
              <a:t> all </a:t>
            </a:r>
            <a:r>
              <a:rPr lang="de-DE" baseline="0" dirty="0" err="1"/>
              <a:t>of</a:t>
            </a:r>
            <a:r>
              <a:rPr lang="de-DE" baseline="0" dirty="0"/>
              <a:t> a </a:t>
            </a:r>
            <a:r>
              <a:rPr lang="de-DE" baseline="0" dirty="0" err="1"/>
              <a:t>group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C01-6601-47E6-A13A-B3B6A574097C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2113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validity might seem to be strange, because it mentions only one process -&gt; but together with agreement, it follows that all will eventually deliver</a:t>
            </a:r>
          </a:p>
          <a:p>
            <a:r>
              <a:rPr lang="en-US" baseline="0" dirty="0"/>
              <a:t>Note: distinguish between receive and deliver: e.g. the reliable IP-Multicast -&gt; if message in hold back queue and process fails, m is received but not delivered -&gt; however, process is not correct in this case -&gt; no impact on requirements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73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6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06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1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Hold-back queue </a:t>
            </a:r>
            <a:r>
              <a:rPr lang="en-US" dirty="0" err="1"/>
              <a:t>alos</a:t>
            </a:r>
            <a:r>
              <a:rPr lang="en-US" dirty="0"/>
              <a:t> guarantees FIFO</a:t>
            </a:r>
            <a:r>
              <a:rPr lang="en-US" baseline="0" dirty="0"/>
              <a:t> delivery order</a:t>
            </a:r>
          </a:p>
          <a:p>
            <a:pPr marL="165415" indent="-165415" defTabSz="882213">
              <a:buFontTx/>
              <a:buChar char="-"/>
              <a:defRPr/>
            </a:pPr>
            <a:r>
              <a:rPr lang="en-US" baseline="0" dirty="0"/>
              <a:t>Integrity follows from duplicate detection and underlying properties of IP-Multicast (checksums)</a:t>
            </a:r>
          </a:p>
          <a:p>
            <a:pPr marL="165415" indent="-165415" defTabSz="882213">
              <a:buFontTx/>
              <a:buChar char="-"/>
              <a:defRPr/>
            </a:pPr>
            <a:r>
              <a:rPr lang="en-US" baseline="0" dirty="0"/>
              <a:t>Validity holds because IP-</a:t>
            </a:r>
            <a:r>
              <a:rPr lang="en-US" baseline="0" dirty="0" err="1"/>
              <a:t>Mutlicast</a:t>
            </a:r>
            <a:r>
              <a:rPr lang="en-US" baseline="0" dirty="0"/>
              <a:t> already has that property (note that validity is defined only in terms of one delivery to the sender itself)</a:t>
            </a:r>
          </a:p>
          <a:p>
            <a:pPr marL="165415" indent="-165415" defTabSz="882213">
              <a:buFontTx/>
              <a:buChar char="-"/>
              <a:defRPr/>
            </a:pPr>
            <a:r>
              <a:rPr lang="en-US" baseline="0" dirty="0"/>
              <a:t>Agreement holds if processes multicast indefinitely (missing message can always be detected) and if processes always keep copies of messages so that we can always reply on negative </a:t>
            </a:r>
            <a:r>
              <a:rPr lang="en-US" baseline="0" dirty="0" err="1"/>
              <a:t>acks</a:t>
            </a:r>
            <a:endParaRPr lang="en-US" baseline="0" dirty="0"/>
          </a:p>
          <a:p>
            <a:pPr marL="606522" lvl="1" indent="-165415" defTabSz="882213">
              <a:buFontTx/>
              <a:buChar char="-"/>
              <a:defRPr/>
            </a:pPr>
            <a:r>
              <a:rPr lang="en-US" baseline="0" dirty="0"/>
              <a:t>&gt;assumptions are not practical -&gt; further reading (</a:t>
            </a:r>
            <a:r>
              <a:rPr lang="en-US" baseline="0" dirty="0" err="1"/>
              <a:t>Coulouris</a:t>
            </a:r>
            <a:r>
              <a:rPr lang="en-US" baseline="0" dirty="0"/>
              <a:t>), other protocols with practical assumptions exist</a:t>
            </a:r>
          </a:p>
          <a:p>
            <a:pPr marL="606522" lvl="1" indent="-165415" defTabSz="882213">
              <a:buFontTx/>
              <a:buChar char="-"/>
              <a:defRPr/>
            </a:pPr>
            <a:r>
              <a:rPr lang="en-US" baseline="0" dirty="0"/>
              <a:t>We further assumed groups to </a:t>
            </a:r>
            <a:r>
              <a:rPr lang="en-US" baseline="0"/>
              <a:t>be static</a:t>
            </a:r>
            <a:endParaRPr lang="en-US" baseline="0" dirty="0"/>
          </a:p>
          <a:p>
            <a:pPr defTabSz="882213"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71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3257A-D8EA-424D-92EC-66E8D530570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894F4-B217-40C0-9793-CE2529CA92E6}" type="slidenum">
              <a:rPr lang="en-US"/>
              <a:pPr/>
              <a:t>4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22CE-EFD0-4394-AF64-3D379FC7A381}" type="slidenum">
              <a:rPr lang="en-US"/>
              <a:pPr/>
              <a:t>6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58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8FF30-9DE1-4BF5-9A42-D77ADE318DFC}" type="slidenum">
              <a:rPr lang="en-US"/>
              <a:pPr/>
              <a:t>7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508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8FF30-9DE1-4BF5-9A42-D77ADE318DFC}" type="slidenum">
              <a:rPr lang="en-US"/>
              <a:pPr/>
              <a:t>8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70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5EA74-6800-456C-ABC6-0F4EB343F604}" type="slidenum">
              <a:rPr lang="en-US"/>
              <a:pPr/>
              <a:t>9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7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Rectangle 4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1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887736"/>
            <a:ext cx="7772400" cy="965200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25750"/>
            <a:ext cx="7773988" cy="641350"/>
          </a:xfrm>
        </p:spPr>
        <p:txBody>
          <a:bodyPr/>
          <a:lstStyle>
            <a:lvl1pPr marL="0" indent="0">
              <a:buFont typeface="Arial" charset="0"/>
              <a:buNone/>
              <a:defRPr sz="3300"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685800" y="3906044"/>
            <a:ext cx="7773988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de-DE" sz="2400"/>
              <a:t>Prof. Dr.-Ing. Helge Parzyjegla</a:t>
            </a:r>
          </a:p>
          <a:p>
            <a:pPr>
              <a:defRPr/>
            </a:pPr>
            <a:endParaRPr lang="de-DE" sz="2400"/>
          </a:p>
          <a:p>
            <a:pPr>
              <a:defRPr/>
            </a:pPr>
            <a:r>
              <a:rPr lang="de-DE" sz="2200"/>
              <a:t>Kommunikations- und Betriebssysteme (KBS)</a:t>
            </a:r>
          </a:p>
          <a:p>
            <a:pPr>
              <a:defRPr/>
            </a:pPr>
            <a:r>
              <a:rPr lang="de-DE" sz="2200"/>
              <a:t>Institut für Telekommunikationssysteme</a:t>
            </a:r>
          </a:p>
          <a:p>
            <a:pPr>
              <a:defRPr/>
            </a:pPr>
            <a:r>
              <a:rPr lang="de-DE" sz="2200"/>
              <a:t>Fakultät IV – Elektrotechnik und Informatik</a:t>
            </a:r>
          </a:p>
          <a:p>
            <a:pPr>
              <a:defRPr/>
            </a:pPr>
            <a:r>
              <a:rPr lang="de-DE" sz="2200"/>
              <a:t>Technische Universität Berlin</a:t>
            </a:r>
          </a:p>
        </p:txBody>
      </p:sp>
      <p:pic>
        <p:nvPicPr>
          <p:cNvPr id="11" name="Picture 4" descr="rand_gelb_unt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rand_gelb_obe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235AF1-7D94-45EE-8CD3-8E0DD5B19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5613" y="367834"/>
            <a:ext cx="7645400" cy="52322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7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10138"/>
            <a:ext cx="8061325" cy="38100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6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DDA20590-EC26-DE40-BF83-8E86F34B783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1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CD5D53CD-51C2-B74E-9B93-9D7142D35FE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924050"/>
            <a:ext cx="3954463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924050"/>
            <a:ext cx="3954462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0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85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44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46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28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96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357313"/>
            <a:ext cx="2014537" cy="463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57313"/>
            <a:ext cx="5894388" cy="463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4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457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387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0" y="6705600"/>
            <a:ext cx="3347864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0-</a:t>
            </a:r>
            <a:fld id="{0FF05924-277F-44FF-99FA-E39186B5BDA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51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3924300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330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79ECF0-7C5A-40AF-B2A2-93F08A94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0CD4D732-D163-478E-8D7F-8C21B4C1F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08525" y="1125538"/>
            <a:ext cx="4040188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5613" y="1125538"/>
            <a:ext cx="4038600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57314E-F360-49E8-8F17-2ECFA347C5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13" y="1125538"/>
            <a:ext cx="4038600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4040187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598206-1B8D-4D61-B8CC-95B14EDFC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and_gelb_unten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rand_gelb_obe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27" name="Rectangle 3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7834"/>
            <a:ext cx="764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25538"/>
            <a:ext cx="8231187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9225" y="6534150"/>
            <a:ext cx="4464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534150"/>
            <a:ext cx="20161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Odej Kao, TU Berlin, Distributed Algorithms 2016/17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34150"/>
            <a:ext cx="10064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B2F734-D3B2-4423-8BB5-FAEF5E328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 </a:t>
            </a:r>
            <a:r>
              <a:rPr lang="de-DE" dirty="0" err="1"/>
              <a:t>durck</a:t>
            </a:r>
            <a:r>
              <a:rPr lang="de-DE" dirty="0"/>
              <a:t> Klicken hinzufügen</a:t>
            </a:r>
          </a:p>
          <a:p>
            <a:pPr lvl="1"/>
            <a:r>
              <a:rPr lang="de-DE" dirty="0" err="1"/>
              <a:t>Xxx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6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Slide </a:t>
            </a:r>
            <a:fld id="{53EC5674-4864-724D-92F0-385EEF188541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77" y="6351539"/>
            <a:ext cx="570198" cy="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7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4521697"/>
            <a:ext cx="8061325" cy="769441"/>
          </a:xfrm>
        </p:spPr>
        <p:txBody>
          <a:bodyPr/>
          <a:lstStyle/>
          <a:p>
            <a:r>
              <a:rPr lang="de-DE" dirty="0"/>
              <a:t>Distributed </a:t>
            </a:r>
            <a:r>
              <a:rPr lang="de-DE" dirty="0" err="1"/>
              <a:t>Algorithms</a:t>
            </a:r>
            <a:r>
              <a:rPr lang="de-DE" dirty="0"/>
              <a:t> 2018/19</a:t>
            </a:r>
            <a:br>
              <a:rPr lang="de-DE" dirty="0"/>
            </a:br>
            <a:r>
              <a:rPr lang="en-US" b="1" dirty="0"/>
              <a:t>Flooding, Broadcast and Echo</a:t>
            </a:r>
            <a:endParaRPr lang="de-DE" b="1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Danh</a:t>
            </a:r>
            <a:r>
              <a:rPr lang="en-US" dirty="0"/>
              <a:t> Le-</a:t>
            </a:r>
            <a:r>
              <a:rPr lang="en-US" dirty="0" err="1"/>
              <a:t>Phuoc</a:t>
            </a:r>
            <a:r>
              <a:rPr lang="en-US" dirty="0"/>
              <a:t> | Open Distributed Systems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46471" y="5846134"/>
            <a:ext cx="8061325" cy="279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200" kern="0" dirty="0"/>
              <a:t>With material from R. </a:t>
            </a:r>
            <a:r>
              <a:rPr lang="en-US" sz="1200" kern="0" dirty="0" err="1"/>
              <a:t>Karnapke</a:t>
            </a:r>
            <a:r>
              <a:rPr lang="en-US" sz="1200" kern="0" dirty="0"/>
              <a:t> @ KBS &amp; O. Kao @ CIT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with Confirmation I (wrong!)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I: {NOT informed} // Executed by Initiator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SEND Explorer TO all Neighbors;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informed := TRUE;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{Explorer from neighbor N is received}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IF NOT informed THEN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	SEND Explorer TO all Neighbors except N;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	informed := TRUE;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  <a:sym typeface="Wingdings" pitchFamily="2" charset="2"/>
              </a:rPr>
              <a:t>		A := N;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FI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{Confirmation is received}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Count := Count + 1;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IF (NOT Initiator) AND (Count == #Neighbors – 1) THEN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	SEND Confirmation TO Neighbor A;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FI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IF Initiator AND (Count == #Neighbors) THEN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	Exit; // Algorithm is terminated.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FI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112060" y="3392996"/>
            <a:ext cx="306603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Initially, </a:t>
            </a:r>
            <a:r>
              <a:rPr lang="en-US" sz="1600" b="1" dirty="0">
                <a:latin typeface="Courier New" pitchFamily="49" charset="0"/>
              </a:rPr>
              <a:t>informed == false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and </a:t>
            </a:r>
            <a:r>
              <a:rPr lang="en-US" sz="1600" b="1" dirty="0">
                <a:latin typeface="Courier New" pitchFamily="49" charset="0"/>
              </a:rPr>
              <a:t>Count == 0</a:t>
            </a:r>
            <a:r>
              <a:rPr lang="en-US" sz="1600" b="1" dirty="0"/>
              <a:t> </a:t>
            </a:r>
            <a:r>
              <a:rPr lang="en-US" sz="1600" dirty="0"/>
              <a:t>for all nodes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07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with Confirmation II (right)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I: {NOT informed} // Executed by Initiator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SEND Explorer TO all Neighbors;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informed := TRUE;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{Explorer from neighbor N is received}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IF NOT informed and NOT leaf THEN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	SEND Explorer TO all Neighbors except N;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	informed := TRUE;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  <a:sym typeface="Wingdings" pitchFamily="2" charset="2"/>
              </a:rPr>
              <a:t>		A := N;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ELSE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	SEND Confirmation TO N;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FI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{Confirmation is received}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Count := Count + 1;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IF (NOT Initiator) AND (Count == #Neighbors – 1) THEN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	SEND Confirmation TO Neighbor A;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FI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IF Initiator AND (Count == #Neighbors) THEN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	Exit; // Algorithm is terminated.</a:t>
            </a:r>
          </a:p>
          <a:p>
            <a:pPr>
              <a:lnSpc>
                <a:spcPct val="110000"/>
              </a:lnSpc>
              <a:buNone/>
              <a:tabLst>
                <a:tab pos="715963" algn="l"/>
                <a:tab pos="1076325" algn="l"/>
                <a:tab pos="1436688" algn="l"/>
                <a:tab pos="1790700" algn="l"/>
              </a:tabLst>
            </a:pPr>
            <a:r>
              <a:rPr lang="en-US" b="1" dirty="0">
                <a:latin typeface="Courier New" pitchFamily="49" charset="0"/>
              </a:rPr>
              <a:t>	FI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112060" y="3392996"/>
            <a:ext cx="306603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Initially, </a:t>
            </a:r>
            <a:r>
              <a:rPr lang="en-US" sz="1600" b="1" dirty="0">
                <a:latin typeface="Courier New" pitchFamily="49" charset="0"/>
              </a:rPr>
              <a:t>informed == false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and </a:t>
            </a:r>
            <a:r>
              <a:rPr lang="en-US" sz="1600" b="1" dirty="0">
                <a:latin typeface="Courier New" pitchFamily="49" charset="0"/>
              </a:rPr>
              <a:t>Count == 0</a:t>
            </a:r>
            <a:r>
              <a:rPr lang="en-US" sz="1600" b="1" dirty="0"/>
              <a:t> </a:t>
            </a:r>
            <a:r>
              <a:rPr lang="en-US" sz="1600" dirty="0"/>
              <a:t>for all nodes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18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with Confirmation - Example</a:t>
            </a:r>
            <a:endParaRPr lang="de-DE" dirty="0"/>
          </a:p>
        </p:txBody>
      </p:sp>
      <p:sp>
        <p:nvSpPr>
          <p:cNvPr id="58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65593" name="Line 25"/>
          <p:cNvSpPr>
            <a:spLocks noChangeShapeType="1"/>
          </p:cNvSpPr>
          <p:nvPr/>
        </p:nvSpPr>
        <p:spPr bwMode="auto">
          <a:xfrm flipV="1">
            <a:off x="1911350" y="2132013"/>
            <a:ext cx="214313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573" name="Line 5"/>
          <p:cNvSpPr>
            <a:spLocks noChangeShapeType="1"/>
          </p:cNvSpPr>
          <p:nvPr/>
        </p:nvSpPr>
        <p:spPr bwMode="auto">
          <a:xfrm flipH="1" flipV="1">
            <a:off x="1331913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 flipV="1">
            <a:off x="684213" y="2709863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575" name="Line 7"/>
          <p:cNvSpPr>
            <a:spLocks noChangeShapeType="1"/>
          </p:cNvSpPr>
          <p:nvPr/>
        </p:nvSpPr>
        <p:spPr bwMode="auto">
          <a:xfrm flipV="1">
            <a:off x="1331913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576" name="Line 8"/>
          <p:cNvSpPr>
            <a:spLocks noChangeShapeType="1"/>
          </p:cNvSpPr>
          <p:nvPr/>
        </p:nvSpPr>
        <p:spPr bwMode="auto">
          <a:xfrm flipH="1" flipV="1">
            <a:off x="684213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577" name="Oval 9"/>
          <p:cNvSpPr>
            <a:spLocks noChangeArrowheads="1"/>
          </p:cNvSpPr>
          <p:nvPr/>
        </p:nvSpPr>
        <p:spPr bwMode="auto">
          <a:xfrm>
            <a:off x="1692275" y="249396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578" name="Oval 10"/>
          <p:cNvSpPr>
            <a:spLocks noChangeArrowheads="1"/>
          </p:cNvSpPr>
          <p:nvPr/>
        </p:nvSpPr>
        <p:spPr bwMode="auto">
          <a:xfrm>
            <a:off x="468313" y="2636838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579" name="Oval 11"/>
          <p:cNvSpPr>
            <a:spLocks noChangeArrowheads="1"/>
          </p:cNvSpPr>
          <p:nvPr/>
        </p:nvSpPr>
        <p:spPr bwMode="auto">
          <a:xfrm>
            <a:off x="1116013" y="335756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 flipH="1">
            <a:off x="2341563" y="2203450"/>
            <a:ext cx="144462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588" name="Oval 20"/>
          <p:cNvSpPr>
            <a:spLocks noChangeArrowheads="1"/>
          </p:cNvSpPr>
          <p:nvPr/>
        </p:nvSpPr>
        <p:spPr bwMode="auto">
          <a:xfrm>
            <a:off x="1116013" y="422116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591" name="Oval 23"/>
          <p:cNvSpPr>
            <a:spLocks noChangeArrowheads="1"/>
          </p:cNvSpPr>
          <p:nvPr/>
        </p:nvSpPr>
        <p:spPr bwMode="auto">
          <a:xfrm>
            <a:off x="2195513" y="2205038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594" name="Line 26"/>
          <p:cNvSpPr>
            <a:spLocks noChangeShapeType="1"/>
          </p:cNvSpPr>
          <p:nvPr/>
        </p:nvSpPr>
        <p:spPr bwMode="auto">
          <a:xfrm flipV="1">
            <a:off x="4144963" y="2205038"/>
            <a:ext cx="2127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595" name="Line 27"/>
          <p:cNvSpPr>
            <a:spLocks noChangeShapeType="1"/>
          </p:cNvSpPr>
          <p:nvPr/>
        </p:nvSpPr>
        <p:spPr bwMode="auto">
          <a:xfrm flipH="1" flipV="1">
            <a:off x="3565525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 flipV="1">
            <a:off x="2917825" y="2709863"/>
            <a:ext cx="1223963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597" name="Line 29"/>
          <p:cNvSpPr>
            <a:spLocks noChangeShapeType="1"/>
          </p:cNvSpPr>
          <p:nvPr/>
        </p:nvSpPr>
        <p:spPr bwMode="auto">
          <a:xfrm flipV="1">
            <a:off x="3565525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598" name="Line 30"/>
          <p:cNvSpPr>
            <a:spLocks noChangeShapeType="1"/>
          </p:cNvSpPr>
          <p:nvPr/>
        </p:nvSpPr>
        <p:spPr bwMode="auto">
          <a:xfrm flipH="1" flipV="1">
            <a:off x="2917825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599" name="Oval 31"/>
          <p:cNvSpPr>
            <a:spLocks noChangeArrowheads="1"/>
          </p:cNvSpPr>
          <p:nvPr/>
        </p:nvSpPr>
        <p:spPr bwMode="auto">
          <a:xfrm>
            <a:off x="3925888" y="24939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600" name="Oval 32"/>
          <p:cNvSpPr>
            <a:spLocks noChangeArrowheads="1"/>
          </p:cNvSpPr>
          <p:nvPr/>
        </p:nvSpPr>
        <p:spPr bwMode="auto">
          <a:xfrm>
            <a:off x="2701925" y="2636838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601" name="Oval 33"/>
          <p:cNvSpPr>
            <a:spLocks noChangeArrowheads="1"/>
          </p:cNvSpPr>
          <p:nvPr/>
        </p:nvSpPr>
        <p:spPr bwMode="auto">
          <a:xfrm>
            <a:off x="3349625" y="335756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603" name="Oval 35"/>
          <p:cNvSpPr>
            <a:spLocks noChangeArrowheads="1"/>
          </p:cNvSpPr>
          <p:nvPr/>
        </p:nvSpPr>
        <p:spPr bwMode="auto">
          <a:xfrm>
            <a:off x="3349625" y="422116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605" name="Oval 37"/>
          <p:cNvSpPr>
            <a:spLocks noChangeArrowheads="1"/>
          </p:cNvSpPr>
          <p:nvPr/>
        </p:nvSpPr>
        <p:spPr bwMode="auto">
          <a:xfrm>
            <a:off x="3422650" y="2562225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06" name="Oval 38"/>
          <p:cNvSpPr>
            <a:spLocks noChangeArrowheads="1"/>
          </p:cNvSpPr>
          <p:nvPr/>
        </p:nvSpPr>
        <p:spPr bwMode="auto">
          <a:xfrm>
            <a:off x="3925888" y="3140075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07" name="Line 39"/>
          <p:cNvSpPr>
            <a:spLocks noChangeShapeType="1"/>
          </p:cNvSpPr>
          <p:nvPr/>
        </p:nvSpPr>
        <p:spPr bwMode="auto">
          <a:xfrm flipH="1">
            <a:off x="4070350" y="3140075"/>
            <a:ext cx="144463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08" name="Line 40"/>
          <p:cNvSpPr>
            <a:spLocks noChangeShapeType="1"/>
          </p:cNvSpPr>
          <p:nvPr/>
        </p:nvSpPr>
        <p:spPr bwMode="auto">
          <a:xfrm flipH="1">
            <a:off x="3278188" y="2420938"/>
            <a:ext cx="360362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09" name="Line 41"/>
          <p:cNvSpPr>
            <a:spLocks noChangeShapeType="1"/>
          </p:cNvSpPr>
          <p:nvPr/>
        </p:nvSpPr>
        <p:spPr bwMode="auto">
          <a:xfrm flipV="1">
            <a:off x="6375400" y="2205038"/>
            <a:ext cx="14287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10" name="Line 42"/>
          <p:cNvSpPr>
            <a:spLocks noChangeShapeType="1"/>
          </p:cNvSpPr>
          <p:nvPr/>
        </p:nvSpPr>
        <p:spPr bwMode="auto">
          <a:xfrm flipH="1" flipV="1">
            <a:off x="5795963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11" name="Line 43"/>
          <p:cNvSpPr>
            <a:spLocks noChangeShapeType="1"/>
          </p:cNvSpPr>
          <p:nvPr/>
        </p:nvSpPr>
        <p:spPr bwMode="auto">
          <a:xfrm flipV="1">
            <a:off x="5148263" y="2709863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12" name="Line 44"/>
          <p:cNvSpPr>
            <a:spLocks noChangeShapeType="1"/>
          </p:cNvSpPr>
          <p:nvPr/>
        </p:nvSpPr>
        <p:spPr bwMode="auto">
          <a:xfrm flipV="1">
            <a:off x="5795963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13" name="Line 45"/>
          <p:cNvSpPr>
            <a:spLocks noChangeShapeType="1"/>
          </p:cNvSpPr>
          <p:nvPr/>
        </p:nvSpPr>
        <p:spPr bwMode="auto">
          <a:xfrm flipH="1" flipV="1">
            <a:off x="5148263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14" name="Oval 46"/>
          <p:cNvSpPr>
            <a:spLocks noChangeArrowheads="1"/>
          </p:cNvSpPr>
          <p:nvPr/>
        </p:nvSpPr>
        <p:spPr bwMode="auto">
          <a:xfrm>
            <a:off x="6156325" y="24939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615" name="Oval 47"/>
          <p:cNvSpPr>
            <a:spLocks noChangeArrowheads="1"/>
          </p:cNvSpPr>
          <p:nvPr/>
        </p:nvSpPr>
        <p:spPr bwMode="auto">
          <a:xfrm>
            <a:off x="4932363" y="2636838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616" name="Oval 48"/>
          <p:cNvSpPr>
            <a:spLocks noChangeArrowheads="1"/>
          </p:cNvSpPr>
          <p:nvPr/>
        </p:nvSpPr>
        <p:spPr bwMode="auto">
          <a:xfrm>
            <a:off x="5580063" y="33575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617" name="Oval 49"/>
          <p:cNvSpPr>
            <a:spLocks noChangeArrowheads="1"/>
          </p:cNvSpPr>
          <p:nvPr/>
        </p:nvSpPr>
        <p:spPr bwMode="auto">
          <a:xfrm>
            <a:off x="5580063" y="422116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618" name="Oval 50"/>
          <p:cNvSpPr>
            <a:spLocks noChangeArrowheads="1"/>
          </p:cNvSpPr>
          <p:nvPr/>
        </p:nvSpPr>
        <p:spPr bwMode="auto">
          <a:xfrm>
            <a:off x="5653088" y="2562225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20" name="Line 52"/>
          <p:cNvSpPr>
            <a:spLocks noChangeShapeType="1"/>
          </p:cNvSpPr>
          <p:nvPr/>
        </p:nvSpPr>
        <p:spPr bwMode="auto">
          <a:xfrm flipH="1">
            <a:off x="6086475" y="3860800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21" name="Line 53"/>
          <p:cNvSpPr>
            <a:spLocks noChangeShapeType="1"/>
          </p:cNvSpPr>
          <p:nvPr/>
        </p:nvSpPr>
        <p:spPr bwMode="auto">
          <a:xfrm flipH="1">
            <a:off x="5508625" y="2420938"/>
            <a:ext cx="360363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22" name="Oval 54"/>
          <p:cNvSpPr>
            <a:spLocks noChangeArrowheads="1"/>
          </p:cNvSpPr>
          <p:nvPr/>
        </p:nvSpPr>
        <p:spPr bwMode="auto">
          <a:xfrm>
            <a:off x="5870575" y="3930650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23" name="Oval 55"/>
          <p:cNvSpPr>
            <a:spLocks noChangeArrowheads="1"/>
          </p:cNvSpPr>
          <p:nvPr/>
        </p:nvSpPr>
        <p:spPr bwMode="auto">
          <a:xfrm>
            <a:off x="5510213" y="2997200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24" name="Line 56"/>
          <p:cNvSpPr>
            <a:spLocks noChangeShapeType="1"/>
          </p:cNvSpPr>
          <p:nvPr/>
        </p:nvSpPr>
        <p:spPr bwMode="auto">
          <a:xfrm flipH="1" flipV="1">
            <a:off x="5654675" y="2925763"/>
            <a:ext cx="144463" cy="214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25" name="Line 57"/>
          <p:cNvSpPr>
            <a:spLocks noChangeShapeType="1"/>
          </p:cNvSpPr>
          <p:nvPr/>
        </p:nvSpPr>
        <p:spPr bwMode="auto">
          <a:xfrm flipV="1">
            <a:off x="8610600" y="2205038"/>
            <a:ext cx="14287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26" name="Line 58"/>
          <p:cNvSpPr>
            <a:spLocks noChangeShapeType="1"/>
          </p:cNvSpPr>
          <p:nvPr/>
        </p:nvSpPr>
        <p:spPr bwMode="auto">
          <a:xfrm flipH="1" flipV="1">
            <a:off x="8031163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27" name="Line 59"/>
          <p:cNvSpPr>
            <a:spLocks noChangeShapeType="1"/>
          </p:cNvSpPr>
          <p:nvPr/>
        </p:nvSpPr>
        <p:spPr bwMode="auto">
          <a:xfrm flipV="1">
            <a:off x="7383463" y="2709863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28" name="Line 60"/>
          <p:cNvSpPr>
            <a:spLocks noChangeShapeType="1"/>
          </p:cNvSpPr>
          <p:nvPr/>
        </p:nvSpPr>
        <p:spPr bwMode="auto">
          <a:xfrm flipV="1">
            <a:off x="8031163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29" name="Line 61"/>
          <p:cNvSpPr>
            <a:spLocks noChangeShapeType="1"/>
          </p:cNvSpPr>
          <p:nvPr/>
        </p:nvSpPr>
        <p:spPr bwMode="auto">
          <a:xfrm flipH="1" flipV="1">
            <a:off x="7383463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30" name="Oval 62"/>
          <p:cNvSpPr>
            <a:spLocks noChangeArrowheads="1"/>
          </p:cNvSpPr>
          <p:nvPr/>
        </p:nvSpPr>
        <p:spPr bwMode="auto">
          <a:xfrm>
            <a:off x="8391525" y="24939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631" name="Oval 63"/>
          <p:cNvSpPr>
            <a:spLocks noChangeArrowheads="1"/>
          </p:cNvSpPr>
          <p:nvPr/>
        </p:nvSpPr>
        <p:spPr bwMode="auto">
          <a:xfrm>
            <a:off x="7167563" y="2636838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632" name="Oval 64"/>
          <p:cNvSpPr>
            <a:spLocks noChangeArrowheads="1"/>
          </p:cNvSpPr>
          <p:nvPr/>
        </p:nvSpPr>
        <p:spPr bwMode="auto">
          <a:xfrm>
            <a:off x="7815263" y="33575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633" name="Oval 65"/>
          <p:cNvSpPr>
            <a:spLocks noChangeArrowheads="1"/>
          </p:cNvSpPr>
          <p:nvPr/>
        </p:nvSpPr>
        <p:spPr bwMode="auto">
          <a:xfrm>
            <a:off x="7815263" y="422116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5635" name="Line 67"/>
          <p:cNvSpPr>
            <a:spLocks noChangeShapeType="1"/>
          </p:cNvSpPr>
          <p:nvPr/>
        </p:nvSpPr>
        <p:spPr bwMode="auto">
          <a:xfrm flipH="1">
            <a:off x="8321675" y="3860800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37" name="Oval 69"/>
          <p:cNvSpPr>
            <a:spLocks noChangeArrowheads="1"/>
          </p:cNvSpPr>
          <p:nvPr/>
        </p:nvSpPr>
        <p:spPr bwMode="auto">
          <a:xfrm>
            <a:off x="8105775" y="3930650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38" name="Oval 70"/>
          <p:cNvSpPr>
            <a:spLocks noChangeArrowheads="1"/>
          </p:cNvSpPr>
          <p:nvPr/>
        </p:nvSpPr>
        <p:spPr bwMode="auto">
          <a:xfrm>
            <a:off x="7745413" y="2997200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39" name="Line 71"/>
          <p:cNvSpPr>
            <a:spLocks noChangeShapeType="1"/>
          </p:cNvSpPr>
          <p:nvPr/>
        </p:nvSpPr>
        <p:spPr bwMode="auto">
          <a:xfrm flipH="1" flipV="1">
            <a:off x="7889875" y="2925763"/>
            <a:ext cx="144463" cy="214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40" name="Oval 72"/>
          <p:cNvSpPr>
            <a:spLocks noChangeArrowheads="1"/>
          </p:cNvSpPr>
          <p:nvPr/>
        </p:nvSpPr>
        <p:spPr bwMode="auto">
          <a:xfrm>
            <a:off x="7451725" y="3213100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5641" name="Line 73"/>
          <p:cNvSpPr>
            <a:spLocks noChangeShapeType="1"/>
          </p:cNvSpPr>
          <p:nvPr/>
        </p:nvSpPr>
        <p:spPr bwMode="auto">
          <a:xfrm>
            <a:off x="7308850" y="3284538"/>
            <a:ext cx="2159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29293" y="5157192"/>
            <a:ext cx="24929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Here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br>
              <a:rPr lang="de-DE" dirty="0"/>
            </a:b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confirmations</a:t>
            </a:r>
            <a:br>
              <a:rPr lang="de-DE" dirty="0"/>
            </a:b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counted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118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with Confirmation - Example</a:t>
            </a:r>
            <a:endParaRPr lang="de-DE" dirty="0"/>
          </a:p>
        </p:txBody>
      </p:sp>
      <p:sp>
        <p:nvSpPr>
          <p:cNvPr id="63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67621" name="Line 5"/>
          <p:cNvSpPr>
            <a:spLocks noChangeShapeType="1"/>
          </p:cNvSpPr>
          <p:nvPr/>
        </p:nvSpPr>
        <p:spPr bwMode="auto">
          <a:xfrm flipV="1">
            <a:off x="1911350" y="2205038"/>
            <a:ext cx="14287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22" name="Line 6"/>
          <p:cNvSpPr>
            <a:spLocks noChangeShapeType="1"/>
          </p:cNvSpPr>
          <p:nvPr/>
        </p:nvSpPr>
        <p:spPr bwMode="auto">
          <a:xfrm flipH="1" flipV="1">
            <a:off x="1331913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 flipV="1">
            <a:off x="684213" y="2709863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auto">
          <a:xfrm flipV="1">
            <a:off x="1331913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auto">
          <a:xfrm flipH="1" flipV="1">
            <a:off x="684213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26" name="Oval 10"/>
          <p:cNvSpPr>
            <a:spLocks noChangeArrowheads="1"/>
          </p:cNvSpPr>
          <p:nvPr/>
        </p:nvSpPr>
        <p:spPr bwMode="auto">
          <a:xfrm>
            <a:off x="1692275" y="24939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27" name="Oval 11"/>
          <p:cNvSpPr>
            <a:spLocks noChangeArrowheads="1"/>
          </p:cNvSpPr>
          <p:nvPr/>
        </p:nvSpPr>
        <p:spPr bwMode="auto">
          <a:xfrm>
            <a:off x="468313" y="2636838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28" name="Oval 12"/>
          <p:cNvSpPr>
            <a:spLocks noChangeArrowheads="1"/>
          </p:cNvSpPr>
          <p:nvPr/>
        </p:nvSpPr>
        <p:spPr bwMode="auto">
          <a:xfrm>
            <a:off x="1116013" y="33575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29" name="Oval 13"/>
          <p:cNvSpPr>
            <a:spLocks noChangeArrowheads="1"/>
          </p:cNvSpPr>
          <p:nvPr/>
        </p:nvSpPr>
        <p:spPr bwMode="auto">
          <a:xfrm>
            <a:off x="1116013" y="42211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30" name="Line 14"/>
          <p:cNvSpPr>
            <a:spLocks noChangeShapeType="1"/>
          </p:cNvSpPr>
          <p:nvPr/>
        </p:nvSpPr>
        <p:spPr bwMode="auto">
          <a:xfrm flipH="1">
            <a:off x="1622425" y="3860800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31" name="Oval 15"/>
          <p:cNvSpPr>
            <a:spLocks noChangeArrowheads="1"/>
          </p:cNvSpPr>
          <p:nvPr/>
        </p:nvSpPr>
        <p:spPr bwMode="auto">
          <a:xfrm>
            <a:off x="1406525" y="3930650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7632" name="Oval 16"/>
          <p:cNvSpPr>
            <a:spLocks noChangeArrowheads="1"/>
          </p:cNvSpPr>
          <p:nvPr/>
        </p:nvSpPr>
        <p:spPr bwMode="auto">
          <a:xfrm>
            <a:off x="1046163" y="2997200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7633" name="Line 17"/>
          <p:cNvSpPr>
            <a:spLocks noChangeShapeType="1"/>
          </p:cNvSpPr>
          <p:nvPr/>
        </p:nvSpPr>
        <p:spPr bwMode="auto">
          <a:xfrm flipH="1" flipV="1">
            <a:off x="1190625" y="2925763"/>
            <a:ext cx="144463" cy="214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34" name="Oval 18"/>
          <p:cNvSpPr>
            <a:spLocks noChangeArrowheads="1"/>
          </p:cNvSpPr>
          <p:nvPr/>
        </p:nvSpPr>
        <p:spPr bwMode="auto">
          <a:xfrm>
            <a:off x="752475" y="3213100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7635" name="Line 19"/>
          <p:cNvSpPr>
            <a:spLocks noChangeShapeType="1"/>
          </p:cNvSpPr>
          <p:nvPr/>
        </p:nvSpPr>
        <p:spPr bwMode="auto">
          <a:xfrm>
            <a:off x="609600" y="3284538"/>
            <a:ext cx="2159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36" name="Line 20"/>
          <p:cNvSpPr>
            <a:spLocks noChangeShapeType="1"/>
          </p:cNvSpPr>
          <p:nvPr/>
        </p:nvSpPr>
        <p:spPr bwMode="auto">
          <a:xfrm flipV="1">
            <a:off x="4143375" y="2205038"/>
            <a:ext cx="14287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37" name="Line 21"/>
          <p:cNvSpPr>
            <a:spLocks noChangeShapeType="1"/>
          </p:cNvSpPr>
          <p:nvPr/>
        </p:nvSpPr>
        <p:spPr bwMode="auto">
          <a:xfrm flipH="1" flipV="1">
            <a:off x="3563938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38" name="Line 22"/>
          <p:cNvSpPr>
            <a:spLocks noChangeShapeType="1"/>
          </p:cNvSpPr>
          <p:nvPr/>
        </p:nvSpPr>
        <p:spPr bwMode="auto">
          <a:xfrm flipV="1">
            <a:off x="2916238" y="2709863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39" name="Line 23"/>
          <p:cNvSpPr>
            <a:spLocks noChangeShapeType="1"/>
          </p:cNvSpPr>
          <p:nvPr/>
        </p:nvSpPr>
        <p:spPr bwMode="auto">
          <a:xfrm flipV="1">
            <a:off x="3563938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40" name="Line 24"/>
          <p:cNvSpPr>
            <a:spLocks noChangeShapeType="1"/>
          </p:cNvSpPr>
          <p:nvPr/>
        </p:nvSpPr>
        <p:spPr bwMode="auto">
          <a:xfrm flipH="1" flipV="1">
            <a:off x="2916238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41" name="Oval 25"/>
          <p:cNvSpPr>
            <a:spLocks noChangeArrowheads="1"/>
          </p:cNvSpPr>
          <p:nvPr/>
        </p:nvSpPr>
        <p:spPr bwMode="auto">
          <a:xfrm>
            <a:off x="3924300" y="24939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42" name="Oval 26"/>
          <p:cNvSpPr>
            <a:spLocks noChangeArrowheads="1"/>
          </p:cNvSpPr>
          <p:nvPr/>
        </p:nvSpPr>
        <p:spPr bwMode="auto">
          <a:xfrm>
            <a:off x="2700338" y="2636838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43" name="Oval 27"/>
          <p:cNvSpPr>
            <a:spLocks noChangeArrowheads="1"/>
          </p:cNvSpPr>
          <p:nvPr/>
        </p:nvSpPr>
        <p:spPr bwMode="auto">
          <a:xfrm>
            <a:off x="3348038" y="33575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44" name="Oval 28"/>
          <p:cNvSpPr>
            <a:spLocks noChangeArrowheads="1"/>
          </p:cNvSpPr>
          <p:nvPr/>
        </p:nvSpPr>
        <p:spPr bwMode="auto">
          <a:xfrm>
            <a:off x="3348038" y="42211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45" name="Line 29"/>
          <p:cNvSpPr>
            <a:spLocks noChangeShapeType="1"/>
          </p:cNvSpPr>
          <p:nvPr/>
        </p:nvSpPr>
        <p:spPr bwMode="auto">
          <a:xfrm flipH="1">
            <a:off x="3854450" y="3860800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46" name="Oval 30"/>
          <p:cNvSpPr>
            <a:spLocks noChangeArrowheads="1"/>
          </p:cNvSpPr>
          <p:nvPr/>
        </p:nvSpPr>
        <p:spPr bwMode="auto">
          <a:xfrm>
            <a:off x="3638550" y="3930650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7647" name="Oval 31"/>
          <p:cNvSpPr>
            <a:spLocks noChangeArrowheads="1"/>
          </p:cNvSpPr>
          <p:nvPr/>
        </p:nvSpPr>
        <p:spPr bwMode="auto">
          <a:xfrm>
            <a:off x="3278188" y="2997200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7648" name="Line 32"/>
          <p:cNvSpPr>
            <a:spLocks noChangeShapeType="1"/>
          </p:cNvSpPr>
          <p:nvPr/>
        </p:nvSpPr>
        <p:spPr bwMode="auto">
          <a:xfrm flipH="1" flipV="1">
            <a:off x="3422650" y="2925763"/>
            <a:ext cx="144463" cy="214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51" name="Oval 35"/>
          <p:cNvSpPr>
            <a:spLocks noChangeArrowheads="1"/>
          </p:cNvSpPr>
          <p:nvPr/>
        </p:nvSpPr>
        <p:spPr bwMode="auto">
          <a:xfrm>
            <a:off x="3417888" y="3141663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7652" name="Line 36"/>
          <p:cNvSpPr>
            <a:spLocks noChangeShapeType="1"/>
          </p:cNvSpPr>
          <p:nvPr/>
        </p:nvSpPr>
        <p:spPr bwMode="auto">
          <a:xfrm flipV="1">
            <a:off x="6375400" y="2205038"/>
            <a:ext cx="14287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53" name="Line 37"/>
          <p:cNvSpPr>
            <a:spLocks noChangeShapeType="1"/>
          </p:cNvSpPr>
          <p:nvPr/>
        </p:nvSpPr>
        <p:spPr bwMode="auto">
          <a:xfrm flipH="1" flipV="1">
            <a:off x="5795963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54" name="Line 38"/>
          <p:cNvSpPr>
            <a:spLocks noChangeShapeType="1"/>
          </p:cNvSpPr>
          <p:nvPr/>
        </p:nvSpPr>
        <p:spPr bwMode="auto">
          <a:xfrm flipV="1">
            <a:off x="5148263" y="2709863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55" name="Line 39"/>
          <p:cNvSpPr>
            <a:spLocks noChangeShapeType="1"/>
          </p:cNvSpPr>
          <p:nvPr/>
        </p:nvSpPr>
        <p:spPr bwMode="auto">
          <a:xfrm flipV="1">
            <a:off x="5795963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56" name="Line 40"/>
          <p:cNvSpPr>
            <a:spLocks noChangeShapeType="1"/>
          </p:cNvSpPr>
          <p:nvPr/>
        </p:nvSpPr>
        <p:spPr bwMode="auto">
          <a:xfrm flipH="1" flipV="1">
            <a:off x="5148263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57" name="Oval 41"/>
          <p:cNvSpPr>
            <a:spLocks noChangeArrowheads="1"/>
          </p:cNvSpPr>
          <p:nvPr/>
        </p:nvSpPr>
        <p:spPr bwMode="auto">
          <a:xfrm>
            <a:off x="6156325" y="24939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58" name="Oval 42"/>
          <p:cNvSpPr>
            <a:spLocks noChangeArrowheads="1"/>
          </p:cNvSpPr>
          <p:nvPr/>
        </p:nvSpPr>
        <p:spPr bwMode="auto">
          <a:xfrm>
            <a:off x="4932363" y="2636838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59" name="Oval 43"/>
          <p:cNvSpPr>
            <a:spLocks noChangeArrowheads="1"/>
          </p:cNvSpPr>
          <p:nvPr/>
        </p:nvSpPr>
        <p:spPr bwMode="auto">
          <a:xfrm>
            <a:off x="5580063" y="33575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60" name="Oval 44"/>
          <p:cNvSpPr>
            <a:spLocks noChangeArrowheads="1"/>
          </p:cNvSpPr>
          <p:nvPr/>
        </p:nvSpPr>
        <p:spPr bwMode="auto">
          <a:xfrm>
            <a:off x="5580063" y="42211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61" name="Line 45"/>
          <p:cNvSpPr>
            <a:spLocks noChangeShapeType="1"/>
          </p:cNvSpPr>
          <p:nvPr/>
        </p:nvSpPr>
        <p:spPr bwMode="auto">
          <a:xfrm flipH="1">
            <a:off x="6086475" y="3860800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62" name="Oval 46"/>
          <p:cNvSpPr>
            <a:spLocks noChangeArrowheads="1"/>
          </p:cNvSpPr>
          <p:nvPr/>
        </p:nvSpPr>
        <p:spPr bwMode="auto">
          <a:xfrm>
            <a:off x="5870575" y="3930650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7664" name="Line 48"/>
          <p:cNvSpPr>
            <a:spLocks noChangeShapeType="1"/>
          </p:cNvSpPr>
          <p:nvPr/>
        </p:nvSpPr>
        <p:spPr bwMode="auto">
          <a:xfrm flipH="1" flipV="1">
            <a:off x="5654675" y="2925763"/>
            <a:ext cx="144463" cy="214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65" name="Oval 49"/>
          <p:cNvSpPr>
            <a:spLocks noChangeArrowheads="1"/>
          </p:cNvSpPr>
          <p:nvPr/>
        </p:nvSpPr>
        <p:spPr bwMode="auto">
          <a:xfrm>
            <a:off x="5580063" y="3068638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7666" name="Oval 50"/>
          <p:cNvSpPr>
            <a:spLocks noChangeArrowheads="1"/>
          </p:cNvSpPr>
          <p:nvPr/>
        </p:nvSpPr>
        <p:spPr bwMode="auto">
          <a:xfrm>
            <a:off x="5289550" y="3284538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7667" name="Line 51"/>
          <p:cNvSpPr>
            <a:spLocks noChangeShapeType="1"/>
          </p:cNvSpPr>
          <p:nvPr/>
        </p:nvSpPr>
        <p:spPr bwMode="auto">
          <a:xfrm>
            <a:off x="5148263" y="3355975"/>
            <a:ext cx="21590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68" name="Line 52"/>
          <p:cNvSpPr>
            <a:spLocks noChangeShapeType="1"/>
          </p:cNvSpPr>
          <p:nvPr/>
        </p:nvSpPr>
        <p:spPr bwMode="auto">
          <a:xfrm flipV="1">
            <a:off x="8607425" y="2205038"/>
            <a:ext cx="14287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69" name="Line 53"/>
          <p:cNvSpPr>
            <a:spLocks noChangeShapeType="1"/>
          </p:cNvSpPr>
          <p:nvPr/>
        </p:nvSpPr>
        <p:spPr bwMode="auto">
          <a:xfrm flipH="1" flipV="1">
            <a:off x="8027988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70" name="Line 54"/>
          <p:cNvSpPr>
            <a:spLocks noChangeShapeType="1"/>
          </p:cNvSpPr>
          <p:nvPr/>
        </p:nvSpPr>
        <p:spPr bwMode="auto">
          <a:xfrm flipV="1">
            <a:off x="7380288" y="2709863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71" name="Line 55"/>
          <p:cNvSpPr>
            <a:spLocks noChangeShapeType="1"/>
          </p:cNvSpPr>
          <p:nvPr/>
        </p:nvSpPr>
        <p:spPr bwMode="auto">
          <a:xfrm flipV="1">
            <a:off x="8027988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72" name="Line 56"/>
          <p:cNvSpPr>
            <a:spLocks noChangeShapeType="1"/>
          </p:cNvSpPr>
          <p:nvPr/>
        </p:nvSpPr>
        <p:spPr bwMode="auto">
          <a:xfrm flipH="1" flipV="1">
            <a:off x="7380288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73" name="Oval 57"/>
          <p:cNvSpPr>
            <a:spLocks noChangeArrowheads="1"/>
          </p:cNvSpPr>
          <p:nvPr/>
        </p:nvSpPr>
        <p:spPr bwMode="auto">
          <a:xfrm>
            <a:off x="8388350" y="24939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74" name="Oval 58"/>
          <p:cNvSpPr>
            <a:spLocks noChangeArrowheads="1"/>
          </p:cNvSpPr>
          <p:nvPr/>
        </p:nvSpPr>
        <p:spPr bwMode="auto">
          <a:xfrm>
            <a:off x="7164388" y="2636838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7675" name="Oval 59"/>
          <p:cNvSpPr>
            <a:spLocks noChangeArrowheads="1"/>
          </p:cNvSpPr>
          <p:nvPr/>
        </p:nvSpPr>
        <p:spPr bwMode="auto">
          <a:xfrm>
            <a:off x="7812088" y="33575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76" name="Oval 60"/>
          <p:cNvSpPr>
            <a:spLocks noChangeArrowheads="1"/>
          </p:cNvSpPr>
          <p:nvPr/>
        </p:nvSpPr>
        <p:spPr bwMode="auto">
          <a:xfrm>
            <a:off x="7812088" y="42211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677" name="Line 61"/>
          <p:cNvSpPr>
            <a:spLocks noChangeShapeType="1"/>
          </p:cNvSpPr>
          <p:nvPr/>
        </p:nvSpPr>
        <p:spPr bwMode="auto">
          <a:xfrm flipH="1">
            <a:off x="8318500" y="3860800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78" name="Oval 62"/>
          <p:cNvSpPr>
            <a:spLocks noChangeArrowheads="1"/>
          </p:cNvSpPr>
          <p:nvPr/>
        </p:nvSpPr>
        <p:spPr bwMode="auto">
          <a:xfrm>
            <a:off x="8102600" y="3930650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7679" name="Line 63"/>
          <p:cNvSpPr>
            <a:spLocks noChangeShapeType="1"/>
          </p:cNvSpPr>
          <p:nvPr/>
        </p:nvSpPr>
        <p:spPr bwMode="auto">
          <a:xfrm flipV="1">
            <a:off x="7740650" y="2492375"/>
            <a:ext cx="287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7680" name="Oval 64"/>
          <p:cNvSpPr>
            <a:spLocks noChangeArrowheads="1"/>
          </p:cNvSpPr>
          <p:nvPr/>
        </p:nvSpPr>
        <p:spPr bwMode="auto">
          <a:xfrm>
            <a:off x="7812088" y="2565400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7681" name="Oval 65"/>
          <p:cNvSpPr>
            <a:spLocks noChangeArrowheads="1"/>
          </p:cNvSpPr>
          <p:nvPr/>
        </p:nvSpPr>
        <p:spPr bwMode="auto">
          <a:xfrm>
            <a:off x="7521575" y="3284538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7682" name="Line 66"/>
          <p:cNvSpPr>
            <a:spLocks noChangeShapeType="1"/>
          </p:cNvSpPr>
          <p:nvPr/>
        </p:nvSpPr>
        <p:spPr bwMode="auto">
          <a:xfrm>
            <a:off x="7380288" y="3355975"/>
            <a:ext cx="21590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70508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with Confirmation - Example</a:t>
            </a:r>
            <a:endParaRPr lang="de-DE" dirty="0"/>
          </a:p>
        </p:txBody>
      </p:sp>
      <p:sp>
        <p:nvSpPr>
          <p:cNvPr id="52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69668" name="Line 4"/>
          <p:cNvSpPr>
            <a:spLocks noChangeShapeType="1"/>
          </p:cNvSpPr>
          <p:nvPr/>
        </p:nvSpPr>
        <p:spPr bwMode="auto">
          <a:xfrm flipV="1">
            <a:off x="1911350" y="2205038"/>
            <a:ext cx="14287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69" name="Line 5"/>
          <p:cNvSpPr>
            <a:spLocks noChangeShapeType="1"/>
          </p:cNvSpPr>
          <p:nvPr/>
        </p:nvSpPr>
        <p:spPr bwMode="auto">
          <a:xfrm flipH="1" flipV="1">
            <a:off x="1331913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70" name="Line 6"/>
          <p:cNvSpPr>
            <a:spLocks noChangeShapeType="1"/>
          </p:cNvSpPr>
          <p:nvPr/>
        </p:nvSpPr>
        <p:spPr bwMode="auto">
          <a:xfrm flipV="1">
            <a:off x="684213" y="2709863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71" name="Line 7"/>
          <p:cNvSpPr>
            <a:spLocks noChangeShapeType="1"/>
          </p:cNvSpPr>
          <p:nvPr/>
        </p:nvSpPr>
        <p:spPr bwMode="auto">
          <a:xfrm flipV="1">
            <a:off x="1331913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72" name="Line 8"/>
          <p:cNvSpPr>
            <a:spLocks noChangeShapeType="1"/>
          </p:cNvSpPr>
          <p:nvPr/>
        </p:nvSpPr>
        <p:spPr bwMode="auto">
          <a:xfrm flipH="1" flipV="1">
            <a:off x="684213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73" name="Oval 9"/>
          <p:cNvSpPr>
            <a:spLocks noChangeArrowheads="1"/>
          </p:cNvSpPr>
          <p:nvPr/>
        </p:nvSpPr>
        <p:spPr bwMode="auto">
          <a:xfrm>
            <a:off x="1692275" y="24939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468313" y="2636838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9675" name="Oval 11"/>
          <p:cNvSpPr>
            <a:spLocks noChangeArrowheads="1"/>
          </p:cNvSpPr>
          <p:nvPr/>
        </p:nvSpPr>
        <p:spPr bwMode="auto">
          <a:xfrm>
            <a:off x="1116013" y="33575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9676" name="Oval 12"/>
          <p:cNvSpPr>
            <a:spLocks noChangeArrowheads="1"/>
          </p:cNvSpPr>
          <p:nvPr/>
        </p:nvSpPr>
        <p:spPr bwMode="auto">
          <a:xfrm>
            <a:off x="1116013" y="42211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9677" name="Line 13"/>
          <p:cNvSpPr>
            <a:spLocks noChangeShapeType="1"/>
          </p:cNvSpPr>
          <p:nvPr/>
        </p:nvSpPr>
        <p:spPr bwMode="auto">
          <a:xfrm flipH="1">
            <a:off x="1622425" y="3860800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78" name="Oval 14"/>
          <p:cNvSpPr>
            <a:spLocks noChangeArrowheads="1"/>
          </p:cNvSpPr>
          <p:nvPr/>
        </p:nvSpPr>
        <p:spPr bwMode="auto">
          <a:xfrm>
            <a:off x="1406525" y="3930650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83" name="Line 19"/>
          <p:cNvSpPr>
            <a:spLocks noChangeShapeType="1"/>
          </p:cNvSpPr>
          <p:nvPr/>
        </p:nvSpPr>
        <p:spPr bwMode="auto">
          <a:xfrm flipV="1">
            <a:off x="4143375" y="2205038"/>
            <a:ext cx="14287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84" name="Line 20"/>
          <p:cNvSpPr>
            <a:spLocks noChangeShapeType="1"/>
          </p:cNvSpPr>
          <p:nvPr/>
        </p:nvSpPr>
        <p:spPr bwMode="auto">
          <a:xfrm flipH="1" flipV="1">
            <a:off x="3563938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85" name="Line 21"/>
          <p:cNvSpPr>
            <a:spLocks noChangeShapeType="1"/>
          </p:cNvSpPr>
          <p:nvPr/>
        </p:nvSpPr>
        <p:spPr bwMode="auto">
          <a:xfrm flipV="1">
            <a:off x="2916238" y="2709863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 flipV="1">
            <a:off x="3563938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87" name="Line 23"/>
          <p:cNvSpPr>
            <a:spLocks noChangeShapeType="1"/>
          </p:cNvSpPr>
          <p:nvPr/>
        </p:nvSpPr>
        <p:spPr bwMode="auto">
          <a:xfrm flipH="1" flipV="1">
            <a:off x="2916238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88" name="Oval 24"/>
          <p:cNvSpPr>
            <a:spLocks noChangeArrowheads="1"/>
          </p:cNvSpPr>
          <p:nvPr/>
        </p:nvSpPr>
        <p:spPr bwMode="auto">
          <a:xfrm>
            <a:off x="3924300" y="24939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9689" name="Oval 25"/>
          <p:cNvSpPr>
            <a:spLocks noChangeArrowheads="1"/>
          </p:cNvSpPr>
          <p:nvPr/>
        </p:nvSpPr>
        <p:spPr bwMode="auto">
          <a:xfrm>
            <a:off x="2700338" y="2636838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9690" name="Oval 26"/>
          <p:cNvSpPr>
            <a:spLocks noChangeArrowheads="1"/>
          </p:cNvSpPr>
          <p:nvPr/>
        </p:nvSpPr>
        <p:spPr bwMode="auto">
          <a:xfrm>
            <a:off x="3348038" y="33575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9691" name="Oval 27"/>
          <p:cNvSpPr>
            <a:spLocks noChangeArrowheads="1"/>
          </p:cNvSpPr>
          <p:nvPr/>
        </p:nvSpPr>
        <p:spPr bwMode="auto">
          <a:xfrm>
            <a:off x="3348038" y="42211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9692" name="Line 28"/>
          <p:cNvSpPr>
            <a:spLocks noChangeShapeType="1"/>
          </p:cNvSpPr>
          <p:nvPr/>
        </p:nvSpPr>
        <p:spPr bwMode="auto">
          <a:xfrm flipH="1">
            <a:off x="4140200" y="3213100"/>
            <a:ext cx="71438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93" name="Oval 29"/>
          <p:cNvSpPr>
            <a:spLocks noChangeArrowheads="1"/>
          </p:cNvSpPr>
          <p:nvPr/>
        </p:nvSpPr>
        <p:spPr bwMode="auto">
          <a:xfrm>
            <a:off x="3924300" y="3211513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94" name="Line 30"/>
          <p:cNvSpPr>
            <a:spLocks noChangeShapeType="1"/>
          </p:cNvSpPr>
          <p:nvPr/>
        </p:nvSpPr>
        <p:spPr bwMode="auto">
          <a:xfrm flipV="1">
            <a:off x="3276600" y="2492375"/>
            <a:ext cx="287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95" name="Oval 31"/>
          <p:cNvSpPr>
            <a:spLocks noChangeArrowheads="1"/>
          </p:cNvSpPr>
          <p:nvPr/>
        </p:nvSpPr>
        <p:spPr bwMode="auto">
          <a:xfrm>
            <a:off x="3348038" y="2565400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98" name="Line 34"/>
          <p:cNvSpPr>
            <a:spLocks noChangeShapeType="1"/>
          </p:cNvSpPr>
          <p:nvPr/>
        </p:nvSpPr>
        <p:spPr bwMode="auto">
          <a:xfrm flipV="1">
            <a:off x="1044575" y="2492375"/>
            <a:ext cx="287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699" name="Oval 35"/>
          <p:cNvSpPr>
            <a:spLocks noChangeArrowheads="1"/>
          </p:cNvSpPr>
          <p:nvPr/>
        </p:nvSpPr>
        <p:spPr bwMode="auto">
          <a:xfrm>
            <a:off x="1116013" y="2565400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02" name="Line 38"/>
          <p:cNvSpPr>
            <a:spLocks noChangeShapeType="1"/>
          </p:cNvSpPr>
          <p:nvPr/>
        </p:nvSpPr>
        <p:spPr bwMode="auto">
          <a:xfrm flipV="1">
            <a:off x="6375400" y="2205038"/>
            <a:ext cx="14287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03" name="Line 39"/>
          <p:cNvSpPr>
            <a:spLocks noChangeShapeType="1"/>
          </p:cNvSpPr>
          <p:nvPr/>
        </p:nvSpPr>
        <p:spPr bwMode="auto">
          <a:xfrm flipH="1" flipV="1">
            <a:off x="5795963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04" name="Line 40"/>
          <p:cNvSpPr>
            <a:spLocks noChangeShapeType="1"/>
          </p:cNvSpPr>
          <p:nvPr/>
        </p:nvSpPr>
        <p:spPr bwMode="auto">
          <a:xfrm flipV="1">
            <a:off x="5148263" y="2709863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05" name="Line 41"/>
          <p:cNvSpPr>
            <a:spLocks noChangeShapeType="1"/>
          </p:cNvSpPr>
          <p:nvPr/>
        </p:nvSpPr>
        <p:spPr bwMode="auto">
          <a:xfrm flipV="1">
            <a:off x="5795963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06" name="Line 42"/>
          <p:cNvSpPr>
            <a:spLocks noChangeShapeType="1"/>
          </p:cNvSpPr>
          <p:nvPr/>
        </p:nvSpPr>
        <p:spPr bwMode="auto">
          <a:xfrm flipH="1" flipV="1">
            <a:off x="5148263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07" name="Oval 43"/>
          <p:cNvSpPr>
            <a:spLocks noChangeArrowheads="1"/>
          </p:cNvSpPr>
          <p:nvPr/>
        </p:nvSpPr>
        <p:spPr bwMode="auto">
          <a:xfrm>
            <a:off x="6156325" y="24939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9708" name="Oval 44"/>
          <p:cNvSpPr>
            <a:spLocks noChangeArrowheads="1"/>
          </p:cNvSpPr>
          <p:nvPr/>
        </p:nvSpPr>
        <p:spPr bwMode="auto">
          <a:xfrm>
            <a:off x="4932363" y="2636838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9709" name="Oval 45"/>
          <p:cNvSpPr>
            <a:spLocks noChangeArrowheads="1"/>
          </p:cNvSpPr>
          <p:nvPr/>
        </p:nvSpPr>
        <p:spPr bwMode="auto">
          <a:xfrm>
            <a:off x="5580063" y="33575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9710" name="Oval 46"/>
          <p:cNvSpPr>
            <a:spLocks noChangeArrowheads="1"/>
          </p:cNvSpPr>
          <p:nvPr/>
        </p:nvSpPr>
        <p:spPr bwMode="auto">
          <a:xfrm>
            <a:off x="5580063" y="42211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9711" name="Line 47"/>
          <p:cNvSpPr>
            <a:spLocks noChangeShapeType="1"/>
          </p:cNvSpPr>
          <p:nvPr/>
        </p:nvSpPr>
        <p:spPr bwMode="auto">
          <a:xfrm flipH="1">
            <a:off x="6372225" y="3213100"/>
            <a:ext cx="71438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12" name="Oval 48"/>
          <p:cNvSpPr>
            <a:spLocks noChangeArrowheads="1"/>
          </p:cNvSpPr>
          <p:nvPr/>
        </p:nvSpPr>
        <p:spPr bwMode="auto">
          <a:xfrm>
            <a:off x="6156325" y="3211513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15" name="Line 51"/>
          <p:cNvSpPr>
            <a:spLocks noChangeShapeType="1"/>
          </p:cNvSpPr>
          <p:nvPr/>
        </p:nvSpPr>
        <p:spPr bwMode="auto">
          <a:xfrm flipV="1">
            <a:off x="8607425" y="2205038"/>
            <a:ext cx="14287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16" name="Line 52"/>
          <p:cNvSpPr>
            <a:spLocks noChangeShapeType="1"/>
          </p:cNvSpPr>
          <p:nvPr/>
        </p:nvSpPr>
        <p:spPr bwMode="auto">
          <a:xfrm flipH="1" flipV="1">
            <a:off x="8027988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17" name="Line 53"/>
          <p:cNvSpPr>
            <a:spLocks noChangeShapeType="1"/>
          </p:cNvSpPr>
          <p:nvPr/>
        </p:nvSpPr>
        <p:spPr bwMode="auto">
          <a:xfrm flipV="1">
            <a:off x="7380288" y="2709863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18" name="Line 54"/>
          <p:cNvSpPr>
            <a:spLocks noChangeShapeType="1"/>
          </p:cNvSpPr>
          <p:nvPr/>
        </p:nvSpPr>
        <p:spPr bwMode="auto">
          <a:xfrm flipV="1">
            <a:off x="8027988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19" name="Line 55"/>
          <p:cNvSpPr>
            <a:spLocks noChangeShapeType="1"/>
          </p:cNvSpPr>
          <p:nvPr/>
        </p:nvSpPr>
        <p:spPr bwMode="auto">
          <a:xfrm flipH="1" flipV="1">
            <a:off x="7380288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20" name="Oval 56"/>
          <p:cNvSpPr>
            <a:spLocks noChangeArrowheads="1"/>
          </p:cNvSpPr>
          <p:nvPr/>
        </p:nvSpPr>
        <p:spPr bwMode="auto">
          <a:xfrm>
            <a:off x="8388350" y="24939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9721" name="Oval 57"/>
          <p:cNvSpPr>
            <a:spLocks noChangeArrowheads="1"/>
          </p:cNvSpPr>
          <p:nvPr/>
        </p:nvSpPr>
        <p:spPr bwMode="auto">
          <a:xfrm>
            <a:off x="7164388" y="2636838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9722" name="Oval 58"/>
          <p:cNvSpPr>
            <a:spLocks noChangeArrowheads="1"/>
          </p:cNvSpPr>
          <p:nvPr/>
        </p:nvSpPr>
        <p:spPr bwMode="auto">
          <a:xfrm>
            <a:off x="7812088" y="33575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9723" name="Oval 59"/>
          <p:cNvSpPr>
            <a:spLocks noChangeArrowheads="1"/>
          </p:cNvSpPr>
          <p:nvPr/>
        </p:nvSpPr>
        <p:spPr bwMode="auto">
          <a:xfrm>
            <a:off x="7812088" y="42211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9726" name="Line 62"/>
          <p:cNvSpPr>
            <a:spLocks noChangeShapeType="1"/>
          </p:cNvSpPr>
          <p:nvPr/>
        </p:nvSpPr>
        <p:spPr bwMode="auto">
          <a:xfrm flipH="1">
            <a:off x="8316913" y="2133600"/>
            <a:ext cx="71437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69727" name="Oval 63"/>
          <p:cNvSpPr>
            <a:spLocks noChangeArrowheads="1"/>
          </p:cNvSpPr>
          <p:nvPr/>
        </p:nvSpPr>
        <p:spPr bwMode="auto">
          <a:xfrm>
            <a:off x="8459788" y="2276475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952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with Confirmation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explorers altogether?</a:t>
            </a:r>
          </a:p>
          <a:p>
            <a:pPr lvl="1"/>
            <a:endParaRPr lang="en-US" dirty="0"/>
          </a:p>
          <a:p>
            <a:endParaRPr lang="en-US" sz="1100" dirty="0">
              <a:sym typeface="Wingdings" pitchFamily="2" charset="2"/>
            </a:endParaRPr>
          </a:p>
          <a:p>
            <a:endParaRPr lang="en-US" sz="1100" dirty="0">
              <a:sym typeface="Wingdings" pitchFamily="2" charset="2"/>
            </a:endParaRPr>
          </a:p>
          <a:p>
            <a:endParaRPr lang="en-US" sz="1100" dirty="0">
              <a:sym typeface="Wingdings" pitchFamily="2" charset="2"/>
            </a:endParaRPr>
          </a:p>
          <a:p>
            <a:endParaRPr lang="en-US" sz="11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How many confirmations altogether?</a:t>
            </a:r>
          </a:p>
          <a:p>
            <a:endParaRPr lang="en-US" sz="1100" dirty="0">
              <a:sym typeface="Wingdings" pitchFamily="2" charset="2"/>
            </a:endParaRPr>
          </a:p>
          <a:p>
            <a:endParaRPr lang="en-US" sz="1100" dirty="0">
              <a:sym typeface="Wingdings" pitchFamily="2" charset="2"/>
            </a:endParaRPr>
          </a:p>
          <a:p>
            <a:endParaRPr lang="en-US" sz="1100" dirty="0">
              <a:sym typeface="Wingdings" pitchFamily="2" charset="2"/>
            </a:endParaRPr>
          </a:p>
          <a:p>
            <a:endParaRPr lang="en-US" sz="1100" dirty="0">
              <a:sym typeface="Wingdings" pitchFamily="2" charset="2"/>
            </a:endParaRPr>
          </a:p>
          <a:p>
            <a:endParaRPr lang="en-US" sz="11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Altogether?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25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with Confirmation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explorers altogether?</a:t>
            </a:r>
          </a:p>
          <a:p>
            <a:pPr lvl="1"/>
            <a:r>
              <a:rPr lang="en-US" dirty="0"/>
              <a:t>Every node sends an explorer on all edges </a:t>
            </a:r>
            <a:r>
              <a:rPr lang="en-US" dirty="0">
                <a:sym typeface="Wingdings" pitchFamily="2" charset="2"/>
              </a:rPr>
              <a:t> +2</a:t>
            </a:r>
            <a:r>
              <a:rPr lang="en-US" i="1" dirty="0"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explorer</a:t>
            </a:r>
          </a:p>
          <a:p>
            <a:pPr lvl="1"/>
            <a:r>
              <a:rPr lang="en-US" dirty="0">
                <a:sym typeface="Wingdings" pitchFamily="2" charset="2"/>
              </a:rPr>
              <a:t>But not on its activation edge  -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explorer</a:t>
            </a:r>
          </a:p>
          <a:p>
            <a:pPr lvl="1"/>
            <a:r>
              <a:rPr lang="en-US" dirty="0">
                <a:sym typeface="Wingdings" pitchFamily="2" charset="2"/>
              </a:rPr>
              <a:t>Exception initiator  +1 explorer</a:t>
            </a:r>
          </a:p>
          <a:p>
            <a:pPr lvl="1"/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2</a:t>
            </a:r>
            <a:r>
              <a:rPr lang="en-US" i="1" dirty="0">
                <a:solidFill>
                  <a:schemeClr val="accent1"/>
                </a:solidFill>
                <a:sym typeface="Wingdings" pitchFamily="2" charset="2"/>
              </a:rPr>
              <a:t>e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 – </a:t>
            </a:r>
            <a:r>
              <a:rPr lang="en-US" i="1" dirty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 + 1 explorer</a:t>
            </a:r>
            <a:endParaRPr lang="en-US" dirty="0">
              <a:sym typeface="Wingdings" pitchFamily="2" charset="2"/>
            </a:endParaRPr>
          </a:p>
          <a:p>
            <a:endParaRPr lang="en-US" sz="11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How many confirmations altogether?</a:t>
            </a:r>
          </a:p>
          <a:p>
            <a:pPr lvl="1"/>
            <a:r>
              <a:rPr lang="en-US" dirty="0">
                <a:sym typeface="Wingdings" pitchFamily="2" charset="2"/>
              </a:rPr>
              <a:t>Every node gets a confirmation on every edge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 +2e messages</a:t>
            </a:r>
          </a:p>
          <a:p>
            <a:pPr lvl="1"/>
            <a:r>
              <a:rPr lang="en-US" dirty="0">
                <a:sym typeface="Wingdings" pitchFamily="2" charset="2"/>
              </a:rPr>
              <a:t>But not on its activation edge  -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messages</a:t>
            </a:r>
          </a:p>
          <a:p>
            <a:pPr lvl="1"/>
            <a:r>
              <a:rPr lang="en-US" dirty="0">
                <a:sym typeface="Wingdings" pitchFamily="2" charset="2"/>
              </a:rPr>
              <a:t>Exception initiator  +1 message</a:t>
            </a:r>
          </a:p>
          <a:p>
            <a:pPr lvl="1"/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2</a:t>
            </a:r>
            <a:r>
              <a:rPr lang="en-US" i="1" dirty="0">
                <a:solidFill>
                  <a:schemeClr val="accent1"/>
                </a:solidFill>
                <a:sym typeface="Wingdings" pitchFamily="2" charset="2"/>
              </a:rPr>
              <a:t>e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 – </a:t>
            </a:r>
            <a:r>
              <a:rPr lang="en-US" i="1" dirty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 + 1 confirmations</a:t>
            </a:r>
            <a:endParaRPr lang="en-US" dirty="0">
              <a:sym typeface="Wingdings" pitchFamily="2" charset="2"/>
            </a:endParaRPr>
          </a:p>
          <a:p>
            <a:endParaRPr lang="en-US" sz="11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Altogether: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4</a:t>
            </a:r>
            <a:r>
              <a:rPr lang="en-US" i="1" dirty="0">
                <a:solidFill>
                  <a:schemeClr val="accent1"/>
                </a:solidFill>
                <a:sym typeface="Wingdings" pitchFamily="2" charset="2"/>
              </a:rPr>
              <a:t>e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 – 2</a:t>
            </a:r>
            <a:r>
              <a:rPr lang="en-US" i="1" dirty="0">
                <a:solidFill>
                  <a:schemeClr val="accent1"/>
                </a:solidFill>
                <a:sym typeface="Wingdings" pitchFamily="2" charset="2"/>
              </a:rPr>
              <a:t>n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 + 2 messages</a:t>
            </a:r>
            <a:r>
              <a:rPr lang="en-US" dirty="0">
                <a:sym typeface="Wingdings" pitchFamily="2" charset="2"/>
              </a:rPr>
              <a:t>, double the number for flooding without confirmation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896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Echo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98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Echo-Algorithm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Initially all nodes are </a:t>
            </a:r>
            <a:r>
              <a:rPr lang="en-US" i="1" dirty="0"/>
              <a:t>white</a:t>
            </a:r>
          </a:p>
          <a:p>
            <a:pPr>
              <a:buFont typeface="Arial" charset="0"/>
              <a:buChar char="•"/>
            </a:pPr>
            <a:r>
              <a:rPr lang="en-US" dirty="0"/>
              <a:t>The unique initiator becomes </a:t>
            </a:r>
            <a:r>
              <a:rPr lang="en-US" i="1" dirty="0"/>
              <a:t>red</a:t>
            </a:r>
            <a:r>
              <a:rPr lang="en-US" dirty="0"/>
              <a:t> and sends red messages (explorers) to all its neighbors</a:t>
            </a:r>
          </a:p>
        </p:txBody>
      </p:sp>
      <p:sp>
        <p:nvSpPr>
          <p:cNvPr id="26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82980" name="Line 4"/>
          <p:cNvSpPr>
            <a:spLocks noChangeShapeType="1"/>
          </p:cNvSpPr>
          <p:nvPr/>
        </p:nvSpPr>
        <p:spPr bwMode="auto">
          <a:xfrm flipV="1">
            <a:off x="2484438" y="4868863"/>
            <a:ext cx="935037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 flipV="1">
            <a:off x="3419475" y="4292600"/>
            <a:ext cx="1081088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>
            <a:off x="3419475" y="4868863"/>
            <a:ext cx="1008063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 flipV="1">
            <a:off x="4500563" y="4221163"/>
            <a:ext cx="1800225" cy="71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2984" name="Line 8"/>
          <p:cNvSpPr>
            <a:spLocks noChangeShapeType="1"/>
          </p:cNvSpPr>
          <p:nvPr/>
        </p:nvSpPr>
        <p:spPr bwMode="auto">
          <a:xfrm flipH="1">
            <a:off x="4427538" y="4292600"/>
            <a:ext cx="73025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2985" name="Line 9"/>
          <p:cNvSpPr>
            <a:spLocks noChangeShapeType="1"/>
          </p:cNvSpPr>
          <p:nvPr/>
        </p:nvSpPr>
        <p:spPr bwMode="auto">
          <a:xfrm>
            <a:off x="4427538" y="5229225"/>
            <a:ext cx="1439862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2986" name="Line 10"/>
          <p:cNvSpPr>
            <a:spLocks noChangeShapeType="1"/>
          </p:cNvSpPr>
          <p:nvPr/>
        </p:nvSpPr>
        <p:spPr bwMode="auto">
          <a:xfrm flipV="1">
            <a:off x="5795963" y="4148138"/>
            <a:ext cx="504825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2987" name="Line 11"/>
          <p:cNvSpPr>
            <a:spLocks noChangeShapeType="1"/>
          </p:cNvSpPr>
          <p:nvPr/>
        </p:nvSpPr>
        <p:spPr bwMode="auto">
          <a:xfrm>
            <a:off x="6300788" y="4221163"/>
            <a:ext cx="4318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4284663" y="4076700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3203575" y="4652963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5580063" y="5229225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2991" name="Oval 15"/>
          <p:cNvSpPr>
            <a:spLocks noChangeArrowheads="1"/>
          </p:cNvSpPr>
          <p:nvPr/>
        </p:nvSpPr>
        <p:spPr bwMode="auto">
          <a:xfrm>
            <a:off x="6084888" y="4005263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2992" name="Oval 16"/>
          <p:cNvSpPr>
            <a:spLocks noChangeArrowheads="1"/>
          </p:cNvSpPr>
          <p:nvPr/>
        </p:nvSpPr>
        <p:spPr bwMode="auto">
          <a:xfrm>
            <a:off x="6516688" y="5300663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4213225" y="5013325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2994" name="Oval 18"/>
          <p:cNvSpPr>
            <a:spLocks noChangeArrowheads="1"/>
          </p:cNvSpPr>
          <p:nvPr/>
        </p:nvSpPr>
        <p:spPr bwMode="auto">
          <a:xfrm>
            <a:off x="2268538" y="5445125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 flipH="1">
            <a:off x="3779838" y="4364038"/>
            <a:ext cx="2873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2996" name="Line 20"/>
          <p:cNvSpPr>
            <a:spLocks noChangeShapeType="1"/>
          </p:cNvSpPr>
          <p:nvPr/>
        </p:nvSpPr>
        <p:spPr bwMode="auto">
          <a:xfrm>
            <a:off x="4932363" y="41481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2997" name="Line 21"/>
          <p:cNvSpPr>
            <a:spLocks noChangeShapeType="1"/>
          </p:cNvSpPr>
          <p:nvPr/>
        </p:nvSpPr>
        <p:spPr bwMode="auto">
          <a:xfrm>
            <a:off x="4643438" y="45815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2998" name="Oval 22"/>
          <p:cNvSpPr>
            <a:spLocks noChangeArrowheads="1"/>
          </p:cNvSpPr>
          <p:nvPr/>
        </p:nvSpPr>
        <p:spPr bwMode="auto">
          <a:xfrm>
            <a:off x="3924300" y="4506913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2999" name="Oval 23"/>
          <p:cNvSpPr>
            <a:spLocks noChangeArrowheads="1"/>
          </p:cNvSpPr>
          <p:nvPr/>
        </p:nvSpPr>
        <p:spPr bwMode="auto">
          <a:xfrm>
            <a:off x="5003800" y="4217988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3000" name="Oval 24"/>
          <p:cNvSpPr>
            <a:spLocks noChangeArrowheads="1"/>
          </p:cNvSpPr>
          <p:nvPr/>
        </p:nvSpPr>
        <p:spPr bwMode="auto">
          <a:xfrm>
            <a:off x="4427538" y="4652963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23601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Echo-Algorithm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A white node, receiving an explorer, becomes red itself and memorizes that „first“ edge (</a:t>
            </a:r>
            <a:r>
              <a:rPr lang="en-US" i="1" dirty="0"/>
              <a:t>activation edge</a:t>
            </a:r>
            <a:r>
              <a:rPr lang="en-US" dirty="0"/>
              <a:t>) and sends explorers to all its neighbors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On an edge, where two explorers meet, the cycle is broken (i.e., the explorers are swallowed)</a:t>
            </a:r>
          </a:p>
        </p:txBody>
      </p:sp>
      <p:sp>
        <p:nvSpPr>
          <p:cNvPr id="33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68538" y="4005263"/>
            <a:ext cx="4679950" cy="1871662"/>
            <a:chOff x="1429" y="2523"/>
            <a:chExt cx="2948" cy="1179"/>
          </a:xfrm>
        </p:grpSpPr>
        <p:sp>
          <p:nvSpPr>
            <p:cNvPr id="385029" name="Line 5"/>
            <p:cNvSpPr>
              <a:spLocks noChangeShapeType="1"/>
            </p:cNvSpPr>
            <p:nvPr/>
          </p:nvSpPr>
          <p:spPr bwMode="auto">
            <a:xfrm flipV="1">
              <a:off x="1565" y="3067"/>
              <a:ext cx="589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030" name="Line 6"/>
            <p:cNvSpPr>
              <a:spLocks noChangeShapeType="1"/>
            </p:cNvSpPr>
            <p:nvPr/>
          </p:nvSpPr>
          <p:spPr bwMode="auto">
            <a:xfrm flipV="1">
              <a:off x="2154" y="2704"/>
              <a:ext cx="681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031" name="Line 7"/>
            <p:cNvSpPr>
              <a:spLocks noChangeShapeType="1"/>
            </p:cNvSpPr>
            <p:nvPr/>
          </p:nvSpPr>
          <p:spPr bwMode="auto">
            <a:xfrm>
              <a:off x="2154" y="3067"/>
              <a:ext cx="635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032" name="Line 8"/>
            <p:cNvSpPr>
              <a:spLocks noChangeShapeType="1"/>
            </p:cNvSpPr>
            <p:nvPr/>
          </p:nvSpPr>
          <p:spPr bwMode="auto">
            <a:xfrm flipV="1">
              <a:off x="2835" y="2659"/>
              <a:ext cx="1134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033" name="Line 9"/>
            <p:cNvSpPr>
              <a:spLocks noChangeShapeType="1"/>
            </p:cNvSpPr>
            <p:nvPr/>
          </p:nvSpPr>
          <p:spPr bwMode="auto">
            <a:xfrm flipH="1">
              <a:off x="2789" y="2704"/>
              <a:ext cx="46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034" name="Line 10"/>
            <p:cNvSpPr>
              <a:spLocks noChangeShapeType="1"/>
            </p:cNvSpPr>
            <p:nvPr/>
          </p:nvSpPr>
          <p:spPr bwMode="auto">
            <a:xfrm>
              <a:off x="2789" y="3294"/>
              <a:ext cx="907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035" name="Line 11"/>
            <p:cNvSpPr>
              <a:spLocks noChangeShapeType="1"/>
            </p:cNvSpPr>
            <p:nvPr/>
          </p:nvSpPr>
          <p:spPr bwMode="auto">
            <a:xfrm flipV="1">
              <a:off x="3651" y="2613"/>
              <a:ext cx="318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036" name="Line 12"/>
            <p:cNvSpPr>
              <a:spLocks noChangeShapeType="1"/>
            </p:cNvSpPr>
            <p:nvPr/>
          </p:nvSpPr>
          <p:spPr bwMode="auto">
            <a:xfrm>
              <a:off x="3969" y="2659"/>
              <a:ext cx="272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037" name="Oval 13"/>
            <p:cNvSpPr>
              <a:spLocks noChangeArrowheads="1"/>
            </p:cNvSpPr>
            <p:nvPr/>
          </p:nvSpPr>
          <p:spPr bwMode="auto">
            <a:xfrm>
              <a:off x="2699" y="2568"/>
              <a:ext cx="272" cy="27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85038" name="Oval 14"/>
            <p:cNvSpPr>
              <a:spLocks noChangeArrowheads="1"/>
            </p:cNvSpPr>
            <p:nvPr/>
          </p:nvSpPr>
          <p:spPr bwMode="auto">
            <a:xfrm>
              <a:off x="2018" y="2931"/>
              <a:ext cx="272" cy="27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85039" name="Oval 15"/>
            <p:cNvSpPr>
              <a:spLocks noChangeArrowheads="1"/>
            </p:cNvSpPr>
            <p:nvPr/>
          </p:nvSpPr>
          <p:spPr bwMode="auto">
            <a:xfrm>
              <a:off x="3515" y="3294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5040" name="Oval 16"/>
            <p:cNvSpPr>
              <a:spLocks noChangeArrowheads="1"/>
            </p:cNvSpPr>
            <p:nvPr/>
          </p:nvSpPr>
          <p:spPr bwMode="auto">
            <a:xfrm>
              <a:off x="3833" y="2523"/>
              <a:ext cx="272" cy="27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85041" name="Oval 17"/>
            <p:cNvSpPr>
              <a:spLocks noChangeArrowheads="1"/>
            </p:cNvSpPr>
            <p:nvPr/>
          </p:nvSpPr>
          <p:spPr bwMode="auto">
            <a:xfrm>
              <a:off x="4105" y="3339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5042" name="Oval 18"/>
            <p:cNvSpPr>
              <a:spLocks noChangeArrowheads="1"/>
            </p:cNvSpPr>
            <p:nvPr/>
          </p:nvSpPr>
          <p:spPr bwMode="auto">
            <a:xfrm>
              <a:off x="2653" y="3158"/>
              <a:ext cx="272" cy="27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85043" name="Oval 19"/>
            <p:cNvSpPr>
              <a:spLocks noChangeArrowheads="1"/>
            </p:cNvSpPr>
            <p:nvPr/>
          </p:nvSpPr>
          <p:spPr bwMode="auto">
            <a:xfrm>
              <a:off x="1429" y="3430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5044" name="Line 20"/>
            <p:cNvSpPr>
              <a:spLocks noChangeShapeType="1"/>
            </p:cNvSpPr>
            <p:nvPr/>
          </p:nvSpPr>
          <p:spPr bwMode="auto">
            <a:xfrm flipH="1">
              <a:off x="3560" y="2886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045" name="Line 21"/>
            <p:cNvSpPr>
              <a:spLocks noChangeShapeType="1"/>
            </p:cNvSpPr>
            <p:nvPr/>
          </p:nvSpPr>
          <p:spPr bwMode="auto">
            <a:xfrm flipH="1" flipV="1">
              <a:off x="2290" y="3339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046" name="Oval 22"/>
            <p:cNvSpPr>
              <a:spLocks noChangeArrowheads="1"/>
            </p:cNvSpPr>
            <p:nvPr/>
          </p:nvSpPr>
          <p:spPr bwMode="auto">
            <a:xfrm>
              <a:off x="1791" y="3158"/>
              <a:ext cx="92" cy="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5047" name="Line 23"/>
            <p:cNvSpPr>
              <a:spLocks noChangeShapeType="1"/>
            </p:cNvSpPr>
            <p:nvPr/>
          </p:nvSpPr>
          <p:spPr bwMode="auto">
            <a:xfrm flipH="1">
              <a:off x="1655" y="3067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048" name="Oval 24"/>
            <p:cNvSpPr>
              <a:spLocks noChangeArrowheads="1"/>
            </p:cNvSpPr>
            <p:nvPr/>
          </p:nvSpPr>
          <p:spPr bwMode="auto">
            <a:xfrm>
              <a:off x="2381" y="3248"/>
              <a:ext cx="92" cy="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5049" name="Oval 25"/>
            <p:cNvSpPr>
              <a:spLocks noChangeArrowheads="1"/>
            </p:cNvSpPr>
            <p:nvPr/>
          </p:nvSpPr>
          <p:spPr bwMode="auto">
            <a:xfrm>
              <a:off x="4150" y="2931"/>
              <a:ext cx="92" cy="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5050" name="Oval 26"/>
            <p:cNvSpPr>
              <a:spLocks noChangeArrowheads="1"/>
            </p:cNvSpPr>
            <p:nvPr/>
          </p:nvSpPr>
          <p:spPr bwMode="auto">
            <a:xfrm>
              <a:off x="3651" y="2931"/>
              <a:ext cx="92" cy="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5051" name="Line 27"/>
            <p:cNvSpPr>
              <a:spLocks noChangeShapeType="1"/>
            </p:cNvSpPr>
            <p:nvPr/>
          </p:nvSpPr>
          <p:spPr bwMode="auto">
            <a:xfrm>
              <a:off x="4286" y="2886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052" name="Oval 28"/>
            <p:cNvSpPr>
              <a:spLocks noChangeArrowheads="1"/>
            </p:cNvSpPr>
            <p:nvPr/>
          </p:nvSpPr>
          <p:spPr bwMode="auto">
            <a:xfrm>
              <a:off x="3152" y="3385"/>
              <a:ext cx="92" cy="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5053" name="Line 29"/>
            <p:cNvSpPr>
              <a:spLocks noChangeShapeType="1"/>
            </p:cNvSpPr>
            <p:nvPr/>
          </p:nvSpPr>
          <p:spPr bwMode="auto">
            <a:xfrm>
              <a:off x="3062" y="3475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054" name="Oval 30"/>
            <p:cNvSpPr>
              <a:spLocks noChangeArrowheads="1"/>
            </p:cNvSpPr>
            <p:nvPr/>
          </p:nvSpPr>
          <p:spPr bwMode="auto">
            <a:xfrm>
              <a:off x="2472" y="3022"/>
              <a:ext cx="92" cy="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5055" name="Line 31"/>
            <p:cNvSpPr>
              <a:spLocks noChangeShapeType="1"/>
            </p:cNvSpPr>
            <p:nvPr/>
          </p:nvSpPr>
          <p:spPr bwMode="auto">
            <a:xfrm>
              <a:off x="2517" y="2976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5723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604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Distribution of Information (e.g. node-ID) with or without confirmation to all nodes using </a:t>
            </a:r>
            <a:r>
              <a:rPr lang="en-US" i="1" dirty="0"/>
              <a:t>all edges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Echo</a:t>
            </a:r>
          </a:p>
          <a:p>
            <a:pPr lvl="1"/>
            <a:r>
              <a:rPr lang="en-US" dirty="0"/>
              <a:t>Distribution of information to all nodes using all edges with selective confirmation</a:t>
            </a:r>
          </a:p>
          <a:p>
            <a:pPr lvl="1"/>
            <a:r>
              <a:rPr lang="en-US" dirty="0"/>
              <a:t>Collecting information</a:t>
            </a:r>
          </a:p>
          <a:p>
            <a:pPr lvl="1"/>
            <a:r>
              <a:rPr lang="en-US" dirty="0"/>
              <a:t>Construction of a spanning tree</a:t>
            </a:r>
          </a:p>
          <a:p>
            <a:endParaRPr lang="en-US" dirty="0"/>
          </a:p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Distribution of information to all nodes with or without acknowledgement with special topologies</a:t>
            </a:r>
          </a:p>
          <a:p>
            <a:pPr lvl="1"/>
            <a:endParaRPr lang="en-US" dirty="0"/>
          </a:p>
          <a:p>
            <a:r>
              <a:rPr lang="en-US" dirty="0"/>
              <a:t>Multicast</a:t>
            </a:r>
          </a:p>
          <a:p>
            <a:pPr lvl="1"/>
            <a:r>
              <a:rPr lang="en-US" dirty="0"/>
              <a:t>Distribution of information to a specific group of nodes with or without acknowledgement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6155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9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Echo-Algorithm</a:t>
            </a:r>
          </a:p>
        </p:txBody>
      </p:sp>
      <p:sp>
        <p:nvSpPr>
          <p:cNvPr id="387100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A red node which has received an explorer </a:t>
            </a:r>
            <a:r>
              <a:rPr lang="en-US" i="1" dirty="0"/>
              <a:t>or</a:t>
            </a:r>
            <a:r>
              <a:rPr lang="en-US" dirty="0"/>
              <a:t> echo over </a:t>
            </a:r>
            <a:r>
              <a:rPr lang="en-US" i="1" dirty="0"/>
              <a:t>all</a:t>
            </a:r>
            <a:r>
              <a:rPr lang="en-US" dirty="0"/>
              <a:t> its edges becomes green and sends a green echo over its „first“ edge which also becomes green</a:t>
            </a:r>
          </a:p>
          <a:p>
            <a:pPr>
              <a:buFont typeface="Arial" charset="0"/>
              <a:buChar char="•"/>
            </a:pPr>
            <a:r>
              <a:rPr lang="en-US" dirty="0"/>
              <a:t>Leafs immediately send an echo when receiving an explorer</a:t>
            </a:r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87076" name="Line 4"/>
          <p:cNvSpPr>
            <a:spLocks noChangeShapeType="1"/>
          </p:cNvSpPr>
          <p:nvPr/>
        </p:nvSpPr>
        <p:spPr bwMode="auto">
          <a:xfrm flipV="1">
            <a:off x="2484438" y="4868863"/>
            <a:ext cx="935037" cy="792162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7077" name="Line 5"/>
          <p:cNvSpPr>
            <a:spLocks noChangeShapeType="1"/>
          </p:cNvSpPr>
          <p:nvPr/>
        </p:nvSpPr>
        <p:spPr bwMode="auto">
          <a:xfrm flipV="1">
            <a:off x="3419475" y="4292600"/>
            <a:ext cx="1081088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7078" name="Line 6"/>
          <p:cNvSpPr>
            <a:spLocks noChangeShapeType="1"/>
          </p:cNvSpPr>
          <p:nvPr/>
        </p:nvSpPr>
        <p:spPr bwMode="auto">
          <a:xfrm>
            <a:off x="3419475" y="4868863"/>
            <a:ext cx="1008063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7079" name="Line 7"/>
          <p:cNvSpPr>
            <a:spLocks noChangeShapeType="1"/>
          </p:cNvSpPr>
          <p:nvPr/>
        </p:nvSpPr>
        <p:spPr bwMode="auto">
          <a:xfrm flipV="1">
            <a:off x="4500563" y="4221163"/>
            <a:ext cx="1800225" cy="71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7080" name="Line 8"/>
          <p:cNvSpPr>
            <a:spLocks noChangeShapeType="1"/>
          </p:cNvSpPr>
          <p:nvPr/>
        </p:nvSpPr>
        <p:spPr bwMode="auto">
          <a:xfrm flipH="1">
            <a:off x="4427538" y="4292600"/>
            <a:ext cx="73025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7081" name="Line 9"/>
          <p:cNvSpPr>
            <a:spLocks noChangeShapeType="1"/>
          </p:cNvSpPr>
          <p:nvPr/>
        </p:nvSpPr>
        <p:spPr bwMode="auto">
          <a:xfrm>
            <a:off x="4427538" y="5229225"/>
            <a:ext cx="1439862" cy="2159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7082" name="Line 10"/>
          <p:cNvSpPr>
            <a:spLocks noChangeShapeType="1"/>
          </p:cNvSpPr>
          <p:nvPr/>
        </p:nvSpPr>
        <p:spPr bwMode="auto">
          <a:xfrm flipV="1">
            <a:off x="5795963" y="4148138"/>
            <a:ext cx="504825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7083" name="Line 11"/>
          <p:cNvSpPr>
            <a:spLocks noChangeShapeType="1"/>
          </p:cNvSpPr>
          <p:nvPr/>
        </p:nvSpPr>
        <p:spPr bwMode="auto">
          <a:xfrm>
            <a:off x="6300788" y="4221163"/>
            <a:ext cx="431800" cy="12954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7084" name="Oval 12"/>
          <p:cNvSpPr>
            <a:spLocks noChangeArrowheads="1"/>
          </p:cNvSpPr>
          <p:nvPr/>
        </p:nvSpPr>
        <p:spPr bwMode="auto">
          <a:xfrm>
            <a:off x="4284663" y="4076700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87085" name="Oval 13"/>
          <p:cNvSpPr>
            <a:spLocks noChangeArrowheads="1"/>
          </p:cNvSpPr>
          <p:nvPr/>
        </p:nvSpPr>
        <p:spPr bwMode="auto">
          <a:xfrm>
            <a:off x="3203575" y="46529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87086" name="Oval 14"/>
          <p:cNvSpPr>
            <a:spLocks noChangeArrowheads="1"/>
          </p:cNvSpPr>
          <p:nvPr/>
        </p:nvSpPr>
        <p:spPr bwMode="auto">
          <a:xfrm>
            <a:off x="5580063" y="5229225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7087" name="Oval 15"/>
          <p:cNvSpPr>
            <a:spLocks noChangeArrowheads="1"/>
          </p:cNvSpPr>
          <p:nvPr/>
        </p:nvSpPr>
        <p:spPr bwMode="auto">
          <a:xfrm>
            <a:off x="6084888" y="40052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87088" name="Oval 16"/>
          <p:cNvSpPr>
            <a:spLocks noChangeArrowheads="1"/>
          </p:cNvSpPr>
          <p:nvPr/>
        </p:nvSpPr>
        <p:spPr bwMode="auto">
          <a:xfrm>
            <a:off x="6516688" y="53006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7089" name="Oval 17"/>
          <p:cNvSpPr>
            <a:spLocks noChangeArrowheads="1"/>
          </p:cNvSpPr>
          <p:nvPr/>
        </p:nvSpPr>
        <p:spPr bwMode="auto">
          <a:xfrm>
            <a:off x="4211638" y="5013325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87090" name="Oval 18"/>
          <p:cNvSpPr>
            <a:spLocks noChangeArrowheads="1"/>
          </p:cNvSpPr>
          <p:nvPr/>
        </p:nvSpPr>
        <p:spPr bwMode="auto">
          <a:xfrm>
            <a:off x="2268538" y="5445125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87091" name="Oval 19"/>
          <p:cNvSpPr>
            <a:spLocks noChangeArrowheads="1"/>
          </p:cNvSpPr>
          <p:nvPr/>
        </p:nvSpPr>
        <p:spPr bwMode="auto">
          <a:xfrm>
            <a:off x="2843213" y="5013325"/>
            <a:ext cx="146050" cy="14605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7092" name="Line 20"/>
          <p:cNvSpPr>
            <a:spLocks noChangeShapeType="1"/>
          </p:cNvSpPr>
          <p:nvPr/>
        </p:nvSpPr>
        <p:spPr bwMode="auto">
          <a:xfrm flipH="1">
            <a:off x="2627313" y="4868863"/>
            <a:ext cx="2873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7093" name="Oval 21"/>
          <p:cNvSpPr>
            <a:spLocks noChangeArrowheads="1"/>
          </p:cNvSpPr>
          <p:nvPr/>
        </p:nvSpPr>
        <p:spPr bwMode="auto">
          <a:xfrm>
            <a:off x="6226175" y="4797425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7094" name="Line 22"/>
          <p:cNvSpPr>
            <a:spLocks noChangeShapeType="1"/>
          </p:cNvSpPr>
          <p:nvPr/>
        </p:nvSpPr>
        <p:spPr bwMode="auto">
          <a:xfrm flipV="1">
            <a:off x="6084888" y="4652963"/>
            <a:ext cx="1428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7095" name="Oval 23"/>
          <p:cNvSpPr>
            <a:spLocks noChangeArrowheads="1"/>
          </p:cNvSpPr>
          <p:nvPr/>
        </p:nvSpPr>
        <p:spPr bwMode="auto">
          <a:xfrm>
            <a:off x="6588125" y="4797425"/>
            <a:ext cx="146050" cy="14605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7096" name="Line 24"/>
          <p:cNvSpPr>
            <a:spLocks noChangeShapeType="1"/>
          </p:cNvSpPr>
          <p:nvPr/>
        </p:nvSpPr>
        <p:spPr bwMode="auto">
          <a:xfrm>
            <a:off x="6732588" y="4652963"/>
            <a:ext cx="1444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7097" name="Oval 25"/>
          <p:cNvSpPr>
            <a:spLocks noChangeArrowheads="1"/>
          </p:cNvSpPr>
          <p:nvPr/>
        </p:nvSpPr>
        <p:spPr bwMode="auto">
          <a:xfrm>
            <a:off x="5076825" y="5084763"/>
            <a:ext cx="146050" cy="14605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7098" name="Line 26"/>
          <p:cNvSpPr>
            <a:spLocks noChangeShapeType="1"/>
          </p:cNvSpPr>
          <p:nvPr/>
        </p:nvSpPr>
        <p:spPr bwMode="auto">
          <a:xfrm>
            <a:off x="5076825" y="4940300"/>
            <a:ext cx="2873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31462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Echo-Algorithm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By and by all nodes and a part of the edges turn green</a:t>
            </a:r>
          </a:p>
          <a:p>
            <a:pPr>
              <a:buFont typeface="Arial" charset="0"/>
              <a:buChar char="•"/>
            </a:pPr>
            <a:r>
              <a:rPr lang="en-US" dirty="0"/>
              <a:t>The algorithm terminates when the initiator turns green </a:t>
            </a:r>
          </a:p>
          <a:p>
            <a:pPr>
              <a:buFont typeface="Arial" charset="0"/>
              <a:buChar char="•"/>
            </a:pPr>
            <a:r>
              <a:rPr lang="en-US" dirty="0"/>
              <a:t>That happens when the last echo or the last explorer arrives </a:t>
            </a:r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89124" name="Line 4"/>
          <p:cNvSpPr>
            <a:spLocks noChangeShapeType="1"/>
          </p:cNvSpPr>
          <p:nvPr/>
        </p:nvSpPr>
        <p:spPr bwMode="auto">
          <a:xfrm flipV="1">
            <a:off x="2484438" y="4868863"/>
            <a:ext cx="935037" cy="792162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9125" name="Line 5"/>
          <p:cNvSpPr>
            <a:spLocks noChangeShapeType="1"/>
          </p:cNvSpPr>
          <p:nvPr/>
        </p:nvSpPr>
        <p:spPr bwMode="auto">
          <a:xfrm flipV="1">
            <a:off x="3419475" y="4292600"/>
            <a:ext cx="1081088" cy="576263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9126" name="Line 6"/>
          <p:cNvSpPr>
            <a:spLocks noChangeShapeType="1"/>
          </p:cNvSpPr>
          <p:nvPr/>
        </p:nvSpPr>
        <p:spPr bwMode="auto">
          <a:xfrm>
            <a:off x="3419475" y="4868863"/>
            <a:ext cx="1008063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9127" name="Line 7"/>
          <p:cNvSpPr>
            <a:spLocks noChangeShapeType="1"/>
          </p:cNvSpPr>
          <p:nvPr/>
        </p:nvSpPr>
        <p:spPr bwMode="auto">
          <a:xfrm flipV="1">
            <a:off x="4500563" y="4221163"/>
            <a:ext cx="1800225" cy="71437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9128" name="Line 8"/>
          <p:cNvSpPr>
            <a:spLocks noChangeShapeType="1"/>
          </p:cNvSpPr>
          <p:nvPr/>
        </p:nvSpPr>
        <p:spPr bwMode="auto">
          <a:xfrm flipH="1">
            <a:off x="4427538" y="4292600"/>
            <a:ext cx="73025" cy="1008063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9129" name="Line 9"/>
          <p:cNvSpPr>
            <a:spLocks noChangeShapeType="1"/>
          </p:cNvSpPr>
          <p:nvPr/>
        </p:nvSpPr>
        <p:spPr bwMode="auto">
          <a:xfrm>
            <a:off x="4427538" y="5229225"/>
            <a:ext cx="1439862" cy="2159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9130" name="Line 10"/>
          <p:cNvSpPr>
            <a:spLocks noChangeShapeType="1"/>
          </p:cNvSpPr>
          <p:nvPr/>
        </p:nvSpPr>
        <p:spPr bwMode="auto">
          <a:xfrm flipV="1">
            <a:off x="5795963" y="4148138"/>
            <a:ext cx="504825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9131" name="Line 11"/>
          <p:cNvSpPr>
            <a:spLocks noChangeShapeType="1"/>
          </p:cNvSpPr>
          <p:nvPr/>
        </p:nvSpPr>
        <p:spPr bwMode="auto">
          <a:xfrm>
            <a:off x="6300788" y="4221163"/>
            <a:ext cx="431800" cy="12954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9132" name="Oval 12"/>
          <p:cNvSpPr>
            <a:spLocks noChangeArrowheads="1"/>
          </p:cNvSpPr>
          <p:nvPr/>
        </p:nvSpPr>
        <p:spPr bwMode="auto">
          <a:xfrm>
            <a:off x="4284663" y="4076700"/>
            <a:ext cx="431800" cy="4318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8000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89133" name="Oval 13"/>
          <p:cNvSpPr>
            <a:spLocks noChangeArrowheads="1"/>
          </p:cNvSpPr>
          <p:nvPr/>
        </p:nvSpPr>
        <p:spPr bwMode="auto">
          <a:xfrm>
            <a:off x="3203575" y="46529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89134" name="Oval 14"/>
          <p:cNvSpPr>
            <a:spLocks noChangeArrowheads="1"/>
          </p:cNvSpPr>
          <p:nvPr/>
        </p:nvSpPr>
        <p:spPr bwMode="auto">
          <a:xfrm>
            <a:off x="5580063" y="5229225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9135" name="Oval 15"/>
          <p:cNvSpPr>
            <a:spLocks noChangeArrowheads="1"/>
          </p:cNvSpPr>
          <p:nvPr/>
        </p:nvSpPr>
        <p:spPr bwMode="auto">
          <a:xfrm>
            <a:off x="6084888" y="40052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89136" name="Oval 16"/>
          <p:cNvSpPr>
            <a:spLocks noChangeArrowheads="1"/>
          </p:cNvSpPr>
          <p:nvPr/>
        </p:nvSpPr>
        <p:spPr bwMode="auto">
          <a:xfrm>
            <a:off x="6516688" y="53006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9137" name="Oval 17"/>
          <p:cNvSpPr>
            <a:spLocks noChangeArrowheads="1"/>
          </p:cNvSpPr>
          <p:nvPr/>
        </p:nvSpPr>
        <p:spPr bwMode="auto">
          <a:xfrm>
            <a:off x="4211638" y="5013325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89138" name="Oval 18"/>
          <p:cNvSpPr>
            <a:spLocks noChangeArrowheads="1"/>
          </p:cNvSpPr>
          <p:nvPr/>
        </p:nvSpPr>
        <p:spPr bwMode="auto">
          <a:xfrm>
            <a:off x="2268538" y="5445125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89139" name="Line 19"/>
          <p:cNvSpPr>
            <a:spLocks noChangeShapeType="1"/>
          </p:cNvSpPr>
          <p:nvPr/>
        </p:nvSpPr>
        <p:spPr bwMode="auto">
          <a:xfrm>
            <a:off x="4859338" y="45815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9140" name="Oval 20"/>
          <p:cNvSpPr>
            <a:spLocks noChangeArrowheads="1"/>
          </p:cNvSpPr>
          <p:nvPr/>
        </p:nvSpPr>
        <p:spPr bwMode="auto">
          <a:xfrm>
            <a:off x="4572000" y="4652963"/>
            <a:ext cx="146050" cy="14605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5923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Echo-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</a:rPr>
              <a:t>I: {NOT </a:t>
            </a:r>
            <a:r>
              <a:rPr lang="de-DE" sz="2000" b="1" dirty="0" err="1">
                <a:latin typeface="Courier New" pitchFamily="49" charset="0"/>
              </a:rPr>
              <a:t>informed</a:t>
            </a:r>
            <a:r>
              <a:rPr lang="de-DE" sz="2000" b="1" dirty="0">
                <a:latin typeface="Courier New" pitchFamily="49" charset="0"/>
              </a:rPr>
              <a:t>} // </a:t>
            </a:r>
            <a:r>
              <a:rPr lang="de-DE" sz="2000" b="1" dirty="0" err="1">
                <a:latin typeface="Courier New" pitchFamily="49" charset="0"/>
              </a:rPr>
              <a:t>executed</a:t>
            </a:r>
            <a:r>
              <a:rPr lang="de-DE" sz="2000" b="1" dirty="0">
                <a:latin typeface="Courier New" pitchFamily="49" charset="0"/>
              </a:rPr>
              <a:t> </a:t>
            </a:r>
            <a:r>
              <a:rPr lang="de-DE" sz="2000" b="1" dirty="0" err="1">
                <a:latin typeface="Courier New" pitchFamily="49" charset="0"/>
              </a:rPr>
              <a:t>by</a:t>
            </a:r>
            <a:r>
              <a:rPr lang="de-DE" sz="2000" b="1" dirty="0">
                <a:latin typeface="Courier New" pitchFamily="49" charset="0"/>
              </a:rPr>
              <a:t> </a:t>
            </a:r>
            <a:r>
              <a:rPr lang="de-DE" sz="2000" b="1" dirty="0" err="1">
                <a:latin typeface="Courier New" pitchFamily="49" charset="0"/>
              </a:rPr>
              <a:t>the</a:t>
            </a:r>
            <a:r>
              <a:rPr lang="de-DE" sz="2000" b="1" dirty="0">
                <a:latin typeface="Courier New" pitchFamily="49" charset="0"/>
              </a:rPr>
              <a:t> </a:t>
            </a:r>
            <a:r>
              <a:rPr lang="de-DE" sz="2000" b="1" dirty="0" err="1">
                <a:latin typeface="Courier New" pitchFamily="49" charset="0"/>
              </a:rPr>
              <a:t>initiator</a:t>
            </a:r>
            <a:endParaRPr lang="de-DE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</a:rPr>
              <a:t>	SEND &lt;Explorer&gt; TO all </a:t>
            </a:r>
            <a:r>
              <a:rPr lang="de-DE" sz="2000" b="1" dirty="0" err="1">
                <a:latin typeface="Courier New" pitchFamily="49" charset="0"/>
              </a:rPr>
              <a:t>Neighbors</a:t>
            </a:r>
            <a:r>
              <a:rPr lang="de-DE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</a:rPr>
              <a:t>	</a:t>
            </a:r>
            <a:r>
              <a:rPr lang="de-DE" sz="2000" b="1" dirty="0" err="1">
                <a:latin typeface="Courier New" pitchFamily="49" charset="0"/>
              </a:rPr>
              <a:t>informed</a:t>
            </a:r>
            <a:r>
              <a:rPr lang="de-DE" sz="2000" b="1" dirty="0">
                <a:latin typeface="Courier New" pitchFamily="49" charset="0"/>
              </a:rPr>
              <a:t> := TRUE;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endParaRPr lang="de-DE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</a:rPr>
              <a:t>R: {a </a:t>
            </a:r>
            <a:r>
              <a:rPr lang="de-DE" sz="2000" b="1" dirty="0" err="1">
                <a:latin typeface="Courier New" pitchFamily="49" charset="0"/>
              </a:rPr>
              <a:t>message</a:t>
            </a:r>
            <a:r>
              <a:rPr lang="de-DE" sz="2000" b="1" dirty="0">
                <a:latin typeface="Courier New" pitchFamily="49" charset="0"/>
              </a:rPr>
              <a:t> </a:t>
            </a:r>
            <a:r>
              <a:rPr lang="de-DE" sz="2000" b="1" dirty="0" err="1">
                <a:latin typeface="Courier New" pitchFamily="49" charset="0"/>
              </a:rPr>
              <a:t>from</a:t>
            </a:r>
            <a:r>
              <a:rPr lang="de-DE" sz="2000" b="1" dirty="0">
                <a:latin typeface="Courier New" pitchFamily="49" charset="0"/>
              </a:rPr>
              <a:t> </a:t>
            </a:r>
            <a:r>
              <a:rPr lang="de-DE" sz="2000" b="1" dirty="0" err="1">
                <a:latin typeface="Courier New" pitchFamily="49" charset="0"/>
              </a:rPr>
              <a:t>neighbor</a:t>
            </a:r>
            <a:r>
              <a:rPr lang="de-DE" sz="2000" b="1" dirty="0">
                <a:latin typeface="Courier New" pitchFamily="49" charset="0"/>
              </a:rPr>
              <a:t> N </a:t>
            </a:r>
            <a:r>
              <a:rPr lang="de-DE" sz="2000" b="1" dirty="0" err="1">
                <a:latin typeface="Courier New" pitchFamily="49" charset="0"/>
              </a:rPr>
              <a:t>is</a:t>
            </a:r>
            <a:r>
              <a:rPr lang="de-DE" sz="2000" b="1" dirty="0">
                <a:latin typeface="Courier New" pitchFamily="49" charset="0"/>
              </a:rPr>
              <a:t> </a:t>
            </a:r>
            <a:r>
              <a:rPr lang="de-DE" sz="2000" b="1" dirty="0" err="1">
                <a:latin typeface="Courier New" pitchFamily="49" charset="0"/>
              </a:rPr>
              <a:t>received</a:t>
            </a:r>
            <a:r>
              <a:rPr lang="de-DE" sz="2000" b="1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</a:rPr>
              <a:t>	IF NOT </a:t>
            </a:r>
            <a:r>
              <a:rPr lang="de-DE" sz="2000" b="1" dirty="0" err="1">
                <a:latin typeface="Courier New" pitchFamily="49" charset="0"/>
              </a:rPr>
              <a:t>informed</a:t>
            </a:r>
            <a:r>
              <a:rPr lang="de-DE" sz="2000" b="1" dirty="0">
                <a:latin typeface="Courier New" pitchFamily="49" charset="0"/>
              </a:rPr>
              <a:t> THEN // </a:t>
            </a:r>
            <a:r>
              <a:rPr lang="de-DE" sz="2000" b="1" dirty="0" err="1">
                <a:latin typeface="Courier New" pitchFamily="49" charset="0"/>
              </a:rPr>
              <a:t>Must</a:t>
            </a:r>
            <a:r>
              <a:rPr lang="de-DE" sz="2000" b="1" dirty="0">
                <a:latin typeface="Courier New" pitchFamily="49" charset="0"/>
              </a:rPr>
              <a:t> </a:t>
            </a:r>
            <a:r>
              <a:rPr lang="de-DE" sz="2000" b="1" dirty="0" err="1">
                <a:latin typeface="Courier New" pitchFamily="49" charset="0"/>
              </a:rPr>
              <a:t>be</a:t>
            </a:r>
            <a:r>
              <a:rPr lang="de-DE" sz="2000" b="1" dirty="0">
                <a:latin typeface="Courier New" pitchFamily="49" charset="0"/>
              </a:rPr>
              <a:t> </a:t>
            </a:r>
            <a:r>
              <a:rPr lang="de-DE" sz="2000" b="1" dirty="0" err="1">
                <a:latin typeface="Courier New" pitchFamily="49" charset="0"/>
              </a:rPr>
              <a:t>the</a:t>
            </a:r>
            <a:r>
              <a:rPr lang="de-DE" sz="2000" b="1" dirty="0">
                <a:latin typeface="Courier New" pitchFamily="49" charset="0"/>
              </a:rPr>
              <a:t> </a:t>
            </a:r>
            <a:r>
              <a:rPr lang="de-DE" sz="2000" b="1" dirty="0" err="1">
                <a:latin typeface="Courier New" pitchFamily="49" charset="0"/>
              </a:rPr>
              <a:t>first</a:t>
            </a:r>
            <a:r>
              <a:rPr lang="de-DE" sz="2000" b="1" dirty="0">
                <a:latin typeface="Courier New" pitchFamily="49" charset="0"/>
              </a:rPr>
              <a:t> </a:t>
            </a:r>
            <a:r>
              <a:rPr lang="de-DE" sz="2000" b="1" dirty="0" err="1">
                <a:latin typeface="Courier New" pitchFamily="49" charset="0"/>
              </a:rPr>
              <a:t>explorer</a:t>
            </a:r>
            <a:endParaRPr lang="de-DE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</a:rPr>
              <a:t>		SEND &lt;Explorer&gt; TO all </a:t>
            </a:r>
            <a:r>
              <a:rPr lang="de-DE" sz="2000" b="1" dirty="0" err="1">
                <a:latin typeface="Courier New" pitchFamily="49" charset="0"/>
              </a:rPr>
              <a:t>Neighbors</a:t>
            </a:r>
            <a:r>
              <a:rPr lang="de-DE" sz="2000" b="1" dirty="0">
                <a:latin typeface="Courier New" pitchFamily="49" charset="0"/>
              </a:rPr>
              <a:t> </a:t>
            </a:r>
            <a:r>
              <a:rPr lang="de-DE" sz="2000" b="1" dirty="0" err="1">
                <a:latin typeface="Courier New" pitchFamily="49" charset="0"/>
              </a:rPr>
              <a:t>except</a:t>
            </a:r>
            <a:r>
              <a:rPr lang="de-DE" sz="2000" b="1" dirty="0">
                <a:latin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</a:rPr>
              <a:t>		</a:t>
            </a:r>
            <a:r>
              <a:rPr lang="de-DE" sz="2000" b="1" dirty="0" err="1">
                <a:latin typeface="Courier New" pitchFamily="49" charset="0"/>
              </a:rPr>
              <a:t>informed</a:t>
            </a:r>
            <a:r>
              <a:rPr lang="de-DE" sz="2000" b="1" dirty="0">
                <a:latin typeface="Courier New" pitchFamily="49" charset="0"/>
              </a:rPr>
              <a:t> := TRUE;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</a:rPr>
              <a:t>		A := N;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</a:rPr>
              <a:t>	FI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</a:rPr>
              <a:t>	Count </a:t>
            </a:r>
            <a:r>
              <a:rPr lang="de-DE" sz="2000" b="1" dirty="0">
                <a:latin typeface="Courier New" pitchFamily="49" charset="0"/>
                <a:sym typeface="Wingdings" pitchFamily="2" charset="2"/>
              </a:rPr>
              <a:t>:= Count + 1;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  <a:sym typeface="Wingdings" pitchFamily="2" charset="2"/>
              </a:rPr>
              <a:t>	IF Count == #</a:t>
            </a:r>
            <a:r>
              <a:rPr lang="de-DE" sz="2000" b="1" dirty="0" err="1">
                <a:latin typeface="Courier New" pitchFamily="49" charset="0"/>
                <a:sym typeface="Wingdings" pitchFamily="2" charset="2"/>
              </a:rPr>
              <a:t>Neighbors</a:t>
            </a:r>
            <a:r>
              <a:rPr lang="de-DE" sz="2000" b="1" dirty="0">
                <a:latin typeface="Courier New" pitchFamily="49" charset="0"/>
                <a:sym typeface="Wingdings" pitchFamily="2" charset="2"/>
              </a:rPr>
              <a:t> THEN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  <a:sym typeface="Wingdings" pitchFamily="2" charset="2"/>
              </a:rPr>
              <a:t>		IF NOT Initiator THEN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  <a:sym typeface="Wingdings" pitchFamily="2" charset="2"/>
              </a:rPr>
              <a:t>			SEND &lt;Echo&gt; TO </a:t>
            </a:r>
            <a:r>
              <a:rPr lang="de-DE" sz="2000" b="1" dirty="0" err="1">
                <a:latin typeface="Courier New" pitchFamily="49" charset="0"/>
                <a:sym typeface="Wingdings" pitchFamily="2" charset="2"/>
              </a:rPr>
              <a:t>Neighbor</a:t>
            </a:r>
            <a:r>
              <a:rPr lang="de-DE" sz="2000" b="1" dirty="0">
                <a:latin typeface="Courier New" pitchFamily="49" charset="0"/>
                <a:sym typeface="Wingdings" pitchFamily="2" charset="2"/>
              </a:rPr>
              <a:t> A;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  <a:sym typeface="Wingdings" pitchFamily="2" charset="2"/>
              </a:rPr>
              <a:t>		ELSE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  <a:sym typeface="Wingdings" pitchFamily="2" charset="2"/>
              </a:rPr>
              <a:t>			EXIT; // </a:t>
            </a:r>
            <a:r>
              <a:rPr lang="de-DE" sz="2000" b="1" dirty="0" err="1">
                <a:latin typeface="Courier New" pitchFamily="49" charset="0"/>
                <a:sym typeface="Wingdings" pitchFamily="2" charset="2"/>
              </a:rPr>
              <a:t>Algorithm</a:t>
            </a:r>
            <a:r>
              <a:rPr lang="de-DE" sz="20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2000" b="1" dirty="0" err="1">
                <a:latin typeface="Courier New" pitchFamily="49" charset="0"/>
                <a:sym typeface="Wingdings" pitchFamily="2" charset="2"/>
              </a:rPr>
              <a:t>has</a:t>
            </a:r>
            <a:r>
              <a:rPr lang="de-DE" sz="20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de-DE" sz="2000" b="1" dirty="0" err="1">
                <a:latin typeface="Courier New" pitchFamily="49" charset="0"/>
                <a:sym typeface="Wingdings" pitchFamily="2" charset="2"/>
              </a:rPr>
              <a:t>terminated</a:t>
            </a:r>
            <a:endParaRPr lang="de-DE" sz="2000" b="1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  <a:sym typeface="Wingdings" pitchFamily="2" charset="2"/>
              </a:rPr>
              <a:t>		FI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719138" algn="l"/>
                <a:tab pos="1079500" algn="l"/>
                <a:tab pos="1438275" algn="l"/>
                <a:tab pos="1798638" algn="l"/>
              </a:tabLst>
            </a:pPr>
            <a:r>
              <a:rPr lang="de-DE" sz="2000" b="1" dirty="0">
                <a:latin typeface="Courier New" pitchFamily="49" charset="0"/>
                <a:sym typeface="Wingdings" pitchFamily="2" charset="2"/>
              </a:rPr>
              <a:t>	FI</a:t>
            </a:r>
            <a:endParaRPr lang="de-DE" sz="2000" b="1" dirty="0">
              <a:latin typeface="Courier New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510740" y="4149080"/>
            <a:ext cx="306603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Initially</a:t>
            </a:r>
            <a:r>
              <a:rPr lang="de-DE" sz="1600" dirty="0"/>
              <a:t>, </a:t>
            </a:r>
            <a:r>
              <a:rPr lang="de-DE" sz="1600" b="1" dirty="0" err="1">
                <a:latin typeface="Courier New" pitchFamily="49" charset="0"/>
              </a:rPr>
              <a:t>informed</a:t>
            </a:r>
            <a:r>
              <a:rPr lang="de-DE" sz="1600" b="1" dirty="0">
                <a:latin typeface="Courier New" pitchFamily="49" charset="0"/>
              </a:rPr>
              <a:t> == false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b="1" dirty="0">
                <a:latin typeface="Courier New" pitchFamily="49" charset="0"/>
              </a:rPr>
              <a:t>Count == 0</a:t>
            </a:r>
            <a:r>
              <a:rPr lang="de-DE" sz="1600" b="1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all </a:t>
            </a:r>
            <a:r>
              <a:rPr lang="de-DE" sz="1600" dirty="0" err="1"/>
              <a:t>nodes</a:t>
            </a:r>
            <a:endParaRPr lang="de-DE" sz="16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9584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Echo-Algorithm – Example</a:t>
            </a:r>
            <a:endParaRPr lang="de-DE" dirty="0"/>
          </a:p>
        </p:txBody>
      </p:sp>
      <p:sp>
        <p:nvSpPr>
          <p:cNvPr id="58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91171" name="Line 3"/>
          <p:cNvSpPr>
            <a:spLocks noChangeShapeType="1"/>
          </p:cNvSpPr>
          <p:nvPr/>
        </p:nvSpPr>
        <p:spPr bwMode="auto">
          <a:xfrm flipV="1">
            <a:off x="1911350" y="2132013"/>
            <a:ext cx="214313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72" name="Line 4"/>
          <p:cNvSpPr>
            <a:spLocks noChangeShapeType="1"/>
          </p:cNvSpPr>
          <p:nvPr/>
        </p:nvSpPr>
        <p:spPr bwMode="auto">
          <a:xfrm flipH="1" flipV="1">
            <a:off x="1331913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73" name="Line 5"/>
          <p:cNvSpPr>
            <a:spLocks noChangeShapeType="1"/>
          </p:cNvSpPr>
          <p:nvPr/>
        </p:nvSpPr>
        <p:spPr bwMode="auto">
          <a:xfrm flipV="1">
            <a:off x="684213" y="2709863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74" name="Line 6"/>
          <p:cNvSpPr>
            <a:spLocks noChangeShapeType="1"/>
          </p:cNvSpPr>
          <p:nvPr/>
        </p:nvSpPr>
        <p:spPr bwMode="auto">
          <a:xfrm flipV="1">
            <a:off x="1331913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75" name="Line 7"/>
          <p:cNvSpPr>
            <a:spLocks noChangeShapeType="1"/>
          </p:cNvSpPr>
          <p:nvPr/>
        </p:nvSpPr>
        <p:spPr bwMode="auto">
          <a:xfrm flipH="1" flipV="1">
            <a:off x="684213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76" name="Oval 8"/>
          <p:cNvSpPr>
            <a:spLocks noChangeArrowheads="1"/>
          </p:cNvSpPr>
          <p:nvPr/>
        </p:nvSpPr>
        <p:spPr bwMode="auto">
          <a:xfrm>
            <a:off x="1692275" y="249396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177" name="Oval 9"/>
          <p:cNvSpPr>
            <a:spLocks noChangeArrowheads="1"/>
          </p:cNvSpPr>
          <p:nvPr/>
        </p:nvSpPr>
        <p:spPr bwMode="auto">
          <a:xfrm>
            <a:off x="468313" y="2636838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178" name="Oval 10"/>
          <p:cNvSpPr>
            <a:spLocks noChangeArrowheads="1"/>
          </p:cNvSpPr>
          <p:nvPr/>
        </p:nvSpPr>
        <p:spPr bwMode="auto">
          <a:xfrm>
            <a:off x="1116013" y="335756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179" name="Line 11"/>
          <p:cNvSpPr>
            <a:spLocks noChangeShapeType="1"/>
          </p:cNvSpPr>
          <p:nvPr/>
        </p:nvSpPr>
        <p:spPr bwMode="auto">
          <a:xfrm flipH="1">
            <a:off x="2341563" y="2203450"/>
            <a:ext cx="144462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80" name="Oval 12"/>
          <p:cNvSpPr>
            <a:spLocks noChangeArrowheads="1"/>
          </p:cNvSpPr>
          <p:nvPr/>
        </p:nvSpPr>
        <p:spPr bwMode="auto">
          <a:xfrm>
            <a:off x="1116013" y="4221163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181" name="Oval 13"/>
          <p:cNvSpPr>
            <a:spLocks noChangeArrowheads="1"/>
          </p:cNvSpPr>
          <p:nvPr/>
        </p:nvSpPr>
        <p:spPr bwMode="auto">
          <a:xfrm>
            <a:off x="2195513" y="2205038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82" name="Line 14"/>
          <p:cNvSpPr>
            <a:spLocks noChangeShapeType="1"/>
          </p:cNvSpPr>
          <p:nvPr/>
        </p:nvSpPr>
        <p:spPr bwMode="auto">
          <a:xfrm flipV="1">
            <a:off x="4070350" y="2133600"/>
            <a:ext cx="214313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83" name="Line 15"/>
          <p:cNvSpPr>
            <a:spLocks noChangeShapeType="1"/>
          </p:cNvSpPr>
          <p:nvPr/>
        </p:nvSpPr>
        <p:spPr bwMode="auto">
          <a:xfrm flipH="1" flipV="1">
            <a:off x="3490913" y="3575050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84" name="Line 16"/>
          <p:cNvSpPr>
            <a:spLocks noChangeShapeType="1"/>
          </p:cNvSpPr>
          <p:nvPr/>
        </p:nvSpPr>
        <p:spPr bwMode="auto">
          <a:xfrm flipV="1">
            <a:off x="2843213" y="2711450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85" name="Line 17"/>
          <p:cNvSpPr>
            <a:spLocks noChangeShapeType="1"/>
          </p:cNvSpPr>
          <p:nvPr/>
        </p:nvSpPr>
        <p:spPr bwMode="auto">
          <a:xfrm flipV="1">
            <a:off x="3490913" y="2711450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86" name="Line 18"/>
          <p:cNvSpPr>
            <a:spLocks noChangeShapeType="1"/>
          </p:cNvSpPr>
          <p:nvPr/>
        </p:nvSpPr>
        <p:spPr bwMode="auto">
          <a:xfrm flipH="1" flipV="1">
            <a:off x="2843213" y="2854325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87" name="Oval 19"/>
          <p:cNvSpPr>
            <a:spLocks noChangeArrowheads="1"/>
          </p:cNvSpPr>
          <p:nvPr/>
        </p:nvSpPr>
        <p:spPr bwMode="auto">
          <a:xfrm>
            <a:off x="3851275" y="2495550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1188" name="Oval 20"/>
          <p:cNvSpPr>
            <a:spLocks noChangeArrowheads="1"/>
          </p:cNvSpPr>
          <p:nvPr/>
        </p:nvSpPr>
        <p:spPr bwMode="auto">
          <a:xfrm>
            <a:off x="2627313" y="2638425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189" name="Oval 21"/>
          <p:cNvSpPr>
            <a:spLocks noChangeArrowheads="1"/>
          </p:cNvSpPr>
          <p:nvPr/>
        </p:nvSpPr>
        <p:spPr bwMode="auto">
          <a:xfrm>
            <a:off x="3275013" y="3359150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190" name="Line 22"/>
          <p:cNvSpPr>
            <a:spLocks noChangeShapeType="1"/>
          </p:cNvSpPr>
          <p:nvPr/>
        </p:nvSpPr>
        <p:spPr bwMode="auto">
          <a:xfrm flipH="1">
            <a:off x="3276600" y="2349500"/>
            <a:ext cx="287338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91" name="Oval 23"/>
          <p:cNvSpPr>
            <a:spLocks noChangeArrowheads="1"/>
          </p:cNvSpPr>
          <p:nvPr/>
        </p:nvSpPr>
        <p:spPr bwMode="auto">
          <a:xfrm>
            <a:off x="3275013" y="4222750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192" name="Oval 24"/>
          <p:cNvSpPr>
            <a:spLocks noChangeArrowheads="1"/>
          </p:cNvSpPr>
          <p:nvPr/>
        </p:nvSpPr>
        <p:spPr bwMode="auto">
          <a:xfrm>
            <a:off x="3419475" y="2492375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93" name="Oval 25"/>
          <p:cNvSpPr>
            <a:spLocks noChangeArrowheads="1"/>
          </p:cNvSpPr>
          <p:nvPr/>
        </p:nvSpPr>
        <p:spPr bwMode="auto">
          <a:xfrm>
            <a:off x="3921125" y="3141663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94" name="Line 26"/>
          <p:cNvSpPr>
            <a:spLocks noChangeShapeType="1"/>
          </p:cNvSpPr>
          <p:nvPr/>
        </p:nvSpPr>
        <p:spPr bwMode="auto">
          <a:xfrm flipH="1">
            <a:off x="4067175" y="3141663"/>
            <a:ext cx="144463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95" name="Line 27"/>
          <p:cNvSpPr>
            <a:spLocks noChangeShapeType="1"/>
          </p:cNvSpPr>
          <p:nvPr/>
        </p:nvSpPr>
        <p:spPr bwMode="auto">
          <a:xfrm flipV="1">
            <a:off x="6229350" y="2133600"/>
            <a:ext cx="214313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96" name="Line 28"/>
          <p:cNvSpPr>
            <a:spLocks noChangeShapeType="1"/>
          </p:cNvSpPr>
          <p:nvPr/>
        </p:nvSpPr>
        <p:spPr bwMode="auto">
          <a:xfrm flipH="1" flipV="1">
            <a:off x="5649913" y="3575050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97" name="Line 29"/>
          <p:cNvSpPr>
            <a:spLocks noChangeShapeType="1"/>
          </p:cNvSpPr>
          <p:nvPr/>
        </p:nvSpPr>
        <p:spPr bwMode="auto">
          <a:xfrm flipV="1">
            <a:off x="5002213" y="2711450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98" name="Line 30"/>
          <p:cNvSpPr>
            <a:spLocks noChangeShapeType="1"/>
          </p:cNvSpPr>
          <p:nvPr/>
        </p:nvSpPr>
        <p:spPr bwMode="auto">
          <a:xfrm flipV="1">
            <a:off x="5649913" y="2711450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199" name="Line 31"/>
          <p:cNvSpPr>
            <a:spLocks noChangeShapeType="1"/>
          </p:cNvSpPr>
          <p:nvPr/>
        </p:nvSpPr>
        <p:spPr bwMode="auto">
          <a:xfrm flipH="1" flipV="1">
            <a:off x="5002213" y="2854325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00" name="Oval 32"/>
          <p:cNvSpPr>
            <a:spLocks noChangeArrowheads="1"/>
          </p:cNvSpPr>
          <p:nvPr/>
        </p:nvSpPr>
        <p:spPr bwMode="auto">
          <a:xfrm>
            <a:off x="6010275" y="2495550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1201" name="Oval 33"/>
          <p:cNvSpPr>
            <a:spLocks noChangeArrowheads="1"/>
          </p:cNvSpPr>
          <p:nvPr/>
        </p:nvSpPr>
        <p:spPr bwMode="auto">
          <a:xfrm>
            <a:off x="4786313" y="2638425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202" name="Oval 34"/>
          <p:cNvSpPr>
            <a:spLocks noChangeArrowheads="1"/>
          </p:cNvSpPr>
          <p:nvPr/>
        </p:nvSpPr>
        <p:spPr bwMode="auto">
          <a:xfrm>
            <a:off x="5434013" y="3359150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1203" name="Line 35"/>
          <p:cNvSpPr>
            <a:spLocks noChangeShapeType="1"/>
          </p:cNvSpPr>
          <p:nvPr/>
        </p:nvSpPr>
        <p:spPr bwMode="auto">
          <a:xfrm flipH="1">
            <a:off x="5435600" y="2349500"/>
            <a:ext cx="287338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04" name="Oval 36"/>
          <p:cNvSpPr>
            <a:spLocks noChangeArrowheads="1"/>
          </p:cNvSpPr>
          <p:nvPr/>
        </p:nvSpPr>
        <p:spPr bwMode="auto">
          <a:xfrm>
            <a:off x="5434013" y="4222750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205" name="Oval 37"/>
          <p:cNvSpPr>
            <a:spLocks noChangeArrowheads="1"/>
          </p:cNvSpPr>
          <p:nvPr/>
        </p:nvSpPr>
        <p:spPr bwMode="auto">
          <a:xfrm>
            <a:off x="5578475" y="2492375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06" name="Oval 38"/>
          <p:cNvSpPr>
            <a:spLocks noChangeArrowheads="1"/>
          </p:cNvSpPr>
          <p:nvPr/>
        </p:nvSpPr>
        <p:spPr bwMode="auto">
          <a:xfrm>
            <a:off x="5795963" y="3933825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07" name="Line 39"/>
          <p:cNvSpPr>
            <a:spLocks noChangeShapeType="1"/>
          </p:cNvSpPr>
          <p:nvPr/>
        </p:nvSpPr>
        <p:spPr bwMode="auto">
          <a:xfrm flipH="1">
            <a:off x="6011863" y="3860800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08" name="Line 40"/>
          <p:cNvSpPr>
            <a:spLocks noChangeShapeType="1"/>
          </p:cNvSpPr>
          <p:nvPr/>
        </p:nvSpPr>
        <p:spPr bwMode="auto">
          <a:xfrm flipV="1">
            <a:off x="8389938" y="2133600"/>
            <a:ext cx="214312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09" name="Line 41"/>
          <p:cNvSpPr>
            <a:spLocks noChangeShapeType="1"/>
          </p:cNvSpPr>
          <p:nvPr/>
        </p:nvSpPr>
        <p:spPr bwMode="auto">
          <a:xfrm flipH="1" flipV="1">
            <a:off x="7810500" y="3575050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10" name="Line 42"/>
          <p:cNvSpPr>
            <a:spLocks noChangeShapeType="1"/>
          </p:cNvSpPr>
          <p:nvPr/>
        </p:nvSpPr>
        <p:spPr bwMode="auto">
          <a:xfrm flipV="1">
            <a:off x="7162800" y="2711450"/>
            <a:ext cx="1223963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11" name="Line 43"/>
          <p:cNvSpPr>
            <a:spLocks noChangeShapeType="1"/>
          </p:cNvSpPr>
          <p:nvPr/>
        </p:nvSpPr>
        <p:spPr bwMode="auto">
          <a:xfrm flipV="1">
            <a:off x="7810500" y="2711450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12" name="Line 44"/>
          <p:cNvSpPr>
            <a:spLocks noChangeShapeType="1"/>
          </p:cNvSpPr>
          <p:nvPr/>
        </p:nvSpPr>
        <p:spPr bwMode="auto">
          <a:xfrm flipH="1" flipV="1">
            <a:off x="7162800" y="2854325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13" name="Oval 45"/>
          <p:cNvSpPr>
            <a:spLocks noChangeArrowheads="1"/>
          </p:cNvSpPr>
          <p:nvPr/>
        </p:nvSpPr>
        <p:spPr bwMode="auto">
          <a:xfrm>
            <a:off x="8170863" y="2495550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1214" name="Oval 46"/>
          <p:cNvSpPr>
            <a:spLocks noChangeArrowheads="1"/>
          </p:cNvSpPr>
          <p:nvPr/>
        </p:nvSpPr>
        <p:spPr bwMode="auto">
          <a:xfrm>
            <a:off x="6946900" y="2638425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1215" name="Oval 47"/>
          <p:cNvSpPr>
            <a:spLocks noChangeArrowheads="1"/>
          </p:cNvSpPr>
          <p:nvPr/>
        </p:nvSpPr>
        <p:spPr bwMode="auto">
          <a:xfrm>
            <a:off x="7594600" y="3359150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1216" name="Line 48"/>
          <p:cNvSpPr>
            <a:spLocks noChangeShapeType="1"/>
          </p:cNvSpPr>
          <p:nvPr/>
        </p:nvSpPr>
        <p:spPr bwMode="auto">
          <a:xfrm>
            <a:off x="7164388" y="3284538"/>
            <a:ext cx="2159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17" name="Oval 49"/>
          <p:cNvSpPr>
            <a:spLocks noChangeArrowheads="1"/>
          </p:cNvSpPr>
          <p:nvPr/>
        </p:nvSpPr>
        <p:spPr bwMode="auto">
          <a:xfrm>
            <a:off x="7594600" y="4222750"/>
            <a:ext cx="431800" cy="43180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218" name="Oval 50"/>
          <p:cNvSpPr>
            <a:spLocks noChangeArrowheads="1"/>
          </p:cNvSpPr>
          <p:nvPr/>
        </p:nvSpPr>
        <p:spPr bwMode="auto">
          <a:xfrm>
            <a:off x="7308850" y="3213100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19" name="Oval 51"/>
          <p:cNvSpPr>
            <a:spLocks noChangeArrowheads="1"/>
          </p:cNvSpPr>
          <p:nvPr/>
        </p:nvSpPr>
        <p:spPr bwMode="auto">
          <a:xfrm>
            <a:off x="7956550" y="3933825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20" name="Line 52"/>
          <p:cNvSpPr>
            <a:spLocks noChangeShapeType="1"/>
          </p:cNvSpPr>
          <p:nvPr/>
        </p:nvSpPr>
        <p:spPr bwMode="auto">
          <a:xfrm flipH="1">
            <a:off x="8172450" y="3860800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21" name="Oval 53"/>
          <p:cNvSpPr>
            <a:spLocks noChangeArrowheads="1"/>
          </p:cNvSpPr>
          <p:nvPr/>
        </p:nvSpPr>
        <p:spPr bwMode="auto">
          <a:xfrm>
            <a:off x="5434013" y="3067050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22" name="Line 54"/>
          <p:cNvSpPr>
            <a:spLocks noChangeShapeType="1"/>
          </p:cNvSpPr>
          <p:nvPr/>
        </p:nvSpPr>
        <p:spPr bwMode="auto">
          <a:xfrm flipH="1" flipV="1">
            <a:off x="5508625" y="2924175"/>
            <a:ext cx="215900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23" name="Oval 55"/>
          <p:cNvSpPr>
            <a:spLocks noChangeArrowheads="1"/>
          </p:cNvSpPr>
          <p:nvPr/>
        </p:nvSpPr>
        <p:spPr bwMode="auto">
          <a:xfrm>
            <a:off x="7594600" y="3067050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91224" name="Line 56"/>
          <p:cNvSpPr>
            <a:spLocks noChangeShapeType="1"/>
          </p:cNvSpPr>
          <p:nvPr/>
        </p:nvSpPr>
        <p:spPr bwMode="auto">
          <a:xfrm flipH="1" flipV="1">
            <a:off x="7669213" y="2924175"/>
            <a:ext cx="215900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3036965" y="5157192"/>
            <a:ext cx="326243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Here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already</a:t>
            </a:r>
            <a:br>
              <a:rPr lang="de-DE" dirty="0"/>
            </a:b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explorers</a:t>
            </a:r>
            <a:r>
              <a:rPr lang="de-DE" dirty="0"/>
              <a:t> </a:t>
            </a:r>
            <a:r>
              <a:rPr lang="de-DE" i="1" dirty="0" err="1"/>
              <a:t>and</a:t>
            </a:r>
            <a:r>
              <a:rPr lang="de-DE" dirty="0"/>
              <a:t> </a:t>
            </a:r>
            <a:r>
              <a:rPr lang="de-DE" dirty="0" err="1"/>
              <a:t>echos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counted</a:t>
            </a:r>
            <a:r>
              <a:rPr lang="de-DE" dirty="0"/>
              <a:t>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08037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Echo-Algorithm – Example</a:t>
            </a:r>
            <a:endParaRPr lang="de-DE" dirty="0"/>
          </a:p>
        </p:txBody>
      </p:sp>
      <p:sp>
        <p:nvSpPr>
          <p:cNvPr id="58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92195" name="Line 3"/>
          <p:cNvSpPr>
            <a:spLocks noChangeShapeType="1"/>
          </p:cNvSpPr>
          <p:nvPr/>
        </p:nvSpPr>
        <p:spPr bwMode="auto">
          <a:xfrm flipV="1">
            <a:off x="1911350" y="2132013"/>
            <a:ext cx="214313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196" name="Line 4"/>
          <p:cNvSpPr>
            <a:spLocks noChangeShapeType="1"/>
          </p:cNvSpPr>
          <p:nvPr/>
        </p:nvSpPr>
        <p:spPr bwMode="auto">
          <a:xfrm flipH="1" flipV="1">
            <a:off x="1331913" y="3573463"/>
            <a:ext cx="0" cy="863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197" name="Line 5"/>
          <p:cNvSpPr>
            <a:spLocks noChangeShapeType="1"/>
          </p:cNvSpPr>
          <p:nvPr/>
        </p:nvSpPr>
        <p:spPr bwMode="auto">
          <a:xfrm flipV="1">
            <a:off x="684213" y="2709863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198" name="Line 6"/>
          <p:cNvSpPr>
            <a:spLocks noChangeShapeType="1"/>
          </p:cNvSpPr>
          <p:nvPr/>
        </p:nvSpPr>
        <p:spPr bwMode="auto">
          <a:xfrm flipV="1">
            <a:off x="1331913" y="2709863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199" name="Line 7"/>
          <p:cNvSpPr>
            <a:spLocks noChangeShapeType="1"/>
          </p:cNvSpPr>
          <p:nvPr/>
        </p:nvSpPr>
        <p:spPr bwMode="auto">
          <a:xfrm flipH="1" flipV="1">
            <a:off x="684213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00" name="Oval 8"/>
          <p:cNvSpPr>
            <a:spLocks noChangeArrowheads="1"/>
          </p:cNvSpPr>
          <p:nvPr/>
        </p:nvSpPr>
        <p:spPr bwMode="auto">
          <a:xfrm>
            <a:off x="1692275" y="24939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2201" name="Oval 9"/>
          <p:cNvSpPr>
            <a:spLocks noChangeArrowheads="1"/>
          </p:cNvSpPr>
          <p:nvPr/>
        </p:nvSpPr>
        <p:spPr bwMode="auto">
          <a:xfrm>
            <a:off x="468313" y="2636838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2202" name="Oval 10"/>
          <p:cNvSpPr>
            <a:spLocks noChangeArrowheads="1"/>
          </p:cNvSpPr>
          <p:nvPr/>
        </p:nvSpPr>
        <p:spPr bwMode="auto">
          <a:xfrm>
            <a:off x="1116013" y="33575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2203" name="Oval 11"/>
          <p:cNvSpPr>
            <a:spLocks noChangeArrowheads="1"/>
          </p:cNvSpPr>
          <p:nvPr/>
        </p:nvSpPr>
        <p:spPr bwMode="auto">
          <a:xfrm>
            <a:off x="1116013" y="42211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2204" name="Oval 12"/>
          <p:cNvSpPr>
            <a:spLocks noChangeArrowheads="1"/>
          </p:cNvSpPr>
          <p:nvPr/>
        </p:nvSpPr>
        <p:spPr bwMode="auto">
          <a:xfrm>
            <a:off x="1116013" y="3933825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2205" name="Line 13"/>
          <p:cNvSpPr>
            <a:spLocks noChangeShapeType="1"/>
          </p:cNvSpPr>
          <p:nvPr/>
        </p:nvSpPr>
        <p:spPr bwMode="auto">
          <a:xfrm flipH="1">
            <a:off x="1042988" y="3860800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06" name="Line 14"/>
          <p:cNvSpPr>
            <a:spLocks noChangeShapeType="1"/>
          </p:cNvSpPr>
          <p:nvPr/>
        </p:nvSpPr>
        <p:spPr bwMode="auto">
          <a:xfrm>
            <a:off x="682625" y="3284538"/>
            <a:ext cx="2159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07" name="Oval 15"/>
          <p:cNvSpPr>
            <a:spLocks noChangeArrowheads="1"/>
          </p:cNvSpPr>
          <p:nvPr/>
        </p:nvSpPr>
        <p:spPr bwMode="auto">
          <a:xfrm>
            <a:off x="827088" y="3213100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2208" name="Oval 16"/>
          <p:cNvSpPr>
            <a:spLocks noChangeArrowheads="1"/>
          </p:cNvSpPr>
          <p:nvPr/>
        </p:nvSpPr>
        <p:spPr bwMode="auto">
          <a:xfrm>
            <a:off x="1112838" y="3067050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2209" name="Line 17"/>
          <p:cNvSpPr>
            <a:spLocks noChangeShapeType="1"/>
          </p:cNvSpPr>
          <p:nvPr/>
        </p:nvSpPr>
        <p:spPr bwMode="auto">
          <a:xfrm flipH="1" flipV="1">
            <a:off x="1187450" y="2924175"/>
            <a:ext cx="215900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10" name="Line 18"/>
          <p:cNvSpPr>
            <a:spLocks noChangeShapeType="1"/>
          </p:cNvSpPr>
          <p:nvPr/>
        </p:nvSpPr>
        <p:spPr bwMode="auto">
          <a:xfrm flipV="1">
            <a:off x="4070350" y="2133600"/>
            <a:ext cx="214313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11" name="Line 19"/>
          <p:cNvSpPr>
            <a:spLocks noChangeShapeType="1"/>
          </p:cNvSpPr>
          <p:nvPr/>
        </p:nvSpPr>
        <p:spPr bwMode="auto">
          <a:xfrm flipH="1" flipV="1">
            <a:off x="3490913" y="3575050"/>
            <a:ext cx="0" cy="863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12" name="Line 20"/>
          <p:cNvSpPr>
            <a:spLocks noChangeShapeType="1"/>
          </p:cNvSpPr>
          <p:nvPr/>
        </p:nvSpPr>
        <p:spPr bwMode="auto">
          <a:xfrm flipV="1">
            <a:off x="2843213" y="2711450"/>
            <a:ext cx="12239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13" name="Line 21"/>
          <p:cNvSpPr>
            <a:spLocks noChangeShapeType="1"/>
          </p:cNvSpPr>
          <p:nvPr/>
        </p:nvSpPr>
        <p:spPr bwMode="auto">
          <a:xfrm flipV="1">
            <a:off x="3490913" y="2711450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14" name="Line 22"/>
          <p:cNvSpPr>
            <a:spLocks noChangeShapeType="1"/>
          </p:cNvSpPr>
          <p:nvPr/>
        </p:nvSpPr>
        <p:spPr bwMode="auto">
          <a:xfrm flipH="1" flipV="1">
            <a:off x="2843213" y="2854325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15" name="Oval 23"/>
          <p:cNvSpPr>
            <a:spLocks noChangeArrowheads="1"/>
          </p:cNvSpPr>
          <p:nvPr/>
        </p:nvSpPr>
        <p:spPr bwMode="auto">
          <a:xfrm>
            <a:off x="3851275" y="2495550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2216" name="Oval 24"/>
          <p:cNvSpPr>
            <a:spLocks noChangeArrowheads="1"/>
          </p:cNvSpPr>
          <p:nvPr/>
        </p:nvSpPr>
        <p:spPr bwMode="auto">
          <a:xfrm>
            <a:off x="2627313" y="2638425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2217" name="Oval 25"/>
          <p:cNvSpPr>
            <a:spLocks noChangeArrowheads="1"/>
          </p:cNvSpPr>
          <p:nvPr/>
        </p:nvSpPr>
        <p:spPr bwMode="auto">
          <a:xfrm>
            <a:off x="3275013" y="3359150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2218" name="Oval 26"/>
          <p:cNvSpPr>
            <a:spLocks noChangeArrowheads="1"/>
          </p:cNvSpPr>
          <p:nvPr/>
        </p:nvSpPr>
        <p:spPr bwMode="auto">
          <a:xfrm>
            <a:off x="3275013" y="4222750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2219" name="Oval 27"/>
          <p:cNvSpPr>
            <a:spLocks noChangeArrowheads="1"/>
          </p:cNvSpPr>
          <p:nvPr/>
        </p:nvSpPr>
        <p:spPr bwMode="auto">
          <a:xfrm>
            <a:off x="3275013" y="3935413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2220" name="Line 28"/>
          <p:cNvSpPr>
            <a:spLocks noChangeShapeType="1"/>
          </p:cNvSpPr>
          <p:nvPr/>
        </p:nvSpPr>
        <p:spPr bwMode="auto">
          <a:xfrm flipH="1">
            <a:off x="3201988" y="3862388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21" name="Oval 29"/>
          <p:cNvSpPr>
            <a:spLocks noChangeArrowheads="1"/>
          </p:cNvSpPr>
          <p:nvPr/>
        </p:nvSpPr>
        <p:spPr bwMode="auto">
          <a:xfrm>
            <a:off x="3271838" y="3068638"/>
            <a:ext cx="146050" cy="1460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2222" name="Line 30"/>
          <p:cNvSpPr>
            <a:spLocks noChangeShapeType="1"/>
          </p:cNvSpPr>
          <p:nvPr/>
        </p:nvSpPr>
        <p:spPr bwMode="auto">
          <a:xfrm flipH="1" flipV="1">
            <a:off x="3346450" y="2925763"/>
            <a:ext cx="215900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23" name="Line 31"/>
          <p:cNvSpPr>
            <a:spLocks noChangeShapeType="1"/>
          </p:cNvSpPr>
          <p:nvPr/>
        </p:nvSpPr>
        <p:spPr bwMode="auto">
          <a:xfrm flipV="1">
            <a:off x="6229350" y="2133600"/>
            <a:ext cx="214313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24" name="Line 32"/>
          <p:cNvSpPr>
            <a:spLocks noChangeShapeType="1"/>
          </p:cNvSpPr>
          <p:nvPr/>
        </p:nvSpPr>
        <p:spPr bwMode="auto">
          <a:xfrm flipH="1" flipV="1">
            <a:off x="5649913" y="3575050"/>
            <a:ext cx="0" cy="863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25" name="Line 33"/>
          <p:cNvSpPr>
            <a:spLocks noChangeShapeType="1"/>
          </p:cNvSpPr>
          <p:nvPr/>
        </p:nvSpPr>
        <p:spPr bwMode="auto">
          <a:xfrm flipV="1">
            <a:off x="5002213" y="2711450"/>
            <a:ext cx="1223962" cy="1428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26" name="Line 34"/>
          <p:cNvSpPr>
            <a:spLocks noChangeShapeType="1"/>
          </p:cNvSpPr>
          <p:nvPr/>
        </p:nvSpPr>
        <p:spPr bwMode="auto">
          <a:xfrm flipV="1">
            <a:off x="5649913" y="2711450"/>
            <a:ext cx="6477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27" name="Line 35"/>
          <p:cNvSpPr>
            <a:spLocks noChangeShapeType="1"/>
          </p:cNvSpPr>
          <p:nvPr/>
        </p:nvSpPr>
        <p:spPr bwMode="auto">
          <a:xfrm flipH="1" flipV="1">
            <a:off x="5002213" y="2854325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28" name="Oval 36"/>
          <p:cNvSpPr>
            <a:spLocks noChangeArrowheads="1"/>
          </p:cNvSpPr>
          <p:nvPr/>
        </p:nvSpPr>
        <p:spPr bwMode="auto">
          <a:xfrm>
            <a:off x="6010275" y="2495550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2229" name="Oval 37"/>
          <p:cNvSpPr>
            <a:spLocks noChangeArrowheads="1"/>
          </p:cNvSpPr>
          <p:nvPr/>
        </p:nvSpPr>
        <p:spPr bwMode="auto">
          <a:xfrm>
            <a:off x="4786313" y="2638425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2230" name="Oval 38"/>
          <p:cNvSpPr>
            <a:spLocks noChangeArrowheads="1"/>
          </p:cNvSpPr>
          <p:nvPr/>
        </p:nvSpPr>
        <p:spPr bwMode="auto">
          <a:xfrm>
            <a:off x="5434013" y="3359150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2231" name="Oval 39"/>
          <p:cNvSpPr>
            <a:spLocks noChangeArrowheads="1"/>
          </p:cNvSpPr>
          <p:nvPr/>
        </p:nvSpPr>
        <p:spPr bwMode="auto">
          <a:xfrm>
            <a:off x="5434013" y="4222750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2232" name="Oval 40"/>
          <p:cNvSpPr>
            <a:spLocks noChangeArrowheads="1"/>
          </p:cNvSpPr>
          <p:nvPr/>
        </p:nvSpPr>
        <p:spPr bwMode="auto">
          <a:xfrm>
            <a:off x="5434013" y="3935413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2233" name="Line 41"/>
          <p:cNvSpPr>
            <a:spLocks noChangeShapeType="1"/>
          </p:cNvSpPr>
          <p:nvPr/>
        </p:nvSpPr>
        <p:spPr bwMode="auto">
          <a:xfrm flipH="1">
            <a:off x="5360988" y="3862388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34" name="Oval 42"/>
          <p:cNvSpPr>
            <a:spLocks noChangeArrowheads="1"/>
          </p:cNvSpPr>
          <p:nvPr/>
        </p:nvSpPr>
        <p:spPr bwMode="auto">
          <a:xfrm>
            <a:off x="5508625" y="2565400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2235" name="Line 43"/>
          <p:cNvSpPr>
            <a:spLocks noChangeShapeType="1"/>
          </p:cNvSpPr>
          <p:nvPr/>
        </p:nvSpPr>
        <p:spPr bwMode="auto">
          <a:xfrm flipH="1">
            <a:off x="5435600" y="2420938"/>
            <a:ext cx="288925" cy="71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36" name="Line 44"/>
          <p:cNvSpPr>
            <a:spLocks noChangeShapeType="1"/>
          </p:cNvSpPr>
          <p:nvPr/>
        </p:nvSpPr>
        <p:spPr bwMode="auto">
          <a:xfrm flipV="1">
            <a:off x="8389938" y="2133600"/>
            <a:ext cx="214312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37" name="Line 45"/>
          <p:cNvSpPr>
            <a:spLocks noChangeShapeType="1"/>
          </p:cNvSpPr>
          <p:nvPr/>
        </p:nvSpPr>
        <p:spPr bwMode="auto">
          <a:xfrm flipH="1" flipV="1">
            <a:off x="7810500" y="3575050"/>
            <a:ext cx="0" cy="863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38" name="Line 46"/>
          <p:cNvSpPr>
            <a:spLocks noChangeShapeType="1"/>
          </p:cNvSpPr>
          <p:nvPr/>
        </p:nvSpPr>
        <p:spPr bwMode="auto">
          <a:xfrm flipV="1">
            <a:off x="7162800" y="2711450"/>
            <a:ext cx="1223963" cy="1428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39" name="Line 47"/>
          <p:cNvSpPr>
            <a:spLocks noChangeShapeType="1"/>
          </p:cNvSpPr>
          <p:nvPr/>
        </p:nvSpPr>
        <p:spPr bwMode="auto">
          <a:xfrm flipV="1">
            <a:off x="7810500" y="2711450"/>
            <a:ext cx="647700" cy="863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40" name="Line 48"/>
          <p:cNvSpPr>
            <a:spLocks noChangeShapeType="1"/>
          </p:cNvSpPr>
          <p:nvPr/>
        </p:nvSpPr>
        <p:spPr bwMode="auto">
          <a:xfrm flipH="1" flipV="1">
            <a:off x="7162800" y="2854325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41" name="Oval 49"/>
          <p:cNvSpPr>
            <a:spLocks noChangeArrowheads="1"/>
          </p:cNvSpPr>
          <p:nvPr/>
        </p:nvSpPr>
        <p:spPr bwMode="auto">
          <a:xfrm>
            <a:off x="8170863" y="2495550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2242" name="Oval 50"/>
          <p:cNvSpPr>
            <a:spLocks noChangeArrowheads="1"/>
          </p:cNvSpPr>
          <p:nvPr/>
        </p:nvSpPr>
        <p:spPr bwMode="auto">
          <a:xfrm>
            <a:off x="6946900" y="2638425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2243" name="Oval 51"/>
          <p:cNvSpPr>
            <a:spLocks noChangeArrowheads="1"/>
          </p:cNvSpPr>
          <p:nvPr/>
        </p:nvSpPr>
        <p:spPr bwMode="auto">
          <a:xfrm>
            <a:off x="7594600" y="3359150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2244" name="Oval 52"/>
          <p:cNvSpPr>
            <a:spLocks noChangeArrowheads="1"/>
          </p:cNvSpPr>
          <p:nvPr/>
        </p:nvSpPr>
        <p:spPr bwMode="auto">
          <a:xfrm>
            <a:off x="7594600" y="4222750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2245" name="Oval 53"/>
          <p:cNvSpPr>
            <a:spLocks noChangeArrowheads="1"/>
          </p:cNvSpPr>
          <p:nvPr/>
        </p:nvSpPr>
        <p:spPr bwMode="auto">
          <a:xfrm>
            <a:off x="8170863" y="3211513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2246" name="Line 54"/>
          <p:cNvSpPr>
            <a:spLocks noChangeShapeType="1"/>
          </p:cNvSpPr>
          <p:nvPr/>
        </p:nvSpPr>
        <p:spPr bwMode="auto">
          <a:xfrm flipH="1">
            <a:off x="8316913" y="3213100"/>
            <a:ext cx="142875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2247" name="Oval 55"/>
          <p:cNvSpPr>
            <a:spLocks noChangeArrowheads="1"/>
          </p:cNvSpPr>
          <p:nvPr/>
        </p:nvSpPr>
        <p:spPr bwMode="auto">
          <a:xfrm>
            <a:off x="7669213" y="2565400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2248" name="Line 56"/>
          <p:cNvSpPr>
            <a:spLocks noChangeShapeType="1"/>
          </p:cNvSpPr>
          <p:nvPr/>
        </p:nvSpPr>
        <p:spPr bwMode="auto">
          <a:xfrm flipH="1">
            <a:off x="7596188" y="2420938"/>
            <a:ext cx="288925" cy="71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02426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Echo-Algorithm – Example</a:t>
            </a:r>
            <a:endParaRPr lang="de-DE" dirty="0"/>
          </a:p>
        </p:txBody>
      </p:sp>
      <p:sp>
        <p:nvSpPr>
          <p:cNvPr id="26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93219" name="Line 3"/>
          <p:cNvSpPr>
            <a:spLocks noChangeShapeType="1"/>
          </p:cNvSpPr>
          <p:nvPr/>
        </p:nvSpPr>
        <p:spPr bwMode="auto">
          <a:xfrm flipV="1">
            <a:off x="1911350" y="2132013"/>
            <a:ext cx="214313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3220" name="Line 4"/>
          <p:cNvSpPr>
            <a:spLocks noChangeShapeType="1"/>
          </p:cNvSpPr>
          <p:nvPr/>
        </p:nvSpPr>
        <p:spPr bwMode="auto">
          <a:xfrm flipH="1" flipV="1">
            <a:off x="1331913" y="3573463"/>
            <a:ext cx="0" cy="863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3221" name="Line 5"/>
          <p:cNvSpPr>
            <a:spLocks noChangeShapeType="1"/>
          </p:cNvSpPr>
          <p:nvPr/>
        </p:nvSpPr>
        <p:spPr bwMode="auto">
          <a:xfrm flipV="1">
            <a:off x="684213" y="2709863"/>
            <a:ext cx="1223962" cy="1428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3222" name="Line 6"/>
          <p:cNvSpPr>
            <a:spLocks noChangeShapeType="1"/>
          </p:cNvSpPr>
          <p:nvPr/>
        </p:nvSpPr>
        <p:spPr bwMode="auto">
          <a:xfrm flipV="1">
            <a:off x="1331913" y="2709863"/>
            <a:ext cx="647700" cy="863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3223" name="Line 7"/>
          <p:cNvSpPr>
            <a:spLocks noChangeShapeType="1"/>
          </p:cNvSpPr>
          <p:nvPr/>
        </p:nvSpPr>
        <p:spPr bwMode="auto">
          <a:xfrm flipH="1" flipV="1">
            <a:off x="684213" y="2852738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3224" name="Oval 8"/>
          <p:cNvSpPr>
            <a:spLocks noChangeArrowheads="1"/>
          </p:cNvSpPr>
          <p:nvPr/>
        </p:nvSpPr>
        <p:spPr bwMode="auto">
          <a:xfrm>
            <a:off x="1692275" y="2493963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3225" name="Oval 9"/>
          <p:cNvSpPr>
            <a:spLocks noChangeArrowheads="1"/>
          </p:cNvSpPr>
          <p:nvPr/>
        </p:nvSpPr>
        <p:spPr bwMode="auto">
          <a:xfrm>
            <a:off x="468313" y="2636838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3226" name="Oval 10"/>
          <p:cNvSpPr>
            <a:spLocks noChangeArrowheads="1"/>
          </p:cNvSpPr>
          <p:nvPr/>
        </p:nvSpPr>
        <p:spPr bwMode="auto">
          <a:xfrm>
            <a:off x="1116013" y="33575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3227" name="Oval 11"/>
          <p:cNvSpPr>
            <a:spLocks noChangeArrowheads="1"/>
          </p:cNvSpPr>
          <p:nvPr/>
        </p:nvSpPr>
        <p:spPr bwMode="auto">
          <a:xfrm>
            <a:off x="1116013" y="4221163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3228" name="Oval 12"/>
          <p:cNvSpPr>
            <a:spLocks noChangeArrowheads="1"/>
          </p:cNvSpPr>
          <p:nvPr/>
        </p:nvSpPr>
        <p:spPr bwMode="auto">
          <a:xfrm>
            <a:off x="1189038" y="2562225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3229" name="Line 13"/>
          <p:cNvSpPr>
            <a:spLocks noChangeShapeType="1"/>
          </p:cNvSpPr>
          <p:nvPr/>
        </p:nvSpPr>
        <p:spPr bwMode="auto">
          <a:xfrm flipH="1">
            <a:off x="1116013" y="2417763"/>
            <a:ext cx="288925" cy="71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3230" name="Line 14"/>
          <p:cNvSpPr>
            <a:spLocks noChangeShapeType="1"/>
          </p:cNvSpPr>
          <p:nvPr/>
        </p:nvSpPr>
        <p:spPr bwMode="auto">
          <a:xfrm flipV="1">
            <a:off x="4070350" y="2133600"/>
            <a:ext cx="214313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3231" name="Line 15"/>
          <p:cNvSpPr>
            <a:spLocks noChangeShapeType="1"/>
          </p:cNvSpPr>
          <p:nvPr/>
        </p:nvSpPr>
        <p:spPr bwMode="auto">
          <a:xfrm flipH="1" flipV="1">
            <a:off x="3490913" y="3575050"/>
            <a:ext cx="0" cy="863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3232" name="Line 16"/>
          <p:cNvSpPr>
            <a:spLocks noChangeShapeType="1"/>
          </p:cNvSpPr>
          <p:nvPr/>
        </p:nvSpPr>
        <p:spPr bwMode="auto">
          <a:xfrm flipV="1">
            <a:off x="2843213" y="2711450"/>
            <a:ext cx="1223962" cy="1428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3233" name="Line 17"/>
          <p:cNvSpPr>
            <a:spLocks noChangeShapeType="1"/>
          </p:cNvSpPr>
          <p:nvPr/>
        </p:nvSpPr>
        <p:spPr bwMode="auto">
          <a:xfrm flipV="1">
            <a:off x="3490913" y="2711450"/>
            <a:ext cx="647700" cy="863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3234" name="Line 18"/>
          <p:cNvSpPr>
            <a:spLocks noChangeShapeType="1"/>
          </p:cNvSpPr>
          <p:nvPr/>
        </p:nvSpPr>
        <p:spPr bwMode="auto">
          <a:xfrm flipH="1" flipV="1">
            <a:off x="2843213" y="2854325"/>
            <a:ext cx="6477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3235" name="Oval 19"/>
          <p:cNvSpPr>
            <a:spLocks noChangeArrowheads="1"/>
          </p:cNvSpPr>
          <p:nvPr/>
        </p:nvSpPr>
        <p:spPr bwMode="auto">
          <a:xfrm>
            <a:off x="3851275" y="2495550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3236" name="Oval 20"/>
          <p:cNvSpPr>
            <a:spLocks noChangeArrowheads="1"/>
          </p:cNvSpPr>
          <p:nvPr/>
        </p:nvSpPr>
        <p:spPr bwMode="auto">
          <a:xfrm>
            <a:off x="2627313" y="2638425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3237" name="Oval 21"/>
          <p:cNvSpPr>
            <a:spLocks noChangeArrowheads="1"/>
          </p:cNvSpPr>
          <p:nvPr/>
        </p:nvSpPr>
        <p:spPr bwMode="auto">
          <a:xfrm>
            <a:off x="3275013" y="3359150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3238" name="Oval 22"/>
          <p:cNvSpPr>
            <a:spLocks noChangeArrowheads="1"/>
          </p:cNvSpPr>
          <p:nvPr/>
        </p:nvSpPr>
        <p:spPr bwMode="auto">
          <a:xfrm>
            <a:off x="3275013" y="4222750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3239" name="Oval 23"/>
          <p:cNvSpPr>
            <a:spLocks noChangeArrowheads="1"/>
          </p:cNvSpPr>
          <p:nvPr/>
        </p:nvSpPr>
        <p:spPr bwMode="auto">
          <a:xfrm>
            <a:off x="4284663" y="2349500"/>
            <a:ext cx="146050" cy="14605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3240" name="Line 24"/>
          <p:cNvSpPr>
            <a:spLocks noChangeShapeType="1"/>
          </p:cNvSpPr>
          <p:nvPr/>
        </p:nvSpPr>
        <p:spPr bwMode="auto">
          <a:xfrm flipH="1">
            <a:off x="4500563" y="2349500"/>
            <a:ext cx="142875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04674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Echo-Algorithm – Characteristics</a:t>
            </a:r>
          </a:p>
        </p:txBody>
      </p:sp>
      <p:sp>
        <p:nvSpPr>
          <p:cNvPr id="3962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486275" algn="l"/>
              </a:tabLst>
            </a:pPr>
            <a:r>
              <a:rPr lang="en-US" dirty="0"/>
              <a:t>Exactly two messages run over every edge</a:t>
            </a:r>
          </a:p>
          <a:p>
            <a:pPr lvl="1">
              <a:tabLst>
                <a:tab pos="4486275" algn="l"/>
              </a:tabLst>
            </a:pPr>
            <a:r>
              <a:rPr lang="en-US" dirty="0"/>
              <a:t>Either an explorer and an echo running in the opposite direction or two explorers running in opposite directions</a:t>
            </a:r>
          </a:p>
          <a:p>
            <a:pPr>
              <a:tabLst>
                <a:tab pos="4486275" algn="l"/>
              </a:tabLst>
            </a:pPr>
            <a:r>
              <a:rPr lang="en-US" dirty="0"/>
              <a:t>Parallel traversing of a (connected non-directional) graph with 2</a:t>
            </a:r>
            <a:r>
              <a:rPr lang="en-US" i="1" dirty="0"/>
              <a:t>e</a:t>
            </a:r>
            <a:r>
              <a:rPr lang="en-US" dirty="0"/>
              <a:t> messages</a:t>
            </a:r>
          </a:p>
          <a:p>
            <a:pPr lvl="1">
              <a:tabLst>
                <a:tab pos="4486275" algn="l"/>
              </a:tabLst>
            </a:pPr>
            <a:r>
              <a:rPr lang="en-US" dirty="0"/>
              <a:t>Every node sends an explorer on all edges </a:t>
            </a:r>
            <a:r>
              <a:rPr lang="en-US" dirty="0">
                <a:sym typeface="Wingdings" pitchFamily="2" charset="2"/>
              </a:rPr>
              <a:t> +2</a:t>
            </a:r>
            <a:r>
              <a:rPr lang="en-US" i="1" dirty="0"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explorer</a:t>
            </a:r>
          </a:p>
          <a:p>
            <a:pPr lvl="1">
              <a:tabLst>
                <a:tab pos="4486275" algn="l"/>
              </a:tabLst>
            </a:pPr>
            <a:r>
              <a:rPr lang="en-US" dirty="0">
                <a:sym typeface="Wingdings" pitchFamily="2" charset="2"/>
              </a:rPr>
              <a:t>Exception activation edge  -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explorer</a:t>
            </a:r>
          </a:p>
          <a:p>
            <a:pPr lvl="1">
              <a:tabLst>
                <a:tab pos="4486275" algn="l"/>
              </a:tabLst>
            </a:pPr>
            <a:r>
              <a:rPr lang="en-US" dirty="0">
                <a:sym typeface="Wingdings" pitchFamily="2" charset="2"/>
              </a:rPr>
              <a:t>Exception initiator  +1 explorer</a:t>
            </a:r>
          </a:p>
          <a:p>
            <a:pPr lvl="1">
              <a:tabLst>
                <a:tab pos="4486275" algn="l"/>
              </a:tabLst>
            </a:pPr>
            <a:r>
              <a:rPr lang="en-US" dirty="0">
                <a:sym typeface="Wingdings" pitchFamily="2" charset="2"/>
              </a:rPr>
              <a:t>Every node sends an echo on the activation edge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 +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echos</a:t>
            </a:r>
            <a:endParaRPr lang="en-US" dirty="0">
              <a:sym typeface="Wingdings" pitchFamily="2" charset="2"/>
            </a:endParaRPr>
          </a:p>
          <a:p>
            <a:pPr lvl="1">
              <a:tabLst>
                <a:tab pos="4486275" algn="l"/>
              </a:tabLst>
            </a:pPr>
            <a:r>
              <a:rPr lang="en-US" dirty="0">
                <a:sym typeface="Wingdings" pitchFamily="2" charset="2"/>
              </a:rPr>
              <a:t>Exception initiator  -1 echo</a:t>
            </a:r>
            <a:endParaRPr lang="en-US" dirty="0"/>
          </a:p>
          <a:p>
            <a:pPr>
              <a:tabLst>
                <a:tab pos="4486275" algn="l"/>
              </a:tabLst>
            </a:pP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</a:t>
            </a:r>
            <a:r>
              <a:rPr lang="en-US" b="0" dirty="0" err="1"/>
              <a:t>Phuoc</a:t>
            </a:r>
            <a:r>
              <a:rPr lang="en-US" b="0" dirty="0"/>
              <a:t>, TU Berlin, Distributed Algorithms 2017/18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39505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Echo-Algorithm – Characteristics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486275" algn="l"/>
              </a:tabLst>
            </a:pPr>
            <a:r>
              <a:rPr lang="en-US" dirty="0"/>
              <a:t>The Echo-algorithm is a </a:t>
            </a:r>
            <a:r>
              <a:rPr lang="en-US" dirty="0">
                <a:solidFill>
                  <a:schemeClr val="accent1"/>
                </a:solidFill>
              </a:rPr>
              <a:t>wave algorithm</a:t>
            </a:r>
          </a:p>
          <a:p>
            <a:pPr>
              <a:tabLst>
                <a:tab pos="4486275" algn="l"/>
              </a:tabLst>
            </a:pPr>
            <a:endParaRPr lang="en-US" b="1" dirty="0"/>
          </a:p>
          <a:p>
            <a:pPr>
              <a:tabLst>
                <a:tab pos="4486275" algn="l"/>
              </a:tabLst>
            </a:pPr>
            <a:r>
              <a:rPr lang="en-US" b="1" dirty="0"/>
              <a:t>Forth wave</a:t>
            </a:r>
            <a:r>
              <a:rPr lang="en-US" dirty="0"/>
              <a:t>: becoming red</a:t>
            </a:r>
          </a:p>
          <a:p>
            <a:pPr lvl="2">
              <a:tabLst>
                <a:tab pos="4486275" algn="l"/>
              </a:tabLst>
            </a:pPr>
            <a:r>
              <a:rPr lang="en-US" dirty="0"/>
              <a:t>Distribution of information (to all nodes over all edges)</a:t>
            </a:r>
          </a:p>
          <a:p>
            <a:pPr>
              <a:tabLst>
                <a:tab pos="4486275" algn="l"/>
              </a:tabLst>
            </a:pPr>
            <a:endParaRPr lang="en-US" b="1" dirty="0"/>
          </a:p>
          <a:p>
            <a:pPr>
              <a:tabLst>
                <a:tab pos="4486275" algn="l"/>
              </a:tabLst>
            </a:pPr>
            <a:r>
              <a:rPr lang="en-US" b="1" dirty="0"/>
              <a:t>Back wave</a:t>
            </a:r>
            <a:r>
              <a:rPr lang="en-US" dirty="0"/>
              <a:t>: becoming green</a:t>
            </a:r>
          </a:p>
          <a:p>
            <a:pPr lvl="2">
              <a:tabLst>
                <a:tab pos="4486275" algn="l"/>
              </a:tabLst>
            </a:pPr>
            <a:r>
              <a:rPr lang="en-US" dirty="0"/>
              <a:t>Collecting of information </a:t>
            </a:r>
            <a:br>
              <a:rPr lang="en-US" dirty="0"/>
            </a:br>
            <a:r>
              <a:rPr lang="en-US" dirty="0"/>
              <a:t>(of potentially all nodes over the activation edges)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201819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160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Echo-Algorithm – Characteristics</a:t>
            </a:r>
            <a:endParaRPr lang="de-DE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Echo-edges form a </a:t>
            </a:r>
            <a:r>
              <a:rPr lang="en-US" dirty="0">
                <a:solidFill>
                  <a:schemeClr val="accent1"/>
                </a:solidFill>
              </a:rPr>
              <a:t>spanning tree</a:t>
            </a:r>
          </a:p>
          <a:p>
            <a:pPr>
              <a:buFont typeface="Arial" charset="0"/>
              <a:buChar char="•"/>
            </a:pPr>
            <a:r>
              <a:rPr lang="en-US" dirty="0"/>
              <a:t>Depending on the message delays, the spanning tree looks differently because fast edges are preferred</a:t>
            </a:r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98340" name="Line 4"/>
          <p:cNvSpPr>
            <a:spLocks noChangeShapeType="1"/>
          </p:cNvSpPr>
          <p:nvPr/>
        </p:nvSpPr>
        <p:spPr bwMode="auto">
          <a:xfrm flipV="1">
            <a:off x="2935288" y="3719513"/>
            <a:ext cx="703262" cy="5969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V="1">
            <a:off x="3638550" y="3284538"/>
            <a:ext cx="815975" cy="434975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>
            <a:off x="3638550" y="3719513"/>
            <a:ext cx="760413" cy="271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 flipV="1">
            <a:off x="4454525" y="3232150"/>
            <a:ext cx="1355725" cy="52388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44" name="Line 8"/>
          <p:cNvSpPr>
            <a:spLocks noChangeShapeType="1"/>
          </p:cNvSpPr>
          <p:nvPr/>
        </p:nvSpPr>
        <p:spPr bwMode="auto">
          <a:xfrm flipH="1">
            <a:off x="4398963" y="3284538"/>
            <a:ext cx="55562" cy="760412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45" name="Line 9"/>
          <p:cNvSpPr>
            <a:spLocks noChangeShapeType="1"/>
          </p:cNvSpPr>
          <p:nvPr/>
        </p:nvSpPr>
        <p:spPr bwMode="auto">
          <a:xfrm>
            <a:off x="4398963" y="3990975"/>
            <a:ext cx="1085850" cy="163513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46" name="Line 10"/>
          <p:cNvSpPr>
            <a:spLocks noChangeShapeType="1"/>
          </p:cNvSpPr>
          <p:nvPr/>
        </p:nvSpPr>
        <p:spPr bwMode="auto">
          <a:xfrm flipV="1">
            <a:off x="5430838" y="3176588"/>
            <a:ext cx="379412" cy="977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47" name="Line 11"/>
          <p:cNvSpPr>
            <a:spLocks noChangeShapeType="1"/>
          </p:cNvSpPr>
          <p:nvPr/>
        </p:nvSpPr>
        <p:spPr bwMode="auto">
          <a:xfrm>
            <a:off x="5810250" y="3232150"/>
            <a:ext cx="325438" cy="976313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4291013" y="3122613"/>
            <a:ext cx="325437" cy="325437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3476625" y="3557588"/>
            <a:ext cx="325438" cy="3254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5267325" y="3990975"/>
            <a:ext cx="325438" cy="32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8351" name="Oval 15"/>
          <p:cNvSpPr>
            <a:spLocks noChangeArrowheads="1"/>
          </p:cNvSpPr>
          <p:nvPr/>
        </p:nvSpPr>
        <p:spPr bwMode="auto">
          <a:xfrm>
            <a:off x="5648325" y="3068638"/>
            <a:ext cx="325438" cy="3254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98352" name="Oval 16"/>
          <p:cNvSpPr>
            <a:spLocks noChangeArrowheads="1"/>
          </p:cNvSpPr>
          <p:nvPr/>
        </p:nvSpPr>
        <p:spPr bwMode="auto">
          <a:xfrm>
            <a:off x="5973763" y="4044950"/>
            <a:ext cx="325437" cy="32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8353" name="Oval 17"/>
          <p:cNvSpPr>
            <a:spLocks noChangeArrowheads="1"/>
          </p:cNvSpPr>
          <p:nvPr/>
        </p:nvSpPr>
        <p:spPr bwMode="auto">
          <a:xfrm>
            <a:off x="4237038" y="3829050"/>
            <a:ext cx="325437" cy="32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98354" name="Oval 18"/>
          <p:cNvSpPr>
            <a:spLocks noChangeArrowheads="1"/>
          </p:cNvSpPr>
          <p:nvPr/>
        </p:nvSpPr>
        <p:spPr bwMode="auto">
          <a:xfrm>
            <a:off x="2771775" y="4154488"/>
            <a:ext cx="325438" cy="3254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98355" name="Line 19"/>
          <p:cNvSpPr>
            <a:spLocks noChangeShapeType="1"/>
          </p:cNvSpPr>
          <p:nvPr/>
        </p:nvSpPr>
        <p:spPr bwMode="auto">
          <a:xfrm flipV="1">
            <a:off x="2935288" y="5375275"/>
            <a:ext cx="703262" cy="5969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56" name="Line 20"/>
          <p:cNvSpPr>
            <a:spLocks noChangeShapeType="1"/>
          </p:cNvSpPr>
          <p:nvPr/>
        </p:nvSpPr>
        <p:spPr bwMode="auto">
          <a:xfrm flipV="1">
            <a:off x="3638550" y="4940300"/>
            <a:ext cx="815975" cy="434975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57" name="Line 21"/>
          <p:cNvSpPr>
            <a:spLocks noChangeShapeType="1"/>
          </p:cNvSpPr>
          <p:nvPr/>
        </p:nvSpPr>
        <p:spPr bwMode="auto">
          <a:xfrm>
            <a:off x="3638550" y="5375275"/>
            <a:ext cx="760413" cy="271463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58" name="Line 22"/>
          <p:cNvSpPr>
            <a:spLocks noChangeShapeType="1"/>
          </p:cNvSpPr>
          <p:nvPr/>
        </p:nvSpPr>
        <p:spPr bwMode="auto">
          <a:xfrm flipV="1">
            <a:off x="4454525" y="4887913"/>
            <a:ext cx="1355725" cy="52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59" name="Line 23"/>
          <p:cNvSpPr>
            <a:spLocks noChangeShapeType="1"/>
          </p:cNvSpPr>
          <p:nvPr/>
        </p:nvSpPr>
        <p:spPr bwMode="auto">
          <a:xfrm flipH="1">
            <a:off x="4398963" y="4940300"/>
            <a:ext cx="55562" cy="760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60" name="Line 24"/>
          <p:cNvSpPr>
            <a:spLocks noChangeShapeType="1"/>
          </p:cNvSpPr>
          <p:nvPr/>
        </p:nvSpPr>
        <p:spPr bwMode="auto">
          <a:xfrm>
            <a:off x="4398963" y="5646738"/>
            <a:ext cx="1085850" cy="163512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61" name="Line 25"/>
          <p:cNvSpPr>
            <a:spLocks noChangeShapeType="1"/>
          </p:cNvSpPr>
          <p:nvPr/>
        </p:nvSpPr>
        <p:spPr bwMode="auto">
          <a:xfrm flipV="1">
            <a:off x="5430838" y="4832350"/>
            <a:ext cx="379412" cy="9779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62" name="Line 26"/>
          <p:cNvSpPr>
            <a:spLocks noChangeShapeType="1"/>
          </p:cNvSpPr>
          <p:nvPr/>
        </p:nvSpPr>
        <p:spPr bwMode="auto">
          <a:xfrm>
            <a:off x="5810250" y="4887913"/>
            <a:ext cx="325438" cy="976312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8363" name="Oval 27"/>
          <p:cNvSpPr>
            <a:spLocks noChangeArrowheads="1"/>
          </p:cNvSpPr>
          <p:nvPr/>
        </p:nvSpPr>
        <p:spPr bwMode="auto">
          <a:xfrm>
            <a:off x="4291013" y="4778375"/>
            <a:ext cx="325437" cy="325438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98364" name="Oval 28"/>
          <p:cNvSpPr>
            <a:spLocks noChangeArrowheads="1"/>
          </p:cNvSpPr>
          <p:nvPr/>
        </p:nvSpPr>
        <p:spPr bwMode="auto">
          <a:xfrm>
            <a:off x="3476625" y="5213350"/>
            <a:ext cx="325438" cy="32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98365" name="Oval 29"/>
          <p:cNvSpPr>
            <a:spLocks noChangeArrowheads="1"/>
          </p:cNvSpPr>
          <p:nvPr/>
        </p:nvSpPr>
        <p:spPr bwMode="auto">
          <a:xfrm>
            <a:off x="5267325" y="5646738"/>
            <a:ext cx="325438" cy="3254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8366" name="Oval 30"/>
          <p:cNvSpPr>
            <a:spLocks noChangeArrowheads="1"/>
          </p:cNvSpPr>
          <p:nvPr/>
        </p:nvSpPr>
        <p:spPr bwMode="auto">
          <a:xfrm>
            <a:off x="5648325" y="4724400"/>
            <a:ext cx="325438" cy="32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98367" name="Oval 31"/>
          <p:cNvSpPr>
            <a:spLocks noChangeArrowheads="1"/>
          </p:cNvSpPr>
          <p:nvPr/>
        </p:nvSpPr>
        <p:spPr bwMode="auto">
          <a:xfrm>
            <a:off x="5973763" y="5700713"/>
            <a:ext cx="325437" cy="3254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8368" name="Oval 32"/>
          <p:cNvSpPr>
            <a:spLocks noChangeArrowheads="1"/>
          </p:cNvSpPr>
          <p:nvPr/>
        </p:nvSpPr>
        <p:spPr bwMode="auto">
          <a:xfrm>
            <a:off x="4237038" y="5484813"/>
            <a:ext cx="325437" cy="3254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98369" name="Oval 33"/>
          <p:cNvSpPr>
            <a:spLocks noChangeArrowheads="1"/>
          </p:cNvSpPr>
          <p:nvPr/>
        </p:nvSpPr>
        <p:spPr bwMode="auto">
          <a:xfrm>
            <a:off x="2771775" y="5810250"/>
            <a:ext cx="325438" cy="32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40226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of the Echo-Algorithm</a:t>
            </a:r>
            <a:r>
              <a:rPr lang="de-DE" dirty="0"/>
              <a:t>?</a:t>
            </a:r>
          </a:p>
        </p:txBody>
      </p:sp>
      <p:sp>
        <p:nvSpPr>
          <p:cNvPr id="400388" name="Rectangle 4"/>
          <p:cNvSpPr>
            <a:spLocks noGrp="1" noChangeArrowheads="1"/>
          </p:cNvSpPr>
          <p:nvPr>
            <p:ph idx="1"/>
          </p:nvPr>
        </p:nvSpPr>
        <p:spPr>
          <a:xfrm>
            <a:off x="539751" y="1924050"/>
            <a:ext cx="6343650" cy="4067175"/>
          </a:xfrm>
        </p:spPr>
        <p:txBody>
          <a:bodyPr/>
          <a:lstStyle/>
          <a:p>
            <a:pPr>
              <a:buFont typeface="Arial" charset="0"/>
              <a:buChar char="•"/>
              <a:tabLst>
                <a:tab pos="1436688" algn="l"/>
              </a:tabLst>
            </a:pPr>
            <a:r>
              <a:rPr lang="en-US" dirty="0"/>
              <a:t>Idea: Avoid the visit of nodes which are known to be visited by other explorers</a:t>
            </a:r>
          </a:p>
          <a:p>
            <a:pPr>
              <a:buFont typeface="Arial" charset="0"/>
              <a:buChar char="•"/>
              <a:tabLst>
                <a:tab pos="1436688" algn="l"/>
              </a:tabLst>
            </a:pPr>
            <a:r>
              <a:rPr lang="en-US" dirty="0"/>
              <a:t>Together with an explorer, a set of taboo nodes </a:t>
            </a:r>
            <a:r>
              <a:rPr lang="en-US" i="1" dirty="0"/>
              <a:t>z</a:t>
            </a:r>
            <a:r>
              <a:rPr lang="en-US" dirty="0"/>
              <a:t> is sent and received</a:t>
            </a:r>
          </a:p>
          <a:p>
            <a:pPr>
              <a:buFont typeface="Arial" charset="0"/>
              <a:buChar char="•"/>
              <a:tabLst>
                <a:tab pos="1436688" algn="l"/>
              </a:tabLst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sent taboo set by the initiator is </a:t>
            </a:r>
            <a:b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z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= &lt;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neighbors of initiator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&gt; ∪ &lt;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initiator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&gt;</a:t>
            </a:r>
            <a:endParaRPr lang="en-US" i="1" dirty="0"/>
          </a:p>
          <a:p>
            <a:pPr>
              <a:buFont typeface="Arial" charset="0"/>
              <a:buChar char="•"/>
              <a:tabLst>
                <a:tab pos="1436688" algn="l"/>
              </a:tabLst>
            </a:pPr>
            <a:r>
              <a:rPr lang="en-US" dirty="0"/>
              <a:t>Explorers only sent to the set of neighbors </a:t>
            </a:r>
            <a:r>
              <a:rPr lang="en-US" i="1" dirty="0"/>
              <a:t>y</a:t>
            </a:r>
            <a:r>
              <a:rPr lang="en-US" dirty="0"/>
              <a:t> which are not in </a:t>
            </a:r>
            <a:r>
              <a:rPr lang="en-US" i="1" dirty="0"/>
              <a:t>z</a:t>
            </a:r>
            <a:r>
              <a:rPr lang="en-US" dirty="0"/>
              <a:t>. </a:t>
            </a:r>
          </a:p>
          <a:p>
            <a:pPr>
              <a:buFont typeface="Arial" charset="0"/>
              <a:buChar char="•"/>
              <a:tabLst>
                <a:tab pos="1436688" algn="l"/>
              </a:tabLst>
            </a:pPr>
            <a:r>
              <a:rPr lang="en-US" dirty="0"/>
              <a:t>Thus, the new taboo set </a:t>
            </a:r>
            <a:r>
              <a:rPr lang="en-US" i="1" dirty="0"/>
              <a:t>z</a:t>
            </a:r>
            <a:r>
              <a:rPr lang="en-US" dirty="0"/>
              <a:t>‘ =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is attached</a:t>
            </a:r>
          </a:p>
          <a:p>
            <a:pPr>
              <a:buFont typeface="Arial" charset="0"/>
              <a:buChar char="•"/>
              <a:tabLst>
                <a:tab pos="1436688" algn="l"/>
              </a:tabLst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Advantage: Saving of messages</a:t>
            </a:r>
          </a:p>
          <a:p>
            <a:pPr lvl="1">
              <a:tabLst>
                <a:tab pos="1436688" algn="l"/>
              </a:tabLst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Extreme cases: tree and complete graph</a:t>
            </a:r>
          </a:p>
          <a:p>
            <a:pPr>
              <a:buFont typeface="Arial" charset="0"/>
              <a:buChar char="•"/>
              <a:tabLst>
                <a:tab pos="1436688" algn="l"/>
              </a:tabLst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Disadvantages: </a:t>
            </a:r>
          </a:p>
          <a:p>
            <a:pPr lvl="1">
              <a:tabLst>
                <a:tab pos="1436688" algn="l"/>
              </a:tabLst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message length </a:t>
            </a:r>
            <a:r>
              <a:rPr lang="en-US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		</a:t>
            </a:r>
          </a:p>
          <a:p>
            <a:pPr lvl="1">
              <a:tabLst>
                <a:tab pos="1436688" algn="l"/>
              </a:tabLst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identity of neighbors has to be known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00386" name="Line 2"/>
          <p:cNvSpPr>
            <a:spLocks noChangeShapeType="1"/>
          </p:cNvSpPr>
          <p:nvPr/>
        </p:nvSpPr>
        <p:spPr bwMode="auto">
          <a:xfrm>
            <a:off x="7164388" y="4365625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0389" name="Oval 5"/>
          <p:cNvSpPr>
            <a:spLocks noChangeArrowheads="1"/>
          </p:cNvSpPr>
          <p:nvPr/>
        </p:nvSpPr>
        <p:spPr bwMode="auto">
          <a:xfrm>
            <a:off x="7542213" y="2420938"/>
            <a:ext cx="325437" cy="325437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400390" name="Oval 6"/>
          <p:cNvSpPr>
            <a:spLocks noChangeArrowheads="1"/>
          </p:cNvSpPr>
          <p:nvPr/>
        </p:nvSpPr>
        <p:spPr bwMode="auto">
          <a:xfrm>
            <a:off x="7542213" y="3348038"/>
            <a:ext cx="325437" cy="325437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400391" name="Oval 7"/>
          <p:cNvSpPr>
            <a:spLocks noChangeArrowheads="1"/>
          </p:cNvSpPr>
          <p:nvPr/>
        </p:nvSpPr>
        <p:spPr bwMode="auto">
          <a:xfrm>
            <a:off x="7019925" y="4183063"/>
            <a:ext cx="325438" cy="325437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400392" name="Oval 8"/>
          <p:cNvSpPr>
            <a:spLocks noChangeArrowheads="1"/>
          </p:cNvSpPr>
          <p:nvPr/>
        </p:nvSpPr>
        <p:spPr bwMode="auto">
          <a:xfrm>
            <a:off x="8101013" y="4221163"/>
            <a:ext cx="325437" cy="325437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4</a:t>
            </a:r>
          </a:p>
        </p:txBody>
      </p:sp>
      <p:cxnSp>
        <p:nvCxnSpPr>
          <p:cNvPr id="400393" name="AutoShape 9"/>
          <p:cNvCxnSpPr>
            <a:cxnSpLocks noChangeShapeType="1"/>
            <a:stCxn id="400389" idx="4"/>
            <a:endCxn id="400390" idx="0"/>
          </p:cNvCxnSpPr>
          <p:nvPr/>
        </p:nvCxnSpPr>
        <p:spPr bwMode="auto">
          <a:xfrm>
            <a:off x="7705725" y="2759075"/>
            <a:ext cx="0" cy="576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394" name="AutoShape 10"/>
          <p:cNvCxnSpPr>
            <a:cxnSpLocks noChangeShapeType="1"/>
            <a:stCxn id="400390" idx="3"/>
            <a:endCxn id="400391" idx="7"/>
          </p:cNvCxnSpPr>
          <p:nvPr/>
        </p:nvCxnSpPr>
        <p:spPr bwMode="auto">
          <a:xfrm flipH="1">
            <a:off x="7297738" y="3638550"/>
            <a:ext cx="2921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395" name="AutoShape 11"/>
          <p:cNvCxnSpPr>
            <a:cxnSpLocks noChangeShapeType="1"/>
            <a:stCxn id="400390" idx="5"/>
            <a:endCxn id="400392" idx="1"/>
          </p:cNvCxnSpPr>
          <p:nvPr/>
        </p:nvCxnSpPr>
        <p:spPr bwMode="auto">
          <a:xfrm>
            <a:off x="7820025" y="3638550"/>
            <a:ext cx="328613" cy="6175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6804025" y="4735513"/>
            <a:ext cx="22320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E.g. the message of 2 and 3 contains the info that 4 does not have to be visited.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7581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47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8927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76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on Special Topologies</a:t>
            </a:r>
          </a:p>
        </p:txBody>
      </p:sp>
      <p:sp>
        <p:nvSpPr>
          <p:cNvPr id="325677" name="Rectangle 4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Broadcast</a:t>
            </a:r>
            <a:r>
              <a:rPr lang="en-US" dirty="0"/>
              <a:t>: Sending of a message to all nodes, optionally also with confirmation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Flooding realizes a broadcast on arbitrary connected undirected topologies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Especially fault-tolerant because all edges are used for the distribution of information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For special topologies, a broadcast with less messages is possible, provided the algorithm knows which topology is underlying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error-tolerant because, in the aimed case, each node is only reached over a single edge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– 1 messages</a:t>
            </a: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Exemplary topologies: Rings, trees, hypercubes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19096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on Unidirectional Rings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Token circulates with message</a:t>
            </a:r>
          </a:p>
          <a:p>
            <a:pPr>
              <a:buFont typeface="Arial" charset="0"/>
              <a:buChar char="•"/>
            </a:pPr>
            <a:r>
              <a:rPr lang="en-US" dirty="0"/>
              <a:t>All nodes are informed, if the token reaches </a:t>
            </a:r>
            <a:br>
              <a:rPr lang="en-US" dirty="0"/>
            </a:br>
            <a:r>
              <a:rPr lang="en-US" dirty="0"/>
              <a:t>the initiator again</a:t>
            </a:r>
          </a:p>
          <a:p>
            <a:pPr>
              <a:buFont typeface="Arial" charset="0"/>
              <a:buChar char="•"/>
            </a:pPr>
            <a:r>
              <a:rPr lang="en-US" i="1" dirty="0"/>
              <a:t>n</a:t>
            </a:r>
            <a:r>
              <a:rPr lang="en-US" dirty="0"/>
              <a:t> messages</a:t>
            </a:r>
            <a:endParaRPr lang="en-US" i="1" dirty="0"/>
          </a:p>
          <a:p>
            <a:pPr>
              <a:buFont typeface="Arial" charset="0"/>
              <a:buChar char="•"/>
            </a:pPr>
            <a:r>
              <a:rPr lang="en-US" dirty="0"/>
              <a:t>A ring can also be overlaid by another topology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logical ring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pSp>
        <p:nvGrpSpPr>
          <p:cNvPr id="2" name="Gruppieren 24"/>
          <p:cNvGrpSpPr/>
          <p:nvPr/>
        </p:nvGrpSpPr>
        <p:grpSpPr>
          <a:xfrm>
            <a:off x="4644008" y="2060426"/>
            <a:ext cx="3888805" cy="4013972"/>
            <a:chOff x="5672138" y="2060426"/>
            <a:chExt cx="2860675" cy="2952750"/>
          </a:xfrm>
        </p:grpSpPr>
        <p:sp>
          <p:nvSpPr>
            <p:cNvPr id="327685" name="Oval 5"/>
            <p:cNvSpPr>
              <a:spLocks noChangeArrowheads="1"/>
            </p:cNvSpPr>
            <p:nvPr/>
          </p:nvSpPr>
          <p:spPr bwMode="auto">
            <a:xfrm>
              <a:off x="5797550" y="2311251"/>
              <a:ext cx="2578100" cy="25765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7686" name="Oval 6"/>
            <p:cNvSpPr>
              <a:spLocks noChangeArrowheads="1"/>
            </p:cNvSpPr>
            <p:nvPr/>
          </p:nvSpPr>
          <p:spPr bwMode="auto">
            <a:xfrm>
              <a:off x="6929438" y="2185839"/>
              <a:ext cx="284162" cy="28416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7687" name="Oval 7"/>
            <p:cNvSpPr>
              <a:spLocks noChangeArrowheads="1"/>
            </p:cNvSpPr>
            <p:nvPr/>
          </p:nvSpPr>
          <p:spPr bwMode="auto">
            <a:xfrm>
              <a:off x="8248650" y="3505051"/>
              <a:ext cx="284163" cy="2841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7688" name="Oval 8"/>
            <p:cNvSpPr>
              <a:spLocks noChangeArrowheads="1"/>
            </p:cNvSpPr>
            <p:nvPr/>
          </p:nvSpPr>
          <p:spPr bwMode="auto">
            <a:xfrm>
              <a:off x="6929438" y="4698851"/>
              <a:ext cx="284162" cy="2841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7689" name="Oval 9"/>
            <p:cNvSpPr>
              <a:spLocks noChangeArrowheads="1"/>
            </p:cNvSpPr>
            <p:nvPr/>
          </p:nvSpPr>
          <p:spPr bwMode="auto">
            <a:xfrm>
              <a:off x="5672138" y="3443139"/>
              <a:ext cx="284162" cy="28416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7690" name="Oval 10"/>
            <p:cNvSpPr>
              <a:spLocks noChangeArrowheads="1"/>
            </p:cNvSpPr>
            <p:nvPr/>
          </p:nvSpPr>
          <p:spPr bwMode="auto">
            <a:xfrm>
              <a:off x="5986463" y="2625576"/>
              <a:ext cx="284162" cy="2841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7691" name="Oval 11"/>
            <p:cNvSpPr>
              <a:spLocks noChangeArrowheads="1"/>
            </p:cNvSpPr>
            <p:nvPr/>
          </p:nvSpPr>
          <p:spPr bwMode="auto">
            <a:xfrm>
              <a:off x="7808913" y="2500164"/>
              <a:ext cx="284162" cy="28257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7692" name="Oval 12"/>
            <p:cNvSpPr>
              <a:spLocks noChangeArrowheads="1"/>
            </p:cNvSpPr>
            <p:nvPr/>
          </p:nvSpPr>
          <p:spPr bwMode="auto">
            <a:xfrm>
              <a:off x="7808913" y="4384526"/>
              <a:ext cx="284162" cy="2841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7693" name="Oval 13"/>
            <p:cNvSpPr>
              <a:spLocks noChangeArrowheads="1"/>
            </p:cNvSpPr>
            <p:nvPr/>
          </p:nvSpPr>
          <p:spPr bwMode="auto">
            <a:xfrm>
              <a:off x="5924550" y="4259114"/>
              <a:ext cx="284163" cy="28257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7694" name="Line 14"/>
            <p:cNvSpPr>
              <a:spLocks noChangeShapeType="1"/>
            </p:cNvSpPr>
            <p:nvPr/>
          </p:nvSpPr>
          <p:spPr bwMode="auto">
            <a:xfrm>
              <a:off x="7307263" y="2122339"/>
              <a:ext cx="565150" cy="252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7695" name="Line 15"/>
            <p:cNvSpPr>
              <a:spLocks noChangeShapeType="1"/>
            </p:cNvSpPr>
            <p:nvPr/>
          </p:nvSpPr>
          <p:spPr bwMode="auto">
            <a:xfrm>
              <a:off x="8248650" y="2750989"/>
              <a:ext cx="252413" cy="628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7696" name="Line 16"/>
            <p:cNvSpPr>
              <a:spLocks noChangeShapeType="1"/>
            </p:cNvSpPr>
            <p:nvPr/>
          </p:nvSpPr>
          <p:spPr bwMode="auto">
            <a:xfrm flipH="1">
              <a:off x="8248650" y="3944789"/>
              <a:ext cx="252413" cy="439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7697" name="Line 17"/>
            <p:cNvSpPr>
              <a:spLocks noChangeShapeType="1"/>
            </p:cNvSpPr>
            <p:nvPr/>
          </p:nvSpPr>
          <p:spPr bwMode="auto">
            <a:xfrm flipH="1">
              <a:off x="7369175" y="4824264"/>
              <a:ext cx="503238" cy="188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7698" name="Line 18"/>
            <p:cNvSpPr>
              <a:spLocks noChangeShapeType="1"/>
            </p:cNvSpPr>
            <p:nvPr/>
          </p:nvSpPr>
          <p:spPr bwMode="auto">
            <a:xfrm flipH="1" flipV="1">
              <a:off x="6175375" y="4698851"/>
              <a:ext cx="503238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7699" name="Line 19"/>
            <p:cNvSpPr>
              <a:spLocks noChangeShapeType="1"/>
            </p:cNvSpPr>
            <p:nvPr/>
          </p:nvSpPr>
          <p:spPr bwMode="auto">
            <a:xfrm flipH="1" flipV="1">
              <a:off x="5672138" y="3757464"/>
              <a:ext cx="125412" cy="501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7700" name="Line 20"/>
            <p:cNvSpPr>
              <a:spLocks noChangeShapeType="1"/>
            </p:cNvSpPr>
            <p:nvPr/>
          </p:nvSpPr>
          <p:spPr bwMode="auto">
            <a:xfrm flipV="1">
              <a:off x="5672138" y="2877989"/>
              <a:ext cx="19050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7701" name="Line 21"/>
            <p:cNvSpPr>
              <a:spLocks noChangeShapeType="1"/>
            </p:cNvSpPr>
            <p:nvPr/>
          </p:nvSpPr>
          <p:spPr bwMode="auto">
            <a:xfrm flipV="1">
              <a:off x="6175375" y="2249339"/>
              <a:ext cx="62865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7702" name="Rectangle 22"/>
            <p:cNvSpPr>
              <a:spLocks noChangeArrowheads="1"/>
            </p:cNvSpPr>
            <p:nvPr/>
          </p:nvSpPr>
          <p:spPr bwMode="auto">
            <a:xfrm>
              <a:off x="7558088" y="2060426"/>
              <a:ext cx="187325" cy="1254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21279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87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on Trees</a:t>
            </a:r>
          </a:p>
        </p:txBody>
      </p:sp>
      <p:sp>
        <p:nvSpPr>
          <p:cNvPr id="326688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932363" algn="l"/>
              </a:tabLst>
            </a:pPr>
            <a:r>
              <a:rPr lang="en-US" dirty="0"/>
              <a:t>Tree has </a:t>
            </a:r>
            <a:r>
              <a:rPr lang="en-US" i="1" dirty="0"/>
              <a:t>n</a:t>
            </a:r>
            <a:r>
              <a:rPr lang="en-US" dirty="0"/>
              <a:t> − 1 edges</a:t>
            </a:r>
          </a:p>
          <a:p>
            <a:pPr>
              <a:tabLst>
                <a:tab pos="4932363" algn="l"/>
              </a:tabLst>
            </a:pPr>
            <a:r>
              <a:rPr lang="en-US" dirty="0"/>
              <a:t>One message goes over each edge</a:t>
            </a:r>
          </a:p>
          <a:p>
            <a:pPr>
              <a:tabLst>
                <a:tab pos="4932363" algn="l"/>
              </a:tabLst>
            </a:pPr>
            <a:r>
              <a:rPr lang="en-US" dirty="0"/>
              <a:t>For the confirmation (if required) one additional message goes over every edge</a:t>
            </a:r>
          </a:p>
          <a:p>
            <a:pPr>
              <a:tabLst>
                <a:tab pos="4932363" algn="l"/>
              </a:tabLst>
            </a:pPr>
            <a:endParaRPr lang="en-US" dirty="0"/>
          </a:p>
          <a:p>
            <a:pPr>
              <a:tabLst>
                <a:tab pos="4932363" algn="l"/>
              </a:tabLst>
            </a:pPr>
            <a:r>
              <a:rPr lang="en-US" dirty="0"/>
              <a:t>Tree can be overlaid by another topology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</a:rPr>
              <a:t>Spanning tree</a:t>
            </a:r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808288" y="3961854"/>
            <a:ext cx="3527425" cy="2203450"/>
            <a:chOff x="1746" y="1434"/>
            <a:chExt cx="2222" cy="1388"/>
          </a:xfrm>
        </p:grpSpPr>
        <p:sp>
          <p:nvSpPr>
            <p:cNvPr id="326680" name="Line 24"/>
            <p:cNvSpPr>
              <a:spLocks noChangeShapeType="1"/>
            </p:cNvSpPr>
            <p:nvPr/>
          </p:nvSpPr>
          <p:spPr bwMode="auto">
            <a:xfrm>
              <a:off x="2245" y="1842"/>
              <a:ext cx="45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6679" name="Line 23"/>
            <p:cNvSpPr>
              <a:spLocks noChangeShapeType="1"/>
            </p:cNvSpPr>
            <p:nvPr/>
          </p:nvSpPr>
          <p:spPr bwMode="auto">
            <a:xfrm flipV="1">
              <a:off x="2789" y="1525"/>
              <a:ext cx="454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6677" name="Line 21"/>
            <p:cNvSpPr>
              <a:spLocks noChangeShapeType="1"/>
            </p:cNvSpPr>
            <p:nvPr/>
          </p:nvSpPr>
          <p:spPr bwMode="auto">
            <a:xfrm>
              <a:off x="2336" y="1842"/>
              <a:ext cx="453" cy="227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6660" name="Line 4"/>
            <p:cNvSpPr>
              <a:spLocks noChangeShapeType="1"/>
            </p:cNvSpPr>
            <p:nvPr/>
          </p:nvSpPr>
          <p:spPr bwMode="auto">
            <a:xfrm flipV="1">
              <a:off x="1927" y="2343"/>
              <a:ext cx="365" cy="316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6661" name="Line 5"/>
            <p:cNvSpPr>
              <a:spLocks noChangeShapeType="1"/>
            </p:cNvSpPr>
            <p:nvPr/>
          </p:nvSpPr>
          <p:spPr bwMode="auto">
            <a:xfrm flipV="1">
              <a:off x="2381" y="2069"/>
              <a:ext cx="425" cy="227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6662" name="Line 6"/>
            <p:cNvSpPr>
              <a:spLocks noChangeShapeType="1"/>
            </p:cNvSpPr>
            <p:nvPr/>
          </p:nvSpPr>
          <p:spPr bwMode="auto">
            <a:xfrm>
              <a:off x="2292" y="2343"/>
              <a:ext cx="479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6663" name="Line 7"/>
            <p:cNvSpPr>
              <a:spLocks noChangeShapeType="1"/>
            </p:cNvSpPr>
            <p:nvPr/>
          </p:nvSpPr>
          <p:spPr bwMode="auto">
            <a:xfrm flipV="1">
              <a:off x="2806" y="2024"/>
              <a:ext cx="754" cy="45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6664" name="Line 8"/>
            <p:cNvSpPr>
              <a:spLocks noChangeShapeType="1"/>
            </p:cNvSpPr>
            <p:nvPr/>
          </p:nvSpPr>
          <p:spPr bwMode="auto">
            <a:xfrm flipH="1">
              <a:off x="2789" y="2069"/>
              <a:ext cx="17" cy="318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6665" name="Line 9"/>
            <p:cNvSpPr>
              <a:spLocks noChangeShapeType="1"/>
            </p:cNvSpPr>
            <p:nvPr/>
          </p:nvSpPr>
          <p:spPr bwMode="auto">
            <a:xfrm>
              <a:off x="2771" y="2514"/>
              <a:ext cx="563" cy="5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6666" name="Line 10"/>
            <p:cNvSpPr>
              <a:spLocks noChangeShapeType="1"/>
            </p:cNvSpPr>
            <p:nvPr/>
          </p:nvSpPr>
          <p:spPr bwMode="auto">
            <a:xfrm flipV="1">
              <a:off x="3421" y="2001"/>
              <a:ext cx="239" cy="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6667" name="Line 11"/>
            <p:cNvSpPr>
              <a:spLocks noChangeShapeType="1"/>
            </p:cNvSpPr>
            <p:nvPr/>
          </p:nvSpPr>
          <p:spPr bwMode="auto">
            <a:xfrm>
              <a:off x="3660" y="2036"/>
              <a:ext cx="173" cy="487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6668" name="Oval 12"/>
            <p:cNvSpPr>
              <a:spLocks noChangeArrowheads="1"/>
            </p:cNvSpPr>
            <p:nvPr/>
          </p:nvSpPr>
          <p:spPr bwMode="auto">
            <a:xfrm>
              <a:off x="2703" y="1967"/>
              <a:ext cx="205" cy="205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6669" name="Oval 13"/>
            <p:cNvSpPr>
              <a:spLocks noChangeArrowheads="1"/>
            </p:cNvSpPr>
            <p:nvPr/>
          </p:nvSpPr>
          <p:spPr bwMode="auto">
            <a:xfrm>
              <a:off x="2190" y="2241"/>
              <a:ext cx="205" cy="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6670" name="Oval 14"/>
            <p:cNvSpPr>
              <a:spLocks noChangeArrowheads="1"/>
            </p:cNvSpPr>
            <p:nvPr/>
          </p:nvSpPr>
          <p:spPr bwMode="auto">
            <a:xfrm>
              <a:off x="3318" y="2514"/>
              <a:ext cx="205" cy="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1" name="Oval 15"/>
            <p:cNvSpPr>
              <a:spLocks noChangeArrowheads="1"/>
            </p:cNvSpPr>
            <p:nvPr/>
          </p:nvSpPr>
          <p:spPr bwMode="auto">
            <a:xfrm>
              <a:off x="3558" y="1933"/>
              <a:ext cx="205" cy="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6672" name="Oval 16"/>
            <p:cNvSpPr>
              <a:spLocks noChangeArrowheads="1"/>
            </p:cNvSpPr>
            <p:nvPr/>
          </p:nvSpPr>
          <p:spPr bwMode="auto">
            <a:xfrm>
              <a:off x="3763" y="2548"/>
              <a:ext cx="205" cy="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3" name="Oval 17"/>
            <p:cNvSpPr>
              <a:spLocks noChangeArrowheads="1"/>
            </p:cNvSpPr>
            <p:nvPr/>
          </p:nvSpPr>
          <p:spPr bwMode="auto">
            <a:xfrm>
              <a:off x="2669" y="2412"/>
              <a:ext cx="205" cy="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6674" name="Oval 18"/>
            <p:cNvSpPr>
              <a:spLocks noChangeArrowheads="1"/>
            </p:cNvSpPr>
            <p:nvPr/>
          </p:nvSpPr>
          <p:spPr bwMode="auto">
            <a:xfrm>
              <a:off x="1746" y="2617"/>
              <a:ext cx="205" cy="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6675" name="Oval 19"/>
            <p:cNvSpPr>
              <a:spLocks noChangeArrowheads="1"/>
            </p:cNvSpPr>
            <p:nvPr/>
          </p:nvSpPr>
          <p:spPr bwMode="auto">
            <a:xfrm>
              <a:off x="2154" y="1706"/>
              <a:ext cx="205" cy="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6676" name="Oval 20"/>
            <p:cNvSpPr>
              <a:spLocks noChangeArrowheads="1"/>
            </p:cNvSpPr>
            <p:nvPr/>
          </p:nvSpPr>
          <p:spPr bwMode="auto">
            <a:xfrm>
              <a:off x="3152" y="1434"/>
              <a:ext cx="205" cy="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26678" name="Line 22"/>
            <p:cNvSpPr>
              <a:spLocks noChangeShapeType="1"/>
            </p:cNvSpPr>
            <p:nvPr/>
          </p:nvSpPr>
          <p:spPr bwMode="auto">
            <a:xfrm flipH="1" flipV="1">
              <a:off x="3334" y="1616"/>
              <a:ext cx="272" cy="317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4445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60" name="Rectangle 1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on </a:t>
            </a:r>
            <a:r>
              <a:rPr lang="en-US" dirty="0" err="1"/>
              <a:t>Hypercubes</a:t>
            </a:r>
            <a:r>
              <a:rPr lang="en-US" dirty="0"/>
              <a:t>?</a:t>
            </a:r>
          </a:p>
        </p:txBody>
      </p:sp>
      <p:sp>
        <p:nvSpPr>
          <p:cNvPr id="330861" name="Rectangle 10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Initiator may have number 00...00 (binary)</a:t>
            </a:r>
          </a:p>
        </p:txBody>
      </p:sp>
      <p:sp>
        <p:nvSpPr>
          <p:cNvPr id="5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18778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Hypercube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Hypercube = Cube of dimension </a:t>
            </a:r>
            <a:r>
              <a:rPr lang="en-US" i="1" dirty="0"/>
              <a:t>d</a:t>
            </a:r>
          </a:p>
          <a:p>
            <a:r>
              <a:rPr lang="en-US" dirty="0"/>
              <a:t>Recursive construction principle</a:t>
            </a:r>
          </a:p>
          <a:p>
            <a:pPr lvl="1"/>
            <a:r>
              <a:rPr lang="en-US" dirty="0"/>
              <a:t>Hypercube of dimension 0: single node</a:t>
            </a:r>
          </a:p>
          <a:p>
            <a:pPr lvl="1"/>
            <a:r>
              <a:rPr lang="en-US" dirty="0"/>
              <a:t>Hypercube of dimension </a:t>
            </a:r>
            <a:r>
              <a:rPr lang="en-US" i="1" dirty="0"/>
              <a:t>d </a:t>
            </a:r>
            <a:r>
              <a:rPr lang="en-US" dirty="0"/>
              <a:t>+ 1: </a:t>
            </a:r>
            <a:r>
              <a:rPr lang="en-US" i="1" dirty="0"/>
              <a:t>„Take two cubes of dimension d and connect the corresponding vertices“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24964" name="Oval 4"/>
          <p:cNvSpPr>
            <a:spLocks noChangeArrowheads="1"/>
          </p:cNvSpPr>
          <p:nvPr/>
        </p:nvSpPr>
        <p:spPr bwMode="auto">
          <a:xfrm>
            <a:off x="971550" y="4795838"/>
            <a:ext cx="73025" cy="730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5024" name="Text Box 64"/>
          <p:cNvSpPr txBox="1">
            <a:spLocks noChangeArrowheads="1"/>
          </p:cNvSpPr>
          <p:nvPr/>
        </p:nvSpPr>
        <p:spPr bwMode="auto">
          <a:xfrm>
            <a:off x="808038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7594253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Hypercube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Hypercube = Cube of dimension </a:t>
            </a:r>
            <a:r>
              <a:rPr lang="en-US" i="1" dirty="0"/>
              <a:t>d</a:t>
            </a:r>
          </a:p>
          <a:p>
            <a:r>
              <a:rPr lang="en-US" dirty="0"/>
              <a:t>Recursive construction principle</a:t>
            </a:r>
          </a:p>
          <a:p>
            <a:pPr lvl="1"/>
            <a:r>
              <a:rPr lang="en-US" dirty="0"/>
              <a:t>Hypercube of dimension 0: single node</a:t>
            </a:r>
          </a:p>
          <a:p>
            <a:pPr lvl="1"/>
            <a:r>
              <a:rPr lang="en-US" dirty="0"/>
              <a:t>Hypercube of dimension </a:t>
            </a:r>
            <a:r>
              <a:rPr lang="en-US" i="1" dirty="0"/>
              <a:t>d </a:t>
            </a:r>
            <a:r>
              <a:rPr lang="en-US" dirty="0"/>
              <a:t>+ 1: </a:t>
            </a:r>
            <a:r>
              <a:rPr lang="en-US" i="1" dirty="0"/>
              <a:t>„Take two cubes of dimension d and connect the corresponding vertices“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24964" name="Oval 4"/>
          <p:cNvSpPr>
            <a:spLocks noChangeArrowheads="1"/>
          </p:cNvSpPr>
          <p:nvPr/>
        </p:nvSpPr>
        <p:spPr bwMode="auto">
          <a:xfrm>
            <a:off x="971550" y="4795838"/>
            <a:ext cx="73025" cy="730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1979613" y="4437063"/>
            <a:ext cx="0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5024" name="Text Box 64"/>
          <p:cNvSpPr txBox="1">
            <a:spLocks noChangeArrowheads="1"/>
          </p:cNvSpPr>
          <p:nvPr/>
        </p:nvSpPr>
        <p:spPr bwMode="auto">
          <a:xfrm>
            <a:off x="808038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0</a:t>
            </a:r>
          </a:p>
        </p:txBody>
      </p:sp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1835150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805919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Hypercube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Hypercube = Cube of dimension </a:t>
            </a:r>
            <a:r>
              <a:rPr lang="en-US" i="1" dirty="0"/>
              <a:t>d</a:t>
            </a:r>
          </a:p>
          <a:p>
            <a:r>
              <a:rPr lang="en-US" dirty="0"/>
              <a:t>Recursive construction principle</a:t>
            </a:r>
          </a:p>
          <a:p>
            <a:pPr lvl="1"/>
            <a:r>
              <a:rPr lang="en-US" dirty="0"/>
              <a:t>Hypercube of dimension 0: single node</a:t>
            </a:r>
          </a:p>
          <a:p>
            <a:pPr lvl="1"/>
            <a:r>
              <a:rPr lang="en-US" dirty="0"/>
              <a:t>Hypercube of dimension </a:t>
            </a:r>
            <a:r>
              <a:rPr lang="en-US" i="1" dirty="0"/>
              <a:t>d </a:t>
            </a:r>
            <a:r>
              <a:rPr lang="en-US" dirty="0"/>
              <a:t>+ 1: </a:t>
            </a:r>
            <a:r>
              <a:rPr lang="en-US" i="1" dirty="0"/>
              <a:t>„Take two cubes of dimension d and connect the corresponding vertices“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24964" name="Oval 4"/>
          <p:cNvSpPr>
            <a:spLocks noChangeArrowheads="1"/>
          </p:cNvSpPr>
          <p:nvPr/>
        </p:nvSpPr>
        <p:spPr bwMode="auto">
          <a:xfrm>
            <a:off x="971550" y="4795838"/>
            <a:ext cx="73025" cy="730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1979613" y="4437063"/>
            <a:ext cx="0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14650" y="4437063"/>
            <a:ext cx="936625" cy="863600"/>
            <a:chOff x="2154" y="2523"/>
            <a:chExt cx="590" cy="544"/>
          </a:xfrm>
        </p:grpSpPr>
        <p:sp>
          <p:nvSpPr>
            <p:cNvPr id="424967" name="Line 7"/>
            <p:cNvSpPr>
              <a:spLocks noChangeShapeType="1"/>
            </p:cNvSpPr>
            <p:nvPr/>
          </p:nvSpPr>
          <p:spPr bwMode="auto">
            <a:xfrm>
              <a:off x="2154" y="2523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68" name="Line 8"/>
            <p:cNvSpPr>
              <a:spLocks noChangeShapeType="1"/>
            </p:cNvSpPr>
            <p:nvPr/>
          </p:nvSpPr>
          <p:spPr bwMode="auto">
            <a:xfrm>
              <a:off x="2744" y="2523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69" name="Line 9"/>
            <p:cNvSpPr>
              <a:spLocks noChangeShapeType="1"/>
            </p:cNvSpPr>
            <p:nvPr/>
          </p:nvSpPr>
          <p:spPr bwMode="auto">
            <a:xfrm>
              <a:off x="2154" y="2523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70" name="Line 10"/>
            <p:cNvSpPr>
              <a:spLocks noChangeShapeType="1"/>
            </p:cNvSpPr>
            <p:nvPr/>
          </p:nvSpPr>
          <p:spPr bwMode="auto">
            <a:xfrm>
              <a:off x="2154" y="3067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25024" name="Text Box 64"/>
          <p:cNvSpPr txBox="1">
            <a:spLocks noChangeArrowheads="1"/>
          </p:cNvSpPr>
          <p:nvPr/>
        </p:nvSpPr>
        <p:spPr bwMode="auto">
          <a:xfrm>
            <a:off x="808038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0</a:t>
            </a:r>
          </a:p>
        </p:txBody>
      </p:sp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1835150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425026" name="Text Box 66"/>
          <p:cNvSpPr txBox="1">
            <a:spLocks noChangeArrowheads="1"/>
          </p:cNvSpPr>
          <p:nvPr/>
        </p:nvSpPr>
        <p:spPr bwMode="auto">
          <a:xfrm>
            <a:off x="3203575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510419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Hypercube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Hypercube = Cube of dimension </a:t>
            </a:r>
            <a:r>
              <a:rPr lang="en-US" i="1" dirty="0"/>
              <a:t>d</a:t>
            </a:r>
          </a:p>
          <a:p>
            <a:r>
              <a:rPr lang="en-US" dirty="0"/>
              <a:t>Recursive construction principle</a:t>
            </a:r>
          </a:p>
          <a:p>
            <a:pPr lvl="1"/>
            <a:r>
              <a:rPr lang="en-US" dirty="0"/>
              <a:t>Hypercube of dimension 0: single node</a:t>
            </a:r>
          </a:p>
          <a:p>
            <a:pPr lvl="1"/>
            <a:r>
              <a:rPr lang="en-US" dirty="0"/>
              <a:t>Hypercube of dimension </a:t>
            </a:r>
            <a:r>
              <a:rPr lang="en-US" i="1" dirty="0"/>
              <a:t>d </a:t>
            </a:r>
            <a:r>
              <a:rPr lang="en-US" dirty="0"/>
              <a:t>+ 1: </a:t>
            </a:r>
            <a:r>
              <a:rPr lang="en-US" i="1" dirty="0"/>
              <a:t>„Take two cubes of dimension d and connect the corresponding vertices“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24964" name="Oval 4"/>
          <p:cNvSpPr>
            <a:spLocks noChangeArrowheads="1"/>
          </p:cNvSpPr>
          <p:nvPr/>
        </p:nvSpPr>
        <p:spPr bwMode="auto">
          <a:xfrm>
            <a:off x="971550" y="4795838"/>
            <a:ext cx="73025" cy="730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1979613" y="4437063"/>
            <a:ext cx="0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14650" y="4437063"/>
            <a:ext cx="936625" cy="863600"/>
            <a:chOff x="2154" y="2523"/>
            <a:chExt cx="590" cy="544"/>
          </a:xfrm>
        </p:grpSpPr>
        <p:sp>
          <p:nvSpPr>
            <p:cNvPr id="424967" name="Line 7"/>
            <p:cNvSpPr>
              <a:spLocks noChangeShapeType="1"/>
            </p:cNvSpPr>
            <p:nvPr/>
          </p:nvSpPr>
          <p:spPr bwMode="auto">
            <a:xfrm>
              <a:off x="2154" y="2523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68" name="Line 8"/>
            <p:cNvSpPr>
              <a:spLocks noChangeShapeType="1"/>
            </p:cNvSpPr>
            <p:nvPr/>
          </p:nvSpPr>
          <p:spPr bwMode="auto">
            <a:xfrm>
              <a:off x="2744" y="2523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69" name="Line 9"/>
            <p:cNvSpPr>
              <a:spLocks noChangeShapeType="1"/>
            </p:cNvSpPr>
            <p:nvPr/>
          </p:nvSpPr>
          <p:spPr bwMode="auto">
            <a:xfrm>
              <a:off x="2154" y="2523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70" name="Line 10"/>
            <p:cNvSpPr>
              <a:spLocks noChangeShapeType="1"/>
            </p:cNvSpPr>
            <p:nvPr/>
          </p:nvSpPr>
          <p:spPr bwMode="auto">
            <a:xfrm>
              <a:off x="2154" y="3067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714875" y="4005263"/>
            <a:ext cx="1370013" cy="1295400"/>
            <a:chOff x="2970" y="2614"/>
            <a:chExt cx="863" cy="816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970" y="2886"/>
              <a:ext cx="590" cy="544"/>
              <a:chOff x="2154" y="2523"/>
              <a:chExt cx="590" cy="544"/>
            </a:xfrm>
          </p:grpSpPr>
          <p:sp>
            <p:nvSpPr>
              <p:cNvPr id="424973" name="Line 13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74" name="Line 14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75" name="Line 15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76" name="Line 16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242" y="2614"/>
              <a:ext cx="590" cy="544"/>
              <a:chOff x="2154" y="2523"/>
              <a:chExt cx="590" cy="544"/>
            </a:xfrm>
          </p:grpSpPr>
          <p:sp>
            <p:nvSpPr>
              <p:cNvPr id="424978" name="Line 18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79" name="Line 19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80" name="Line 20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81" name="Line 21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24982" name="Line 22"/>
            <p:cNvSpPr>
              <a:spLocks noChangeShapeType="1"/>
            </p:cNvSpPr>
            <p:nvPr/>
          </p:nvSpPr>
          <p:spPr bwMode="auto">
            <a:xfrm flipV="1">
              <a:off x="2971" y="2614"/>
              <a:ext cx="272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83" name="Line 23"/>
            <p:cNvSpPr>
              <a:spLocks noChangeShapeType="1"/>
            </p:cNvSpPr>
            <p:nvPr/>
          </p:nvSpPr>
          <p:spPr bwMode="auto">
            <a:xfrm flipV="1">
              <a:off x="3560" y="2614"/>
              <a:ext cx="27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84" name="Line 24"/>
            <p:cNvSpPr>
              <a:spLocks noChangeShapeType="1"/>
            </p:cNvSpPr>
            <p:nvPr/>
          </p:nvSpPr>
          <p:spPr bwMode="auto">
            <a:xfrm flipV="1">
              <a:off x="2971" y="3158"/>
              <a:ext cx="272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85" name="Line 25"/>
            <p:cNvSpPr>
              <a:spLocks noChangeShapeType="1"/>
            </p:cNvSpPr>
            <p:nvPr/>
          </p:nvSpPr>
          <p:spPr bwMode="auto">
            <a:xfrm flipV="1">
              <a:off x="3560" y="3158"/>
              <a:ext cx="27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25024" name="Text Box 64"/>
          <p:cNvSpPr txBox="1">
            <a:spLocks noChangeArrowheads="1"/>
          </p:cNvSpPr>
          <p:nvPr/>
        </p:nvSpPr>
        <p:spPr bwMode="auto">
          <a:xfrm>
            <a:off x="808038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0</a:t>
            </a:r>
          </a:p>
        </p:txBody>
      </p:sp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1835150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425026" name="Text Box 66"/>
          <p:cNvSpPr txBox="1">
            <a:spLocks noChangeArrowheads="1"/>
          </p:cNvSpPr>
          <p:nvPr/>
        </p:nvSpPr>
        <p:spPr bwMode="auto">
          <a:xfrm>
            <a:off x="3203575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425027" name="Text Box 67"/>
          <p:cNvSpPr txBox="1">
            <a:spLocks noChangeArrowheads="1"/>
          </p:cNvSpPr>
          <p:nvPr/>
        </p:nvSpPr>
        <p:spPr bwMode="auto">
          <a:xfrm>
            <a:off x="5197475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723368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Hypercube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Hypercube = Cube of dimension </a:t>
            </a:r>
            <a:r>
              <a:rPr lang="en-US" i="1" dirty="0"/>
              <a:t>d</a:t>
            </a:r>
          </a:p>
          <a:p>
            <a:r>
              <a:rPr lang="en-US" dirty="0"/>
              <a:t>Recursive construction principle</a:t>
            </a:r>
          </a:p>
          <a:p>
            <a:pPr lvl="1"/>
            <a:r>
              <a:rPr lang="en-US" dirty="0"/>
              <a:t>Hypercube of dimension 0: single node</a:t>
            </a:r>
          </a:p>
          <a:p>
            <a:pPr lvl="1"/>
            <a:r>
              <a:rPr lang="en-US" dirty="0"/>
              <a:t>Hypercube of dimension </a:t>
            </a:r>
            <a:r>
              <a:rPr lang="en-US" i="1" dirty="0"/>
              <a:t>d </a:t>
            </a:r>
            <a:r>
              <a:rPr lang="en-US" dirty="0"/>
              <a:t>+ 1: </a:t>
            </a:r>
            <a:r>
              <a:rPr lang="en-US" i="1" dirty="0"/>
              <a:t>„Take two cubes of dimension d and connect the corresponding vertices“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24964" name="Oval 4"/>
          <p:cNvSpPr>
            <a:spLocks noChangeArrowheads="1"/>
          </p:cNvSpPr>
          <p:nvPr/>
        </p:nvSpPr>
        <p:spPr bwMode="auto">
          <a:xfrm>
            <a:off x="971550" y="4795838"/>
            <a:ext cx="73025" cy="730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1979613" y="4437063"/>
            <a:ext cx="0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14650" y="4437063"/>
            <a:ext cx="936625" cy="863600"/>
            <a:chOff x="2154" y="2523"/>
            <a:chExt cx="590" cy="544"/>
          </a:xfrm>
        </p:grpSpPr>
        <p:sp>
          <p:nvSpPr>
            <p:cNvPr id="424967" name="Line 7"/>
            <p:cNvSpPr>
              <a:spLocks noChangeShapeType="1"/>
            </p:cNvSpPr>
            <p:nvPr/>
          </p:nvSpPr>
          <p:spPr bwMode="auto">
            <a:xfrm>
              <a:off x="2154" y="2523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68" name="Line 8"/>
            <p:cNvSpPr>
              <a:spLocks noChangeShapeType="1"/>
            </p:cNvSpPr>
            <p:nvPr/>
          </p:nvSpPr>
          <p:spPr bwMode="auto">
            <a:xfrm>
              <a:off x="2744" y="2523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69" name="Line 9"/>
            <p:cNvSpPr>
              <a:spLocks noChangeShapeType="1"/>
            </p:cNvSpPr>
            <p:nvPr/>
          </p:nvSpPr>
          <p:spPr bwMode="auto">
            <a:xfrm>
              <a:off x="2154" y="2523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70" name="Line 10"/>
            <p:cNvSpPr>
              <a:spLocks noChangeShapeType="1"/>
            </p:cNvSpPr>
            <p:nvPr/>
          </p:nvSpPr>
          <p:spPr bwMode="auto">
            <a:xfrm>
              <a:off x="2154" y="3067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714875" y="4005263"/>
            <a:ext cx="1370013" cy="1295400"/>
            <a:chOff x="2970" y="2614"/>
            <a:chExt cx="863" cy="816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970" y="2886"/>
              <a:ext cx="590" cy="544"/>
              <a:chOff x="2154" y="2523"/>
              <a:chExt cx="590" cy="544"/>
            </a:xfrm>
          </p:grpSpPr>
          <p:sp>
            <p:nvSpPr>
              <p:cNvPr id="424973" name="Line 13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74" name="Line 14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75" name="Line 15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76" name="Line 16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242" y="2614"/>
              <a:ext cx="590" cy="544"/>
              <a:chOff x="2154" y="2523"/>
              <a:chExt cx="590" cy="544"/>
            </a:xfrm>
          </p:grpSpPr>
          <p:sp>
            <p:nvSpPr>
              <p:cNvPr id="424978" name="Line 18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79" name="Line 19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80" name="Line 20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81" name="Line 21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24982" name="Line 22"/>
            <p:cNvSpPr>
              <a:spLocks noChangeShapeType="1"/>
            </p:cNvSpPr>
            <p:nvPr/>
          </p:nvSpPr>
          <p:spPr bwMode="auto">
            <a:xfrm flipV="1">
              <a:off x="2971" y="2614"/>
              <a:ext cx="272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83" name="Line 23"/>
            <p:cNvSpPr>
              <a:spLocks noChangeShapeType="1"/>
            </p:cNvSpPr>
            <p:nvPr/>
          </p:nvSpPr>
          <p:spPr bwMode="auto">
            <a:xfrm flipV="1">
              <a:off x="3560" y="2614"/>
              <a:ext cx="27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84" name="Line 24"/>
            <p:cNvSpPr>
              <a:spLocks noChangeShapeType="1"/>
            </p:cNvSpPr>
            <p:nvPr/>
          </p:nvSpPr>
          <p:spPr bwMode="auto">
            <a:xfrm flipV="1">
              <a:off x="2971" y="3158"/>
              <a:ext cx="272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85" name="Line 25"/>
            <p:cNvSpPr>
              <a:spLocks noChangeShapeType="1"/>
            </p:cNvSpPr>
            <p:nvPr/>
          </p:nvSpPr>
          <p:spPr bwMode="auto">
            <a:xfrm flipV="1">
              <a:off x="3560" y="3158"/>
              <a:ext cx="27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873875" y="4005263"/>
            <a:ext cx="1370013" cy="1295400"/>
            <a:chOff x="2970" y="2614"/>
            <a:chExt cx="863" cy="816"/>
          </a:xfrm>
        </p:grpSpPr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970" y="2886"/>
              <a:ext cx="590" cy="544"/>
              <a:chOff x="2154" y="2523"/>
              <a:chExt cx="590" cy="544"/>
            </a:xfrm>
          </p:grpSpPr>
          <p:sp>
            <p:nvSpPr>
              <p:cNvPr id="424988" name="Line 28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89" name="Line 29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90" name="Line 30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91" name="Line 31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3242" y="2614"/>
              <a:ext cx="590" cy="544"/>
              <a:chOff x="2154" y="2523"/>
              <a:chExt cx="590" cy="544"/>
            </a:xfrm>
          </p:grpSpPr>
          <p:sp>
            <p:nvSpPr>
              <p:cNvPr id="424993" name="Line 33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94" name="Line 34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95" name="Line 35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996" name="Line 36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24997" name="Line 37"/>
            <p:cNvSpPr>
              <a:spLocks noChangeShapeType="1"/>
            </p:cNvSpPr>
            <p:nvPr/>
          </p:nvSpPr>
          <p:spPr bwMode="auto">
            <a:xfrm flipV="1">
              <a:off x="2971" y="2614"/>
              <a:ext cx="272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98" name="Line 38"/>
            <p:cNvSpPr>
              <a:spLocks noChangeShapeType="1"/>
            </p:cNvSpPr>
            <p:nvPr/>
          </p:nvSpPr>
          <p:spPr bwMode="auto">
            <a:xfrm flipV="1">
              <a:off x="3560" y="2614"/>
              <a:ext cx="27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999" name="Line 39"/>
            <p:cNvSpPr>
              <a:spLocks noChangeShapeType="1"/>
            </p:cNvSpPr>
            <p:nvPr/>
          </p:nvSpPr>
          <p:spPr bwMode="auto">
            <a:xfrm flipV="1">
              <a:off x="2971" y="3158"/>
              <a:ext cx="272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5000" name="Line 40"/>
            <p:cNvSpPr>
              <a:spLocks noChangeShapeType="1"/>
            </p:cNvSpPr>
            <p:nvPr/>
          </p:nvSpPr>
          <p:spPr bwMode="auto">
            <a:xfrm flipV="1">
              <a:off x="3560" y="3158"/>
              <a:ext cx="27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7164388" y="4546600"/>
            <a:ext cx="722312" cy="682625"/>
            <a:chOff x="2970" y="2614"/>
            <a:chExt cx="863" cy="816"/>
          </a:xfrm>
        </p:grpSpPr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2970" y="2886"/>
              <a:ext cx="590" cy="544"/>
              <a:chOff x="2154" y="2523"/>
              <a:chExt cx="590" cy="544"/>
            </a:xfrm>
          </p:grpSpPr>
          <p:sp>
            <p:nvSpPr>
              <p:cNvPr id="425003" name="Line 43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5004" name="Line 44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5005" name="Line 45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5006" name="Line 46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242" y="2614"/>
              <a:ext cx="590" cy="544"/>
              <a:chOff x="2154" y="2523"/>
              <a:chExt cx="590" cy="544"/>
            </a:xfrm>
          </p:grpSpPr>
          <p:sp>
            <p:nvSpPr>
              <p:cNvPr id="425008" name="Line 48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5009" name="Line 49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5010" name="Line 50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5011" name="Line 51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25012" name="Line 52"/>
            <p:cNvSpPr>
              <a:spLocks noChangeShapeType="1"/>
            </p:cNvSpPr>
            <p:nvPr/>
          </p:nvSpPr>
          <p:spPr bwMode="auto">
            <a:xfrm flipV="1">
              <a:off x="2971" y="2614"/>
              <a:ext cx="272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5013" name="Line 53"/>
            <p:cNvSpPr>
              <a:spLocks noChangeShapeType="1"/>
            </p:cNvSpPr>
            <p:nvPr/>
          </p:nvSpPr>
          <p:spPr bwMode="auto">
            <a:xfrm flipV="1">
              <a:off x="3560" y="2614"/>
              <a:ext cx="27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5014" name="Line 54"/>
            <p:cNvSpPr>
              <a:spLocks noChangeShapeType="1"/>
            </p:cNvSpPr>
            <p:nvPr/>
          </p:nvSpPr>
          <p:spPr bwMode="auto">
            <a:xfrm flipV="1">
              <a:off x="2971" y="3158"/>
              <a:ext cx="272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5015" name="Line 55"/>
            <p:cNvSpPr>
              <a:spLocks noChangeShapeType="1"/>
            </p:cNvSpPr>
            <p:nvPr/>
          </p:nvSpPr>
          <p:spPr bwMode="auto">
            <a:xfrm flipV="1">
              <a:off x="3560" y="3158"/>
              <a:ext cx="27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25016" name="Line 56"/>
          <p:cNvSpPr>
            <a:spLocks noChangeShapeType="1"/>
          </p:cNvSpPr>
          <p:nvPr/>
        </p:nvSpPr>
        <p:spPr bwMode="auto">
          <a:xfrm flipV="1">
            <a:off x="6877050" y="5229225"/>
            <a:ext cx="287338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5017" name="Line 57"/>
          <p:cNvSpPr>
            <a:spLocks noChangeShapeType="1"/>
          </p:cNvSpPr>
          <p:nvPr/>
        </p:nvSpPr>
        <p:spPr bwMode="auto">
          <a:xfrm>
            <a:off x="7667625" y="5229225"/>
            <a:ext cx="144463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5018" name="Line 58"/>
          <p:cNvSpPr>
            <a:spLocks noChangeShapeType="1"/>
          </p:cNvSpPr>
          <p:nvPr/>
        </p:nvSpPr>
        <p:spPr bwMode="auto">
          <a:xfrm flipH="1" flipV="1">
            <a:off x="6877050" y="4437063"/>
            <a:ext cx="287338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5019" name="Line 59"/>
          <p:cNvSpPr>
            <a:spLocks noChangeShapeType="1"/>
          </p:cNvSpPr>
          <p:nvPr/>
        </p:nvSpPr>
        <p:spPr bwMode="auto">
          <a:xfrm flipH="1" flipV="1">
            <a:off x="7308850" y="4868863"/>
            <a:ext cx="71438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5020" name="Line 60"/>
          <p:cNvSpPr>
            <a:spLocks noChangeShapeType="1"/>
          </p:cNvSpPr>
          <p:nvPr/>
        </p:nvSpPr>
        <p:spPr bwMode="auto">
          <a:xfrm flipH="1" flipV="1">
            <a:off x="7308850" y="4005263"/>
            <a:ext cx="71438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5021" name="Line 61"/>
          <p:cNvSpPr>
            <a:spLocks noChangeShapeType="1"/>
          </p:cNvSpPr>
          <p:nvPr/>
        </p:nvSpPr>
        <p:spPr bwMode="auto">
          <a:xfrm flipV="1">
            <a:off x="7885113" y="4005263"/>
            <a:ext cx="358775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5022" name="Line 62"/>
          <p:cNvSpPr>
            <a:spLocks noChangeShapeType="1"/>
          </p:cNvSpPr>
          <p:nvPr/>
        </p:nvSpPr>
        <p:spPr bwMode="auto">
          <a:xfrm flipV="1">
            <a:off x="7667625" y="4437063"/>
            <a:ext cx="144463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5023" name="Line 63"/>
          <p:cNvSpPr>
            <a:spLocks noChangeShapeType="1"/>
          </p:cNvSpPr>
          <p:nvPr/>
        </p:nvSpPr>
        <p:spPr bwMode="auto">
          <a:xfrm flipV="1">
            <a:off x="7885113" y="4868863"/>
            <a:ext cx="358775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5024" name="Text Box 64"/>
          <p:cNvSpPr txBox="1">
            <a:spLocks noChangeArrowheads="1"/>
          </p:cNvSpPr>
          <p:nvPr/>
        </p:nvSpPr>
        <p:spPr bwMode="auto">
          <a:xfrm>
            <a:off x="808038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0</a:t>
            </a:r>
          </a:p>
        </p:txBody>
      </p:sp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1835150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425026" name="Text Box 66"/>
          <p:cNvSpPr txBox="1">
            <a:spLocks noChangeArrowheads="1"/>
          </p:cNvSpPr>
          <p:nvPr/>
        </p:nvSpPr>
        <p:spPr bwMode="auto">
          <a:xfrm>
            <a:off x="3203575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425027" name="Text Box 67"/>
          <p:cNvSpPr txBox="1">
            <a:spLocks noChangeArrowheads="1"/>
          </p:cNvSpPr>
          <p:nvPr/>
        </p:nvSpPr>
        <p:spPr bwMode="auto">
          <a:xfrm>
            <a:off x="5197475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425028" name="Text Box 68"/>
          <p:cNvSpPr txBox="1">
            <a:spLocks noChangeArrowheads="1"/>
          </p:cNvSpPr>
          <p:nvPr/>
        </p:nvSpPr>
        <p:spPr bwMode="auto">
          <a:xfrm>
            <a:off x="7429500" y="568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959878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47" name="Rectangle 3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Distribution with Flooding</a:t>
            </a:r>
          </a:p>
        </p:txBody>
      </p:sp>
      <p:sp>
        <p:nvSpPr>
          <p:cNvPr id="218148" name="Rectangle 3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Precondition: Connected topology</a:t>
            </a:r>
          </a:p>
          <a:p>
            <a:pPr>
              <a:buFont typeface="Arial" charset="0"/>
              <a:buChar char="•"/>
            </a:pPr>
            <a:r>
              <a:rPr lang="en-US" dirty="0"/>
              <a:t>Principle:</a:t>
            </a:r>
            <a:br>
              <a:rPr lang="en-US" dirty="0"/>
            </a:br>
            <a:r>
              <a:rPr lang="en-US" dirty="0"/>
              <a:t>Each node tells a </a:t>
            </a:r>
            <a:r>
              <a:rPr lang="en-US" i="1" dirty="0"/>
              <a:t>new</a:t>
            </a:r>
            <a:r>
              <a:rPr lang="en-US" dirty="0"/>
              <a:t> rumor to </a:t>
            </a:r>
            <a:r>
              <a:rPr lang="en-US" i="1" dirty="0"/>
              <a:t>all</a:t>
            </a:r>
            <a:r>
              <a:rPr lang="en-US" dirty="0"/>
              <a:t> </a:t>
            </a:r>
            <a:r>
              <a:rPr lang="en-US" i="1" dirty="0"/>
              <a:t>other</a:t>
            </a:r>
            <a:r>
              <a:rPr lang="en-US" dirty="0"/>
              <a:t> neighbors</a:t>
            </a:r>
          </a:p>
          <a:p>
            <a:pPr>
              <a:buFont typeface="Arial" charset="0"/>
              <a:buChar char="•"/>
            </a:pPr>
            <a:endParaRPr lang="de-DE" dirty="0"/>
          </a:p>
        </p:txBody>
      </p:sp>
      <p:sp>
        <p:nvSpPr>
          <p:cNvPr id="30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</a:t>
            </a:r>
            <a:r>
              <a:rPr lang="en-US" b="0" dirty="0" err="1"/>
              <a:t>Phuoc</a:t>
            </a:r>
            <a:r>
              <a:rPr lang="en-US" b="0" dirty="0"/>
              <a:t>, TU Berlin, Distributed Algorithms 2017/18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232025" y="2800350"/>
            <a:ext cx="4679950" cy="2428875"/>
            <a:chOff x="1429" y="1764"/>
            <a:chExt cx="2948" cy="1530"/>
          </a:xfrm>
        </p:grpSpPr>
        <p:sp>
          <p:nvSpPr>
            <p:cNvPr id="218145" name="Line 33"/>
            <p:cNvSpPr>
              <a:spLocks noChangeShapeType="1"/>
            </p:cNvSpPr>
            <p:nvPr/>
          </p:nvSpPr>
          <p:spPr bwMode="auto">
            <a:xfrm>
              <a:off x="3651" y="3022"/>
              <a:ext cx="590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8126" name="Line 14"/>
            <p:cNvSpPr>
              <a:spLocks noChangeShapeType="1"/>
            </p:cNvSpPr>
            <p:nvPr/>
          </p:nvSpPr>
          <p:spPr bwMode="auto">
            <a:xfrm flipV="1">
              <a:off x="1565" y="2659"/>
              <a:ext cx="589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8127" name="Line 15"/>
            <p:cNvSpPr>
              <a:spLocks noChangeShapeType="1"/>
            </p:cNvSpPr>
            <p:nvPr/>
          </p:nvSpPr>
          <p:spPr bwMode="auto">
            <a:xfrm flipV="1">
              <a:off x="2154" y="2296"/>
              <a:ext cx="681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8128" name="Line 16"/>
            <p:cNvSpPr>
              <a:spLocks noChangeShapeType="1"/>
            </p:cNvSpPr>
            <p:nvPr/>
          </p:nvSpPr>
          <p:spPr bwMode="auto">
            <a:xfrm>
              <a:off x="2154" y="2659"/>
              <a:ext cx="635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8129" name="Line 17"/>
            <p:cNvSpPr>
              <a:spLocks noChangeShapeType="1"/>
            </p:cNvSpPr>
            <p:nvPr/>
          </p:nvSpPr>
          <p:spPr bwMode="auto">
            <a:xfrm flipV="1">
              <a:off x="2835" y="2251"/>
              <a:ext cx="1134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8130" name="Line 18"/>
            <p:cNvSpPr>
              <a:spLocks noChangeShapeType="1"/>
            </p:cNvSpPr>
            <p:nvPr/>
          </p:nvSpPr>
          <p:spPr bwMode="auto">
            <a:xfrm flipH="1">
              <a:off x="2789" y="2296"/>
              <a:ext cx="46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8131" name="Line 19"/>
            <p:cNvSpPr>
              <a:spLocks noChangeShapeType="1"/>
            </p:cNvSpPr>
            <p:nvPr/>
          </p:nvSpPr>
          <p:spPr bwMode="auto">
            <a:xfrm>
              <a:off x="2789" y="2886"/>
              <a:ext cx="907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8132" name="Line 20"/>
            <p:cNvSpPr>
              <a:spLocks noChangeShapeType="1"/>
            </p:cNvSpPr>
            <p:nvPr/>
          </p:nvSpPr>
          <p:spPr bwMode="auto">
            <a:xfrm flipV="1">
              <a:off x="3651" y="2205"/>
              <a:ext cx="318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8133" name="Line 21"/>
            <p:cNvSpPr>
              <a:spLocks noChangeShapeType="1"/>
            </p:cNvSpPr>
            <p:nvPr/>
          </p:nvSpPr>
          <p:spPr bwMode="auto">
            <a:xfrm>
              <a:off x="3969" y="2251"/>
              <a:ext cx="272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8118" name="Oval 6"/>
            <p:cNvSpPr>
              <a:spLocks noChangeArrowheads="1"/>
            </p:cNvSpPr>
            <p:nvPr/>
          </p:nvSpPr>
          <p:spPr bwMode="auto">
            <a:xfrm>
              <a:off x="2699" y="2160"/>
              <a:ext cx="272" cy="27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8119" name="Oval 7"/>
            <p:cNvSpPr>
              <a:spLocks noChangeArrowheads="1"/>
            </p:cNvSpPr>
            <p:nvPr/>
          </p:nvSpPr>
          <p:spPr bwMode="auto">
            <a:xfrm>
              <a:off x="2018" y="2523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8120" name="Oval 8"/>
            <p:cNvSpPr>
              <a:spLocks noChangeArrowheads="1"/>
            </p:cNvSpPr>
            <p:nvPr/>
          </p:nvSpPr>
          <p:spPr bwMode="auto">
            <a:xfrm>
              <a:off x="3515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8121" name="Oval 9"/>
            <p:cNvSpPr>
              <a:spLocks noChangeArrowheads="1"/>
            </p:cNvSpPr>
            <p:nvPr/>
          </p:nvSpPr>
          <p:spPr bwMode="auto">
            <a:xfrm>
              <a:off x="3833" y="2115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8122" name="Oval 10"/>
            <p:cNvSpPr>
              <a:spLocks noChangeArrowheads="1"/>
            </p:cNvSpPr>
            <p:nvPr/>
          </p:nvSpPr>
          <p:spPr bwMode="auto">
            <a:xfrm>
              <a:off x="4105" y="2931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8123" name="Oval 11"/>
            <p:cNvSpPr>
              <a:spLocks noChangeArrowheads="1"/>
            </p:cNvSpPr>
            <p:nvPr/>
          </p:nvSpPr>
          <p:spPr bwMode="auto">
            <a:xfrm>
              <a:off x="2654" y="2750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8124" name="Oval 12"/>
            <p:cNvSpPr>
              <a:spLocks noChangeArrowheads="1"/>
            </p:cNvSpPr>
            <p:nvPr/>
          </p:nvSpPr>
          <p:spPr bwMode="auto">
            <a:xfrm>
              <a:off x="1429" y="3022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8134" name="Line 22"/>
            <p:cNvSpPr>
              <a:spLocks noChangeShapeType="1"/>
            </p:cNvSpPr>
            <p:nvPr/>
          </p:nvSpPr>
          <p:spPr bwMode="auto">
            <a:xfrm flipH="1">
              <a:off x="2381" y="2341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8135" name="Line 23"/>
            <p:cNvSpPr>
              <a:spLocks noChangeShapeType="1"/>
            </p:cNvSpPr>
            <p:nvPr/>
          </p:nvSpPr>
          <p:spPr bwMode="auto">
            <a:xfrm>
              <a:off x="3107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8136" name="Line 24"/>
            <p:cNvSpPr>
              <a:spLocks noChangeShapeType="1"/>
            </p:cNvSpPr>
            <p:nvPr/>
          </p:nvSpPr>
          <p:spPr bwMode="auto">
            <a:xfrm>
              <a:off x="2925" y="247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8139" name="Oval 27"/>
            <p:cNvSpPr>
              <a:spLocks noChangeArrowheads="1"/>
            </p:cNvSpPr>
            <p:nvPr/>
          </p:nvSpPr>
          <p:spPr bwMode="auto">
            <a:xfrm>
              <a:off x="2472" y="2431"/>
              <a:ext cx="92" cy="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8141" name="Oval 29"/>
            <p:cNvSpPr>
              <a:spLocks noChangeArrowheads="1"/>
            </p:cNvSpPr>
            <p:nvPr/>
          </p:nvSpPr>
          <p:spPr bwMode="auto">
            <a:xfrm>
              <a:off x="3152" y="2249"/>
              <a:ext cx="92" cy="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8142" name="Oval 30"/>
            <p:cNvSpPr>
              <a:spLocks noChangeArrowheads="1"/>
            </p:cNvSpPr>
            <p:nvPr/>
          </p:nvSpPr>
          <p:spPr bwMode="auto">
            <a:xfrm>
              <a:off x="2789" y="2523"/>
              <a:ext cx="92" cy="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8143" name="Text Box 31"/>
            <p:cNvSpPr txBox="1">
              <a:spLocks noChangeArrowheads="1"/>
            </p:cNvSpPr>
            <p:nvPr/>
          </p:nvSpPr>
          <p:spPr bwMode="auto">
            <a:xfrm>
              <a:off x="2686" y="1764"/>
              <a:ext cx="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dirty="0"/>
                <a:t>Initiator</a:t>
              </a:r>
            </a:p>
          </p:txBody>
        </p:sp>
        <p:sp>
          <p:nvSpPr>
            <p:cNvPr id="218144" name="Line 32"/>
            <p:cNvSpPr>
              <a:spLocks noChangeShapeType="1"/>
            </p:cNvSpPr>
            <p:nvPr/>
          </p:nvSpPr>
          <p:spPr bwMode="auto">
            <a:xfrm flipH="1">
              <a:off x="2880" y="1979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90129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Hypercubes</a:t>
            </a:r>
          </a:p>
        </p:txBody>
      </p:sp>
      <p:sp>
        <p:nvSpPr>
          <p:cNvPr id="42701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Number of nodes </a:t>
            </a:r>
            <a:r>
              <a:rPr lang="en-US" i="1" dirty="0"/>
              <a:t>n</a:t>
            </a:r>
            <a:r>
              <a:rPr lang="en-US" dirty="0"/>
              <a:t> = 2</a:t>
            </a:r>
            <a:r>
              <a:rPr lang="en-US" i="1" baseline="30000" dirty="0"/>
              <a:t>d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of edges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i="1" dirty="0"/>
              <a:t>d</a:t>
            </a:r>
            <a:r>
              <a:rPr lang="en-US" dirty="0"/>
              <a:t> 2</a:t>
            </a:r>
            <a:r>
              <a:rPr lang="en-US" i="1" baseline="30000" dirty="0"/>
              <a:t>d</a:t>
            </a:r>
            <a:r>
              <a:rPr lang="en-US" baseline="30000" dirty="0"/>
              <a:t>−1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Longest shortest path length between two nodes</a:t>
            </a:r>
            <a:br>
              <a:rPr lang="en-US" dirty="0"/>
            </a:br>
            <a:r>
              <a:rPr lang="en-US" dirty="0"/>
              <a:t>(occurs with diagonal opposite nodes)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dirty="0"/>
              <a:t>		</a:t>
            </a:r>
            <a:r>
              <a:rPr lang="en-US" i="1" dirty="0"/>
              <a:t>d</a:t>
            </a:r>
            <a:r>
              <a:rPr lang="en-US" dirty="0"/>
              <a:t> = log </a:t>
            </a:r>
            <a:r>
              <a:rPr lang="en-US" i="1" dirty="0"/>
              <a:t>n</a:t>
            </a:r>
            <a:r>
              <a:rPr lang="en-US" dirty="0"/>
              <a:t>	</a:t>
            </a:r>
          </a:p>
          <a:p>
            <a:pPr>
              <a:lnSpc>
                <a:spcPct val="110000"/>
              </a:lnSpc>
            </a:pPr>
            <a:r>
              <a:rPr lang="en-US" dirty="0"/>
              <a:t>Many path alternatives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Fault tolerance</a:t>
            </a:r>
          </a:p>
          <a:p>
            <a:pPr>
              <a:lnSpc>
                <a:spcPct val="110000"/>
              </a:lnSpc>
            </a:pPr>
            <a:r>
              <a:rPr lang="en-US" dirty="0"/>
              <a:t>Node degree = </a:t>
            </a:r>
            <a:r>
              <a:rPr lang="en-US" i="1" dirty="0"/>
              <a:t>d</a:t>
            </a:r>
            <a:r>
              <a:rPr lang="en-US" dirty="0"/>
              <a:t> 		(not constant with scaling!)</a:t>
            </a:r>
          </a:p>
          <a:p>
            <a:pPr>
              <a:lnSpc>
                <a:spcPct val="110000"/>
              </a:lnSpc>
            </a:pPr>
            <a:r>
              <a:rPr lang="en-US" dirty="0"/>
              <a:t>Average path length = </a:t>
            </a:r>
            <a:r>
              <a:rPr lang="en-US" i="1" dirty="0"/>
              <a:t>d</a:t>
            </a:r>
            <a:r>
              <a:rPr lang="en-US" dirty="0"/>
              <a:t> / 2</a:t>
            </a:r>
          </a:p>
          <a:p>
            <a:pPr>
              <a:lnSpc>
                <a:spcPct val="110000"/>
              </a:lnSpc>
            </a:pPr>
            <a:r>
              <a:rPr lang="en-US" dirty="0"/>
              <a:t>Simple routing of single messages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XOR of send and destination address </a:t>
            </a:r>
            <a:br>
              <a:rPr lang="en-US" dirty="0"/>
            </a:br>
            <a:r>
              <a:rPr lang="en-US" dirty="0"/>
              <a:t>(one bit vector with </a:t>
            </a:r>
            <a:r>
              <a:rPr lang="en-US" i="1" dirty="0"/>
              <a:t>d</a:t>
            </a:r>
            <a:r>
              <a:rPr lang="en-US" dirty="0"/>
              <a:t> bits each)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Dimensions whose bits equals 1 in the result are traversed successively. Does the order matter at all?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49643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60" name="Rectangle 1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on </a:t>
            </a:r>
            <a:r>
              <a:rPr lang="en-US" dirty="0" err="1"/>
              <a:t>Hypercubes</a:t>
            </a:r>
            <a:endParaRPr lang="en-US" dirty="0"/>
          </a:p>
        </p:txBody>
      </p:sp>
      <p:sp>
        <p:nvSpPr>
          <p:cNvPr id="330861" name="Rectangle 10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Initiator may have number 00...00 (binary)</a:t>
            </a:r>
          </a:p>
          <a:p>
            <a:r>
              <a:rPr lang="en-US" dirty="0"/>
              <a:t>Analogous to recursive construction of a hypercube</a:t>
            </a:r>
          </a:p>
          <a:p>
            <a:pPr lvl="1"/>
            <a:r>
              <a:rPr lang="en-US" dirty="0"/>
              <a:t>Initiator sends in dimension 1</a:t>
            </a:r>
          </a:p>
          <a:p>
            <a:pPr lvl="1"/>
            <a:r>
              <a:rPr lang="en-US" dirty="0"/>
              <a:t>Then all nodes of dimension 1 in dimension 2</a:t>
            </a:r>
          </a:p>
          <a:p>
            <a:pPr lvl="1"/>
            <a:r>
              <a:rPr lang="en-US" dirty="0"/>
              <a:t>Then all nodes of dimension 2 in dimension 3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5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116013" y="3933825"/>
            <a:ext cx="1800225" cy="1727200"/>
            <a:chOff x="2970" y="2614"/>
            <a:chExt cx="863" cy="816"/>
          </a:xfrm>
        </p:grpSpPr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2970" y="2886"/>
              <a:ext cx="590" cy="544"/>
              <a:chOff x="2154" y="2523"/>
              <a:chExt cx="590" cy="544"/>
            </a:xfrm>
          </p:grpSpPr>
          <p:sp>
            <p:nvSpPr>
              <p:cNvPr id="330806" name="Line 54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07" name="Line 55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08" name="Line 56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09" name="Line 57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3242" y="2614"/>
              <a:ext cx="590" cy="544"/>
              <a:chOff x="2154" y="2523"/>
              <a:chExt cx="590" cy="544"/>
            </a:xfrm>
          </p:grpSpPr>
          <p:sp>
            <p:nvSpPr>
              <p:cNvPr id="330811" name="Line 59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12" name="Line 60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13" name="Line 61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14" name="Line 62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815" name="Line 63"/>
            <p:cNvSpPr>
              <a:spLocks noChangeShapeType="1"/>
            </p:cNvSpPr>
            <p:nvPr/>
          </p:nvSpPr>
          <p:spPr bwMode="auto">
            <a:xfrm flipV="1">
              <a:off x="2971" y="2614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0816" name="Line 64"/>
            <p:cNvSpPr>
              <a:spLocks noChangeShapeType="1"/>
            </p:cNvSpPr>
            <p:nvPr/>
          </p:nvSpPr>
          <p:spPr bwMode="auto">
            <a:xfrm flipV="1">
              <a:off x="3560" y="2614"/>
              <a:ext cx="27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0817" name="Line 65"/>
            <p:cNvSpPr>
              <a:spLocks noChangeShapeType="1"/>
            </p:cNvSpPr>
            <p:nvPr/>
          </p:nvSpPr>
          <p:spPr bwMode="auto">
            <a:xfrm flipV="1">
              <a:off x="2971" y="315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0818" name="Line 66"/>
            <p:cNvSpPr>
              <a:spLocks noChangeShapeType="1"/>
            </p:cNvSpPr>
            <p:nvPr/>
          </p:nvSpPr>
          <p:spPr bwMode="auto">
            <a:xfrm flipV="1">
              <a:off x="3560" y="3158"/>
              <a:ext cx="27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30820" name="Line 68"/>
          <p:cNvSpPr>
            <a:spLocks noChangeShapeType="1"/>
          </p:cNvSpPr>
          <p:nvPr/>
        </p:nvSpPr>
        <p:spPr bwMode="auto">
          <a:xfrm>
            <a:off x="1117600" y="5661025"/>
            <a:ext cx="122872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3489325" y="3933825"/>
            <a:ext cx="1873250" cy="1771650"/>
            <a:chOff x="2970" y="2614"/>
            <a:chExt cx="863" cy="816"/>
          </a:xfrm>
        </p:grpSpPr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970" y="2886"/>
              <a:ext cx="590" cy="544"/>
              <a:chOff x="2154" y="2523"/>
              <a:chExt cx="590" cy="544"/>
            </a:xfrm>
          </p:grpSpPr>
          <p:sp>
            <p:nvSpPr>
              <p:cNvPr id="330823" name="Line 71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24" name="Line 72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25" name="Line 73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26" name="Line 74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3242" y="2614"/>
              <a:ext cx="590" cy="544"/>
              <a:chOff x="2154" y="2523"/>
              <a:chExt cx="590" cy="544"/>
            </a:xfrm>
          </p:grpSpPr>
          <p:sp>
            <p:nvSpPr>
              <p:cNvPr id="330828" name="Line 76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29" name="Line 77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30" name="Line 78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31" name="Line 79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832" name="Line 80"/>
            <p:cNvSpPr>
              <a:spLocks noChangeShapeType="1"/>
            </p:cNvSpPr>
            <p:nvPr/>
          </p:nvSpPr>
          <p:spPr bwMode="auto">
            <a:xfrm flipV="1">
              <a:off x="2971" y="2614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0833" name="Line 81"/>
            <p:cNvSpPr>
              <a:spLocks noChangeShapeType="1"/>
            </p:cNvSpPr>
            <p:nvPr/>
          </p:nvSpPr>
          <p:spPr bwMode="auto">
            <a:xfrm flipV="1">
              <a:off x="3560" y="2614"/>
              <a:ext cx="27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0834" name="Line 82"/>
            <p:cNvSpPr>
              <a:spLocks noChangeShapeType="1"/>
            </p:cNvSpPr>
            <p:nvPr/>
          </p:nvSpPr>
          <p:spPr bwMode="auto">
            <a:xfrm flipV="1">
              <a:off x="2971" y="315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0835" name="Line 83"/>
            <p:cNvSpPr>
              <a:spLocks noChangeShapeType="1"/>
            </p:cNvSpPr>
            <p:nvPr/>
          </p:nvSpPr>
          <p:spPr bwMode="auto">
            <a:xfrm flipV="1">
              <a:off x="3560" y="3158"/>
              <a:ext cx="27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30836" name="Line 84"/>
          <p:cNvSpPr>
            <a:spLocks noChangeShapeType="1"/>
          </p:cNvSpPr>
          <p:nvPr/>
        </p:nvSpPr>
        <p:spPr bwMode="auto">
          <a:xfrm flipV="1">
            <a:off x="3490913" y="5114925"/>
            <a:ext cx="590550" cy="59055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30837" name="Line 85"/>
          <p:cNvSpPr>
            <a:spLocks noChangeShapeType="1"/>
          </p:cNvSpPr>
          <p:nvPr/>
        </p:nvSpPr>
        <p:spPr bwMode="auto">
          <a:xfrm flipV="1">
            <a:off x="4772025" y="5114925"/>
            <a:ext cx="590550" cy="59055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6081713" y="3933825"/>
            <a:ext cx="1874837" cy="1773238"/>
            <a:chOff x="2970" y="2614"/>
            <a:chExt cx="863" cy="816"/>
          </a:xfrm>
        </p:grpSpPr>
        <p:grpSp>
          <p:nvGrpSpPr>
            <p:cNvPr id="9" name="Group 87"/>
            <p:cNvGrpSpPr>
              <a:grpSpLocks/>
            </p:cNvGrpSpPr>
            <p:nvPr/>
          </p:nvGrpSpPr>
          <p:grpSpPr bwMode="auto">
            <a:xfrm>
              <a:off x="2970" y="2886"/>
              <a:ext cx="590" cy="544"/>
              <a:chOff x="2154" y="2523"/>
              <a:chExt cx="590" cy="544"/>
            </a:xfrm>
          </p:grpSpPr>
          <p:sp>
            <p:nvSpPr>
              <p:cNvPr id="330840" name="Line 88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41" name="Line 89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42" name="Line 90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43" name="Line 91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0" name="Group 92"/>
            <p:cNvGrpSpPr>
              <a:grpSpLocks/>
            </p:cNvGrpSpPr>
            <p:nvPr/>
          </p:nvGrpSpPr>
          <p:grpSpPr bwMode="auto">
            <a:xfrm>
              <a:off x="3242" y="2614"/>
              <a:ext cx="590" cy="544"/>
              <a:chOff x="2154" y="2523"/>
              <a:chExt cx="590" cy="544"/>
            </a:xfrm>
          </p:grpSpPr>
          <p:sp>
            <p:nvSpPr>
              <p:cNvPr id="330845" name="Line 93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46" name="Line 94"/>
              <p:cNvSpPr>
                <a:spLocks noChangeShapeType="1"/>
              </p:cNvSpPr>
              <p:nvPr/>
            </p:nvSpPr>
            <p:spPr bwMode="auto">
              <a:xfrm>
                <a:off x="2744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47" name="Line 95"/>
              <p:cNvSpPr>
                <a:spLocks noChangeShapeType="1"/>
              </p:cNvSpPr>
              <p:nvPr/>
            </p:nvSpPr>
            <p:spPr bwMode="auto">
              <a:xfrm>
                <a:off x="2154" y="2523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848" name="Line 96"/>
              <p:cNvSpPr>
                <a:spLocks noChangeShapeType="1"/>
              </p:cNvSpPr>
              <p:nvPr/>
            </p:nvSpPr>
            <p:spPr bwMode="auto">
              <a:xfrm>
                <a:off x="2154" y="306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849" name="Line 97"/>
            <p:cNvSpPr>
              <a:spLocks noChangeShapeType="1"/>
            </p:cNvSpPr>
            <p:nvPr/>
          </p:nvSpPr>
          <p:spPr bwMode="auto">
            <a:xfrm flipV="1">
              <a:off x="2971" y="2614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0850" name="Line 98"/>
            <p:cNvSpPr>
              <a:spLocks noChangeShapeType="1"/>
            </p:cNvSpPr>
            <p:nvPr/>
          </p:nvSpPr>
          <p:spPr bwMode="auto">
            <a:xfrm flipV="1">
              <a:off x="3560" y="2614"/>
              <a:ext cx="27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0851" name="Line 99"/>
            <p:cNvSpPr>
              <a:spLocks noChangeShapeType="1"/>
            </p:cNvSpPr>
            <p:nvPr/>
          </p:nvSpPr>
          <p:spPr bwMode="auto">
            <a:xfrm flipV="1">
              <a:off x="2971" y="315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0852" name="Line 100"/>
            <p:cNvSpPr>
              <a:spLocks noChangeShapeType="1"/>
            </p:cNvSpPr>
            <p:nvPr/>
          </p:nvSpPr>
          <p:spPr bwMode="auto">
            <a:xfrm flipV="1">
              <a:off x="3560" y="3158"/>
              <a:ext cx="27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30853" name="Line 101"/>
          <p:cNvSpPr>
            <a:spLocks noChangeShapeType="1"/>
          </p:cNvSpPr>
          <p:nvPr/>
        </p:nvSpPr>
        <p:spPr bwMode="auto">
          <a:xfrm flipV="1">
            <a:off x="6675438" y="3933825"/>
            <a:ext cx="0" cy="118268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30854" name="Line 102"/>
          <p:cNvSpPr>
            <a:spLocks noChangeShapeType="1"/>
          </p:cNvSpPr>
          <p:nvPr/>
        </p:nvSpPr>
        <p:spPr bwMode="auto">
          <a:xfrm flipV="1">
            <a:off x="7956550" y="3933825"/>
            <a:ext cx="0" cy="118268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30855" name="Line 103"/>
          <p:cNvSpPr>
            <a:spLocks noChangeShapeType="1"/>
          </p:cNvSpPr>
          <p:nvPr/>
        </p:nvSpPr>
        <p:spPr bwMode="auto">
          <a:xfrm flipV="1">
            <a:off x="7366000" y="4524375"/>
            <a:ext cx="0" cy="118268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30856" name="Line 104"/>
          <p:cNvSpPr>
            <a:spLocks noChangeShapeType="1"/>
          </p:cNvSpPr>
          <p:nvPr/>
        </p:nvSpPr>
        <p:spPr bwMode="auto">
          <a:xfrm flipH="1" flipV="1">
            <a:off x="6083300" y="4524375"/>
            <a:ext cx="0" cy="118268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0444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on Hypercubes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Time Complexity</a:t>
            </a:r>
          </a:p>
          <a:p>
            <a:pPr lvl="1"/>
            <a:r>
              <a:rPr lang="en-US" dirty="0"/>
              <a:t>After </a:t>
            </a:r>
            <a:r>
              <a:rPr lang="en-US" i="1" dirty="0"/>
              <a:t>d</a:t>
            </a:r>
            <a:r>
              <a:rPr lang="en-US" dirty="0"/>
              <a:t> cycles all nodes are informed</a:t>
            </a:r>
          </a:p>
          <a:p>
            <a:pPr lvl="1"/>
            <a:r>
              <a:rPr lang="en-US" dirty="0"/>
              <a:t>Is that optimal?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r>
              <a:rPr lang="en-US" dirty="0"/>
              <a:t>Message complexity</a:t>
            </a:r>
          </a:p>
          <a:p>
            <a:pPr lvl="1"/>
            <a:r>
              <a:rPr lang="en-US" dirty="0"/>
              <a:t>1 + 2 + 4 + ... + 2</a:t>
            </a:r>
            <a:r>
              <a:rPr lang="en-US" i="1" baseline="30000" dirty="0"/>
              <a:t>d </a:t>
            </a:r>
            <a:r>
              <a:rPr lang="en-US" baseline="30000" dirty="0">
                <a:cs typeface="Arial" charset="0"/>
              </a:rPr>
              <a:t>− </a:t>
            </a:r>
            <a:r>
              <a:rPr lang="en-US" baseline="30000" dirty="0"/>
              <a:t>1</a:t>
            </a:r>
            <a:r>
              <a:rPr lang="en-US" dirty="0"/>
              <a:t> = 2</a:t>
            </a:r>
            <a:r>
              <a:rPr lang="en-US" i="1" baseline="30000" dirty="0"/>
              <a:t>d</a:t>
            </a:r>
            <a:r>
              <a:rPr lang="en-US" dirty="0"/>
              <a:t> - 1 =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-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Is that optimal?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7577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39750" y="1844824"/>
            <a:ext cx="8061325" cy="4181903"/>
          </a:xfrm>
        </p:spPr>
        <p:txBody>
          <a:bodyPr/>
          <a:lstStyle/>
          <a:p>
            <a:r>
              <a:rPr lang="en-US" dirty="0"/>
              <a:t>Pairwise exchange of messages is not optimal if communication takes place between a sending process and a group of receiving processes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Multicast Operation </a:t>
            </a:r>
            <a:r>
              <a:rPr lang="en-US" dirty="0"/>
              <a:t>sends a single message from one process to each member of a group of processes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Membership is usually transparent to the sender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lvl="2">
              <a:buFont typeface="Symbol" panose="05050102010706020507" pitchFamily="18" charset="2"/>
              <a:buChar char="-"/>
            </a:pPr>
            <a:endParaRPr lang="en-US" b="1" dirty="0"/>
          </a:p>
          <a:p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endParaRPr lang="en-US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9750" y="1342248"/>
            <a:ext cx="8061325" cy="358560"/>
          </a:xfrm>
        </p:spPr>
        <p:txBody>
          <a:bodyPr/>
          <a:lstStyle/>
          <a:p>
            <a:r>
              <a:rPr lang="en-US" dirty="0"/>
              <a:t>Multicast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 dirty="0"/>
              <a:t>Slide </a:t>
            </a:r>
            <a:fld id="{B77A44E9-DA7C-451C-A2A5-79EA85890ED9}" type="slidenum">
              <a:rPr lang="en-US" altLang="de-DE" smtClean="0"/>
              <a:pPr/>
              <a:t>43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63096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39750" y="1844824"/>
            <a:ext cx="8061325" cy="4181903"/>
          </a:xfrm>
        </p:spPr>
        <p:txBody>
          <a:bodyPr/>
          <a:lstStyle/>
          <a:p>
            <a:r>
              <a:rPr lang="en-US" dirty="0"/>
              <a:t>Multicast operations provide a useful infrastructure for several Distributed Systems problems: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accent1"/>
                </a:solidFill>
              </a:rPr>
              <a:t>Fault tolerance based on replicated services: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Client requests are multicast to a group of identical, replicated servers -&gt; clients are served even if some of the servers fail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accent1"/>
                </a:solidFill>
              </a:rPr>
              <a:t>Service Discovery: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Multicast messages can be used to locate available Discovery Services and look up particular services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accent1"/>
                </a:solidFill>
              </a:rPr>
              <a:t>Better performance through replicated data: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If replicated data changes, multicast messages can be used to propagate changes to all copies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accent1"/>
                </a:solidFill>
              </a:rPr>
              <a:t>Event notifications: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Notify a group of processes interested in certain events that a new event happened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lvl="2">
              <a:buFont typeface="Symbol" panose="05050102010706020507" pitchFamily="18" charset="2"/>
              <a:buChar char="-"/>
            </a:pPr>
            <a:endParaRPr lang="en-US" b="1" dirty="0"/>
          </a:p>
          <a:p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endParaRPr lang="en-US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9750" y="1340768"/>
            <a:ext cx="8061325" cy="358560"/>
          </a:xfrm>
        </p:spPr>
        <p:txBody>
          <a:bodyPr/>
          <a:lstStyle/>
          <a:p>
            <a:r>
              <a:rPr lang="en-US" dirty="0"/>
              <a:t>Multicast - Motivation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 dirty="0"/>
              <a:t>Slide </a:t>
            </a:r>
            <a:fld id="{B77A44E9-DA7C-451C-A2A5-79EA85890ED9}" type="slidenum">
              <a:rPr lang="en-US" altLang="de-DE" smtClean="0"/>
              <a:pPr/>
              <a:t>44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184042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39750" y="1844824"/>
            <a:ext cx="8061325" cy="4181903"/>
          </a:xfrm>
        </p:spPr>
        <p:txBody>
          <a:bodyPr/>
          <a:lstStyle/>
          <a:p>
            <a:r>
              <a:rPr lang="en-US" dirty="0"/>
              <a:t>IP Multicast provides a multicast infrastructure on top of IP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multicast group</a:t>
            </a:r>
            <a:r>
              <a:rPr lang="en-US" dirty="0"/>
              <a:t> is specified by a </a:t>
            </a:r>
            <a:r>
              <a:rPr lang="en-US" dirty="0">
                <a:solidFill>
                  <a:schemeClr val="accent2"/>
                </a:solidFill>
              </a:rPr>
              <a:t>Class D IP-Address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First 4 bits are specified as 1110 (e.g. 224.0.1.1)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For administrative purposes, the address space is divided into blocks, examples: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/>
              <a:t>Local Network Control Block (224.0.0.0 to 224.0.0.225)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/>
              <a:t>Internet Control Block (224.0.1.0 to 224.0.1.225) – e.g. Network Time Protocol NTP (224.0.1.1)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Permanent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temporary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addresses exist (e.g. NTP is permanent)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 order to create a multicast group, a free multicast-address is required (further reading!)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/>
              <a:t>Nodes send leave and join messages (coordination based on Internet Group Management Protocol - IGMP)</a:t>
            </a:r>
          </a:p>
          <a:p>
            <a:pPr lvl="1">
              <a:buFont typeface="Symbol" panose="05050102010706020507" pitchFamily="18" charset="2"/>
              <a:buChar char="-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lvl="2">
              <a:buFont typeface="Symbol" panose="05050102010706020507" pitchFamily="18" charset="2"/>
              <a:buChar char="-"/>
            </a:pPr>
            <a:endParaRPr lang="en-US" b="1" dirty="0"/>
          </a:p>
          <a:p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endParaRPr lang="en-US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9750" y="1340768"/>
            <a:ext cx="8061325" cy="358560"/>
          </a:xfrm>
        </p:spPr>
        <p:txBody>
          <a:bodyPr/>
          <a:lstStyle/>
          <a:p>
            <a:r>
              <a:rPr lang="en-US" dirty="0"/>
              <a:t>Multicast – IP Multicast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 dirty="0"/>
              <a:t>Slide </a:t>
            </a:r>
            <a:fld id="{B77A44E9-DA7C-451C-A2A5-79EA85890ED9}" type="slidenum">
              <a:rPr lang="en-US" altLang="de-DE" smtClean="0"/>
              <a:pPr/>
              <a:t>45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624084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39750" y="1916832"/>
            <a:ext cx="8061325" cy="4109895"/>
          </a:xfrm>
        </p:spPr>
        <p:txBody>
          <a:bodyPr/>
          <a:lstStyle/>
          <a:p>
            <a:r>
              <a:rPr lang="en-US" dirty="0"/>
              <a:t>IP Multicast provides following </a:t>
            </a:r>
            <a:r>
              <a:rPr lang="en-US" dirty="0">
                <a:solidFill>
                  <a:schemeClr val="accent1"/>
                </a:solidFill>
              </a:rPr>
              <a:t>failure model</a:t>
            </a:r>
            <a:r>
              <a:rPr lang="en-US" dirty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Messages send via multicast use datagrams (no session!) -&gt; same failure characteristics as UDP datagrams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Omission failures are possible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 contrast to pointwise communication, some but not all members of a multicast group may receive messages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IP Multicast can be called </a:t>
            </a:r>
            <a:r>
              <a:rPr lang="en-US" dirty="0">
                <a:solidFill>
                  <a:schemeClr val="accent2"/>
                </a:solidFill>
              </a:rPr>
              <a:t>unreliable multicast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What means reliable multicast?</a:t>
            </a:r>
          </a:p>
          <a:p>
            <a:pPr>
              <a:buFont typeface="Symbol" panose="05050102010706020507" pitchFamily="18" charset="2"/>
              <a:buChar char="-"/>
            </a:pP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lvl="2">
              <a:buFont typeface="Symbol" panose="05050102010706020507" pitchFamily="18" charset="2"/>
              <a:buChar char="-"/>
            </a:pPr>
            <a:endParaRPr lang="en-US" b="1" dirty="0"/>
          </a:p>
          <a:p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endParaRPr lang="en-US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9750" y="1340768"/>
            <a:ext cx="8061325" cy="358560"/>
          </a:xfrm>
        </p:spPr>
        <p:txBody>
          <a:bodyPr/>
          <a:lstStyle/>
          <a:p>
            <a:r>
              <a:rPr lang="en-US" dirty="0"/>
              <a:t>Multicast – IP Multicast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 dirty="0"/>
              <a:t>Slide </a:t>
            </a:r>
            <a:fld id="{B77A44E9-DA7C-451C-A2A5-79EA85890ED9}" type="slidenum">
              <a:rPr lang="en-US" altLang="de-DE" smtClean="0"/>
              <a:pPr/>
              <a:t>46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79256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39750" y="1916832"/>
            <a:ext cx="8061325" cy="41098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Based on the definition of reliable communication, </a:t>
            </a:r>
            <a:r>
              <a:rPr lang="en-US" dirty="0">
                <a:solidFill>
                  <a:schemeClr val="accent1"/>
                </a:solidFill>
              </a:rPr>
              <a:t>reliable multicast </a:t>
            </a:r>
            <a:r>
              <a:rPr lang="en-US" dirty="0"/>
              <a:t>must satisfy following properties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Note that we use the term </a:t>
            </a:r>
            <a:r>
              <a:rPr lang="en-US" dirty="0">
                <a:solidFill>
                  <a:schemeClr val="accent2"/>
                </a:solidFill>
              </a:rPr>
              <a:t>deliver</a:t>
            </a:r>
            <a:r>
              <a:rPr lang="en-US" dirty="0"/>
              <a:t> instead of </a:t>
            </a:r>
            <a:r>
              <a:rPr lang="en-US" dirty="0">
                <a:solidFill>
                  <a:schemeClr val="accent2"/>
                </a:solidFill>
              </a:rPr>
              <a:t>receive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Integrity: </a:t>
            </a:r>
            <a:r>
              <a:rPr lang="en-US" dirty="0">
                <a:solidFill>
                  <a:schemeClr val="tx1"/>
                </a:solidFill>
              </a:rPr>
              <a:t>A correct process p delivers a message m at most once. Furthermore, p must belong to the multicast-group m was send to.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Validity: </a:t>
            </a:r>
            <a:r>
              <a:rPr lang="en-US" dirty="0">
                <a:solidFill>
                  <a:schemeClr val="tx1"/>
                </a:solidFill>
              </a:rPr>
              <a:t>If a correct process multicasts message m, then it will eventually deliver m.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Agreement: </a:t>
            </a:r>
            <a:r>
              <a:rPr lang="en-US" dirty="0">
                <a:solidFill>
                  <a:schemeClr val="tx1"/>
                </a:solidFill>
              </a:rPr>
              <a:t>If a correct process delivers m, then all other correct processes in the same multicast-group will eventually deliver m.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en-US" dirty="0"/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en-US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en-US" dirty="0"/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en-US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9750" y="1340768"/>
            <a:ext cx="8061325" cy="358560"/>
          </a:xfrm>
        </p:spPr>
        <p:txBody>
          <a:bodyPr/>
          <a:lstStyle/>
          <a:p>
            <a:r>
              <a:rPr lang="en-US" dirty="0"/>
              <a:t>Multicast – Reliable IP Multicast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 dirty="0"/>
              <a:t>Slide </a:t>
            </a:r>
            <a:fld id="{B77A44E9-DA7C-451C-A2A5-79EA85890ED9}" type="slidenum">
              <a:rPr lang="en-US" altLang="de-DE" smtClean="0"/>
              <a:pPr/>
              <a:t>47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50066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>
              <a:xfrm>
                <a:off x="539750" y="1916832"/>
                <a:ext cx="8061325" cy="4109895"/>
              </a:xfrm>
            </p:spPr>
            <p:txBody>
              <a:bodyPr/>
              <a:lstStyle/>
              <a:p>
                <a:r>
                  <a:rPr lang="en-US" dirty="0"/>
                  <a:t>Reliable IP-Multicast can be implemented using </a:t>
                </a:r>
                <a:r>
                  <a:rPr lang="en-US" dirty="0">
                    <a:solidFill>
                      <a:schemeClr val="accent2"/>
                    </a:solidFill>
                  </a:rPr>
                  <a:t>piggybacked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acknowledgements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negative acknowledgements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piggybacked </a:t>
                </a:r>
                <a:r>
                  <a:rPr lang="en-US" dirty="0" err="1">
                    <a:solidFill>
                      <a:schemeClr val="tx1"/>
                    </a:solidFill>
                  </a:rPr>
                  <a:t>ack</a:t>
                </a:r>
                <a:r>
                  <a:rPr lang="en-US" dirty="0">
                    <a:solidFill>
                      <a:schemeClr val="tx1"/>
                    </a:solidFill>
                  </a:rPr>
                  <a:t>: acknowledgement of delivery is attached to other message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Negative acknowledgement: notify other process that a message is missing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assume only one group 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Each process maintains a sequence number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Initally set to zero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Each process increments its sequence number when it multicasts a message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Symbol" panose="05050102010706020507" pitchFamily="18" charset="2"/>
                  <a:buChar char="-"/>
                </a:pPr>
                <a:endParaRPr lang="en-US" dirty="0"/>
              </a:p>
              <a:p>
                <a:pPr lvl="1">
                  <a:buFont typeface="Symbol" panose="05050102010706020507" pitchFamily="18" charset="2"/>
                  <a:buChar char="-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pPr lvl="2">
                  <a:buFont typeface="Symbol" panose="05050102010706020507" pitchFamily="18" charset="2"/>
                  <a:buChar char="-"/>
                </a:pPr>
                <a:endParaRPr lang="en-US" b="1" dirty="0"/>
              </a:p>
              <a:p>
                <a:endParaRPr lang="en-US" dirty="0"/>
              </a:p>
              <a:p>
                <a:pPr>
                  <a:buFont typeface="Symbol" panose="05050102010706020507" pitchFamily="18" charset="2"/>
                  <a:buChar char="-"/>
                </a:pPr>
                <a:endParaRPr lang="en-US" dirty="0"/>
              </a:p>
              <a:p>
                <a:pPr lvl="1">
                  <a:buFont typeface="Symbol" panose="05050102010706020507" pitchFamily="18" charset="2"/>
                  <a:buChar char="-"/>
                </a:pPr>
                <a:endParaRPr lang="en-US" b="1" i="1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916832"/>
                <a:ext cx="8061325" cy="4109895"/>
              </a:xfrm>
              <a:blipFill rotWithShape="0">
                <a:blip r:embed="rId3"/>
                <a:stretch>
                  <a:fillRect l="-1362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9750" y="1340768"/>
            <a:ext cx="8061325" cy="358560"/>
          </a:xfrm>
        </p:spPr>
        <p:txBody>
          <a:bodyPr/>
          <a:lstStyle/>
          <a:p>
            <a:r>
              <a:rPr lang="en-US" dirty="0"/>
              <a:t>Multicast – Reliable IP Multicast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 dirty="0"/>
              <a:t>Slide </a:t>
            </a:r>
            <a:fld id="{B77A44E9-DA7C-451C-A2A5-79EA85890ED9}" type="slidenum">
              <a:rPr lang="en-US" altLang="de-DE" smtClean="0"/>
              <a:pPr/>
              <a:t>48</a:t>
            </a:fld>
            <a:endParaRPr lang="en-US" alt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2492707" y="4648334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ea typeface="ＭＳ Ｐゴシック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9" name="Ellipse 8"/>
          <p:cNvSpPr/>
          <p:nvPr/>
        </p:nvSpPr>
        <p:spPr bwMode="auto">
          <a:xfrm>
            <a:off x="4570412" y="4648334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6525292" y="4648333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p3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2432349" y="5271519"/>
                <a:ext cx="750910" cy="329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49" y="5271519"/>
                <a:ext cx="750910" cy="3290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476414" y="5252576"/>
                <a:ext cx="754758" cy="329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14" y="5252576"/>
                <a:ext cx="754758" cy="3295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464934" y="5252576"/>
                <a:ext cx="754758" cy="329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34" y="5252576"/>
                <a:ext cx="754758" cy="3295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29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>
              <a:xfrm>
                <a:off x="539750" y="1916832"/>
                <a:ext cx="8061325" cy="4109895"/>
              </a:xfrm>
            </p:spPr>
            <p:txBody>
              <a:bodyPr/>
              <a:lstStyle/>
              <a:p>
                <a:r>
                  <a:rPr lang="en-US" dirty="0"/>
                  <a:t>Reliable IP-Multicast can be implemented using </a:t>
                </a:r>
                <a:r>
                  <a:rPr lang="en-US" dirty="0">
                    <a:solidFill>
                      <a:schemeClr val="accent2"/>
                    </a:solidFill>
                  </a:rPr>
                  <a:t>piggybacked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acknowledgements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negative acknowledgements</a:t>
                </a:r>
              </a:p>
              <a:p>
                <a:pPr>
                  <a:buFont typeface="Symbol" panose="05050102010706020507" pitchFamily="18" charset="2"/>
                  <a:buChar char="-"/>
                </a:pP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Additionally, each process records the sequence number it has delivered from other processes: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For the example, we assume that p2 and p3 already have multicast a message</a:t>
                </a:r>
              </a:p>
              <a:p>
                <a:pPr lvl="1">
                  <a:buFont typeface="Symbol" panose="05050102010706020507" pitchFamily="18" charset="2"/>
                  <a:buChar char="-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pPr lvl="2">
                  <a:buFont typeface="Symbol" panose="05050102010706020507" pitchFamily="18" charset="2"/>
                  <a:buChar char="-"/>
                </a:pPr>
                <a:endParaRPr lang="en-US" b="1" dirty="0"/>
              </a:p>
              <a:p>
                <a:endParaRPr lang="en-US" dirty="0"/>
              </a:p>
              <a:p>
                <a:pPr>
                  <a:buFont typeface="Symbol" panose="05050102010706020507" pitchFamily="18" charset="2"/>
                  <a:buChar char="-"/>
                </a:pPr>
                <a:endParaRPr lang="en-US" dirty="0"/>
              </a:p>
              <a:p>
                <a:pPr lvl="1">
                  <a:buFont typeface="Symbol" panose="05050102010706020507" pitchFamily="18" charset="2"/>
                  <a:buChar char="-"/>
                </a:pPr>
                <a:endParaRPr lang="en-US" b="1" i="1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916832"/>
                <a:ext cx="8061325" cy="4109895"/>
              </a:xfrm>
              <a:blipFill rotWithShape="0">
                <a:blip r:embed="rId3"/>
                <a:stretch>
                  <a:fillRect l="-1362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9750" y="1340768"/>
            <a:ext cx="8061325" cy="358560"/>
          </a:xfrm>
        </p:spPr>
        <p:txBody>
          <a:bodyPr/>
          <a:lstStyle/>
          <a:p>
            <a:r>
              <a:rPr lang="en-US" dirty="0"/>
              <a:t>Multicast – Reliable IP Multicast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 dirty="0"/>
              <a:t>Slide </a:t>
            </a:r>
            <a:fld id="{B77A44E9-DA7C-451C-A2A5-79EA85890ED9}" type="slidenum">
              <a:rPr lang="en-US" altLang="de-DE" smtClean="0"/>
              <a:pPr/>
              <a:t>49</a:t>
            </a:fld>
            <a:endParaRPr lang="en-US" alt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2492707" y="4648334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ea typeface="ＭＳ Ｐゴシック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9" name="Ellipse 8"/>
          <p:cNvSpPr/>
          <p:nvPr/>
        </p:nvSpPr>
        <p:spPr bwMode="auto">
          <a:xfrm>
            <a:off x="4570412" y="4648334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6525292" y="4648333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p3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2432349" y="5271519"/>
                <a:ext cx="770018" cy="10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49" y="5271519"/>
                <a:ext cx="770018" cy="10401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476414" y="5252576"/>
                <a:ext cx="770018" cy="1040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14" y="5252576"/>
                <a:ext cx="770018" cy="10406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464934" y="5252576"/>
                <a:ext cx="770018" cy="1040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34" y="5252576"/>
                <a:ext cx="770018" cy="10406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26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Distribution with Flooding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Every node tells a </a:t>
            </a:r>
            <a:r>
              <a:rPr lang="en-US" i="1" dirty="0"/>
              <a:t>new</a:t>
            </a:r>
            <a:r>
              <a:rPr lang="en-US" dirty="0"/>
              <a:t> rumor that it got from one of its neighbors to all other neighbors</a:t>
            </a:r>
          </a:p>
          <a:p>
            <a:pPr>
              <a:buFont typeface="Arial" charset="0"/>
              <a:buChar char="•"/>
            </a:pPr>
            <a:r>
              <a:rPr lang="en-US" dirty="0"/>
              <a:t>Already known rumors are ignored</a:t>
            </a:r>
          </a:p>
          <a:p>
            <a:pPr>
              <a:buFont typeface="Arial" charset="0"/>
              <a:buChar char="•"/>
            </a:pPr>
            <a:r>
              <a:rPr lang="en-US" dirty="0"/>
              <a:t>Step by step all nodes will be informed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232025" y="3357563"/>
            <a:ext cx="4679950" cy="1871663"/>
            <a:chOff x="1429" y="2115"/>
            <a:chExt cx="2948" cy="1179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3651" y="3022"/>
              <a:ext cx="590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V="1">
              <a:off x="1565" y="2659"/>
              <a:ext cx="589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2154" y="2296"/>
              <a:ext cx="681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2154" y="2659"/>
              <a:ext cx="635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2835" y="2251"/>
              <a:ext cx="1134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2789" y="2296"/>
              <a:ext cx="46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789" y="2886"/>
              <a:ext cx="907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3651" y="2205"/>
              <a:ext cx="318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3969" y="2251"/>
              <a:ext cx="272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2699" y="2160"/>
              <a:ext cx="272" cy="27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018" y="2523"/>
              <a:ext cx="272" cy="27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3515" y="2886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3833" y="2115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4105" y="2931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2654" y="2750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1429" y="3022"/>
              <a:ext cx="272" cy="2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359" y="2795"/>
              <a:ext cx="14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107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925" y="247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2461" y="2659"/>
              <a:ext cx="92" cy="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3152" y="2249"/>
              <a:ext cx="92" cy="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2789" y="2523"/>
              <a:ext cx="92" cy="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2740736" y="4441803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2843808" y="4653136"/>
            <a:ext cx="216024" cy="144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112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>
              <a:xfrm>
                <a:off x="539750" y="1916832"/>
                <a:ext cx="8061325" cy="4109895"/>
              </a:xfrm>
            </p:spPr>
            <p:txBody>
              <a:bodyPr/>
              <a:lstStyle/>
              <a:p>
                <a:r>
                  <a:rPr lang="en-US" dirty="0"/>
                  <a:t>Reliable IP-Multicast can be implemented using </a:t>
                </a:r>
                <a:r>
                  <a:rPr lang="en-US" dirty="0">
                    <a:solidFill>
                      <a:schemeClr val="accent2"/>
                    </a:solidFill>
                  </a:rPr>
                  <a:t>piggybacked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acknowledgements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negative acknowledgements</a:t>
                </a:r>
              </a:p>
              <a:p>
                <a:pPr>
                  <a:buFont typeface="Symbol" panose="05050102010706020507" pitchFamily="18" charset="2"/>
                  <a:buChar char="-"/>
                </a:pP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When p1 multicasts a message m, it piggybacks its sequence number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and a set of acknowledgements of the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E.g.: m={payload, 0, &lt;2, 1&gt;, &lt;3, 1&gt;}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The acknowledgement states the sequence number of the latest message p1 has delivered from q since it last multicast a message</a:t>
                </a:r>
              </a:p>
              <a:p>
                <a:pPr lvl="1">
                  <a:buFont typeface="Symbol" panose="05050102010706020507" pitchFamily="18" charset="2"/>
                  <a:buChar char="-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pPr lvl="2">
                  <a:buFont typeface="Symbol" panose="05050102010706020507" pitchFamily="18" charset="2"/>
                  <a:buChar char="-"/>
                </a:pPr>
                <a:endParaRPr lang="en-US" b="1" dirty="0"/>
              </a:p>
              <a:p>
                <a:endParaRPr lang="en-US" dirty="0"/>
              </a:p>
              <a:p>
                <a:pPr>
                  <a:buFont typeface="Symbol" panose="05050102010706020507" pitchFamily="18" charset="2"/>
                  <a:buChar char="-"/>
                </a:pPr>
                <a:endParaRPr lang="en-US" dirty="0"/>
              </a:p>
              <a:p>
                <a:pPr lvl="1">
                  <a:buFont typeface="Symbol" panose="05050102010706020507" pitchFamily="18" charset="2"/>
                  <a:buChar char="-"/>
                </a:pPr>
                <a:endParaRPr lang="en-US" b="1" i="1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916832"/>
                <a:ext cx="8061325" cy="4109895"/>
              </a:xfrm>
              <a:blipFill rotWithShape="0">
                <a:blip r:embed="rId3"/>
                <a:stretch>
                  <a:fillRect l="-1362" t="-444" r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9750" y="1340768"/>
            <a:ext cx="8061325" cy="358560"/>
          </a:xfrm>
        </p:spPr>
        <p:txBody>
          <a:bodyPr/>
          <a:lstStyle/>
          <a:p>
            <a:r>
              <a:rPr lang="en-US" dirty="0"/>
              <a:t>Multicast – Reliable IP Multicast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 dirty="0"/>
              <a:t>Slide </a:t>
            </a:r>
            <a:fld id="{B77A44E9-DA7C-451C-A2A5-79EA85890ED9}" type="slidenum">
              <a:rPr lang="en-US" altLang="de-DE" smtClean="0"/>
              <a:pPr/>
              <a:t>50</a:t>
            </a:fld>
            <a:endParaRPr lang="en-US" alt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2492707" y="4648334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ea typeface="ＭＳ Ｐゴシック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9" name="Ellipse 8"/>
          <p:cNvSpPr/>
          <p:nvPr/>
        </p:nvSpPr>
        <p:spPr bwMode="auto">
          <a:xfrm>
            <a:off x="4570412" y="4648334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6525292" y="4648333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p3</a:t>
            </a:r>
          </a:p>
        </p:txBody>
      </p:sp>
      <p:pic>
        <p:nvPicPr>
          <p:cNvPr id="13" name="Picture 48" descr="MMj02852790000[1]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6427">
            <a:off x="2614568" y="408884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2432349" y="5271519"/>
                <a:ext cx="770018" cy="10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49" y="5271519"/>
                <a:ext cx="770018" cy="10401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476414" y="5252576"/>
                <a:ext cx="770018" cy="1040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14" y="5252576"/>
                <a:ext cx="770018" cy="10406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464934" y="5252576"/>
                <a:ext cx="770018" cy="1040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34" y="5252576"/>
                <a:ext cx="770018" cy="10406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krümmte Verbindung 16"/>
          <p:cNvCxnSpPr>
            <a:stCxn id="8" idx="7"/>
            <a:endCxn id="9" idx="1"/>
          </p:cNvCxnSpPr>
          <p:nvPr/>
        </p:nvCxnSpPr>
        <p:spPr bwMode="auto">
          <a:xfrm rot="5400000" flipH="1" flipV="1">
            <a:off x="3846656" y="3920778"/>
            <a:ext cx="12700" cy="1632091"/>
          </a:xfrm>
          <a:prstGeom prst="curvedConnector3">
            <a:avLst>
              <a:gd name="adj1" fmla="val 2496764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krümmte Verbindung 17"/>
          <p:cNvCxnSpPr>
            <a:stCxn id="8" idx="7"/>
            <a:endCxn id="10" idx="0"/>
          </p:cNvCxnSpPr>
          <p:nvPr/>
        </p:nvCxnSpPr>
        <p:spPr bwMode="auto">
          <a:xfrm rot="5400000" flipH="1" flipV="1">
            <a:off x="4891255" y="2787689"/>
            <a:ext cx="88490" cy="3809778"/>
          </a:xfrm>
          <a:prstGeom prst="curvedConnector3">
            <a:avLst>
              <a:gd name="adj1" fmla="val 514537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krümmte Verbindung 21"/>
          <p:cNvCxnSpPr>
            <a:stCxn id="8" idx="7"/>
            <a:endCxn id="8" idx="1"/>
          </p:cNvCxnSpPr>
          <p:nvPr/>
        </p:nvCxnSpPr>
        <p:spPr bwMode="auto">
          <a:xfrm rot="16200000" flipV="1">
            <a:off x="2807804" y="4514016"/>
            <a:ext cx="12700" cy="445614"/>
          </a:xfrm>
          <a:prstGeom prst="curvedConnector3">
            <a:avLst>
              <a:gd name="adj1" fmla="val 2496764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5" name="Picture 48" descr="MMj02852790000[1]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6427">
            <a:off x="3889409" y="4449896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8" descr="MMj02852790000[1]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6427">
            <a:off x="5268655" y="4347426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706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39750" y="1916832"/>
            <a:ext cx="8061325" cy="4109895"/>
          </a:xfrm>
        </p:spPr>
        <p:txBody>
          <a:bodyPr/>
          <a:lstStyle/>
          <a:p>
            <a:r>
              <a:rPr lang="en-US" dirty="0"/>
              <a:t>Reliable IP-Multicast can be implemented using </a:t>
            </a:r>
            <a:r>
              <a:rPr lang="en-US" dirty="0">
                <a:solidFill>
                  <a:schemeClr val="accent2"/>
                </a:solidFill>
              </a:rPr>
              <a:t>piggybacked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acknowledgements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negative acknowledgements</a:t>
            </a:r>
          </a:p>
          <a:p>
            <a:pPr>
              <a:buFont typeface="Symbol" panose="05050102010706020507" pitchFamily="18" charset="2"/>
              <a:buChar char="-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Assume p1 and p2 deliver the message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p3 does not due to loss or delay of the message, however, p1 send a new message m={payload, 1, &lt;1, 1&gt;, &lt;2, 1&gt;, &lt;3, 1&gt;}</a:t>
            </a:r>
          </a:p>
          <a:p>
            <a:pPr marL="539750" lvl="1" indent="0">
              <a:buNone/>
            </a:pPr>
            <a:r>
              <a:rPr lang="en-US" dirty="0"/>
              <a:t> </a:t>
            </a:r>
          </a:p>
          <a:p>
            <a:pPr lvl="1">
              <a:buFont typeface="Symbol" panose="05050102010706020507" pitchFamily="18" charset="2"/>
              <a:buChar char="-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lvl="2">
              <a:buFont typeface="Symbol" panose="05050102010706020507" pitchFamily="18" charset="2"/>
              <a:buChar char="-"/>
            </a:pPr>
            <a:endParaRPr lang="en-US" b="1" dirty="0"/>
          </a:p>
          <a:p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endParaRPr lang="en-US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9750" y="1340768"/>
            <a:ext cx="8061325" cy="358560"/>
          </a:xfrm>
        </p:spPr>
        <p:txBody>
          <a:bodyPr/>
          <a:lstStyle/>
          <a:p>
            <a:r>
              <a:rPr lang="en-US" dirty="0"/>
              <a:t>Multicast – Reliable IP Multicast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 dirty="0"/>
              <a:t>Slide </a:t>
            </a:r>
            <a:fld id="{B77A44E9-DA7C-451C-A2A5-79EA85890ED9}" type="slidenum">
              <a:rPr lang="en-US" altLang="de-DE" smtClean="0"/>
              <a:pPr/>
              <a:t>51</a:t>
            </a:fld>
            <a:endParaRPr lang="en-US" alt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2492707" y="4648334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ea typeface="ＭＳ Ｐゴシック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9" name="Ellipse 8"/>
          <p:cNvSpPr/>
          <p:nvPr/>
        </p:nvSpPr>
        <p:spPr bwMode="auto">
          <a:xfrm>
            <a:off x="4570412" y="4648334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6525292" y="4648333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p3</a:t>
            </a:r>
          </a:p>
        </p:txBody>
      </p:sp>
      <p:pic>
        <p:nvPicPr>
          <p:cNvPr id="13" name="Picture 48" descr="MMj02852790000[1]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6427">
            <a:off x="2673922" y="4675472"/>
            <a:ext cx="267763" cy="24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2432349" y="5271519"/>
                <a:ext cx="770018" cy="10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49" y="5271519"/>
                <a:ext cx="770018" cy="10401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476414" y="5252576"/>
                <a:ext cx="770018" cy="1040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14" y="5252576"/>
                <a:ext cx="770018" cy="10406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464934" y="5252576"/>
                <a:ext cx="770018" cy="1040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34" y="5252576"/>
                <a:ext cx="770018" cy="10406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krümmte Verbindung 16"/>
          <p:cNvCxnSpPr>
            <a:stCxn id="8" idx="7"/>
            <a:endCxn id="9" idx="1"/>
          </p:cNvCxnSpPr>
          <p:nvPr/>
        </p:nvCxnSpPr>
        <p:spPr bwMode="auto">
          <a:xfrm rot="5400000" flipH="1" flipV="1">
            <a:off x="3846656" y="3920778"/>
            <a:ext cx="12700" cy="1632091"/>
          </a:xfrm>
          <a:prstGeom prst="curvedConnector3">
            <a:avLst>
              <a:gd name="adj1" fmla="val 2496764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krümmte Verbindung 17"/>
          <p:cNvCxnSpPr>
            <a:stCxn id="8" idx="7"/>
            <a:endCxn id="10" idx="0"/>
          </p:cNvCxnSpPr>
          <p:nvPr/>
        </p:nvCxnSpPr>
        <p:spPr bwMode="auto">
          <a:xfrm rot="5400000" flipH="1" flipV="1">
            <a:off x="4891255" y="2787689"/>
            <a:ext cx="88490" cy="3809778"/>
          </a:xfrm>
          <a:prstGeom prst="curvedConnector3">
            <a:avLst>
              <a:gd name="adj1" fmla="val 514537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krümmte Verbindung 21"/>
          <p:cNvCxnSpPr>
            <a:stCxn id="8" idx="7"/>
            <a:endCxn id="8" idx="1"/>
          </p:cNvCxnSpPr>
          <p:nvPr/>
        </p:nvCxnSpPr>
        <p:spPr bwMode="auto">
          <a:xfrm rot="16200000" flipV="1">
            <a:off x="2807804" y="4514016"/>
            <a:ext cx="12700" cy="445614"/>
          </a:xfrm>
          <a:prstGeom prst="curvedConnector3">
            <a:avLst>
              <a:gd name="adj1" fmla="val 2496764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5" name="Picture 48" descr="MMj02852790000[1]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6427">
            <a:off x="4776059" y="4679812"/>
            <a:ext cx="245451" cy="22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8" descr="MMj02852790000[1]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6427">
            <a:off x="5295943" y="4374502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ultiplizieren 1"/>
          <p:cNvSpPr/>
          <p:nvPr/>
        </p:nvSpPr>
        <p:spPr bwMode="auto">
          <a:xfrm>
            <a:off x="5195160" y="4276124"/>
            <a:ext cx="585140" cy="514852"/>
          </a:xfrm>
          <a:prstGeom prst="mathMultiply">
            <a:avLst>
              <a:gd name="adj1" fmla="val 13194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73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>
              <a:xfrm>
                <a:off x="539750" y="1916832"/>
                <a:ext cx="8061325" cy="4109895"/>
              </a:xfrm>
            </p:spPr>
            <p:txBody>
              <a:bodyPr/>
              <a:lstStyle/>
              <a:p>
                <a:r>
                  <a:rPr lang="en-US" dirty="0"/>
                  <a:t>Reliable IP-Multicast can be implemented using </a:t>
                </a:r>
                <a:r>
                  <a:rPr lang="en-US" dirty="0">
                    <a:solidFill>
                      <a:schemeClr val="accent2"/>
                    </a:solidFill>
                  </a:rPr>
                  <a:t>piggybacked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acknowledgements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negative acknowledgements</a:t>
                </a:r>
              </a:p>
              <a:p>
                <a:pPr>
                  <a:buFont typeface="Symbol" panose="05050102010706020507" pitchFamily="18" charset="2"/>
                  <a:buChar char="-"/>
                </a:pP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On receipt of the new message, p3 compares the piggybacked sequence number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The message will only be delivered if S ==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(R will be incremented in this case)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If any process sees a message with S 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US" dirty="0"/>
                  <a:t>, the message has been seen before and is discarded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pPr lvl="2">
                  <a:buFont typeface="Symbol" panose="05050102010706020507" pitchFamily="18" charset="2"/>
                  <a:buChar char="-"/>
                </a:pPr>
                <a:endParaRPr lang="en-US" b="1" dirty="0"/>
              </a:p>
              <a:p>
                <a:endParaRPr lang="en-US" dirty="0"/>
              </a:p>
              <a:p>
                <a:pPr>
                  <a:buFont typeface="Symbol" panose="05050102010706020507" pitchFamily="18" charset="2"/>
                  <a:buChar char="-"/>
                </a:pPr>
                <a:endParaRPr lang="en-US" dirty="0"/>
              </a:p>
              <a:p>
                <a:pPr lvl="1">
                  <a:buFont typeface="Symbol" panose="05050102010706020507" pitchFamily="18" charset="2"/>
                  <a:buChar char="-"/>
                </a:pPr>
                <a:endParaRPr lang="en-US" b="1" i="1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916832"/>
                <a:ext cx="8061325" cy="4109895"/>
              </a:xfrm>
              <a:blipFill rotWithShape="0">
                <a:blip r:embed="rId3"/>
                <a:stretch>
                  <a:fillRect l="-1362" t="-444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9750" y="1340768"/>
            <a:ext cx="8061325" cy="358560"/>
          </a:xfrm>
        </p:spPr>
        <p:txBody>
          <a:bodyPr/>
          <a:lstStyle/>
          <a:p>
            <a:r>
              <a:rPr lang="en-US" dirty="0"/>
              <a:t>Multicast – Reliable IP Multicast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 dirty="0"/>
              <a:t>Slide </a:t>
            </a:r>
            <a:fld id="{B77A44E9-DA7C-451C-A2A5-79EA85890ED9}" type="slidenum">
              <a:rPr lang="en-US" altLang="de-DE" smtClean="0"/>
              <a:pPr/>
              <a:t>52</a:t>
            </a:fld>
            <a:endParaRPr lang="en-US" alt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2492707" y="4648334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ea typeface="ＭＳ Ｐゴシック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9" name="Ellipse 8"/>
          <p:cNvSpPr/>
          <p:nvPr/>
        </p:nvSpPr>
        <p:spPr bwMode="auto">
          <a:xfrm>
            <a:off x="4570412" y="4648334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6525292" y="4648333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p3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2432349" y="5271519"/>
                <a:ext cx="770018" cy="10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49" y="5271519"/>
                <a:ext cx="770018" cy="10401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476414" y="5252576"/>
                <a:ext cx="770018" cy="1040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14" y="5252576"/>
                <a:ext cx="770018" cy="10406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464934" y="5252576"/>
                <a:ext cx="770018" cy="1040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34" y="5252576"/>
                <a:ext cx="770018" cy="10406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krümmte Verbindung 16"/>
          <p:cNvCxnSpPr>
            <a:stCxn id="8" idx="7"/>
            <a:endCxn id="9" idx="1"/>
          </p:cNvCxnSpPr>
          <p:nvPr/>
        </p:nvCxnSpPr>
        <p:spPr bwMode="auto">
          <a:xfrm rot="5400000" flipH="1" flipV="1">
            <a:off x="3846656" y="3920778"/>
            <a:ext cx="12700" cy="1632091"/>
          </a:xfrm>
          <a:prstGeom prst="curvedConnector3">
            <a:avLst>
              <a:gd name="adj1" fmla="val 2496764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krümmte Verbindung 17"/>
          <p:cNvCxnSpPr>
            <a:stCxn id="8" idx="7"/>
            <a:endCxn id="10" idx="0"/>
          </p:cNvCxnSpPr>
          <p:nvPr/>
        </p:nvCxnSpPr>
        <p:spPr bwMode="auto">
          <a:xfrm rot="5400000" flipH="1" flipV="1">
            <a:off x="4891255" y="2787689"/>
            <a:ext cx="88490" cy="3809778"/>
          </a:xfrm>
          <a:prstGeom prst="curvedConnector3">
            <a:avLst>
              <a:gd name="adj1" fmla="val 514537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krümmte Verbindung 21"/>
          <p:cNvCxnSpPr>
            <a:stCxn id="8" idx="7"/>
            <a:endCxn id="8" idx="1"/>
          </p:cNvCxnSpPr>
          <p:nvPr/>
        </p:nvCxnSpPr>
        <p:spPr bwMode="auto">
          <a:xfrm rot="16200000" flipV="1">
            <a:off x="2807804" y="4514016"/>
            <a:ext cx="12700" cy="445614"/>
          </a:xfrm>
          <a:prstGeom prst="curvedConnector3">
            <a:avLst>
              <a:gd name="adj1" fmla="val 2496764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uppieren 10"/>
          <p:cNvGrpSpPr/>
          <p:nvPr/>
        </p:nvGrpSpPr>
        <p:grpSpPr>
          <a:xfrm>
            <a:off x="5268655" y="4347426"/>
            <a:ext cx="634116" cy="529818"/>
            <a:chOff x="5268655" y="4347426"/>
            <a:chExt cx="634116" cy="529818"/>
          </a:xfrm>
        </p:grpSpPr>
        <p:pic>
          <p:nvPicPr>
            <p:cNvPr id="20" name="Picture 48" descr="MMj02852790000[1]"/>
            <p:cNvPicPr>
              <a:picLocks noChangeAspect="1" noChangeArrowheads="1" noCrop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66427">
              <a:off x="5268655" y="434742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feld 2"/>
            <p:cNvSpPr txBox="1"/>
            <p:nvPr/>
          </p:nvSpPr>
          <p:spPr>
            <a:xfrm>
              <a:off x="5589865" y="45079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99845" y="4465564"/>
            <a:ext cx="634116" cy="529818"/>
            <a:chOff x="5268655" y="4347426"/>
            <a:chExt cx="634116" cy="529818"/>
          </a:xfrm>
        </p:grpSpPr>
        <p:pic>
          <p:nvPicPr>
            <p:cNvPr id="24" name="Picture 48" descr="MMj02852790000[1]"/>
            <p:cNvPicPr>
              <a:picLocks noChangeAspect="1" noChangeArrowheads="1" noCrop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66427">
              <a:off x="5268655" y="434742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feld 25"/>
            <p:cNvSpPr txBox="1"/>
            <p:nvPr/>
          </p:nvSpPr>
          <p:spPr>
            <a:xfrm>
              <a:off x="5589865" y="45079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2522939" y="4118514"/>
            <a:ext cx="634116" cy="529818"/>
            <a:chOff x="5268655" y="4347426"/>
            <a:chExt cx="634116" cy="529818"/>
          </a:xfrm>
        </p:grpSpPr>
        <p:pic>
          <p:nvPicPr>
            <p:cNvPr id="28" name="Picture 48" descr="MMj02852790000[1]"/>
            <p:cNvPicPr>
              <a:picLocks noChangeAspect="1" noChangeArrowheads="1" noCrop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66427">
              <a:off x="5268655" y="434742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feld 28"/>
            <p:cNvSpPr txBox="1"/>
            <p:nvPr/>
          </p:nvSpPr>
          <p:spPr>
            <a:xfrm>
              <a:off x="5589865" y="45079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962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>
              <a:xfrm>
                <a:off x="539750" y="1916832"/>
                <a:ext cx="8061325" cy="4109895"/>
              </a:xfrm>
            </p:spPr>
            <p:txBody>
              <a:bodyPr/>
              <a:lstStyle/>
              <a:p>
                <a:r>
                  <a:rPr lang="en-US" dirty="0"/>
                  <a:t>Reliable IP-Multicast can be implemented using </a:t>
                </a:r>
                <a:r>
                  <a:rPr lang="en-US" dirty="0">
                    <a:solidFill>
                      <a:schemeClr val="accent2"/>
                    </a:solidFill>
                  </a:rPr>
                  <a:t>piggybacked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acknowledgements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negative acknowledgements</a:t>
                </a:r>
              </a:p>
              <a:p>
                <a:pPr>
                  <a:buFont typeface="Symbol" panose="05050102010706020507" pitchFamily="18" charset="2"/>
                  <a:buChar char="-"/>
                </a:pP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On receipt of the new message, p3 compares the piggybacked sequence number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If S 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US" dirty="0"/>
                  <a:t>, the message is stored in a </a:t>
                </a:r>
                <a:r>
                  <a:rPr lang="en-US" dirty="0">
                    <a:solidFill>
                      <a:schemeClr val="accent1"/>
                    </a:solidFill>
                  </a:rPr>
                  <a:t>hold-back queue </a:t>
                </a:r>
                <a:r>
                  <a:rPr lang="en-US" dirty="0"/>
                  <a:t>and missing messages are requested before delivery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A negative acknowledgment is sent to either the sender or any other process that has already acknowledged the delivery of a missing message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pPr lvl="2">
                  <a:buFont typeface="Symbol" panose="05050102010706020507" pitchFamily="18" charset="2"/>
                  <a:buChar char="-"/>
                </a:pPr>
                <a:endParaRPr lang="en-US" b="1" dirty="0"/>
              </a:p>
              <a:p>
                <a:endParaRPr lang="en-US" dirty="0"/>
              </a:p>
              <a:p>
                <a:pPr>
                  <a:buFont typeface="Symbol" panose="05050102010706020507" pitchFamily="18" charset="2"/>
                  <a:buChar char="-"/>
                </a:pPr>
                <a:endParaRPr lang="en-US" dirty="0"/>
              </a:p>
              <a:p>
                <a:pPr lvl="1">
                  <a:buFont typeface="Symbol" panose="05050102010706020507" pitchFamily="18" charset="2"/>
                  <a:buChar char="-"/>
                </a:pPr>
                <a:endParaRPr lang="en-US" b="1" i="1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916832"/>
                <a:ext cx="8061325" cy="4109895"/>
              </a:xfrm>
              <a:blipFill rotWithShape="0">
                <a:blip r:embed="rId3"/>
                <a:stretch>
                  <a:fillRect l="-1362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9750" y="1340768"/>
            <a:ext cx="8061325" cy="358560"/>
          </a:xfrm>
        </p:spPr>
        <p:txBody>
          <a:bodyPr/>
          <a:lstStyle/>
          <a:p>
            <a:r>
              <a:rPr lang="en-US" dirty="0"/>
              <a:t>Multicast – Reliable IP Multicast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 dirty="0"/>
              <a:t>Slide </a:t>
            </a:r>
            <a:fld id="{B77A44E9-DA7C-451C-A2A5-79EA85890ED9}" type="slidenum">
              <a:rPr lang="en-US" altLang="de-DE" smtClean="0"/>
              <a:pPr/>
              <a:t>53</a:t>
            </a:fld>
            <a:endParaRPr lang="en-US" alt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2492707" y="4648334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ea typeface="ＭＳ Ｐゴシック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9" name="Ellipse 8"/>
          <p:cNvSpPr/>
          <p:nvPr/>
        </p:nvSpPr>
        <p:spPr bwMode="auto">
          <a:xfrm>
            <a:off x="4570412" y="4648334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6525292" y="4648333"/>
            <a:ext cx="630194" cy="604243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p3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2432349" y="5271519"/>
                <a:ext cx="770018" cy="10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49" y="5271519"/>
                <a:ext cx="770018" cy="10401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476414" y="5252576"/>
                <a:ext cx="770018" cy="1040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14" y="5252576"/>
                <a:ext cx="770018" cy="10406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464934" y="5252576"/>
                <a:ext cx="770018" cy="1040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34" y="5252576"/>
                <a:ext cx="770018" cy="10406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krümmte Verbindung 16"/>
          <p:cNvCxnSpPr>
            <a:stCxn id="8" idx="7"/>
            <a:endCxn id="9" idx="1"/>
          </p:cNvCxnSpPr>
          <p:nvPr/>
        </p:nvCxnSpPr>
        <p:spPr bwMode="auto">
          <a:xfrm rot="5400000" flipH="1" flipV="1">
            <a:off x="3846656" y="3920778"/>
            <a:ext cx="12700" cy="1632091"/>
          </a:xfrm>
          <a:prstGeom prst="curvedConnector3">
            <a:avLst>
              <a:gd name="adj1" fmla="val 2496764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krümmte Verbindung 17"/>
          <p:cNvCxnSpPr>
            <a:stCxn id="8" idx="7"/>
            <a:endCxn id="10" idx="0"/>
          </p:cNvCxnSpPr>
          <p:nvPr/>
        </p:nvCxnSpPr>
        <p:spPr bwMode="auto">
          <a:xfrm rot="5400000" flipH="1" flipV="1">
            <a:off x="4891255" y="2787689"/>
            <a:ext cx="88490" cy="3809778"/>
          </a:xfrm>
          <a:prstGeom prst="curvedConnector3">
            <a:avLst>
              <a:gd name="adj1" fmla="val 514537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krümmte Verbindung 21"/>
          <p:cNvCxnSpPr>
            <a:stCxn id="8" idx="7"/>
            <a:endCxn id="2" idx="0"/>
          </p:cNvCxnSpPr>
          <p:nvPr/>
        </p:nvCxnSpPr>
        <p:spPr bwMode="auto">
          <a:xfrm rot="16200000" flipH="1" flipV="1">
            <a:off x="2220344" y="4161853"/>
            <a:ext cx="235297" cy="1385236"/>
          </a:xfrm>
          <a:prstGeom prst="curvedConnector3">
            <a:avLst>
              <a:gd name="adj1" fmla="val -134761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uppieren 10"/>
          <p:cNvGrpSpPr/>
          <p:nvPr/>
        </p:nvGrpSpPr>
        <p:grpSpPr>
          <a:xfrm>
            <a:off x="5268655" y="4347426"/>
            <a:ext cx="634116" cy="529818"/>
            <a:chOff x="5268655" y="4347426"/>
            <a:chExt cx="634116" cy="529818"/>
          </a:xfrm>
        </p:grpSpPr>
        <p:pic>
          <p:nvPicPr>
            <p:cNvPr id="20" name="Picture 48" descr="MMj02852790000[1]"/>
            <p:cNvPicPr>
              <a:picLocks noChangeAspect="1" noChangeArrowheads="1" noCrop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66427">
              <a:off x="5268655" y="434742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feld 2"/>
            <p:cNvSpPr txBox="1"/>
            <p:nvPr/>
          </p:nvSpPr>
          <p:spPr>
            <a:xfrm>
              <a:off x="5589865" y="45079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99845" y="4465564"/>
            <a:ext cx="634116" cy="529818"/>
            <a:chOff x="5268655" y="4347426"/>
            <a:chExt cx="634116" cy="529818"/>
          </a:xfrm>
        </p:grpSpPr>
        <p:pic>
          <p:nvPicPr>
            <p:cNvPr id="24" name="Picture 48" descr="MMj02852790000[1]"/>
            <p:cNvPicPr>
              <a:picLocks noChangeAspect="1" noChangeArrowheads="1" noCrop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66427">
              <a:off x="5268655" y="434742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feld 25"/>
            <p:cNvSpPr txBox="1"/>
            <p:nvPr/>
          </p:nvSpPr>
          <p:spPr>
            <a:xfrm>
              <a:off x="5589865" y="45079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884856" y="4141845"/>
            <a:ext cx="634116" cy="529818"/>
            <a:chOff x="5268655" y="4347426"/>
            <a:chExt cx="634116" cy="529818"/>
          </a:xfrm>
        </p:grpSpPr>
        <p:pic>
          <p:nvPicPr>
            <p:cNvPr id="28" name="Picture 48" descr="MMj02852790000[1]"/>
            <p:cNvPicPr>
              <a:picLocks noChangeAspect="1" noChangeArrowheads="1" noCrop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66427">
              <a:off x="5268655" y="434742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feld 28"/>
            <p:cNvSpPr txBox="1"/>
            <p:nvPr/>
          </p:nvSpPr>
          <p:spPr>
            <a:xfrm>
              <a:off x="5589865" y="45079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2" name="Rechteck 1"/>
          <p:cNvSpPr/>
          <p:nvPr/>
        </p:nvSpPr>
        <p:spPr bwMode="auto">
          <a:xfrm>
            <a:off x="971600" y="4972120"/>
            <a:ext cx="1347550" cy="26465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Hold Queue</a:t>
            </a:r>
          </a:p>
        </p:txBody>
      </p:sp>
      <p:sp>
        <p:nvSpPr>
          <p:cNvPr id="25" name="Rechteck 24"/>
          <p:cNvSpPr/>
          <p:nvPr/>
        </p:nvSpPr>
        <p:spPr bwMode="auto">
          <a:xfrm>
            <a:off x="971600" y="5367095"/>
            <a:ext cx="1347550" cy="26465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Delivery Queue</a:t>
            </a:r>
          </a:p>
        </p:txBody>
      </p:sp>
      <p:cxnSp>
        <p:nvCxnSpPr>
          <p:cNvPr id="30" name="Gekrümmte Verbindung 29"/>
          <p:cNvCxnSpPr>
            <a:stCxn id="2" idx="1"/>
            <a:endCxn id="25" idx="1"/>
          </p:cNvCxnSpPr>
          <p:nvPr/>
        </p:nvCxnSpPr>
        <p:spPr bwMode="auto">
          <a:xfrm rot="10800000" flipV="1">
            <a:off x="971600" y="5104447"/>
            <a:ext cx="12700" cy="394975"/>
          </a:xfrm>
          <a:prstGeom prst="curvedConnector3">
            <a:avLst>
              <a:gd name="adj1" fmla="val 1800000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krümmte Verbindung 30"/>
          <p:cNvCxnSpPr>
            <a:stCxn id="25" idx="3"/>
            <a:endCxn id="8" idx="2"/>
          </p:cNvCxnSpPr>
          <p:nvPr/>
        </p:nvCxnSpPr>
        <p:spPr bwMode="auto">
          <a:xfrm flipV="1">
            <a:off x="2319150" y="4950456"/>
            <a:ext cx="173557" cy="548967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1376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E. Chang. </a:t>
            </a:r>
            <a:r>
              <a:rPr lang="en-US" sz="2000" i="1" dirty="0"/>
              <a:t>Echo algorithms: Depth parallel operations on graphs</a:t>
            </a:r>
            <a:r>
              <a:rPr lang="en-US" sz="2000" dirty="0"/>
              <a:t>. IEEE Transactions on Software Engineering, 8(4):391--400, 1982.</a:t>
            </a:r>
            <a:endParaRPr lang="de-DE" sz="2000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</a:t>
            </a:r>
            <a:r>
              <a:rPr lang="en-US" b="0" dirty="0" err="1"/>
              <a:t>Phuoc</a:t>
            </a:r>
            <a:r>
              <a:rPr lang="en-US" b="0" dirty="0"/>
              <a:t>, TU Berlin, Distributed Algorithms 2017/18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30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Flooding-Algorithm</a:t>
            </a:r>
          </a:p>
        </p:txBody>
      </p:sp>
      <p:sp>
        <p:nvSpPr>
          <p:cNvPr id="311302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Arial" charset="0"/>
              <a:buNone/>
            </a:pPr>
            <a:r>
              <a:rPr lang="de-DE" sz="2400" b="1" dirty="0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: {NOT informed}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SEND &lt;info&gt; TO all neighbors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informed := TRUE;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R: {A message &lt;info&gt; is received}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IF NOT informed THEN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	SEND &lt;info&gt; TO all other neighbors;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	informed := TRUE;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FI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2400" dirty="0" err="1"/>
              <a:t>Initially,</a:t>
            </a:r>
            <a:r>
              <a:rPr lang="en-US" sz="2400" b="1" dirty="0" err="1">
                <a:latin typeface="Courier New" pitchFamily="49" charset="0"/>
              </a:rPr>
              <a:t>informed</a:t>
            </a:r>
            <a:r>
              <a:rPr lang="en-US" sz="2400" b="1" dirty="0">
                <a:latin typeface="Courier New" pitchFamily="49" charset="0"/>
              </a:rPr>
              <a:t> == FALSE</a:t>
            </a:r>
            <a:r>
              <a:rPr lang="en-US" sz="2400" dirty="0"/>
              <a:t> for all processes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Action </a:t>
            </a:r>
            <a:r>
              <a:rPr lang="en-US" sz="2400" b="1" dirty="0">
                <a:latin typeface="Courier New" pitchFamily="49" charset="0"/>
              </a:rPr>
              <a:t>I</a:t>
            </a:r>
            <a:r>
              <a:rPr lang="en-US" sz="2400" dirty="0"/>
              <a:t> is carried out by the initiator spontaneously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Are several competing initiators allowed?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7935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Distribution with Flooding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messages are sent?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the number of nodes and </a:t>
            </a:r>
            <a:r>
              <a:rPr lang="en-US" i="1" dirty="0"/>
              <a:t>e</a:t>
            </a:r>
            <a:r>
              <a:rPr lang="en-US" dirty="0"/>
              <a:t> the number of edges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4521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Distribution with Flooding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messages are sent?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the number of nodes and </a:t>
            </a:r>
            <a:r>
              <a:rPr lang="en-US" i="1" dirty="0"/>
              <a:t>e</a:t>
            </a:r>
            <a:r>
              <a:rPr lang="en-US" dirty="0"/>
              <a:t> the number of edges</a:t>
            </a:r>
          </a:p>
          <a:p>
            <a:pPr lvl="1"/>
            <a:r>
              <a:rPr lang="en-US" dirty="0"/>
              <a:t>Each node sends over all his incident edges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+2</a:t>
            </a:r>
            <a:r>
              <a:rPr lang="en-US" i="1" dirty="0"/>
              <a:t>e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But not back over its activation edge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cs typeface="Arial" charset="0"/>
                <a:sym typeface="Wingdings" pitchFamily="2" charset="2"/>
              </a:rPr>
              <a:t>−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messages</a:t>
            </a:r>
            <a:endParaRPr lang="en-US" dirty="0"/>
          </a:p>
          <a:p>
            <a:pPr lvl="1"/>
            <a:r>
              <a:rPr lang="en-US" dirty="0"/>
              <a:t>Exception: initiator (has no activation edge)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+1 message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/>
              <a:t>Altogether 2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cs typeface="Arial" charset="0"/>
                <a:sym typeface="Wingdings" pitchFamily="2" charset="2"/>
              </a:rPr>
              <a:t>−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+ 1 messages</a:t>
            </a:r>
          </a:p>
          <a:p>
            <a:pPr>
              <a:buFont typeface="Arial Unicode MS" pitchFamily="34" charset="-128"/>
              <a:buChar char="&gt;"/>
            </a:pPr>
            <a:r>
              <a:rPr lang="en-US" dirty="0"/>
              <a:t>How does the initiator know that all nodes were reached?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Termination detection (but how?)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9224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8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with Confirmation</a:t>
            </a:r>
          </a:p>
        </p:txBody>
      </p:sp>
      <p:sp>
        <p:nvSpPr>
          <p:cNvPr id="313390" name="Rectangle 4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Two message types: </a:t>
            </a:r>
            <a:r>
              <a:rPr lang="en-US" dirty="0">
                <a:solidFill>
                  <a:schemeClr val="accent1"/>
                </a:solidFill>
              </a:rPr>
              <a:t>Explorers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confirmations</a:t>
            </a:r>
          </a:p>
          <a:p>
            <a:pPr>
              <a:buFont typeface="Arial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A process acknowledges an explorer with a confirmation, as soon as it has received a confirmation for all explorers sent by itself due to the receiving of that explorer</a:t>
            </a:r>
          </a:p>
          <a:p>
            <a:pPr lvl="1"/>
            <a:r>
              <a:rPr lang="en-US" dirty="0"/>
              <a:t>First received explorer (</a:t>
            </a:r>
            <a:r>
              <a:rPr lang="en-US" dirty="0">
                <a:solidFill>
                  <a:schemeClr val="accent1"/>
                </a:solidFill>
              </a:rPr>
              <a:t>activation edge</a:t>
            </a:r>
            <a:r>
              <a:rPr lang="en-US" dirty="0"/>
              <a:t>): </a:t>
            </a:r>
            <a:br>
              <a:rPr lang="en-US" dirty="0"/>
            </a:br>
            <a:r>
              <a:rPr lang="en-US" dirty="0"/>
              <a:t>confirmation after arrival of #</a:t>
            </a:r>
            <a:r>
              <a:rPr lang="en-US" i="1" dirty="0"/>
              <a:t>neighbor </a:t>
            </a:r>
            <a:r>
              <a:rPr lang="en-US" dirty="0"/>
              <a:t>– 1 receipts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leafs send confirmation immediately</a:t>
            </a:r>
            <a:endParaRPr lang="en-US" dirty="0"/>
          </a:p>
          <a:p>
            <a:pPr lvl="1"/>
            <a:r>
              <a:rPr lang="en-US" dirty="0"/>
              <a:t>Further explorer: confirmation sent immediately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Algorithm terminates, if the initiator received a confirmation from every neighbor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337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MUEHL@FAUEUEJUUVWXYL24" val="352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AVA">
  <a:themeElements>
    <a:clrScheme name="AVA Farbe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4A99"/>
      </a:accent1>
      <a:accent2>
        <a:srgbClr val="E67800"/>
      </a:accent2>
      <a:accent3>
        <a:srgbClr val="99004A"/>
      </a:accent3>
      <a:accent4>
        <a:srgbClr val="4A9900"/>
      </a:accent4>
      <a:accent5>
        <a:srgbClr val="D9C200"/>
      </a:accent5>
      <a:accent6>
        <a:srgbClr val="808080"/>
      </a:accent6>
      <a:hlink>
        <a:srgbClr val="419BFF"/>
      </a:hlink>
      <a:folHlink>
        <a:srgbClr val="39A6E4"/>
      </a:folHlink>
    </a:clrScheme>
    <a:fontScheme name="4_ava_dess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va_dess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va_dess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B9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004A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U_PPT_Master_ohneBild_HDL-einzeilig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ava_dessin</Template>
  <TotalTime>2037</TotalTime>
  <Words>3297</Words>
  <Application>Microsoft Macintosh PowerPoint</Application>
  <PresentationFormat>On-screen Show (4:3)</PresentationFormat>
  <Paragraphs>820</Paragraphs>
  <Slides>54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 Unicode MS</vt:lpstr>
      <vt:lpstr>ＭＳ Ｐゴシック</vt:lpstr>
      <vt:lpstr>Arial</vt:lpstr>
      <vt:lpstr>Cambria Math</vt:lpstr>
      <vt:lpstr>Courier New</vt:lpstr>
      <vt:lpstr>Symbol</vt:lpstr>
      <vt:lpstr>Times New Roman</vt:lpstr>
      <vt:lpstr>Wingdings</vt:lpstr>
      <vt:lpstr>AVA</vt:lpstr>
      <vt:lpstr>TU_PPT_Master_ohneBild_HDL-einzeilig</vt:lpstr>
      <vt:lpstr>Distributed Algorithms 2018/19 Flooding, Broadcast and Echo</vt:lpstr>
      <vt:lpstr>Outline</vt:lpstr>
      <vt:lpstr>Flooding</vt:lpstr>
      <vt:lpstr>Information Distribution with Flooding</vt:lpstr>
      <vt:lpstr>Information Distribution with Flooding</vt:lpstr>
      <vt:lpstr>Flooding-Algorithm</vt:lpstr>
      <vt:lpstr>Information Distribution with Flooding</vt:lpstr>
      <vt:lpstr>Information Distribution with Flooding</vt:lpstr>
      <vt:lpstr>Flooding with Confirmation</vt:lpstr>
      <vt:lpstr>Flooding with Confirmation I (wrong!)</vt:lpstr>
      <vt:lpstr>Flooding with Confirmation II (right)</vt:lpstr>
      <vt:lpstr>Flooding with Confirmation - Example</vt:lpstr>
      <vt:lpstr>Flooding with Confirmation - Example</vt:lpstr>
      <vt:lpstr>Flooding with Confirmation - Example</vt:lpstr>
      <vt:lpstr>Flooding with Confirmation</vt:lpstr>
      <vt:lpstr>Flooding with Confirmation</vt:lpstr>
      <vt:lpstr>Echo</vt:lpstr>
      <vt:lpstr>Echo-Algorithm</vt:lpstr>
      <vt:lpstr>Echo-Algorithm</vt:lpstr>
      <vt:lpstr>Echo-Algorithm</vt:lpstr>
      <vt:lpstr>Echo-Algorithm</vt:lpstr>
      <vt:lpstr>Echo-Algorithm</vt:lpstr>
      <vt:lpstr>Echo-Algorithm – Example</vt:lpstr>
      <vt:lpstr>Echo-Algorithm – Example</vt:lpstr>
      <vt:lpstr>Echo-Algorithm – Example</vt:lpstr>
      <vt:lpstr>Echo-Algorithm – Characteristics</vt:lpstr>
      <vt:lpstr>Echo-Algorithm – Characteristics</vt:lpstr>
      <vt:lpstr>Echo-Algorithm – Characteristics</vt:lpstr>
      <vt:lpstr>Improvement of the Echo-Algorithm?</vt:lpstr>
      <vt:lpstr>Broadcast</vt:lpstr>
      <vt:lpstr>Broadcast on Special Topologies</vt:lpstr>
      <vt:lpstr>Broadcast on Unidirectional Rings</vt:lpstr>
      <vt:lpstr>Broadcast on Trees</vt:lpstr>
      <vt:lpstr>Broadcast on Hypercubes?</vt:lpstr>
      <vt:lpstr>Hypercube</vt:lpstr>
      <vt:lpstr>Hypercube</vt:lpstr>
      <vt:lpstr>Hypercube</vt:lpstr>
      <vt:lpstr>Hypercube</vt:lpstr>
      <vt:lpstr>Hypercube</vt:lpstr>
      <vt:lpstr>Characteristics of Hypercubes</vt:lpstr>
      <vt:lpstr>Broadcast on Hypercubes</vt:lpstr>
      <vt:lpstr>Broadcast on Hypercubes</vt:lpstr>
      <vt:lpstr>Multicast</vt:lpstr>
      <vt:lpstr>Multicast - Motivation</vt:lpstr>
      <vt:lpstr>Multicast – IP Multicast</vt:lpstr>
      <vt:lpstr>Multicast – IP Multicast</vt:lpstr>
      <vt:lpstr>Multicast – Reliable IP Multicast</vt:lpstr>
      <vt:lpstr>Multicast – Reliable IP Multicast</vt:lpstr>
      <vt:lpstr>Multicast – Reliable IP Multicast</vt:lpstr>
      <vt:lpstr>Multicast – Reliable IP Multicast</vt:lpstr>
      <vt:lpstr>Multicast – Reliable IP Multicast</vt:lpstr>
      <vt:lpstr>Multicast – Reliable IP Multicast</vt:lpstr>
      <vt:lpstr>Multicast – Reliable IP Multicast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Jan Richling</dc:creator>
  <cp:lastModifiedBy>TU-Pseudonym 5418765764479576</cp:lastModifiedBy>
  <cp:revision>396</cp:revision>
  <dcterms:created xsi:type="dcterms:W3CDTF">2002-09-06T08:52:33Z</dcterms:created>
  <dcterms:modified xsi:type="dcterms:W3CDTF">2018-11-01T12:57:51Z</dcterms:modified>
  <cp:category>Lecture</cp:category>
</cp:coreProperties>
</file>