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2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8" r:id="rId1"/>
    <p:sldMasterId id="2147483689" r:id="rId2"/>
  </p:sldMasterIdLst>
  <p:notesMasterIdLst>
    <p:notesMasterId r:id="rId64"/>
  </p:notesMasterIdLst>
  <p:handoutMasterIdLst>
    <p:handoutMasterId r:id="rId65"/>
  </p:handoutMasterIdLst>
  <p:sldIdLst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299" r:id="rId42"/>
    <p:sldId id="300" r:id="rId43"/>
    <p:sldId id="301" r:id="rId44"/>
    <p:sldId id="302" r:id="rId45"/>
    <p:sldId id="303" r:id="rId46"/>
    <p:sldId id="304" r:id="rId47"/>
    <p:sldId id="305" r:id="rId48"/>
    <p:sldId id="306" r:id="rId49"/>
    <p:sldId id="307" r:id="rId50"/>
    <p:sldId id="308" r:id="rId51"/>
    <p:sldId id="309" r:id="rId52"/>
    <p:sldId id="310" r:id="rId53"/>
    <p:sldId id="311" r:id="rId54"/>
    <p:sldId id="312" r:id="rId55"/>
    <p:sldId id="313" r:id="rId56"/>
    <p:sldId id="314" r:id="rId57"/>
    <p:sldId id="315" r:id="rId58"/>
    <p:sldId id="316" r:id="rId59"/>
    <p:sldId id="317" r:id="rId60"/>
    <p:sldId id="318" r:id="rId61"/>
    <p:sldId id="319" r:id="rId62"/>
    <p:sldId id="326" r:id="rId63"/>
  </p:sldIdLst>
  <p:sldSz cx="9144000" cy="6858000" type="screen4x3"/>
  <p:notesSz cx="7099300" cy="10234613"/>
  <p:custDataLst>
    <p:tags r:id="rId66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4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99CCF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8388" autoAdjust="0"/>
    <p:restoredTop sz="86341" autoAdjust="0"/>
  </p:normalViewPr>
  <p:slideViewPr>
    <p:cSldViewPr>
      <p:cViewPr varScale="1">
        <p:scale>
          <a:sx n="293" d="100"/>
          <a:sy n="293" d="100"/>
        </p:scale>
        <p:origin x="288" y="192"/>
      </p:cViewPr>
      <p:guideLst>
        <p:guide orient="horz" pos="845"/>
        <p:guide pos="2880"/>
      </p:guideLst>
    </p:cSldViewPr>
  </p:slideViewPr>
  <p:outlineViewPr>
    <p:cViewPr>
      <p:scale>
        <a:sx n="33" d="100"/>
        <a:sy n="33" d="100"/>
      </p:scale>
      <p:origin x="0" y="-75136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9" d="100"/>
          <a:sy n="99" d="100"/>
        </p:scale>
        <p:origin x="1384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tags" Target="tags/tag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notesMaster" Target="notesMasters/notesMaster1.xml"/><Relationship Id="rId69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endParaRPr lang="de-DE"/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endParaRPr lang="de-DE"/>
          </a:p>
        </p:txBody>
      </p:sp>
      <p:sp>
        <p:nvSpPr>
          <p:cNvPr id="131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endParaRPr lang="de-DE"/>
          </a:p>
        </p:txBody>
      </p:sp>
      <p:sp>
        <p:nvSpPr>
          <p:cNvPr id="131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fld id="{66773CAC-6899-46B2-930D-A0EA91D40EA5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684263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endParaRPr lang="en-US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endParaRPr lang="en-US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215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Textmasterformate durch Klicken bearbeiten</a:t>
            </a:r>
          </a:p>
          <a:p>
            <a:pPr lvl="1"/>
            <a:r>
              <a:rPr lang="en-US"/>
              <a:t>Zweite Ebene</a:t>
            </a:r>
          </a:p>
          <a:p>
            <a:pPr lvl="2"/>
            <a:r>
              <a:rPr lang="en-US"/>
              <a:t>Dritte Ebene</a:t>
            </a:r>
          </a:p>
          <a:p>
            <a:pPr lvl="3"/>
            <a:r>
              <a:rPr lang="en-US"/>
              <a:t>Vierte Ebene</a:t>
            </a:r>
          </a:p>
          <a:p>
            <a:pPr lvl="4"/>
            <a:r>
              <a:rPr lang="en-US"/>
              <a:t>Fünfte Ebene</a:t>
            </a:r>
          </a:p>
        </p:txBody>
      </p:sp>
      <p:sp>
        <p:nvSpPr>
          <p:cNvPr id="215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endParaRPr lang="en-US"/>
          </a:p>
        </p:txBody>
      </p:sp>
      <p:sp>
        <p:nvSpPr>
          <p:cNvPr id="215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fld id="{33A49666-3D55-4EE3-BAB8-CA9FBD8679D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64732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DF5BA3-5F0F-44CC-A917-FA51CC9BF235}" type="slidenum">
              <a:rPr lang="en-US"/>
              <a:pPr/>
              <a:t>1</a:t>
            </a:fld>
            <a:endParaRPr lang="en-US"/>
          </a:p>
        </p:txBody>
      </p:sp>
      <p:sp>
        <p:nvSpPr>
          <p:cNvPr id="474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74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01170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005255-E900-48DA-85C4-4D93F2A5F03F}" type="slidenum">
              <a:rPr lang="en-US"/>
              <a:pPr/>
              <a:t>10</a:t>
            </a:fld>
            <a:endParaRPr lang="en-US"/>
          </a:p>
        </p:txBody>
      </p:sp>
      <p:sp>
        <p:nvSpPr>
          <p:cNvPr id="474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46125"/>
            <a:ext cx="4959350" cy="3719513"/>
          </a:xfrm>
          <a:ln/>
        </p:spPr>
      </p:sp>
      <p:sp>
        <p:nvSpPr>
          <p:cNvPr id="474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9464" y="4713115"/>
            <a:ext cx="5438749" cy="4468296"/>
          </a:xfrm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59846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2BC803-2B41-4DE0-8FEF-0C6E5666ED8B}" type="slidenum">
              <a:rPr lang="en-US"/>
              <a:pPr/>
              <a:t>11</a:t>
            </a:fld>
            <a:endParaRPr lang="en-US"/>
          </a:p>
        </p:txBody>
      </p:sp>
      <p:sp>
        <p:nvSpPr>
          <p:cNvPr id="478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46125"/>
            <a:ext cx="4959350" cy="3719513"/>
          </a:xfrm>
          <a:ln/>
        </p:spPr>
      </p:sp>
      <p:sp>
        <p:nvSpPr>
          <p:cNvPr id="478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9464" y="4713115"/>
            <a:ext cx="5438749" cy="4468296"/>
          </a:xfrm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92358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19163" y="746125"/>
            <a:ext cx="4959350" cy="37195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AA497-DA68-44C3-BCFB-85FDD3857CAE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8848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A49666-3D55-4EE3-BAB8-CA9FBD8679DD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4954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A49666-3D55-4EE3-BAB8-CA9FBD8679DD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5715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A49666-3D55-4EE3-BAB8-CA9FBD8679DD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6513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19163" y="746125"/>
            <a:ext cx="4959350" cy="37195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AA497-DA68-44C3-BCFB-85FDD3857CAE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9917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298E0B8-8E33-44CD-A809-27CB37575324}" type="slidenum">
              <a:rPr lang="en-US"/>
              <a:pPr/>
              <a:t>17</a:t>
            </a:fld>
            <a:endParaRPr lang="en-US"/>
          </a:p>
        </p:txBody>
      </p:sp>
      <p:sp>
        <p:nvSpPr>
          <p:cNvPr id="486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46125"/>
            <a:ext cx="4959350" cy="3719513"/>
          </a:xfrm>
          <a:ln/>
        </p:spPr>
      </p:sp>
      <p:sp>
        <p:nvSpPr>
          <p:cNvPr id="486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9464" y="4713115"/>
            <a:ext cx="5438749" cy="4468296"/>
          </a:xfrm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77320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19163" y="746125"/>
            <a:ext cx="4959350" cy="37195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AA497-DA68-44C3-BCFB-85FDD3857CAE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046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2FD08C0-C3A8-4FCC-BB8F-54CC04852431}" type="slidenum">
              <a:rPr lang="en-US"/>
              <a:pPr/>
              <a:t>19</a:t>
            </a:fld>
            <a:endParaRPr lang="en-US"/>
          </a:p>
        </p:txBody>
      </p:sp>
      <p:sp>
        <p:nvSpPr>
          <p:cNvPr id="530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46125"/>
            <a:ext cx="4959350" cy="3719513"/>
          </a:xfrm>
          <a:ln/>
        </p:spPr>
      </p:sp>
      <p:sp>
        <p:nvSpPr>
          <p:cNvPr id="530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9464" y="4713115"/>
            <a:ext cx="5438749" cy="4468296"/>
          </a:xfrm>
        </p:spPr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375090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19163" y="746125"/>
            <a:ext cx="4959350" cy="37195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AA497-DA68-44C3-BCFB-85FDD3857CA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04301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805890" lvl="1" indent="-316725">
              <a:buFont typeface="Symbol" panose="05050102010706020507" pitchFamily="18" charset="2"/>
              <a:buChar char="-"/>
            </a:pPr>
            <a:r>
              <a:rPr lang="en-US" dirty="0"/>
              <a:t>A coordinator is chosen to act as the master</a:t>
            </a:r>
          </a:p>
          <a:p>
            <a:pPr marL="805890" lvl="1" indent="-316725">
              <a:buFont typeface="Symbol" panose="05050102010706020507" pitchFamily="18" charset="2"/>
              <a:buChar char="-"/>
            </a:pPr>
            <a:r>
              <a:rPr lang="en-US" dirty="0"/>
              <a:t>Master periodically polls other nodes (slaves) for time values</a:t>
            </a:r>
          </a:p>
          <a:p>
            <a:pPr marL="805890" lvl="1" indent="-316725">
              <a:buFont typeface="Symbol" panose="05050102010706020507" pitchFamily="18" charset="2"/>
              <a:buChar char="-"/>
            </a:pPr>
            <a:r>
              <a:rPr lang="en-US" dirty="0"/>
              <a:t>Use round trip time approach to estimate clock times (see Cristian‘s algorithm) and calculate average</a:t>
            </a:r>
          </a:p>
          <a:p>
            <a:pPr marL="1258104" lvl="2" indent="-316725">
              <a:buFont typeface="Arial" panose="020B0604020202020204" pitchFamily="34" charset="0"/>
              <a:buChar char="•"/>
            </a:pPr>
            <a:r>
              <a:rPr lang="en-US" dirty="0"/>
              <a:t>Faulty clocks delivering values far outside of a reasonable range are ignored </a:t>
            </a:r>
          </a:p>
          <a:p>
            <a:pPr marL="805890" lvl="1" indent="-316725">
              <a:buFont typeface="Symbol" panose="05050102010706020507" pitchFamily="18" charset="2"/>
              <a:buChar char="-"/>
            </a:pPr>
            <a:r>
              <a:rPr lang="en-US" dirty="0"/>
              <a:t>Instead of sending updated current time, master sends amount of required adjustment</a:t>
            </a:r>
          </a:p>
          <a:p>
            <a:pPr marL="805890" lvl="1" indent="-316725">
              <a:buFont typeface="Symbol" panose="05050102010706020507" pitchFamily="18" charset="2"/>
              <a:buChar char="-"/>
            </a:pPr>
            <a:r>
              <a:rPr lang="en-US" dirty="0"/>
              <a:t>An election algorithm is used if the master fails</a:t>
            </a:r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A49666-3D55-4EE3-BAB8-CA9FBD8679DD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85083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A49666-3D55-4EE3-BAB8-CA9FBD8679DD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44480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A49666-3D55-4EE3-BAB8-CA9FBD8679DD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50977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0FC425-B4EE-4639-AD0A-AF7743B3F896}" type="slidenum">
              <a:rPr lang="en-US"/>
              <a:pPr/>
              <a:t>23</a:t>
            </a:fld>
            <a:endParaRPr lang="en-US"/>
          </a:p>
        </p:txBody>
      </p:sp>
      <p:sp>
        <p:nvSpPr>
          <p:cNvPr id="534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46125"/>
            <a:ext cx="4959350" cy="3719513"/>
          </a:xfrm>
          <a:ln/>
        </p:spPr>
      </p:sp>
      <p:sp>
        <p:nvSpPr>
          <p:cNvPr id="534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9464" y="4713115"/>
            <a:ext cx="5438749" cy="4468296"/>
          </a:xfrm>
        </p:spPr>
        <p:txBody>
          <a:bodyPr/>
          <a:lstStyle/>
          <a:p>
            <a:endParaRPr lang="de-DE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57916835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19163" y="746125"/>
            <a:ext cx="4959350" cy="37195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AA497-DA68-44C3-BCFB-85FDD3857CAE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83561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ACF323-8D85-4D0F-97A2-C3A5A774F43D}" type="slidenum">
              <a:rPr lang="en-US"/>
              <a:pPr/>
              <a:t>25</a:t>
            </a:fld>
            <a:endParaRPr lang="en-US"/>
          </a:p>
        </p:txBody>
      </p:sp>
      <p:sp>
        <p:nvSpPr>
          <p:cNvPr id="503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46125"/>
            <a:ext cx="4959350" cy="3719513"/>
          </a:xfrm>
          <a:ln/>
        </p:spPr>
      </p:sp>
      <p:sp>
        <p:nvSpPr>
          <p:cNvPr id="503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113987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93B1F1-A4DE-4BE5-8DBA-45A81CF56B67}" type="slidenum">
              <a:rPr lang="en-US"/>
              <a:pPr/>
              <a:t>26</a:t>
            </a:fld>
            <a:endParaRPr lang="en-US"/>
          </a:p>
        </p:txBody>
      </p:sp>
      <p:sp>
        <p:nvSpPr>
          <p:cNvPr id="508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46125"/>
            <a:ext cx="4959350" cy="3719513"/>
          </a:xfrm>
          <a:ln/>
        </p:spPr>
      </p:sp>
      <p:sp>
        <p:nvSpPr>
          <p:cNvPr id="508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752837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A49666-3D55-4EE3-BAB8-CA9FBD8679DD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615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Remember deliver and receive in multicast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A49666-3D55-4EE3-BAB8-CA9FBD8679DD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61349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e.g. think of group chats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A49666-3D55-4EE3-BAB8-CA9FBD8679DD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9454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19163" y="746125"/>
            <a:ext cx="4959350" cy="37195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AA497-DA68-44C3-BCFB-85FDD3857CA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40717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19163" y="746125"/>
            <a:ext cx="4959350" cy="37195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AA497-DA68-44C3-BCFB-85FDD3857CAE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87536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19163" y="746125"/>
            <a:ext cx="4959350" cy="37195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AA497-DA68-44C3-BCFB-85FDD3857CAE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6833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A49666-3D55-4EE3-BAB8-CA9FBD8679DD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85390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A49666-3D55-4EE3-BAB8-CA9FBD8679DD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17039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A49666-3D55-4EE3-BAB8-CA9FBD8679DD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58093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A49666-3D55-4EE3-BAB8-CA9FBD8679DD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326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A49666-3D55-4EE3-BAB8-CA9FBD8679DD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77111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A49666-3D55-4EE3-BAB8-CA9FBD8679DD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59997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19163" y="746125"/>
            <a:ext cx="4959350" cy="37195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AA497-DA68-44C3-BCFB-85FDD3857CAE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28051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19163" y="746125"/>
            <a:ext cx="4959350" cy="37195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AA497-DA68-44C3-BCFB-85FDD3857CAE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2817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1A0BEFA-7574-4E46-9341-261C9F145BCF}" type="slidenum">
              <a:rPr lang="en-US"/>
              <a:pPr/>
              <a:t>4</a:t>
            </a:fld>
            <a:endParaRPr lang="en-US"/>
          </a:p>
        </p:txBody>
      </p:sp>
      <p:sp>
        <p:nvSpPr>
          <p:cNvPr id="472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46125"/>
            <a:ext cx="4959350" cy="3719513"/>
          </a:xfrm>
          <a:ln/>
        </p:spPr>
      </p:sp>
      <p:sp>
        <p:nvSpPr>
          <p:cNvPr id="472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9464" y="4713115"/>
            <a:ext cx="5438749" cy="4468296"/>
          </a:xfrm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176561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19163" y="746125"/>
            <a:ext cx="4959350" cy="37195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AA497-DA68-44C3-BCFB-85FDD3857CAE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72928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19163" y="746125"/>
            <a:ext cx="4959350" cy="37195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AA497-DA68-44C3-BCFB-85FDD3857CAE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2892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19163" y="746125"/>
            <a:ext cx="4959350" cy="37195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AA497-DA68-44C3-BCFB-85FDD3857CAE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20404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19163" y="746125"/>
            <a:ext cx="4959350" cy="37195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AA497-DA68-44C3-BCFB-85FDD3857CAE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10701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19163" y="746125"/>
            <a:ext cx="4959350" cy="37195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AA497-DA68-44C3-BCFB-85FDD3857CAE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62088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A49666-3D55-4EE3-BAB8-CA9FBD8679DD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80219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19163" y="746125"/>
            <a:ext cx="4959350" cy="37195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AA497-DA68-44C3-BCFB-85FDD3857CAE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49835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19163" y="746125"/>
            <a:ext cx="4959350" cy="37195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AA497-DA68-44C3-BCFB-85FDD3857CAE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6606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19163" y="746125"/>
            <a:ext cx="4959350" cy="37195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AA497-DA68-44C3-BCFB-85FDD3857CAE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88872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19163" y="746125"/>
            <a:ext cx="4959350" cy="37195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AA497-DA68-44C3-BCFB-85FDD3857CAE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1078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A49666-3D55-4EE3-BAB8-CA9FBD8679DD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80030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19163" y="746125"/>
            <a:ext cx="4959350" cy="37195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AA497-DA68-44C3-BCFB-85FDD3857CAE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21379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19163" y="746125"/>
            <a:ext cx="4959350" cy="37195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AA497-DA68-44C3-BCFB-85FDD3857CAE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28889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19163" y="746125"/>
            <a:ext cx="4959350" cy="37195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AA497-DA68-44C3-BCFB-85FDD3857CAE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87237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A49666-3D55-4EE3-BAB8-CA9FBD8679DD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799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A49666-3D55-4EE3-BAB8-CA9FBD8679DD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27343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A49666-3D55-4EE3-BAB8-CA9FBD8679DD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38296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A49666-3D55-4EE3-BAB8-CA9FBD8679DD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937060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9A49FB5-692B-42C5-8F6E-98E2B14E2456}" type="slidenum">
              <a:rPr lang="en-US"/>
              <a:pPr/>
              <a:t>57</a:t>
            </a:fld>
            <a:endParaRPr lang="en-US"/>
          </a:p>
        </p:txBody>
      </p:sp>
      <p:sp>
        <p:nvSpPr>
          <p:cNvPr id="438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46125"/>
            <a:ext cx="4959350" cy="3719513"/>
          </a:xfrm>
          <a:ln/>
        </p:spPr>
      </p:sp>
      <p:sp>
        <p:nvSpPr>
          <p:cNvPr id="438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08673461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A49666-3D55-4EE3-BAB8-CA9FBD8679DD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035038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19163" y="746125"/>
            <a:ext cx="4959350" cy="37195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AA497-DA68-44C3-BCFB-85FDD3857CAE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1917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A49666-3D55-4EE3-BAB8-CA9FBD8679DD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365638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A49666-3D55-4EE3-BAB8-CA9FBD8679DD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969813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19163" y="746125"/>
            <a:ext cx="4959350" cy="37195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AA497-DA68-44C3-BCFB-85FDD3857CAE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0527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A49666-3D55-4EE3-BAB8-CA9FBD8679DD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698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19163" y="746125"/>
            <a:ext cx="4959350" cy="37195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AA497-DA68-44C3-BCFB-85FDD3857CAE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7612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24FA8EB-DFCF-4733-9AB2-F0C338C1E28F}" type="slidenum">
              <a:rPr lang="en-US"/>
              <a:pPr/>
              <a:t>9</a:t>
            </a:fld>
            <a:endParaRPr lang="en-US"/>
          </a:p>
        </p:txBody>
      </p:sp>
      <p:sp>
        <p:nvSpPr>
          <p:cNvPr id="482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46125"/>
            <a:ext cx="4959350" cy="3719513"/>
          </a:xfrm>
          <a:ln/>
        </p:spPr>
      </p:sp>
      <p:sp>
        <p:nvSpPr>
          <p:cNvPr id="482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9464" y="4713115"/>
            <a:ext cx="5438749" cy="4468296"/>
          </a:xfrm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36748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652" name="Rectangle 4"/>
          <p:cNvSpPr>
            <a:spLocks noGrp="1" noChangeArrowheads="1"/>
          </p:cNvSpPr>
          <p:nvPr/>
        </p:nvSpPr>
        <p:spPr bwMode="auto">
          <a:xfrm>
            <a:off x="684213" y="1600200"/>
            <a:ext cx="7775575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hangingPunct="0">
              <a:buClr>
                <a:srgbClr val="000000"/>
              </a:buClr>
              <a:buSzPts val="2000"/>
              <a:buFont typeface="Arial" charset="0"/>
              <a:buNone/>
            </a:pPr>
            <a:endParaRPr lang="en-US"/>
          </a:p>
          <a:p>
            <a:pPr eaLnBrk="0" hangingPunct="0">
              <a:buClr>
                <a:srgbClr val="000000"/>
              </a:buClr>
              <a:buSzPts val="2000"/>
              <a:buFont typeface="Arial" charset="0"/>
              <a:buNone/>
            </a:pPr>
            <a:endParaRPr lang="en-US"/>
          </a:p>
          <a:p>
            <a:pPr eaLnBrk="0" hangingPunct="0">
              <a:buClr>
                <a:srgbClr val="000000"/>
              </a:buClr>
              <a:buSzPts val="2000"/>
              <a:buFont typeface="Arial" charset="0"/>
              <a:buNone/>
            </a:pPr>
            <a:endParaRPr lang="en-US"/>
          </a:p>
        </p:txBody>
      </p:sp>
      <p:sp>
        <p:nvSpPr>
          <p:cNvPr id="41165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685800" y="1887736"/>
            <a:ext cx="7772400" cy="965200"/>
          </a:xfrm>
        </p:spPr>
        <p:txBody>
          <a:bodyPr/>
          <a:lstStyle>
            <a:lvl1pPr>
              <a:defRPr sz="3600" b="0"/>
            </a:lvl1pPr>
          </a:lstStyle>
          <a:p>
            <a:pPr lvl="0"/>
            <a:r>
              <a:rPr lang="de-DE" noProof="0"/>
              <a:t>Titelmasterformat durch Klicken bearbeiten</a:t>
            </a:r>
            <a:endParaRPr lang="de-DE" noProof="0" dirty="0"/>
          </a:p>
        </p:txBody>
      </p:sp>
      <p:sp>
        <p:nvSpPr>
          <p:cNvPr id="41165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685800" y="2825750"/>
            <a:ext cx="7773988" cy="641350"/>
          </a:xfrm>
        </p:spPr>
        <p:txBody>
          <a:bodyPr/>
          <a:lstStyle>
            <a:lvl1pPr marL="0" indent="0">
              <a:buFont typeface="Arial" charset="0"/>
              <a:buNone/>
              <a:defRPr sz="3300"/>
            </a:lvl1pPr>
          </a:lstStyle>
          <a:p>
            <a:pPr lvl="0"/>
            <a:r>
              <a:rPr lang="de-DE" noProof="0" dirty="0"/>
              <a:t>Formatvorlage des Untertitelmasters durch Klicken bearbeiten</a:t>
            </a:r>
          </a:p>
        </p:txBody>
      </p:sp>
      <p:sp>
        <p:nvSpPr>
          <p:cNvPr id="10" name="Text Box 11"/>
          <p:cNvSpPr txBox="1">
            <a:spLocks noChangeArrowheads="1"/>
          </p:cNvSpPr>
          <p:nvPr userDrawn="1"/>
        </p:nvSpPr>
        <p:spPr bwMode="auto">
          <a:xfrm>
            <a:off x="685800" y="3906044"/>
            <a:ext cx="7773988" cy="1827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>
              <a:defRPr/>
            </a:pPr>
            <a:r>
              <a:rPr lang="de-DE" sz="2400"/>
              <a:t>Prof. Dr.-Ing. Helge Parzyjegla</a:t>
            </a:r>
          </a:p>
          <a:p>
            <a:pPr>
              <a:defRPr/>
            </a:pPr>
            <a:endParaRPr lang="de-DE" sz="2400"/>
          </a:p>
          <a:p>
            <a:pPr>
              <a:defRPr/>
            </a:pPr>
            <a:r>
              <a:rPr lang="de-DE" sz="2200"/>
              <a:t>Kommunikations- und Betriebssysteme (KBS)</a:t>
            </a:r>
          </a:p>
          <a:p>
            <a:pPr>
              <a:defRPr/>
            </a:pPr>
            <a:r>
              <a:rPr lang="de-DE" sz="2200"/>
              <a:t>Institut für Telekommunikationssysteme</a:t>
            </a:r>
          </a:p>
          <a:p>
            <a:pPr>
              <a:defRPr/>
            </a:pPr>
            <a:r>
              <a:rPr lang="de-DE" sz="2200"/>
              <a:t>Fakultät IV – Elektrotechnik und Informatik</a:t>
            </a:r>
          </a:p>
          <a:p>
            <a:pPr>
              <a:defRPr/>
            </a:pPr>
            <a:r>
              <a:rPr lang="de-DE" sz="2200"/>
              <a:t>Technische Universität Berlin</a:t>
            </a:r>
          </a:p>
        </p:txBody>
      </p:sp>
      <p:pic>
        <p:nvPicPr>
          <p:cNvPr id="11" name="Picture 4" descr="rand_gelb_unten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512" y="6253163"/>
            <a:ext cx="4570413" cy="604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2" descr="rand_gelb_oben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3588" y="0"/>
            <a:ext cx="4570412" cy="1008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3" descr="my_tu-logo_3d_rot_transparent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85138" y="212725"/>
            <a:ext cx="749300" cy="63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>
          <a:xfrm>
            <a:off x="3959225" y="6534150"/>
            <a:ext cx="4464050" cy="2873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>
          <a:xfrm>
            <a:off x="34925" y="6534150"/>
            <a:ext cx="2016125" cy="279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Odej Kao, TU Berlin, Distributed Algorithms 2016/17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>
          <a:xfrm>
            <a:off x="8101013" y="6534150"/>
            <a:ext cx="1006475" cy="279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E1235AF1-7D94-45EE-8CD3-8E0DD5B19F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455613" y="367834"/>
            <a:ext cx="7645400" cy="523220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0738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9750" y="4910138"/>
            <a:ext cx="8061325" cy="381000"/>
          </a:xfrm>
        </p:spPr>
        <p:txBody>
          <a:bodyPr>
            <a:spAutoFit/>
          </a:bodyPr>
          <a:lstStyle>
            <a:lvl1pPr>
              <a:defRPr/>
            </a:lvl1pPr>
          </a:lstStyle>
          <a:p>
            <a:pPr lvl="0"/>
            <a:r>
              <a:rPr lang="de-DE" noProof="0"/>
              <a:t>Mastertitelformat bearbeiten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9750" y="5659438"/>
            <a:ext cx="8061325" cy="279400"/>
          </a:xfrm>
        </p:spPr>
        <p:txBody>
          <a:bodyPr anchor="b">
            <a:spAutoFit/>
          </a:bodyPr>
          <a:lstStyle>
            <a:lvl1pPr marL="0" indent="0"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noProof="0"/>
              <a:t>Master-Untertitelformat bearbeiten</a:t>
            </a:r>
          </a:p>
        </p:txBody>
      </p:sp>
      <p:sp>
        <p:nvSpPr>
          <p:cNvPr id="4104" name="Line 8"/>
          <p:cNvSpPr>
            <a:spLocks noChangeShapeType="1"/>
          </p:cNvSpPr>
          <p:nvPr/>
        </p:nvSpPr>
        <p:spPr bwMode="auto">
          <a:xfrm>
            <a:off x="539750" y="6135688"/>
            <a:ext cx="8061325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pic>
        <p:nvPicPr>
          <p:cNvPr id="4105" name="Picture 9" descr="TU_Logo_lang_RGB_rot_PPT-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0488" y="539750"/>
            <a:ext cx="2160587" cy="12065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20645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b="0" dirty="0" err="1"/>
              <a:t>Danh</a:t>
            </a:r>
            <a:r>
              <a:rPr lang="de-DE" b="0" dirty="0"/>
              <a:t> Le-</a:t>
            </a:r>
            <a:r>
              <a:rPr lang="de-DE" b="0" dirty="0" err="1"/>
              <a:t>Phuoc</a:t>
            </a:r>
            <a:r>
              <a:rPr lang="de-DE" b="0" dirty="0"/>
              <a:t>, TU Berlin, Distributed </a:t>
            </a:r>
            <a:r>
              <a:rPr lang="de-DE" b="0" dirty="0" err="1"/>
              <a:t>Algorithms</a:t>
            </a:r>
            <a:r>
              <a:rPr lang="de-DE" b="0" dirty="0"/>
              <a:t> 2017/18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Slide </a:t>
            </a:r>
            <a:fld id="{DDA20590-EC26-DE40-BF83-8E86F34B783D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53156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b="0" dirty="0" err="1"/>
              <a:t>Danh</a:t>
            </a:r>
            <a:r>
              <a:rPr lang="de-DE" b="0" dirty="0"/>
              <a:t> Le-</a:t>
            </a:r>
            <a:r>
              <a:rPr lang="de-DE" b="0" dirty="0" err="1"/>
              <a:t>Phuoc</a:t>
            </a:r>
            <a:r>
              <a:rPr lang="de-DE" b="0" dirty="0"/>
              <a:t>, TU Berlin, Distributed </a:t>
            </a:r>
            <a:r>
              <a:rPr lang="de-DE" b="0" dirty="0" err="1"/>
              <a:t>Algorithms</a:t>
            </a:r>
            <a:r>
              <a:rPr lang="de-DE" b="0" dirty="0"/>
              <a:t> 2017/18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Slide </a:t>
            </a:r>
            <a:fld id="{CD5D53CD-51C2-B74E-9B93-9D7142D35FE7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57006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39750" y="1924050"/>
            <a:ext cx="3954463" cy="4067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924050"/>
            <a:ext cx="3954462" cy="4067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b="0" dirty="0" err="1"/>
              <a:t>Danh</a:t>
            </a:r>
            <a:r>
              <a:rPr lang="de-DE" b="0" dirty="0"/>
              <a:t> Le-</a:t>
            </a:r>
            <a:r>
              <a:rPr lang="de-DE" b="0" dirty="0" err="1"/>
              <a:t>Phuoc</a:t>
            </a:r>
            <a:r>
              <a:rPr lang="de-DE" b="0" dirty="0"/>
              <a:t>, TU Berlin, Distributed </a:t>
            </a:r>
            <a:r>
              <a:rPr lang="de-DE" b="0" dirty="0" err="1"/>
              <a:t>Algorithms</a:t>
            </a:r>
            <a:r>
              <a:rPr lang="de-DE" b="0" dirty="0"/>
              <a:t> 2017/18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Slide </a:t>
            </a:r>
            <a:fld id="{5AA752A6-1379-EB4D-A39C-137F9065CE57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78097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b="0" dirty="0" err="1"/>
              <a:t>Danh</a:t>
            </a:r>
            <a:r>
              <a:rPr lang="de-DE" b="0" dirty="0"/>
              <a:t> Le-</a:t>
            </a:r>
            <a:r>
              <a:rPr lang="de-DE" b="0" dirty="0" err="1"/>
              <a:t>Phuoc</a:t>
            </a:r>
            <a:r>
              <a:rPr lang="de-DE" b="0" dirty="0"/>
              <a:t>, TU Berlin, Distributed </a:t>
            </a:r>
            <a:r>
              <a:rPr lang="de-DE" b="0" dirty="0" err="1"/>
              <a:t>Algorithms</a:t>
            </a:r>
            <a:r>
              <a:rPr lang="de-DE" b="0" dirty="0"/>
              <a:t> 2017/18</a:t>
            </a:r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1"/>
          </p:nvPr>
        </p:nvSpPr>
        <p:spPr>
          <a:xfrm>
            <a:off x="539650" y="6557963"/>
            <a:ext cx="6624638" cy="1524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Slide </a:t>
            </a:r>
            <a:fld id="{5AA752A6-1379-EB4D-A39C-137F9065CE57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78549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b="0" dirty="0" err="1"/>
              <a:t>Danh</a:t>
            </a:r>
            <a:r>
              <a:rPr lang="de-DE" b="0" dirty="0"/>
              <a:t> Le-</a:t>
            </a:r>
            <a:r>
              <a:rPr lang="de-DE" b="0" dirty="0" err="1"/>
              <a:t>Phuoc</a:t>
            </a:r>
            <a:r>
              <a:rPr lang="de-DE" b="0" dirty="0"/>
              <a:t>, TU Berlin, Distributed </a:t>
            </a:r>
            <a:r>
              <a:rPr lang="de-DE" b="0" dirty="0" err="1"/>
              <a:t>Algorithms</a:t>
            </a:r>
            <a:r>
              <a:rPr lang="de-DE" b="0" dirty="0"/>
              <a:t> 2017/18</a:t>
            </a:r>
          </a:p>
        </p:txBody>
      </p:sp>
      <p:sp>
        <p:nvSpPr>
          <p:cNvPr id="5" name="Foliennummernplatzhalter 5"/>
          <p:cNvSpPr>
            <a:spLocks noGrp="1"/>
          </p:cNvSpPr>
          <p:nvPr>
            <p:ph type="sldNum" sz="quarter" idx="11"/>
          </p:nvPr>
        </p:nvSpPr>
        <p:spPr>
          <a:xfrm>
            <a:off x="539650" y="6557963"/>
            <a:ext cx="6624638" cy="1524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Slide </a:t>
            </a:r>
            <a:fld id="{5AA752A6-1379-EB4D-A39C-137F9065CE57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24488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b="0" dirty="0" err="1"/>
              <a:t>Danh</a:t>
            </a:r>
            <a:r>
              <a:rPr lang="de-DE" b="0" dirty="0"/>
              <a:t> Le-</a:t>
            </a:r>
            <a:r>
              <a:rPr lang="de-DE" b="0" dirty="0" err="1"/>
              <a:t>Phuoc</a:t>
            </a:r>
            <a:r>
              <a:rPr lang="de-DE" b="0" dirty="0"/>
              <a:t>, TU Berlin, Distributed </a:t>
            </a:r>
            <a:r>
              <a:rPr lang="de-DE" b="0" dirty="0" err="1"/>
              <a:t>Algorithms</a:t>
            </a:r>
            <a:r>
              <a:rPr lang="de-DE" b="0" dirty="0"/>
              <a:t> 2017/18</a:t>
            </a:r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1"/>
          </p:nvPr>
        </p:nvSpPr>
        <p:spPr>
          <a:xfrm>
            <a:off x="539650" y="6557963"/>
            <a:ext cx="6624638" cy="1524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Slide </a:t>
            </a:r>
            <a:fld id="{5AA752A6-1379-EB4D-A39C-137F9065CE57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94668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b="0" dirty="0" err="1"/>
              <a:t>Danh</a:t>
            </a:r>
            <a:r>
              <a:rPr lang="de-DE" b="0" dirty="0"/>
              <a:t> Le-</a:t>
            </a:r>
            <a:r>
              <a:rPr lang="de-DE" b="0" dirty="0" err="1"/>
              <a:t>Phuoc</a:t>
            </a:r>
            <a:r>
              <a:rPr lang="de-DE" b="0" dirty="0"/>
              <a:t>, TU Berlin, Distributed </a:t>
            </a:r>
            <a:r>
              <a:rPr lang="de-DE" b="0" dirty="0" err="1"/>
              <a:t>Algorithms</a:t>
            </a:r>
            <a:r>
              <a:rPr lang="de-DE" b="0" dirty="0"/>
              <a:t> 2017/18</a:t>
            </a:r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1"/>
          </p:nvPr>
        </p:nvSpPr>
        <p:spPr>
          <a:xfrm>
            <a:off x="539650" y="6557963"/>
            <a:ext cx="6624638" cy="1524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Slide </a:t>
            </a:r>
            <a:fld id="{5AA752A6-1379-EB4D-A39C-137F9065CE57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22884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auf Platzhalter ziehen oder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b="0" dirty="0" err="1"/>
              <a:t>Danh</a:t>
            </a:r>
            <a:r>
              <a:rPr lang="de-DE" b="0" dirty="0"/>
              <a:t> Le-</a:t>
            </a:r>
            <a:r>
              <a:rPr lang="de-DE" b="0" dirty="0" err="1"/>
              <a:t>Phuoc</a:t>
            </a:r>
            <a:r>
              <a:rPr lang="de-DE" b="0" dirty="0"/>
              <a:t>, TU Berlin, Distributed </a:t>
            </a:r>
            <a:r>
              <a:rPr lang="de-DE" b="0" dirty="0" err="1"/>
              <a:t>Algorithms</a:t>
            </a:r>
            <a:r>
              <a:rPr lang="de-DE" b="0" dirty="0"/>
              <a:t> 2017/18</a:t>
            </a:r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1"/>
          </p:nvPr>
        </p:nvSpPr>
        <p:spPr>
          <a:xfrm>
            <a:off x="539650" y="6557963"/>
            <a:ext cx="6624638" cy="1524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Slide </a:t>
            </a:r>
            <a:fld id="{5AA752A6-1379-EB4D-A39C-137F9065CE57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8769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ormal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3959225" y="6534150"/>
            <a:ext cx="4464050" cy="2873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34925" y="6534150"/>
            <a:ext cx="2016125" cy="279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Odej Kao, TU Berlin, Distributed Algorithms 2016/17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8101013" y="6534150"/>
            <a:ext cx="1006475" cy="279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2138218-C89E-4C7A-B65D-4C4145C6DD2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4"/>
          <p:cNvSpPr>
            <a:spLocks noGrp="1" noChangeArrowheads="1"/>
          </p:cNvSpPr>
          <p:nvPr>
            <p:ph type="title"/>
          </p:nvPr>
        </p:nvSpPr>
        <p:spPr bwMode="auto">
          <a:xfrm>
            <a:off x="455613" y="273050"/>
            <a:ext cx="7645400" cy="712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455611" y="1126800"/>
            <a:ext cx="8229600" cy="5299200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40645103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b="0" dirty="0" err="1"/>
              <a:t>Danh</a:t>
            </a:r>
            <a:r>
              <a:rPr lang="de-DE" b="0" dirty="0"/>
              <a:t> Le-</a:t>
            </a:r>
            <a:r>
              <a:rPr lang="de-DE" b="0" dirty="0" err="1"/>
              <a:t>Phuoc</a:t>
            </a:r>
            <a:r>
              <a:rPr lang="de-DE" b="0" dirty="0"/>
              <a:t>, TU Berlin, Distributed </a:t>
            </a:r>
            <a:r>
              <a:rPr lang="de-DE" b="0" dirty="0" err="1"/>
              <a:t>Algorithms</a:t>
            </a:r>
            <a:r>
              <a:rPr lang="de-DE" b="0" dirty="0"/>
              <a:t> 2017/18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>
          <a:xfrm>
            <a:off x="539650" y="6557963"/>
            <a:ext cx="6624638" cy="1524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Slide </a:t>
            </a:r>
            <a:fld id="{5AA752A6-1379-EB4D-A39C-137F9065CE57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88968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586538" y="1357313"/>
            <a:ext cx="2014537" cy="4633912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39750" y="1357313"/>
            <a:ext cx="5894388" cy="4633912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b="0" dirty="0" err="1"/>
              <a:t>Danh</a:t>
            </a:r>
            <a:r>
              <a:rPr lang="de-DE" b="0" dirty="0"/>
              <a:t> Le-</a:t>
            </a:r>
            <a:r>
              <a:rPr lang="de-DE" b="0" dirty="0" err="1"/>
              <a:t>Phuoc</a:t>
            </a:r>
            <a:r>
              <a:rPr lang="de-DE" b="0" dirty="0"/>
              <a:t>, TU Berlin, Distributed </a:t>
            </a:r>
            <a:r>
              <a:rPr lang="de-DE" b="0" dirty="0" err="1"/>
              <a:t>Algorithms</a:t>
            </a:r>
            <a:r>
              <a:rPr lang="de-DE" b="0" dirty="0"/>
              <a:t> 2017/18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>
          <a:xfrm>
            <a:off x="539650" y="6557963"/>
            <a:ext cx="6624638" cy="1524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Slide </a:t>
            </a:r>
            <a:fld id="{5AA752A6-1379-EB4D-A39C-137F9065CE57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334196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el, 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04800"/>
            <a:ext cx="7315200" cy="457200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762000" y="1066800"/>
            <a:ext cx="3924300" cy="5410200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838700" y="1066800"/>
            <a:ext cx="3924300" cy="5410200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>
          <a:xfrm>
            <a:off x="0" y="6705600"/>
            <a:ext cx="3347864" cy="152400"/>
          </a:xfrm>
        </p:spPr>
        <p:txBody>
          <a:bodyPr/>
          <a:lstStyle>
            <a:lvl1pPr>
              <a:defRPr/>
            </a:lvl1pPr>
          </a:lstStyle>
          <a:p>
            <a:r>
              <a:rPr lang="de-DE" b="0" dirty="0" err="1"/>
              <a:t>Danh</a:t>
            </a:r>
            <a:r>
              <a:rPr lang="de-DE" b="0" dirty="0"/>
              <a:t> Le-</a:t>
            </a:r>
            <a:r>
              <a:rPr lang="de-DE" b="0" dirty="0" err="1"/>
              <a:t>Phuoc</a:t>
            </a:r>
            <a:r>
              <a:rPr lang="de-DE" b="0" dirty="0"/>
              <a:t>, TU Berlin, Distributed </a:t>
            </a:r>
            <a:r>
              <a:rPr lang="de-DE" b="0" dirty="0" err="1"/>
              <a:t>Algorithms</a:t>
            </a:r>
            <a:r>
              <a:rPr lang="de-DE" b="0" dirty="0"/>
              <a:t> 2017/18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>
          <a:xfrm>
            <a:off x="6553200" y="6477000"/>
            <a:ext cx="1905000" cy="2286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0-</a:t>
            </a:r>
            <a:fld id="{0FF05924-277F-44FF-99FA-E39186B5BDAB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905101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ormal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3959225" y="6534150"/>
            <a:ext cx="4464050" cy="28733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34925" y="6534150"/>
            <a:ext cx="3924300" cy="279400"/>
          </a:xfrm>
          <a:prstGeom prst="rect">
            <a:avLst/>
          </a:prstGeom>
        </p:spPr>
        <p:txBody>
          <a:bodyPr/>
          <a:lstStyle/>
          <a:p>
            <a:r>
              <a:rPr lang="de-DE" b="0" dirty="0" err="1"/>
              <a:t>Danh</a:t>
            </a:r>
            <a:r>
              <a:rPr lang="de-DE" b="0" dirty="0"/>
              <a:t> Le-</a:t>
            </a:r>
            <a:r>
              <a:rPr lang="de-DE" b="0" dirty="0" err="1"/>
              <a:t>Phuoc</a:t>
            </a:r>
            <a:r>
              <a:rPr lang="de-DE" b="0" dirty="0"/>
              <a:t>, TU Berlin, Distributed </a:t>
            </a:r>
            <a:r>
              <a:rPr lang="de-DE" b="0" dirty="0" err="1"/>
              <a:t>Algorithms</a:t>
            </a:r>
            <a:r>
              <a:rPr lang="de-DE" b="0" dirty="0"/>
              <a:t> 2017/18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01013" y="6534150"/>
            <a:ext cx="1006475" cy="279400"/>
          </a:xfrm>
          <a:prstGeom prst="rect">
            <a:avLst/>
          </a:prstGeom>
        </p:spPr>
        <p:txBody>
          <a:bodyPr/>
          <a:lstStyle/>
          <a:p>
            <a:fld id="{62138218-C89E-4C7A-B65D-4C4145C6DD2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455611" y="1126800"/>
            <a:ext cx="8229600" cy="529920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2000"/>
            </a:lvl3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231932745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Zwischen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49300" y="3072606"/>
            <a:ext cx="7645400" cy="712788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3959225" y="6534150"/>
            <a:ext cx="4464050" cy="28733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9330" y="6534150"/>
            <a:ext cx="2016125" cy="279400"/>
          </a:xfrm>
          <a:prstGeom prst="rect">
            <a:avLst/>
          </a:prstGeom>
        </p:spPr>
        <p:txBody>
          <a:bodyPr/>
          <a:lstStyle/>
          <a:p>
            <a:r>
              <a:rPr lang="de-DE" b="0" dirty="0" err="1"/>
              <a:t>Danh</a:t>
            </a:r>
            <a:r>
              <a:rPr lang="de-DE" b="0" dirty="0"/>
              <a:t> Le-</a:t>
            </a:r>
            <a:r>
              <a:rPr lang="de-DE" b="0" dirty="0" err="1"/>
              <a:t>Phuoc</a:t>
            </a:r>
            <a:r>
              <a:rPr lang="de-DE" b="0" dirty="0"/>
              <a:t>, TU Berlin, Distributed </a:t>
            </a:r>
            <a:r>
              <a:rPr lang="de-DE" b="0" dirty="0" err="1"/>
              <a:t>Algorithms</a:t>
            </a:r>
            <a:r>
              <a:rPr lang="de-DE" b="0" dirty="0"/>
              <a:t> 2017/18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01013" y="6534150"/>
            <a:ext cx="1006475" cy="279400"/>
          </a:xfrm>
          <a:prstGeom prst="rect">
            <a:avLst/>
          </a:prstGeom>
        </p:spPr>
        <p:txBody>
          <a:bodyPr/>
          <a:lstStyle/>
          <a:p>
            <a:fld id="{62138218-C89E-4C7A-B65D-4C4145C6DD2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3074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ormal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3959225" y="6534150"/>
            <a:ext cx="4464050" cy="2873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34925" y="6534150"/>
            <a:ext cx="2016125" cy="279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b="0" dirty="0" err="1"/>
              <a:t>Danh</a:t>
            </a:r>
            <a:r>
              <a:rPr lang="de-DE" b="0" dirty="0"/>
              <a:t> Le-</a:t>
            </a:r>
            <a:r>
              <a:rPr lang="de-DE" b="0" dirty="0" err="1"/>
              <a:t>Phuoc</a:t>
            </a:r>
            <a:r>
              <a:rPr lang="de-DE" b="0" dirty="0"/>
              <a:t>, TU Berlin, Distributed </a:t>
            </a:r>
            <a:r>
              <a:rPr lang="de-DE" b="0" dirty="0" err="1"/>
              <a:t>Algorithms</a:t>
            </a:r>
            <a:r>
              <a:rPr lang="de-DE" b="0" dirty="0"/>
              <a:t> 2017/18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8101013" y="6534150"/>
            <a:ext cx="1006475" cy="279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2138218-C89E-4C7A-B65D-4C4145C6DD2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4"/>
          <p:cNvSpPr>
            <a:spLocks noGrp="1" noChangeArrowheads="1"/>
          </p:cNvSpPr>
          <p:nvPr>
            <p:ph type="title"/>
          </p:nvPr>
        </p:nvSpPr>
        <p:spPr bwMode="auto">
          <a:xfrm>
            <a:off x="455613" y="273050"/>
            <a:ext cx="7645400" cy="712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455611" y="1126800"/>
            <a:ext cx="8229600" cy="5299200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4064510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ormal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3959225" y="6534150"/>
            <a:ext cx="4464050" cy="28733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34925" y="6534150"/>
            <a:ext cx="2016125" cy="279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Odej Kao, TU Berlin, Distributed Algorithms 2016/17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01013" y="6534150"/>
            <a:ext cx="1006475" cy="279400"/>
          </a:xfrm>
          <a:prstGeom prst="rect">
            <a:avLst/>
          </a:prstGeom>
        </p:spPr>
        <p:txBody>
          <a:bodyPr/>
          <a:lstStyle/>
          <a:p>
            <a:fld id="{62138218-C89E-4C7A-B65D-4C4145C6DD2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455611" y="1126800"/>
            <a:ext cx="8229600" cy="529920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2000"/>
            </a:lvl3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2319327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3959225" y="6534150"/>
            <a:ext cx="4464050" cy="2873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34925" y="6534150"/>
            <a:ext cx="2016125" cy="279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Odej Kao, TU Berlin, Distributed Algorithms 2016/17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01013" y="6534150"/>
            <a:ext cx="1006475" cy="279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379ECF0-7C5A-40AF-B2A2-93F08A94F6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73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3959225" y="6534150"/>
            <a:ext cx="4464050" cy="28733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34925" y="6534150"/>
            <a:ext cx="2016125" cy="279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Odej Kao, TU Berlin, Distributed Algorithms 2016/17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01013" y="6534150"/>
            <a:ext cx="1006475" cy="279400"/>
          </a:xfrm>
          <a:prstGeom prst="rect">
            <a:avLst/>
          </a:prstGeom>
        </p:spPr>
        <p:txBody>
          <a:bodyPr/>
          <a:lstStyle/>
          <a:p>
            <a:fld id="{0CD4D732-D163-478E-8D7F-8C21B4C1F0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900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ischen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49300" y="3072606"/>
            <a:ext cx="7645400" cy="712788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3959225" y="6534150"/>
            <a:ext cx="4464050" cy="28733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34925" y="6534150"/>
            <a:ext cx="2016125" cy="279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Odej Kao, TU Berlin, Distributed Algorithms 2016/17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01013" y="6534150"/>
            <a:ext cx="1006475" cy="279400"/>
          </a:xfrm>
          <a:prstGeom prst="rect">
            <a:avLst/>
          </a:prstGeom>
        </p:spPr>
        <p:txBody>
          <a:bodyPr/>
          <a:lstStyle/>
          <a:p>
            <a:fld id="{62138218-C89E-4C7A-B65D-4C4145C6DD2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30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ei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platzhalter 16"/>
          <p:cNvSpPr>
            <a:spLocks noGrp="1"/>
          </p:cNvSpPr>
          <p:nvPr>
            <p:ph type="body" sz="quarter" idx="15"/>
          </p:nvPr>
        </p:nvSpPr>
        <p:spPr>
          <a:xfrm>
            <a:off x="4708525" y="1125538"/>
            <a:ext cx="4040188" cy="5297487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455613" y="1125538"/>
            <a:ext cx="4038600" cy="5297487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3959225" y="6534150"/>
            <a:ext cx="4464050" cy="2873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4925" y="6534150"/>
            <a:ext cx="2016125" cy="279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Odej Kao, TU Berlin, Distributed Algorithms 2016/17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8101013" y="6534150"/>
            <a:ext cx="1006475" cy="279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2138218-C89E-4C7A-B65D-4C4145C6DD2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589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3959225" y="6534150"/>
            <a:ext cx="4464050" cy="2873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4925" y="6534150"/>
            <a:ext cx="2016125" cy="279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Odej Kao, TU Berlin, Distributed Algorithms 2016/17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101013" y="6534150"/>
            <a:ext cx="1006475" cy="279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157314E-F360-49E8-8F17-2ECFA347C5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421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5613" y="1125538"/>
            <a:ext cx="4038600" cy="52974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125538"/>
            <a:ext cx="4040187" cy="52974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3959225" y="6534150"/>
            <a:ext cx="4464050" cy="2873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4925" y="6534150"/>
            <a:ext cx="2016125" cy="279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Odej Kao, TU Berlin, Distributed Algorithms 2016/17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8101013" y="6534150"/>
            <a:ext cx="1006475" cy="279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5598206-1B8D-4D61-B8CC-95B14EDFC9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402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slideLayout" Target="../slideLayouts/slideLayout23.xml"/><Relationship Id="rId18" Type="http://schemas.openxmlformats.org/officeDocument/2006/relationships/image" Target="../media/image5.jpg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slideLayout" Target="../slideLayouts/slideLayout22.xml"/><Relationship Id="rId17" Type="http://schemas.openxmlformats.org/officeDocument/2006/relationships/image" Target="../media/image4.jpeg"/><Relationship Id="rId2" Type="http://schemas.openxmlformats.org/officeDocument/2006/relationships/slideLayout" Target="../slideLayouts/slideLayout12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5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4" descr="rand_gelb_unten"/>
          <p:cNvPicPr>
            <a:picLocks noChangeAspect="1" noChangeArrowheads="1"/>
          </p:cNvPicPr>
          <p:nvPr userDrawn="1"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-512" y="6253163"/>
            <a:ext cx="4570413" cy="604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" descr="rand_gelb_oben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573588" y="0"/>
            <a:ext cx="4570412" cy="1008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3" descr="my_tu-logo_3d_rot_transparent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085138" y="212725"/>
            <a:ext cx="749300" cy="63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627" name="Rectangle 3"/>
          <p:cNvSpPr>
            <a:spLocks noGrp="1" noChangeArrowheads="1"/>
          </p:cNvSpPr>
          <p:nvPr/>
        </p:nvSpPr>
        <p:spPr bwMode="auto">
          <a:xfrm>
            <a:off x="684213" y="1600200"/>
            <a:ext cx="7775575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hangingPunct="0">
              <a:buClr>
                <a:srgbClr val="000000"/>
              </a:buClr>
              <a:buSzPts val="2000"/>
              <a:buFont typeface="Arial" charset="0"/>
              <a:buNone/>
            </a:pPr>
            <a:endParaRPr lang="en-US"/>
          </a:p>
          <a:p>
            <a:pPr eaLnBrk="0" hangingPunct="0">
              <a:buClr>
                <a:srgbClr val="000000"/>
              </a:buClr>
              <a:buSzPts val="2000"/>
              <a:buFont typeface="Arial" charset="0"/>
              <a:buNone/>
            </a:pPr>
            <a:endParaRPr lang="en-US"/>
          </a:p>
          <a:p>
            <a:pPr eaLnBrk="0" hangingPunct="0">
              <a:buClr>
                <a:srgbClr val="000000"/>
              </a:buClr>
              <a:buSzPts val="2000"/>
              <a:buFont typeface="Arial" charset="0"/>
              <a:buNone/>
            </a:pPr>
            <a:endParaRPr lang="en-US"/>
          </a:p>
        </p:txBody>
      </p:sp>
      <p:sp>
        <p:nvSpPr>
          <p:cNvPr id="4106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5613" y="367834"/>
            <a:ext cx="7645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err="1"/>
              <a:t>Titelmasterformat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</p:txBody>
      </p:sp>
      <p:sp>
        <p:nvSpPr>
          <p:cNvPr id="4106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5613" y="1125538"/>
            <a:ext cx="8231187" cy="5297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/>
              <a:t>Textmasterformate durch Klicken bearbeiten</a:t>
            </a:r>
          </a:p>
          <a:p>
            <a:pPr lvl="1"/>
            <a:r>
              <a:rPr lang="en-US"/>
              <a:t>Zweite Ebene</a:t>
            </a:r>
          </a:p>
          <a:p>
            <a:pPr lvl="2"/>
            <a:r>
              <a:rPr lang="en-US"/>
              <a:t>Dritte Ebene</a:t>
            </a:r>
          </a:p>
        </p:txBody>
      </p:sp>
      <p:sp>
        <p:nvSpPr>
          <p:cNvPr id="13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959225" y="6534150"/>
            <a:ext cx="446405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925" y="6534150"/>
            <a:ext cx="2016125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dirty="0"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/>
              <a:t>Odej Kao, TU Berlin, Distributed Algorithms 2016/17</a:t>
            </a:r>
          </a:p>
        </p:txBody>
      </p:sp>
      <p:sp>
        <p:nvSpPr>
          <p:cNvPr id="15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01013" y="6534150"/>
            <a:ext cx="1006475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28B2F734-D3B2-4423-8BB5-FAEF5E3288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4A99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4A99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4A99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4A99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4A99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4A99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4A99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4A99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4A99"/>
          </a:solidFill>
          <a:latin typeface="Arial" charset="0"/>
        </a:defRPr>
      </a:lvl9pPr>
    </p:titleStyle>
    <p:bodyStyle>
      <a:lvl1pPr marL="342900" indent="-342900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buClr>
          <a:srgbClr val="004A99"/>
        </a:buClr>
        <a:buFont typeface="Arial" charset="0"/>
        <a:buChar char="&gt;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buClr>
          <a:srgbClr val="004A99"/>
        </a:buClr>
        <a:buFont typeface="Arial" charset="0"/>
        <a:buChar char="&gt;"/>
        <a:defRPr sz="22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buClr>
          <a:srgbClr val="004A99"/>
        </a:buClr>
        <a:buFont typeface="Arial" charset="0"/>
        <a:buChar char="&gt;"/>
        <a:defRPr sz="22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9750" y="1357313"/>
            <a:ext cx="8061325" cy="3810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Titel durch Klicken hinzufügen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750" y="1924050"/>
            <a:ext cx="8061325" cy="406717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Text </a:t>
            </a:r>
            <a:r>
              <a:rPr lang="de-DE" dirty="0" err="1"/>
              <a:t>durck</a:t>
            </a:r>
            <a:r>
              <a:rPr lang="de-DE" dirty="0"/>
              <a:t> Klicken hinzufügen</a:t>
            </a:r>
          </a:p>
          <a:p>
            <a:pPr lvl="1"/>
            <a:r>
              <a:rPr lang="de-DE" dirty="0" err="1"/>
              <a:t>Xxx</a:t>
            </a:r>
            <a:endParaRPr lang="de-DE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9750" y="6372225"/>
            <a:ext cx="6624638" cy="152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defRPr sz="1000" b="1">
                <a:solidFill>
                  <a:schemeClr val="accent1"/>
                </a:solidFill>
              </a:defRPr>
            </a:lvl1pPr>
          </a:lstStyle>
          <a:p>
            <a:r>
              <a:rPr lang="de-DE" b="0" dirty="0" err="1"/>
              <a:t>Danh</a:t>
            </a:r>
            <a:r>
              <a:rPr lang="de-DE" b="0" dirty="0"/>
              <a:t> Le-</a:t>
            </a:r>
            <a:r>
              <a:rPr lang="de-DE" b="0" dirty="0" err="1"/>
              <a:t>Phuoc</a:t>
            </a:r>
            <a:r>
              <a:rPr lang="de-DE" b="0" dirty="0"/>
              <a:t>, TU Berlin, Distributed </a:t>
            </a:r>
            <a:r>
              <a:rPr lang="de-DE" b="0" dirty="0" err="1"/>
              <a:t>Algorithms</a:t>
            </a:r>
            <a:r>
              <a:rPr lang="de-DE" b="0" dirty="0"/>
              <a:t> 2017/18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39650" y="6557963"/>
            <a:ext cx="6624638" cy="152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de-DE"/>
              <a:t>Slide </a:t>
            </a:r>
            <a:fld id="{53EC5674-4864-724D-92F0-385EEF188541}" type="slidenum">
              <a:rPr lang="de-DE"/>
              <a:pPr/>
              <a:t>‹#›</a:t>
            </a:fld>
            <a:endParaRPr lang="de-DE"/>
          </a:p>
        </p:txBody>
      </p:sp>
      <p:pic>
        <p:nvPicPr>
          <p:cNvPr id="1031" name="Picture 7" descr="TU_Logo_lang_RGB_rot_PPT-2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2650" y="539750"/>
            <a:ext cx="1368425" cy="762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Grafik 7"/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0877" y="6351539"/>
            <a:ext cx="570198" cy="35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862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</p:sldLayoutIdLst>
  <p:hf hdr="0" dt="0"/>
  <p:txStyles>
    <p:titleStyle>
      <a:lvl1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  <a:ea typeface="ＭＳ Ｐゴシック" charset="0"/>
        </a:defRPr>
      </a:lvl2pPr>
      <a:lvl3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  <a:ea typeface="ＭＳ Ｐゴシック" charset="0"/>
        </a:defRPr>
      </a:lvl3pPr>
      <a:lvl4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  <a:ea typeface="ＭＳ Ｐゴシック" charset="0"/>
        </a:defRPr>
      </a:lvl4pPr>
      <a:lvl5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  <a:ea typeface="ＭＳ Ｐゴシック" charset="0"/>
        </a:defRPr>
      </a:lvl5pPr>
      <a:lvl6pPr marL="457200"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  <a:ea typeface="ＭＳ Ｐゴシック" charset="0"/>
        </a:defRPr>
      </a:lvl6pPr>
      <a:lvl7pPr marL="914400"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1" fontAlgn="base" hangingPunct="1">
        <a:lnSpc>
          <a:spcPts val="2200"/>
        </a:lnSpc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+mn-lt"/>
          <a:ea typeface="+mn-ea"/>
          <a:cs typeface="+mn-cs"/>
        </a:defRPr>
      </a:lvl1pPr>
      <a:lvl2pPr marL="784225" indent="-244475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400">
          <a:solidFill>
            <a:srgbClr val="000000"/>
          </a:solidFill>
          <a:latin typeface="+mn-lt"/>
          <a:ea typeface="+mn-ea"/>
        </a:defRPr>
      </a:lvl2pPr>
      <a:lvl3pPr marL="1192213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11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0.wmf"/><Relationship Id="rId4" Type="http://schemas.openxmlformats.org/officeDocument/2006/relationships/oleObject" Target="../embeddings/oleObject1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13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12.wmf"/><Relationship Id="rId4" Type="http://schemas.openxmlformats.org/officeDocument/2006/relationships/oleObject" Target="../embeddings/oleObject3.bin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6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tags" Target="../tags/tag10.xml"/><Relationship Id="rId13" Type="http://schemas.openxmlformats.org/officeDocument/2006/relationships/notesSlide" Target="../notesSlides/notesSlide52.xml"/><Relationship Id="rId18" Type="http://schemas.openxmlformats.org/officeDocument/2006/relationships/image" Target="../media/image25.png"/><Relationship Id="rId3" Type="http://schemas.openxmlformats.org/officeDocument/2006/relationships/tags" Target="../tags/tag5.xml"/><Relationship Id="rId21" Type="http://schemas.openxmlformats.org/officeDocument/2006/relationships/image" Target="../media/image28.png"/><Relationship Id="rId7" Type="http://schemas.openxmlformats.org/officeDocument/2006/relationships/tags" Target="../tags/tag9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4.png"/><Relationship Id="rId2" Type="http://schemas.openxmlformats.org/officeDocument/2006/relationships/tags" Target="../tags/tag4.xml"/><Relationship Id="rId16" Type="http://schemas.openxmlformats.org/officeDocument/2006/relationships/image" Target="../media/image23.png"/><Relationship Id="rId20" Type="http://schemas.openxmlformats.org/officeDocument/2006/relationships/image" Target="../media/image27.png"/><Relationship Id="rId1" Type="http://schemas.openxmlformats.org/officeDocument/2006/relationships/tags" Target="../tags/tag3.xml"/><Relationship Id="rId6" Type="http://schemas.openxmlformats.org/officeDocument/2006/relationships/tags" Target="../tags/tag8.xml"/><Relationship Id="rId11" Type="http://schemas.openxmlformats.org/officeDocument/2006/relationships/tags" Target="../tags/tag13.xml"/><Relationship Id="rId5" Type="http://schemas.openxmlformats.org/officeDocument/2006/relationships/tags" Target="../tags/tag7.xml"/><Relationship Id="rId15" Type="http://schemas.openxmlformats.org/officeDocument/2006/relationships/image" Target="../media/image22.png"/><Relationship Id="rId10" Type="http://schemas.openxmlformats.org/officeDocument/2006/relationships/tags" Target="../tags/tag12.xml"/><Relationship Id="rId19" Type="http://schemas.openxmlformats.org/officeDocument/2006/relationships/image" Target="../media/image26.png"/><Relationship Id="rId4" Type="http://schemas.openxmlformats.org/officeDocument/2006/relationships/tags" Target="../tags/tag6.xml"/><Relationship Id="rId9" Type="http://schemas.openxmlformats.org/officeDocument/2006/relationships/tags" Target="../tags/tag11.xml"/><Relationship Id="rId14" Type="http://schemas.openxmlformats.org/officeDocument/2006/relationships/image" Target="../media/image21.png"/><Relationship Id="rId22" Type="http://schemas.openxmlformats.org/officeDocument/2006/relationships/image" Target="../media/image29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39750" y="4521697"/>
            <a:ext cx="8061325" cy="769441"/>
          </a:xfrm>
        </p:spPr>
        <p:txBody>
          <a:bodyPr/>
          <a:lstStyle/>
          <a:p>
            <a:r>
              <a:rPr lang="de-DE" dirty="0"/>
              <a:t>Distributed </a:t>
            </a:r>
            <a:r>
              <a:rPr lang="de-DE" dirty="0" err="1"/>
              <a:t>Algorithms</a:t>
            </a:r>
            <a:r>
              <a:rPr lang="de-DE" dirty="0"/>
              <a:t> 2018/19</a:t>
            </a:r>
            <a:br>
              <a:rPr lang="de-DE" dirty="0"/>
            </a:br>
            <a:r>
              <a:rPr lang="de-DE" b="1" dirty="0" err="1"/>
              <a:t>Clocks</a:t>
            </a:r>
            <a:endParaRPr lang="de-DE" b="1" dirty="0"/>
          </a:p>
        </p:txBody>
      </p:sp>
      <p:sp>
        <p:nvSpPr>
          <p:cNvPr id="473093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 err="1"/>
              <a:t>Danh</a:t>
            </a:r>
            <a:r>
              <a:rPr lang="en-US" dirty="0"/>
              <a:t> Le-</a:t>
            </a:r>
            <a:r>
              <a:rPr lang="en-US" dirty="0" err="1"/>
              <a:t>Phuoc</a:t>
            </a:r>
            <a:r>
              <a:rPr lang="en-US" dirty="0"/>
              <a:t> | Open Distributed Systems</a:t>
            </a:r>
          </a:p>
        </p:txBody>
      </p:sp>
      <p:sp>
        <p:nvSpPr>
          <p:cNvPr id="4" name="Rectangle 5"/>
          <p:cNvSpPr txBox="1">
            <a:spLocks noChangeArrowheads="1"/>
          </p:cNvSpPr>
          <p:nvPr/>
        </p:nvSpPr>
        <p:spPr bwMode="auto">
          <a:xfrm>
            <a:off x="546471" y="5846134"/>
            <a:ext cx="8061325" cy="279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rmAutofit/>
          </a:bodyPr>
          <a:lstStyle>
            <a:lvl1pPr marL="0" indent="0" algn="l" rtl="0" eaLnBrk="1" fontAlgn="base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84225" indent="-244475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400">
                <a:solidFill>
                  <a:srgbClr val="000000"/>
                </a:solidFill>
                <a:latin typeface="+mn-lt"/>
                <a:ea typeface="+mn-ea"/>
              </a:defRPr>
            </a:lvl2pPr>
            <a:lvl3pPr marL="119221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r">
              <a:lnSpc>
                <a:spcPct val="110000"/>
              </a:lnSpc>
            </a:pPr>
            <a:r>
              <a:rPr lang="en-US" sz="1200" kern="0" dirty="0"/>
              <a:t>With material from R. </a:t>
            </a:r>
            <a:r>
              <a:rPr lang="en-US" sz="1200" kern="0" dirty="0" err="1"/>
              <a:t>Karnapke</a:t>
            </a:r>
            <a:r>
              <a:rPr lang="en-US" sz="1200" kern="0" dirty="0"/>
              <a:t> @ KBS &amp; O. Kao @ CIT 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0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Application of Time Stamps</a:t>
            </a:r>
          </a:p>
        </p:txBody>
      </p:sp>
      <p:sp>
        <p:nvSpPr>
          <p:cNvPr id="4730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dirty="0"/>
              <a:t>Evaluate if data is current</a:t>
            </a: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dirty="0"/>
              <a:t>Performance measurements</a:t>
            </a: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dirty="0"/>
              <a:t>Determine validity of access authorization</a:t>
            </a: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dirty="0"/>
              <a:t>Derive total order of events (e.g., for synchronization, debugging and audit)</a:t>
            </a: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dirty="0"/>
              <a:t>Evaluate sensor data and control actuators  (real-time systems)</a:t>
            </a: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dirty="0"/>
              <a:t>…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0" dirty="0" err="1"/>
              <a:t>Danh</a:t>
            </a:r>
            <a:r>
              <a:rPr lang="en-US" b="0" dirty="0"/>
              <a:t> Le Phuoc, TU Berlin, Distributed Algorithms 2018/19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/>
              <a:t>Slide </a:t>
            </a:r>
            <a:fld id="{DDA20590-EC26-DE40-BF83-8E86F34B783D}" type="slidenum">
              <a:rPr lang="de-DE" smtClean="0"/>
              <a:pPr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02839135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Time in Distributed Systems</a:t>
            </a:r>
          </a:p>
        </p:txBody>
      </p:sp>
      <p:sp>
        <p:nvSpPr>
          <p:cNvPr id="4771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dirty="0"/>
              <a:t>Each computer has its own inaccurate digital clock</a:t>
            </a: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dirty="0"/>
              <a:t>The drifts of the clocks are in general different from each other</a:t>
            </a: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dirty="0"/>
              <a:t>Without synchronization, the values of the clocks can differ arbitrarily from each other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  <a:sym typeface="Wingdings" pitchFamily="2" charset="2"/>
              </a:rPr>
              <a:t>clock synchronization needed</a:t>
            </a: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dirty="0"/>
              <a:t>Clock synchronization in distributed systems is only possible through message exchange</a:t>
            </a: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dirty="0"/>
              <a:t>Hereby, the message delay plays an important role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0" dirty="0" err="1"/>
              <a:t>Danh</a:t>
            </a:r>
            <a:r>
              <a:rPr lang="en-US" b="0" dirty="0"/>
              <a:t> Le Phuoc, TU Berlin, Distributed Algorithms 2018/19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/>
              <a:t>Slide </a:t>
            </a:r>
            <a:fld id="{DDA20590-EC26-DE40-BF83-8E86F34B783D}" type="slidenum">
              <a:rPr lang="de-DE" smtClean="0"/>
              <a:pPr/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643416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800" dirty="0"/>
              <a:t>Synchronization of Physical Clocks</a:t>
            </a:r>
          </a:p>
        </p:txBody>
      </p:sp>
      <p:sp>
        <p:nvSpPr>
          <p:cNvPr id="4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0" dirty="0" err="1"/>
              <a:t>Danh</a:t>
            </a:r>
            <a:r>
              <a:rPr lang="en-US" b="0" dirty="0"/>
              <a:t> Le Phuoc, TU Berlin, Distributed Algorithms 2018/19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/>
              <a:t>Slide </a:t>
            </a:r>
            <a:fld id="{CD5D53CD-51C2-B74E-9B93-9D7142D35FE7}" type="slidenum">
              <a:rPr lang="de-DE" smtClean="0"/>
              <a:pPr/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27991672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Synchronization Interval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dirty="0"/>
              <a:t>Two correct clocks with drift </a:t>
            </a:r>
            <a:r>
              <a:rPr lang="en-US" i="1" dirty="0">
                <a:cs typeface="Arial" charset="0"/>
              </a:rPr>
              <a:t>ρ</a:t>
            </a:r>
            <a:r>
              <a:rPr lang="en-US" dirty="0"/>
              <a:t> should not deviate by more than </a:t>
            </a:r>
            <a:r>
              <a:rPr lang="en-US" i="1" dirty="0"/>
              <a:t>d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How long is the maximum possible interval for synchronization?</a:t>
            </a:r>
          </a:p>
          <a:p>
            <a:pPr>
              <a:lnSpc>
                <a:spcPct val="150000"/>
              </a:lnSpc>
              <a:buFont typeface="Arial" charset="0"/>
              <a:buChar char="•"/>
            </a:pPr>
            <a:endParaRPr lang="en-US" dirty="0"/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dirty="0"/>
              <a:t>Assumptions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At </a:t>
            </a:r>
            <a:r>
              <a:rPr lang="en-US" i="1" dirty="0"/>
              <a:t>t </a:t>
            </a:r>
            <a:r>
              <a:rPr lang="en-US" dirty="0"/>
              <a:t>= 0, the clocks are synchronized: </a:t>
            </a:r>
            <a:r>
              <a:rPr lang="en-US" i="1" dirty="0"/>
              <a:t>C</a:t>
            </a:r>
            <a:r>
              <a:rPr lang="en-US" baseline="-25000" dirty="0"/>
              <a:t>1</a:t>
            </a:r>
            <a:r>
              <a:rPr lang="en-US" dirty="0"/>
              <a:t>(0) = </a:t>
            </a:r>
            <a:r>
              <a:rPr lang="en-US" i="1" dirty="0"/>
              <a:t>C</a:t>
            </a:r>
            <a:r>
              <a:rPr lang="en-US" baseline="-25000" dirty="0"/>
              <a:t>2</a:t>
            </a:r>
            <a:r>
              <a:rPr lang="en-US" dirty="0"/>
              <a:t>(0)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Worst case: One clock is as fast as drift allows, the other as slow as drift allows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Without loss of generality:</a:t>
            </a:r>
          </a:p>
          <a:p>
            <a:pPr lvl="2">
              <a:lnSpc>
                <a:spcPct val="150000"/>
              </a:lnSpc>
            </a:pPr>
            <a:r>
              <a:rPr lang="en-US" i="1" dirty="0"/>
              <a:t>C</a:t>
            </a:r>
            <a:r>
              <a:rPr lang="en-US" baseline="-25000" dirty="0"/>
              <a:t>1</a:t>
            </a:r>
            <a:r>
              <a:rPr lang="en-US" dirty="0"/>
              <a:t>(</a:t>
            </a:r>
            <a:r>
              <a:rPr lang="en-US" i="1" dirty="0"/>
              <a:t>t</a:t>
            </a:r>
            <a:r>
              <a:rPr lang="en-US" dirty="0"/>
              <a:t>) / </a:t>
            </a:r>
            <a:r>
              <a:rPr lang="en-US" i="1" dirty="0"/>
              <a:t>t</a:t>
            </a:r>
            <a:r>
              <a:rPr lang="en-US" dirty="0"/>
              <a:t> = 1+</a:t>
            </a:r>
            <a:r>
              <a:rPr lang="en-US" i="1" dirty="0">
                <a:cs typeface="Arial" charset="0"/>
              </a:rPr>
              <a:t> ρ </a:t>
            </a:r>
            <a:r>
              <a:rPr lang="en-US" dirty="0">
                <a:cs typeface="Arial" charset="0"/>
              </a:rPr>
              <a:t>(faster)</a:t>
            </a:r>
            <a:endParaRPr lang="en-US" dirty="0"/>
          </a:p>
          <a:p>
            <a:pPr lvl="2">
              <a:lnSpc>
                <a:spcPct val="150000"/>
              </a:lnSpc>
            </a:pPr>
            <a:r>
              <a:rPr lang="en-US" i="1" dirty="0"/>
              <a:t>C</a:t>
            </a:r>
            <a:r>
              <a:rPr lang="en-US" baseline="-25000" dirty="0"/>
              <a:t>2</a:t>
            </a:r>
            <a:r>
              <a:rPr lang="en-US" dirty="0"/>
              <a:t>(</a:t>
            </a:r>
            <a:r>
              <a:rPr lang="en-US" i="1" dirty="0"/>
              <a:t>t</a:t>
            </a:r>
            <a:r>
              <a:rPr lang="en-US" dirty="0"/>
              <a:t>) / </a:t>
            </a:r>
            <a:r>
              <a:rPr lang="en-US" i="1" dirty="0"/>
              <a:t>t</a:t>
            </a:r>
            <a:r>
              <a:rPr lang="en-US" dirty="0"/>
              <a:t> = 1 / (1+ </a:t>
            </a:r>
            <a:r>
              <a:rPr lang="en-US" i="1" dirty="0">
                <a:cs typeface="Arial" charset="0"/>
              </a:rPr>
              <a:t>ρ</a:t>
            </a:r>
            <a:r>
              <a:rPr lang="en-US" dirty="0"/>
              <a:t>) (slower)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0" dirty="0" err="1"/>
              <a:t>Danh</a:t>
            </a:r>
            <a:r>
              <a:rPr lang="en-US" b="0" dirty="0"/>
              <a:t> Le Phuoc, TU Berlin, Distributed Algorithms 2018/19</a:t>
            </a: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/>
              <a:t>Slide </a:t>
            </a:r>
            <a:fld id="{DDA20590-EC26-DE40-BF83-8E86F34B783D}" type="slidenum">
              <a:rPr lang="de-DE" smtClean="0"/>
              <a:pPr/>
              <a:t>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966696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Synchronization Interval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39750" y="1924050"/>
            <a:ext cx="8061325" cy="441483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dirty="0"/>
              <a:t>If the clocks are synchronized at </a:t>
            </a:r>
            <a:r>
              <a:rPr lang="en-US" i="1" dirty="0"/>
              <a:t>t </a:t>
            </a:r>
            <a:r>
              <a:rPr lang="en-US" dirty="0"/>
              <a:t>= 0: </a:t>
            </a:r>
            <a:r>
              <a:rPr lang="en-US" i="1" dirty="0"/>
              <a:t>C</a:t>
            </a:r>
            <a:r>
              <a:rPr lang="en-US" baseline="-25000" dirty="0"/>
              <a:t>1</a:t>
            </a:r>
            <a:r>
              <a:rPr lang="en-US" dirty="0"/>
              <a:t>(</a:t>
            </a:r>
            <a:r>
              <a:rPr lang="en-US" i="1" dirty="0"/>
              <a:t>t</a:t>
            </a:r>
            <a:r>
              <a:rPr lang="en-US" dirty="0"/>
              <a:t>) = (1+</a:t>
            </a:r>
            <a:r>
              <a:rPr lang="en-US" i="1" dirty="0">
                <a:cs typeface="Arial" charset="0"/>
              </a:rPr>
              <a:t> ρ</a:t>
            </a:r>
            <a:r>
              <a:rPr lang="en-US" dirty="0">
                <a:cs typeface="Arial" charset="0"/>
              </a:rPr>
              <a:t>) </a:t>
            </a:r>
            <a:r>
              <a:rPr lang="en-US" i="1" dirty="0">
                <a:cs typeface="Arial" charset="0"/>
              </a:rPr>
              <a:t>t</a:t>
            </a:r>
            <a:r>
              <a:rPr lang="en-US" dirty="0">
                <a:cs typeface="Arial" charset="0"/>
              </a:rPr>
              <a:t> and </a:t>
            </a:r>
            <a:r>
              <a:rPr lang="en-US" i="1" dirty="0">
                <a:cs typeface="Arial" charset="0"/>
              </a:rPr>
              <a:t>C</a:t>
            </a:r>
            <a:r>
              <a:rPr lang="en-US" baseline="-25000" dirty="0">
                <a:cs typeface="Arial" charset="0"/>
              </a:rPr>
              <a:t>2</a:t>
            </a:r>
            <a:r>
              <a:rPr lang="en-US" dirty="0">
                <a:cs typeface="Arial" charset="0"/>
              </a:rPr>
              <a:t>(</a:t>
            </a:r>
            <a:r>
              <a:rPr lang="en-US" i="1" dirty="0">
                <a:cs typeface="Arial" charset="0"/>
              </a:rPr>
              <a:t>t</a:t>
            </a:r>
            <a:r>
              <a:rPr lang="en-US" dirty="0">
                <a:cs typeface="Arial" charset="0"/>
              </a:rPr>
              <a:t>) = </a:t>
            </a:r>
            <a:r>
              <a:rPr lang="en-US" i="1" dirty="0">
                <a:cs typeface="Arial" charset="0"/>
              </a:rPr>
              <a:t>t</a:t>
            </a:r>
            <a:r>
              <a:rPr lang="en-US" dirty="0">
                <a:cs typeface="Arial" charset="0"/>
              </a:rPr>
              <a:t> / (1+</a:t>
            </a:r>
            <a:r>
              <a:rPr lang="en-US" i="1" dirty="0">
                <a:cs typeface="Arial" charset="0"/>
              </a:rPr>
              <a:t> ρ</a:t>
            </a:r>
            <a:r>
              <a:rPr lang="en-US" dirty="0">
                <a:cs typeface="Arial" charset="0"/>
              </a:rPr>
              <a:t>)</a:t>
            </a: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dirty="0">
                <a:cs typeface="Arial" charset="0"/>
              </a:rPr>
              <a:t>Therefore:</a:t>
            </a:r>
          </a:p>
          <a:p>
            <a:pPr>
              <a:lnSpc>
                <a:spcPct val="150000"/>
              </a:lnSpc>
              <a:buFont typeface="Arial" charset="0"/>
              <a:buChar char="•"/>
            </a:pPr>
            <a:endParaRPr lang="en-US" dirty="0">
              <a:cs typeface="Arial" charset="0"/>
            </a:endParaRPr>
          </a:p>
          <a:p>
            <a:pPr>
              <a:lnSpc>
                <a:spcPct val="150000"/>
              </a:lnSpc>
              <a:buFont typeface="Arial" charset="0"/>
              <a:buChar char="•"/>
            </a:pPr>
            <a:endParaRPr lang="en-US" dirty="0">
              <a:cs typeface="Arial" charset="0"/>
            </a:endParaRPr>
          </a:p>
          <a:p>
            <a:pPr>
              <a:lnSpc>
                <a:spcPct val="150000"/>
              </a:lnSpc>
              <a:buFont typeface="Arial" charset="0"/>
              <a:buChar char="•"/>
            </a:pPr>
            <a:endParaRPr lang="en-US" dirty="0">
              <a:cs typeface="Arial" charset="0"/>
            </a:endParaRPr>
          </a:p>
          <a:p>
            <a:pPr>
              <a:lnSpc>
                <a:spcPct val="150000"/>
              </a:lnSpc>
              <a:buFont typeface="Arial" charset="0"/>
              <a:buChar char="•"/>
            </a:pPr>
            <a:endParaRPr lang="en-US" dirty="0">
              <a:cs typeface="Arial" charset="0"/>
            </a:endParaRPr>
          </a:p>
          <a:p>
            <a:pPr>
              <a:lnSpc>
                <a:spcPct val="150000"/>
              </a:lnSpc>
              <a:buFont typeface="Arial" charset="0"/>
              <a:buChar char="•"/>
            </a:pPr>
            <a:endParaRPr lang="en-US" dirty="0">
              <a:cs typeface="Arial" charset="0"/>
            </a:endParaRPr>
          </a:p>
          <a:p>
            <a:pPr>
              <a:lnSpc>
                <a:spcPct val="150000"/>
              </a:lnSpc>
              <a:buFont typeface="Arial" charset="0"/>
              <a:buChar char="•"/>
            </a:pPr>
            <a:endParaRPr lang="en-US" dirty="0">
              <a:cs typeface="Arial" charset="0"/>
            </a:endParaRPr>
          </a:p>
          <a:p>
            <a:pPr>
              <a:lnSpc>
                <a:spcPct val="150000"/>
              </a:lnSpc>
              <a:buFont typeface="Arial" charset="0"/>
              <a:buChar char="•"/>
            </a:pPr>
            <a:endParaRPr lang="en-US" dirty="0">
              <a:cs typeface="Arial" charset="0"/>
            </a:endParaRPr>
          </a:p>
          <a:p>
            <a:pPr>
              <a:lnSpc>
                <a:spcPct val="150000"/>
              </a:lnSpc>
              <a:buFont typeface="Arial" charset="0"/>
              <a:buChar char="•"/>
            </a:pPr>
            <a:endParaRPr lang="en-US" dirty="0">
              <a:cs typeface="Arial" charset="0"/>
            </a:endParaRP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dirty="0">
                <a:cs typeface="Arial" charset="0"/>
              </a:rPr>
              <a:t>Clocks must be synchronized again before</a:t>
            </a: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dirty="0">
                <a:cs typeface="Arial" charset="0"/>
              </a:rPr>
              <a:t>For very small </a:t>
            </a:r>
            <a:r>
              <a:rPr lang="en-US" i="1" dirty="0">
                <a:cs typeface="Arial" charset="0"/>
              </a:rPr>
              <a:t>ρ</a:t>
            </a:r>
            <a:r>
              <a:rPr lang="en-US" dirty="0">
                <a:cs typeface="Arial" charset="0"/>
              </a:rPr>
              <a:t>: Synchronization every </a:t>
            </a:r>
            <a:r>
              <a:rPr lang="en-US" i="1" dirty="0">
                <a:cs typeface="Arial" charset="0"/>
              </a:rPr>
              <a:t>d</a:t>
            </a:r>
            <a:r>
              <a:rPr lang="en-US" dirty="0">
                <a:cs typeface="Arial" charset="0"/>
              </a:rPr>
              <a:t> / 2</a:t>
            </a:r>
            <a:r>
              <a:rPr lang="en-US" i="1" dirty="0">
                <a:cs typeface="Arial" charset="0"/>
              </a:rPr>
              <a:t> ρ</a:t>
            </a:r>
            <a:endParaRPr lang="en-US" dirty="0">
              <a:cs typeface="Arial" charset="0"/>
            </a:endParaRPr>
          </a:p>
          <a:p>
            <a:pPr>
              <a:lnSpc>
                <a:spcPct val="150000"/>
              </a:lnSpc>
              <a:buFont typeface="Arial" charset="0"/>
              <a:buChar char="•"/>
            </a:pP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0" dirty="0" err="1"/>
              <a:t>Danh</a:t>
            </a:r>
            <a:r>
              <a:rPr lang="en-US" b="0" dirty="0"/>
              <a:t> Le Phuoc, TU Berlin, Distributed Algorithms 2018/19</a:t>
            </a:r>
          </a:p>
        </p:txBody>
      </p:sp>
      <p:graphicFrame>
        <p:nvGraphicFramePr>
          <p:cNvPr id="7" name="Objekt 6"/>
          <p:cNvGraphicFramePr>
            <a:graphicFrameLocks noChangeAspect="1"/>
          </p:cNvGraphicFramePr>
          <p:nvPr>
            <p:extLst/>
          </p:nvPr>
        </p:nvGraphicFramePr>
        <p:xfrm>
          <a:off x="2267744" y="2492896"/>
          <a:ext cx="1685552" cy="25194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0" name="Formel" r:id="rId4" imgW="1206360" imgH="1803240" progId="Equation.3">
                  <p:embed/>
                </p:oleObj>
              </mc:Choice>
              <mc:Fallback>
                <p:oleObj name="Formel" r:id="rId4" imgW="1206360" imgH="1803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7744" y="2492896"/>
                        <a:ext cx="1685552" cy="251945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3"/>
          <p:cNvGraphicFramePr>
            <a:graphicFrameLocks noChangeAspect="1"/>
          </p:cNvGraphicFramePr>
          <p:nvPr>
            <p:extLst/>
          </p:nvPr>
        </p:nvGraphicFramePr>
        <p:xfrm>
          <a:off x="5436096" y="5085184"/>
          <a:ext cx="1008112" cy="65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1" name="Formel" r:id="rId6" imgW="647640" imgH="419040" progId="Equation.3">
                  <p:embed/>
                </p:oleObj>
              </mc:Choice>
              <mc:Fallback>
                <p:oleObj name="Formel" r:id="rId6" imgW="64764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6096" y="5085184"/>
                        <a:ext cx="1008112" cy="65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Foliennummernplatzhalt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/>
              <a:t>Slide </a:t>
            </a:r>
            <a:fld id="{DDA20590-EC26-DE40-BF83-8E86F34B783D}" type="slidenum">
              <a:rPr lang="de-DE" smtClean="0"/>
              <a:pPr/>
              <a:t>14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57802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Synchronization Interval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39750" y="1738313"/>
            <a:ext cx="8352730" cy="4600574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sz="1800" dirty="0"/>
              <a:t>Previous slide: Synchronization of two correct clocks (against each other)</a:t>
            </a: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sz="1800" dirty="0"/>
              <a:t>Now: Synchronization against a perfect (or assumed to be perfect) clock with maximum deviation </a:t>
            </a:r>
            <a:r>
              <a:rPr lang="en-US" sz="1800" i="1" dirty="0"/>
              <a:t>d</a:t>
            </a: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sz="1800" dirty="0"/>
              <a:t>Assumption again: Clocks are synchronized at </a:t>
            </a:r>
            <a:r>
              <a:rPr lang="en-US" sz="1800" i="1" dirty="0"/>
              <a:t>t </a:t>
            </a:r>
            <a:r>
              <a:rPr lang="en-US" sz="1800" dirty="0"/>
              <a:t>= 0</a:t>
            </a: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sz="1800" dirty="0"/>
              <a:t>Two cases:       Clock as fast as possible		Clock as slow as possible</a:t>
            </a:r>
          </a:p>
          <a:p>
            <a:pPr>
              <a:lnSpc>
                <a:spcPct val="150000"/>
              </a:lnSpc>
              <a:buFont typeface="Arial" charset="0"/>
              <a:buChar char="•"/>
            </a:pPr>
            <a:endParaRPr lang="en-US" sz="1800" dirty="0"/>
          </a:p>
          <a:p>
            <a:pPr>
              <a:lnSpc>
                <a:spcPct val="150000"/>
              </a:lnSpc>
              <a:buFont typeface="Arial" charset="0"/>
              <a:buChar char="•"/>
            </a:pPr>
            <a:endParaRPr lang="en-US" sz="1800" dirty="0"/>
          </a:p>
          <a:p>
            <a:pPr>
              <a:lnSpc>
                <a:spcPct val="150000"/>
              </a:lnSpc>
              <a:buFont typeface="Arial" charset="0"/>
              <a:buChar char="•"/>
            </a:pPr>
            <a:endParaRPr lang="en-US" sz="1800" dirty="0"/>
          </a:p>
          <a:p>
            <a:pPr>
              <a:lnSpc>
                <a:spcPct val="150000"/>
              </a:lnSpc>
              <a:buFont typeface="Arial" charset="0"/>
              <a:buChar char="•"/>
            </a:pPr>
            <a:endParaRPr lang="en-US" sz="1800" dirty="0"/>
          </a:p>
          <a:p>
            <a:pPr>
              <a:lnSpc>
                <a:spcPct val="150000"/>
              </a:lnSpc>
              <a:buFont typeface="Arial" charset="0"/>
              <a:buChar char="•"/>
            </a:pPr>
            <a:endParaRPr lang="en-US" sz="1800" dirty="0"/>
          </a:p>
          <a:p>
            <a:pPr>
              <a:lnSpc>
                <a:spcPct val="150000"/>
              </a:lnSpc>
              <a:buFont typeface="Arial" charset="0"/>
              <a:buChar char="•"/>
            </a:pPr>
            <a:endParaRPr lang="en-US" sz="1800" dirty="0"/>
          </a:p>
          <a:p>
            <a:pPr>
              <a:lnSpc>
                <a:spcPct val="150000"/>
              </a:lnSpc>
              <a:buFont typeface="Arial" charset="0"/>
              <a:buChar char="•"/>
            </a:pPr>
            <a:endParaRPr lang="en-US" sz="1800" dirty="0"/>
          </a:p>
          <a:p>
            <a:pPr>
              <a:lnSpc>
                <a:spcPct val="150000"/>
              </a:lnSpc>
              <a:buFont typeface="Arial" charset="0"/>
              <a:buChar char="•"/>
            </a:pPr>
            <a:endParaRPr lang="en-US" sz="1800" dirty="0"/>
          </a:p>
          <a:p>
            <a:pPr>
              <a:lnSpc>
                <a:spcPct val="150000"/>
              </a:lnSpc>
              <a:buFont typeface="Arial" charset="0"/>
              <a:buChar char="•"/>
            </a:pPr>
            <a:endParaRPr lang="en-US" sz="1800" dirty="0"/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sz="1800" dirty="0"/>
              <a:t>The clock must be synchronized again before </a:t>
            </a:r>
            <a:r>
              <a:rPr lang="en-US" sz="1800" i="1" dirty="0">
                <a:cs typeface="Arial" charset="0"/>
              </a:rPr>
              <a:t>ρ</a:t>
            </a:r>
            <a:r>
              <a:rPr lang="en-US" sz="1800" baseline="30000" dirty="0">
                <a:cs typeface="Times New Roman" pitchFamily="18" charset="0"/>
              </a:rPr>
              <a:t>–1</a:t>
            </a:r>
            <a:r>
              <a:rPr lang="en-US" sz="1800" i="1" dirty="0">
                <a:cs typeface="Times New Roman" pitchFamily="18" charset="0"/>
              </a:rPr>
              <a:t> </a:t>
            </a:r>
            <a:r>
              <a:rPr lang="en-US" sz="1800" i="1" dirty="0"/>
              <a:t>d</a:t>
            </a:r>
            <a:endParaRPr lang="en-US" sz="180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0" dirty="0" err="1"/>
              <a:t>Danh</a:t>
            </a:r>
            <a:r>
              <a:rPr lang="en-US" b="0" dirty="0"/>
              <a:t> Le Phuoc, TU Berlin, Distributed Algorithms 2018/19</a:t>
            </a:r>
          </a:p>
        </p:txBody>
      </p:sp>
      <p:graphicFrame>
        <p:nvGraphicFramePr>
          <p:cNvPr id="29698" name="Object 2"/>
          <p:cNvGraphicFramePr>
            <a:graphicFrameLocks noChangeAspect="1"/>
          </p:cNvGraphicFramePr>
          <p:nvPr>
            <p:extLst/>
          </p:nvPr>
        </p:nvGraphicFramePr>
        <p:xfrm>
          <a:off x="2546350" y="3794125"/>
          <a:ext cx="1468438" cy="1355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2" name="Formel" r:id="rId4" imgW="952200" imgH="876240" progId="Equation.3">
                  <p:embed/>
                </p:oleObj>
              </mc:Choice>
              <mc:Fallback>
                <p:oleObj name="Formel" r:id="rId4" imgW="952200" imgH="876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6350" y="3794125"/>
                        <a:ext cx="1468438" cy="1355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0" name="Object 4"/>
          <p:cNvGraphicFramePr>
            <a:graphicFrameLocks noChangeAspect="1"/>
          </p:cNvGraphicFramePr>
          <p:nvPr>
            <p:extLst/>
          </p:nvPr>
        </p:nvGraphicFramePr>
        <p:xfrm>
          <a:off x="6588224" y="3212976"/>
          <a:ext cx="1450975" cy="2706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3" name="Formel" r:id="rId6" imgW="939600" imgH="1752480" progId="Equation.3">
                  <p:embed/>
                </p:oleObj>
              </mc:Choice>
              <mc:Fallback>
                <p:oleObj name="Formel" r:id="rId6" imgW="939600" imgH="1752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8224" y="3212976"/>
                        <a:ext cx="1450975" cy="2706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Foliennummernplatzhalt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 dirty="0"/>
              <a:t>Slide </a:t>
            </a:r>
            <a:fld id="{DDA20590-EC26-DE40-BF83-8E86F34B783D}" type="slidenum">
              <a:rPr lang="de-DE" smtClean="0"/>
              <a:pPr/>
              <a:t>15</a:t>
            </a:fld>
            <a:endParaRPr lang="de-D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66964" y="5304980"/>
            <a:ext cx="1368152" cy="614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4198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081" name="Rectangle 2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400" dirty="0"/>
              <a:t>External Clock Synchronization (Cristian [5], 1989)</a:t>
            </a:r>
          </a:p>
        </p:txBody>
      </p:sp>
      <p:sp>
        <p:nvSpPr>
          <p:cNvPr id="557082" name="Rectangle 26"/>
          <p:cNvSpPr>
            <a:spLocks noGrp="1" noChangeArrowheads="1"/>
          </p:cNvSpPr>
          <p:nvPr>
            <p:ph idx="1"/>
          </p:nvPr>
        </p:nvSpPr>
        <p:spPr>
          <a:xfrm>
            <a:off x="539750" y="1924050"/>
            <a:ext cx="8061325" cy="288230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dirty="0"/>
              <a:t>Scenario: Process </a:t>
            </a:r>
            <a:r>
              <a:rPr lang="en-US" i="1" dirty="0"/>
              <a:t>P</a:t>
            </a:r>
            <a:r>
              <a:rPr lang="en-US" baseline="-25000" dirty="0"/>
              <a:t>2</a:t>
            </a:r>
            <a:r>
              <a:rPr lang="en-US" dirty="0"/>
              <a:t> wants to adjust its clock based on the clock of </a:t>
            </a:r>
            <a:r>
              <a:rPr lang="en-US" i="1" dirty="0"/>
              <a:t>P</a:t>
            </a:r>
            <a:r>
              <a:rPr lang="en-US" baseline="-25000" dirty="0"/>
              <a:t>1</a:t>
            </a:r>
            <a:endParaRPr lang="en-US" dirty="0"/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dirty="0"/>
              <a:t>Assumption: Message delay </a:t>
            </a:r>
            <a:r>
              <a:rPr lang="en-US" i="1" dirty="0"/>
              <a:t>x</a:t>
            </a:r>
            <a:r>
              <a:rPr lang="en-US" dirty="0"/>
              <a:t> is known</a:t>
            </a:r>
          </a:p>
          <a:p>
            <a:pPr lvl="1">
              <a:lnSpc>
                <a:spcPct val="150000"/>
              </a:lnSpc>
            </a:pPr>
            <a:r>
              <a:rPr lang="en-US" i="1" dirty="0"/>
              <a:t>P</a:t>
            </a:r>
            <a:r>
              <a:rPr lang="en-US" baseline="-25000" dirty="0"/>
              <a:t>1</a:t>
            </a:r>
            <a:r>
              <a:rPr lang="en-US" dirty="0"/>
              <a:t> has a clock with an assumed drift of 0 (e.g., by using an atomic clock</a:t>
            </a:r>
            <a:r>
              <a:rPr lang="en-US"/>
              <a:t>) </a:t>
            </a:r>
          </a:p>
          <a:p>
            <a:pPr lvl="1">
              <a:lnSpc>
                <a:spcPct val="150000"/>
              </a:lnSpc>
            </a:pPr>
            <a:r>
              <a:rPr lang="en-US" i="1"/>
              <a:t>P</a:t>
            </a:r>
            <a:r>
              <a:rPr lang="en-US" baseline="-25000"/>
              <a:t>2</a:t>
            </a:r>
            <a:r>
              <a:rPr lang="en-US"/>
              <a:t> </a:t>
            </a:r>
            <a:r>
              <a:rPr lang="en-US" dirty="0"/>
              <a:t>adjusts its clock by </a:t>
            </a:r>
            <a:r>
              <a:rPr lang="en-US" i="1" dirty="0"/>
              <a:t>t</a:t>
            </a:r>
            <a:r>
              <a:rPr lang="en-US" baseline="-25000" dirty="0"/>
              <a:t>2</a:t>
            </a:r>
            <a:r>
              <a:rPr lang="en-US" dirty="0"/>
              <a:t> + </a:t>
            </a:r>
            <a:r>
              <a:rPr lang="en-US" i="1" dirty="0"/>
              <a:t>x</a:t>
            </a:r>
            <a:r>
              <a:rPr lang="en-US" dirty="0"/>
              <a:t> – </a:t>
            </a:r>
            <a:r>
              <a:rPr lang="en-US" i="1" dirty="0"/>
              <a:t>t</a:t>
            </a:r>
            <a:r>
              <a:rPr lang="en-US" baseline="-25000" dirty="0"/>
              <a:t>3</a:t>
            </a:r>
            <a:r>
              <a:rPr lang="en-US" dirty="0"/>
              <a:t> </a:t>
            </a: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dirty="0"/>
              <a:t>Error of adjustment </a:t>
            </a:r>
            <a:r>
              <a:rPr lang="en-US" i="1" dirty="0" err="1"/>
              <a:t>e</a:t>
            </a:r>
            <a:r>
              <a:rPr lang="en-US" i="1" baseline="-25000" dirty="0" err="1"/>
              <a:t>max</a:t>
            </a:r>
            <a:r>
              <a:rPr lang="en-US" dirty="0"/>
              <a:t> = 0</a:t>
            </a: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dirty="0"/>
              <a:t>If the maximal deviation shall stay smaller than </a:t>
            </a:r>
            <a:r>
              <a:rPr lang="en-US" i="1" dirty="0"/>
              <a:t>d, </a:t>
            </a:r>
            <a:r>
              <a:rPr lang="en-US" dirty="0"/>
              <a:t>a new synchronization is at the latest necessary after </a:t>
            </a:r>
            <a:r>
              <a:rPr lang="en-US" i="1" dirty="0" err="1">
                <a:cs typeface="Arial" charset="0"/>
              </a:rPr>
              <a:t>ρ</a:t>
            </a:r>
            <a:r>
              <a:rPr lang="en-US" baseline="30000" dirty="0">
                <a:cs typeface="Times New Roman" pitchFamily="18" charset="0"/>
              </a:rPr>
              <a:t>–1</a:t>
            </a:r>
            <a:r>
              <a:rPr lang="en-US" i="1" dirty="0">
                <a:cs typeface="Times New Roman" pitchFamily="18" charset="0"/>
              </a:rPr>
              <a:t> </a:t>
            </a:r>
            <a:r>
              <a:rPr lang="en-US" i="1" dirty="0"/>
              <a:t>d</a:t>
            </a: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dirty="0"/>
              <a:t>Limits for d?</a:t>
            </a:r>
          </a:p>
        </p:txBody>
      </p:sp>
      <p:sp>
        <p:nvSpPr>
          <p:cNvPr id="26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0" dirty="0" err="1"/>
              <a:t>Danh</a:t>
            </a:r>
            <a:r>
              <a:rPr lang="en-US" b="0" dirty="0"/>
              <a:t> Le Phuoc, TU Berlin, Distributed Algorithms 2018/19</a:t>
            </a:r>
          </a:p>
        </p:txBody>
      </p:sp>
      <p:sp>
        <p:nvSpPr>
          <p:cNvPr id="557060" name="Line 4"/>
          <p:cNvSpPr>
            <a:spLocks noChangeShapeType="1"/>
          </p:cNvSpPr>
          <p:nvPr/>
        </p:nvSpPr>
        <p:spPr bwMode="auto">
          <a:xfrm>
            <a:off x="2663825" y="4823321"/>
            <a:ext cx="33051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557061" name="Text Box 5"/>
          <p:cNvSpPr txBox="1">
            <a:spLocks noChangeArrowheads="1"/>
          </p:cNvSpPr>
          <p:nvPr/>
        </p:nvSpPr>
        <p:spPr bwMode="auto">
          <a:xfrm>
            <a:off x="2195513" y="4597896"/>
            <a:ext cx="4206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 i="1"/>
              <a:t>P</a:t>
            </a:r>
            <a:r>
              <a:rPr lang="de-DE" baseline="-25000"/>
              <a:t>1</a:t>
            </a:r>
          </a:p>
        </p:txBody>
      </p:sp>
      <p:sp>
        <p:nvSpPr>
          <p:cNvPr id="557062" name="Line 6"/>
          <p:cNvSpPr>
            <a:spLocks noChangeShapeType="1"/>
          </p:cNvSpPr>
          <p:nvPr/>
        </p:nvSpPr>
        <p:spPr bwMode="auto">
          <a:xfrm>
            <a:off x="2663825" y="5867896"/>
            <a:ext cx="33051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557063" name="Text Box 7"/>
          <p:cNvSpPr txBox="1">
            <a:spLocks noChangeArrowheads="1"/>
          </p:cNvSpPr>
          <p:nvPr/>
        </p:nvSpPr>
        <p:spPr bwMode="auto">
          <a:xfrm>
            <a:off x="2195513" y="5642471"/>
            <a:ext cx="4206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 i="1"/>
              <a:t>P</a:t>
            </a:r>
            <a:r>
              <a:rPr lang="de-DE" baseline="-25000"/>
              <a:t>2</a:t>
            </a:r>
          </a:p>
        </p:txBody>
      </p:sp>
      <p:sp>
        <p:nvSpPr>
          <p:cNvPr id="557064" name="Line 8"/>
          <p:cNvSpPr>
            <a:spLocks noChangeShapeType="1"/>
          </p:cNvSpPr>
          <p:nvPr/>
        </p:nvSpPr>
        <p:spPr bwMode="auto">
          <a:xfrm flipV="1">
            <a:off x="3513138" y="4828084"/>
            <a:ext cx="963612" cy="10509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557065" name="Line 9"/>
          <p:cNvSpPr>
            <a:spLocks noChangeShapeType="1"/>
          </p:cNvSpPr>
          <p:nvPr/>
        </p:nvSpPr>
        <p:spPr bwMode="auto">
          <a:xfrm>
            <a:off x="4476750" y="4824909"/>
            <a:ext cx="963613" cy="10541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557066" name="Line 10"/>
          <p:cNvSpPr>
            <a:spLocks noChangeShapeType="1"/>
          </p:cNvSpPr>
          <p:nvPr/>
        </p:nvSpPr>
        <p:spPr bwMode="auto">
          <a:xfrm>
            <a:off x="5440363" y="5723434"/>
            <a:ext cx="0" cy="3016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557067" name="Text Box 11"/>
          <p:cNvSpPr txBox="1">
            <a:spLocks noChangeArrowheads="1"/>
          </p:cNvSpPr>
          <p:nvPr/>
        </p:nvSpPr>
        <p:spPr bwMode="auto">
          <a:xfrm>
            <a:off x="3709988" y="5088434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gradFill rotWithShape="1">
                  <a:gsLst>
                    <a:gs pos="0">
                      <a:srgbClr val="39A6E4"/>
                    </a:gs>
                    <a:gs pos="100000">
                      <a:schemeClr val="tx2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/>
              <a:t>?</a:t>
            </a:r>
          </a:p>
        </p:txBody>
      </p:sp>
      <p:sp>
        <p:nvSpPr>
          <p:cNvPr id="557068" name="Text Box 12"/>
          <p:cNvSpPr txBox="1">
            <a:spLocks noChangeArrowheads="1"/>
          </p:cNvSpPr>
          <p:nvPr/>
        </p:nvSpPr>
        <p:spPr bwMode="auto">
          <a:xfrm>
            <a:off x="4921250" y="5088434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gradFill rotWithShape="1">
                  <a:gsLst>
                    <a:gs pos="0">
                      <a:srgbClr val="39A6E4"/>
                    </a:gs>
                    <a:gs pos="100000">
                      <a:schemeClr val="tx2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/>
              <a:t>5</a:t>
            </a:r>
          </a:p>
        </p:txBody>
      </p:sp>
      <p:sp>
        <p:nvSpPr>
          <p:cNvPr id="557069" name="Line 13"/>
          <p:cNvSpPr>
            <a:spLocks noChangeShapeType="1"/>
          </p:cNvSpPr>
          <p:nvPr/>
        </p:nvSpPr>
        <p:spPr bwMode="auto">
          <a:xfrm>
            <a:off x="5440363" y="4824909"/>
            <a:ext cx="0" cy="1050925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557070" name="Text Box 14"/>
          <p:cNvSpPr txBox="1">
            <a:spLocks noChangeArrowheads="1"/>
          </p:cNvSpPr>
          <p:nvPr/>
        </p:nvSpPr>
        <p:spPr bwMode="auto">
          <a:xfrm>
            <a:off x="4105275" y="4293096"/>
            <a:ext cx="7191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gradFill rotWithShape="1">
                  <a:gsLst>
                    <a:gs pos="0">
                      <a:srgbClr val="39A6E4"/>
                    </a:gs>
                    <a:gs pos="100000">
                      <a:schemeClr val="tx2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 i="1"/>
              <a:t>t</a:t>
            </a:r>
            <a:r>
              <a:rPr lang="de-DE" baseline="-25000"/>
              <a:t>2</a:t>
            </a:r>
            <a:r>
              <a:rPr lang="de-DE"/>
              <a:t> = 5</a:t>
            </a:r>
          </a:p>
        </p:txBody>
      </p:sp>
      <p:sp>
        <p:nvSpPr>
          <p:cNvPr id="557071" name="Text Box 15"/>
          <p:cNvSpPr txBox="1">
            <a:spLocks noChangeArrowheads="1"/>
          </p:cNvSpPr>
          <p:nvPr/>
        </p:nvSpPr>
        <p:spPr bwMode="auto">
          <a:xfrm>
            <a:off x="5256213" y="5988546"/>
            <a:ext cx="7191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gradFill rotWithShape="1">
                  <a:gsLst>
                    <a:gs pos="0">
                      <a:srgbClr val="39A6E4"/>
                    </a:gs>
                    <a:gs pos="100000">
                      <a:schemeClr val="tx2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 i="1"/>
              <a:t>t</a:t>
            </a:r>
            <a:r>
              <a:rPr lang="de-DE" baseline="-25000"/>
              <a:t>3</a:t>
            </a:r>
            <a:r>
              <a:rPr lang="de-DE"/>
              <a:t> = 8</a:t>
            </a:r>
          </a:p>
        </p:txBody>
      </p:sp>
      <p:sp>
        <p:nvSpPr>
          <p:cNvPr id="557072" name="Line 16"/>
          <p:cNvSpPr>
            <a:spLocks noChangeShapeType="1"/>
          </p:cNvSpPr>
          <p:nvPr/>
        </p:nvSpPr>
        <p:spPr bwMode="auto">
          <a:xfrm>
            <a:off x="4476750" y="4639171"/>
            <a:ext cx="0" cy="3016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557073" name="Line 17"/>
          <p:cNvSpPr>
            <a:spLocks noChangeShapeType="1"/>
          </p:cNvSpPr>
          <p:nvPr/>
        </p:nvSpPr>
        <p:spPr bwMode="auto">
          <a:xfrm>
            <a:off x="3513138" y="5728196"/>
            <a:ext cx="0" cy="3016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557074" name="Text Box 18"/>
          <p:cNvSpPr txBox="1">
            <a:spLocks noChangeArrowheads="1"/>
          </p:cNvSpPr>
          <p:nvPr/>
        </p:nvSpPr>
        <p:spPr bwMode="auto">
          <a:xfrm>
            <a:off x="4587875" y="5832971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gradFill rotWithShape="1">
                  <a:gsLst>
                    <a:gs pos="0">
                      <a:srgbClr val="39A6E4"/>
                    </a:gs>
                    <a:gs pos="100000">
                      <a:schemeClr val="tx2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 i="1"/>
              <a:t>x</a:t>
            </a:r>
            <a:r>
              <a:rPr lang="de-DE"/>
              <a:t> = 2</a:t>
            </a:r>
          </a:p>
        </p:txBody>
      </p:sp>
      <p:sp>
        <p:nvSpPr>
          <p:cNvPr id="557075" name="Line 19"/>
          <p:cNvSpPr>
            <a:spLocks noChangeShapeType="1"/>
          </p:cNvSpPr>
          <p:nvPr/>
        </p:nvSpPr>
        <p:spPr bwMode="auto">
          <a:xfrm>
            <a:off x="5440363" y="4639171"/>
            <a:ext cx="0" cy="3016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557076" name="Text Box 20"/>
          <p:cNvSpPr txBox="1">
            <a:spLocks noChangeArrowheads="1"/>
          </p:cNvSpPr>
          <p:nvPr/>
        </p:nvSpPr>
        <p:spPr bwMode="auto">
          <a:xfrm>
            <a:off x="5119688" y="4296271"/>
            <a:ext cx="635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gradFill rotWithShape="1">
                  <a:gsLst>
                    <a:gs pos="0">
                      <a:srgbClr val="39A6E4"/>
                    </a:gs>
                    <a:gs pos="100000">
                      <a:schemeClr val="tx2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 i="1"/>
              <a:t>t</a:t>
            </a:r>
            <a:r>
              <a:rPr lang="de-DE"/>
              <a:t> = 7</a:t>
            </a:r>
          </a:p>
        </p:txBody>
      </p:sp>
      <p:sp>
        <p:nvSpPr>
          <p:cNvPr id="557077" name="Line 21"/>
          <p:cNvSpPr>
            <a:spLocks noChangeShapeType="1"/>
          </p:cNvSpPr>
          <p:nvPr/>
        </p:nvSpPr>
        <p:spPr bwMode="auto">
          <a:xfrm>
            <a:off x="4476750" y="4828084"/>
            <a:ext cx="0" cy="1050925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557078" name="Line 22"/>
          <p:cNvSpPr>
            <a:spLocks noChangeShapeType="1"/>
          </p:cNvSpPr>
          <p:nvPr/>
        </p:nvSpPr>
        <p:spPr bwMode="auto">
          <a:xfrm>
            <a:off x="4476750" y="5728196"/>
            <a:ext cx="0" cy="3016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557079" name="Text Box 23"/>
          <p:cNvSpPr txBox="1">
            <a:spLocks noChangeArrowheads="1"/>
          </p:cNvSpPr>
          <p:nvPr/>
        </p:nvSpPr>
        <p:spPr bwMode="auto">
          <a:xfrm>
            <a:off x="3384550" y="5988546"/>
            <a:ext cx="3317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gradFill rotWithShape="1">
                  <a:gsLst>
                    <a:gs pos="0">
                      <a:srgbClr val="39A6E4"/>
                    </a:gs>
                    <a:gs pos="100000">
                      <a:schemeClr val="tx2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 i="1"/>
              <a:t>t</a:t>
            </a:r>
            <a:r>
              <a:rPr lang="de-DE" baseline="-25000"/>
              <a:t>1</a:t>
            </a:r>
            <a:endParaRPr lang="de-DE"/>
          </a:p>
        </p:txBody>
      </p:sp>
      <p:sp>
        <p:nvSpPr>
          <p:cNvPr id="557080" name="Rectangle 24"/>
          <p:cNvSpPr>
            <a:spLocks noChangeArrowheads="1"/>
          </p:cNvSpPr>
          <p:nvPr/>
        </p:nvSpPr>
        <p:spPr bwMode="auto">
          <a:xfrm>
            <a:off x="6217527" y="4891508"/>
            <a:ext cx="208582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gradFill rotWithShape="1">
                  <a:gsLst>
                    <a:gs pos="0">
                      <a:srgbClr val="39A6E4"/>
                    </a:gs>
                    <a:gs pos="100000">
                      <a:schemeClr val="tx2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Wingdings"/>
              <a:buChar char="à"/>
              <a:tabLst>
                <a:tab pos="271463" algn="l"/>
              </a:tabLst>
            </a:pPr>
            <a:r>
              <a:rPr lang="en-US" i="1" dirty="0">
                <a:sym typeface="Wingdings" pitchFamily="2" charset="2"/>
              </a:rPr>
              <a:t>P</a:t>
            </a:r>
            <a:r>
              <a:rPr lang="en-US" baseline="-25000" dirty="0">
                <a:sym typeface="Wingdings" pitchFamily="2" charset="2"/>
              </a:rPr>
              <a:t>2</a:t>
            </a:r>
            <a:r>
              <a:rPr lang="en-US" dirty="0">
                <a:sym typeface="Wingdings" pitchFamily="2" charset="2"/>
              </a:rPr>
              <a:t> sets its clock </a:t>
            </a:r>
          </a:p>
          <a:p>
            <a:pPr>
              <a:tabLst>
                <a:tab pos="271463" algn="l"/>
              </a:tabLst>
            </a:pPr>
            <a:r>
              <a:rPr lang="en-US" dirty="0">
                <a:sym typeface="Wingdings" pitchFamily="2" charset="2"/>
              </a:rPr>
              <a:t>    backwards by 1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/>
              <a:t>Slide </a:t>
            </a:r>
            <a:fld id="{DDA20590-EC26-DE40-BF83-8E86F34B783D}" type="slidenum">
              <a:rPr lang="de-DE" smtClean="0"/>
              <a:pPr/>
              <a:t>16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22763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7060" grpId="0" animBg="1"/>
      <p:bldP spid="557061" grpId="0"/>
      <p:bldP spid="557062" grpId="0" animBg="1"/>
      <p:bldP spid="557063" grpId="0"/>
      <p:bldP spid="557064" grpId="0" animBg="1"/>
      <p:bldP spid="557065" grpId="0" animBg="1"/>
      <p:bldP spid="557066" grpId="0" animBg="1"/>
      <p:bldP spid="557067" grpId="0"/>
      <p:bldP spid="557068" grpId="0"/>
      <p:bldP spid="557069" grpId="0" animBg="1"/>
      <p:bldP spid="557070" grpId="0"/>
      <p:bldP spid="557071" grpId="0"/>
      <p:bldP spid="557072" grpId="0" animBg="1"/>
      <p:bldP spid="557073" grpId="0" animBg="1"/>
      <p:bldP spid="557074" grpId="0"/>
      <p:bldP spid="557075" grpId="0" animBg="1"/>
      <p:bldP spid="557076" grpId="0"/>
      <p:bldP spid="557077" grpId="0" animBg="1"/>
      <p:bldP spid="557078" grpId="0" animBg="1"/>
      <p:bldP spid="557079" grpId="0"/>
      <p:bldP spid="55708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389" name="Rectangle 1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Unforeseeable Message Delay</a:t>
            </a:r>
          </a:p>
        </p:txBody>
      </p:sp>
      <p:sp>
        <p:nvSpPr>
          <p:cNvPr id="485390" name="Rectangle 14"/>
          <p:cNvSpPr>
            <a:spLocks noGrp="1" noChangeArrowheads="1"/>
          </p:cNvSpPr>
          <p:nvPr>
            <p:ph idx="1"/>
          </p:nvPr>
        </p:nvSpPr>
        <p:spPr>
          <a:xfrm>
            <a:off x="539750" y="1924050"/>
            <a:ext cx="8061325" cy="4348163"/>
          </a:xfrm>
        </p:spPr>
        <p:txBody>
          <a:bodyPr/>
          <a:lstStyle/>
          <a:p>
            <a:pPr>
              <a:buFont typeface="Arial" charset="0"/>
              <a:buChar char="•"/>
            </a:pPr>
            <a:r>
              <a:rPr lang="en-US" dirty="0"/>
              <a:t>In reality, message delays (in most cases) load-dependent and unlimited</a:t>
            </a:r>
          </a:p>
          <a:p>
            <a:pPr lvl="1"/>
            <a:r>
              <a:rPr lang="en-US" dirty="0"/>
              <a:t>The delay is higher with a high load than with a low load</a:t>
            </a:r>
          </a:p>
          <a:p>
            <a:pPr lvl="1"/>
            <a:r>
              <a:rPr lang="en-US" dirty="0"/>
              <a:t>The delay can be arbitrarily long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en-US" dirty="0"/>
              <a:t>the preceding procedure leads only to an approximate adjustment</a:t>
            </a:r>
          </a:p>
          <a:p>
            <a:pPr marL="0" indent="0"/>
            <a:endParaRPr lang="en-US" dirty="0"/>
          </a:p>
        </p:txBody>
      </p:sp>
      <p:sp>
        <p:nvSpPr>
          <p:cNvPr id="14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0" dirty="0" err="1"/>
              <a:t>Danh</a:t>
            </a:r>
            <a:r>
              <a:rPr lang="en-US" b="0" dirty="0"/>
              <a:t> Le Phuoc, TU Berlin, Distributed Algorithms 2018/19</a:t>
            </a:r>
          </a:p>
        </p:txBody>
      </p:sp>
      <p:grpSp>
        <p:nvGrpSpPr>
          <p:cNvPr id="2" name="Group 4"/>
          <p:cNvGrpSpPr>
            <a:grpSpLocks noChangeAspect="1"/>
          </p:cNvGrpSpPr>
          <p:nvPr/>
        </p:nvGrpSpPr>
        <p:grpSpPr bwMode="auto">
          <a:xfrm>
            <a:off x="2382837" y="3860800"/>
            <a:ext cx="4373563" cy="2413000"/>
            <a:chOff x="2938" y="1979"/>
            <a:chExt cx="2754" cy="1520"/>
          </a:xfrm>
        </p:grpSpPr>
        <p:sp>
          <p:nvSpPr>
            <p:cNvPr id="485381" name="Line 5"/>
            <p:cNvSpPr>
              <a:spLocks noChangeAspect="1" noChangeShapeType="1"/>
            </p:cNvSpPr>
            <p:nvPr/>
          </p:nvSpPr>
          <p:spPr bwMode="auto">
            <a:xfrm flipV="1">
              <a:off x="3175" y="1979"/>
              <a:ext cx="0" cy="12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485382" name="Line 6"/>
            <p:cNvSpPr>
              <a:spLocks noChangeAspect="1" noChangeShapeType="1"/>
            </p:cNvSpPr>
            <p:nvPr/>
          </p:nvSpPr>
          <p:spPr bwMode="auto">
            <a:xfrm>
              <a:off x="3424" y="3226"/>
              <a:ext cx="0" cy="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485383" name="Freeform 7"/>
            <p:cNvSpPr>
              <a:spLocks noChangeAspect="1"/>
            </p:cNvSpPr>
            <p:nvPr/>
          </p:nvSpPr>
          <p:spPr bwMode="auto">
            <a:xfrm>
              <a:off x="3420" y="2216"/>
              <a:ext cx="2257" cy="1062"/>
            </a:xfrm>
            <a:custGeom>
              <a:avLst/>
              <a:gdLst>
                <a:gd name="T0" fmla="*/ 0 w 2257"/>
                <a:gd name="T1" fmla="*/ 1053 h 1062"/>
                <a:gd name="T2" fmla="*/ 72 w 2257"/>
                <a:gd name="T3" fmla="*/ 1010 h 1062"/>
                <a:gd name="T4" fmla="*/ 254 w 2257"/>
                <a:gd name="T5" fmla="*/ 738 h 1062"/>
                <a:gd name="T6" fmla="*/ 367 w 2257"/>
                <a:gd name="T7" fmla="*/ 420 h 1062"/>
                <a:gd name="T8" fmla="*/ 435 w 2257"/>
                <a:gd name="T9" fmla="*/ 57 h 1062"/>
                <a:gd name="T10" fmla="*/ 549 w 2257"/>
                <a:gd name="T11" fmla="*/ 80 h 1062"/>
                <a:gd name="T12" fmla="*/ 639 w 2257"/>
                <a:gd name="T13" fmla="*/ 488 h 1062"/>
                <a:gd name="T14" fmla="*/ 775 w 2257"/>
                <a:gd name="T15" fmla="*/ 715 h 1062"/>
                <a:gd name="T16" fmla="*/ 1006 w 2257"/>
                <a:gd name="T17" fmla="*/ 814 h 1062"/>
                <a:gd name="T18" fmla="*/ 1433 w 2257"/>
                <a:gd name="T19" fmla="*/ 897 h 1062"/>
                <a:gd name="T20" fmla="*/ 1728 w 2257"/>
                <a:gd name="T21" fmla="*/ 942 h 1062"/>
                <a:gd name="T22" fmla="*/ 2045 w 2257"/>
                <a:gd name="T23" fmla="*/ 987 h 1062"/>
                <a:gd name="T24" fmla="*/ 2164 w 2257"/>
                <a:gd name="T25" fmla="*/ 1006 h 1062"/>
                <a:gd name="T26" fmla="*/ 2257 w 2257"/>
                <a:gd name="T27" fmla="*/ 1058 h 10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57" h="1062">
                  <a:moveTo>
                    <a:pt x="0" y="1053"/>
                  </a:moveTo>
                  <a:cubicBezTo>
                    <a:pt x="12" y="1045"/>
                    <a:pt x="30" y="1062"/>
                    <a:pt x="72" y="1010"/>
                  </a:cubicBezTo>
                  <a:cubicBezTo>
                    <a:pt x="114" y="958"/>
                    <a:pt x="205" y="836"/>
                    <a:pt x="254" y="738"/>
                  </a:cubicBezTo>
                  <a:cubicBezTo>
                    <a:pt x="303" y="640"/>
                    <a:pt x="337" y="533"/>
                    <a:pt x="367" y="420"/>
                  </a:cubicBezTo>
                  <a:cubicBezTo>
                    <a:pt x="397" y="307"/>
                    <a:pt x="405" y="114"/>
                    <a:pt x="435" y="57"/>
                  </a:cubicBezTo>
                  <a:cubicBezTo>
                    <a:pt x="465" y="0"/>
                    <a:pt x="515" y="8"/>
                    <a:pt x="549" y="80"/>
                  </a:cubicBezTo>
                  <a:cubicBezTo>
                    <a:pt x="583" y="152"/>
                    <a:pt x="601" y="382"/>
                    <a:pt x="639" y="488"/>
                  </a:cubicBezTo>
                  <a:cubicBezTo>
                    <a:pt x="677" y="594"/>
                    <a:pt x="714" y="661"/>
                    <a:pt x="775" y="715"/>
                  </a:cubicBezTo>
                  <a:cubicBezTo>
                    <a:pt x="836" y="769"/>
                    <a:pt x="896" y="784"/>
                    <a:pt x="1006" y="814"/>
                  </a:cubicBezTo>
                  <a:cubicBezTo>
                    <a:pt x="1116" y="844"/>
                    <a:pt x="1313" y="876"/>
                    <a:pt x="1433" y="897"/>
                  </a:cubicBezTo>
                  <a:cubicBezTo>
                    <a:pt x="1553" y="918"/>
                    <a:pt x="1626" y="927"/>
                    <a:pt x="1728" y="942"/>
                  </a:cubicBezTo>
                  <a:cubicBezTo>
                    <a:pt x="1830" y="957"/>
                    <a:pt x="1972" y="976"/>
                    <a:pt x="2045" y="987"/>
                  </a:cubicBezTo>
                  <a:cubicBezTo>
                    <a:pt x="2118" y="998"/>
                    <a:pt x="2129" y="994"/>
                    <a:pt x="2164" y="1006"/>
                  </a:cubicBezTo>
                  <a:cubicBezTo>
                    <a:pt x="2199" y="1018"/>
                    <a:pt x="2238" y="1047"/>
                    <a:pt x="2257" y="1058"/>
                  </a:cubicBezTo>
                </a:path>
              </a:pathLst>
            </a:custGeom>
            <a:solidFill>
              <a:srgbClr val="DDDDDD"/>
            </a:solidFill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485384" name="Rectangle 8"/>
            <p:cNvSpPr>
              <a:spLocks noChangeAspect="1" noChangeArrowheads="1"/>
            </p:cNvSpPr>
            <p:nvPr/>
          </p:nvSpPr>
          <p:spPr bwMode="auto">
            <a:xfrm>
              <a:off x="5534" y="3022"/>
              <a:ext cx="158" cy="3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85385" name="Line 9"/>
            <p:cNvSpPr>
              <a:spLocks noChangeAspect="1" noChangeShapeType="1"/>
            </p:cNvSpPr>
            <p:nvPr/>
          </p:nvSpPr>
          <p:spPr bwMode="auto">
            <a:xfrm>
              <a:off x="3175" y="3271"/>
              <a:ext cx="242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485386" name="Text Box 10"/>
            <p:cNvSpPr txBox="1">
              <a:spLocks noChangeAspect="1" noChangeArrowheads="1"/>
            </p:cNvSpPr>
            <p:nvPr/>
          </p:nvSpPr>
          <p:spPr bwMode="auto">
            <a:xfrm>
              <a:off x="3267" y="3287"/>
              <a:ext cx="3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gradFill rotWithShape="1">
                    <a:gsLst>
                      <a:gs pos="0">
                        <a:srgbClr val="39A6E4"/>
                      </a:gs>
                      <a:gs pos="100000">
                        <a:schemeClr val="tx2"/>
                      </a:gs>
                    </a:gsLst>
                    <a:lin ang="2700000" scaled="1"/>
                  </a:gra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de-DE" sz="1600" i="1">
                  <a:latin typeface="Times New Roman" pitchFamily="18" charset="0"/>
                </a:rPr>
                <a:t>min</a:t>
              </a:r>
            </a:p>
          </p:txBody>
        </p:sp>
        <p:sp>
          <p:nvSpPr>
            <p:cNvPr id="485387" name="Text Box 11"/>
            <p:cNvSpPr txBox="1">
              <a:spLocks noChangeAspect="1" noChangeArrowheads="1"/>
            </p:cNvSpPr>
            <p:nvPr/>
          </p:nvSpPr>
          <p:spPr bwMode="auto">
            <a:xfrm>
              <a:off x="4563" y="3285"/>
              <a:ext cx="1006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gradFill rotWithShape="1">
                    <a:gsLst>
                      <a:gs pos="0">
                        <a:srgbClr val="39A6E4"/>
                      </a:gs>
                      <a:gs pos="100000">
                        <a:schemeClr val="tx2"/>
                      </a:gs>
                    </a:gsLst>
                    <a:lin ang="2700000" scaled="1"/>
                  </a:gra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/>
              <a:r>
                <a:rPr lang="en-US" sz="1600" dirty="0"/>
                <a:t>Message Delay</a:t>
              </a:r>
            </a:p>
          </p:txBody>
        </p:sp>
        <p:sp>
          <p:nvSpPr>
            <p:cNvPr id="485388" name="Text Box 12"/>
            <p:cNvSpPr txBox="1">
              <a:spLocks noChangeAspect="1" noChangeArrowheads="1"/>
            </p:cNvSpPr>
            <p:nvPr/>
          </p:nvSpPr>
          <p:spPr bwMode="auto">
            <a:xfrm rot="16200000">
              <a:off x="2686" y="2553"/>
              <a:ext cx="718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gradFill rotWithShape="1">
                    <a:gsLst>
                      <a:gs pos="0">
                        <a:srgbClr val="39A6E4"/>
                      </a:gs>
                      <a:gs pos="100000">
                        <a:schemeClr val="tx2"/>
                      </a:gs>
                    </a:gsLst>
                    <a:lin ang="2700000" scaled="1"/>
                  </a:gra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dirty="0"/>
                <a:t>Probability</a:t>
              </a:r>
            </a:p>
          </p:txBody>
        </p:sp>
      </p:grp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/>
              <a:t>Slide </a:t>
            </a:r>
            <a:fld id="{DDA20590-EC26-DE40-BF83-8E86F34B783D}" type="slidenum">
              <a:rPr lang="de-DE" smtClean="0"/>
              <a:pPr/>
              <a:t>17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076636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117" name="Rectangle 37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Synchronization with Unforeseeable Delays</a:t>
            </a:r>
          </a:p>
        </p:txBody>
      </p:sp>
      <p:sp>
        <p:nvSpPr>
          <p:cNvPr id="558118" name="Rectangle 38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sz="1600" dirty="0">
                <a:solidFill>
                  <a:schemeClr val="accent1"/>
                </a:solidFill>
              </a:rPr>
              <a:t>Round Trip Time (RTT) </a:t>
            </a:r>
            <a:r>
              <a:rPr lang="en-US" sz="1600" i="1" dirty="0"/>
              <a:t>D</a:t>
            </a:r>
            <a:r>
              <a:rPr lang="en-US" sz="1600" dirty="0"/>
              <a:t> := (</a:t>
            </a:r>
            <a:r>
              <a:rPr lang="en-US" sz="1600" i="1" dirty="0"/>
              <a:t>t</a:t>
            </a:r>
            <a:r>
              <a:rPr lang="en-US" sz="1600" baseline="-25000" dirty="0"/>
              <a:t>3</a:t>
            </a:r>
            <a:r>
              <a:rPr lang="en-US" sz="1600" dirty="0"/>
              <a:t> – </a:t>
            </a:r>
            <a:r>
              <a:rPr lang="en-US" sz="1600" i="1" dirty="0"/>
              <a:t>t</a:t>
            </a:r>
            <a:r>
              <a:rPr lang="en-US" sz="1600" baseline="-25000" dirty="0"/>
              <a:t>1</a:t>
            </a:r>
            <a:r>
              <a:rPr lang="en-US" sz="1600" dirty="0"/>
              <a:t>)</a:t>
            </a: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sz="1600" dirty="0"/>
              <a:t>Let </a:t>
            </a:r>
            <a:r>
              <a:rPr lang="en-US" sz="1600" i="1" dirty="0"/>
              <a:t>t</a:t>
            </a:r>
            <a:r>
              <a:rPr lang="en-US" sz="1600" dirty="0"/>
              <a:t> be the local time of </a:t>
            </a:r>
            <a:r>
              <a:rPr lang="en-US" sz="1600" i="1" dirty="0"/>
              <a:t>P</a:t>
            </a:r>
            <a:r>
              <a:rPr lang="en-US" sz="1600" baseline="-25000" dirty="0"/>
              <a:t>1</a:t>
            </a:r>
            <a:r>
              <a:rPr lang="en-US" sz="1600" dirty="0"/>
              <a:t>, when </a:t>
            </a:r>
            <a:r>
              <a:rPr lang="en-US" sz="1600" i="1" dirty="0"/>
              <a:t>P</a:t>
            </a:r>
            <a:r>
              <a:rPr lang="en-US" sz="1600" baseline="-25000" dirty="0"/>
              <a:t>2</a:t>
            </a:r>
            <a:r>
              <a:rPr lang="en-US" sz="1600" dirty="0"/>
              <a:t> has the local time </a:t>
            </a:r>
            <a:r>
              <a:rPr lang="en-US" sz="1600" i="1" dirty="0"/>
              <a:t>t</a:t>
            </a:r>
            <a:r>
              <a:rPr lang="en-US" sz="1600" baseline="-25000" dirty="0"/>
              <a:t>3</a:t>
            </a:r>
            <a:r>
              <a:rPr lang="en-US" sz="1600" dirty="0"/>
              <a:t> </a:t>
            </a: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sz="1600" i="1" dirty="0"/>
              <a:t>t</a:t>
            </a:r>
            <a:r>
              <a:rPr lang="en-US" sz="1600" dirty="0"/>
              <a:t> lies in the interval [</a:t>
            </a:r>
            <a:r>
              <a:rPr lang="en-US" sz="1600" i="1" dirty="0"/>
              <a:t>t</a:t>
            </a:r>
            <a:r>
              <a:rPr lang="en-US" sz="1600" baseline="-25000" dirty="0"/>
              <a:t>2</a:t>
            </a:r>
            <a:r>
              <a:rPr lang="en-US" sz="1600" dirty="0"/>
              <a:t> + </a:t>
            </a:r>
            <a:r>
              <a:rPr lang="en-US" sz="1600" i="1" dirty="0"/>
              <a:t>min</a:t>
            </a:r>
            <a:r>
              <a:rPr lang="en-US" sz="1600" dirty="0"/>
              <a:t>, </a:t>
            </a:r>
            <a:r>
              <a:rPr lang="en-US" sz="1600" i="1" dirty="0"/>
              <a:t>t</a:t>
            </a:r>
            <a:r>
              <a:rPr lang="en-US" sz="1600" baseline="-25000" dirty="0"/>
              <a:t>2</a:t>
            </a:r>
            <a:r>
              <a:rPr lang="en-US" sz="1600" dirty="0"/>
              <a:t> + </a:t>
            </a:r>
            <a:r>
              <a:rPr lang="en-US" sz="1600" i="1" dirty="0"/>
              <a:t>D</a:t>
            </a:r>
            <a:r>
              <a:rPr lang="en-US" sz="1600" dirty="0"/>
              <a:t> – </a:t>
            </a:r>
            <a:r>
              <a:rPr lang="en-US" sz="1600" i="1" dirty="0"/>
              <a:t>min</a:t>
            </a:r>
            <a:r>
              <a:rPr lang="en-US" sz="1600" dirty="0"/>
              <a:t>]</a:t>
            </a: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sz="1600" dirty="0"/>
              <a:t>The “best” prediction possible for </a:t>
            </a:r>
            <a:r>
              <a:rPr lang="en-US" sz="1600" i="1" dirty="0"/>
              <a:t>t</a:t>
            </a:r>
            <a:r>
              <a:rPr lang="en-US" sz="1600" dirty="0"/>
              <a:t> is the middle of the interval </a:t>
            </a:r>
            <a:r>
              <a:rPr lang="en-US" sz="1600" i="1" dirty="0"/>
              <a:t>t</a:t>
            </a:r>
            <a:r>
              <a:rPr lang="en-US" sz="1600" baseline="-25000" dirty="0"/>
              <a:t>2</a:t>
            </a:r>
            <a:r>
              <a:rPr lang="en-US" sz="1600" dirty="0"/>
              <a:t> + </a:t>
            </a:r>
            <a:r>
              <a:rPr lang="en-US" sz="1600" i="1" dirty="0"/>
              <a:t>D / 2</a:t>
            </a:r>
            <a:endParaRPr lang="en-US" sz="1600" dirty="0"/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sz="1600" dirty="0"/>
              <a:t>Thus, </a:t>
            </a:r>
            <a:r>
              <a:rPr lang="en-US" sz="1600" i="1" dirty="0"/>
              <a:t>P</a:t>
            </a:r>
            <a:r>
              <a:rPr lang="en-US" sz="1600" baseline="-25000" dirty="0"/>
              <a:t>2</a:t>
            </a:r>
            <a:r>
              <a:rPr lang="en-US" sz="1600" dirty="0"/>
              <a:t> corrects its clock by </a:t>
            </a:r>
            <a:r>
              <a:rPr lang="en-US" sz="1600" i="1" dirty="0"/>
              <a:t>t</a:t>
            </a:r>
            <a:r>
              <a:rPr lang="en-US" sz="1600" baseline="-25000" dirty="0"/>
              <a:t>2</a:t>
            </a:r>
            <a:r>
              <a:rPr lang="en-US" sz="1600" dirty="0"/>
              <a:t> + </a:t>
            </a:r>
            <a:r>
              <a:rPr lang="en-US" sz="1600" i="1" dirty="0"/>
              <a:t>D / 2</a:t>
            </a:r>
            <a:r>
              <a:rPr lang="en-US" sz="1600" dirty="0"/>
              <a:t> – </a:t>
            </a:r>
            <a:r>
              <a:rPr lang="en-US" sz="1600" i="1" dirty="0"/>
              <a:t>t</a:t>
            </a:r>
            <a:r>
              <a:rPr lang="en-US" sz="1600" baseline="-25000" dirty="0"/>
              <a:t>3</a:t>
            </a:r>
            <a:endParaRPr lang="en-US" sz="1600" dirty="0"/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sz="1600" dirty="0"/>
              <a:t>The maximal error of this adjustment is </a:t>
            </a:r>
            <a:r>
              <a:rPr lang="en-US" sz="1600" i="1" dirty="0" err="1"/>
              <a:t>e</a:t>
            </a:r>
            <a:r>
              <a:rPr lang="en-US" sz="1600" i="1" baseline="-25000" dirty="0" err="1"/>
              <a:t>max</a:t>
            </a:r>
            <a:r>
              <a:rPr lang="en-US" sz="1600" dirty="0"/>
              <a:t> = </a:t>
            </a:r>
            <a:r>
              <a:rPr lang="en-US" sz="1600" i="1" dirty="0"/>
              <a:t>D / 2</a:t>
            </a:r>
            <a:r>
              <a:rPr lang="en-US" sz="1600" dirty="0"/>
              <a:t> – </a:t>
            </a:r>
            <a:r>
              <a:rPr lang="en-US" sz="1600" i="1" dirty="0"/>
              <a:t>min</a:t>
            </a:r>
            <a:endParaRPr lang="en-US" sz="1600" dirty="0"/>
          </a:p>
        </p:txBody>
      </p:sp>
      <p:sp>
        <p:nvSpPr>
          <p:cNvPr id="34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0" dirty="0" err="1"/>
              <a:t>Danh</a:t>
            </a:r>
            <a:r>
              <a:rPr lang="en-US" b="0" dirty="0"/>
              <a:t> Le Phuoc, TU Berlin, Distributed Algorithms 2018/19</a:t>
            </a:r>
          </a:p>
        </p:txBody>
      </p:sp>
      <p:sp>
        <p:nvSpPr>
          <p:cNvPr id="558084" name="Rectangle 4"/>
          <p:cNvSpPr>
            <a:spLocks noChangeArrowheads="1"/>
          </p:cNvSpPr>
          <p:nvPr/>
        </p:nvSpPr>
        <p:spPr bwMode="auto">
          <a:xfrm>
            <a:off x="4049713" y="4619625"/>
            <a:ext cx="1874837" cy="35242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58085" name="Line 5"/>
          <p:cNvSpPr>
            <a:spLocks noChangeShapeType="1"/>
          </p:cNvSpPr>
          <p:nvPr/>
        </p:nvSpPr>
        <p:spPr bwMode="auto">
          <a:xfrm flipV="1">
            <a:off x="2087563" y="4797425"/>
            <a:ext cx="457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558086" name="Line 6"/>
          <p:cNvSpPr>
            <a:spLocks noChangeShapeType="1"/>
          </p:cNvSpPr>
          <p:nvPr/>
        </p:nvSpPr>
        <p:spPr bwMode="auto">
          <a:xfrm flipV="1">
            <a:off x="2124075" y="5984875"/>
            <a:ext cx="45354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558087" name="Line 7"/>
          <p:cNvSpPr>
            <a:spLocks noChangeShapeType="1"/>
          </p:cNvSpPr>
          <p:nvPr/>
        </p:nvSpPr>
        <p:spPr bwMode="auto">
          <a:xfrm flipV="1">
            <a:off x="2684463" y="4787900"/>
            <a:ext cx="823912" cy="11858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558088" name="Line 8"/>
          <p:cNvSpPr>
            <a:spLocks noChangeShapeType="1"/>
          </p:cNvSpPr>
          <p:nvPr/>
        </p:nvSpPr>
        <p:spPr bwMode="auto">
          <a:xfrm>
            <a:off x="3525838" y="4781550"/>
            <a:ext cx="2090737" cy="11922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558089" name="Line 9"/>
          <p:cNvSpPr>
            <a:spLocks noChangeShapeType="1"/>
          </p:cNvSpPr>
          <p:nvPr/>
        </p:nvSpPr>
        <p:spPr bwMode="auto">
          <a:xfrm>
            <a:off x="2684463" y="5805488"/>
            <a:ext cx="0" cy="3381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558090" name="Line 10"/>
          <p:cNvSpPr>
            <a:spLocks noChangeShapeType="1"/>
          </p:cNvSpPr>
          <p:nvPr/>
        </p:nvSpPr>
        <p:spPr bwMode="auto">
          <a:xfrm>
            <a:off x="5616575" y="5805488"/>
            <a:ext cx="0" cy="3381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558091" name="Text Box 11"/>
          <p:cNvSpPr txBox="1">
            <a:spLocks noChangeArrowheads="1"/>
          </p:cNvSpPr>
          <p:nvPr/>
        </p:nvSpPr>
        <p:spPr bwMode="auto">
          <a:xfrm>
            <a:off x="2403475" y="5905500"/>
            <a:ext cx="3317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gradFill rotWithShape="1">
                  <a:gsLst>
                    <a:gs pos="0">
                      <a:srgbClr val="39A6E4"/>
                    </a:gs>
                    <a:gs pos="100000">
                      <a:schemeClr val="tx2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 i="1"/>
              <a:t>t</a:t>
            </a:r>
            <a:r>
              <a:rPr lang="de-DE" baseline="-25000"/>
              <a:t>1</a:t>
            </a:r>
          </a:p>
        </p:txBody>
      </p:sp>
      <p:sp>
        <p:nvSpPr>
          <p:cNvPr id="558092" name="Text Box 12"/>
          <p:cNvSpPr txBox="1">
            <a:spLocks noChangeArrowheads="1"/>
          </p:cNvSpPr>
          <p:nvPr/>
        </p:nvSpPr>
        <p:spPr bwMode="auto">
          <a:xfrm>
            <a:off x="5614988" y="5905500"/>
            <a:ext cx="3317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gradFill rotWithShape="1">
                  <a:gsLst>
                    <a:gs pos="0">
                      <a:srgbClr val="39A6E4"/>
                    </a:gs>
                    <a:gs pos="100000">
                      <a:schemeClr val="tx2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 i="1"/>
              <a:t>t</a:t>
            </a:r>
            <a:r>
              <a:rPr lang="de-DE" baseline="-25000"/>
              <a:t>3</a:t>
            </a:r>
          </a:p>
        </p:txBody>
      </p:sp>
      <p:sp>
        <p:nvSpPr>
          <p:cNvPr id="558093" name="Text Box 13"/>
          <p:cNvSpPr txBox="1">
            <a:spLocks noChangeArrowheads="1"/>
          </p:cNvSpPr>
          <p:nvPr/>
        </p:nvSpPr>
        <p:spPr bwMode="auto">
          <a:xfrm>
            <a:off x="2773363" y="516096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gradFill rotWithShape="1">
                  <a:gsLst>
                    <a:gs pos="0">
                      <a:srgbClr val="39A6E4"/>
                    </a:gs>
                    <a:gs pos="100000">
                      <a:schemeClr val="tx2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/>
              <a:t>?</a:t>
            </a:r>
          </a:p>
        </p:txBody>
      </p:sp>
      <p:sp>
        <p:nvSpPr>
          <p:cNvPr id="558094" name="Text Box 14"/>
          <p:cNvSpPr txBox="1">
            <a:spLocks noChangeArrowheads="1"/>
          </p:cNvSpPr>
          <p:nvPr/>
        </p:nvSpPr>
        <p:spPr bwMode="auto">
          <a:xfrm>
            <a:off x="3209925" y="4214813"/>
            <a:ext cx="3317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gradFill rotWithShape="1">
                  <a:gsLst>
                    <a:gs pos="0">
                      <a:srgbClr val="39A6E4"/>
                    </a:gs>
                    <a:gs pos="100000">
                      <a:schemeClr val="tx2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 i="1"/>
              <a:t>t</a:t>
            </a:r>
            <a:r>
              <a:rPr lang="de-DE" baseline="-25000"/>
              <a:t>2</a:t>
            </a:r>
          </a:p>
        </p:txBody>
      </p:sp>
      <p:sp>
        <p:nvSpPr>
          <p:cNvPr id="558095" name="Text Box 15"/>
          <p:cNvSpPr txBox="1">
            <a:spLocks noChangeArrowheads="1"/>
          </p:cNvSpPr>
          <p:nvPr/>
        </p:nvSpPr>
        <p:spPr bwMode="auto">
          <a:xfrm>
            <a:off x="4176713" y="5191125"/>
            <a:ext cx="3317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gradFill rotWithShape="1">
                  <a:gsLst>
                    <a:gs pos="0">
                      <a:srgbClr val="39A6E4"/>
                    </a:gs>
                    <a:gs pos="100000">
                      <a:schemeClr val="tx2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 i="1"/>
              <a:t>t</a:t>
            </a:r>
            <a:r>
              <a:rPr lang="de-DE" baseline="-25000"/>
              <a:t>2</a:t>
            </a:r>
          </a:p>
        </p:txBody>
      </p:sp>
      <p:sp>
        <p:nvSpPr>
          <p:cNvPr id="558096" name="Line 16"/>
          <p:cNvSpPr>
            <a:spLocks noChangeShapeType="1"/>
          </p:cNvSpPr>
          <p:nvPr/>
        </p:nvSpPr>
        <p:spPr bwMode="auto">
          <a:xfrm>
            <a:off x="3516313" y="4611688"/>
            <a:ext cx="0" cy="3397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558097" name="Line 17"/>
          <p:cNvSpPr>
            <a:spLocks noChangeShapeType="1"/>
          </p:cNvSpPr>
          <p:nvPr/>
        </p:nvSpPr>
        <p:spPr bwMode="auto">
          <a:xfrm>
            <a:off x="4049713" y="4619625"/>
            <a:ext cx="0" cy="3381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558098" name="Text Box 18"/>
          <p:cNvSpPr txBox="1">
            <a:spLocks noChangeArrowheads="1"/>
          </p:cNvSpPr>
          <p:nvPr/>
        </p:nvSpPr>
        <p:spPr bwMode="auto">
          <a:xfrm>
            <a:off x="5886450" y="4391025"/>
            <a:ext cx="552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gradFill rotWithShape="1">
                  <a:gsLst>
                    <a:gs pos="0">
                      <a:srgbClr val="39A6E4"/>
                    </a:gs>
                    <a:gs pos="100000">
                      <a:schemeClr val="tx2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 i="1"/>
              <a:t>min</a:t>
            </a:r>
            <a:endParaRPr lang="de-DE" i="1" baseline="-25000"/>
          </a:p>
        </p:txBody>
      </p:sp>
      <p:sp>
        <p:nvSpPr>
          <p:cNvPr id="558099" name="Text Box 19"/>
          <p:cNvSpPr txBox="1">
            <a:spLocks noChangeArrowheads="1"/>
          </p:cNvSpPr>
          <p:nvPr/>
        </p:nvSpPr>
        <p:spPr bwMode="auto">
          <a:xfrm>
            <a:off x="3527425" y="4392613"/>
            <a:ext cx="552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gradFill rotWithShape="1">
                  <a:gsLst>
                    <a:gs pos="0">
                      <a:srgbClr val="39A6E4"/>
                    </a:gs>
                    <a:gs pos="100000">
                      <a:schemeClr val="tx2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 i="1"/>
              <a:t>min</a:t>
            </a:r>
            <a:endParaRPr lang="de-DE" i="1" baseline="-25000"/>
          </a:p>
        </p:txBody>
      </p:sp>
      <p:sp>
        <p:nvSpPr>
          <p:cNvPr id="558100" name="Line 20"/>
          <p:cNvSpPr>
            <a:spLocks noChangeShapeType="1"/>
          </p:cNvSpPr>
          <p:nvPr/>
        </p:nvSpPr>
        <p:spPr bwMode="auto">
          <a:xfrm flipH="1" flipV="1">
            <a:off x="4049713" y="4751388"/>
            <a:ext cx="1568450" cy="12350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558101" name="Line 21"/>
          <p:cNvSpPr>
            <a:spLocks noChangeShapeType="1"/>
          </p:cNvSpPr>
          <p:nvPr/>
        </p:nvSpPr>
        <p:spPr bwMode="auto">
          <a:xfrm flipV="1">
            <a:off x="5597525" y="4795838"/>
            <a:ext cx="822325" cy="1185862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oval" w="med" len="med"/>
            <a:tailEnd type="non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558102" name="Line 22"/>
          <p:cNvSpPr>
            <a:spLocks noChangeShapeType="1"/>
          </p:cNvSpPr>
          <p:nvPr/>
        </p:nvSpPr>
        <p:spPr bwMode="auto">
          <a:xfrm>
            <a:off x="5924550" y="4619625"/>
            <a:ext cx="0" cy="3381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558103" name="Line 23"/>
          <p:cNvSpPr>
            <a:spLocks noChangeShapeType="1"/>
          </p:cNvSpPr>
          <p:nvPr/>
        </p:nvSpPr>
        <p:spPr bwMode="auto">
          <a:xfrm>
            <a:off x="6443663" y="4619625"/>
            <a:ext cx="0" cy="3381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558104" name="Line 24"/>
          <p:cNvSpPr>
            <a:spLocks noChangeShapeType="1"/>
          </p:cNvSpPr>
          <p:nvPr/>
        </p:nvSpPr>
        <p:spPr bwMode="auto">
          <a:xfrm flipV="1">
            <a:off x="5618163" y="4751388"/>
            <a:ext cx="306387" cy="12350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558105" name="Line 25"/>
          <p:cNvSpPr>
            <a:spLocks noChangeShapeType="1"/>
          </p:cNvSpPr>
          <p:nvPr/>
        </p:nvSpPr>
        <p:spPr bwMode="auto">
          <a:xfrm>
            <a:off x="4984750" y="4619625"/>
            <a:ext cx="0" cy="3381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558106" name="Text Box 26"/>
          <p:cNvSpPr txBox="1">
            <a:spLocks noChangeArrowheads="1"/>
          </p:cNvSpPr>
          <p:nvPr/>
        </p:nvSpPr>
        <p:spPr bwMode="auto">
          <a:xfrm>
            <a:off x="4857750" y="4216400"/>
            <a:ext cx="25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gradFill rotWithShape="1">
                  <a:gsLst>
                    <a:gs pos="0">
                      <a:srgbClr val="39A6E4"/>
                    </a:gs>
                    <a:gs pos="100000">
                      <a:schemeClr val="tx2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 sz="2000" i="1"/>
              <a:t>t</a:t>
            </a:r>
          </a:p>
        </p:txBody>
      </p:sp>
      <p:sp>
        <p:nvSpPr>
          <p:cNvPr id="558107" name="Text Box 27"/>
          <p:cNvSpPr txBox="1">
            <a:spLocks noChangeArrowheads="1"/>
          </p:cNvSpPr>
          <p:nvPr/>
        </p:nvSpPr>
        <p:spPr bwMode="auto">
          <a:xfrm>
            <a:off x="3935413" y="5978525"/>
            <a:ext cx="349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 b="1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</a:t>
            </a:r>
          </a:p>
        </p:txBody>
      </p:sp>
      <p:sp>
        <p:nvSpPr>
          <p:cNvPr id="558108" name="Line 28"/>
          <p:cNvSpPr>
            <a:spLocks noChangeShapeType="1"/>
          </p:cNvSpPr>
          <p:nvPr/>
        </p:nvSpPr>
        <p:spPr bwMode="auto">
          <a:xfrm>
            <a:off x="2663825" y="5984875"/>
            <a:ext cx="2952750" cy="0"/>
          </a:xfrm>
          <a:prstGeom prst="line">
            <a:avLst/>
          </a:prstGeom>
          <a:noFill/>
          <a:ln w="25400">
            <a:solidFill>
              <a:schemeClr val="accent1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558109" name="Line 29"/>
          <p:cNvSpPr>
            <a:spLocks noChangeShapeType="1"/>
          </p:cNvSpPr>
          <p:nvPr/>
        </p:nvSpPr>
        <p:spPr bwMode="auto">
          <a:xfrm>
            <a:off x="3525838" y="4797425"/>
            <a:ext cx="2914650" cy="0"/>
          </a:xfrm>
          <a:prstGeom prst="line">
            <a:avLst/>
          </a:prstGeom>
          <a:noFill/>
          <a:ln w="25400">
            <a:solidFill>
              <a:schemeClr val="accent1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558110" name="Text Box 30"/>
          <p:cNvSpPr txBox="1">
            <a:spLocks noChangeArrowheads="1"/>
          </p:cNvSpPr>
          <p:nvPr/>
        </p:nvSpPr>
        <p:spPr bwMode="auto">
          <a:xfrm>
            <a:off x="1655763" y="4535488"/>
            <a:ext cx="4206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 i="1"/>
              <a:t>P</a:t>
            </a:r>
            <a:r>
              <a:rPr lang="de-DE" baseline="-25000"/>
              <a:t>1</a:t>
            </a:r>
          </a:p>
        </p:txBody>
      </p:sp>
      <p:sp>
        <p:nvSpPr>
          <p:cNvPr id="558111" name="Text Box 31"/>
          <p:cNvSpPr txBox="1">
            <a:spLocks noChangeArrowheads="1"/>
          </p:cNvSpPr>
          <p:nvPr/>
        </p:nvSpPr>
        <p:spPr bwMode="auto">
          <a:xfrm>
            <a:off x="1655763" y="5715000"/>
            <a:ext cx="4206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 i="1"/>
              <a:t>P</a:t>
            </a:r>
            <a:r>
              <a:rPr lang="de-DE" baseline="-25000"/>
              <a:t>2</a:t>
            </a:r>
          </a:p>
        </p:txBody>
      </p:sp>
      <p:sp>
        <p:nvSpPr>
          <p:cNvPr id="558112" name="Text Box 32"/>
          <p:cNvSpPr txBox="1">
            <a:spLocks noChangeArrowheads="1"/>
          </p:cNvSpPr>
          <p:nvPr/>
        </p:nvSpPr>
        <p:spPr bwMode="auto">
          <a:xfrm>
            <a:off x="6408738" y="4257675"/>
            <a:ext cx="7572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gradFill rotWithShape="1">
                  <a:gsLst>
                    <a:gs pos="0">
                      <a:srgbClr val="39A6E4"/>
                    </a:gs>
                    <a:gs pos="100000">
                      <a:schemeClr val="tx2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 i="1"/>
              <a:t>t</a:t>
            </a:r>
            <a:r>
              <a:rPr lang="de-DE" baseline="-25000"/>
              <a:t>2</a:t>
            </a:r>
            <a:r>
              <a:rPr lang="de-DE"/>
              <a:t> + </a:t>
            </a:r>
            <a:r>
              <a:rPr lang="de-DE" i="1"/>
              <a:t>D</a:t>
            </a:r>
            <a:endParaRPr lang="de-DE" i="1" baseline="-2500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/>
              <a:t>Slide </a:t>
            </a:r>
            <a:fld id="{DDA20590-EC26-DE40-BF83-8E86F34B783D}" type="slidenum">
              <a:rPr lang="de-DE" smtClean="0"/>
              <a:pPr/>
              <a:t>18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81612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20" name="Rectangle 1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Adjustment of the Local Clock Time</a:t>
            </a:r>
          </a:p>
        </p:txBody>
      </p:sp>
      <p:sp>
        <p:nvSpPr>
          <p:cNvPr id="529421" name="Rectangle 1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Requirements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Great leaps of the clock time shall be avoided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The clock time must not decrease</a:t>
            </a:r>
          </a:p>
          <a:p>
            <a:pPr>
              <a:lnSpc>
                <a:spcPct val="150000"/>
              </a:lnSpc>
            </a:pPr>
            <a:r>
              <a:rPr lang="en-US" dirty="0"/>
              <a:t>Solution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The local clock is run slower or faster until the offset is compensated</a:t>
            </a:r>
          </a:p>
        </p:txBody>
      </p:sp>
      <p:sp>
        <p:nvSpPr>
          <p:cNvPr id="13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0" dirty="0" err="1"/>
              <a:t>Danh</a:t>
            </a:r>
            <a:r>
              <a:rPr lang="en-US" b="0" dirty="0"/>
              <a:t> Le Phuoc, TU Berlin, Distributed Algorithms 2018/19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617913" y="4329113"/>
            <a:ext cx="1908175" cy="2016125"/>
            <a:chOff x="1905" y="2448"/>
            <a:chExt cx="1202" cy="1685"/>
          </a:xfrm>
        </p:grpSpPr>
        <p:sp>
          <p:nvSpPr>
            <p:cNvPr id="529413" name="Line 5"/>
            <p:cNvSpPr>
              <a:spLocks noChangeShapeType="1"/>
            </p:cNvSpPr>
            <p:nvPr/>
          </p:nvSpPr>
          <p:spPr bwMode="auto">
            <a:xfrm rot="2700000" flipV="1">
              <a:off x="2504" y="2448"/>
              <a:ext cx="0" cy="167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529414" name="Line 6"/>
            <p:cNvSpPr>
              <a:spLocks noChangeShapeType="1"/>
            </p:cNvSpPr>
            <p:nvPr/>
          </p:nvSpPr>
          <p:spPr bwMode="auto">
            <a:xfrm flipV="1">
              <a:off x="1905" y="3498"/>
              <a:ext cx="181" cy="386"/>
            </a:xfrm>
            <a:prstGeom prst="line">
              <a:avLst/>
            </a:prstGeom>
            <a:noFill/>
            <a:ln w="3175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529415" name="Line 7"/>
            <p:cNvSpPr>
              <a:spLocks noChangeShapeType="1"/>
            </p:cNvSpPr>
            <p:nvPr/>
          </p:nvSpPr>
          <p:spPr bwMode="auto">
            <a:xfrm flipV="1">
              <a:off x="2086" y="3294"/>
              <a:ext cx="363" cy="204"/>
            </a:xfrm>
            <a:prstGeom prst="line">
              <a:avLst/>
            </a:prstGeom>
            <a:noFill/>
            <a:ln w="31750">
              <a:solidFill>
                <a:schemeClr val="accent1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529416" name="Line 8"/>
            <p:cNvSpPr>
              <a:spLocks noChangeShapeType="1"/>
            </p:cNvSpPr>
            <p:nvPr/>
          </p:nvSpPr>
          <p:spPr bwMode="auto">
            <a:xfrm flipV="1">
              <a:off x="2450" y="2908"/>
              <a:ext cx="181" cy="386"/>
            </a:xfrm>
            <a:prstGeom prst="line">
              <a:avLst/>
            </a:prstGeom>
            <a:noFill/>
            <a:ln w="3175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529417" name="Line 9"/>
            <p:cNvSpPr>
              <a:spLocks noChangeShapeType="1"/>
            </p:cNvSpPr>
            <p:nvPr/>
          </p:nvSpPr>
          <p:spPr bwMode="auto">
            <a:xfrm flipV="1">
              <a:off x="2630" y="2772"/>
              <a:ext cx="477" cy="136"/>
            </a:xfrm>
            <a:prstGeom prst="line">
              <a:avLst/>
            </a:prstGeom>
            <a:noFill/>
            <a:ln w="31750">
              <a:solidFill>
                <a:schemeClr val="accent1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529418" name="Line 10"/>
            <p:cNvSpPr>
              <a:spLocks noChangeShapeType="1"/>
            </p:cNvSpPr>
            <p:nvPr/>
          </p:nvSpPr>
          <p:spPr bwMode="auto">
            <a:xfrm rot="2700000" flipV="1">
              <a:off x="2041" y="2455"/>
              <a:ext cx="0" cy="167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529419" name="Line 11"/>
            <p:cNvSpPr>
              <a:spLocks noChangeShapeType="1"/>
            </p:cNvSpPr>
            <p:nvPr/>
          </p:nvSpPr>
          <p:spPr bwMode="auto">
            <a:xfrm rot="2700000" flipV="1">
              <a:off x="2948" y="2455"/>
              <a:ext cx="0" cy="167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/>
            </a:p>
          </p:txBody>
        </p:sp>
      </p:grp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/>
              <a:t>Slide </a:t>
            </a:r>
            <a:fld id="{DDA20590-EC26-DE40-BF83-8E86F34B783D}" type="slidenum">
              <a:rPr lang="de-DE" smtClean="0"/>
              <a:pPr/>
              <a:t>19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8590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Overview</a:t>
            </a:r>
          </a:p>
        </p:txBody>
      </p:sp>
      <p:sp>
        <p:nvSpPr>
          <p:cNvPr id="4700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dirty="0"/>
              <a:t>Time in distributed systems</a:t>
            </a:r>
          </a:p>
          <a:p>
            <a:pPr>
              <a:lnSpc>
                <a:spcPct val="150000"/>
              </a:lnSpc>
              <a:buFont typeface="Arial" charset="0"/>
              <a:buChar char="•"/>
            </a:pPr>
            <a:endParaRPr lang="en-US" dirty="0"/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dirty="0"/>
              <a:t>Synchronization of physical clocks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External clock synchronization after Christian</a:t>
            </a:r>
          </a:p>
          <a:p>
            <a:pPr>
              <a:lnSpc>
                <a:spcPct val="150000"/>
              </a:lnSpc>
              <a:buFont typeface="Arial" charset="0"/>
              <a:buChar char="•"/>
            </a:pPr>
            <a:endParaRPr lang="en-US" dirty="0"/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dirty="0"/>
              <a:t>Order of events</a:t>
            </a:r>
          </a:p>
          <a:p>
            <a:pPr>
              <a:lnSpc>
                <a:spcPct val="150000"/>
              </a:lnSpc>
              <a:buFont typeface="Arial" charset="0"/>
              <a:buChar char="•"/>
            </a:pPr>
            <a:endParaRPr lang="en-US" dirty="0"/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dirty="0"/>
              <a:t>Logical Clocks</a:t>
            </a:r>
          </a:p>
          <a:p>
            <a:pPr lvl="1">
              <a:lnSpc>
                <a:spcPct val="150000"/>
              </a:lnSpc>
            </a:pPr>
            <a:r>
              <a:rPr lang="en-US" dirty="0" err="1"/>
              <a:t>Lamport</a:t>
            </a:r>
            <a:r>
              <a:rPr lang="en-US" dirty="0"/>
              <a:t> clocks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Vector clocks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Application of vector clocks: causal broadcast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0" dirty="0" err="1"/>
              <a:t>Danh</a:t>
            </a:r>
            <a:r>
              <a:rPr lang="en-US" b="0" dirty="0"/>
              <a:t> Le Phuoc, TU Berlin, Distributed Algorithms 2018/19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/>
              <a:t>Slide </a:t>
            </a:r>
            <a:fld id="{DDA20590-EC26-DE40-BF83-8E86F34B783D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12123367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Berkeley Algorithm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Developed 1988 at Berkeley University, needs no external time reference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Calculating the average of all clocks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Time demon requests times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Demon adjusts time in system (on all nodes)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Assumption: Correct clocks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What happens if a clock is not correct?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0" dirty="0" err="1"/>
              <a:t>Danh</a:t>
            </a:r>
            <a:r>
              <a:rPr lang="en-US" b="0" dirty="0"/>
              <a:t> Le Phuoc, TU Berlin, Distributed Algorithms 2018/19</a:t>
            </a: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/>
              <a:t>Slide </a:t>
            </a:r>
            <a:fld id="{DDA20590-EC26-DE40-BF83-8E86F34B783D}" type="slidenum">
              <a:rPr lang="de-DE" smtClean="0"/>
              <a:pPr/>
              <a:t>20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7911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Berkeley Algorithm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0" dirty="0" err="1"/>
              <a:t>Danh</a:t>
            </a:r>
            <a:r>
              <a:rPr lang="en-US" b="0" dirty="0"/>
              <a:t> Le Phuoc, TU Berlin, Distributed Algorithms 2018/19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0" y="1710467"/>
            <a:ext cx="6088185" cy="4661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Foliennummernplatzhalt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/>
              <a:t>Slide </a:t>
            </a:r>
            <a:fld id="{DDA20590-EC26-DE40-BF83-8E86F34B783D}" type="slidenum">
              <a:rPr lang="de-DE" smtClean="0"/>
              <a:pPr/>
              <a:t>21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007349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Berkeley Algorithm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0" dirty="0" err="1"/>
              <a:t>Danh</a:t>
            </a:r>
            <a:r>
              <a:rPr lang="en-US" b="0" dirty="0"/>
              <a:t> Le Phuoc, TU Berlin, Distributed Algorithms 2018/19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5616" y="1714805"/>
            <a:ext cx="4952987" cy="4657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Foliennummernplatzhalt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/>
              <a:t>Slide </a:t>
            </a:r>
            <a:fld id="{DDA20590-EC26-DE40-BF83-8E86F34B783D}" type="slidenum">
              <a:rPr lang="de-DE" smtClean="0"/>
              <a:pPr/>
              <a:t>22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929314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Outlook</a:t>
            </a:r>
          </a:p>
        </p:txBody>
      </p:sp>
      <p:sp>
        <p:nvSpPr>
          <p:cNvPr id="533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1"/>
                </a:solidFill>
              </a:rPr>
              <a:t>Network Time Protocol (NTP)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Protocol for the clock synchronization on the Internet [6]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Hierarchy of time servers</a:t>
            </a:r>
          </a:p>
          <a:p>
            <a:pPr>
              <a:lnSpc>
                <a:spcPct val="150000"/>
              </a:lnSpc>
              <a:buFont typeface="Arial" charset="0"/>
              <a:buNone/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Logical clocks as alternative for physical clocks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Allowing e.g. the causal order of events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No relation to the real time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0" dirty="0" err="1"/>
              <a:t>Danh</a:t>
            </a:r>
            <a:r>
              <a:rPr lang="en-US" b="0" dirty="0"/>
              <a:t> Le Phuoc, TU Berlin, Distributed Algorithms 2018/19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/>
              <a:t>Slide </a:t>
            </a:r>
            <a:fld id="{DDA20590-EC26-DE40-BF83-8E86F34B783D}" type="slidenum">
              <a:rPr lang="de-DE" smtClean="0"/>
              <a:pPr/>
              <a:t>23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903343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800" dirty="0"/>
              <a:t>Order of Events</a:t>
            </a:r>
          </a:p>
        </p:txBody>
      </p:sp>
      <p:sp>
        <p:nvSpPr>
          <p:cNvPr id="4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0" dirty="0" err="1"/>
              <a:t>Danh</a:t>
            </a:r>
            <a:r>
              <a:rPr lang="en-US" b="0" dirty="0"/>
              <a:t> Le Phuoc, TU Berlin, Distributed Algorithms 2018/19</a:t>
            </a: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/>
              <a:t>Slide </a:t>
            </a:r>
            <a:fld id="{CD5D53CD-51C2-B74E-9B93-9D7142D35FE7}" type="slidenum">
              <a:rPr lang="de-DE" smtClean="0"/>
              <a:pPr/>
              <a:t>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86671088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43" name="Rectangle 19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Order of Events in Distributed Systems</a:t>
            </a:r>
          </a:p>
        </p:txBody>
      </p:sp>
      <p:sp>
        <p:nvSpPr>
          <p:cNvPr id="410644" name="Rectangle 20"/>
          <p:cNvSpPr>
            <a:spLocks noGrp="1" noChangeArrowheads="1"/>
          </p:cNvSpPr>
          <p:nvPr>
            <p:ph idx="1"/>
          </p:nvPr>
        </p:nvSpPr>
        <p:spPr>
          <a:xfrm>
            <a:off x="541981" y="1962492"/>
            <a:ext cx="8350499" cy="185304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dirty="0"/>
              <a:t>Sending and receiving of a message are events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>
                <a:solidFill>
                  <a:schemeClr val="accent1"/>
                </a:solidFill>
                <a:sym typeface="Wingdings" pitchFamily="2" charset="2"/>
              </a:rPr>
              <a:t>send event</a:t>
            </a:r>
            <a:r>
              <a:rPr lang="en-US" dirty="0">
                <a:sym typeface="Wingdings" pitchFamily="2" charset="2"/>
              </a:rPr>
              <a:t>, </a:t>
            </a:r>
            <a:r>
              <a:rPr lang="en-US" dirty="0">
                <a:solidFill>
                  <a:schemeClr val="accent1"/>
                </a:solidFill>
                <a:sym typeface="Wingdings" pitchFamily="2" charset="2"/>
              </a:rPr>
              <a:t>receive event</a:t>
            </a:r>
            <a:endParaRPr lang="en-US" dirty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dirty="0"/>
              <a:t>Additionally, there are </a:t>
            </a:r>
            <a:r>
              <a:rPr lang="en-US" dirty="0">
                <a:solidFill>
                  <a:schemeClr val="accent1"/>
                </a:solidFill>
              </a:rPr>
              <a:t>local events</a:t>
            </a: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dirty="0"/>
              <a:t>In distributed systems, the absolute points in time of events are often not important; it often suffices to </a:t>
            </a:r>
            <a:r>
              <a:rPr lang="en-US" dirty="0">
                <a:solidFill>
                  <a:schemeClr val="accent1"/>
                </a:solidFill>
              </a:rPr>
              <a:t>order</a:t>
            </a:r>
            <a:r>
              <a:rPr lang="en-US" dirty="0"/>
              <a:t> the events</a:t>
            </a:r>
          </a:p>
        </p:txBody>
      </p:sp>
      <p:sp>
        <p:nvSpPr>
          <p:cNvPr id="31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0" dirty="0" err="1"/>
              <a:t>Danh</a:t>
            </a:r>
            <a:r>
              <a:rPr lang="en-US" b="0" dirty="0"/>
              <a:t> Le Phuoc, TU Berlin, Distributed Algorithms 2018/19</a:t>
            </a:r>
          </a:p>
        </p:txBody>
      </p:sp>
      <p:sp>
        <p:nvSpPr>
          <p:cNvPr id="410645" name="Line 21"/>
          <p:cNvSpPr>
            <a:spLocks noChangeShapeType="1"/>
          </p:cNvSpPr>
          <p:nvPr/>
        </p:nvSpPr>
        <p:spPr bwMode="auto">
          <a:xfrm>
            <a:off x="1259632" y="4202432"/>
            <a:ext cx="7200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10646" name="Line 22"/>
          <p:cNvSpPr>
            <a:spLocks noChangeShapeType="1"/>
          </p:cNvSpPr>
          <p:nvPr/>
        </p:nvSpPr>
        <p:spPr bwMode="auto">
          <a:xfrm>
            <a:off x="1259632" y="4785045"/>
            <a:ext cx="7200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10647" name="Line 23"/>
          <p:cNvSpPr>
            <a:spLocks noChangeShapeType="1"/>
          </p:cNvSpPr>
          <p:nvPr/>
        </p:nvSpPr>
        <p:spPr bwMode="auto">
          <a:xfrm>
            <a:off x="1259632" y="5388295"/>
            <a:ext cx="7200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10648" name="Line 24"/>
          <p:cNvSpPr>
            <a:spLocks noChangeShapeType="1"/>
          </p:cNvSpPr>
          <p:nvPr/>
        </p:nvSpPr>
        <p:spPr bwMode="auto">
          <a:xfrm>
            <a:off x="2412157" y="4200845"/>
            <a:ext cx="1223962" cy="5762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10649" name="Line 25"/>
          <p:cNvSpPr>
            <a:spLocks noChangeShapeType="1"/>
          </p:cNvSpPr>
          <p:nvPr/>
        </p:nvSpPr>
        <p:spPr bwMode="auto">
          <a:xfrm>
            <a:off x="4210794" y="4785045"/>
            <a:ext cx="828675" cy="6032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10650" name="Oval 26"/>
          <p:cNvSpPr>
            <a:spLocks noChangeArrowheads="1"/>
          </p:cNvSpPr>
          <p:nvPr/>
        </p:nvSpPr>
        <p:spPr bwMode="auto">
          <a:xfrm>
            <a:off x="1691432" y="4165920"/>
            <a:ext cx="73025" cy="7302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410651" name="Oval 27"/>
          <p:cNvSpPr>
            <a:spLocks noChangeArrowheads="1"/>
          </p:cNvSpPr>
          <p:nvPr/>
        </p:nvSpPr>
        <p:spPr bwMode="auto">
          <a:xfrm>
            <a:off x="1870819" y="4746945"/>
            <a:ext cx="73025" cy="7302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410652" name="Oval 28"/>
          <p:cNvSpPr>
            <a:spLocks noChangeArrowheads="1"/>
          </p:cNvSpPr>
          <p:nvPr/>
        </p:nvSpPr>
        <p:spPr bwMode="auto">
          <a:xfrm>
            <a:off x="2410569" y="4748532"/>
            <a:ext cx="73025" cy="7302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410653" name="Oval 29"/>
          <p:cNvSpPr>
            <a:spLocks noChangeArrowheads="1"/>
          </p:cNvSpPr>
          <p:nvPr/>
        </p:nvSpPr>
        <p:spPr bwMode="auto">
          <a:xfrm>
            <a:off x="3202732" y="4165920"/>
            <a:ext cx="73025" cy="7302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410654" name="Oval 30"/>
          <p:cNvSpPr>
            <a:spLocks noChangeArrowheads="1"/>
          </p:cNvSpPr>
          <p:nvPr/>
        </p:nvSpPr>
        <p:spPr bwMode="auto">
          <a:xfrm>
            <a:off x="4499719" y="4165920"/>
            <a:ext cx="73025" cy="7302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410655" name="Line 31"/>
          <p:cNvSpPr>
            <a:spLocks noChangeShapeType="1"/>
          </p:cNvSpPr>
          <p:nvPr/>
        </p:nvSpPr>
        <p:spPr bwMode="auto">
          <a:xfrm flipV="1">
            <a:off x="4644182" y="4200845"/>
            <a:ext cx="935037" cy="5826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10656" name="Line 32"/>
          <p:cNvSpPr>
            <a:spLocks noChangeShapeType="1"/>
          </p:cNvSpPr>
          <p:nvPr/>
        </p:nvSpPr>
        <p:spPr bwMode="auto">
          <a:xfrm flipV="1">
            <a:off x="2015282" y="4783457"/>
            <a:ext cx="900112" cy="6048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10657" name="Oval 33"/>
          <p:cNvSpPr>
            <a:spLocks noChangeArrowheads="1"/>
          </p:cNvSpPr>
          <p:nvPr/>
        </p:nvSpPr>
        <p:spPr bwMode="auto">
          <a:xfrm>
            <a:off x="5974507" y="4165920"/>
            <a:ext cx="73025" cy="7302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410658" name="Line 34"/>
          <p:cNvSpPr>
            <a:spLocks noChangeShapeType="1"/>
          </p:cNvSpPr>
          <p:nvPr/>
        </p:nvSpPr>
        <p:spPr bwMode="auto">
          <a:xfrm>
            <a:off x="6912719" y="4200845"/>
            <a:ext cx="1079500" cy="5826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10659" name="Oval 35"/>
          <p:cNvSpPr>
            <a:spLocks noChangeArrowheads="1"/>
          </p:cNvSpPr>
          <p:nvPr/>
        </p:nvSpPr>
        <p:spPr bwMode="auto">
          <a:xfrm>
            <a:off x="5434757" y="4746945"/>
            <a:ext cx="73025" cy="7302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410660" name="Line 36"/>
          <p:cNvSpPr>
            <a:spLocks noChangeShapeType="1"/>
          </p:cNvSpPr>
          <p:nvPr/>
        </p:nvSpPr>
        <p:spPr bwMode="auto">
          <a:xfrm>
            <a:off x="5939582" y="4783457"/>
            <a:ext cx="865187" cy="6048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10661" name="Oval 37"/>
          <p:cNvSpPr>
            <a:spLocks noChangeArrowheads="1"/>
          </p:cNvSpPr>
          <p:nvPr/>
        </p:nvSpPr>
        <p:spPr bwMode="auto">
          <a:xfrm>
            <a:off x="3499594" y="5351782"/>
            <a:ext cx="73025" cy="7302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410662" name="Text Box 38"/>
          <p:cNvSpPr txBox="1">
            <a:spLocks noChangeArrowheads="1"/>
          </p:cNvSpPr>
          <p:nvPr/>
        </p:nvSpPr>
        <p:spPr bwMode="auto">
          <a:xfrm>
            <a:off x="1223119" y="5611239"/>
            <a:ext cx="13773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Send Event</a:t>
            </a:r>
          </a:p>
        </p:txBody>
      </p:sp>
      <p:sp>
        <p:nvSpPr>
          <p:cNvPr id="410663" name="Text Box 39"/>
          <p:cNvSpPr txBox="1">
            <a:spLocks noChangeArrowheads="1"/>
          </p:cNvSpPr>
          <p:nvPr/>
        </p:nvSpPr>
        <p:spPr bwMode="auto">
          <a:xfrm>
            <a:off x="3286869" y="5617589"/>
            <a:ext cx="139012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Local Event</a:t>
            </a:r>
          </a:p>
        </p:txBody>
      </p:sp>
      <p:sp>
        <p:nvSpPr>
          <p:cNvPr id="410664" name="Text Box 40"/>
          <p:cNvSpPr txBox="1">
            <a:spLocks noChangeArrowheads="1"/>
          </p:cNvSpPr>
          <p:nvPr/>
        </p:nvSpPr>
        <p:spPr bwMode="auto">
          <a:xfrm>
            <a:off x="6015782" y="5611239"/>
            <a:ext cx="167225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Receive Event</a:t>
            </a:r>
          </a:p>
        </p:txBody>
      </p:sp>
      <p:sp>
        <p:nvSpPr>
          <p:cNvPr id="410665" name="Line 41"/>
          <p:cNvSpPr>
            <a:spLocks noChangeShapeType="1"/>
          </p:cNvSpPr>
          <p:nvPr/>
        </p:nvSpPr>
        <p:spPr bwMode="auto">
          <a:xfrm flipV="1">
            <a:off x="1835894" y="5496245"/>
            <a:ext cx="144463" cy="3651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10666" name="Line 42"/>
          <p:cNvSpPr>
            <a:spLocks noChangeShapeType="1"/>
          </p:cNvSpPr>
          <p:nvPr/>
        </p:nvSpPr>
        <p:spPr bwMode="auto">
          <a:xfrm flipH="1" flipV="1">
            <a:off x="3564682" y="5496245"/>
            <a:ext cx="214312" cy="730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10667" name="Line 43"/>
          <p:cNvSpPr>
            <a:spLocks noChangeShapeType="1"/>
          </p:cNvSpPr>
          <p:nvPr/>
        </p:nvSpPr>
        <p:spPr bwMode="auto">
          <a:xfrm flipH="1" flipV="1">
            <a:off x="6804769" y="5461320"/>
            <a:ext cx="250825" cy="7143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10668" name="Text Box 44"/>
          <p:cNvSpPr txBox="1">
            <a:spLocks noChangeArrowheads="1"/>
          </p:cNvSpPr>
          <p:nvPr/>
        </p:nvSpPr>
        <p:spPr bwMode="auto">
          <a:xfrm>
            <a:off x="699244" y="4021457"/>
            <a:ext cx="4206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 i="1"/>
              <a:t>P</a:t>
            </a:r>
            <a:r>
              <a:rPr lang="de-DE" baseline="-25000"/>
              <a:t>1</a:t>
            </a:r>
          </a:p>
        </p:txBody>
      </p:sp>
      <p:sp>
        <p:nvSpPr>
          <p:cNvPr id="410669" name="Text Box 45"/>
          <p:cNvSpPr txBox="1">
            <a:spLocks noChangeArrowheads="1"/>
          </p:cNvSpPr>
          <p:nvPr/>
        </p:nvSpPr>
        <p:spPr bwMode="auto">
          <a:xfrm>
            <a:off x="683369" y="4524695"/>
            <a:ext cx="4206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 i="1"/>
              <a:t>P</a:t>
            </a:r>
            <a:r>
              <a:rPr lang="de-DE" baseline="-25000"/>
              <a:t>2</a:t>
            </a:r>
          </a:p>
        </p:txBody>
      </p:sp>
      <p:sp>
        <p:nvSpPr>
          <p:cNvPr id="410670" name="Text Box 46"/>
          <p:cNvSpPr txBox="1">
            <a:spLocks noChangeArrowheads="1"/>
          </p:cNvSpPr>
          <p:nvPr/>
        </p:nvSpPr>
        <p:spPr bwMode="auto">
          <a:xfrm>
            <a:off x="683369" y="5172395"/>
            <a:ext cx="4206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 i="1"/>
              <a:t>P</a:t>
            </a:r>
            <a:r>
              <a:rPr lang="de-DE" baseline="-25000"/>
              <a:t>3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/>
              <a:t>Slide </a:t>
            </a:r>
            <a:fld id="{DDA20590-EC26-DE40-BF83-8E86F34B783D}" type="slidenum">
              <a:rPr lang="de-DE" smtClean="0"/>
              <a:pPr/>
              <a:t>25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16572264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Order Relations</a:t>
            </a:r>
          </a:p>
        </p:txBody>
      </p:sp>
      <p:sp>
        <p:nvSpPr>
          <p:cNvPr id="5079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An order relation &lt; is a </a:t>
            </a:r>
          </a:p>
          <a:p>
            <a:pPr lvl="1">
              <a:lnSpc>
                <a:spcPct val="150000"/>
              </a:lnSpc>
            </a:pPr>
            <a:r>
              <a:rPr lang="en-US" i="1" dirty="0"/>
              <a:t>irreflexive 		</a:t>
            </a:r>
            <a:r>
              <a:rPr lang="en-US" dirty="0"/>
              <a:t>for no event </a:t>
            </a:r>
            <a:r>
              <a:rPr lang="en-US" i="1" dirty="0"/>
              <a:t>a</a:t>
            </a:r>
            <a:r>
              <a:rPr lang="en-US" dirty="0"/>
              <a:t> applies </a:t>
            </a:r>
            <a:r>
              <a:rPr lang="en-US" i="1" dirty="0"/>
              <a:t>a</a:t>
            </a:r>
            <a:r>
              <a:rPr lang="en-US" dirty="0"/>
              <a:t> &lt; </a:t>
            </a:r>
            <a:r>
              <a:rPr lang="en-US" i="1" dirty="0"/>
              <a:t>a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i="1" dirty="0"/>
              <a:t>asymmetrical</a:t>
            </a:r>
            <a:r>
              <a:rPr lang="en-US" dirty="0"/>
              <a:t> 	</a:t>
            </a:r>
            <a:r>
              <a:rPr lang="en-US" i="1" dirty="0"/>
              <a:t>a</a:t>
            </a:r>
            <a:r>
              <a:rPr lang="en-US" dirty="0"/>
              <a:t> &lt; </a:t>
            </a:r>
            <a:r>
              <a:rPr lang="en-US" i="1" dirty="0"/>
              <a:t>b</a:t>
            </a:r>
            <a:r>
              <a:rPr lang="en-US" dirty="0"/>
              <a:t>  </a:t>
            </a:r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⇒ ¬(</a:t>
            </a:r>
            <a:r>
              <a:rPr lang="en-US" i="1" dirty="0"/>
              <a:t>b</a:t>
            </a:r>
            <a:r>
              <a:rPr lang="en-US" dirty="0"/>
              <a:t> &lt; </a:t>
            </a:r>
            <a:r>
              <a:rPr lang="en-US" i="1" dirty="0"/>
              <a:t>a</a:t>
            </a:r>
            <a:r>
              <a:rPr lang="en-US" dirty="0"/>
              <a:t>) </a:t>
            </a:r>
          </a:p>
          <a:p>
            <a:pPr lvl="1">
              <a:lnSpc>
                <a:spcPct val="150000"/>
              </a:lnSpc>
            </a:pPr>
            <a:r>
              <a:rPr lang="en-US" i="1" dirty="0"/>
              <a:t>transitive 		a</a:t>
            </a:r>
            <a:r>
              <a:rPr lang="en-US" dirty="0"/>
              <a:t> &lt; </a:t>
            </a:r>
            <a:r>
              <a:rPr lang="en-US" i="1" dirty="0"/>
              <a:t>b</a:t>
            </a:r>
            <a:r>
              <a:rPr lang="en-US" dirty="0"/>
              <a:t>  </a:t>
            </a:r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∧ </a:t>
            </a:r>
            <a:r>
              <a:rPr lang="en-US" dirty="0"/>
              <a:t> </a:t>
            </a:r>
            <a:r>
              <a:rPr lang="en-US" i="1" dirty="0"/>
              <a:t>b</a:t>
            </a:r>
            <a:r>
              <a:rPr lang="en-US" dirty="0"/>
              <a:t> &lt; </a:t>
            </a:r>
            <a:r>
              <a:rPr lang="en-US" i="1" dirty="0"/>
              <a:t>c</a:t>
            </a:r>
            <a:r>
              <a:rPr lang="en-US" dirty="0"/>
              <a:t>  </a:t>
            </a:r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⇒ </a:t>
            </a:r>
            <a:r>
              <a:rPr lang="en-US" dirty="0"/>
              <a:t> </a:t>
            </a:r>
            <a:r>
              <a:rPr lang="en-US" i="1" dirty="0"/>
              <a:t>a</a:t>
            </a:r>
            <a:r>
              <a:rPr lang="en-US" dirty="0"/>
              <a:t> &lt; </a:t>
            </a:r>
            <a:r>
              <a:rPr lang="en-US" i="1" dirty="0"/>
              <a:t>c</a:t>
            </a:r>
            <a:endParaRPr lang="en-US" dirty="0"/>
          </a:p>
          <a:p>
            <a:pPr lvl="1">
              <a:lnSpc>
                <a:spcPct val="150000"/>
              </a:lnSpc>
              <a:buFont typeface="Arial" charset="0"/>
              <a:buNone/>
            </a:pPr>
            <a:r>
              <a:rPr lang="en-US" dirty="0"/>
              <a:t>binary relation on the set of all events </a:t>
            </a:r>
            <a:r>
              <a:rPr lang="en-US" i="1" dirty="0"/>
              <a:t>E</a:t>
            </a:r>
            <a:endParaRPr lang="en-US" dirty="0"/>
          </a:p>
          <a:p>
            <a:pPr lvl="1">
              <a:lnSpc>
                <a:spcPct val="150000"/>
              </a:lnSpc>
              <a:buFont typeface="Arial" charset="0"/>
              <a:buNone/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accent1"/>
                </a:solidFill>
              </a:rPr>
              <a:t>Partial order</a:t>
            </a:r>
            <a:r>
              <a:rPr lang="en-US" dirty="0"/>
              <a:t>: The order relation </a:t>
            </a:r>
            <a:r>
              <a:rPr lang="en-US" i="1" dirty="0"/>
              <a:t>is not </a:t>
            </a:r>
            <a:r>
              <a:rPr lang="en-US" dirty="0"/>
              <a:t>defined </a:t>
            </a:r>
            <a:r>
              <a:rPr lang="en-US" i="1" dirty="0"/>
              <a:t>for all </a:t>
            </a:r>
            <a:r>
              <a:rPr lang="en-US" dirty="0"/>
              <a:t>pairs of events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accent1"/>
                </a:solidFill>
              </a:rPr>
              <a:t>Total Order</a:t>
            </a:r>
            <a:r>
              <a:rPr lang="en-US" dirty="0"/>
              <a:t>: The order relation is defined for </a:t>
            </a:r>
            <a:r>
              <a:rPr lang="en-US" i="1" dirty="0"/>
              <a:t>all</a:t>
            </a:r>
            <a:r>
              <a:rPr lang="en-US" dirty="0"/>
              <a:t> pairs of events, i.e. </a:t>
            </a:r>
            <a:br>
              <a:rPr lang="en-US" dirty="0"/>
            </a:br>
            <a:r>
              <a:rPr lang="en-US" i="1" dirty="0"/>
              <a:t>e</a:t>
            </a:r>
            <a:r>
              <a:rPr lang="en-US" baseline="-25000" dirty="0"/>
              <a:t>1</a:t>
            </a:r>
            <a:r>
              <a:rPr lang="en-US" dirty="0"/>
              <a:t> </a:t>
            </a:r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≠</a:t>
            </a:r>
            <a:r>
              <a:rPr lang="en-US" dirty="0"/>
              <a:t> </a:t>
            </a:r>
            <a:r>
              <a:rPr lang="en-US" i="1" dirty="0"/>
              <a:t>e</a:t>
            </a:r>
            <a:r>
              <a:rPr lang="en-US" baseline="-25000" dirty="0"/>
              <a:t>2</a:t>
            </a:r>
            <a:r>
              <a:rPr lang="en-US" dirty="0"/>
              <a:t> </a:t>
            </a:r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⇒</a:t>
            </a:r>
            <a:r>
              <a:rPr lang="en-US" dirty="0"/>
              <a:t> </a:t>
            </a:r>
            <a:r>
              <a:rPr lang="en-US" i="1" dirty="0"/>
              <a:t>e</a:t>
            </a:r>
            <a:r>
              <a:rPr lang="en-US" baseline="-25000" dirty="0"/>
              <a:t>1</a:t>
            </a:r>
            <a:r>
              <a:rPr lang="en-US" dirty="0"/>
              <a:t> &lt; </a:t>
            </a:r>
            <a:r>
              <a:rPr lang="en-US" i="1" dirty="0"/>
              <a:t>e</a:t>
            </a:r>
            <a:r>
              <a:rPr lang="en-US" baseline="-25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en-US" dirty="0"/>
              <a:t> </a:t>
            </a:r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⋁</a:t>
            </a:r>
            <a:r>
              <a:rPr lang="en-US" dirty="0"/>
              <a:t> </a:t>
            </a:r>
            <a:r>
              <a:rPr lang="en-US" i="1" dirty="0"/>
              <a:t>e</a:t>
            </a:r>
            <a:r>
              <a:rPr lang="en-US" baseline="-25000" dirty="0"/>
              <a:t>2</a:t>
            </a:r>
            <a:r>
              <a:rPr lang="en-US" dirty="0"/>
              <a:t> &lt; </a:t>
            </a:r>
            <a:r>
              <a:rPr lang="en-US" i="1" dirty="0"/>
              <a:t>e</a:t>
            </a:r>
            <a:r>
              <a:rPr lang="en-US" baseline="-25000" dirty="0"/>
              <a:t>1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0" dirty="0" err="1"/>
              <a:t>Danh</a:t>
            </a:r>
            <a:r>
              <a:rPr lang="en-US" b="0" dirty="0"/>
              <a:t> Le Phuoc, TU Berlin, Distributed Algorithms 2018/19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/>
              <a:t>Slide </a:t>
            </a:r>
            <a:fld id="{DDA20590-EC26-DE40-BF83-8E86F34B783D}" type="slidenum">
              <a:rPr lang="de-DE" smtClean="0"/>
              <a:pPr/>
              <a:t>26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8678605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Possible Order Requirements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FIFO (first in first out) order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Causal order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Total delivery order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Total FIFO order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Total causal order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0" dirty="0" err="1"/>
              <a:t>Danh</a:t>
            </a:r>
            <a:r>
              <a:rPr lang="en-US" b="0" dirty="0"/>
              <a:t> Le Phuoc, TU Berlin, Distributed Algorithms 2018/19</a:t>
            </a: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/>
              <a:t>Slide </a:t>
            </a:r>
            <a:fld id="{DDA20590-EC26-DE40-BF83-8E86F34B783D}" type="slidenum">
              <a:rPr lang="de-DE" smtClean="0"/>
              <a:pPr/>
              <a:t>27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78494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FIFO Order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dirty="0"/>
              <a:t>If a process sends </a:t>
            </a:r>
            <a:r>
              <a:rPr lang="en-US" i="1" dirty="0"/>
              <a:t>m</a:t>
            </a:r>
            <a:r>
              <a:rPr lang="en-US" i="1" baseline="-25000" dirty="0"/>
              <a:t>1</a:t>
            </a:r>
            <a:r>
              <a:rPr lang="en-US" dirty="0"/>
              <a:t> before </a:t>
            </a:r>
            <a:r>
              <a:rPr lang="en-US" i="1" dirty="0"/>
              <a:t>m</a:t>
            </a:r>
            <a:r>
              <a:rPr lang="en-US" i="1" baseline="-25000" dirty="0"/>
              <a:t>2</a:t>
            </a:r>
            <a:r>
              <a:rPr lang="en-US" dirty="0"/>
              <a:t>, then </a:t>
            </a:r>
            <a:r>
              <a:rPr lang="en-US" i="1" dirty="0"/>
              <a:t>m</a:t>
            </a:r>
            <a:r>
              <a:rPr lang="en-US" i="1" baseline="-25000" dirty="0"/>
              <a:t>1</a:t>
            </a:r>
            <a:r>
              <a:rPr lang="en-US" dirty="0"/>
              <a:t> is delivered before </a:t>
            </a:r>
            <a:r>
              <a:rPr lang="en-US" i="1" dirty="0"/>
              <a:t>m</a:t>
            </a:r>
            <a:r>
              <a:rPr lang="en-US" i="1" baseline="-25000" dirty="0"/>
              <a:t>2</a:t>
            </a:r>
            <a:r>
              <a:rPr lang="en-US" dirty="0"/>
              <a:t> to the receiver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Messages usually belong to a context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Message should find this context (with respect to the sender) at receiver side</a:t>
            </a: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dirty="0"/>
              <a:t>Example: “Open file “ before “Write to file”</a:t>
            </a:r>
          </a:p>
          <a:p>
            <a:pPr>
              <a:lnSpc>
                <a:spcPct val="150000"/>
              </a:lnSpc>
              <a:buFont typeface="Arial" charset="0"/>
              <a:buChar char="•"/>
            </a:pPr>
            <a:endParaRPr lang="en-US" dirty="0"/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dirty="0"/>
              <a:t>Note: Messages can overtake each other in the atom model. Therefore, we distinguish between “</a:t>
            </a:r>
            <a:r>
              <a:rPr lang="en-US" dirty="0">
                <a:solidFill>
                  <a:schemeClr val="accent1"/>
                </a:solidFill>
              </a:rPr>
              <a:t>receive</a:t>
            </a:r>
            <a:r>
              <a:rPr lang="en-US" dirty="0"/>
              <a:t>” and “</a:t>
            </a:r>
            <a:r>
              <a:rPr lang="en-US" dirty="0">
                <a:solidFill>
                  <a:schemeClr val="accent1"/>
                </a:solidFill>
              </a:rPr>
              <a:t>deliver</a:t>
            </a:r>
            <a:r>
              <a:rPr lang="en-US" dirty="0"/>
              <a:t>”. Thus, messages can be delayed at the receiver to enforce an order.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0" dirty="0" err="1"/>
              <a:t>Danh</a:t>
            </a:r>
            <a:r>
              <a:rPr lang="en-US" b="0" dirty="0"/>
              <a:t> Le Phuoc, TU Berlin, Distributed Algorithms 2018/19</a:t>
            </a: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/>
              <a:t>Slide </a:t>
            </a:r>
            <a:fld id="{DDA20590-EC26-DE40-BF83-8E86F34B783D}" type="slidenum">
              <a:rPr lang="de-DE" smtClean="0"/>
              <a:pPr/>
              <a:t>28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994412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Causal Order: Motivation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dirty="0"/>
              <a:t>FIFO order is related to </a:t>
            </a:r>
            <a:r>
              <a:rPr lang="en-US" dirty="0">
                <a:solidFill>
                  <a:schemeClr val="accent1"/>
                </a:solidFill>
              </a:rPr>
              <a:t>one</a:t>
            </a:r>
            <a:r>
              <a:rPr lang="en-US" dirty="0"/>
              <a:t> sender</a:t>
            </a:r>
          </a:p>
          <a:p>
            <a:pPr>
              <a:lnSpc>
                <a:spcPct val="150000"/>
              </a:lnSpc>
              <a:buFont typeface="Arial" charset="0"/>
              <a:buChar char="•"/>
            </a:pPr>
            <a:endParaRPr lang="en-US" dirty="0"/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dirty="0"/>
              <a:t>But: A received message might cause the receiver to send a new message. Another process might get these two messages in the wrong order, thus observing a reaction before the cause.</a:t>
            </a:r>
          </a:p>
          <a:p>
            <a:pPr>
              <a:lnSpc>
                <a:spcPct val="150000"/>
              </a:lnSpc>
              <a:buFont typeface="Arial" charset="0"/>
              <a:buChar char="•"/>
            </a:pPr>
            <a:endParaRPr lang="en-US" dirty="0"/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dirty="0"/>
              <a:t>In complex contexts (dependence of several senders) not desired</a:t>
            </a:r>
          </a:p>
          <a:p>
            <a:pPr>
              <a:lnSpc>
                <a:spcPct val="150000"/>
              </a:lnSpc>
              <a:buFont typeface="Arial" charset="0"/>
              <a:buChar char="•"/>
            </a:pPr>
            <a:endParaRPr lang="en-US" dirty="0"/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dirty="0"/>
              <a:t>Solution: Keeping causalities based on “happened before” relation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0" dirty="0" err="1"/>
              <a:t>Danh</a:t>
            </a:r>
            <a:r>
              <a:rPr lang="en-US" b="0" dirty="0"/>
              <a:t> Le Phuoc, TU Berlin, Distributed Algorithms 2018/19</a:t>
            </a: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/>
              <a:t>Slide </a:t>
            </a:r>
            <a:fld id="{DDA20590-EC26-DE40-BF83-8E86F34B783D}" type="slidenum">
              <a:rPr lang="de-DE" smtClean="0"/>
              <a:pPr/>
              <a:t>29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94262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2800" dirty="0"/>
              <a:t>Time in Distributed Systems</a:t>
            </a:r>
          </a:p>
        </p:txBody>
      </p:sp>
      <p:sp>
        <p:nvSpPr>
          <p:cNvPr id="4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0" dirty="0" err="1"/>
              <a:t>Danh</a:t>
            </a:r>
            <a:r>
              <a:rPr lang="en-US" b="0" dirty="0"/>
              <a:t> Le Phuoc, TU Berlin, Distributed Algorithms 2018/19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/>
              <a:t>Slide </a:t>
            </a:r>
            <a:fld id="{CD5D53CD-51C2-B74E-9B93-9D7142D35FE7}" type="slidenum">
              <a:rPr lang="de-DE" smtClean="0"/>
              <a:pPr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53512143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156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“Happened-Before” Relation (Lamport, 1978)</a:t>
            </a:r>
          </a:p>
        </p:txBody>
      </p:sp>
      <p:sp>
        <p:nvSpPr>
          <p:cNvPr id="561157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dirty="0"/>
              <a:t>The relation → („happened before“) on the set of events in the system is the </a:t>
            </a:r>
            <a:r>
              <a:rPr lang="en-US" i="1" dirty="0"/>
              <a:t>smallest</a:t>
            </a:r>
            <a:r>
              <a:rPr lang="en-US" dirty="0"/>
              <a:t> order relation that fulfills the two following conditions</a:t>
            </a:r>
          </a:p>
          <a:p>
            <a:pPr marL="963612" lvl="1" indent="-457200"/>
            <a:r>
              <a:rPr lang="en-US" dirty="0"/>
              <a:t>If </a:t>
            </a:r>
            <a:r>
              <a:rPr lang="en-US" i="1" dirty="0"/>
              <a:t>a</a:t>
            </a:r>
            <a:r>
              <a:rPr lang="en-US" dirty="0"/>
              <a:t> and </a:t>
            </a:r>
            <a:r>
              <a:rPr lang="en-US" i="1" dirty="0"/>
              <a:t>b</a:t>
            </a:r>
            <a:r>
              <a:rPr lang="en-US" dirty="0"/>
              <a:t> are two events in a process and </a:t>
            </a:r>
            <a:r>
              <a:rPr lang="en-US" i="1" dirty="0"/>
              <a:t>a</a:t>
            </a:r>
            <a:r>
              <a:rPr lang="en-US" dirty="0"/>
              <a:t> occurs before </a:t>
            </a:r>
            <a:r>
              <a:rPr lang="en-US" i="1" dirty="0"/>
              <a:t>b</a:t>
            </a:r>
            <a:r>
              <a:rPr lang="en-US" dirty="0"/>
              <a:t>, then </a:t>
            </a:r>
            <a:r>
              <a:rPr lang="en-US" i="1" dirty="0"/>
              <a:t>a → b</a:t>
            </a:r>
          </a:p>
          <a:p>
            <a:pPr marL="963612" lvl="1" indent="-457200"/>
            <a:r>
              <a:rPr lang="en-US" dirty="0"/>
              <a:t>If </a:t>
            </a:r>
            <a:r>
              <a:rPr lang="en-US" i="1" dirty="0"/>
              <a:t>a</a:t>
            </a:r>
            <a:r>
              <a:rPr lang="en-US" dirty="0"/>
              <a:t> is the sending of a message in a process and </a:t>
            </a:r>
            <a:r>
              <a:rPr lang="en-US" i="1" dirty="0"/>
              <a:t>b</a:t>
            </a:r>
            <a:r>
              <a:rPr lang="en-US" dirty="0"/>
              <a:t> the receipt of the same message in another process, then </a:t>
            </a:r>
            <a:r>
              <a:rPr lang="en-US" i="1" dirty="0"/>
              <a:t>a → b</a:t>
            </a: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dirty="0"/>
              <a:t>An event </a:t>
            </a:r>
            <a:r>
              <a:rPr lang="en-US" i="1" dirty="0"/>
              <a:t>b ≠ a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causally depends </a:t>
            </a:r>
            <a:r>
              <a:rPr lang="en-US" dirty="0"/>
              <a:t>on </a:t>
            </a:r>
            <a:r>
              <a:rPr lang="en-US" i="1" dirty="0"/>
              <a:t>a</a:t>
            </a:r>
            <a:r>
              <a:rPr lang="en-US" dirty="0"/>
              <a:t>, if </a:t>
            </a:r>
            <a:r>
              <a:rPr lang="en-US" i="1" dirty="0"/>
              <a:t>a → b</a:t>
            </a:r>
            <a:r>
              <a:rPr lang="en-US" dirty="0"/>
              <a:t> </a:t>
            </a: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dirty="0"/>
              <a:t>Two events </a:t>
            </a:r>
            <a:r>
              <a:rPr lang="en-US" i="1" dirty="0"/>
              <a:t>a ≠ b</a:t>
            </a:r>
            <a:r>
              <a:rPr lang="en-US" dirty="0"/>
              <a:t> are called </a:t>
            </a:r>
            <a:r>
              <a:rPr lang="en-US" dirty="0">
                <a:solidFill>
                  <a:schemeClr val="accent1"/>
                </a:solidFill>
              </a:rPr>
              <a:t>causally independent,</a:t>
            </a:r>
            <a:r>
              <a:rPr lang="en-US" dirty="0"/>
              <a:t> written </a:t>
            </a:r>
            <a:r>
              <a:rPr lang="en-US" i="1" dirty="0"/>
              <a:t>a || b</a:t>
            </a:r>
            <a:r>
              <a:rPr lang="en-US" dirty="0"/>
              <a:t>, if neither </a:t>
            </a:r>
            <a:r>
              <a:rPr lang="en-US" i="1" dirty="0"/>
              <a:t>a → b</a:t>
            </a:r>
            <a:r>
              <a:rPr lang="en-US" dirty="0"/>
              <a:t> nor </a:t>
            </a:r>
            <a:r>
              <a:rPr lang="en-US" i="1" dirty="0"/>
              <a:t>b → a</a:t>
            </a:r>
          </a:p>
          <a:p>
            <a:pPr lvl="1"/>
            <a:r>
              <a:rPr lang="en-US" dirty="0"/>
              <a:t>Sometimes a || b is also called a and b are </a:t>
            </a:r>
            <a:r>
              <a:rPr lang="en-US" dirty="0">
                <a:solidFill>
                  <a:schemeClr val="accent2"/>
                </a:solidFill>
              </a:rPr>
              <a:t>concurrent</a:t>
            </a: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dirty="0"/>
              <a:t>Attention: The relation || is reflexive but not transitive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0" dirty="0" err="1"/>
              <a:t>Danh</a:t>
            </a:r>
            <a:r>
              <a:rPr lang="en-US" b="0" dirty="0"/>
              <a:t> Le Phuoc, TU Berlin, Distributed Algorithms 2018/19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/>
              <a:t>Slide </a:t>
            </a:r>
            <a:fld id="{DDA20590-EC26-DE40-BF83-8E86F34B783D}" type="slidenum">
              <a:rPr lang="de-DE" smtClean="0"/>
              <a:pPr/>
              <a:t>30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608612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52" name="Rectangle 5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“Happened-Before” Relation – Interpretation</a:t>
            </a:r>
          </a:p>
        </p:txBody>
      </p:sp>
      <p:sp>
        <p:nvSpPr>
          <p:cNvPr id="563253" name="Rectangle 53"/>
          <p:cNvSpPr>
            <a:spLocks noGrp="1" noChangeArrowheads="1"/>
          </p:cNvSpPr>
          <p:nvPr>
            <p:ph idx="1"/>
          </p:nvPr>
        </p:nvSpPr>
        <p:spPr>
          <a:xfrm>
            <a:off x="539750" y="1924051"/>
            <a:ext cx="8061325" cy="184308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a → b ⇒ “</a:t>
            </a:r>
            <a:r>
              <a:rPr lang="en-US" i="1" dirty="0"/>
              <a:t>b</a:t>
            </a:r>
            <a:r>
              <a:rPr lang="en-US" dirty="0"/>
              <a:t> </a:t>
            </a:r>
            <a:r>
              <a:rPr lang="en-US" i="1" dirty="0"/>
              <a:t>causally depends on a”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a || b ⇒ „</a:t>
            </a:r>
            <a:r>
              <a:rPr lang="en-US" i="1" dirty="0"/>
              <a:t>a</a:t>
            </a:r>
            <a:r>
              <a:rPr lang="en-US" dirty="0"/>
              <a:t> and </a:t>
            </a:r>
            <a:r>
              <a:rPr lang="en-US" i="1" dirty="0"/>
              <a:t>b</a:t>
            </a:r>
            <a:r>
              <a:rPr lang="en-US" dirty="0"/>
              <a:t> have </a:t>
            </a:r>
            <a:r>
              <a:rPr lang="en-US" i="1" dirty="0"/>
              <a:t>not</a:t>
            </a:r>
            <a:r>
              <a:rPr lang="en-US" dirty="0"/>
              <a:t> influenced each other causally“</a:t>
            </a:r>
          </a:p>
          <a:p>
            <a:pPr>
              <a:lnSpc>
                <a:spcPct val="150000"/>
              </a:lnSpc>
            </a:pPr>
            <a:r>
              <a:rPr lang="en-US" dirty="0"/>
              <a:t>a → b ⇔ „One can get from </a:t>
            </a:r>
            <a:r>
              <a:rPr lang="en-US" i="1" dirty="0"/>
              <a:t>a</a:t>
            </a:r>
            <a:r>
              <a:rPr lang="en-US" dirty="0"/>
              <a:t> to </a:t>
            </a:r>
            <a:r>
              <a:rPr lang="en-US" i="1" dirty="0"/>
              <a:t>b</a:t>
            </a:r>
            <a:r>
              <a:rPr lang="en-US" dirty="0"/>
              <a:t> in the space-time diagram by following the process lines and message lines from </a:t>
            </a:r>
            <a:r>
              <a:rPr lang="en-US" i="1" dirty="0"/>
              <a:t>a</a:t>
            </a:r>
            <a:r>
              <a:rPr lang="en-US" dirty="0"/>
              <a:t> in the direction of </a:t>
            </a:r>
            <a:r>
              <a:rPr lang="en-US" i="1" dirty="0"/>
              <a:t>ascending</a:t>
            </a:r>
            <a:r>
              <a:rPr lang="en-US" dirty="0"/>
              <a:t> time“</a:t>
            </a:r>
          </a:p>
          <a:p>
            <a:pPr>
              <a:lnSpc>
                <a:spcPct val="150000"/>
              </a:lnSpc>
            </a:pPr>
            <a:r>
              <a:rPr lang="en-US" dirty="0"/>
              <a:t>For the example below applies, e.g.,  </a:t>
            </a:r>
            <a:r>
              <a:rPr lang="en-US" b="1" i="1" dirty="0">
                <a:solidFill>
                  <a:schemeClr val="accent2"/>
                </a:solidFill>
              </a:rPr>
              <a:t>e</a:t>
            </a:r>
            <a:r>
              <a:rPr lang="en-US" b="1" baseline="-25000" dirty="0">
                <a:solidFill>
                  <a:schemeClr val="accent2"/>
                </a:solidFill>
              </a:rPr>
              <a:t>1,1</a:t>
            </a:r>
            <a:r>
              <a:rPr lang="en-US" b="1" dirty="0">
                <a:solidFill>
                  <a:schemeClr val="accent2"/>
                </a:solidFill>
              </a:rPr>
              <a:t> → </a:t>
            </a:r>
            <a:r>
              <a:rPr lang="en-US" b="1" i="1" dirty="0">
                <a:solidFill>
                  <a:schemeClr val="accent2"/>
                </a:solidFill>
              </a:rPr>
              <a:t>e</a:t>
            </a:r>
            <a:r>
              <a:rPr lang="en-US" b="1" baseline="-25000" dirty="0">
                <a:solidFill>
                  <a:schemeClr val="accent2"/>
                </a:solidFill>
              </a:rPr>
              <a:t>3,4</a:t>
            </a:r>
            <a:r>
              <a:rPr lang="en-US" dirty="0"/>
              <a:t> and </a:t>
            </a:r>
            <a:r>
              <a:rPr lang="en-US" b="1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lang="en-US" b="1" baseline="-25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1,6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|| </a:t>
            </a:r>
            <a:r>
              <a:rPr lang="en-US" b="1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lang="en-US" b="1" baseline="-25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2,6</a:t>
            </a:r>
          </a:p>
        </p:txBody>
      </p:sp>
      <p:sp>
        <p:nvSpPr>
          <p:cNvPr id="4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0" dirty="0" err="1"/>
              <a:t>Danh</a:t>
            </a:r>
            <a:r>
              <a:rPr lang="en-US" b="0" dirty="0"/>
              <a:t> Le Phuoc, TU Berlin, Distributed Algorithms 2018/19</a:t>
            </a:r>
          </a:p>
        </p:txBody>
      </p:sp>
      <p:sp>
        <p:nvSpPr>
          <p:cNvPr id="563204" name="Freeform 4"/>
          <p:cNvSpPr>
            <a:spLocks/>
          </p:cNvSpPr>
          <p:nvPr/>
        </p:nvSpPr>
        <p:spPr bwMode="auto">
          <a:xfrm>
            <a:off x="1439863" y="4437063"/>
            <a:ext cx="5076825" cy="1439862"/>
          </a:xfrm>
          <a:custGeom>
            <a:avLst/>
            <a:gdLst>
              <a:gd name="T0" fmla="*/ 0 w 3198"/>
              <a:gd name="T1" fmla="*/ 0 h 907"/>
              <a:gd name="T2" fmla="*/ 340 w 3198"/>
              <a:gd name="T3" fmla="*/ 0 h 907"/>
              <a:gd name="T4" fmla="*/ 1134 w 3198"/>
              <a:gd name="T5" fmla="*/ 454 h 907"/>
              <a:gd name="T6" fmla="*/ 1565 w 3198"/>
              <a:gd name="T7" fmla="*/ 454 h 907"/>
              <a:gd name="T8" fmla="*/ 2109 w 3198"/>
              <a:gd name="T9" fmla="*/ 907 h 907"/>
              <a:gd name="T10" fmla="*/ 3198 w 3198"/>
              <a:gd name="T11" fmla="*/ 907 h 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8" h="907">
                <a:moveTo>
                  <a:pt x="0" y="0"/>
                </a:moveTo>
                <a:lnTo>
                  <a:pt x="340" y="0"/>
                </a:lnTo>
                <a:lnTo>
                  <a:pt x="1134" y="454"/>
                </a:lnTo>
                <a:lnTo>
                  <a:pt x="1565" y="454"/>
                </a:lnTo>
                <a:lnTo>
                  <a:pt x="2109" y="907"/>
                </a:lnTo>
                <a:lnTo>
                  <a:pt x="3198" y="907"/>
                </a:lnTo>
              </a:path>
            </a:pathLst>
          </a:custGeom>
          <a:noFill/>
          <a:ln w="50800">
            <a:solidFill>
              <a:srgbClr val="F07C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>
              <a:solidFill>
                <a:schemeClr val="accent2"/>
              </a:solidFill>
            </a:endParaRPr>
          </a:p>
        </p:txBody>
      </p:sp>
      <p:sp>
        <p:nvSpPr>
          <p:cNvPr id="563205" name="Line 5"/>
          <p:cNvSpPr>
            <a:spLocks noChangeShapeType="1"/>
          </p:cNvSpPr>
          <p:nvPr/>
        </p:nvSpPr>
        <p:spPr bwMode="auto">
          <a:xfrm>
            <a:off x="971550" y="4443413"/>
            <a:ext cx="7200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563206" name="Line 6"/>
          <p:cNvSpPr>
            <a:spLocks noChangeShapeType="1"/>
          </p:cNvSpPr>
          <p:nvPr/>
        </p:nvSpPr>
        <p:spPr bwMode="auto">
          <a:xfrm>
            <a:off x="971550" y="5164138"/>
            <a:ext cx="7200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563207" name="Line 7"/>
          <p:cNvSpPr>
            <a:spLocks noChangeShapeType="1"/>
          </p:cNvSpPr>
          <p:nvPr/>
        </p:nvSpPr>
        <p:spPr bwMode="auto">
          <a:xfrm>
            <a:off x="971550" y="5883275"/>
            <a:ext cx="7200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563208" name="Line 8"/>
          <p:cNvSpPr>
            <a:spLocks noChangeShapeType="1"/>
          </p:cNvSpPr>
          <p:nvPr/>
        </p:nvSpPr>
        <p:spPr bwMode="auto">
          <a:xfrm>
            <a:off x="1979613" y="4443413"/>
            <a:ext cx="1296987" cy="7191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563209" name="Line 9"/>
          <p:cNvSpPr>
            <a:spLocks noChangeShapeType="1"/>
          </p:cNvSpPr>
          <p:nvPr/>
        </p:nvSpPr>
        <p:spPr bwMode="auto">
          <a:xfrm>
            <a:off x="3922713" y="5164138"/>
            <a:ext cx="865187" cy="7191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563210" name="Oval 10"/>
          <p:cNvSpPr>
            <a:spLocks noChangeArrowheads="1"/>
          </p:cNvSpPr>
          <p:nvPr/>
        </p:nvSpPr>
        <p:spPr bwMode="auto">
          <a:xfrm>
            <a:off x="1403350" y="4406900"/>
            <a:ext cx="73025" cy="7302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563211" name="Oval 11"/>
          <p:cNvSpPr>
            <a:spLocks noChangeArrowheads="1"/>
          </p:cNvSpPr>
          <p:nvPr/>
        </p:nvSpPr>
        <p:spPr bwMode="auto">
          <a:xfrm>
            <a:off x="1582738" y="5126038"/>
            <a:ext cx="73025" cy="7302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563212" name="Oval 12"/>
          <p:cNvSpPr>
            <a:spLocks noChangeArrowheads="1"/>
          </p:cNvSpPr>
          <p:nvPr/>
        </p:nvSpPr>
        <p:spPr bwMode="auto">
          <a:xfrm>
            <a:off x="2122488" y="5127625"/>
            <a:ext cx="73025" cy="7302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563213" name="Oval 13"/>
          <p:cNvSpPr>
            <a:spLocks noChangeArrowheads="1"/>
          </p:cNvSpPr>
          <p:nvPr/>
        </p:nvSpPr>
        <p:spPr bwMode="auto">
          <a:xfrm>
            <a:off x="2914650" y="4406900"/>
            <a:ext cx="73025" cy="7302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563214" name="Oval 14"/>
          <p:cNvSpPr>
            <a:spLocks noChangeArrowheads="1"/>
          </p:cNvSpPr>
          <p:nvPr/>
        </p:nvSpPr>
        <p:spPr bwMode="auto">
          <a:xfrm>
            <a:off x="4211638" y="4406900"/>
            <a:ext cx="73025" cy="7302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563215" name="Line 15"/>
          <p:cNvSpPr>
            <a:spLocks noChangeShapeType="1"/>
          </p:cNvSpPr>
          <p:nvPr/>
        </p:nvSpPr>
        <p:spPr bwMode="auto">
          <a:xfrm flipV="1">
            <a:off x="4356100" y="4443413"/>
            <a:ext cx="971550" cy="7191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563216" name="Line 16"/>
          <p:cNvSpPr>
            <a:spLocks noChangeShapeType="1"/>
          </p:cNvSpPr>
          <p:nvPr/>
        </p:nvSpPr>
        <p:spPr bwMode="auto">
          <a:xfrm flipV="1">
            <a:off x="1727200" y="5162550"/>
            <a:ext cx="900113" cy="7207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563217" name="Oval 17"/>
          <p:cNvSpPr>
            <a:spLocks noChangeArrowheads="1"/>
          </p:cNvSpPr>
          <p:nvPr/>
        </p:nvSpPr>
        <p:spPr bwMode="auto">
          <a:xfrm>
            <a:off x="5686425" y="4406900"/>
            <a:ext cx="73025" cy="7302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63218" name="Line 18"/>
          <p:cNvSpPr>
            <a:spLocks noChangeShapeType="1"/>
          </p:cNvSpPr>
          <p:nvPr/>
        </p:nvSpPr>
        <p:spPr bwMode="auto">
          <a:xfrm>
            <a:off x="6624638" y="4441825"/>
            <a:ext cx="1079500" cy="7207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563219" name="Oval 19"/>
          <p:cNvSpPr>
            <a:spLocks noChangeArrowheads="1"/>
          </p:cNvSpPr>
          <p:nvPr/>
        </p:nvSpPr>
        <p:spPr bwMode="auto">
          <a:xfrm>
            <a:off x="5146675" y="5126038"/>
            <a:ext cx="73025" cy="7302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63220" name="Line 20"/>
          <p:cNvSpPr>
            <a:spLocks noChangeShapeType="1"/>
          </p:cNvSpPr>
          <p:nvPr/>
        </p:nvSpPr>
        <p:spPr bwMode="auto">
          <a:xfrm>
            <a:off x="5651500" y="5162550"/>
            <a:ext cx="865188" cy="7191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563221" name="Oval 21"/>
          <p:cNvSpPr>
            <a:spLocks noChangeArrowheads="1"/>
          </p:cNvSpPr>
          <p:nvPr/>
        </p:nvSpPr>
        <p:spPr bwMode="auto">
          <a:xfrm>
            <a:off x="3211513" y="5846763"/>
            <a:ext cx="73025" cy="7302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563222" name="Text Box 22"/>
          <p:cNvSpPr txBox="1">
            <a:spLocks noChangeArrowheads="1"/>
          </p:cNvSpPr>
          <p:nvPr/>
        </p:nvSpPr>
        <p:spPr bwMode="auto">
          <a:xfrm>
            <a:off x="411163" y="4219575"/>
            <a:ext cx="4206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 i="1"/>
              <a:t>P</a:t>
            </a:r>
            <a:r>
              <a:rPr lang="de-DE" baseline="-25000"/>
              <a:t>1</a:t>
            </a:r>
          </a:p>
        </p:txBody>
      </p:sp>
      <p:sp>
        <p:nvSpPr>
          <p:cNvPr id="563223" name="Text Box 23"/>
          <p:cNvSpPr txBox="1">
            <a:spLocks noChangeArrowheads="1"/>
          </p:cNvSpPr>
          <p:nvPr/>
        </p:nvSpPr>
        <p:spPr bwMode="auto">
          <a:xfrm>
            <a:off x="395288" y="4903788"/>
            <a:ext cx="4206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 i="1"/>
              <a:t>P</a:t>
            </a:r>
            <a:r>
              <a:rPr lang="de-DE" baseline="-25000"/>
              <a:t>2</a:t>
            </a:r>
          </a:p>
        </p:txBody>
      </p:sp>
      <p:sp>
        <p:nvSpPr>
          <p:cNvPr id="563224" name="Text Box 24"/>
          <p:cNvSpPr txBox="1">
            <a:spLocks noChangeArrowheads="1"/>
          </p:cNvSpPr>
          <p:nvPr/>
        </p:nvSpPr>
        <p:spPr bwMode="auto">
          <a:xfrm>
            <a:off x="395288" y="5667375"/>
            <a:ext cx="4206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 i="1"/>
              <a:t>P</a:t>
            </a:r>
            <a:r>
              <a:rPr lang="de-DE" baseline="-25000"/>
              <a:t>3</a:t>
            </a:r>
          </a:p>
        </p:txBody>
      </p:sp>
      <p:sp>
        <p:nvSpPr>
          <p:cNvPr id="563225" name="Text Box 25"/>
          <p:cNvSpPr txBox="1">
            <a:spLocks noChangeArrowheads="1"/>
          </p:cNvSpPr>
          <p:nvPr/>
        </p:nvSpPr>
        <p:spPr bwMode="auto">
          <a:xfrm>
            <a:off x="1273175" y="3968750"/>
            <a:ext cx="5222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 i="1"/>
              <a:t>e</a:t>
            </a:r>
            <a:r>
              <a:rPr lang="de-DE" i="1" baseline="-25000"/>
              <a:t>1,1</a:t>
            </a:r>
          </a:p>
        </p:txBody>
      </p:sp>
      <p:sp>
        <p:nvSpPr>
          <p:cNvPr id="563226" name="Text Box 26"/>
          <p:cNvSpPr txBox="1">
            <a:spLocks noChangeArrowheads="1"/>
          </p:cNvSpPr>
          <p:nvPr/>
        </p:nvSpPr>
        <p:spPr bwMode="auto">
          <a:xfrm>
            <a:off x="1817688" y="3968750"/>
            <a:ext cx="5222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 i="1"/>
              <a:t>e</a:t>
            </a:r>
            <a:r>
              <a:rPr lang="de-DE" i="1" baseline="-25000"/>
              <a:t>1,2</a:t>
            </a:r>
          </a:p>
        </p:txBody>
      </p:sp>
      <p:sp>
        <p:nvSpPr>
          <p:cNvPr id="563227" name="Text Box 27"/>
          <p:cNvSpPr txBox="1">
            <a:spLocks noChangeArrowheads="1"/>
          </p:cNvSpPr>
          <p:nvPr/>
        </p:nvSpPr>
        <p:spPr bwMode="auto">
          <a:xfrm>
            <a:off x="2789238" y="3968750"/>
            <a:ext cx="5222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 i="1"/>
              <a:t>e</a:t>
            </a:r>
            <a:r>
              <a:rPr lang="de-DE" i="1" baseline="-25000"/>
              <a:t>1,3</a:t>
            </a:r>
          </a:p>
        </p:txBody>
      </p:sp>
      <p:sp>
        <p:nvSpPr>
          <p:cNvPr id="563228" name="Text Box 28"/>
          <p:cNvSpPr txBox="1">
            <a:spLocks noChangeArrowheads="1"/>
          </p:cNvSpPr>
          <p:nvPr/>
        </p:nvSpPr>
        <p:spPr bwMode="auto">
          <a:xfrm>
            <a:off x="4121150" y="3975100"/>
            <a:ext cx="5222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 i="1"/>
              <a:t>e</a:t>
            </a:r>
            <a:r>
              <a:rPr lang="de-DE" i="1" baseline="-25000"/>
              <a:t>1,4</a:t>
            </a:r>
          </a:p>
        </p:txBody>
      </p:sp>
      <p:sp>
        <p:nvSpPr>
          <p:cNvPr id="563229" name="Text Box 29"/>
          <p:cNvSpPr txBox="1">
            <a:spLocks noChangeArrowheads="1"/>
          </p:cNvSpPr>
          <p:nvPr/>
        </p:nvSpPr>
        <p:spPr bwMode="auto">
          <a:xfrm>
            <a:off x="4949825" y="3975100"/>
            <a:ext cx="5222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 i="1"/>
              <a:t>e</a:t>
            </a:r>
            <a:r>
              <a:rPr lang="de-DE" i="1" baseline="-25000"/>
              <a:t>1,5</a:t>
            </a:r>
          </a:p>
        </p:txBody>
      </p:sp>
      <p:sp>
        <p:nvSpPr>
          <p:cNvPr id="563230" name="Text Box 30"/>
          <p:cNvSpPr txBox="1">
            <a:spLocks noChangeArrowheads="1"/>
          </p:cNvSpPr>
          <p:nvPr/>
        </p:nvSpPr>
        <p:spPr bwMode="auto">
          <a:xfrm>
            <a:off x="5562600" y="3975100"/>
            <a:ext cx="5222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 i="1"/>
              <a:t>e</a:t>
            </a:r>
            <a:r>
              <a:rPr lang="de-DE" i="1" baseline="-25000"/>
              <a:t>1,6</a:t>
            </a:r>
          </a:p>
        </p:txBody>
      </p:sp>
      <p:sp>
        <p:nvSpPr>
          <p:cNvPr id="563231" name="Text Box 31"/>
          <p:cNvSpPr txBox="1">
            <a:spLocks noChangeArrowheads="1"/>
          </p:cNvSpPr>
          <p:nvPr/>
        </p:nvSpPr>
        <p:spPr bwMode="auto">
          <a:xfrm>
            <a:off x="6462713" y="3975100"/>
            <a:ext cx="5222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 i="1"/>
              <a:t>e</a:t>
            </a:r>
            <a:r>
              <a:rPr lang="de-DE" i="1" baseline="-25000"/>
              <a:t>1,7</a:t>
            </a:r>
          </a:p>
        </p:txBody>
      </p:sp>
      <p:sp>
        <p:nvSpPr>
          <p:cNvPr id="563232" name="Text Box 32"/>
          <p:cNvSpPr txBox="1">
            <a:spLocks noChangeArrowheads="1"/>
          </p:cNvSpPr>
          <p:nvPr/>
        </p:nvSpPr>
        <p:spPr bwMode="auto">
          <a:xfrm>
            <a:off x="1295400" y="4687888"/>
            <a:ext cx="5222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 i="1"/>
              <a:t>e</a:t>
            </a:r>
            <a:r>
              <a:rPr lang="de-DE" i="1" baseline="-25000"/>
              <a:t>2,1</a:t>
            </a:r>
          </a:p>
        </p:txBody>
      </p:sp>
      <p:sp>
        <p:nvSpPr>
          <p:cNvPr id="563233" name="Text Box 33"/>
          <p:cNvSpPr txBox="1">
            <a:spLocks noChangeArrowheads="1"/>
          </p:cNvSpPr>
          <p:nvPr/>
        </p:nvSpPr>
        <p:spPr bwMode="auto">
          <a:xfrm>
            <a:off x="2016125" y="4694238"/>
            <a:ext cx="5222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 i="1"/>
              <a:t>e</a:t>
            </a:r>
            <a:r>
              <a:rPr lang="de-DE" i="1" baseline="-25000"/>
              <a:t>2,2</a:t>
            </a:r>
          </a:p>
        </p:txBody>
      </p:sp>
      <p:sp>
        <p:nvSpPr>
          <p:cNvPr id="563234" name="Text Box 34"/>
          <p:cNvSpPr txBox="1">
            <a:spLocks noChangeArrowheads="1"/>
          </p:cNvSpPr>
          <p:nvPr/>
        </p:nvSpPr>
        <p:spPr bwMode="auto">
          <a:xfrm>
            <a:off x="3005138" y="4694238"/>
            <a:ext cx="5222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 i="1"/>
              <a:t>e</a:t>
            </a:r>
            <a:r>
              <a:rPr lang="de-DE" i="1" baseline="-25000"/>
              <a:t>2,3</a:t>
            </a:r>
          </a:p>
        </p:txBody>
      </p:sp>
      <p:sp>
        <p:nvSpPr>
          <p:cNvPr id="563235" name="Text Box 35"/>
          <p:cNvSpPr txBox="1">
            <a:spLocks noChangeArrowheads="1"/>
          </p:cNvSpPr>
          <p:nvPr/>
        </p:nvSpPr>
        <p:spPr bwMode="auto">
          <a:xfrm>
            <a:off x="3527425" y="4694238"/>
            <a:ext cx="5222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 i="1"/>
              <a:t>e</a:t>
            </a:r>
            <a:r>
              <a:rPr lang="de-DE" i="1" baseline="-25000"/>
              <a:t>2,4</a:t>
            </a:r>
          </a:p>
        </p:txBody>
      </p:sp>
      <p:sp>
        <p:nvSpPr>
          <p:cNvPr id="563236" name="Text Box 36"/>
          <p:cNvSpPr txBox="1">
            <a:spLocks noChangeArrowheads="1"/>
          </p:cNvSpPr>
          <p:nvPr/>
        </p:nvSpPr>
        <p:spPr bwMode="auto">
          <a:xfrm>
            <a:off x="4032250" y="4694238"/>
            <a:ext cx="5222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 i="1"/>
              <a:t>e</a:t>
            </a:r>
            <a:r>
              <a:rPr lang="de-DE" i="1" baseline="-25000"/>
              <a:t>2,5</a:t>
            </a:r>
          </a:p>
        </p:txBody>
      </p:sp>
      <p:sp>
        <p:nvSpPr>
          <p:cNvPr id="563237" name="Text Box 37"/>
          <p:cNvSpPr txBox="1">
            <a:spLocks noChangeArrowheads="1"/>
          </p:cNvSpPr>
          <p:nvPr/>
        </p:nvSpPr>
        <p:spPr bwMode="auto">
          <a:xfrm>
            <a:off x="4878388" y="4694238"/>
            <a:ext cx="5222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 i="1"/>
              <a:t>e</a:t>
            </a:r>
            <a:r>
              <a:rPr lang="de-DE" i="1" baseline="-25000"/>
              <a:t>2,6</a:t>
            </a:r>
          </a:p>
        </p:txBody>
      </p:sp>
      <p:sp>
        <p:nvSpPr>
          <p:cNvPr id="563238" name="Text Box 38"/>
          <p:cNvSpPr txBox="1">
            <a:spLocks noChangeArrowheads="1"/>
          </p:cNvSpPr>
          <p:nvPr/>
        </p:nvSpPr>
        <p:spPr bwMode="auto">
          <a:xfrm>
            <a:off x="5454650" y="4694238"/>
            <a:ext cx="5222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 i="1"/>
              <a:t>e</a:t>
            </a:r>
            <a:r>
              <a:rPr lang="de-DE" i="1" baseline="-25000"/>
              <a:t>2,7</a:t>
            </a:r>
          </a:p>
        </p:txBody>
      </p:sp>
      <p:sp>
        <p:nvSpPr>
          <p:cNvPr id="563239" name="Text Box 39"/>
          <p:cNvSpPr txBox="1">
            <a:spLocks noChangeArrowheads="1"/>
          </p:cNvSpPr>
          <p:nvPr/>
        </p:nvSpPr>
        <p:spPr bwMode="auto">
          <a:xfrm>
            <a:off x="7505700" y="4694238"/>
            <a:ext cx="5222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 i="1"/>
              <a:t>e</a:t>
            </a:r>
            <a:r>
              <a:rPr lang="de-DE" i="1" baseline="-25000"/>
              <a:t>2,8</a:t>
            </a:r>
          </a:p>
        </p:txBody>
      </p:sp>
      <p:sp>
        <p:nvSpPr>
          <p:cNvPr id="563240" name="Text Box 40"/>
          <p:cNvSpPr txBox="1">
            <a:spLocks noChangeArrowheads="1"/>
          </p:cNvSpPr>
          <p:nvPr/>
        </p:nvSpPr>
        <p:spPr bwMode="auto">
          <a:xfrm>
            <a:off x="1331913" y="5445125"/>
            <a:ext cx="5222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 i="1"/>
              <a:t>e</a:t>
            </a:r>
            <a:r>
              <a:rPr lang="de-DE" i="1" baseline="-25000"/>
              <a:t>3,1</a:t>
            </a:r>
          </a:p>
        </p:txBody>
      </p:sp>
      <p:sp>
        <p:nvSpPr>
          <p:cNvPr id="563241" name="Text Box 41"/>
          <p:cNvSpPr txBox="1">
            <a:spLocks noChangeArrowheads="1"/>
          </p:cNvSpPr>
          <p:nvPr/>
        </p:nvSpPr>
        <p:spPr bwMode="auto">
          <a:xfrm>
            <a:off x="3005138" y="5451475"/>
            <a:ext cx="5222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 i="1"/>
              <a:t>e</a:t>
            </a:r>
            <a:r>
              <a:rPr lang="de-DE" i="1" baseline="-25000"/>
              <a:t>3,2</a:t>
            </a:r>
          </a:p>
        </p:txBody>
      </p:sp>
      <p:sp>
        <p:nvSpPr>
          <p:cNvPr id="563242" name="Text Box 42"/>
          <p:cNvSpPr txBox="1">
            <a:spLocks noChangeArrowheads="1"/>
          </p:cNvSpPr>
          <p:nvPr/>
        </p:nvSpPr>
        <p:spPr bwMode="auto">
          <a:xfrm>
            <a:off x="4625975" y="5451475"/>
            <a:ext cx="5222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 i="1"/>
              <a:t>e</a:t>
            </a:r>
            <a:r>
              <a:rPr lang="de-DE" i="1" baseline="-25000"/>
              <a:t>3,3</a:t>
            </a:r>
          </a:p>
        </p:txBody>
      </p:sp>
      <p:sp>
        <p:nvSpPr>
          <p:cNvPr id="563243" name="Text Box 43"/>
          <p:cNvSpPr txBox="1">
            <a:spLocks noChangeArrowheads="1"/>
          </p:cNvSpPr>
          <p:nvPr/>
        </p:nvSpPr>
        <p:spPr bwMode="auto">
          <a:xfrm>
            <a:off x="6408738" y="5414963"/>
            <a:ext cx="5222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 i="1"/>
              <a:t>e</a:t>
            </a:r>
            <a:r>
              <a:rPr lang="de-DE" i="1" baseline="-25000"/>
              <a:t>3,4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/>
              <a:t>Slide </a:t>
            </a:r>
            <a:fld id="{DDA20590-EC26-DE40-BF83-8E86F34B783D}" type="slidenum">
              <a:rPr lang="de-DE" smtClean="0"/>
              <a:pPr/>
              <a:t>31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965916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19547" y="908720"/>
            <a:ext cx="8061325" cy="3810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Causal Order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dirty="0"/>
              <a:t>If the sending of message </a:t>
            </a:r>
            <a:r>
              <a:rPr lang="en-US" i="1" dirty="0"/>
              <a:t>m</a:t>
            </a:r>
            <a:r>
              <a:rPr lang="en-US" i="1" baseline="-25000" dirty="0"/>
              <a:t>2</a:t>
            </a:r>
            <a:r>
              <a:rPr lang="en-US" dirty="0"/>
              <a:t> causally depends on sending the message </a:t>
            </a:r>
            <a:r>
              <a:rPr lang="en-US" i="1" dirty="0"/>
              <a:t>m</a:t>
            </a:r>
            <a:r>
              <a:rPr lang="en-US" i="1" baseline="-25000" dirty="0"/>
              <a:t>1</a:t>
            </a:r>
            <a:r>
              <a:rPr lang="en-US" dirty="0"/>
              <a:t>, then no receiver getting both messages delivers </a:t>
            </a:r>
            <a:r>
              <a:rPr lang="en-US" i="1" dirty="0"/>
              <a:t>m</a:t>
            </a:r>
            <a:r>
              <a:rPr lang="en-US" i="1" baseline="-25000" dirty="0"/>
              <a:t>2</a:t>
            </a:r>
            <a:r>
              <a:rPr lang="en-US" dirty="0"/>
              <a:t> before </a:t>
            </a:r>
            <a:r>
              <a:rPr lang="en-US" i="1" dirty="0"/>
              <a:t>m</a:t>
            </a:r>
            <a:r>
              <a:rPr lang="en-US" i="1" baseline="-25000" dirty="0"/>
              <a:t>1</a:t>
            </a:r>
            <a:endParaRPr lang="en-US" dirty="0"/>
          </a:p>
          <a:p>
            <a:pPr>
              <a:lnSpc>
                <a:spcPct val="150000"/>
              </a:lnSpc>
              <a:buFont typeface="Arial" charset="0"/>
              <a:buChar char="•"/>
            </a:pPr>
            <a:endParaRPr lang="en-US" dirty="0"/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dirty="0"/>
              <a:t>Causal order is stronger than FIFO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Every causal order is also FIFO ordered (Why?)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The inverse does not apply</a:t>
            </a:r>
          </a:p>
          <a:p>
            <a:pPr lvl="1"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dirty="0"/>
              <a:t>Causality is hypothetical: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Every possible causality is preserved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It is possible that causal ordered events do not depend on each other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0" dirty="0" err="1"/>
              <a:t>Danh</a:t>
            </a:r>
            <a:r>
              <a:rPr lang="en-US" b="0" dirty="0"/>
              <a:t> Le Phuoc, TU Berlin, Distributed Algorithms 2019/19</a:t>
            </a: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/>
              <a:t>Slide </a:t>
            </a:r>
            <a:fld id="{DDA20590-EC26-DE40-BF83-8E86F34B783D}" type="slidenum">
              <a:rPr lang="de-DE" smtClean="0"/>
              <a:pPr/>
              <a:t>32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727996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764704"/>
            <a:ext cx="8061325" cy="3810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Example: Causal ordered Multicast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0" dirty="0" err="1"/>
              <a:t>Danh</a:t>
            </a:r>
            <a:r>
              <a:rPr lang="en-US" b="0" dirty="0"/>
              <a:t> Le Phuoc, TU Berlin, Distributed Algorithms 2018/19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650" y="2008599"/>
            <a:ext cx="7560742" cy="4330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Foliennummernplatzhalt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/>
              <a:t>Slide </a:t>
            </a:r>
            <a:fld id="{DDA20590-EC26-DE40-BF83-8E86F34B783D}" type="slidenum">
              <a:rPr lang="de-DE" smtClean="0"/>
              <a:pPr/>
              <a:t>33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13398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1069181"/>
            <a:ext cx="8061325" cy="3810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Total Delivery Order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dirty="0"/>
              <a:t>If two processes </a:t>
            </a:r>
            <a:r>
              <a:rPr lang="en-US" i="1" dirty="0"/>
              <a:t>P</a:t>
            </a:r>
            <a:r>
              <a:rPr lang="en-US" dirty="0"/>
              <a:t> and </a:t>
            </a:r>
            <a:r>
              <a:rPr lang="en-US" i="1" dirty="0"/>
              <a:t>Q</a:t>
            </a:r>
            <a:r>
              <a:rPr lang="en-US" dirty="0"/>
              <a:t> both deliver the messages </a:t>
            </a:r>
            <a:r>
              <a:rPr lang="en-US" i="1" dirty="0"/>
              <a:t>m</a:t>
            </a:r>
            <a:r>
              <a:rPr lang="en-US" i="1" baseline="-25000" dirty="0"/>
              <a:t>1</a:t>
            </a:r>
            <a:r>
              <a:rPr lang="en-US" dirty="0"/>
              <a:t> and </a:t>
            </a:r>
            <a:r>
              <a:rPr lang="en-US" i="1" dirty="0"/>
              <a:t>m</a:t>
            </a:r>
            <a:r>
              <a:rPr lang="en-US" i="1" baseline="-25000" dirty="0"/>
              <a:t>2</a:t>
            </a:r>
            <a:r>
              <a:rPr lang="en-US" dirty="0"/>
              <a:t>, then </a:t>
            </a:r>
            <a:r>
              <a:rPr lang="en-US" i="1" dirty="0"/>
              <a:t>P</a:t>
            </a:r>
            <a:r>
              <a:rPr lang="en-US" dirty="0"/>
              <a:t> delivers </a:t>
            </a:r>
            <a:r>
              <a:rPr lang="en-US" i="1" dirty="0"/>
              <a:t>m</a:t>
            </a:r>
            <a:r>
              <a:rPr lang="en-US" i="1" baseline="-25000" dirty="0"/>
              <a:t>1</a:t>
            </a:r>
            <a:r>
              <a:rPr lang="en-US" dirty="0"/>
              <a:t> before </a:t>
            </a:r>
            <a:r>
              <a:rPr lang="en-US" i="1" dirty="0"/>
              <a:t>m</a:t>
            </a:r>
            <a:r>
              <a:rPr lang="en-US" i="1" baseline="-25000" dirty="0"/>
              <a:t>2</a:t>
            </a:r>
            <a:r>
              <a:rPr lang="en-US" dirty="0"/>
              <a:t> if and only if </a:t>
            </a:r>
            <a:r>
              <a:rPr lang="en-US" i="1" dirty="0"/>
              <a:t>Q</a:t>
            </a:r>
            <a:r>
              <a:rPr lang="en-US" dirty="0"/>
              <a:t> also does that.</a:t>
            </a: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dirty="0"/>
              <a:t>With other words: In case of multicast all receivers deliver the </a:t>
            </a:r>
            <a:r>
              <a:rPr lang="en-US" dirty="0">
                <a:solidFill>
                  <a:schemeClr val="accent1"/>
                </a:solidFill>
              </a:rPr>
              <a:t>same sequence </a:t>
            </a:r>
            <a:r>
              <a:rPr lang="en-US" dirty="0"/>
              <a:t>of messages</a:t>
            </a: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dirty="0"/>
              <a:t>Caution: The sequence itself is not specified, especially, causality can be violated</a:t>
            </a:r>
          </a:p>
          <a:p>
            <a:pPr>
              <a:lnSpc>
                <a:spcPct val="150000"/>
              </a:lnSpc>
              <a:buFont typeface="Arial" charset="0"/>
              <a:buChar char="•"/>
            </a:pPr>
            <a:endParaRPr lang="en-US" dirty="0"/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dirty="0"/>
              <a:t>A broadcast with total delivery order is also called </a:t>
            </a:r>
            <a:r>
              <a:rPr lang="en-US" dirty="0">
                <a:solidFill>
                  <a:schemeClr val="accent1"/>
                </a:solidFill>
              </a:rPr>
              <a:t>atomic broadcast</a:t>
            </a: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dirty="0"/>
              <a:t>Caution: A total delivery order is not always total in the sense of a total order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0" dirty="0" err="1"/>
              <a:t>Danh</a:t>
            </a:r>
            <a:r>
              <a:rPr lang="en-US" b="0" dirty="0"/>
              <a:t> Le Phuoc, TU Berlin, Distributed Algorithms 2018/19</a:t>
            </a: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/>
              <a:t>Slide </a:t>
            </a:r>
            <a:fld id="{DDA20590-EC26-DE40-BF83-8E86F34B783D}" type="slidenum">
              <a:rPr lang="de-DE" smtClean="0"/>
              <a:pPr/>
              <a:t>34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303326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775539"/>
            <a:ext cx="8061325" cy="3810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Example for Total Delivery Order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0" dirty="0" err="1"/>
              <a:t>Danh</a:t>
            </a:r>
            <a:r>
              <a:rPr lang="en-US" b="0" dirty="0"/>
              <a:t> Le Phuoc, TU Berlin, Distributed Algorithms 2018/19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9635" y="1676376"/>
            <a:ext cx="8307605" cy="40640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Foliennummernplatzhalt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/>
              <a:t>Slide </a:t>
            </a:r>
            <a:fld id="{DDA20590-EC26-DE40-BF83-8E86F34B783D}" type="slidenum">
              <a:rPr lang="de-DE" smtClean="0"/>
              <a:pPr/>
              <a:t>35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740158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Total FIFO and Causal Order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1"/>
                </a:solidFill>
              </a:rPr>
              <a:t>Total FIFO order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An order that is both FIFO and total with respect to delivery</a:t>
            </a:r>
          </a:p>
          <a:p>
            <a:pPr lvl="1"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1"/>
                </a:solidFill>
              </a:rPr>
              <a:t>Total causal order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An order that is both causal and total with respect to delivery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0" dirty="0" err="1"/>
              <a:t>Danh</a:t>
            </a:r>
            <a:r>
              <a:rPr lang="en-US" b="0" dirty="0"/>
              <a:t> Le Phuoc, TU Berlin, Distributed Algorithms 2018/19</a:t>
            </a: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/>
              <a:t>Slide </a:t>
            </a:r>
            <a:fld id="{DDA20590-EC26-DE40-BF83-8E86F34B783D}" type="slidenum">
              <a:rPr lang="de-DE" smtClean="0"/>
              <a:pPr/>
              <a:t>36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437871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Example for Total FIFO order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0" dirty="0" err="1"/>
              <a:t>Danh</a:t>
            </a:r>
            <a:r>
              <a:rPr lang="en-US" b="0" dirty="0"/>
              <a:t> Le Phuoc, TU Berlin, Distributed Algorithms 2018/19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9577" y="2204864"/>
            <a:ext cx="8221670" cy="33770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Foliennummernplatzhalt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/>
              <a:t>Slide </a:t>
            </a:r>
            <a:fld id="{DDA20590-EC26-DE40-BF83-8E86F34B783D}" type="slidenum">
              <a:rPr lang="de-DE" smtClean="0"/>
              <a:pPr/>
              <a:t>37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6653260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800" dirty="0"/>
              <a:t>Logical Clocks</a:t>
            </a:r>
          </a:p>
        </p:txBody>
      </p:sp>
      <p:sp>
        <p:nvSpPr>
          <p:cNvPr id="4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0" dirty="0" err="1"/>
              <a:t>Danh</a:t>
            </a:r>
            <a:r>
              <a:rPr lang="en-US" b="0" dirty="0"/>
              <a:t> Le Phuoc, TU Berlin, Distributed Algorithms 2018/19</a:t>
            </a: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/>
              <a:t>Slide </a:t>
            </a:r>
            <a:fld id="{CD5D53CD-51C2-B74E-9B93-9D7142D35FE7}" type="slidenum">
              <a:rPr lang="de-DE" smtClean="0"/>
              <a:pPr/>
              <a:t>38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98025535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4" name="Rectangle 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A Simple Logical Time</a:t>
            </a:r>
          </a:p>
        </p:txBody>
      </p:sp>
      <p:sp>
        <p:nvSpPr>
          <p:cNvPr id="560135" name="Rectangle 7"/>
          <p:cNvSpPr>
            <a:spLocks noGrp="1" noChangeArrowheads="1"/>
          </p:cNvSpPr>
          <p:nvPr>
            <p:ph idx="1"/>
          </p:nvPr>
        </p:nvSpPr>
        <p:spPr>
          <a:xfrm>
            <a:off x="539750" y="1924050"/>
            <a:ext cx="8061325" cy="424125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dirty="0"/>
              <a:t>A </a:t>
            </a:r>
            <a:r>
              <a:rPr lang="en-US" b="1" dirty="0">
                <a:solidFill>
                  <a:schemeClr val="accent1"/>
                </a:solidFill>
              </a:rPr>
              <a:t>logical clock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assigns a time stamp </a:t>
            </a:r>
            <a:r>
              <a:rPr lang="en-US" i="1" dirty="0"/>
              <a:t>C</a:t>
            </a:r>
            <a:r>
              <a:rPr lang="en-US" dirty="0"/>
              <a:t>(</a:t>
            </a:r>
            <a:r>
              <a:rPr lang="en-US" i="1" dirty="0"/>
              <a:t>e</a:t>
            </a:r>
            <a:r>
              <a:rPr lang="en-US" dirty="0"/>
              <a:t>) to each event </a:t>
            </a:r>
            <a:r>
              <a:rPr lang="en-US" i="1" dirty="0"/>
              <a:t>e</a:t>
            </a: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dirty="0"/>
              <a:t>Each process </a:t>
            </a:r>
            <a:r>
              <a:rPr lang="en-US" i="1" dirty="0"/>
              <a:t>P</a:t>
            </a:r>
            <a:r>
              <a:rPr lang="en-US" i="1" baseline="-25000" dirty="0"/>
              <a:t>i</a:t>
            </a:r>
            <a:r>
              <a:rPr lang="en-US" dirty="0"/>
              <a:t> manages a counter </a:t>
            </a:r>
            <a:r>
              <a:rPr lang="en-US" i="1" dirty="0"/>
              <a:t>C</a:t>
            </a:r>
            <a:r>
              <a:rPr lang="en-US" i="1" baseline="-25000" dirty="0"/>
              <a:t>i</a:t>
            </a:r>
            <a:r>
              <a:rPr lang="en-US" dirty="0"/>
              <a:t>, that is increased by 1 when an event </a:t>
            </a:r>
            <a:r>
              <a:rPr lang="en-US" i="1" dirty="0"/>
              <a:t>e</a:t>
            </a:r>
            <a:r>
              <a:rPr lang="en-US" dirty="0"/>
              <a:t> occurs; the event gets the new value as </a:t>
            </a:r>
            <a:r>
              <a:rPr lang="en-US" b="1" dirty="0">
                <a:solidFill>
                  <a:schemeClr val="accent1"/>
                </a:solidFill>
              </a:rPr>
              <a:t>logical time stamp</a:t>
            </a: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dirty="0"/>
              <a:t>The logical time stamps </a:t>
            </a:r>
            <a:r>
              <a:rPr lang="en-US" i="1" dirty="0"/>
              <a:t>C</a:t>
            </a:r>
            <a:r>
              <a:rPr lang="en-US" dirty="0"/>
              <a:t>(</a:t>
            </a:r>
            <a:r>
              <a:rPr lang="en-US" i="1" dirty="0"/>
              <a:t>e</a:t>
            </a:r>
            <a:r>
              <a:rPr lang="en-US" dirty="0"/>
              <a:t>) define a </a:t>
            </a:r>
            <a:r>
              <a:rPr lang="en-US" i="1" dirty="0"/>
              <a:t>partial </a:t>
            </a:r>
            <a:r>
              <a:rPr lang="en-US" dirty="0"/>
              <a:t>order on the set of events</a:t>
            </a:r>
          </a:p>
          <a:p>
            <a:pPr lvl="1">
              <a:lnSpc>
                <a:spcPct val="150000"/>
              </a:lnSpc>
            </a:pPr>
            <a:r>
              <a:rPr lang="en-US" i="1" dirty="0"/>
              <a:t>e</a:t>
            </a:r>
            <a:r>
              <a:rPr lang="en-US" baseline="-25000" dirty="0"/>
              <a:t>1</a:t>
            </a:r>
            <a:r>
              <a:rPr lang="en-US" dirty="0"/>
              <a:t> &lt; </a:t>
            </a:r>
            <a:r>
              <a:rPr lang="en-US" i="1" dirty="0"/>
              <a:t>e</a:t>
            </a:r>
            <a:r>
              <a:rPr lang="en-US" baseline="-25000" dirty="0"/>
              <a:t>2  </a:t>
            </a:r>
            <a:r>
              <a:rPr lang="en-US" dirty="0">
                <a:ea typeface="Arial Unicode MS" pitchFamily="34" charset="-128"/>
                <a:cs typeface="Arial Unicode MS" pitchFamily="34" charset="-128"/>
              </a:rPr>
              <a:t>⇔  </a:t>
            </a:r>
            <a:r>
              <a:rPr lang="en-US" i="1" dirty="0"/>
              <a:t>C</a:t>
            </a:r>
            <a:r>
              <a:rPr lang="en-US" dirty="0"/>
              <a:t>(</a:t>
            </a:r>
            <a:r>
              <a:rPr lang="en-US" i="1" dirty="0"/>
              <a:t>e</a:t>
            </a:r>
            <a:r>
              <a:rPr lang="en-US" baseline="-25000" dirty="0"/>
              <a:t>1</a:t>
            </a:r>
            <a:r>
              <a:rPr lang="en-US" dirty="0"/>
              <a:t>) &lt; </a:t>
            </a:r>
            <a:r>
              <a:rPr lang="en-US" i="1" dirty="0"/>
              <a:t>C</a:t>
            </a:r>
            <a:r>
              <a:rPr lang="en-US" dirty="0"/>
              <a:t>(</a:t>
            </a:r>
            <a:r>
              <a:rPr lang="en-US" i="1" dirty="0"/>
              <a:t>e</a:t>
            </a:r>
            <a:r>
              <a:rPr lang="en-US" baseline="-25000" dirty="0"/>
              <a:t>2</a:t>
            </a:r>
            <a:r>
              <a:rPr lang="en-US" dirty="0"/>
              <a:t>)</a:t>
            </a: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dirty="0"/>
              <a:t>Supplement to a </a:t>
            </a:r>
            <a:r>
              <a:rPr lang="en-US" i="1" dirty="0"/>
              <a:t>total </a:t>
            </a:r>
            <a:r>
              <a:rPr lang="en-US" dirty="0"/>
              <a:t>order is easily possible through the usage of unique process identities as tiebreaker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The time stamp </a:t>
            </a:r>
            <a:r>
              <a:rPr lang="en-US" i="1" dirty="0"/>
              <a:t>C´</a:t>
            </a:r>
            <a:r>
              <a:rPr lang="en-US" dirty="0"/>
              <a:t>(</a:t>
            </a:r>
            <a:r>
              <a:rPr lang="en-US" i="1" dirty="0" err="1"/>
              <a:t>e</a:t>
            </a:r>
            <a:r>
              <a:rPr lang="en-US" i="1" baseline="-25000" dirty="0" err="1"/>
              <a:t>i</a:t>
            </a:r>
            <a:r>
              <a:rPr lang="en-US" dirty="0"/>
              <a:t>) of an event </a:t>
            </a:r>
            <a:r>
              <a:rPr lang="en-US" i="1" dirty="0" err="1"/>
              <a:t>e</a:t>
            </a:r>
            <a:r>
              <a:rPr lang="en-US" i="1" baseline="-25000" dirty="0" err="1"/>
              <a:t>i</a:t>
            </a:r>
            <a:r>
              <a:rPr lang="en-US" dirty="0"/>
              <a:t> is a pair (</a:t>
            </a:r>
            <a:r>
              <a:rPr lang="en-US" i="1" dirty="0" err="1"/>
              <a:t>C</a:t>
            </a:r>
            <a:r>
              <a:rPr lang="en-US" i="1" baseline="-25000" dirty="0" err="1"/>
              <a:t>i</a:t>
            </a:r>
            <a:r>
              <a:rPr lang="en-US" dirty="0"/>
              <a:t>, </a:t>
            </a:r>
            <a:r>
              <a:rPr lang="en-US" i="1" dirty="0"/>
              <a:t>P</a:t>
            </a:r>
            <a:r>
              <a:rPr lang="en-US" i="1" baseline="-25000" dirty="0"/>
              <a:t>i</a:t>
            </a:r>
            <a:r>
              <a:rPr lang="en-US" dirty="0"/>
              <a:t>)</a:t>
            </a:r>
            <a:endParaRPr lang="en-US" i="1" baseline="-25000" dirty="0"/>
          </a:p>
          <a:p>
            <a:pPr marL="539750" lvl="1" indent="0">
              <a:lnSpc>
                <a:spcPct val="150000"/>
              </a:lnSpc>
              <a:buNone/>
            </a:pPr>
            <a:r>
              <a:rPr lang="en-US" i="1" dirty="0"/>
              <a:t>	e</a:t>
            </a:r>
            <a:r>
              <a:rPr lang="en-US" baseline="-25000" dirty="0"/>
              <a:t>1</a:t>
            </a:r>
            <a:r>
              <a:rPr lang="en-US" dirty="0"/>
              <a:t> &lt; </a:t>
            </a:r>
            <a:r>
              <a:rPr lang="en-US" i="1" dirty="0"/>
              <a:t>e</a:t>
            </a:r>
            <a:r>
              <a:rPr lang="en-US" baseline="-25000" dirty="0"/>
              <a:t>2</a:t>
            </a:r>
            <a:r>
              <a:rPr lang="en-US" dirty="0"/>
              <a:t>  </a:t>
            </a:r>
            <a:r>
              <a:rPr lang="en-US" dirty="0">
                <a:ea typeface="Arial Unicode MS" pitchFamily="34" charset="-128"/>
                <a:cs typeface="Arial Unicode MS" pitchFamily="34" charset="-128"/>
              </a:rPr>
              <a:t>⇔  </a:t>
            </a:r>
            <a:r>
              <a:rPr lang="en-US" i="1" dirty="0"/>
              <a:t>C´</a:t>
            </a:r>
            <a:r>
              <a:rPr lang="en-US" dirty="0"/>
              <a:t>(</a:t>
            </a:r>
            <a:r>
              <a:rPr lang="en-US" i="1" dirty="0"/>
              <a:t>e</a:t>
            </a:r>
            <a:r>
              <a:rPr lang="en-US" baseline="-25000" dirty="0"/>
              <a:t>1</a:t>
            </a:r>
            <a:r>
              <a:rPr lang="en-US" dirty="0"/>
              <a:t>) &lt; </a:t>
            </a:r>
            <a:r>
              <a:rPr lang="en-US" i="1" dirty="0"/>
              <a:t>C´</a:t>
            </a:r>
            <a:r>
              <a:rPr lang="en-US" dirty="0"/>
              <a:t>(</a:t>
            </a:r>
            <a:r>
              <a:rPr lang="en-US" i="1" dirty="0"/>
              <a:t>e</a:t>
            </a:r>
            <a:r>
              <a:rPr lang="en-US" baseline="-25000" dirty="0"/>
              <a:t>2</a:t>
            </a:r>
            <a:r>
              <a:rPr lang="en-US" dirty="0"/>
              <a:t>)  </a:t>
            </a:r>
            <a:r>
              <a:rPr lang="en-US" dirty="0">
                <a:ea typeface="Arial Unicode MS" pitchFamily="34" charset="-128"/>
                <a:cs typeface="Arial Unicode MS" pitchFamily="34" charset="-128"/>
              </a:rPr>
              <a:t>⇔  </a:t>
            </a:r>
            <a:r>
              <a:rPr lang="en-US" i="1" dirty="0">
                <a:ea typeface="Arial Unicode MS" pitchFamily="34" charset="-128"/>
                <a:cs typeface="Arial Unicode MS" pitchFamily="34" charset="-128"/>
              </a:rPr>
              <a:t>C</a:t>
            </a:r>
            <a:r>
              <a:rPr lang="en-US" baseline="-25000" dirty="0">
                <a:ea typeface="Arial Unicode MS" pitchFamily="34" charset="-128"/>
                <a:cs typeface="Arial Unicode MS" pitchFamily="34" charset="-128"/>
              </a:rPr>
              <a:t>1</a:t>
            </a:r>
            <a:r>
              <a:rPr lang="en-US" dirty="0">
                <a:ea typeface="Arial Unicode MS" pitchFamily="34" charset="-128"/>
                <a:cs typeface="Arial Unicode MS" pitchFamily="34" charset="-128"/>
              </a:rPr>
              <a:t> &lt; </a:t>
            </a:r>
            <a:r>
              <a:rPr lang="en-US" i="1" dirty="0">
                <a:ea typeface="Arial Unicode MS" pitchFamily="34" charset="-128"/>
                <a:cs typeface="Arial Unicode MS" pitchFamily="34" charset="-128"/>
              </a:rPr>
              <a:t>C</a:t>
            </a:r>
            <a:r>
              <a:rPr lang="en-US" baseline="-25000" dirty="0">
                <a:ea typeface="Arial Unicode MS" pitchFamily="34" charset="-128"/>
                <a:cs typeface="Arial Unicode MS" pitchFamily="34" charset="-128"/>
              </a:rPr>
              <a:t>2</a:t>
            </a:r>
            <a:r>
              <a:rPr lang="en-US" dirty="0">
                <a:ea typeface="Arial Unicode MS" pitchFamily="34" charset="-128"/>
                <a:cs typeface="Arial Unicode MS" pitchFamily="34" charset="-128"/>
              </a:rPr>
              <a:t>  ⋁  </a:t>
            </a:r>
            <a:r>
              <a:rPr lang="en-US" i="1" dirty="0">
                <a:ea typeface="Arial Unicode MS" pitchFamily="34" charset="-128"/>
                <a:cs typeface="Arial Unicode MS" pitchFamily="34" charset="-128"/>
              </a:rPr>
              <a:t>C</a:t>
            </a:r>
            <a:r>
              <a:rPr lang="en-US" baseline="-25000" dirty="0">
                <a:ea typeface="Arial Unicode MS" pitchFamily="34" charset="-128"/>
                <a:cs typeface="Arial Unicode MS" pitchFamily="34" charset="-128"/>
              </a:rPr>
              <a:t>1</a:t>
            </a:r>
            <a:r>
              <a:rPr lang="en-US" dirty="0">
                <a:ea typeface="Arial Unicode MS" pitchFamily="34" charset="-128"/>
                <a:cs typeface="Arial Unicode MS" pitchFamily="34" charset="-128"/>
              </a:rPr>
              <a:t> = </a:t>
            </a:r>
            <a:r>
              <a:rPr lang="en-US" i="1" dirty="0">
                <a:ea typeface="Arial Unicode MS" pitchFamily="34" charset="-128"/>
                <a:cs typeface="Arial Unicode MS" pitchFamily="34" charset="-128"/>
              </a:rPr>
              <a:t>C</a:t>
            </a:r>
            <a:r>
              <a:rPr lang="en-US" baseline="-25000" dirty="0">
                <a:ea typeface="Arial Unicode MS" pitchFamily="34" charset="-128"/>
                <a:cs typeface="Arial Unicode MS" pitchFamily="34" charset="-128"/>
              </a:rPr>
              <a:t>2</a:t>
            </a:r>
            <a:r>
              <a:rPr lang="en-US" dirty="0">
                <a:ea typeface="Arial Unicode MS" pitchFamily="34" charset="-128"/>
                <a:cs typeface="Arial Unicode MS" pitchFamily="34" charset="-128"/>
              </a:rPr>
              <a:t>  ⋀  </a:t>
            </a:r>
            <a:r>
              <a:rPr lang="en-US" i="1" dirty="0">
                <a:ea typeface="Arial Unicode MS" pitchFamily="34" charset="-128"/>
                <a:cs typeface="Arial Unicode MS" pitchFamily="34" charset="-128"/>
              </a:rPr>
              <a:t>P</a:t>
            </a:r>
            <a:r>
              <a:rPr lang="en-US" baseline="-25000" dirty="0">
                <a:ea typeface="Arial Unicode MS" pitchFamily="34" charset="-128"/>
                <a:cs typeface="Arial Unicode MS" pitchFamily="34" charset="-128"/>
              </a:rPr>
              <a:t>1</a:t>
            </a:r>
            <a:r>
              <a:rPr lang="en-US" dirty="0">
                <a:ea typeface="Arial Unicode MS" pitchFamily="34" charset="-128"/>
                <a:cs typeface="Arial Unicode MS" pitchFamily="34" charset="-128"/>
              </a:rPr>
              <a:t> &lt; </a:t>
            </a:r>
            <a:r>
              <a:rPr lang="en-US" i="1" dirty="0">
                <a:ea typeface="Arial Unicode MS" pitchFamily="34" charset="-128"/>
                <a:cs typeface="Arial Unicode MS" pitchFamily="34" charset="-128"/>
              </a:rPr>
              <a:t>P</a:t>
            </a:r>
            <a:r>
              <a:rPr lang="en-US" baseline="-25000" dirty="0">
                <a:ea typeface="Arial Unicode MS" pitchFamily="34" charset="-128"/>
                <a:cs typeface="Arial Unicode MS" pitchFamily="34" charset="-128"/>
              </a:rPr>
              <a:t>2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ea typeface="Arial Unicode MS" pitchFamily="34" charset="-128"/>
                <a:cs typeface="Arial Unicode MS" pitchFamily="34" charset="-128"/>
              </a:rPr>
              <a:t>Since the process identities are unique, for two arbitrary events  </a:t>
            </a:r>
            <a:br>
              <a:rPr lang="en-US" dirty="0">
                <a:ea typeface="Arial Unicode MS" pitchFamily="34" charset="-128"/>
                <a:cs typeface="Arial Unicode MS" pitchFamily="34" charset="-128"/>
              </a:rPr>
            </a:br>
            <a:r>
              <a:rPr lang="en-US" dirty="0">
                <a:ea typeface="Arial Unicode MS" pitchFamily="34" charset="-128"/>
                <a:cs typeface="Arial Unicode MS" pitchFamily="34" charset="-128"/>
              </a:rPr>
              <a:t>	</a:t>
            </a:r>
            <a:r>
              <a:rPr lang="en-US" i="1" dirty="0"/>
              <a:t>e</a:t>
            </a:r>
            <a:r>
              <a:rPr lang="en-US" baseline="-25000" dirty="0"/>
              <a:t>1</a:t>
            </a:r>
            <a:r>
              <a:rPr lang="en-US" dirty="0"/>
              <a:t> </a:t>
            </a:r>
            <a:r>
              <a:rPr lang="en-US" dirty="0">
                <a:ea typeface="Arial Unicode MS" pitchFamily="34" charset="-128"/>
                <a:cs typeface="Arial Unicode MS" pitchFamily="34" charset="-128"/>
              </a:rPr>
              <a:t>≠</a:t>
            </a:r>
            <a:r>
              <a:rPr lang="en-US" dirty="0"/>
              <a:t> </a:t>
            </a:r>
            <a:r>
              <a:rPr lang="en-US" i="1" dirty="0"/>
              <a:t>e</a:t>
            </a:r>
            <a:r>
              <a:rPr lang="en-US" baseline="-25000" dirty="0"/>
              <a:t>2</a:t>
            </a:r>
            <a:r>
              <a:rPr lang="en-US" dirty="0"/>
              <a:t>  </a:t>
            </a:r>
            <a:r>
              <a:rPr lang="en-US" dirty="0">
                <a:ea typeface="Arial Unicode MS" pitchFamily="34" charset="-128"/>
                <a:cs typeface="Arial Unicode MS" pitchFamily="34" charset="-128"/>
              </a:rPr>
              <a:t>⇒</a:t>
            </a:r>
            <a:r>
              <a:rPr lang="en-US" dirty="0"/>
              <a:t>  </a:t>
            </a:r>
            <a:r>
              <a:rPr lang="en-US" i="1" dirty="0"/>
              <a:t>e</a:t>
            </a:r>
            <a:r>
              <a:rPr lang="en-US" baseline="-25000" dirty="0"/>
              <a:t>1</a:t>
            </a:r>
            <a:r>
              <a:rPr lang="en-US" dirty="0"/>
              <a:t> &lt; </a:t>
            </a:r>
            <a:r>
              <a:rPr lang="en-US" i="1" dirty="0"/>
              <a:t>e</a:t>
            </a:r>
            <a:r>
              <a:rPr lang="en-US" baseline="-25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en-US" dirty="0"/>
              <a:t>  </a:t>
            </a:r>
            <a:r>
              <a:rPr lang="en-US" dirty="0">
                <a:ea typeface="Arial Unicode MS" pitchFamily="34" charset="-128"/>
                <a:cs typeface="Arial Unicode MS" pitchFamily="34" charset="-128"/>
              </a:rPr>
              <a:t>⋁</a:t>
            </a:r>
            <a:r>
              <a:rPr lang="en-US" dirty="0"/>
              <a:t>  </a:t>
            </a:r>
            <a:r>
              <a:rPr lang="en-US" i="1" dirty="0"/>
              <a:t>e</a:t>
            </a:r>
            <a:r>
              <a:rPr lang="en-US" baseline="-25000" dirty="0"/>
              <a:t>2</a:t>
            </a:r>
            <a:r>
              <a:rPr lang="en-US" dirty="0"/>
              <a:t> &lt; </a:t>
            </a:r>
            <a:r>
              <a:rPr lang="en-US" i="1" dirty="0"/>
              <a:t>e</a:t>
            </a:r>
            <a:r>
              <a:rPr lang="en-US" baseline="-25000" dirty="0"/>
              <a:t>1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0" dirty="0" err="1"/>
              <a:t>Danh</a:t>
            </a:r>
            <a:r>
              <a:rPr lang="en-US" b="0" dirty="0"/>
              <a:t> Le Phuoc, TU Berlin, Distributed Algorithms 2018/19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/>
              <a:t>Slide </a:t>
            </a:r>
            <a:fld id="{DDA20590-EC26-DE40-BF83-8E86F34B783D}" type="slidenum">
              <a:rPr lang="de-DE" smtClean="0"/>
              <a:pPr/>
              <a:t>39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76505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The Importance of Time</a:t>
            </a:r>
          </a:p>
        </p:txBody>
      </p:sp>
      <p:sp>
        <p:nvSpPr>
          <p:cNvPr id="4710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dirty="0"/>
              <a:t>The determination of time and the measurement of time durations is indispensable for the coordination of human activities</a:t>
            </a: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dirty="0"/>
              <a:t>Therefore, our clocks have to be synchronized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Synchronization of clocks by means of church clock, </a:t>
            </a:r>
            <a:br>
              <a:rPr lang="en-US" dirty="0"/>
            </a:br>
            <a:r>
              <a:rPr lang="en-US" dirty="0"/>
              <a:t>telegraphy, radio, GPS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Clock synchronization made longitude determination in  seafaring possible</a:t>
            </a: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dirty="0"/>
              <a:t>We have internalized the existence of a global time</a:t>
            </a:r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0" dirty="0" err="1"/>
              <a:t>Danh</a:t>
            </a:r>
            <a:r>
              <a:rPr lang="en-US" b="0" dirty="0"/>
              <a:t> Le Phuoc, TU Berlin, Distributed Algorithms 2018/19</a:t>
            </a:r>
          </a:p>
        </p:txBody>
      </p:sp>
      <p:pic>
        <p:nvPicPr>
          <p:cNvPr id="471044" name="Picture 4" descr="D0789-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4526756"/>
            <a:ext cx="1133475" cy="139541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1045" name="Rectangle 5"/>
          <p:cNvSpPr>
            <a:spLocks noChangeArrowheads="1"/>
          </p:cNvSpPr>
          <p:nvPr/>
        </p:nvSpPr>
        <p:spPr bwMode="auto">
          <a:xfrm>
            <a:off x="6098133" y="5895181"/>
            <a:ext cx="1624013" cy="198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gradFill rotWithShape="1">
                  <a:gsLst>
                    <a:gs pos="0">
                      <a:srgbClr val="39A6E4"/>
                    </a:gs>
                    <a:gs pos="100000">
                      <a:schemeClr val="tx2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700"/>
              <a:t> © NMM London, MoD Art Collection</a:t>
            </a:r>
            <a:endParaRPr lang="de-DE" sz="70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/>
              <a:t>Slide </a:t>
            </a:r>
            <a:fld id="{DDA20590-EC26-DE40-BF83-8E86F34B783D}" type="slidenum">
              <a:rPr lang="de-DE" smtClean="0"/>
              <a:pPr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874411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44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A Simple Logical Time – Problem</a:t>
            </a:r>
          </a:p>
        </p:txBody>
      </p:sp>
      <p:sp>
        <p:nvSpPr>
          <p:cNvPr id="522245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Problem: The simple logical time does not take the causal correlation between events into account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Example: Replicated article data base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Editor adds a new article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Chief editor redacts the article afterwards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If the second action gets a smaller time stamp than the first one, the actions are applied in the wrong order and the data base contains the article which was not redacted</a:t>
            </a:r>
          </a:p>
          <a:p>
            <a:pPr lvl="1"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Idea: Applying the “happened before” relation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0" dirty="0" err="1"/>
              <a:t>Danh</a:t>
            </a:r>
            <a:r>
              <a:rPr lang="en-US" b="0" dirty="0"/>
              <a:t> Le Phuoc, TU Berlin, Distributed Algorithms 2018/19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/>
              <a:t>Slide </a:t>
            </a:r>
            <a:fld id="{DDA20590-EC26-DE40-BF83-8E86F34B783D}" type="slidenum">
              <a:rPr lang="de-DE" smtClean="0"/>
              <a:pPr/>
              <a:t>40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63491476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Clock Condition (Lamport, 1978)</a:t>
            </a:r>
          </a:p>
        </p:txBody>
      </p:sp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Requirement to a logical clock (</a:t>
            </a:r>
            <a:r>
              <a:rPr lang="en-US" b="1" dirty="0">
                <a:solidFill>
                  <a:schemeClr val="accent1"/>
                </a:solidFill>
              </a:rPr>
              <a:t>clock condition)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/>
              <a:t>For all events </a:t>
            </a:r>
            <a:r>
              <a:rPr lang="en-US" i="1" dirty="0"/>
              <a:t>a</a:t>
            </a:r>
            <a:r>
              <a:rPr lang="en-US" dirty="0"/>
              <a:t>, </a:t>
            </a:r>
            <a:r>
              <a:rPr lang="en-US" i="1" dirty="0"/>
              <a:t>b</a:t>
            </a:r>
            <a:r>
              <a:rPr lang="en-US" dirty="0"/>
              <a:t> shall apply: </a:t>
            </a:r>
            <a:r>
              <a:rPr lang="en-US" b="1" i="1" dirty="0"/>
              <a:t>a</a:t>
            </a:r>
            <a:r>
              <a:rPr lang="en-US" b="1" dirty="0"/>
              <a:t> </a:t>
            </a:r>
            <a:r>
              <a:rPr lang="en-US" b="1" dirty="0">
                <a:ea typeface="Arial Unicode MS" pitchFamily="34" charset="-128"/>
                <a:cs typeface="Arial Unicode MS" pitchFamily="34" charset="-128"/>
              </a:rPr>
              <a:t>→ </a:t>
            </a:r>
            <a:r>
              <a:rPr lang="en-US" b="1" i="1" dirty="0">
                <a:ea typeface="Arial Unicode MS" pitchFamily="34" charset="-128"/>
                <a:cs typeface="Arial Unicode MS" pitchFamily="34" charset="-128"/>
              </a:rPr>
              <a:t>b</a:t>
            </a:r>
            <a:r>
              <a:rPr lang="en-US" b="1" dirty="0">
                <a:ea typeface="Arial Unicode MS" pitchFamily="34" charset="-128"/>
                <a:cs typeface="Arial Unicode MS" pitchFamily="34" charset="-128"/>
              </a:rPr>
              <a:t>  ⇒  </a:t>
            </a:r>
            <a:r>
              <a:rPr lang="en-US" b="1" i="1" dirty="0">
                <a:ea typeface="Arial Unicode MS" pitchFamily="34" charset="-128"/>
                <a:cs typeface="Arial Unicode MS" pitchFamily="34" charset="-128"/>
              </a:rPr>
              <a:t>C</a:t>
            </a:r>
            <a:r>
              <a:rPr lang="en-US" b="1" dirty="0">
                <a:ea typeface="Arial Unicode MS" pitchFamily="34" charset="-128"/>
                <a:cs typeface="Arial Unicode MS" pitchFamily="34" charset="-128"/>
              </a:rPr>
              <a:t>(</a:t>
            </a:r>
            <a:r>
              <a:rPr lang="en-US" b="1" i="1" dirty="0">
                <a:ea typeface="Arial Unicode MS" pitchFamily="34" charset="-128"/>
                <a:cs typeface="Arial Unicode MS" pitchFamily="34" charset="-128"/>
              </a:rPr>
              <a:t>a</a:t>
            </a:r>
            <a:r>
              <a:rPr lang="en-US" b="1" dirty="0">
                <a:ea typeface="Arial Unicode MS" pitchFamily="34" charset="-128"/>
                <a:cs typeface="Arial Unicode MS" pitchFamily="34" charset="-128"/>
              </a:rPr>
              <a:t>) &lt; </a:t>
            </a:r>
            <a:r>
              <a:rPr lang="en-US" b="1" i="1" dirty="0">
                <a:ea typeface="Arial Unicode MS" pitchFamily="34" charset="-128"/>
                <a:cs typeface="Arial Unicode MS" pitchFamily="34" charset="-128"/>
              </a:rPr>
              <a:t>C</a:t>
            </a:r>
            <a:r>
              <a:rPr lang="en-US" b="1" dirty="0">
                <a:ea typeface="Arial Unicode MS" pitchFamily="34" charset="-128"/>
                <a:cs typeface="Arial Unicode MS" pitchFamily="34" charset="-128"/>
              </a:rPr>
              <a:t>(</a:t>
            </a:r>
            <a:r>
              <a:rPr lang="en-US" b="1" i="1" dirty="0">
                <a:ea typeface="Arial Unicode MS" pitchFamily="34" charset="-128"/>
                <a:cs typeface="Arial Unicode MS" pitchFamily="34" charset="-128"/>
              </a:rPr>
              <a:t>b</a:t>
            </a:r>
            <a:r>
              <a:rPr lang="en-US" b="1" dirty="0">
                <a:ea typeface="Arial Unicode MS" pitchFamily="34" charset="-128"/>
                <a:cs typeface="Arial Unicode MS" pitchFamily="34" charset="-128"/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ea typeface="Arial Unicode MS" pitchFamily="34" charset="-128"/>
                <a:cs typeface="Arial Unicode MS" pitchFamily="34" charset="-128"/>
              </a:rPr>
              <a:t>Thus, the clock </a:t>
            </a:r>
            <a:r>
              <a:rPr lang="en-US" i="1" dirty="0">
                <a:ea typeface="Arial Unicode MS" pitchFamily="34" charset="-128"/>
                <a:cs typeface="Arial Unicode MS" pitchFamily="34" charset="-128"/>
              </a:rPr>
              <a:t>preserves</a:t>
            </a:r>
            <a:r>
              <a:rPr lang="en-US" dirty="0">
                <a:ea typeface="Arial Unicode MS" pitchFamily="34" charset="-128"/>
                <a:cs typeface="Arial Unicode MS" pitchFamily="34" charset="-128"/>
              </a:rPr>
              <a:t> the causal order of the events</a:t>
            </a:r>
          </a:p>
          <a:p>
            <a:pPr>
              <a:lnSpc>
                <a:spcPct val="150000"/>
              </a:lnSpc>
              <a:buFont typeface="Arial" charset="0"/>
              <a:buNone/>
            </a:pPr>
            <a:endParaRPr lang="en-US" dirty="0">
              <a:ea typeface="Arial Unicode MS" pitchFamily="34" charset="-128"/>
              <a:cs typeface="Arial Unicode MS" pitchFamily="34" charset="-128"/>
            </a:endParaRPr>
          </a:p>
          <a:p>
            <a:pPr>
              <a:lnSpc>
                <a:spcPct val="150000"/>
              </a:lnSpc>
            </a:pPr>
            <a:r>
              <a:rPr lang="en-US" dirty="0">
                <a:ea typeface="Arial Unicode MS" pitchFamily="34" charset="-128"/>
                <a:cs typeface="Arial Unicode MS" pitchFamily="34" charset="-128"/>
              </a:rPr>
              <a:t>Attention: The implication only holds in one direction!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ea typeface="Arial Unicode MS" pitchFamily="34" charset="-128"/>
                <a:cs typeface="Arial Unicode MS" pitchFamily="34" charset="-128"/>
              </a:rPr>
              <a:t>It only applies </a:t>
            </a:r>
            <a:r>
              <a:rPr lang="en-US" i="1" dirty="0">
                <a:ea typeface="Arial Unicode MS" pitchFamily="34" charset="-128"/>
                <a:cs typeface="Arial Unicode MS" pitchFamily="34" charset="-128"/>
              </a:rPr>
              <a:t>C</a:t>
            </a:r>
            <a:r>
              <a:rPr lang="en-US" dirty="0">
                <a:ea typeface="Arial Unicode MS" pitchFamily="34" charset="-128"/>
                <a:cs typeface="Arial Unicode MS" pitchFamily="34" charset="-128"/>
              </a:rPr>
              <a:t>(</a:t>
            </a:r>
            <a:r>
              <a:rPr lang="en-US" i="1" dirty="0">
                <a:ea typeface="Arial Unicode MS" pitchFamily="34" charset="-128"/>
                <a:cs typeface="Arial Unicode MS" pitchFamily="34" charset="-128"/>
              </a:rPr>
              <a:t>a</a:t>
            </a:r>
            <a:r>
              <a:rPr lang="en-US" dirty="0">
                <a:ea typeface="Arial Unicode MS" pitchFamily="34" charset="-128"/>
                <a:cs typeface="Arial Unicode MS" pitchFamily="34" charset="-128"/>
              </a:rPr>
              <a:t>) &lt; </a:t>
            </a:r>
            <a:r>
              <a:rPr lang="en-US" i="1" dirty="0">
                <a:ea typeface="Arial Unicode MS" pitchFamily="34" charset="-128"/>
                <a:cs typeface="Arial Unicode MS" pitchFamily="34" charset="-128"/>
              </a:rPr>
              <a:t>C</a:t>
            </a:r>
            <a:r>
              <a:rPr lang="en-US" dirty="0">
                <a:ea typeface="Arial Unicode MS" pitchFamily="34" charset="-128"/>
                <a:cs typeface="Arial Unicode MS" pitchFamily="34" charset="-128"/>
              </a:rPr>
              <a:t>(</a:t>
            </a:r>
            <a:r>
              <a:rPr lang="en-US" i="1" dirty="0">
                <a:ea typeface="Arial Unicode MS" pitchFamily="34" charset="-128"/>
                <a:cs typeface="Arial Unicode MS" pitchFamily="34" charset="-128"/>
              </a:rPr>
              <a:t>b</a:t>
            </a:r>
            <a:r>
              <a:rPr lang="en-US" dirty="0">
                <a:ea typeface="Arial Unicode MS" pitchFamily="34" charset="-128"/>
                <a:cs typeface="Arial Unicode MS" pitchFamily="34" charset="-128"/>
              </a:rPr>
              <a:t>)  ⇒  </a:t>
            </a:r>
            <a:r>
              <a:rPr lang="en-US" i="1" dirty="0"/>
              <a:t>a</a:t>
            </a:r>
            <a:r>
              <a:rPr lang="en-US" dirty="0"/>
              <a:t> </a:t>
            </a:r>
            <a:r>
              <a:rPr lang="en-US" dirty="0">
                <a:ea typeface="Arial Unicode MS" pitchFamily="34" charset="-128"/>
                <a:cs typeface="Arial Unicode MS" pitchFamily="34" charset="-128"/>
              </a:rPr>
              <a:t>→ </a:t>
            </a:r>
            <a:r>
              <a:rPr lang="en-US" i="1" dirty="0">
                <a:ea typeface="Arial Unicode MS" pitchFamily="34" charset="-128"/>
                <a:cs typeface="Arial Unicode MS" pitchFamily="34" charset="-128"/>
              </a:rPr>
              <a:t>b</a:t>
            </a:r>
            <a:r>
              <a:rPr lang="en-US" dirty="0">
                <a:ea typeface="Arial Unicode MS" pitchFamily="34" charset="-128"/>
                <a:cs typeface="Arial Unicode MS" pitchFamily="34" charset="-128"/>
              </a:rPr>
              <a:t>  ⋁  </a:t>
            </a:r>
            <a:r>
              <a:rPr lang="en-US" i="1" dirty="0">
                <a:ea typeface="Arial Unicode MS" pitchFamily="34" charset="-128"/>
                <a:cs typeface="Arial Unicode MS" pitchFamily="34" charset="-128"/>
              </a:rPr>
              <a:t>a</a:t>
            </a:r>
            <a:r>
              <a:rPr lang="en-US" dirty="0">
                <a:ea typeface="Arial Unicode MS" pitchFamily="34" charset="-128"/>
                <a:cs typeface="Arial Unicode MS" pitchFamily="34" charset="-128"/>
              </a:rPr>
              <a:t> || </a:t>
            </a:r>
            <a:r>
              <a:rPr lang="en-US" i="1" dirty="0">
                <a:ea typeface="Arial Unicode MS" pitchFamily="34" charset="-128"/>
                <a:cs typeface="Arial Unicode MS" pitchFamily="34" charset="-128"/>
              </a:rPr>
              <a:t>b</a:t>
            </a:r>
            <a:endParaRPr lang="en-US" dirty="0">
              <a:ea typeface="Arial Unicode MS" pitchFamily="34" charset="-128"/>
              <a:cs typeface="Arial Unicode MS" pitchFamily="34" charset="-128"/>
            </a:endParaRP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From the clock condition follows: </a:t>
            </a:r>
            <a:r>
              <a:rPr lang="en-US" i="1" dirty="0"/>
              <a:t>C</a:t>
            </a:r>
            <a:r>
              <a:rPr lang="en-US" dirty="0"/>
              <a:t>(</a:t>
            </a:r>
            <a:r>
              <a:rPr lang="en-US" i="1" dirty="0"/>
              <a:t>a</a:t>
            </a:r>
            <a:r>
              <a:rPr lang="en-US" dirty="0"/>
              <a:t>) = </a:t>
            </a:r>
            <a:r>
              <a:rPr lang="en-US" i="1" dirty="0"/>
              <a:t>C</a:t>
            </a:r>
            <a:r>
              <a:rPr lang="en-US" dirty="0"/>
              <a:t>(</a:t>
            </a:r>
            <a:r>
              <a:rPr lang="en-US" i="1" dirty="0"/>
              <a:t>b</a:t>
            </a:r>
            <a:r>
              <a:rPr lang="en-US" dirty="0"/>
              <a:t>)  </a:t>
            </a:r>
            <a:r>
              <a:rPr lang="en-US" dirty="0">
                <a:latin typeface="Arial Unicode MS" pitchFamily="34" charset="-128"/>
              </a:rPr>
              <a:t>⇒ </a:t>
            </a:r>
            <a:r>
              <a:rPr lang="en-US" dirty="0"/>
              <a:t> </a:t>
            </a:r>
            <a:r>
              <a:rPr lang="en-US" i="1" dirty="0"/>
              <a:t>a </a:t>
            </a:r>
            <a:r>
              <a:rPr lang="en-US" dirty="0"/>
              <a:t>|| </a:t>
            </a:r>
            <a:r>
              <a:rPr lang="en-US" i="1" dirty="0"/>
              <a:t>b</a:t>
            </a:r>
            <a:endParaRPr lang="en-US" i="1" dirty="0">
              <a:ea typeface="Arial Unicode MS" pitchFamily="34" charset="-128"/>
              <a:cs typeface="Arial Unicode MS" pitchFamily="34" charset="-128"/>
            </a:endParaRPr>
          </a:p>
          <a:p>
            <a:pPr>
              <a:lnSpc>
                <a:spcPct val="150000"/>
              </a:lnSpc>
            </a:pPr>
            <a:r>
              <a:rPr lang="en-US" dirty="0">
                <a:ea typeface="Arial Unicode MS" pitchFamily="34" charset="-128"/>
                <a:cs typeface="Arial Unicode MS" pitchFamily="34" charset="-128"/>
              </a:rPr>
              <a:t>How can a logical clock be realized that fulfills the clock condition?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0" dirty="0" err="1"/>
              <a:t>Danh</a:t>
            </a:r>
            <a:r>
              <a:rPr lang="en-US" b="0" dirty="0"/>
              <a:t> Le Phuoc, TU Berlin, Distributed Algorithms 2018/19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/>
              <a:t>Slide </a:t>
            </a:r>
            <a:fld id="{DDA20590-EC26-DE40-BF83-8E86F34B783D}" type="slidenum">
              <a:rPr lang="de-DE" smtClean="0"/>
              <a:pPr/>
              <a:t>41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97413262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Lamport’s Clocks – Realization</a:t>
            </a:r>
          </a:p>
        </p:txBody>
      </p:sp>
      <p:sp>
        <p:nvSpPr>
          <p:cNvPr id="564227" name="Rectangle 3"/>
          <p:cNvSpPr>
            <a:spLocks noGrp="1" noChangeArrowheads="1"/>
          </p:cNvSpPr>
          <p:nvPr>
            <p:ph idx="1"/>
          </p:nvPr>
        </p:nvSpPr>
        <p:spPr>
          <a:xfrm>
            <a:off x="539750" y="1924050"/>
            <a:ext cx="8061325" cy="44481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dirty="0"/>
              <a:t>Each </a:t>
            </a:r>
            <a:r>
              <a:rPr lang="en-US" i="1" dirty="0"/>
              <a:t>P</a:t>
            </a:r>
            <a:r>
              <a:rPr lang="en-US" i="1" baseline="-25000" dirty="0"/>
              <a:t>i</a:t>
            </a:r>
            <a:r>
              <a:rPr lang="en-US" dirty="0"/>
              <a:t> has a local </a:t>
            </a:r>
            <a:r>
              <a:rPr lang="en-US" i="1" dirty="0"/>
              <a:t>logical</a:t>
            </a:r>
            <a:r>
              <a:rPr lang="en-US" dirty="0"/>
              <a:t> clock </a:t>
            </a:r>
            <a:r>
              <a:rPr lang="en-US" i="1" dirty="0"/>
              <a:t>L</a:t>
            </a:r>
            <a:r>
              <a:rPr lang="en-US" i="1" baseline="-25000" dirty="0"/>
              <a:t>i</a:t>
            </a:r>
            <a:r>
              <a:rPr lang="en-US" dirty="0"/>
              <a:t>, whose value is adapted at the occurrence of the following events:</a:t>
            </a:r>
          </a:p>
          <a:p>
            <a:pPr lvl="1"/>
            <a:r>
              <a:rPr lang="en-US" dirty="0"/>
              <a:t>Local event with process </a:t>
            </a:r>
            <a:r>
              <a:rPr lang="en-US" i="1" dirty="0"/>
              <a:t>P</a:t>
            </a:r>
            <a:r>
              <a:rPr lang="en-US" i="1" baseline="-25000" dirty="0"/>
              <a:t>i</a:t>
            </a:r>
          </a:p>
          <a:p>
            <a:pPr lvl="2"/>
            <a:r>
              <a:rPr lang="en-US" dirty="0"/>
              <a:t>The value of the local clock </a:t>
            </a:r>
            <a:r>
              <a:rPr lang="en-US" i="1" dirty="0"/>
              <a:t>L</a:t>
            </a:r>
            <a:r>
              <a:rPr lang="en-US" i="1" baseline="-25000" dirty="0"/>
              <a:t>i</a:t>
            </a:r>
            <a:r>
              <a:rPr lang="en-US" dirty="0"/>
              <a:t> is increased by one </a:t>
            </a:r>
          </a:p>
          <a:p>
            <a:pPr lvl="2"/>
            <a:r>
              <a:rPr lang="en-US" dirty="0"/>
              <a:t>The event gets the new value as time stamp</a:t>
            </a:r>
          </a:p>
          <a:p>
            <a:pPr lvl="1"/>
            <a:r>
              <a:rPr lang="en-US" i="1" dirty="0"/>
              <a:t>P</a:t>
            </a:r>
            <a:r>
              <a:rPr lang="en-US" i="1" baseline="-25000" dirty="0"/>
              <a:t>i</a:t>
            </a:r>
            <a:r>
              <a:rPr lang="en-US" dirty="0"/>
              <a:t> sends a message</a:t>
            </a:r>
          </a:p>
          <a:p>
            <a:pPr lvl="2"/>
            <a:r>
              <a:rPr lang="en-US" dirty="0"/>
              <a:t>The value of the local clock </a:t>
            </a:r>
            <a:r>
              <a:rPr lang="en-US" i="1" dirty="0"/>
              <a:t>L</a:t>
            </a:r>
            <a:r>
              <a:rPr lang="en-US" i="1" baseline="-25000" dirty="0"/>
              <a:t>i</a:t>
            </a:r>
            <a:r>
              <a:rPr lang="en-US" dirty="0"/>
              <a:t> is increased by one</a:t>
            </a:r>
          </a:p>
          <a:p>
            <a:pPr lvl="2"/>
            <a:r>
              <a:rPr lang="en-US" dirty="0"/>
              <a:t>The send event gets the new value as time stamp</a:t>
            </a:r>
          </a:p>
          <a:p>
            <a:pPr lvl="2"/>
            <a:r>
              <a:rPr lang="en-US" dirty="0"/>
              <a:t>The sent message </a:t>
            </a:r>
            <a:r>
              <a:rPr lang="en-US" i="1" dirty="0"/>
              <a:t>m</a:t>
            </a:r>
            <a:r>
              <a:rPr lang="en-US" dirty="0"/>
              <a:t> carries </a:t>
            </a:r>
            <a:r>
              <a:rPr lang="en-US" i="1" dirty="0"/>
              <a:t>t</a:t>
            </a:r>
            <a:r>
              <a:rPr lang="en-US" i="1" baseline="-25000" dirty="0"/>
              <a:t>m</a:t>
            </a:r>
            <a:r>
              <a:rPr lang="en-US" dirty="0"/>
              <a:t> as time stamp, the time stamp of its send event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0" dirty="0" err="1"/>
              <a:t>Danh</a:t>
            </a:r>
            <a:r>
              <a:rPr lang="en-US" b="0" dirty="0"/>
              <a:t> Le Phuoc, TU Berlin, Distributed Algorithms 2018/19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/>
              <a:t>Slide </a:t>
            </a:r>
            <a:fld id="{DDA20590-EC26-DE40-BF83-8E86F34B783D}" type="slidenum">
              <a:rPr lang="de-DE" smtClean="0"/>
              <a:pPr/>
              <a:t>42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5632089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Lamport’s Clocks – Realization</a:t>
            </a:r>
          </a:p>
        </p:txBody>
      </p:sp>
      <p:sp>
        <p:nvSpPr>
          <p:cNvPr id="564227" name="Rectangle 3"/>
          <p:cNvSpPr>
            <a:spLocks noGrp="1" noChangeArrowheads="1"/>
          </p:cNvSpPr>
          <p:nvPr>
            <p:ph idx="1"/>
          </p:nvPr>
        </p:nvSpPr>
        <p:spPr>
          <a:xfrm>
            <a:off x="539750" y="1924050"/>
            <a:ext cx="8061325" cy="44481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dirty="0"/>
              <a:t>Each </a:t>
            </a:r>
            <a:r>
              <a:rPr lang="en-US" i="1" dirty="0"/>
              <a:t>P</a:t>
            </a:r>
            <a:r>
              <a:rPr lang="en-US" i="1" baseline="-25000" dirty="0"/>
              <a:t>i</a:t>
            </a:r>
            <a:r>
              <a:rPr lang="en-US" dirty="0"/>
              <a:t> has a local </a:t>
            </a:r>
            <a:r>
              <a:rPr lang="en-US" i="1" dirty="0"/>
              <a:t>logical</a:t>
            </a:r>
            <a:r>
              <a:rPr lang="en-US" dirty="0"/>
              <a:t> clock </a:t>
            </a:r>
            <a:r>
              <a:rPr lang="en-US" i="1" dirty="0"/>
              <a:t>L</a:t>
            </a:r>
            <a:r>
              <a:rPr lang="en-US" i="1" baseline="-25000" dirty="0"/>
              <a:t>i</a:t>
            </a:r>
            <a:r>
              <a:rPr lang="en-US" dirty="0"/>
              <a:t>, whose value is adapted at the occurrence of the following events:</a:t>
            </a:r>
          </a:p>
          <a:p>
            <a:pPr lvl="1"/>
            <a:r>
              <a:rPr lang="en-US" i="1" dirty="0"/>
              <a:t>P</a:t>
            </a:r>
            <a:r>
              <a:rPr lang="en-US" i="1" baseline="-25000" dirty="0"/>
              <a:t>i</a:t>
            </a:r>
            <a:r>
              <a:rPr lang="en-US" dirty="0"/>
              <a:t> receives a message</a:t>
            </a:r>
          </a:p>
          <a:p>
            <a:pPr lvl="2"/>
            <a:r>
              <a:rPr lang="en-US" dirty="0"/>
              <a:t>The value of the local clock is adapted to </a:t>
            </a:r>
            <a:r>
              <a:rPr lang="en-US" b="1" i="1" dirty="0">
                <a:solidFill>
                  <a:schemeClr val="accent1"/>
                </a:solidFill>
              </a:rPr>
              <a:t>L</a:t>
            </a:r>
            <a:r>
              <a:rPr lang="en-US" b="1" i="1" baseline="-25000" noProof="1">
                <a:solidFill>
                  <a:schemeClr val="accent1"/>
                </a:solidFill>
              </a:rPr>
              <a:t>i</a:t>
            </a:r>
            <a:r>
              <a:rPr lang="en-US" b="1" noProof="1">
                <a:solidFill>
                  <a:schemeClr val="accent1"/>
                </a:solidFill>
              </a:rPr>
              <a:t> := max(</a:t>
            </a:r>
            <a:r>
              <a:rPr lang="en-US" b="1" i="1" dirty="0">
                <a:solidFill>
                  <a:schemeClr val="accent1"/>
                </a:solidFill>
              </a:rPr>
              <a:t>L</a:t>
            </a:r>
            <a:r>
              <a:rPr lang="en-US" b="1" i="1" baseline="-25000" noProof="1">
                <a:solidFill>
                  <a:schemeClr val="accent1"/>
                </a:solidFill>
              </a:rPr>
              <a:t>i</a:t>
            </a:r>
            <a:r>
              <a:rPr lang="en-US" b="1" noProof="1">
                <a:solidFill>
                  <a:schemeClr val="accent1"/>
                </a:solidFill>
              </a:rPr>
              <a:t>, </a:t>
            </a:r>
            <a:r>
              <a:rPr lang="en-US" b="1" i="1" noProof="1">
                <a:solidFill>
                  <a:schemeClr val="accent1"/>
                </a:solidFill>
              </a:rPr>
              <a:t>t</a:t>
            </a:r>
            <a:r>
              <a:rPr lang="en-US" b="1" i="1" baseline="-25000" noProof="1">
                <a:solidFill>
                  <a:schemeClr val="accent1"/>
                </a:solidFill>
              </a:rPr>
              <a:t>m</a:t>
            </a:r>
            <a:r>
              <a:rPr lang="en-US" b="1" noProof="1">
                <a:solidFill>
                  <a:schemeClr val="accent1"/>
                </a:solidFill>
              </a:rPr>
              <a:t>) + 1</a:t>
            </a:r>
          </a:p>
          <a:p>
            <a:pPr lvl="2"/>
            <a:r>
              <a:rPr lang="en-US" dirty="0"/>
              <a:t>The receive event gets the new value as time stamp</a:t>
            </a:r>
          </a:p>
          <a:p>
            <a:pPr lvl="2"/>
            <a:r>
              <a:rPr lang="en-US" dirty="0"/>
              <a:t>The increment after calculating the maximum ensures that the receive event gets a </a:t>
            </a:r>
            <a:r>
              <a:rPr lang="en-US" dirty="0">
                <a:solidFill>
                  <a:schemeClr val="accent1"/>
                </a:solidFill>
              </a:rPr>
              <a:t>higher</a:t>
            </a:r>
            <a:r>
              <a:rPr lang="en-US" dirty="0"/>
              <a:t> time stamp than the send event </a:t>
            </a:r>
            <a:r>
              <a:rPr lang="en-US" dirty="0">
                <a:solidFill>
                  <a:schemeClr val="accent1"/>
                </a:solidFill>
              </a:rPr>
              <a:t>and</a:t>
            </a:r>
            <a:r>
              <a:rPr lang="en-US" dirty="0"/>
              <a:t> the preceding local event of the receiver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0" dirty="0" err="1"/>
              <a:t>Danh</a:t>
            </a:r>
            <a:r>
              <a:rPr lang="en-US" b="0" dirty="0"/>
              <a:t> Le Phuoc, TU Berlin, Distributed Algorithms 2018/19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/>
              <a:t>Slide </a:t>
            </a:r>
            <a:fld id="{DDA20590-EC26-DE40-BF83-8E86F34B783D}" type="slidenum">
              <a:rPr lang="de-DE" smtClean="0"/>
              <a:pPr/>
              <a:t>43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7493715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Lamport’s Clocks – Example</a:t>
            </a:r>
          </a:p>
        </p:txBody>
      </p:sp>
      <p:sp>
        <p:nvSpPr>
          <p:cNvPr id="50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0" dirty="0" err="1"/>
              <a:t>Danh</a:t>
            </a:r>
            <a:r>
              <a:rPr lang="en-US" b="0" dirty="0"/>
              <a:t> Le Phuoc, TU Berlin, Distributed Algorithms 2018/19</a:t>
            </a:r>
          </a:p>
        </p:txBody>
      </p:sp>
      <p:sp>
        <p:nvSpPr>
          <p:cNvPr id="417796" name="Line 4"/>
          <p:cNvSpPr>
            <a:spLocks noChangeShapeType="1"/>
          </p:cNvSpPr>
          <p:nvPr/>
        </p:nvSpPr>
        <p:spPr bwMode="auto">
          <a:xfrm>
            <a:off x="971550" y="2565400"/>
            <a:ext cx="7200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17797" name="Line 5"/>
          <p:cNvSpPr>
            <a:spLocks noChangeShapeType="1"/>
          </p:cNvSpPr>
          <p:nvPr/>
        </p:nvSpPr>
        <p:spPr bwMode="auto">
          <a:xfrm>
            <a:off x="971550" y="3343275"/>
            <a:ext cx="7200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17798" name="Line 6"/>
          <p:cNvSpPr>
            <a:spLocks noChangeShapeType="1"/>
          </p:cNvSpPr>
          <p:nvPr/>
        </p:nvSpPr>
        <p:spPr bwMode="auto">
          <a:xfrm>
            <a:off x="971550" y="4113213"/>
            <a:ext cx="7200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17800" name="Line 8"/>
          <p:cNvSpPr>
            <a:spLocks noChangeShapeType="1"/>
          </p:cNvSpPr>
          <p:nvPr/>
        </p:nvSpPr>
        <p:spPr bwMode="auto">
          <a:xfrm>
            <a:off x="1979613" y="2565400"/>
            <a:ext cx="1331912" cy="7921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17801" name="Line 9"/>
          <p:cNvSpPr>
            <a:spLocks noChangeShapeType="1"/>
          </p:cNvSpPr>
          <p:nvPr/>
        </p:nvSpPr>
        <p:spPr bwMode="auto">
          <a:xfrm>
            <a:off x="3922713" y="3343275"/>
            <a:ext cx="901700" cy="7699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17807" name="Oval 15"/>
          <p:cNvSpPr>
            <a:spLocks noChangeArrowheads="1"/>
          </p:cNvSpPr>
          <p:nvPr/>
        </p:nvSpPr>
        <p:spPr bwMode="auto">
          <a:xfrm>
            <a:off x="1403350" y="2528888"/>
            <a:ext cx="73025" cy="7302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417808" name="Oval 16"/>
          <p:cNvSpPr>
            <a:spLocks noChangeArrowheads="1"/>
          </p:cNvSpPr>
          <p:nvPr/>
        </p:nvSpPr>
        <p:spPr bwMode="auto">
          <a:xfrm>
            <a:off x="1582738" y="3305175"/>
            <a:ext cx="73025" cy="7302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417809" name="Oval 17"/>
          <p:cNvSpPr>
            <a:spLocks noChangeArrowheads="1"/>
          </p:cNvSpPr>
          <p:nvPr/>
        </p:nvSpPr>
        <p:spPr bwMode="auto">
          <a:xfrm>
            <a:off x="2122488" y="3306763"/>
            <a:ext cx="73025" cy="7302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417810" name="Oval 18"/>
          <p:cNvSpPr>
            <a:spLocks noChangeArrowheads="1"/>
          </p:cNvSpPr>
          <p:nvPr/>
        </p:nvSpPr>
        <p:spPr bwMode="auto">
          <a:xfrm>
            <a:off x="2914650" y="2528888"/>
            <a:ext cx="73025" cy="7302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417811" name="Oval 19"/>
          <p:cNvSpPr>
            <a:spLocks noChangeArrowheads="1"/>
          </p:cNvSpPr>
          <p:nvPr/>
        </p:nvSpPr>
        <p:spPr bwMode="auto">
          <a:xfrm>
            <a:off x="4211638" y="2528888"/>
            <a:ext cx="73025" cy="7302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417813" name="Text Box 21"/>
          <p:cNvSpPr txBox="1">
            <a:spLocks noChangeArrowheads="1"/>
          </p:cNvSpPr>
          <p:nvPr/>
        </p:nvSpPr>
        <p:spPr bwMode="auto">
          <a:xfrm>
            <a:off x="1287463" y="2155825"/>
            <a:ext cx="2968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 sz="1600"/>
              <a:t>1</a:t>
            </a:r>
          </a:p>
        </p:txBody>
      </p:sp>
      <p:sp>
        <p:nvSpPr>
          <p:cNvPr id="417814" name="Text Box 22"/>
          <p:cNvSpPr txBox="1">
            <a:spLocks noChangeArrowheads="1"/>
          </p:cNvSpPr>
          <p:nvPr/>
        </p:nvSpPr>
        <p:spPr bwMode="auto">
          <a:xfrm>
            <a:off x="1827213" y="2149475"/>
            <a:ext cx="2968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 sz="1600"/>
              <a:t>2</a:t>
            </a:r>
          </a:p>
        </p:txBody>
      </p:sp>
      <p:sp>
        <p:nvSpPr>
          <p:cNvPr id="417815" name="Text Box 23"/>
          <p:cNvSpPr txBox="1">
            <a:spLocks noChangeArrowheads="1"/>
          </p:cNvSpPr>
          <p:nvPr/>
        </p:nvSpPr>
        <p:spPr bwMode="auto">
          <a:xfrm>
            <a:off x="2798763" y="2149475"/>
            <a:ext cx="2968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 sz="1600"/>
              <a:t>3</a:t>
            </a:r>
          </a:p>
        </p:txBody>
      </p:sp>
      <p:sp>
        <p:nvSpPr>
          <p:cNvPr id="417816" name="Text Box 24"/>
          <p:cNvSpPr txBox="1">
            <a:spLocks noChangeArrowheads="1"/>
          </p:cNvSpPr>
          <p:nvPr/>
        </p:nvSpPr>
        <p:spPr bwMode="auto">
          <a:xfrm>
            <a:off x="4095750" y="2149475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 sz="1600"/>
              <a:t>4</a:t>
            </a:r>
          </a:p>
        </p:txBody>
      </p:sp>
      <p:sp>
        <p:nvSpPr>
          <p:cNvPr id="417817" name="Text Box 25"/>
          <p:cNvSpPr txBox="1">
            <a:spLocks noChangeArrowheads="1"/>
          </p:cNvSpPr>
          <p:nvPr/>
        </p:nvSpPr>
        <p:spPr bwMode="auto">
          <a:xfrm>
            <a:off x="2828925" y="2673350"/>
            <a:ext cx="195263" cy="327025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36000" rIns="36000" bIns="36000">
            <a:spAutoFit/>
          </a:bodyPr>
          <a:lstStyle/>
          <a:p>
            <a:r>
              <a:rPr lang="de-DE" sz="1600"/>
              <a:t>2</a:t>
            </a:r>
          </a:p>
        </p:txBody>
      </p:sp>
      <p:sp>
        <p:nvSpPr>
          <p:cNvPr id="417818" name="Text Box 26"/>
          <p:cNvSpPr txBox="1">
            <a:spLocks noChangeArrowheads="1"/>
          </p:cNvSpPr>
          <p:nvPr/>
        </p:nvSpPr>
        <p:spPr bwMode="auto">
          <a:xfrm>
            <a:off x="1476375" y="2933700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 sz="1600"/>
              <a:t>4</a:t>
            </a:r>
          </a:p>
        </p:txBody>
      </p:sp>
      <p:sp>
        <p:nvSpPr>
          <p:cNvPr id="417819" name="Text Box 27"/>
          <p:cNvSpPr txBox="1">
            <a:spLocks noChangeArrowheads="1"/>
          </p:cNvSpPr>
          <p:nvPr/>
        </p:nvSpPr>
        <p:spPr bwMode="auto">
          <a:xfrm>
            <a:off x="2006600" y="2925763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 sz="1600"/>
              <a:t>5</a:t>
            </a:r>
          </a:p>
        </p:txBody>
      </p:sp>
      <p:sp>
        <p:nvSpPr>
          <p:cNvPr id="417820" name="Text Box 28"/>
          <p:cNvSpPr txBox="1">
            <a:spLocks noChangeArrowheads="1"/>
          </p:cNvSpPr>
          <p:nvPr/>
        </p:nvSpPr>
        <p:spPr bwMode="auto">
          <a:xfrm>
            <a:off x="3087688" y="2925763"/>
            <a:ext cx="2968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 sz="1600"/>
              <a:t>7</a:t>
            </a:r>
          </a:p>
        </p:txBody>
      </p:sp>
      <p:sp>
        <p:nvSpPr>
          <p:cNvPr id="417821" name="Text Box 29"/>
          <p:cNvSpPr txBox="1">
            <a:spLocks noChangeArrowheads="1"/>
          </p:cNvSpPr>
          <p:nvPr/>
        </p:nvSpPr>
        <p:spPr bwMode="auto">
          <a:xfrm>
            <a:off x="3770313" y="2925763"/>
            <a:ext cx="2968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 sz="1600"/>
              <a:t>8</a:t>
            </a:r>
          </a:p>
        </p:txBody>
      </p:sp>
      <p:sp>
        <p:nvSpPr>
          <p:cNvPr id="417823" name="Text Box 31"/>
          <p:cNvSpPr txBox="1">
            <a:spLocks noChangeArrowheads="1"/>
          </p:cNvSpPr>
          <p:nvPr/>
        </p:nvSpPr>
        <p:spPr bwMode="auto">
          <a:xfrm>
            <a:off x="4598988" y="3705225"/>
            <a:ext cx="2968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 sz="1600"/>
              <a:t>9</a:t>
            </a:r>
          </a:p>
        </p:txBody>
      </p:sp>
      <p:sp>
        <p:nvSpPr>
          <p:cNvPr id="417824" name="Line 32"/>
          <p:cNvSpPr>
            <a:spLocks noChangeShapeType="1"/>
          </p:cNvSpPr>
          <p:nvPr/>
        </p:nvSpPr>
        <p:spPr bwMode="auto">
          <a:xfrm flipV="1">
            <a:off x="4319588" y="2565400"/>
            <a:ext cx="1008062" cy="7921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17825" name="Text Box 33"/>
          <p:cNvSpPr txBox="1">
            <a:spLocks noChangeArrowheads="1"/>
          </p:cNvSpPr>
          <p:nvPr/>
        </p:nvSpPr>
        <p:spPr bwMode="auto">
          <a:xfrm>
            <a:off x="4203700" y="2925763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 sz="1600"/>
              <a:t>9</a:t>
            </a:r>
          </a:p>
        </p:txBody>
      </p:sp>
      <p:sp>
        <p:nvSpPr>
          <p:cNvPr id="417827" name="Text Box 35"/>
          <p:cNvSpPr txBox="1">
            <a:spLocks noChangeArrowheads="1"/>
          </p:cNvSpPr>
          <p:nvPr/>
        </p:nvSpPr>
        <p:spPr bwMode="auto">
          <a:xfrm>
            <a:off x="5076825" y="2149475"/>
            <a:ext cx="4095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de-DE" sz="1600"/>
              <a:t>10</a:t>
            </a:r>
          </a:p>
        </p:txBody>
      </p:sp>
      <p:sp>
        <p:nvSpPr>
          <p:cNvPr id="417828" name="Text Box 36"/>
          <p:cNvSpPr txBox="1">
            <a:spLocks noChangeArrowheads="1"/>
          </p:cNvSpPr>
          <p:nvPr/>
        </p:nvSpPr>
        <p:spPr bwMode="auto">
          <a:xfrm>
            <a:off x="4500563" y="2673350"/>
            <a:ext cx="195262" cy="327025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36000" rIns="36000" bIns="36000">
            <a:spAutoFit/>
          </a:bodyPr>
          <a:lstStyle/>
          <a:p>
            <a:r>
              <a:rPr lang="de-DE" sz="1600"/>
              <a:t>9</a:t>
            </a:r>
          </a:p>
        </p:txBody>
      </p:sp>
      <p:sp>
        <p:nvSpPr>
          <p:cNvPr id="417829" name="Text Box 37"/>
          <p:cNvSpPr txBox="1">
            <a:spLocks noChangeArrowheads="1"/>
          </p:cNvSpPr>
          <p:nvPr/>
        </p:nvSpPr>
        <p:spPr bwMode="auto">
          <a:xfrm>
            <a:off x="4484688" y="3414713"/>
            <a:ext cx="195262" cy="327025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36000" rIns="36000" bIns="36000">
            <a:spAutoFit/>
          </a:bodyPr>
          <a:lstStyle/>
          <a:p>
            <a:r>
              <a:rPr lang="de-DE" sz="1600"/>
              <a:t>8</a:t>
            </a:r>
          </a:p>
        </p:txBody>
      </p:sp>
      <p:sp>
        <p:nvSpPr>
          <p:cNvPr id="417832" name="Line 40"/>
          <p:cNvSpPr>
            <a:spLocks noChangeShapeType="1"/>
          </p:cNvSpPr>
          <p:nvPr/>
        </p:nvSpPr>
        <p:spPr bwMode="auto">
          <a:xfrm flipV="1">
            <a:off x="1655763" y="3341688"/>
            <a:ext cx="971550" cy="7715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17833" name="Text Box 41"/>
          <p:cNvSpPr txBox="1">
            <a:spLocks noChangeArrowheads="1"/>
          </p:cNvSpPr>
          <p:nvPr/>
        </p:nvSpPr>
        <p:spPr bwMode="auto">
          <a:xfrm>
            <a:off x="2438400" y="2925763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 sz="1600"/>
              <a:t>6</a:t>
            </a:r>
          </a:p>
        </p:txBody>
      </p:sp>
      <p:sp>
        <p:nvSpPr>
          <p:cNvPr id="417834" name="Text Box 42"/>
          <p:cNvSpPr txBox="1">
            <a:spLocks noChangeArrowheads="1"/>
          </p:cNvSpPr>
          <p:nvPr/>
        </p:nvSpPr>
        <p:spPr bwMode="auto">
          <a:xfrm>
            <a:off x="1574800" y="3687763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de-DE" sz="1600"/>
              <a:t>3</a:t>
            </a:r>
          </a:p>
        </p:txBody>
      </p:sp>
      <p:sp>
        <p:nvSpPr>
          <p:cNvPr id="417835" name="Text Box 43"/>
          <p:cNvSpPr txBox="1">
            <a:spLocks noChangeArrowheads="1"/>
          </p:cNvSpPr>
          <p:nvPr/>
        </p:nvSpPr>
        <p:spPr bwMode="auto">
          <a:xfrm>
            <a:off x="1835150" y="3449638"/>
            <a:ext cx="195263" cy="327025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36000" rIns="36000" bIns="36000">
            <a:spAutoFit/>
          </a:bodyPr>
          <a:lstStyle/>
          <a:p>
            <a:r>
              <a:rPr lang="de-DE" sz="1600"/>
              <a:t>3</a:t>
            </a:r>
          </a:p>
        </p:txBody>
      </p:sp>
      <p:sp>
        <p:nvSpPr>
          <p:cNvPr id="417836" name="Oval 44"/>
          <p:cNvSpPr>
            <a:spLocks noChangeArrowheads="1"/>
          </p:cNvSpPr>
          <p:nvPr/>
        </p:nvSpPr>
        <p:spPr bwMode="auto">
          <a:xfrm>
            <a:off x="5686425" y="2528888"/>
            <a:ext cx="73025" cy="7302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417838" name="Line 46"/>
          <p:cNvSpPr>
            <a:spLocks noChangeShapeType="1"/>
          </p:cNvSpPr>
          <p:nvPr/>
        </p:nvSpPr>
        <p:spPr bwMode="auto">
          <a:xfrm>
            <a:off x="6624638" y="2563813"/>
            <a:ext cx="1116012" cy="7937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17839" name="Text Box 47"/>
          <p:cNvSpPr txBox="1">
            <a:spLocks noChangeArrowheads="1"/>
          </p:cNvSpPr>
          <p:nvPr/>
        </p:nvSpPr>
        <p:spPr bwMode="auto">
          <a:xfrm>
            <a:off x="5494338" y="2168525"/>
            <a:ext cx="4095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de-DE" sz="1600"/>
              <a:t>11</a:t>
            </a:r>
          </a:p>
        </p:txBody>
      </p:sp>
      <p:sp>
        <p:nvSpPr>
          <p:cNvPr id="417841" name="Text Box 49"/>
          <p:cNvSpPr txBox="1">
            <a:spLocks noChangeArrowheads="1"/>
          </p:cNvSpPr>
          <p:nvPr/>
        </p:nvSpPr>
        <p:spPr bwMode="auto">
          <a:xfrm>
            <a:off x="6394450" y="2168525"/>
            <a:ext cx="4095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de-DE" sz="1600"/>
              <a:t>12</a:t>
            </a:r>
          </a:p>
        </p:txBody>
      </p:sp>
      <p:sp>
        <p:nvSpPr>
          <p:cNvPr id="417842" name="Text Box 50"/>
          <p:cNvSpPr txBox="1">
            <a:spLocks noChangeArrowheads="1"/>
          </p:cNvSpPr>
          <p:nvPr/>
        </p:nvSpPr>
        <p:spPr bwMode="auto">
          <a:xfrm>
            <a:off x="7343775" y="2673350"/>
            <a:ext cx="307975" cy="327025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36000" rIns="36000" bIns="36000">
            <a:spAutoFit/>
          </a:bodyPr>
          <a:lstStyle/>
          <a:p>
            <a:r>
              <a:rPr lang="de-DE" sz="1600"/>
              <a:t>12</a:t>
            </a:r>
          </a:p>
        </p:txBody>
      </p:sp>
      <p:sp>
        <p:nvSpPr>
          <p:cNvPr id="417843" name="Oval 51"/>
          <p:cNvSpPr>
            <a:spLocks noChangeArrowheads="1"/>
          </p:cNvSpPr>
          <p:nvPr/>
        </p:nvSpPr>
        <p:spPr bwMode="auto">
          <a:xfrm>
            <a:off x="5146675" y="3305175"/>
            <a:ext cx="73025" cy="7302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417844" name="Text Box 52"/>
          <p:cNvSpPr txBox="1">
            <a:spLocks noChangeArrowheads="1"/>
          </p:cNvSpPr>
          <p:nvPr/>
        </p:nvSpPr>
        <p:spPr bwMode="auto">
          <a:xfrm>
            <a:off x="4954588" y="2933700"/>
            <a:ext cx="4095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de-DE" sz="1600"/>
              <a:t>10</a:t>
            </a:r>
          </a:p>
        </p:txBody>
      </p:sp>
      <p:sp>
        <p:nvSpPr>
          <p:cNvPr id="417845" name="Line 53"/>
          <p:cNvSpPr>
            <a:spLocks noChangeShapeType="1"/>
          </p:cNvSpPr>
          <p:nvPr/>
        </p:nvSpPr>
        <p:spPr bwMode="auto">
          <a:xfrm>
            <a:off x="5651500" y="3341688"/>
            <a:ext cx="900113" cy="7715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17846" name="Text Box 54"/>
          <p:cNvSpPr txBox="1">
            <a:spLocks noChangeArrowheads="1"/>
          </p:cNvSpPr>
          <p:nvPr/>
        </p:nvSpPr>
        <p:spPr bwMode="auto">
          <a:xfrm>
            <a:off x="5435600" y="2933700"/>
            <a:ext cx="4095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de-DE" sz="1600"/>
              <a:t>11</a:t>
            </a:r>
          </a:p>
        </p:txBody>
      </p:sp>
      <p:sp>
        <p:nvSpPr>
          <p:cNvPr id="417847" name="Text Box 55"/>
          <p:cNvSpPr txBox="1">
            <a:spLocks noChangeArrowheads="1"/>
          </p:cNvSpPr>
          <p:nvPr/>
        </p:nvSpPr>
        <p:spPr bwMode="auto">
          <a:xfrm>
            <a:off x="6323013" y="3716338"/>
            <a:ext cx="4095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de-DE" sz="1600"/>
              <a:t>12</a:t>
            </a:r>
          </a:p>
        </p:txBody>
      </p:sp>
      <p:sp>
        <p:nvSpPr>
          <p:cNvPr id="417848" name="Oval 56"/>
          <p:cNvSpPr>
            <a:spLocks noChangeArrowheads="1"/>
          </p:cNvSpPr>
          <p:nvPr/>
        </p:nvSpPr>
        <p:spPr bwMode="auto">
          <a:xfrm>
            <a:off x="3211513" y="4076700"/>
            <a:ext cx="73025" cy="7302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417849" name="Text Box 57"/>
          <p:cNvSpPr txBox="1">
            <a:spLocks noChangeArrowheads="1"/>
          </p:cNvSpPr>
          <p:nvPr/>
        </p:nvSpPr>
        <p:spPr bwMode="auto">
          <a:xfrm>
            <a:off x="3095625" y="3697288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 sz="1600"/>
              <a:t>4</a:t>
            </a:r>
          </a:p>
        </p:txBody>
      </p:sp>
      <p:sp>
        <p:nvSpPr>
          <p:cNvPr id="417850" name="Text Box 58"/>
          <p:cNvSpPr txBox="1">
            <a:spLocks noChangeArrowheads="1"/>
          </p:cNvSpPr>
          <p:nvPr/>
        </p:nvSpPr>
        <p:spPr bwMode="auto">
          <a:xfrm>
            <a:off x="411163" y="2349500"/>
            <a:ext cx="4206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 i="1"/>
              <a:t>P</a:t>
            </a:r>
            <a:r>
              <a:rPr lang="de-DE" baseline="-25000"/>
              <a:t>1</a:t>
            </a:r>
          </a:p>
        </p:txBody>
      </p:sp>
      <p:sp>
        <p:nvSpPr>
          <p:cNvPr id="417851" name="Text Box 59"/>
          <p:cNvSpPr txBox="1">
            <a:spLocks noChangeArrowheads="1"/>
          </p:cNvSpPr>
          <p:nvPr/>
        </p:nvSpPr>
        <p:spPr bwMode="auto">
          <a:xfrm>
            <a:off x="395288" y="3090863"/>
            <a:ext cx="4206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 i="1"/>
              <a:t>P</a:t>
            </a:r>
            <a:r>
              <a:rPr lang="de-DE" baseline="-25000"/>
              <a:t>2</a:t>
            </a:r>
          </a:p>
        </p:txBody>
      </p:sp>
      <p:sp>
        <p:nvSpPr>
          <p:cNvPr id="417852" name="Text Box 60"/>
          <p:cNvSpPr txBox="1">
            <a:spLocks noChangeArrowheads="1"/>
          </p:cNvSpPr>
          <p:nvPr/>
        </p:nvSpPr>
        <p:spPr bwMode="auto">
          <a:xfrm>
            <a:off x="395288" y="3854450"/>
            <a:ext cx="4206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 i="1"/>
              <a:t>P</a:t>
            </a:r>
            <a:r>
              <a:rPr lang="de-DE" baseline="-25000"/>
              <a:t>3</a:t>
            </a:r>
          </a:p>
        </p:txBody>
      </p:sp>
      <p:sp>
        <p:nvSpPr>
          <p:cNvPr id="417853" name="Text Box 61"/>
          <p:cNvSpPr txBox="1">
            <a:spLocks noChangeArrowheads="1"/>
          </p:cNvSpPr>
          <p:nvPr/>
        </p:nvSpPr>
        <p:spPr bwMode="auto">
          <a:xfrm>
            <a:off x="7583488" y="2981325"/>
            <a:ext cx="4095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de-DE" sz="1600"/>
              <a:t>13</a:t>
            </a:r>
          </a:p>
        </p:txBody>
      </p:sp>
      <p:sp>
        <p:nvSpPr>
          <p:cNvPr id="417854" name="Text Box 62"/>
          <p:cNvSpPr txBox="1">
            <a:spLocks noChangeArrowheads="1"/>
          </p:cNvSpPr>
          <p:nvPr/>
        </p:nvSpPr>
        <p:spPr bwMode="auto">
          <a:xfrm>
            <a:off x="6192838" y="3378200"/>
            <a:ext cx="307975" cy="327025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36000" rIns="36000" bIns="36000">
            <a:spAutoFit/>
          </a:bodyPr>
          <a:lstStyle/>
          <a:p>
            <a:r>
              <a:rPr lang="de-DE" sz="1600"/>
              <a:t>11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/>
              <a:t>Slide </a:t>
            </a:r>
            <a:fld id="{5AA752A6-1379-EB4D-A39C-137F9065CE57}" type="slidenum">
              <a:rPr lang="de-DE" smtClean="0"/>
              <a:pPr/>
              <a:t>44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18114317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Lamport’s Clocks – Synchronization</a:t>
            </a:r>
          </a:p>
        </p:txBody>
      </p:sp>
      <p:sp>
        <p:nvSpPr>
          <p:cNvPr id="445612" name="Rectangle 17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Example: processes generate a different number of local events per time unit</a:t>
            </a:r>
          </a:p>
        </p:txBody>
      </p:sp>
      <p:sp>
        <p:nvSpPr>
          <p:cNvPr id="117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0" dirty="0" err="1"/>
              <a:t>Danh</a:t>
            </a:r>
            <a:r>
              <a:rPr lang="en-US" b="0" dirty="0"/>
              <a:t> Le Phuoc, TU Berlin, Distributed Algorithms 2018/19</a:t>
            </a:r>
          </a:p>
        </p:txBody>
      </p:sp>
      <p:grpSp>
        <p:nvGrpSpPr>
          <p:cNvPr id="2" name="Group 173"/>
          <p:cNvGrpSpPr>
            <a:grpSpLocks/>
          </p:cNvGrpSpPr>
          <p:nvPr/>
        </p:nvGrpSpPr>
        <p:grpSpPr bwMode="auto">
          <a:xfrm>
            <a:off x="1631950" y="2348880"/>
            <a:ext cx="5818053" cy="3839783"/>
            <a:chOff x="952" y="1533"/>
            <a:chExt cx="4163" cy="2747"/>
          </a:xfrm>
        </p:grpSpPr>
        <p:sp>
          <p:nvSpPr>
            <p:cNvPr id="445446" name="Line 6"/>
            <p:cNvSpPr>
              <a:spLocks noChangeShapeType="1"/>
            </p:cNvSpPr>
            <p:nvPr/>
          </p:nvSpPr>
          <p:spPr bwMode="auto">
            <a:xfrm>
              <a:off x="1018" y="2040"/>
              <a:ext cx="132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45448" name="Rectangle 8"/>
            <p:cNvSpPr>
              <a:spLocks noChangeArrowheads="1"/>
            </p:cNvSpPr>
            <p:nvPr/>
          </p:nvSpPr>
          <p:spPr bwMode="auto">
            <a:xfrm>
              <a:off x="1013" y="1852"/>
              <a:ext cx="184" cy="1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algn="ctr" eaLnBrk="0" hangingPunct="0"/>
              <a:r>
                <a:rPr lang="de-DE" sz="1400"/>
                <a:t>0</a:t>
              </a:r>
            </a:p>
          </p:txBody>
        </p:sp>
        <p:sp>
          <p:nvSpPr>
            <p:cNvPr id="445449" name="Rectangle 9"/>
            <p:cNvSpPr>
              <a:spLocks noChangeArrowheads="1"/>
            </p:cNvSpPr>
            <p:nvPr/>
          </p:nvSpPr>
          <p:spPr bwMode="auto">
            <a:xfrm>
              <a:off x="1013" y="2044"/>
              <a:ext cx="184" cy="1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algn="ctr" eaLnBrk="0" hangingPunct="0"/>
              <a:r>
                <a:rPr lang="de-DE" sz="1400"/>
                <a:t>6</a:t>
              </a:r>
            </a:p>
          </p:txBody>
        </p:sp>
        <p:sp>
          <p:nvSpPr>
            <p:cNvPr id="445450" name="Rectangle 10"/>
            <p:cNvSpPr>
              <a:spLocks noChangeArrowheads="1"/>
            </p:cNvSpPr>
            <p:nvPr/>
          </p:nvSpPr>
          <p:spPr bwMode="auto">
            <a:xfrm>
              <a:off x="1013" y="2236"/>
              <a:ext cx="184" cy="1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algn="ctr" eaLnBrk="0" hangingPunct="0"/>
              <a:r>
                <a:rPr lang="de-DE" sz="1400"/>
                <a:t>12</a:t>
              </a:r>
            </a:p>
          </p:txBody>
        </p:sp>
        <p:sp>
          <p:nvSpPr>
            <p:cNvPr id="445451" name="Rectangle 11"/>
            <p:cNvSpPr>
              <a:spLocks noChangeArrowheads="1"/>
            </p:cNvSpPr>
            <p:nvPr/>
          </p:nvSpPr>
          <p:spPr bwMode="auto">
            <a:xfrm>
              <a:off x="1013" y="2428"/>
              <a:ext cx="184" cy="1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algn="ctr" eaLnBrk="0" hangingPunct="0"/>
              <a:r>
                <a:rPr lang="de-DE" sz="1400"/>
                <a:t>18</a:t>
              </a:r>
            </a:p>
          </p:txBody>
        </p:sp>
        <p:sp>
          <p:nvSpPr>
            <p:cNvPr id="445452" name="Rectangle 12"/>
            <p:cNvSpPr>
              <a:spLocks noChangeArrowheads="1"/>
            </p:cNvSpPr>
            <p:nvPr/>
          </p:nvSpPr>
          <p:spPr bwMode="auto">
            <a:xfrm>
              <a:off x="1013" y="2620"/>
              <a:ext cx="184" cy="1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algn="ctr" eaLnBrk="0" hangingPunct="0"/>
              <a:r>
                <a:rPr lang="de-DE" sz="1400"/>
                <a:t>24</a:t>
              </a:r>
            </a:p>
          </p:txBody>
        </p:sp>
        <p:sp>
          <p:nvSpPr>
            <p:cNvPr id="445453" name="Rectangle 13"/>
            <p:cNvSpPr>
              <a:spLocks noChangeArrowheads="1"/>
            </p:cNvSpPr>
            <p:nvPr/>
          </p:nvSpPr>
          <p:spPr bwMode="auto">
            <a:xfrm>
              <a:off x="1013" y="2812"/>
              <a:ext cx="184" cy="1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algn="ctr" eaLnBrk="0" hangingPunct="0"/>
              <a:r>
                <a:rPr lang="de-DE" sz="1400"/>
                <a:t>30</a:t>
              </a:r>
            </a:p>
          </p:txBody>
        </p:sp>
        <p:sp>
          <p:nvSpPr>
            <p:cNvPr id="445454" name="Rectangle 14"/>
            <p:cNvSpPr>
              <a:spLocks noChangeArrowheads="1"/>
            </p:cNvSpPr>
            <p:nvPr/>
          </p:nvSpPr>
          <p:spPr bwMode="auto">
            <a:xfrm>
              <a:off x="1013" y="3004"/>
              <a:ext cx="184" cy="1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algn="ctr" eaLnBrk="0" hangingPunct="0"/>
              <a:r>
                <a:rPr lang="de-DE" sz="1400"/>
                <a:t>36</a:t>
              </a:r>
            </a:p>
          </p:txBody>
        </p:sp>
        <p:sp>
          <p:nvSpPr>
            <p:cNvPr id="445455" name="Rectangle 15"/>
            <p:cNvSpPr>
              <a:spLocks noChangeArrowheads="1"/>
            </p:cNvSpPr>
            <p:nvPr/>
          </p:nvSpPr>
          <p:spPr bwMode="auto">
            <a:xfrm>
              <a:off x="1013" y="3196"/>
              <a:ext cx="184" cy="1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algn="ctr" eaLnBrk="0" hangingPunct="0"/>
              <a:r>
                <a:rPr lang="de-DE" sz="1400"/>
                <a:t>42</a:t>
              </a:r>
            </a:p>
          </p:txBody>
        </p:sp>
        <p:sp>
          <p:nvSpPr>
            <p:cNvPr id="445456" name="Rectangle 16"/>
            <p:cNvSpPr>
              <a:spLocks noChangeArrowheads="1"/>
            </p:cNvSpPr>
            <p:nvPr/>
          </p:nvSpPr>
          <p:spPr bwMode="auto">
            <a:xfrm>
              <a:off x="1013" y="3388"/>
              <a:ext cx="184" cy="1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algn="ctr" eaLnBrk="0" hangingPunct="0"/>
              <a:r>
                <a:rPr lang="de-DE" sz="1400"/>
                <a:t>48</a:t>
              </a:r>
            </a:p>
          </p:txBody>
        </p:sp>
        <p:sp>
          <p:nvSpPr>
            <p:cNvPr id="445457" name="Rectangle 17"/>
            <p:cNvSpPr>
              <a:spLocks noChangeArrowheads="1"/>
            </p:cNvSpPr>
            <p:nvPr/>
          </p:nvSpPr>
          <p:spPr bwMode="auto">
            <a:xfrm>
              <a:off x="1013" y="3580"/>
              <a:ext cx="184" cy="1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algn="ctr" eaLnBrk="0" hangingPunct="0"/>
              <a:r>
                <a:rPr lang="de-DE" sz="1400"/>
                <a:t>54</a:t>
              </a:r>
            </a:p>
          </p:txBody>
        </p:sp>
        <p:sp>
          <p:nvSpPr>
            <p:cNvPr id="445459" name="Rectangle 19"/>
            <p:cNvSpPr>
              <a:spLocks noChangeArrowheads="1"/>
            </p:cNvSpPr>
            <p:nvPr/>
          </p:nvSpPr>
          <p:spPr bwMode="auto">
            <a:xfrm>
              <a:off x="1589" y="1852"/>
              <a:ext cx="184" cy="1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algn="ctr" eaLnBrk="0" hangingPunct="0"/>
              <a:r>
                <a:rPr lang="de-DE" sz="1400"/>
                <a:t>0</a:t>
              </a:r>
            </a:p>
          </p:txBody>
        </p:sp>
        <p:sp>
          <p:nvSpPr>
            <p:cNvPr id="445460" name="Rectangle 20"/>
            <p:cNvSpPr>
              <a:spLocks noChangeArrowheads="1"/>
            </p:cNvSpPr>
            <p:nvPr/>
          </p:nvSpPr>
          <p:spPr bwMode="auto">
            <a:xfrm>
              <a:off x="1589" y="2044"/>
              <a:ext cx="184" cy="1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algn="ctr" eaLnBrk="0" hangingPunct="0"/>
              <a:r>
                <a:rPr lang="de-DE" sz="1400"/>
                <a:t>8</a:t>
              </a:r>
            </a:p>
          </p:txBody>
        </p:sp>
        <p:sp>
          <p:nvSpPr>
            <p:cNvPr id="445461" name="Rectangle 21"/>
            <p:cNvSpPr>
              <a:spLocks noChangeArrowheads="1"/>
            </p:cNvSpPr>
            <p:nvPr/>
          </p:nvSpPr>
          <p:spPr bwMode="auto">
            <a:xfrm>
              <a:off x="1589" y="2236"/>
              <a:ext cx="184" cy="1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algn="ctr" eaLnBrk="0" hangingPunct="0"/>
              <a:r>
                <a:rPr lang="de-DE" sz="1400"/>
                <a:t>16</a:t>
              </a:r>
            </a:p>
          </p:txBody>
        </p:sp>
        <p:sp>
          <p:nvSpPr>
            <p:cNvPr id="445462" name="Rectangle 22"/>
            <p:cNvSpPr>
              <a:spLocks noChangeArrowheads="1"/>
            </p:cNvSpPr>
            <p:nvPr/>
          </p:nvSpPr>
          <p:spPr bwMode="auto">
            <a:xfrm>
              <a:off x="1589" y="2428"/>
              <a:ext cx="184" cy="1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algn="ctr" eaLnBrk="0" hangingPunct="0"/>
              <a:r>
                <a:rPr lang="de-DE" sz="1400"/>
                <a:t>24</a:t>
              </a:r>
            </a:p>
          </p:txBody>
        </p:sp>
        <p:sp>
          <p:nvSpPr>
            <p:cNvPr id="445463" name="Rectangle 23"/>
            <p:cNvSpPr>
              <a:spLocks noChangeArrowheads="1"/>
            </p:cNvSpPr>
            <p:nvPr/>
          </p:nvSpPr>
          <p:spPr bwMode="auto">
            <a:xfrm>
              <a:off x="1589" y="2620"/>
              <a:ext cx="184" cy="1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algn="ctr" eaLnBrk="0" hangingPunct="0"/>
              <a:r>
                <a:rPr lang="de-DE" sz="1400"/>
                <a:t>32</a:t>
              </a:r>
            </a:p>
          </p:txBody>
        </p:sp>
        <p:sp>
          <p:nvSpPr>
            <p:cNvPr id="445464" name="Rectangle 24"/>
            <p:cNvSpPr>
              <a:spLocks noChangeArrowheads="1"/>
            </p:cNvSpPr>
            <p:nvPr/>
          </p:nvSpPr>
          <p:spPr bwMode="auto">
            <a:xfrm>
              <a:off x="1589" y="2812"/>
              <a:ext cx="184" cy="1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algn="ctr" eaLnBrk="0" hangingPunct="0"/>
              <a:r>
                <a:rPr lang="de-DE" sz="1400"/>
                <a:t>40</a:t>
              </a:r>
            </a:p>
          </p:txBody>
        </p:sp>
        <p:sp>
          <p:nvSpPr>
            <p:cNvPr id="445465" name="Rectangle 25"/>
            <p:cNvSpPr>
              <a:spLocks noChangeArrowheads="1"/>
            </p:cNvSpPr>
            <p:nvPr/>
          </p:nvSpPr>
          <p:spPr bwMode="auto">
            <a:xfrm>
              <a:off x="1589" y="3004"/>
              <a:ext cx="184" cy="1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algn="ctr" eaLnBrk="0" hangingPunct="0"/>
              <a:r>
                <a:rPr lang="de-DE" sz="1400"/>
                <a:t>48</a:t>
              </a:r>
            </a:p>
          </p:txBody>
        </p:sp>
        <p:sp>
          <p:nvSpPr>
            <p:cNvPr id="445466" name="Rectangle 26"/>
            <p:cNvSpPr>
              <a:spLocks noChangeArrowheads="1"/>
            </p:cNvSpPr>
            <p:nvPr/>
          </p:nvSpPr>
          <p:spPr bwMode="auto">
            <a:xfrm>
              <a:off x="1589" y="3196"/>
              <a:ext cx="184" cy="1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algn="ctr" eaLnBrk="0" hangingPunct="0"/>
              <a:r>
                <a:rPr lang="de-DE" sz="1400"/>
                <a:t>56</a:t>
              </a:r>
            </a:p>
          </p:txBody>
        </p:sp>
        <p:sp>
          <p:nvSpPr>
            <p:cNvPr id="445467" name="Rectangle 27"/>
            <p:cNvSpPr>
              <a:spLocks noChangeArrowheads="1"/>
            </p:cNvSpPr>
            <p:nvPr/>
          </p:nvSpPr>
          <p:spPr bwMode="auto">
            <a:xfrm>
              <a:off x="1589" y="3388"/>
              <a:ext cx="184" cy="1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algn="ctr" eaLnBrk="0" hangingPunct="0"/>
              <a:r>
                <a:rPr lang="de-DE" sz="1400"/>
                <a:t>64</a:t>
              </a:r>
            </a:p>
          </p:txBody>
        </p:sp>
        <p:sp>
          <p:nvSpPr>
            <p:cNvPr id="445468" name="Rectangle 28"/>
            <p:cNvSpPr>
              <a:spLocks noChangeArrowheads="1"/>
            </p:cNvSpPr>
            <p:nvPr/>
          </p:nvSpPr>
          <p:spPr bwMode="auto">
            <a:xfrm>
              <a:off x="1589" y="3580"/>
              <a:ext cx="184" cy="1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algn="ctr" eaLnBrk="0" hangingPunct="0"/>
              <a:r>
                <a:rPr lang="de-DE" sz="1400"/>
                <a:t>72</a:t>
              </a:r>
            </a:p>
          </p:txBody>
        </p:sp>
        <p:sp>
          <p:nvSpPr>
            <p:cNvPr id="445470" name="Rectangle 30"/>
            <p:cNvSpPr>
              <a:spLocks noChangeArrowheads="1"/>
            </p:cNvSpPr>
            <p:nvPr/>
          </p:nvSpPr>
          <p:spPr bwMode="auto">
            <a:xfrm>
              <a:off x="2165" y="1852"/>
              <a:ext cx="184" cy="1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algn="ctr" eaLnBrk="0" hangingPunct="0"/>
              <a:r>
                <a:rPr lang="de-DE" sz="1400"/>
                <a:t>0</a:t>
              </a:r>
            </a:p>
          </p:txBody>
        </p:sp>
        <p:sp>
          <p:nvSpPr>
            <p:cNvPr id="445471" name="Rectangle 31"/>
            <p:cNvSpPr>
              <a:spLocks noChangeArrowheads="1"/>
            </p:cNvSpPr>
            <p:nvPr/>
          </p:nvSpPr>
          <p:spPr bwMode="auto">
            <a:xfrm>
              <a:off x="2165" y="2044"/>
              <a:ext cx="184" cy="1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algn="ctr" eaLnBrk="0" hangingPunct="0"/>
              <a:r>
                <a:rPr lang="de-DE" sz="1400"/>
                <a:t>10</a:t>
              </a:r>
            </a:p>
          </p:txBody>
        </p:sp>
        <p:sp>
          <p:nvSpPr>
            <p:cNvPr id="445472" name="Rectangle 32"/>
            <p:cNvSpPr>
              <a:spLocks noChangeArrowheads="1"/>
            </p:cNvSpPr>
            <p:nvPr/>
          </p:nvSpPr>
          <p:spPr bwMode="auto">
            <a:xfrm>
              <a:off x="2165" y="2236"/>
              <a:ext cx="184" cy="1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algn="ctr" eaLnBrk="0" hangingPunct="0"/>
              <a:r>
                <a:rPr lang="de-DE" sz="1400"/>
                <a:t>20</a:t>
              </a:r>
            </a:p>
          </p:txBody>
        </p:sp>
        <p:sp>
          <p:nvSpPr>
            <p:cNvPr id="445473" name="Rectangle 33"/>
            <p:cNvSpPr>
              <a:spLocks noChangeArrowheads="1"/>
            </p:cNvSpPr>
            <p:nvPr/>
          </p:nvSpPr>
          <p:spPr bwMode="auto">
            <a:xfrm>
              <a:off x="2165" y="2428"/>
              <a:ext cx="184" cy="1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algn="ctr" eaLnBrk="0" hangingPunct="0"/>
              <a:r>
                <a:rPr lang="de-DE" sz="1400"/>
                <a:t>30</a:t>
              </a:r>
            </a:p>
          </p:txBody>
        </p:sp>
        <p:sp>
          <p:nvSpPr>
            <p:cNvPr id="445474" name="Rectangle 34"/>
            <p:cNvSpPr>
              <a:spLocks noChangeArrowheads="1"/>
            </p:cNvSpPr>
            <p:nvPr/>
          </p:nvSpPr>
          <p:spPr bwMode="auto">
            <a:xfrm>
              <a:off x="2165" y="2620"/>
              <a:ext cx="184" cy="1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algn="ctr" eaLnBrk="0" hangingPunct="0"/>
              <a:r>
                <a:rPr lang="de-DE" sz="1400"/>
                <a:t>40</a:t>
              </a:r>
            </a:p>
          </p:txBody>
        </p:sp>
        <p:sp>
          <p:nvSpPr>
            <p:cNvPr id="445475" name="Rectangle 35"/>
            <p:cNvSpPr>
              <a:spLocks noChangeArrowheads="1"/>
            </p:cNvSpPr>
            <p:nvPr/>
          </p:nvSpPr>
          <p:spPr bwMode="auto">
            <a:xfrm>
              <a:off x="2165" y="2812"/>
              <a:ext cx="184" cy="1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algn="ctr" eaLnBrk="0" hangingPunct="0"/>
              <a:r>
                <a:rPr lang="de-DE" sz="1400"/>
                <a:t>50</a:t>
              </a:r>
            </a:p>
          </p:txBody>
        </p:sp>
        <p:sp>
          <p:nvSpPr>
            <p:cNvPr id="445476" name="Rectangle 36"/>
            <p:cNvSpPr>
              <a:spLocks noChangeArrowheads="1"/>
            </p:cNvSpPr>
            <p:nvPr/>
          </p:nvSpPr>
          <p:spPr bwMode="auto">
            <a:xfrm>
              <a:off x="2165" y="3004"/>
              <a:ext cx="184" cy="1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algn="ctr" eaLnBrk="0" hangingPunct="0"/>
              <a:r>
                <a:rPr lang="de-DE" sz="1400"/>
                <a:t>60</a:t>
              </a:r>
            </a:p>
          </p:txBody>
        </p:sp>
        <p:sp>
          <p:nvSpPr>
            <p:cNvPr id="445477" name="Rectangle 37"/>
            <p:cNvSpPr>
              <a:spLocks noChangeArrowheads="1"/>
            </p:cNvSpPr>
            <p:nvPr/>
          </p:nvSpPr>
          <p:spPr bwMode="auto">
            <a:xfrm>
              <a:off x="2165" y="3196"/>
              <a:ext cx="184" cy="1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algn="ctr" eaLnBrk="0" hangingPunct="0"/>
              <a:r>
                <a:rPr lang="de-DE" sz="1400"/>
                <a:t>70</a:t>
              </a:r>
            </a:p>
          </p:txBody>
        </p:sp>
        <p:sp>
          <p:nvSpPr>
            <p:cNvPr id="445478" name="Rectangle 38"/>
            <p:cNvSpPr>
              <a:spLocks noChangeArrowheads="1"/>
            </p:cNvSpPr>
            <p:nvPr/>
          </p:nvSpPr>
          <p:spPr bwMode="auto">
            <a:xfrm>
              <a:off x="2165" y="3388"/>
              <a:ext cx="184" cy="1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algn="ctr" eaLnBrk="0" hangingPunct="0"/>
              <a:r>
                <a:rPr lang="de-DE" sz="1400"/>
                <a:t>80</a:t>
              </a:r>
            </a:p>
          </p:txBody>
        </p:sp>
        <p:sp>
          <p:nvSpPr>
            <p:cNvPr id="445479" name="Rectangle 39"/>
            <p:cNvSpPr>
              <a:spLocks noChangeArrowheads="1"/>
            </p:cNvSpPr>
            <p:nvPr/>
          </p:nvSpPr>
          <p:spPr bwMode="auto">
            <a:xfrm>
              <a:off x="2165" y="3580"/>
              <a:ext cx="184" cy="1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algn="ctr" eaLnBrk="0" hangingPunct="0"/>
              <a:r>
                <a:rPr lang="de-DE" sz="1400"/>
                <a:t>90</a:t>
              </a:r>
            </a:p>
          </p:txBody>
        </p:sp>
        <p:sp>
          <p:nvSpPr>
            <p:cNvPr id="445480" name="Line 40"/>
            <p:cNvSpPr>
              <a:spLocks noChangeShapeType="1"/>
            </p:cNvSpPr>
            <p:nvPr/>
          </p:nvSpPr>
          <p:spPr bwMode="auto">
            <a:xfrm>
              <a:off x="1018" y="2232"/>
              <a:ext cx="132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45481" name="Line 41"/>
            <p:cNvSpPr>
              <a:spLocks noChangeShapeType="1"/>
            </p:cNvSpPr>
            <p:nvPr/>
          </p:nvSpPr>
          <p:spPr bwMode="auto">
            <a:xfrm>
              <a:off x="1018" y="2424"/>
              <a:ext cx="132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45482" name="Line 42"/>
            <p:cNvSpPr>
              <a:spLocks noChangeShapeType="1"/>
            </p:cNvSpPr>
            <p:nvPr/>
          </p:nvSpPr>
          <p:spPr bwMode="auto">
            <a:xfrm>
              <a:off x="1018" y="2616"/>
              <a:ext cx="132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45483" name="Line 43"/>
            <p:cNvSpPr>
              <a:spLocks noChangeShapeType="1"/>
            </p:cNvSpPr>
            <p:nvPr/>
          </p:nvSpPr>
          <p:spPr bwMode="auto">
            <a:xfrm>
              <a:off x="1018" y="2808"/>
              <a:ext cx="132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45484" name="Line 44"/>
            <p:cNvSpPr>
              <a:spLocks noChangeShapeType="1"/>
            </p:cNvSpPr>
            <p:nvPr/>
          </p:nvSpPr>
          <p:spPr bwMode="auto">
            <a:xfrm>
              <a:off x="1018" y="3000"/>
              <a:ext cx="132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45485" name="Line 45"/>
            <p:cNvSpPr>
              <a:spLocks noChangeShapeType="1"/>
            </p:cNvSpPr>
            <p:nvPr/>
          </p:nvSpPr>
          <p:spPr bwMode="auto">
            <a:xfrm>
              <a:off x="1018" y="3192"/>
              <a:ext cx="132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45486" name="Line 46"/>
            <p:cNvSpPr>
              <a:spLocks noChangeShapeType="1"/>
            </p:cNvSpPr>
            <p:nvPr/>
          </p:nvSpPr>
          <p:spPr bwMode="auto">
            <a:xfrm>
              <a:off x="1018" y="3384"/>
              <a:ext cx="132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45487" name="Line 47"/>
            <p:cNvSpPr>
              <a:spLocks noChangeShapeType="1"/>
            </p:cNvSpPr>
            <p:nvPr/>
          </p:nvSpPr>
          <p:spPr bwMode="auto">
            <a:xfrm>
              <a:off x="1018" y="3576"/>
              <a:ext cx="132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45488" name="Line 48"/>
            <p:cNvSpPr>
              <a:spLocks noChangeShapeType="1"/>
            </p:cNvSpPr>
            <p:nvPr/>
          </p:nvSpPr>
          <p:spPr bwMode="auto">
            <a:xfrm>
              <a:off x="1210" y="2145"/>
              <a:ext cx="367" cy="1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45489" name="Line 49"/>
            <p:cNvSpPr>
              <a:spLocks noChangeShapeType="1"/>
            </p:cNvSpPr>
            <p:nvPr/>
          </p:nvSpPr>
          <p:spPr bwMode="auto">
            <a:xfrm>
              <a:off x="1786" y="2529"/>
              <a:ext cx="367" cy="1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45490" name="Line 50"/>
            <p:cNvSpPr>
              <a:spLocks noChangeShapeType="1"/>
            </p:cNvSpPr>
            <p:nvPr/>
          </p:nvSpPr>
          <p:spPr bwMode="auto">
            <a:xfrm flipV="1">
              <a:off x="1786" y="3089"/>
              <a:ext cx="367" cy="20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45491" name="Line 51"/>
            <p:cNvSpPr>
              <a:spLocks noChangeShapeType="1"/>
            </p:cNvSpPr>
            <p:nvPr/>
          </p:nvSpPr>
          <p:spPr bwMode="auto">
            <a:xfrm flipV="1">
              <a:off x="1210" y="3473"/>
              <a:ext cx="367" cy="20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45492" name="Rectangle 52"/>
            <p:cNvSpPr>
              <a:spLocks noChangeArrowheads="1"/>
            </p:cNvSpPr>
            <p:nvPr/>
          </p:nvSpPr>
          <p:spPr bwMode="auto">
            <a:xfrm>
              <a:off x="1288" y="2026"/>
              <a:ext cx="235" cy="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de-DE" sz="1400"/>
                <a:t>m</a:t>
              </a:r>
            </a:p>
          </p:txBody>
        </p:sp>
        <p:sp>
          <p:nvSpPr>
            <p:cNvPr id="445493" name="Rectangle 53"/>
            <p:cNvSpPr>
              <a:spLocks noChangeArrowheads="1"/>
            </p:cNvSpPr>
            <p:nvPr/>
          </p:nvSpPr>
          <p:spPr bwMode="auto">
            <a:xfrm>
              <a:off x="1864" y="2410"/>
              <a:ext cx="200" cy="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de-DE" sz="1400"/>
                <a:t>n</a:t>
              </a:r>
            </a:p>
          </p:txBody>
        </p:sp>
        <p:sp>
          <p:nvSpPr>
            <p:cNvPr id="445494" name="Rectangle 54"/>
            <p:cNvSpPr>
              <a:spLocks noChangeArrowheads="1"/>
            </p:cNvSpPr>
            <p:nvPr/>
          </p:nvSpPr>
          <p:spPr bwMode="auto">
            <a:xfrm>
              <a:off x="1864" y="2986"/>
              <a:ext cx="200" cy="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de-DE" sz="1400"/>
                <a:t>o</a:t>
              </a:r>
            </a:p>
          </p:txBody>
        </p:sp>
        <p:sp>
          <p:nvSpPr>
            <p:cNvPr id="445495" name="Rectangle 55"/>
            <p:cNvSpPr>
              <a:spLocks noChangeArrowheads="1"/>
            </p:cNvSpPr>
            <p:nvPr/>
          </p:nvSpPr>
          <p:spPr bwMode="auto">
            <a:xfrm>
              <a:off x="1288" y="3370"/>
              <a:ext cx="200" cy="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de-DE" sz="1400"/>
                <a:t>p</a:t>
              </a:r>
            </a:p>
          </p:txBody>
        </p:sp>
        <p:sp>
          <p:nvSpPr>
            <p:cNvPr id="445496" name="Rectangle 56"/>
            <p:cNvSpPr>
              <a:spLocks noChangeArrowheads="1"/>
            </p:cNvSpPr>
            <p:nvPr/>
          </p:nvSpPr>
          <p:spPr bwMode="auto">
            <a:xfrm>
              <a:off x="1013" y="3772"/>
              <a:ext cx="184" cy="1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algn="ctr" eaLnBrk="0" hangingPunct="0"/>
              <a:r>
                <a:rPr lang="de-DE" sz="1400"/>
                <a:t>60</a:t>
              </a:r>
            </a:p>
          </p:txBody>
        </p:sp>
        <p:sp>
          <p:nvSpPr>
            <p:cNvPr id="445497" name="Rectangle 57"/>
            <p:cNvSpPr>
              <a:spLocks noChangeArrowheads="1"/>
            </p:cNvSpPr>
            <p:nvPr/>
          </p:nvSpPr>
          <p:spPr bwMode="auto">
            <a:xfrm>
              <a:off x="1589" y="3772"/>
              <a:ext cx="184" cy="1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algn="ctr" eaLnBrk="0" hangingPunct="0"/>
              <a:r>
                <a:rPr lang="de-DE" sz="1400"/>
                <a:t>80</a:t>
              </a:r>
            </a:p>
          </p:txBody>
        </p:sp>
        <p:sp>
          <p:nvSpPr>
            <p:cNvPr id="445498" name="Rectangle 58"/>
            <p:cNvSpPr>
              <a:spLocks noChangeArrowheads="1"/>
            </p:cNvSpPr>
            <p:nvPr/>
          </p:nvSpPr>
          <p:spPr bwMode="auto">
            <a:xfrm>
              <a:off x="2165" y="3772"/>
              <a:ext cx="184" cy="1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algn="ctr" eaLnBrk="0" hangingPunct="0"/>
              <a:r>
                <a:rPr lang="de-DE" sz="1400"/>
                <a:t>100</a:t>
              </a:r>
            </a:p>
          </p:txBody>
        </p:sp>
        <p:sp>
          <p:nvSpPr>
            <p:cNvPr id="445499" name="Line 59"/>
            <p:cNvSpPr>
              <a:spLocks noChangeShapeType="1"/>
            </p:cNvSpPr>
            <p:nvPr/>
          </p:nvSpPr>
          <p:spPr bwMode="auto">
            <a:xfrm>
              <a:off x="1018" y="3768"/>
              <a:ext cx="132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45500" name="Rectangle 60"/>
            <p:cNvSpPr>
              <a:spLocks noChangeArrowheads="1"/>
            </p:cNvSpPr>
            <p:nvPr/>
          </p:nvSpPr>
          <p:spPr bwMode="auto">
            <a:xfrm>
              <a:off x="952" y="4040"/>
              <a:ext cx="1712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 dirty="0"/>
                <a:t>Without Synchronization</a:t>
              </a:r>
            </a:p>
          </p:txBody>
        </p:sp>
        <p:sp>
          <p:nvSpPr>
            <p:cNvPr id="445547" name="Text Box 107"/>
            <p:cNvSpPr txBox="1">
              <a:spLocks noChangeArrowheads="1"/>
            </p:cNvSpPr>
            <p:nvPr/>
          </p:nvSpPr>
          <p:spPr bwMode="auto">
            <a:xfrm>
              <a:off x="982" y="1538"/>
              <a:ext cx="284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de-DE" sz="1600" i="1"/>
                <a:t>P</a:t>
              </a:r>
              <a:r>
                <a:rPr lang="de-DE" sz="1600" baseline="-25000"/>
                <a:t>1</a:t>
              </a:r>
            </a:p>
          </p:txBody>
        </p:sp>
        <p:sp>
          <p:nvSpPr>
            <p:cNvPr id="445548" name="Text Box 108"/>
            <p:cNvSpPr txBox="1">
              <a:spLocks noChangeArrowheads="1"/>
            </p:cNvSpPr>
            <p:nvPr/>
          </p:nvSpPr>
          <p:spPr bwMode="auto">
            <a:xfrm>
              <a:off x="1572" y="1541"/>
              <a:ext cx="284" cy="2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de-DE" sz="1600" i="1"/>
                <a:t>P</a:t>
              </a:r>
              <a:r>
                <a:rPr lang="de-DE" sz="1600" baseline="-25000"/>
                <a:t>2</a:t>
              </a:r>
            </a:p>
          </p:txBody>
        </p:sp>
        <p:sp>
          <p:nvSpPr>
            <p:cNvPr id="445549" name="Text Box 109"/>
            <p:cNvSpPr txBox="1">
              <a:spLocks noChangeArrowheads="1"/>
            </p:cNvSpPr>
            <p:nvPr/>
          </p:nvSpPr>
          <p:spPr bwMode="auto">
            <a:xfrm>
              <a:off x="2139" y="1541"/>
              <a:ext cx="284" cy="2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de-DE" sz="1600" i="1"/>
                <a:t>P</a:t>
              </a:r>
              <a:r>
                <a:rPr lang="de-DE" sz="1600" baseline="-25000"/>
                <a:t>3</a:t>
              </a:r>
            </a:p>
          </p:txBody>
        </p:sp>
        <p:sp>
          <p:nvSpPr>
            <p:cNvPr id="445550" name="Text Box 110"/>
            <p:cNvSpPr txBox="1">
              <a:spLocks noChangeArrowheads="1"/>
            </p:cNvSpPr>
            <p:nvPr/>
          </p:nvSpPr>
          <p:spPr bwMode="auto">
            <a:xfrm>
              <a:off x="3363" y="1533"/>
              <a:ext cx="284" cy="2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de-DE" sz="1600" i="1"/>
                <a:t>P</a:t>
              </a:r>
              <a:r>
                <a:rPr lang="de-DE" sz="1600" baseline="-25000"/>
                <a:t>1</a:t>
              </a:r>
            </a:p>
          </p:txBody>
        </p:sp>
        <p:sp>
          <p:nvSpPr>
            <p:cNvPr id="445551" name="Text Box 111"/>
            <p:cNvSpPr txBox="1">
              <a:spLocks noChangeArrowheads="1"/>
            </p:cNvSpPr>
            <p:nvPr/>
          </p:nvSpPr>
          <p:spPr bwMode="auto">
            <a:xfrm>
              <a:off x="3953" y="1538"/>
              <a:ext cx="284" cy="2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de-DE" sz="1600" i="1"/>
                <a:t>P</a:t>
              </a:r>
              <a:r>
                <a:rPr lang="de-DE" sz="1600" baseline="-25000"/>
                <a:t>2</a:t>
              </a:r>
            </a:p>
          </p:txBody>
        </p:sp>
        <p:sp>
          <p:nvSpPr>
            <p:cNvPr id="445552" name="Text Box 112"/>
            <p:cNvSpPr txBox="1">
              <a:spLocks noChangeArrowheads="1"/>
            </p:cNvSpPr>
            <p:nvPr/>
          </p:nvSpPr>
          <p:spPr bwMode="auto">
            <a:xfrm>
              <a:off x="4520" y="1538"/>
              <a:ext cx="284" cy="2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de-DE" sz="1600" i="1"/>
                <a:t>P</a:t>
              </a:r>
              <a:r>
                <a:rPr lang="de-DE" sz="1600" baseline="-25000"/>
                <a:t>3</a:t>
              </a:r>
            </a:p>
          </p:txBody>
        </p:sp>
        <p:sp>
          <p:nvSpPr>
            <p:cNvPr id="445554" name="Rectangle 114"/>
            <p:cNvSpPr>
              <a:spLocks noChangeArrowheads="1"/>
            </p:cNvSpPr>
            <p:nvPr/>
          </p:nvSpPr>
          <p:spPr bwMode="auto">
            <a:xfrm>
              <a:off x="3413" y="3580"/>
              <a:ext cx="184" cy="1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algn="ctr" eaLnBrk="0" hangingPunct="0"/>
              <a:r>
                <a:rPr lang="de-DE" sz="1400"/>
                <a:t>70</a:t>
              </a:r>
            </a:p>
          </p:txBody>
        </p:sp>
        <p:sp>
          <p:nvSpPr>
            <p:cNvPr id="445555" name="Line 115"/>
            <p:cNvSpPr>
              <a:spLocks noChangeShapeType="1"/>
            </p:cNvSpPr>
            <p:nvPr/>
          </p:nvSpPr>
          <p:spPr bwMode="auto">
            <a:xfrm flipV="1">
              <a:off x="3610" y="3473"/>
              <a:ext cx="367" cy="20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45556" name="Rectangle 116"/>
            <p:cNvSpPr>
              <a:spLocks noChangeArrowheads="1"/>
            </p:cNvSpPr>
            <p:nvPr/>
          </p:nvSpPr>
          <p:spPr bwMode="auto">
            <a:xfrm>
              <a:off x="3688" y="3370"/>
              <a:ext cx="200" cy="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de-DE" sz="1400"/>
                <a:t>p</a:t>
              </a:r>
            </a:p>
          </p:txBody>
        </p:sp>
        <p:sp>
          <p:nvSpPr>
            <p:cNvPr id="445557" name="Rectangle 117"/>
            <p:cNvSpPr>
              <a:spLocks noChangeArrowheads="1"/>
            </p:cNvSpPr>
            <p:nvPr/>
          </p:nvSpPr>
          <p:spPr bwMode="auto">
            <a:xfrm>
              <a:off x="3413" y="3772"/>
              <a:ext cx="184" cy="1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algn="ctr" eaLnBrk="0" hangingPunct="0"/>
              <a:r>
                <a:rPr lang="de-DE" sz="1400"/>
                <a:t>76</a:t>
              </a:r>
            </a:p>
          </p:txBody>
        </p:sp>
        <p:sp>
          <p:nvSpPr>
            <p:cNvPr id="445559" name="Rectangle 119"/>
            <p:cNvSpPr>
              <a:spLocks noChangeArrowheads="1"/>
            </p:cNvSpPr>
            <p:nvPr/>
          </p:nvSpPr>
          <p:spPr bwMode="auto">
            <a:xfrm>
              <a:off x="3989" y="3196"/>
              <a:ext cx="184" cy="1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algn="ctr" eaLnBrk="0" hangingPunct="0"/>
              <a:r>
                <a:rPr lang="de-DE" sz="1400"/>
                <a:t>61</a:t>
              </a:r>
            </a:p>
          </p:txBody>
        </p:sp>
        <p:sp>
          <p:nvSpPr>
            <p:cNvPr id="445560" name="Rectangle 120"/>
            <p:cNvSpPr>
              <a:spLocks noChangeArrowheads="1"/>
            </p:cNvSpPr>
            <p:nvPr/>
          </p:nvSpPr>
          <p:spPr bwMode="auto">
            <a:xfrm>
              <a:off x="3989" y="3388"/>
              <a:ext cx="184" cy="1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algn="ctr" eaLnBrk="0" hangingPunct="0"/>
              <a:r>
                <a:rPr lang="de-DE" sz="1400"/>
                <a:t>69</a:t>
              </a:r>
            </a:p>
          </p:txBody>
        </p:sp>
        <p:sp>
          <p:nvSpPr>
            <p:cNvPr id="445561" name="Rectangle 121"/>
            <p:cNvSpPr>
              <a:spLocks noChangeArrowheads="1"/>
            </p:cNvSpPr>
            <p:nvPr/>
          </p:nvSpPr>
          <p:spPr bwMode="auto">
            <a:xfrm>
              <a:off x="3989" y="3580"/>
              <a:ext cx="184" cy="1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algn="ctr" eaLnBrk="0" hangingPunct="0"/>
              <a:r>
                <a:rPr lang="de-DE" sz="1400"/>
                <a:t>77</a:t>
              </a:r>
            </a:p>
          </p:txBody>
        </p:sp>
        <p:grpSp>
          <p:nvGrpSpPr>
            <p:cNvPr id="3" name="Group 122"/>
            <p:cNvGrpSpPr>
              <a:grpSpLocks/>
            </p:cNvGrpSpPr>
            <p:nvPr/>
          </p:nvGrpSpPr>
          <p:grpSpPr bwMode="auto">
            <a:xfrm>
              <a:off x="4186" y="2986"/>
              <a:ext cx="367" cy="310"/>
              <a:chOff x="4041" y="2478"/>
              <a:chExt cx="367" cy="310"/>
            </a:xfrm>
          </p:grpSpPr>
          <p:sp>
            <p:nvSpPr>
              <p:cNvPr id="445563" name="Line 123"/>
              <p:cNvSpPr>
                <a:spLocks noChangeShapeType="1"/>
              </p:cNvSpPr>
              <p:nvPr/>
            </p:nvSpPr>
            <p:spPr bwMode="auto">
              <a:xfrm flipV="1">
                <a:off x="4041" y="2581"/>
                <a:ext cx="367" cy="20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45564" name="Rectangle 124"/>
              <p:cNvSpPr>
                <a:spLocks noChangeArrowheads="1"/>
              </p:cNvSpPr>
              <p:nvPr/>
            </p:nvSpPr>
            <p:spPr bwMode="auto">
              <a:xfrm>
                <a:off x="4119" y="2478"/>
                <a:ext cx="200" cy="21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de-DE" sz="1400"/>
                  <a:t>o</a:t>
                </a:r>
              </a:p>
            </p:txBody>
          </p:sp>
        </p:grpSp>
        <p:sp>
          <p:nvSpPr>
            <p:cNvPr id="445565" name="Rectangle 125"/>
            <p:cNvSpPr>
              <a:spLocks noChangeArrowheads="1"/>
            </p:cNvSpPr>
            <p:nvPr/>
          </p:nvSpPr>
          <p:spPr bwMode="auto">
            <a:xfrm>
              <a:off x="3989" y="3772"/>
              <a:ext cx="184" cy="1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algn="ctr" eaLnBrk="0" hangingPunct="0"/>
              <a:r>
                <a:rPr lang="de-DE" sz="1400"/>
                <a:t>85</a:t>
              </a:r>
            </a:p>
          </p:txBody>
        </p:sp>
        <p:sp>
          <p:nvSpPr>
            <p:cNvPr id="445567" name="Line 127"/>
            <p:cNvSpPr>
              <a:spLocks noChangeShapeType="1"/>
            </p:cNvSpPr>
            <p:nvPr/>
          </p:nvSpPr>
          <p:spPr bwMode="auto">
            <a:xfrm>
              <a:off x="3418" y="2040"/>
              <a:ext cx="132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45569" name="Rectangle 129"/>
            <p:cNvSpPr>
              <a:spLocks noChangeArrowheads="1"/>
            </p:cNvSpPr>
            <p:nvPr/>
          </p:nvSpPr>
          <p:spPr bwMode="auto">
            <a:xfrm>
              <a:off x="3413" y="1852"/>
              <a:ext cx="184" cy="1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algn="ctr" eaLnBrk="0" hangingPunct="0"/>
              <a:r>
                <a:rPr lang="de-DE" sz="1400"/>
                <a:t>0</a:t>
              </a:r>
            </a:p>
          </p:txBody>
        </p:sp>
        <p:sp>
          <p:nvSpPr>
            <p:cNvPr id="445570" name="Rectangle 130"/>
            <p:cNvSpPr>
              <a:spLocks noChangeArrowheads="1"/>
            </p:cNvSpPr>
            <p:nvPr/>
          </p:nvSpPr>
          <p:spPr bwMode="auto">
            <a:xfrm>
              <a:off x="3413" y="2044"/>
              <a:ext cx="184" cy="1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algn="ctr" eaLnBrk="0" hangingPunct="0"/>
              <a:r>
                <a:rPr lang="de-DE" sz="1400"/>
                <a:t>6</a:t>
              </a:r>
            </a:p>
          </p:txBody>
        </p:sp>
        <p:sp>
          <p:nvSpPr>
            <p:cNvPr id="445571" name="Rectangle 131"/>
            <p:cNvSpPr>
              <a:spLocks noChangeArrowheads="1"/>
            </p:cNvSpPr>
            <p:nvPr/>
          </p:nvSpPr>
          <p:spPr bwMode="auto">
            <a:xfrm>
              <a:off x="3413" y="2236"/>
              <a:ext cx="184" cy="1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algn="ctr" eaLnBrk="0" hangingPunct="0"/>
              <a:r>
                <a:rPr lang="de-DE" sz="1400"/>
                <a:t>12</a:t>
              </a:r>
            </a:p>
          </p:txBody>
        </p:sp>
        <p:sp>
          <p:nvSpPr>
            <p:cNvPr id="445572" name="Rectangle 132"/>
            <p:cNvSpPr>
              <a:spLocks noChangeArrowheads="1"/>
            </p:cNvSpPr>
            <p:nvPr/>
          </p:nvSpPr>
          <p:spPr bwMode="auto">
            <a:xfrm>
              <a:off x="3413" y="2428"/>
              <a:ext cx="184" cy="1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algn="ctr" eaLnBrk="0" hangingPunct="0"/>
              <a:r>
                <a:rPr lang="de-DE" sz="1400"/>
                <a:t>18</a:t>
              </a:r>
            </a:p>
          </p:txBody>
        </p:sp>
        <p:sp>
          <p:nvSpPr>
            <p:cNvPr id="445573" name="Rectangle 133"/>
            <p:cNvSpPr>
              <a:spLocks noChangeArrowheads="1"/>
            </p:cNvSpPr>
            <p:nvPr/>
          </p:nvSpPr>
          <p:spPr bwMode="auto">
            <a:xfrm>
              <a:off x="3413" y="2620"/>
              <a:ext cx="184" cy="1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algn="ctr" eaLnBrk="0" hangingPunct="0"/>
              <a:r>
                <a:rPr lang="de-DE" sz="1400"/>
                <a:t>24</a:t>
              </a:r>
            </a:p>
          </p:txBody>
        </p:sp>
        <p:sp>
          <p:nvSpPr>
            <p:cNvPr id="445574" name="Rectangle 134"/>
            <p:cNvSpPr>
              <a:spLocks noChangeArrowheads="1"/>
            </p:cNvSpPr>
            <p:nvPr/>
          </p:nvSpPr>
          <p:spPr bwMode="auto">
            <a:xfrm>
              <a:off x="3413" y="2812"/>
              <a:ext cx="184" cy="1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algn="ctr" eaLnBrk="0" hangingPunct="0"/>
              <a:r>
                <a:rPr lang="de-DE" sz="1400"/>
                <a:t>30</a:t>
              </a:r>
            </a:p>
          </p:txBody>
        </p:sp>
        <p:sp>
          <p:nvSpPr>
            <p:cNvPr id="445575" name="Rectangle 135"/>
            <p:cNvSpPr>
              <a:spLocks noChangeArrowheads="1"/>
            </p:cNvSpPr>
            <p:nvPr/>
          </p:nvSpPr>
          <p:spPr bwMode="auto">
            <a:xfrm>
              <a:off x="3413" y="3004"/>
              <a:ext cx="184" cy="1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algn="ctr" eaLnBrk="0" hangingPunct="0"/>
              <a:r>
                <a:rPr lang="de-DE" sz="1400"/>
                <a:t>36</a:t>
              </a:r>
            </a:p>
          </p:txBody>
        </p:sp>
        <p:sp>
          <p:nvSpPr>
            <p:cNvPr id="445576" name="Rectangle 136"/>
            <p:cNvSpPr>
              <a:spLocks noChangeArrowheads="1"/>
            </p:cNvSpPr>
            <p:nvPr/>
          </p:nvSpPr>
          <p:spPr bwMode="auto">
            <a:xfrm>
              <a:off x="3413" y="3196"/>
              <a:ext cx="184" cy="1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algn="ctr" eaLnBrk="0" hangingPunct="0"/>
              <a:r>
                <a:rPr lang="de-DE" sz="1400"/>
                <a:t>42</a:t>
              </a:r>
            </a:p>
          </p:txBody>
        </p:sp>
        <p:sp>
          <p:nvSpPr>
            <p:cNvPr id="445577" name="Rectangle 137"/>
            <p:cNvSpPr>
              <a:spLocks noChangeArrowheads="1"/>
            </p:cNvSpPr>
            <p:nvPr/>
          </p:nvSpPr>
          <p:spPr bwMode="auto">
            <a:xfrm>
              <a:off x="3413" y="3388"/>
              <a:ext cx="184" cy="1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algn="ctr" eaLnBrk="0" hangingPunct="0"/>
              <a:r>
                <a:rPr lang="de-DE" sz="1400"/>
                <a:t>48</a:t>
              </a:r>
            </a:p>
          </p:txBody>
        </p:sp>
        <p:sp>
          <p:nvSpPr>
            <p:cNvPr id="445579" name="Rectangle 139"/>
            <p:cNvSpPr>
              <a:spLocks noChangeArrowheads="1"/>
            </p:cNvSpPr>
            <p:nvPr/>
          </p:nvSpPr>
          <p:spPr bwMode="auto">
            <a:xfrm>
              <a:off x="3989" y="1852"/>
              <a:ext cx="184" cy="1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algn="ctr" eaLnBrk="0" hangingPunct="0"/>
              <a:r>
                <a:rPr lang="de-DE" sz="1400"/>
                <a:t>0</a:t>
              </a:r>
            </a:p>
          </p:txBody>
        </p:sp>
        <p:sp>
          <p:nvSpPr>
            <p:cNvPr id="445580" name="Rectangle 140"/>
            <p:cNvSpPr>
              <a:spLocks noChangeArrowheads="1"/>
            </p:cNvSpPr>
            <p:nvPr/>
          </p:nvSpPr>
          <p:spPr bwMode="auto">
            <a:xfrm>
              <a:off x="3989" y="2044"/>
              <a:ext cx="184" cy="1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algn="ctr" eaLnBrk="0" hangingPunct="0"/>
              <a:r>
                <a:rPr lang="de-DE" sz="1400"/>
                <a:t>8</a:t>
              </a:r>
            </a:p>
          </p:txBody>
        </p:sp>
        <p:sp>
          <p:nvSpPr>
            <p:cNvPr id="445581" name="Rectangle 141"/>
            <p:cNvSpPr>
              <a:spLocks noChangeArrowheads="1"/>
            </p:cNvSpPr>
            <p:nvPr/>
          </p:nvSpPr>
          <p:spPr bwMode="auto">
            <a:xfrm>
              <a:off x="3989" y="2236"/>
              <a:ext cx="184" cy="1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algn="ctr" eaLnBrk="0" hangingPunct="0"/>
              <a:r>
                <a:rPr lang="de-DE" sz="1400"/>
                <a:t>16</a:t>
              </a:r>
            </a:p>
          </p:txBody>
        </p:sp>
        <p:sp>
          <p:nvSpPr>
            <p:cNvPr id="445582" name="Rectangle 142"/>
            <p:cNvSpPr>
              <a:spLocks noChangeArrowheads="1"/>
            </p:cNvSpPr>
            <p:nvPr/>
          </p:nvSpPr>
          <p:spPr bwMode="auto">
            <a:xfrm>
              <a:off x="3989" y="2428"/>
              <a:ext cx="184" cy="1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algn="ctr" eaLnBrk="0" hangingPunct="0"/>
              <a:r>
                <a:rPr lang="de-DE" sz="1400"/>
                <a:t>24</a:t>
              </a:r>
            </a:p>
          </p:txBody>
        </p:sp>
        <p:sp>
          <p:nvSpPr>
            <p:cNvPr id="445583" name="Rectangle 143"/>
            <p:cNvSpPr>
              <a:spLocks noChangeArrowheads="1"/>
            </p:cNvSpPr>
            <p:nvPr/>
          </p:nvSpPr>
          <p:spPr bwMode="auto">
            <a:xfrm>
              <a:off x="3989" y="2620"/>
              <a:ext cx="184" cy="1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algn="ctr" eaLnBrk="0" hangingPunct="0"/>
              <a:r>
                <a:rPr lang="de-DE" sz="1400"/>
                <a:t>32</a:t>
              </a:r>
            </a:p>
          </p:txBody>
        </p:sp>
        <p:sp>
          <p:nvSpPr>
            <p:cNvPr id="445584" name="Rectangle 144"/>
            <p:cNvSpPr>
              <a:spLocks noChangeArrowheads="1"/>
            </p:cNvSpPr>
            <p:nvPr/>
          </p:nvSpPr>
          <p:spPr bwMode="auto">
            <a:xfrm>
              <a:off x="3989" y="2812"/>
              <a:ext cx="184" cy="1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algn="ctr" eaLnBrk="0" hangingPunct="0"/>
              <a:r>
                <a:rPr lang="de-DE" sz="1400"/>
                <a:t>40</a:t>
              </a:r>
            </a:p>
          </p:txBody>
        </p:sp>
        <p:sp>
          <p:nvSpPr>
            <p:cNvPr id="445585" name="Rectangle 145"/>
            <p:cNvSpPr>
              <a:spLocks noChangeArrowheads="1"/>
            </p:cNvSpPr>
            <p:nvPr/>
          </p:nvSpPr>
          <p:spPr bwMode="auto">
            <a:xfrm>
              <a:off x="3989" y="3004"/>
              <a:ext cx="184" cy="1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algn="ctr" eaLnBrk="0" hangingPunct="0"/>
              <a:r>
                <a:rPr lang="de-DE" sz="1400"/>
                <a:t>48</a:t>
              </a:r>
            </a:p>
          </p:txBody>
        </p:sp>
        <p:sp>
          <p:nvSpPr>
            <p:cNvPr id="445587" name="Rectangle 147"/>
            <p:cNvSpPr>
              <a:spLocks noChangeArrowheads="1"/>
            </p:cNvSpPr>
            <p:nvPr/>
          </p:nvSpPr>
          <p:spPr bwMode="auto">
            <a:xfrm>
              <a:off x="4565" y="1852"/>
              <a:ext cx="184" cy="1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algn="ctr" eaLnBrk="0" hangingPunct="0"/>
              <a:r>
                <a:rPr lang="de-DE" sz="1400"/>
                <a:t>0</a:t>
              </a:r>
            </a:p>
          </p:txBody>
        </p:sp>
        <p:sp>
          <p:nvSpPr>
            <p:cNvPr id="445588" name="Rectangle 148"/>
            <p:cNvSpPr>
              <a:spLocks noChangeArrowheads="1"/>
            </p:cNvSpPr>
            <p:nvPr/>
          </p:nvSpPr>
          <p:spPr bwMode="auto">
            <a:xfrm>
              <a:off x="4565" y="2044"/>
              <a:ext cx="184" cy="1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algn="ctr" eaLnBrk="0" hangingPunct="0"/>
              <a:r>
                <a:rPr lang="de-DE" sz="1400"/>
                <a:t>10</a:t>
              </a:r>
            </a:p>
          </p:txBody>
        </p:sp>
        <p:sp>
          <p:nvSpPr>
            <p:cNvPr id="445589" name="Rectangle 149"/>
            <p:cNvSpPr>
              <a:spLocks noChangeArrowheads="1"/>
            </p:cNvSpPr>
            <p:nvPr/>
          </p:nvSpPr>
          <p:spPr bwMode="auto">
            <a:xfrm>
              <a:off x="4565" y="2236"/>
              <a:ext cx="184" cy="1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algn="ctr" eaLnBrk="0" hangingPunct="0"/>
              <a:r>
                <a:rPr lang="de-DE" sz="1400"/>
                <a:t>20</a:t>
              </a:r>
            </a:p>
          </p:txBody>
        </p:sp>
        <p:sp>
          <p:nvSpPr>
            <p:cNvPr id="445590" name="Rectangle 150"/>
            <p:cNvSpPr>
              <a:spLocks noChangeArrowheads="1"/>
            </p:cNvSpPr>
            <p:nvPr/>
          </p:nvSpPr>
          <p:spPr bwMode="auto">
            <a:xfrm>
              <a:off x="4565" y="2428"/>
              <a:ext cx="184" cy="1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algn="ctr" eaLnBrk="0" hangingPunct="0"/>
              <a:r>
                <a:rPr lang="de-DE" sz="1400"/>
                <a:t>30</a:t>
              </a:r>
            </a:p>
          </p:txBody>
        </p:sp>
        <p:sp>
          <p:nvSpPr>
            <p:cNvPr id="445591" name="Rectangle 151"/>
            <p:cNvSpPr>
              <a:spLocks noChangeArrowheads="1"/>
            </p:cNvSpPr>
            <p:nvPr/>
          </p:nvSpPr>
          <p:spPr bwMode="auto">
            <a:xfrm>
              <a:off x="4565" y="2620"/>
              <a:ext cx="184" cy="1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algn="ctr" eaLnBrk="0" hangingPunct="0"/>
              <a:r>
                <a:rPr lang="de-DE" sz="1400"/>
                <a:t>40</a:t>
              </a:r>
            </a:p>
          </p:txBody>
        </p:sp>
        <p:sp>
          <p:nvSpPr>
            <p:cNvPr id="445592" name="Rectangle 152"/>
            <p:cNvSpPr>
              <a:spLocks noChangeArrowheads="1"/>
            </p:cNvSpPr>
            <p:nvPr/>
          </p:nvSpPr>
          <p:spPr bwMode="auto">
            <a:xfrm>
              <a:off x="4565" y="2812"/>
              <a:ext cx="184" cy="1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algn="ctr" eaLnBrk="0" hangingPunct="0"/>
              <a:r>
                <a:rPr lang="de-DE" sz="1400"/>
                <a:t>50</a:t>
              </a:r>
            </a:p>
          </p:txBody>
        </p:sp>
        <p:sp>
          <p:nvSpPr>
            <p:cNvPr id="445593" name="Rectangle 153"/>
            <p:cNvSpPr>
              <a:spLocks noChangeArrowheads="1"/>
            </p:cNvSpPr>
            <p:nvPr/>
          </p:nvSpPr>
          <p:spPr bwMode="auto">
            <a:xfrm>
              <a:off x="4565" y="3004"/>
              <a:ext cx="184" cy="1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algn="ctr" eaLnBrk="0" hangingPunct="0"/>
              <a:r>
                <a:rPr lang="de-DE" sz="1400"/>
                <a:t>60</a:t>
              </a:r>
            </a:p>
          </p:txBody>
        </p:sp>
        <p:sp>
          <p:nvSpPr>
            <p:cNvPr id="445594" name="Rectangle 154"/>
            <p:cNvSpPr>
              <a:spLocks noChangeArrowheads="1"/>
            </p:cNvSpPr>
            <p:nvPr/>
          </p:nvSpPr>
          <p:spPr bwMode="auto">
            <a:xfrm>
              <a:off x="4565" y="3196"/>
              <a:ext cx="184" cy="1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algn="ctr" eaLnBrk="0" hangingPunct="0"/>
              <a:r>
                <a:rPr lang="de-DE" sz="1400"/>
                <a:t>70</a:t>
              </a:r>
            </a:p>
          </p:txBody>
        </p:sp>
        <p:sp>
          <p:nvSpPr>
            <p:cNvPr id="445595" name="Rectangle 155"/>
            <p:cNvSpPr>
              <a:spLocks noChangeArrowheads="1"/>
            </p:cNvSpPr>
            <p:nvPr/>
          </p:nvSpPr>
          <p:spPr bwMode="auto">
            <a:xfrm>
              <a:off x="4565" y="3388"/>
              <a:ext cx="184" cy="1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algn="ctr" eaLnBrk="0" hangingPunct="0"/>
              <a:r>
                <a:rPr lang="de-DE" sz="1400"/>
                <a:t>80</a:t>
              </a:r>
            </a:p>
          </p:txBody>
        </p:sp>
        <p:sp>
          <p:nvSpPr>
            <p:cNvPr id="445596" name="Rectangle 156"/>
            <p:cNvSpPr>
              <a:spLocks noChangeArrowheads="1"/>
            </p:cNvSpPr>
            <p:nvPr/>
          </p:nvSpPr>
          <p:spPr bwMode="auto">
            <a:xfrm>
              <a:off x="4565" y="3580"/>
              <a:ext cx="184" cy="1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algn="ctr" eaLnBrk="0" hangingPunct="0"/>
              <a:r>
                <a:rPr lang="de-DE" sz="1400"/>
                <a:t>90</a:t>
              </a:r>
            </a:p>
          </p:txBody>
        </p:sp>
        <p:sp>
          <p:nvSpPr>
            <p:cNvPr id="445597" name="Line 157"/>
            <p:cNvSpPr>
              <a:spLocks noChangeShapeType="1"/>
            </p:cNvSpPr>
            <p:nvPr/>
          </p:nvSpPr>
          <p:spPr bwMode="auto">
            <a:xfrm>
              <a:off x="3418" y="2232"/>
              <a:ext cx="132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45598" name="Line 158"/>
            <p:cNvSpPr>
              <a:spLocks noChangeShapeType="1"/>
            </p:cNvSpPr>
            <p:nvPr/>
          </p:nvSpPr>
          <p:spPr bwMode="auto">
            <a:xfrm>
              <a:off x="3418" y="2424"/>
              <a:ext cx="132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45599" name="Line 159"/>
            <p:cNvSpPr>
              <a:spLocks noChangeShapeType="1"/>
            </p:cNvSpPr>
            <p:nvPr/>
          </p:nvSpPr>
          <p:spPr bwMode="auto">
            <a:xfrm>
              <a:off x="3418" y="2616"/>
              <a:ext cx="132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45600" name="Line 160"/>
            <p:cNvSpPr>
              <a:spLocks noChangeShapeType="1"/>
            </p:cNvSpPr>
            <p:nvPr/>
          </p:nvSpPr>
          <p:spPr bwMode="auto">
            <a:xfrm>
              <a:off x="3418" y="2808"/>
              <a:ext cx="132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45601" name="Line 161"/>
            <p:cNvSpPr>
              <a:spLocks noChangeShapeType="1"/>
            </p:cNvSpPr>
            <p:nvPr/>
          </p:nvSpPr>
          <p:spPr bwMode="auto">
            <a:xfrm>
              <a:off x="3418" y="3000"/>
              <a:ext cx="132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45602" name="Line 162"/>
            <p:cNvSpPr>
              <a:spLocks noChangeShapeType="1"/>
            </p:cNvSpPr>
            <p:nvPr/>
          </p:nvSpPr>
          <p:spPr bwMode="auto">
            <a:xfrm>
              <a:off x="3418" y="3192"/>
              <a:ext cx="132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45603" name="Line 163"/>
            <p:cNvSpPr>
              <a:spLocks noChangeShapeType="1"/>
            </p:cNvSpPr>
            <p:nvPr/>
          </p:nvSpPr>
          <p:spPr bwMode="auto">
            <a:xfrm>
              <a:off x="3418" y="3384"/>
              <a:ext cx="132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45604" name="Line 164"/>
            <p:cNvSpPr>
              <a:spLocks noChangeShapeType="1"/>
            </p:cNvSpPr>
            <p:nvPr/>
          </p:nvSpPr>
          <p:spPr bwMode="auto">
            <a:xfrm>
              <a:off x="3418" y="3576"/>
              <a:ext cx="132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45605" name="Line 165"/>
            <p:cNvSpPr>
              <a:spLocks noChangeShapeType="1"/>
            </p:cNvSpPr>
            <p:nvPr/>
          </p:nvSpPr>
          <p:spPr bwMode="auto">
            <a:xfrm>
              <a:off x="3610" y="2145"/>
              <a:ext cx="367" cy="1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45606" name="Line 166"/>
            <p:cNvSpPr>
              <a:spLocks noChangeShapeType="1"/>
            </p:cNvSpPr>
            <p:nvPr/>
          </p:nvSpPr>
          <p:spPr bwMode="auto">
            <a:xfrm>
              <a:off x="4186" y="2529"/>
              <a:ext cx="367" cy="1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45607" name="Rectangle 167"/>
            <p:cNvSpPr>
              <a:spLocks noChangeArrowheads="1"/>
            </p:cNvSpPr>
            <p:nvPr/>
          </p:nvSpPr>
          <p:spPr bwMode="auto">
            <a:xfrm>
              <a:off x="3688" y="2026"/>
              <a:ext cx="235" cy="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de-DE" sz="1400"/>
                <a:t>m</a:t>
              </a:r>
            </a:p>
          </p:txBody>
        </p:sp>
        <p:sp>
          <p:nvSpPr>
            <p:cNvPr id="445608" name="Rectangle 168"/>
            <p:cNvSpPr>
              <a:spLocks noChangeArrowheads="1"/>
            </p:cNvSpPr>
            <p:nvPr/>
          </p:nvSpPr>
          <p:spPr bwMode="auto">
            <a:xfrm>
              <a:off x="4264" y="2410"/>
              <a:ext cx="200" cy="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de-DE" sz="1400"/>
                <a:t>n</a:t>
              </a:r>
            </a:p>
          </p:txBody>
        </p:sp>
        <p:sp>
          <p:nvSpPr>
            <p:cNvPr id="445609" name="Rectangle 169"/>
            <p:cNvSpPr>
              <a:spLocks noChangeArrowheads="1"/>
            </p:cNvSpPr>
            <p:nvPr/>
          </p:nvSpPr>
          <p:spPr bwMode="auto">
            <a:xfrm>
              <a:off x="4565" y="3772"/>
              <a:ext cx="184" cy="1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algn="ctr" eaLnBrk="0" hangingPunct="0"/>
              <a:r>
                <a:rPr lang="de-DE" sz="1400"/>
                <a:t>100</a:t>
              </a:r>
            </a:p>
          </p:txBody>
        </p:sp>
        <p:sp>
          <p:nvSpPr>
            <p:cNvPr id="445610" name="Line 170"/>
            <p:cNvSpPr>
              <a:spLocks noChangeShapeType="1"/>
            </p:cNvSpPr>
            <p:nvPr/>
          </p:nvSpPr>
          <p:spPr bwMode="auto">
            <a:xfrm>
              <a:off x="3418" y="3768"/>
              <a:ext cx="132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45611" name="Rectangle 171"/>
            <p:cNvSpPr>
              <a:spLocks noChangeArrowheads="1"/>
            </p:cNvSpPr>
            <p:nvPr/>
          </p:nvSpPr>
          <p:spPr bwMode="auto">
            <a:xfrm>
              <a:off x="3352" y="4040"/>
              <a:ext cx="1763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 dirty="0"/>
                <a:t>With </a:t>
              </a:r>
              <a:r>
                <a:rPr lang="en-US" sz="1600" dirty="0" err="1"/>
                <a:t>Lamport‘s</a:t>
              </a:r>
              <a:r>
                <a:rPr lang="en-US" sz="1600" dirty="0"/>
                <a:t> Algorithm</a:t>
              </a:r>
            </a:p>
          </p:txBody>
        </p:sp>
      </p:grp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/>
              <a:t>Slide </a:t>
            </a:r>
            <a:fld id="{DDA20590-EC26-DE40-BF83-8E86F34B783D}" type="slidenum">
              <a:rPr lang="de-DE" smtClean="0"/>
              <a:pPr/>
              <a:t>45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65834616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Lamport’s Clocks – Characteristics</a:t>
            </a:r>
          </a:p>
        </p:txBody>
      </p:sp>
      <p:sp>
        <p:nvSpPr>
          <p:cNvPr id="4147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dirty="0"/>
              <a:t>Lamport’s clocks fulfill the clock condition!</a:t>
            </a: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dirty="0"/>
              <a:t>The logical time stamps </a:t>
            </a:r>
            <a:r>
              <a:rPr lang="en-US" i="1" dirty="0"/>
              <a:t>L</a:t>
            </a:r>
            <a:r>
              <a:rPr lang="en-US" dirty="0"/>
              <a:t>(</a:t>
            </a:r>
            <a:r>
              <a:rPr lang="en-US" i="1" dirty="0"/>
              <a:t>e</a:t>
            </a:r>
            <a:r>
              <a:rPr lang="en-US" dirty="0"/>
              <a:t>), thus, define a </a:t>
            </a:r>
            <a:r>
              <a:rPr lang="en-US" i="1" dirty="0"/>
              <a:t>partial </a:t>
            </a:r>
            <a:r>
              <a:rPr lang="en-US" dirty="0"/>
              <a:t>order on the set of events that maintains the causal connection between events</a:t>
            </a:r>
            <a:endParaRPr lang="en-US" baseline="-25000" dirty="0"/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dirty="0"/>
              <a:t>Complement to a </a:t>
            </a:r>
            <a:r>
              <a:rPr lang="en-US" i="1" dirty="0"/>
              <a:t>total </a:t>
            </a:r>
            <a:r>
              <a:rPr lang="en-US" dirty="0"/>
              <a:t>order is possible again</a:t>
            </a:r>
          </a:p>
          <a:p>
            <a:pPr>
              <a:lnSpc>
                <a:spcPct val="150000"/>
              </a:lnSpc>
              <a:buFont typeface="Arial" charset="0"/>
              <a:buChar char="•"/>
            </a:pPr>
            <a:endParaRPr lang="en-US" dirty="0"/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dirty="0"/>
              <a:t>Problem: By means of a time stamp one can not always tell for sure, whether two events causally depend on each other; for that purpose also the converse of the clock condition would have to apply</a:t>
            </a:r>
            <a:endParaRPr lang="en-US" baseline="-2500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0" dirty="0" err="1"/>
              <a:t>Danh</a:t>
            </a:r>
            <a:r>
              <a:rPr lang="en-US" b="0" dirty="0"/>
              <a:t> Le Phuoc, TU Berlin, Distributed Algorithms 2018/19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/>
              <a:t>Slide </a:t>
            </a:r>
            <a:fld id="{DDA20590-EC26-DE40-BF83-8E86F34B783D}" type="slidenum">
              <a:rPr lang="de-DE" smtClean="0"/>
              <a:pPr/>
              <a:t>46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11354833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Lamport’s Clocks – Characteristics</a:t>
            </a:r>
          </a:p>
        </p:txBody>
      </p:sp>
      <p:sp>
        <p:nvSpPr>
          <p:cNvPr id="4147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dirty="0"/>
              <a:t>Example b and e: although C(𝑒) &lt; C(𝑏), e and b are concurrent, </a:t>
            </a:r>
            <a:r>
              <a:rPr lang="en-US" dirty="0" err="1"/>
              <a:t>Lamport</a:t>
            </a:r>
            <a:r>
              <a:rPr lang="en-US" dirty="0"/>
              <a:t> Clocks infer no knowledge about this!</a:t>
            </a: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dirty="0"/>
              <a:t>The partial causal ordering is sometimes too strong, since there is no causal relation between b and 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0" dirty="0" err="1"/>
              <a:t>Danh</a:t>
            </a:r>
            <a:r>
              <a:rPr lang="en-US" b="0" dirty="0"/>
              <a:t> Le Phuoc, TU Berlin, Distributed Algorithms 2018/19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/>
              <a:t>Slide </a:t>
            </a:r>
            <a:fld id="{DDA20590-EC26-DE40-BF83-8E86F34B783D}" type="slidenum">
              <a:rPr lang="de-DE" smtClean="0"/>
              <a:pPr/>
              <a:t>47</a:t>
            </a:fld>
            <a:endParaRPr lang="de-DE" dirty="0"/>
          </a:p>
        </p:txBody>
      </p:sp>
      <p:grpSp>
        <p:nvGrpSpPr>
          <p:cNvPr id="2" name="Gruppieren 1"/>
          <p:cNvGrpSpPr/>
          <p:nvPr/>
        </p:nvGrpSpPr>
        <p:grpSpPr>
          <a:xfrm>
            <a:off x="1475656" y="3982656"/>
            <a:ext cx="5855383" cy="1765980"/>
            <a:chOff x="804849" y="4367698"/>
            <a:chExt cx="5855383" cy="1765980"/>
          </a:xfrm>
        </p:grpSpPr>
        <p:cxnSp>
          <p:nvCxnSpPr>
            <p:cNvPr id="6" name="Gerader Verbinder 5"/>
            <p:cNvCxnSpPr/>
            <p:nvPr/>
          </p:nvCxnSpPr>
          <p:spPr bwMode="auto">
            <a:xfrm>
              <a:off x="2051720" y="4461970"/>
              <a:ext cx="0" cy="1498343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  <a:extLst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" name="Gerader Verbinder 6"/>
            <p:cNvCxnSpPr/>
            <p:nvPr/>
          </p:nvCxnSpPr>
          <p:spPr bwMode="auto">
            <a:xfrm flipH="1">
              <a:off x="2051720" y="5816297"/>
              <a:ext cx="4608512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headEnd type="triangle"/>
              <a:tailEnd type="none"/>
            </a:ln>
            <a:extLst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" name="Gerader Verbinder 7"/>
            <p:cNvCxnSpPr/>
            <p:nvPr/>
          </p:nvCxnSpPr>
          <p:spPr bwMode="auto">
            <a:xfrm flipH="1">
              <a:off x="2051720" y="5240233"/>
              <a:ext cx="4608512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headEnd type="triangle"/>
              <a:tailEnd type="none"/>
            </a:ln>
            <a:extLst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" name="Gerader Verbinder 8"/>
            <p:cNvCxnSpPr/>
            <p:nvPr/>
          </p:nvCxnSpPr>
          <p:spPr bwMode="auto">
            <a:xfrm flipH="1">
              <a:off x="2051720" y="4664169"/>
              <a:ext cx="4608512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headEnd type="triangle"/>
              <a:tailEnd type="none"/>
            </a:ln>
            <a:extLst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pic>
          <p:nvPicPr>
            <p:cNvPr id="10" name="Grafik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70599" y="4756645"/>
              <a:ext cx="195567" cy="149465"/>
            </a:xfrm>
            <a:prstGeom prst="rect">
              <a:avLst/>
            </a:prstGeom>
          </p:spPr>
        </p:pic>
        <p:cxnSp>
          <p:nvCxnSpPr>
            <p:cNvPr id="11" name="Gerade Verbindung mit Pfeil 10"/>
            <p:cNvCxnSpPr>
              <a:stCxn id="18" idx="5"/>
              <a:endCxn id="20" idx="1"/>
            </p:cNvCxnSpPr>
            <p:nvPr/>
          </p:nvCxnSpPr>
          <p:spPr bwMode="auto">
            <a:xfrm>
              <a:off x="3669531" y="4723784"/>
              <a:ext cx="548233" cy="476601"/>
            </a:xfrm>
            <a:prstGeom prst="straightConnector1">
              <a:avLst/>
            </a:prstGeom>
            <a:ln w="12700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  <a:ex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2" name="Textfeld 11"/>
            <p:cNvSpPr txBox="1"/>
            <p:nvPr/>
          </p:nvSpPr>
          <p:spPr>
            <a:xfrm>
              <a:off x="3938689" y="4692877"/>
              <a:ext cx="4010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m</a:t>
              </a:r>
              <a:r>
                <a:rPr lang="en-US" sz="1400" baseline="-25000" dirty="0"/>
                <a:t>1</a:t>
              </a: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2353086" y="4715584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14" name="Textfeld 13"/>
            <p:cNvSpPr txBox="1"/>
            <p:nvPr/>
          </p:nvSpPr>
          <p:spPr>
            <a:xfrm>
              <a:off x="1717858" y="4522161"/>
              <a:ext cx="3273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</a:t>
              </a:r>
              <a:r>
                <a:rPr lang="en-US" baseline="-25000" dirty="0"/>
                <a:t>1</a:t>
              </a:r>
            </a:p>
          </p:txBody>
        </p:sp>
        <p:sp>
          <p:nvSpPr>
            <p:cNvPr id="15" name="Textfeld 14"/>
            <p:cNvSpPr txBox="1"/>
            <p:nvPr/>
          </p:nvSpPr>
          <p:spPr>
            <a:xfrm>
              <a:off x="1714607" y="5066414"/>
              <a:ext cx="3273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</a:t>
              </a:r>
              <a:r>
                <a:rPr lang="en-US" baseline="-25000" dirty="0"/>
                <a:t>2</a:t>
              </a:r>
            </a:p>
          </p:txBody>
        </p:sp>
        <p:sp>
          <p:nvSpPr>
            <p:cNvPr id="16" name="Textfeld 15"/>
            <p:cNvSpPr txBox="1"/>
            <p:nvPr/>
          </p:nvSpPr>
          <p:spPr>
            <a:xfrm>
              <a:off x="1713969" y="5644990"/>
              <a:ext cx="3273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</a:t>
              </a:r>
              <a:r>
                <a:rPr lang="en-US" baseline="-25000" dirty="0"/>
                <a:t>3</a:t>
              </a:r>
            </a:p>
          </p:txBody>
        </p:sp>
        <p:sp>
          <p:nvSpPr>
            <p:cNvPr id="17" name="Ellipse 16"/>
            <p:cNvSpPr/>
            <p:nvPr/>
          </p:nvSpPr>
          <p:spPr bwMode="auto">
            <a:xfrm>
              <a:off x="2406936" y="4606688"/>
              <a:ext cx="161926" cy="138500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/>
            <a:extLst/>
          </p:spPr>
          <p:style>
            <a:lnRef idx="0">
              <a:scrgbClr r="0" g="0" b="0"/>
            </a:lnRef>
            <a:fillRef idx="1003">
              <a:schemeClr val="dk2"/>
            </a:fillRef>
            <a:effectRef idx="0">
              <a:scrgbClr r="0" g="0" b="0"/>
            </a:effectRef>
            <a:fontRef idx="major"/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" name="Ellipse 17"/>
            <p:cNvSpPr/>
            <p:nvPr/>
          </p:nvSpPr>
          <p:spPr bwMode="auto">
            <a:xfrm>
              <a:off x="3531319" y="4605567"/>
              <a:ext cx="161926" cy="138500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/>
            <a:extLst/>
          </p:spPr>
          <p:style>
            <a:lnRef idx="0">
              <a:scrgbClr r="0" g="0" b="0"/>
            </a:lnRef>
            <a:fillRef idx="1003">
              <a:schemeClr val="dk2"/>
            </a:fillRef>
            <a:effectRef idx="0">
              <a:scrgbClr r="0" g="0" b="0"/>
            </a:effectRef>
            <a:fontRef idx="major"/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" name="Ellipse 18"/>
            <p:cNvSpPr/>
            <p:nvPr/>
          </p:nvSpPr>
          <p:spPr bwMode="auto">
            <a:xfrm>
              <a:off x="2647740" y="5763765"/>
              <a:ext cx="161926" cy="138500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/>
            <a:extLst/>
          </p:spPr>
          <p:style>
            <a:lnRef idx="0">
              <a:scrgbClr r="0" g="0" b="0"/>
            </a:lnRef>
            <a:fillRef idx="1003">
              <a:schemeClr val="dk2"/>
            </a:fillRef>
            <a:effectRef idx="0">
              <a:scrgbClr r="0" g="0" b="0"/>
            </a:effectRef>
            <a:fontRef idx="major"/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" name="Ellipse 19"/>
            <p:cNvSpPr/>
            <p:nvPr/>
          </p:nvSpPr>
          <p:spPr bwMode="auto">
            <a:xfrm>
              <a:off x="4194050" y="5180102"/>
              <a:ext cx="161926" cy="138500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/>
            <a:extLst/>
          </p:spPr>
          <p:style>
            <a:lnRef idx="0">
              <a:scrgbClr r="0" g="0" b="0"/>
            </a:lnRef>
            <a:fillRef idx="1003">
              <a:schemeClr val="dk2"/>
            </a:fillRef>
            <a:effectRef idx="0">
              <a:scrgbClr r="0" g="0" b="0"/>
            </a:effectRef>
            <a:fontRef idx="major"/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cxnSp>
          <p:nvCxnSpPr>
            <p:cNvPr id="21" name="Gerade Verbindung mit Pfeil 20"/>
            <p:cNvCxnSpPr>
              <a:stCxn id="22" idx="5"/>
              <a:endCxn id="23" idx="1"/>
            </p:cNvCxnSpPr>
            <p:nvPr/>
          </p:nvCxnSpPr>
          <p:spPr bwMode="auto">
            <a:xfrm>
              <a:off x="5259343" y="5287164"/>
              <a:ext cx="548233" cy="476601"/>
            </a:xfrm>
            <a:prstGeom prst="straightConnector1">
              <a:avLst/>
            </a:prstGeom>
            <a:ln w="12700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  <a:ex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2" name="Ellipse 21"/>
            <p:cNvSpPr/>
            <p:nvPr/>
          </p:nvSpPr>
          <p:spPr bwMode="auto">
            <a:xfrm>
              <a:off x="5121131" y="5168947"/>
              <a:ext cx="161926" cy="138500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/>
            <a:extLst/>
          </p:spPr>
          <p:style>
            <a:lnRef idx="0">
              <a:scrgbClr r="0" g="0" b="0"/>
            </a:lnRef>
            <a:fillRef idx="1003">
              <a:schemeClr val="dk2"/>
            </a:fillRef>
            <a:effectRef idx="0">
              <a:scrgbClr r="0" g="0" b="0"/>
            </a:effectRef>
            <a:fontRef idx="major"/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" name="Ellipse 22"/>
            <p:cNvSpPr/>
            <p:nvPr/>
          </p:nvSpPr>
          <p:spPr bwMode="auto">
            <a:xfrm>
              <a:off x="5783862" y="5743482"/>
              <a:ext cx="161926" cy="138500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/>
            <a:extLst/>
          </p:spPr>
          <p:style>
            <a:lnRef idx="0">
              <a:scrgbClr r="0" g="0" b="0"/>
            </a:lnRef>
            <a:fillRef idx="1003">
              <a:schemeClr val="dk2"/>
            </a:fillRef>
            <a:effectRef idx="0">
              <a:scrgbClr r="0" g="0" b="0"/>
            </a:effectRef>
            <a:fontRef idx="major"/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pic>
          <p:nvPicPr>
            <p:cNvPr id="24" name="Grafik 2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45788" y="5423257"/>
              <a:ext cx="195567" cy="149465"/>
            </a:xfrm>
            <a:prstGeom prst="rect">
              <a:avLst/>
            </a:prstGeom>
          </p:spPr>
        </p:pic>
        <p:sp>
          <p:nvSpPr>
            <p:cNvPr id="25" name="Textfeld 24"/>
            <p:cNvSpPr txBox="1"/>
            <p:nvPr/>
          </p:nvSpPr>
          <p:spPr>
            <a:xfrm>
              <a:off x="5613878" y="5359489"/>
              <a:ext cx="4010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m</a:t>
              </a:r>
              <a:r>
                <a:rPr lang="en-US" sz="1400" baseline="-25000" dirty="0"/>
                <a:t>2</a:t>
              </a:r>
            </a:p>
          </p:txBody>
        </p:sp>
        <p:sp>
          <p:nvSpPr>
            <p:cNvPr id="26" name="Textfeld 25"/>
            <p:cNvSpPr txBox="1"/>
            <p:nvPr/>
          </p:nvSpPr>
          <p:spPr>
            <a:xfrm>
              <a:off x="3479542" y="4713877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27" name="Textfeld 26"/>
            <p:cNvSpPr txBox="1"/>
            <p:nvPr/>
          </p:nvSpPr>
          <p:spPr>
            <a:xfrm>
              <a:off x="4139794" y="5248465"/>
              <a:ext cx="2616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28" name="Textfeld 27"/>
            <p:cNvSpPr txBox="1"/>
            <p:nvPr/>
          </p:nvSpPr>
          <p:spPr>
            <a:xfrm>
              <a:off x="5064662" y="526040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</a:t>
              </a:r>
            </a:p>
          </p:txBody>
        </p:sp>
        <p:sp>
          <p:nvSpPr>
            <p:cNvPr id="29" name="Textfeld 28"/>
            <p:cNvSpPr txBox="1"/>
            <p:nvPr/>
          </p:nvSpPr>
          <p:spPr>
            <a:xfrm>
              <a:off x="5750851" y="5834584"/>
              <a:ext cx="22794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30" name="Textfeld 29"/>
            <p:cNvSpPr txBox="1"/>
            <p:nvPr/>
          </p:nvSpPr>
          <p:spPr>
            <a:xfrm>
              <a:off x="2591000" y="5856679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  <p:sp>
          <p:nvSpPr>
            <p:cNvPr id="31" name="Textfeld 30"/>
            <p:cNvSpPr txBox="1"/>
            <p:nvPr/>
          </p:nvSpPr>
          <p:spPr>
            <a:xfrm>
              <a:off x="2374338" y="4367698"/>
              <a:ext cx="227121" cy="2853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32" name="Textfeld 31"/>
            <p:cNvSpPr txBox="1"/>
            <p:nvPr/>
          </p:nvSpPr>
          <p:spPr>
            <a:xfrm>
              <a:off x="2622712" y="5527425"/>
              <a:ext cx="227121" cy="2853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33" name="Textfeld 32"/>
            <p:cNvSpPr txBox="1"/>
            <p:nvPr/>
          </p:nvSpPr>
          <p:spPr>
            <a:xfrm>
              <a:off x="3498721" y="4375353"/>
              <a:ext cx="227121" cy="2853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34" name="Textfeld 33"/>
            <p:cNvSpPr txBox="1"/>
            <p:nvPr/>
          </p:nvSpPr>
          <p:spPr>
            <a:xfrm>
              <a:off x="4157038" y="4946489"/>
              <a:ext cx="227121" cy="2853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35" name="Textfeld 34"/>
            <p:cNvSpPr txBox="1"/>
            <p:nvPr/>
          </p:nvSpPr>
          <p:spPr>
            <a:xfrm>
              <a:off x="5085914" y="4934712"/>
              <a:ext cx="227121" cy="2853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5739956" y="5529207"/>
              <a:ext cx="227121" cy="2853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37" name="Textfeld 36"/>
            <p:cNvSpPr txBox="1"/>
            <p:nvPr/>
          </p:nvSpPr>
          <p:spPr>
            <a:xfrm>
              <a:off x="804849" y="4877219"/>
              <a:ext cx="971741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Counters </a:t>
              </a:r>
            </a:p>
            <a:p>
              <a:r>
                <a:rPr lang="en-US" sz="1400" dirty="0"/>
                <a:t>initialized </a:t>
              </a:r>
            </a:p>
            <a:p>
              <a:r>
                <a:rPr lang="en-US" sz="1400" dirty="0"/>
                <a:t>to 0</a:t>
              </a:r>
              <a:endParaRPr lang="en-US" sz="1400" baseline="-25000" dirty="0"/>
            </a:p>
          </p:txBody>
        </p:sp>
      </p:grpSp>
    </p:spTree>
    <p:extLst>
      <p:ext uri="{BB962C8B-B14F-4D97-AF65-F5344CB8AC3E}">
        <p14:creationId xmlns:p14="http://schemas.microsoft.com/office/powerpoint/2010/main" val="591104041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27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Vector Clocks – Motivation</a:t>
            </a:r>
          </a:p>
        </p:txBody>
      </p:sp>
      <p:sp>
        <p:nvSpPr>
          <p:cNvPr id="566277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dirty="0"/>
              <a:t>Assume we had a clock that turns the implication of the clock condition into an equivalence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	</a:t>
            </a:r>
            <a:r>
              <a:rPr lang="en-US" i="1" dirty="0"/>
              <a:t>a → b</a:t>
            </a:r>
            <a:r>
              <a:rPr lang="en-US" dirty="0"/>
              <a:t> </a:t>
            </a:r>
            <a:r>
              <a:rPr lang="en-US" b="1" dirty="0"/>
              <a:t>⇔</a:t>
            </a:r>
            <a:r>
              <a:rPr lang="en-US" dirty="0"/>
              <a:t> </a:t>
            </a:r>
            <a:r>
              <a:rPr lang="en-US" i="1" dirty="0"/>
              <a:t>C</a:t>
            </a:r>
            <a:r>
              <a:rPr lang="en-US" dirty="0"/>
              <a:t>(</a:t>
            </a:r>
            <a:r>
              <a:rPr lang="en-US" i="1" dirty="0"/>
              <a:t>a</a:t>
            </a:r>
            <a:r>
              <a:rPr lang="en-US" dirty="0"/>
              <a:t>)</a:t>
            </a:r>
            <a:r>
              <a:rPr lang="en-US" i="1" dirty="0"/>
              <a:t> &lt; C</a:t>
            </a:r>
            <a:r>
              <a:rPr lang="en-US" dirty="0"/>
              <a:t>(</a:t>
            </a:r>
            <a:r>
              <a:rPr lang="en-US" i="1" dirty="0"/>
              <a:t>b</a:t>
            </a:r>
            <a:r>
              <a:rPr lang="en-US" dirty="0"/>
              <a:t>)</a:t>
            </a: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dirty="0"/>
              <a:t>With such a clock, we could determine how events are related by means of the time stamps of the events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en-US" i="1" dirty="0"/>
              <a:t>C</a:t>
            </a:r>
            <a:r>
              <a:rPr lang="en-US" dirty="0"/>
              <a:t>(</a:t>
            </a:r>
            <a:r>
              <a:rPr lang="en-US" i="1" dirty="0"/>
              <a:t>a</a:t>
            </a:r>
            <a:r>
              <a:rPr lang="en-US" dirty="0"/>
              <a:t>)</a:t>
            </a:r>
            <a:r>
              <a:rPr lang="en-US" i="1" dirty="0"/>
              <a:t> &lt; C</a:t>
            </a:r>
            <a:r>
              <a:rPr lang="en-US" dirty="0"/>
              <a:t>(</a:t>
            </a:r>
            <a:r>
              <a:rPr lang="en-US" i="1" dirty="0"/>
              <a:t>b</a:t>
            </a:r>
            <a:r>
              <a:rPr lang="en-US" dirty="0"/>
              <a:t>)</a:t>
            </a:r>
            <a:r>
              <a:rPr lang="en-US" i="1" dirty="0"/>
              <a:t> ⇒ a → b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en-US" i="1" dirty="0"/>
              <a:t>C</a:t>
            </a:r>
            <a:r>
              <a:rPr lang="en-US" dirty="0"/>
              <a:t>(</a:t>
            </a:r>
            <a:r>
              <a:rPr lang="en-US" i="1" dirty="0"/>
              <a:t>b</a:t>
            </a:r>
            <a:r>
              <a:rPr lang="en-US" dirty="0"/>
              <a:t>)</a:t>
            </a:r>
            <a:r>
              <a:rPr lang="en-US" i="1" dirty="0"/>
              <a:t> &lt; C</a:t>
            </a:r>
            <a:r>
              <a:rPr lang="en-US" dirty="0"/>
              <a:t>(</a:t>
            </a:r>
            <a:r>
              <a:rPr lang="en-US" i="1" dirty="0"/>
              <a:t>a</a:t>
            </a:r>
            <a:r>
              <a:rPr lang="en-US" dirty="0"/>
              <a:t>)</a:t>
            </a:r>
            <a:r>
              <a:rPr lang="en-US" i="1" dirty="0"/>
              <a:t> ⇒ b → a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en-US" i="1" dirty="0"/>
              <a:t>⌐ </a:t>
            </a:r>
            <a:r>
              <a:rPr lang="en-US" dirty="0"/>
              <a:t>(</a:t>
            </a:r>
            <a:r>
              <a:rPr lang="en-US" i="1" dirty="0"/>
              <a:t>C</a:t>
            </a:r>
            <a:r>
              <a:rPr lang="en-US" dirty="0"/>
              <a:t>(</a:t>
            </a:r>
            <a:r>
              <a:rPr lang="en-US" i="1" dirty="0"/>
              <a:t>a</a:t>
            </a:r>
            <a:r>
              <a:rPr lang="en-US" dirty="0"/>
              <a:t>)</a:t>
            </a:r>
            <a:r>
              <a:rPr lang="en-US" i="1" dirty="0"/>
              <a:t> &lt; C</a:t>
            </a:r>
            <a:r>
              <a:rPr lang="en-US" dirty="0"/>
              <a:t>(</a:t>
            </a:r>
            <a:r>
              <a:rPr lang="en-US" i="1" dirty="0"/>
              <a:t>b</a:t>
            </a:r>
            <a:r>
              <a:rPr lang="en-US" dirty="0"/>
              <a:t>)</a:t>
            </a:r>
            <a:r>
              <a:rPr lang="en-US" i="1" dirty="0"/>
              <a:t> </a:t>
            </a:r>
            <a:r>
              <a:rPr lang="en-US" dirty="0"/>
              <a:t>⋁</a:t>
            </a:r>
            <a:r>
              <a:rPr lang="en-US" i="1" dirty="0"/>
              <a:t> C</a:t>
            </a:r>
            <a:r>
              <a:rPr lang="en-US" dirty="0"/>
              <a:t>(</a:t>
            </a:r>
            <a:r>
              <a:rPr lang="en-US" i="1" dirty="0"/>
              <a:t>b</a:t>
            </a:r>
            <a:r>
              <a:rPr lang="en-US" dirty="0"/>
              <a:t>)</a:t>
            </a:r>
            <a:r>
              <a:rPr lang="en-US" i="1" dirty="0"/>
              <a:t> &lt; C</a:t>
            </a:r>
            <a:r>
              <a:rPr lang="en-US" dirty="0"/>
              <a:t>(</a:t>
            </a:r>
            <a:r>
              <a:rPr lang="en-US" i="1" dirty="0"/>
              <a:t>a</a:t>
            </a:r>
            <a:r>
              <a:rPr lang="en-US" dirty="0"/>
              <a:t>))</a:t>
            </a:r>
            <a:r>
              <a:rPr lang="en-US" i="1" dirty="0"/>
              <a:t> ⇒ a || b</a:t>
            </a: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dirty="0"/>
              <a:t>Note: For all three equations also the converse applies</a:t>
            </a: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dirty="0"/>
              <a:t>Note: For </a:t>
            </a:r>
            <a:r>
              <a:rPr lang="en-US" i="1" dirty="0"/>
              <a:t>⌐</a:t>
            </a:r>
            <a:r>
              <a:rPr lang="en-US" dirty="0"/>
              <a:t>(</a:t>
            </a:r>
            <a:r>
              <a:rPr lang="en-US" i="1" dirty="0"/>
              <a:t>C</a:t>
            </a:r>
            <a:r>
              <a:rPr lang="en-US" dirty="0"/>
              <a:t>(</a:t>
            </a:r>
            <a:r>
              <a:rPr lang="en-US" i="1" dirty="0"/>
              <a:t>a</a:t>
            </a:r>
            <a:r>
              <a:rPr lang="en-US" dirty="0"/>
              <a:t>)</a:t>
            </a:r>
            <a:r>
              <a:rPr lang="en-US" i="1" dirty="0"/>
              <a:t> &lt; C</a:t>
            </a:r>
            <a:r>
              <a:rPr lang="en-US" dirty="0"/>
              <a:t>(</a:t>
            </a:r>
            <a:r>
              <a:rPr lang="en-US" i="1" dirty="0"/>
              <a:t>b</a:t>
            </a:r>
            <a:r>
              <a:rPr lang="en-US" dirty="0"/>
              <a:t>)</a:t>
            </a:r>
            <a:r>
              <a:rPr lang="en-US" i="1" dirty="0"/>
              <a:t>  </a:t>
            </a:r>
            <a:r>
              <a:rPr lang="en-US" dirty="0"/>
              <a:t>⋁</a:t>
            </a:r>
            <a:r>
              <a:rPr lang="en-US" i="1" dirty="0"/>
              <a:t>  C</a:t>
            </a:r>
            <a:r>
              <a:rPr lang="en-US" dirty="0"/>
              <a:t>(</a:t>
            </a:r>
            <a:r>
              <a:rPr lang="en-US" i="1" dirty="0"/>
              <a:t>b</a:t>
            </a:r>
            <a:r>
              <a:rPr lang="en-US" dirty="0"/>
              <a:t>)</a:t>
            </a:r>
            <a:r>
              <a:rPr lang="en-US" i="1" dirty="0"/>
              <a:t> &lt; C</a:t>
            </a:r>
            <a:r>
              <a:rPr lang="en-US" dirty="0"/>
              <a:t>(</a:t>
            </a:r>
            <a:r>
              <a:rPr lang="en-US" i="1" dirty="0"/>
              <a:t>a</a:t>
            </a:r>
            <a:r>
              <a:rPr lang="en-US" dirty="0"/>
              <a:t>)) we also write shortly </a:t>
            </a:r>
            <a:r>
              <a:rPr lang="en-US" i="1" dirty="0"/>
              <a:t>C</a:t>
            </a:r>
            <a:r>
              <a:rPr lang="en-US" dirty="0"/>
              <a:t>(</a:t>
            </a:r>
            <a:r>
              <a:rPr lang="en-US" i="1" dirty="0"/>
              <a:t>a</a:t>
            </a:r>
            <a:r>
              <a:rPr lang="en-US" dirty="0"/>
              <a:t>)</a:t>
            </a:r>
            <a:r>
              <a:rPr lang="en-US" i="1" dirty="0"/>
              <a:t> </a:t>
            </a:r>
            <a:r>
              <a:rPr lang="en-US" dirty="0"/>
              <a:t>||</a:t>
            </a:r>
            <a:r>
              <a:rPr lang="en-US" i="1" dirty="0"/>
              <a:t> C</a:t>
            </a:r>
            <a:r>
              <a:rPr lang="en-US" dirty="0"/>
              <a:t>(</a:t>
            </a:r>
            <a:r>
              <a:rPr lang="en-US" i="1" dirty="0"/>
              <a:t>b</a:t>
            </a:r>
            <a:r>
              <a:rPr lang="en-US" dirty="0"/>
              <a:t>)</a:t>
            </a: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dirty="0"/>
              <a:t>How can a clock with such characteristics be realized?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0" dirty="0" err="1"/>
              <a:t>Danh</a:t>
            </a:r>
            <a:r>
              <a:rPr lang="en-US" b="0" dirty="0"/>
              <a:t> Le Phuoc, TU Berlin, Distributed Algorithms 2018/19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/>
              <a:t>Slide </a:t>
            </a:r>
            <a:fld id="{DDA20590-EC26-DE40-BF83-8E86F34B783D}" type="slidenum">
              <a:rPr lang="de-DE" smtClean="0"/>
              <a:pPr/>
              <a:t>48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830806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4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Vector Clocks – (Mattern, Fidge, 1988)</a:t>
            </a:r>
          </a:p>
        </p:txBody>
      </p:sp>
      <p:sp>
        <p:nvSpPr>
          <p:cNvPr id="430085" name="Rectangle 5"/>
          <p:cNvSpPr>
            <a:spLocks noGrp="1" noChangeArrowheads="1"/>
          </p:cNvSpPr>
          <p:nvPr>
            <p:ph idx="1"/>
          </p:nvPr>
        </p:nvSpPr>
        <p:spPr>
          <a:xfrm>
            <a:off x="539750" y="1924050"/>
            <a:ext cx="8424738" cy="441483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dirty="0"/>
              <a:t>Each process </a:t>
            </a:r>
            <a:r>
              <a:rPr lang="en-US" i="1" dirty="0"/>
              <a:t>P</a:t>
            </a:r>
            <a:r>
              <a:rPr lang="en-US" i="1" baseline="-25000" dirty="0"/>
              <a:t>i</a:t>
            </a:r>
            <a:r>
              <a:rPr lang="en-US" dirty="0"/>
              <a:t> holds a vector time stamp </a:t>
            </a:r>
            <a:r>
              <a:rPr lang="en-US" i="1" dirty="0"/>
              <a:t>V</a:t>
            </a:r>
            <a:r>
              <a:rPr lang="en-US" i="1" baseline="-25000" dirty="0"/>
              <a:t>i</a:t>
            </a:r>
            <a:r>
              <a:rPr lang="en-US" dirty="0"/>
              <a:t> consisting of </a:t>
            </a:r>
            <a:r>
              <a:rPr lang="en-US" i="1" dirty="0"/>
              <a:t>n</a:t>
            </a:r>
            <a:r>
              <a:rPr lang="en-US" dirty="0"/>
              <a:t> counters that are initially all zero</a:t>
            </a: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Update on local event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If an event occurs in a process </a:t>
            </a:r>
            <a:r>
              <a:rPr lang="en-US" i="1" dirty="0"/>
              <a:t>P</a:t>
            </a:r>
            <a:r>
              <a:rPr lang="en-US" i="1" baseline="-25000" dirty="0"/>
              <a:t>i</a:t>
            </a:r>
            <a:r>
              <a:rPr lang="en-US" dirty="0"/>
              <a:t> , it increments the </a:t>
            </a:r>
            <a:r>
              <a:rPr lang="en-US" i="1" dirty="0"/>
              <a:t>i</a:t>
            </a:r>
            <a:r>
              <a:rPr lang="en-US" dirty="0"/>
              <a:t>-</a:t>
            </a:r>
            <a:r>
              <a:rPr lang="en-US" dirty="0" err="1"/>
              <a:t>th</a:t>
            </a:r>
            <a:r>
              <a:rPr lang="en-US" dirty="0"/>
              <a:t> component of its vector</a:t>
            </a: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Update when sending a message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If </a:t>
            </a:r>
            <a:r>
              <a:rPr lang="en-US" i="1" dirty="0"/>
              <a:t>P</a:t>
            </a:r>
            <a:r>
              <a:rPr lang="en-US" i="1" baseline="-25000" dirty="0"/>
              <a:t>i</a:t>
            </a:r>
            <a:r>
              <a:rPr lang="en-US" dirty="0"/>
              <a:t> sends a message, the new version of </a:t>
            </a:r>
            <a:r>
              <a:rPr lang="en-US" i="1" dirty="0"/>
              <a:t>V</a:t>
            </a:r>
            <a:r>
              <a:rPr lang="en-US" i="1" baseline="-25000" dirty="0"/>
              <a:t>i  </a:t>
            </a:r>
            <a:r>
              <a:rPr lang="en-US" dirty="0"/>
              <a:t>is sent along (piggybacked)</a:t>
            </a: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Update when receiving a message 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If </a:t>
            </a:r>
            <a:r>
              <a:rPr lang="en-US" i="1" dirty="0"/>
              <a:t>P</a:t>
            </a:r>
            <a:r>
              <a:rPr lang="en-US" i="1" baseline="-25000" dirty="0"/>
              <a:t>i</a:t>
            </a:r>
            <a:r>
              <a:rPr lang="en-US" dirty="0"/>
              <a:t> receives a message with vector time stamp </a:t>
            </a:r>
            <a:r>
              <a:rPr lang="en-US" i="1" dirty="0"/>
              <a:t>T</a:t>
            </a:r>
            <a:r>
              <a:rPr lang="en-US" dirty="0"/>
              <a:t>, it forms the maximum of the new version of </a:t>
            </a:r>
            <a:r>
              <a:rPr lang="en-US" i="1" dirty="0"/>
              <a:t>V</a:t>
            </a:r>
            <a:r>
              <a:rPr lang="en-US" i="1" baseline="-25000" dirty="0"/>
              <a:t>i</a:t>
            </a:r>
            <a:r>
              <a:rPr lang="en-US" dirty="0"/>
              <a:t>  and </a:t>
            </a:r>
            <a:r>
              <a:rPr lang="en-US" i="1" dirty="0"/>
              <a:t>T, </a:t>
            </a:r>
            <a:r>
              <a:rPr lang="en-US" dirty="0"/>
              <a:t>component-by-component</a:t>
            </a: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dirty="0"/>
              <a:t>The vector time can also be extended to a </a:t>
            </a:r>
            <a:r>
              <a:rPr lang="en-US" i="1" dirty="0"/>
              <a:t>total </a:t>
            </a:r>
            <a:r>
              <a:rPr lang="en-US" dirty="0"/>
              <a:t>order by using process identities as tiebreakers with not comparable vectors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0" dirty="0" err="1"/>
              <a:t>Danh</a:t>
            </a:r>
            <a:r>
              <a:rPr lang="en-US" b="0" dirty="0"/>
              <a:t> Le Phuoc, TU Berlin, Distributed Algorithms 2018/19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/>
              <a:t>Slide </a:t>
            </a:r>
            <a:fld id="{DDA20590-EC26-DE40-BF83-8E86F34B783D}" type="slidenum">
              <a:rPr lang="de-DE" smtClean="0"/>
              <a:pPr/>
              <a:t>49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27068916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Measuring Time: Overview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39750" y="1924050"/>
            <a:ext cx="8061325" cy="4414837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Font typeface="Arial" charset="0"/>
              <a:buChar char="•"/>
            </a:pPr>
            <a:r>
              <a:rPr lang="en-US" dirty="0"/>
              <a:t>Comparing duration to measure with duration of a known action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Sand in an hourglass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Biological processes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Rotation of earth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Phases of moon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Period of a pendulum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Period of an oscillator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Duration of state changes of atoms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...</a:t>
            </a:r>
          </a:p>
          <a:p>
            <a:pPr>
              <a:lnSpc>
                <a:spcPct val="110000"/>
              </a:lnSpc>
              <a:buFont typeface="Arial" charset="0"/>
              <a:buChar char="•"/>
            </a:pPr>
            <a:r>
              <a:rPr lang="en-US" dirty="0"/>
              <a:t>Assumption: These durations are fixed</a:t>
            </a:r>
          </a:p>
          <a:p>
            <a:pPr>
              <a:lnSpc>
                <a:spcPct val="110000"/>
              </a:lnSpc>
              <a:buFont typeface="Arial" charset="0"/>
              <a:buChar char="•"/>
            </a:pPr>
            <a:r>
              <a:rPr lang="en-US" dirty="0"/>
              <a:t>Problem: Not always true</a:t>
            </a:r>
          </a:p>
          <a:p>
            <a:pPr>
              <a:lnSpc>
                <a:spcPct val="110000"/>
              </a:lnSpc>
              <a:buFont typeface="Arial" charset="0"/>
              <a:buChar char="•"/>
            </a:pPr>
            <a:r>
              <a:rPr lang="en-US" dirty="0"/>
              <a:t>But: Depending on accuracy, they are sufficient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0" dirty="0" err="1"/>
              <a:t>Danh</a:t>
            </a:r>
            <a:r>
              <a:rPr lang="en-US" b="0" dirty="0"/>
              <a:t> Le Phuoc, TU Berlin, Distributed Algorithms 2018/19</a:t>
            </a: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/>
              <a:t>Slide </a:t>
            </a:r>
            <a:fld id="{DDA20590-EC26-DE40-BF83-8E86F34B783D}" type="slidenum">
              <a:rPr lang="de-DE" smtClean="0"/>
              <a:pPr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1217089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Vector Clocks</a:t>
            </a:r>
          </a:p>
        </p:txBody>
      </p:sp>
      <p:sp>
        <p:nvSpPr>
          <p:cNvPr id="432131" name="Rectangle 3"/>
          <p:cNvSpPr>
            <a:spLocks noGrp="1" noChangeArrowheads="1"/>
          </p:cNvSpPr>
          <p:nvPr>
            <p:ph idx="1"/>
          </p:nvPr>
        </p:nvSpPr>
        <p:spPr>
          <a:xfrm>
            <a:off x="539750" y="1924050"/>
            <a:ext cx="8061325" cy="194471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dirty="0"/>
              <a:t>Component-by component maximum formation of two vectors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	</a:t>
            </a:r>
            <a:r>
              <a:rPr lang="en-US" i="1" dirty="0"/>
              <a:t>max</a:t>
            </a:r>
            <a:r>
              <a:rPr lang="en-US" dirty="0"/>
              <a:t>(</a:t>
            </a:r>
            <a:r>
              <a:rPr lang="en-US" i="1" dirty="0"/>
              <a:t>V</a:t>
            </a:r>
            <a:r>
              <a:rPr lang="en-US" i="1" baseline="-25000" dirty="0"/>
              <a:t>i</a:t>
            </a:r>
            <a:r>
              <a:rPr lang="en-US" dirty="0"/>
              <a:t>, </a:t>
            </a:r>
            <a:r>
              <a:rPr lang="en-US" i="1" dirty="0" err="1"/>
              <a:t>V</a:t>
            </a:r>
            <a:r>
              <a:rPr lang="en-US" i="1" baseline="-25000" dirty="0" err="1"/>
              <a:t>j</a:t>
            </a:r>
            <a:r>
              <a:rPr lang="en-US" dirty="0"/>
              <a:t>) := (</a:t>
            </a:r>
            <a:r>
              <a:rPr lang="en-US" i="1" dirty="0"/>
              <a:t>max</a:t>
            </a:r>
            <a:r>
              <a:rPr lang="en-US" dirty="0"/>
              <a:t>(</a:t>
            </a:r>
            <a:r>
              <a:rPr lang="en-US" i="1" dirty="0"/>
              <a:t>V</a:t>
            </a:r>
            <a:r>
              <a:rPr lang="en-US" i="1" baseline="-25000" dirty="0"/>
              <a:t>i</a:t>
            </a:r>
            <a:r>
              <a:rPr lang="en-US" i="1" dirty="0"/>
              <a:t> </a:t>
            </a:r>
            <a:r>
              <a:rPr lang="en-US" dirty="0"/>
              <a:t>[1], </a:t>
            </a:r>
            <a:r>
              <a:rPr lang="en-US" i="1" dirty="0" err="1"/>
              <a:t>V</a:t>
            </a:r>
            <a:r>
              <a:rPr lang="en-US" i="1" baseline="-25000" dirty="0" err="1"/>
              <a:t>j</a:t>
            </a:r>
            <a:r>
              <a:rPr lang="en-US" i="1" dirty="0"/>
              <a:t> </a:t>
            </a:r>
            <a:r>
              <a:rPr lang="en-US" dirty="0"/>
              <a:t>[1]), …, </a:t>
            </a:r>
            <a:r>
              <a:rPr lang="en-US" i="1" dirty="0"/>
              <a:t>max</a:t>
            </a:r>
            <a:r>
              <a:rPr lang="en-US" dirty="0"/>
              <a:t>(</a:t>
            </a:r>
            <a:r>
              <a:rPr lang="en-US" i="1" dirty="0"/>
              <a:t>V</a:t>
            </a:r>
            <a:r>
              <a:rPr lang="en-US" i="1" baseline="-25000" dirty="0"/>
              <a:t>i</a:t>
            </a:r>
            <a:r>
              <a:rPr lang="en-US" i="1" dirty="0"/>
              <a:t> </a:t>
            </a:r>
            <a:r>
              <a:rPr lang="en-US" dirty="0"/>
              <a:t>[</a:t>
            </a:r>
            <a:r>
              <a:rPr lang="en-US" i="1" dirty="0"/>
              <a:t>n</a:t>
            </a:r>
            <a:r>
              <a:rPr lang="en-US" dirty="0"/>
              <a:t>], </a:t>
            </a:r>
            <a:r>
              <a:rPr lang="en-US" i="1" dirty="0" err="1"/>
              <a:t>V</a:t>
            </a:r>
            <a:r>
              <a:rPr lang="en-US" i="1" baseline="-25000" dirty="0" err="1"/>
              <a:t>j</a:t>
            </a:r>
            <a:r>
              <a:rPr lang="en-US" i="1" dirty="0"/>
              <a:t> </a:t>
            </a:r>
            <a:r>
              <a:rPr lang="en-US" dirty="0"/>
              <a:t>[</a:t>
            </a:r>
            <a:r>
              <a:rPr lang="en-US" i="1" dirty="0"/>
              <a:t>n</a:t>
            </a:r>
            <a:r>
              <a:rPr lang="en-US" dirty="0"/>
              <a:t>]))</a:t>
            </a: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dirty="0"/>
              <a:t>Component-by-component comparison of two vectors</a:t>
            </a:r>
          </a:p>
          <a:p>
            <a:pPr lvl="1">
              <a:lnSpc>
                <a:spcPct val="150000"/>
              </a:lnSpc>
            </a:pPr>
            <a:r>
              <a:rPr lang="en-US" i="1" dirty="0"/>
              <a:t>	V</a:t>
            </a:r>
            <a:r>
              <a:rPr lang="en-US" i="1" baseline="-25000" dirty="0"/>
              <a:t>i</a:t>
            </a:r>
            <a:r>
              <a:rPr lang="en-US" dirty="0"/>
              <a:t> &lt; </a:t>
            </a:r>
            <a:r>
              <a:rPr lang="en-US" i="1" dirty="0" err="1"/>
              <a:t>V</a:t>
            </a:r>
            <a:r>
              <a:rPr lang="en-US" i="1" baseline="-25000" dirty="0" err="1"/>
              <a:t>j</a:t>
            </a:r>
            <a:r>
              <a:rPr lang="en-US" dirty="0"/>
              <a:t> </a:t>
            </a:r>
            <a:r>
              <a:rPr lang="en-US" dirty="0">
                <a:ea typeface="Arial Unicode MS" pitchFamily="34" charset="-128"/>
                <a:cs typeface="Arial Unicode MS" pitchFamily="34" charset="-128"/>
              </a:rPr>
              <a:t>⇔ </a:t>
            </a:r>
            <a:r>
              <a:rPr lang="en-US" i="1" dirty="0">
                <a:ea typeface="Arial Unicode MS" pitchFamily="34" charset="-128"/>
                <a:cs typeface="Arial Unicode MS" pitchFamily="34" charset="-128"/>
              </a:rPr>
              <a:t>V</a:t>
            </a:r>
            <a:r>
              <a:rPr lang="en-US" i="1" baseline="-25000" dirty="0">
                <a:ea typeface="Arial Unicode MS" pitchFamily="34" charset="-128"/>
                <a:cs typeface="Arial Unicode MS" pitchFamily="34" charset="-128"/>
              </a:rPr>
              <a:t>i</a:t>
            </a:r>
            <a:r>
              <a:rPr lang="en-US" dirty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≠ </a:t>
            </a:r>
            <a:r>
              <a:rPr lang="en-US" i="1" dirty="0" err="1">
                <a:ea typeface="Arial Unicode MS" pitchFamily="34" charset="-128"/>
                <a:cs typeface="Arial Unicode MS" pitchFamily="34" charset="-128"/>
              </a:rPr>
              <a:t>V</a:t>
            </a:r>
            <a:r>
              <a:rPr lang="en-US" i="1" baseline="-25000" dirty="0" err="1">
                <a:ea typeface="Arial Unicode MS" pitchFamily="34" charset="-128"/>
                <a:cs typeface="Arial Unicode MS" pitchFamily="34" charset="-128"/>
              </a:rPr>
              <a:t>j</a:t>
            </a:r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⋀ </a:t>
            </a:r>
            <a:r>
              <a:rPr lang="en-US" dirty="0">
                <a:ea typeface="Arial Unicode MS" pitchFamily="34" charset="-128"/>
                <a:cs typeface="Arial Unicode MS" pitchFamily="34" charset="-128"/>
              </a:rPr>
              <a:t>∀ 1 ≤ </a:t>
            </a:r>
            <a:r>
              <a:rPr lang="en-US" i="1" dirty="0">
                <a:ea typeface="Arial Unicode MS" pitchFamily="34" charset="-128"/>
                <a:cs typeface="Arial Unicode MS" pitchFamily="34" charset="-128"/>
              </a:rPr>
              <a:t>k</a:t>
            </a:r>
            <a:r>
              <a:rPr lang="en-US" dirty="0">
                <a:ea typeface="Arial Unicode MS" pitchFamily="34" charset="-128"/>
                <a:cs typeface="Arial Unicode MS" pitchFamily="34" charset="-128"/>
              </a:rPr>
              <a:t> ≤ </a:t>
            </a:r>
            <a:r>
              <a:rPr lang="en-US" i="1" dirty="0">
                <a:ea typeface="Arial Unicode MS" pitchFamily="34" charset="-128"/>
                <a:cs typeface="Arial Unicode MS" pitchFamily="34" charset="-128"/>
              </a:rPr>
              <a:t>n</a:t>
            </a:r>
            <a:r>
              <a:rPr lang="en-US" dirty="0">
                <a:ea typeface="Arial Unicode MS" pitchFamily="34" charset="-128"/>
                <a:cs typeface="Arial Unicode MS" pitchFamily="34" charset="-128"/>
              </a:rPr>
              <a:t> : </a:t>
            </a:r>
            <a:r>
              <a:rPr lang="en-US" i="1" dirty="0">
                <a:ea typeface="Arial Unicode MS" pitchFamily="34" charset="-128"/>
                <a:cs typeface="Arial Unicode MS" pitchFamily="34" charset="-128"/>
              </a:rPr>
              <a:t>V</a:t>
            </a:r>
            <a:r>
              <a:rPr lang="en-US" i="1" baseline="-25000" dirty="0">
                <a:ea typeface="Arial Unicode MS" pitchFamily="34" charset="-128"/>
                <a:cs typeface="Arial Unicode MS" pitchFamily="34" charset="-128"/>
              </a:rPr>
              <a:t>i </a:t>
            </a:r>
            <a:r>
              <a:rPr lang="en-US" dirty="0">
                <a:ea typeface="Arial Unicode MS" pitchFamily="34" charset="-128"/>
                <a:cs typeface="Arial Unicode MS" pitchFamily="34" charset="-128"/>
              </a:rPr>
              <a:t>[k] </a:t>
            </a:r>
            <a:r>
              <a:rPr lang="en-US" dirty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≤</a:t>
            </a:r>
            <a:r>
              <a:rPr lang="en-US" dirty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i="1" dirty="0" err="1">
                <a:ea typeface="Arial Unicode MS" pitchFamily="34" charset="-128"/>
                <a:cs typeface="Arial Unicode MS" pitchFamily="34" charset="-128"/>
              </a:rPr>
              <a:t>V</a:t>
            </a:r>
            <a:r>
              <a:rPr lang="en-US" i="1" baseline="-25000" dirty="0" err="1">
                <a:ea typeface="Arial Unicode MS" pitchFamily="34" charset="-128"/>
                <a:cs typeface="Arial Unicode MS" pitchFamily="34" charset="-128"/>
              </a:rPr>
              <a:t>j</a:t>
            </a:r>
            <a:r>
              <a:rPr lang="en-US" dirty="0">
                <a:ea typeface="Arial Unicode MS" pitchFamily="34" charset="-128"/>
                <a:cs typeface="Arial Unicode MS" pitchFamily="34" charset="-128"/>
              </a:rPr>
              <a:t> [</a:t>
            </a:r>
            <a:r>
              <a:rPr lang="en-US" i="1" dirty="0">
                <a:ea typeface="Arial Unicode MS" pitchFamily="34" charset="-128"/>
                <a:cs typeface="Arial Unicode MS" pitchFamily="34" charset="-128"/>
              </a:rPr>
              <a:t>k</a:t>
            </a:r>
            <a:r>
              <a:rPr lang="en-US" dirty="0">
                <a:ea typeface="Arial Unicode MS" pitchFamily="34" charset="-128"/>
                <a:cs typeface="Arial Unicode MS" pitchFamily="34" charset="-128"/>
              </a:rPr>
              <a:t>]</a:t>
            </a: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dirty="0">
                <a:ea typeface="Arial Unicode MS" pitchFamily="34" charset="-128"/>
                <a:cs typeface="Arial Unicode MS" pitchFamily="34" charset="-128"/>
              </a:rPr>
              <a:t>Vector clocks only define a </a:t>
            </a:r>
            <a:r>
              <a:rPr lang="en-US" i="1" dirty="0">
                <a:ea typeface="Arial Unicode MS" pitchFamily="34" charset="-128"/>
                <a:cs typeface="Arial Unicode MS" pitchFamily="34" charset="-128"/>
              </a:rPr>
              <a:t>partial</a:t>
            </a:r>
            <a:r>
              <a:rPr lang="en-US" dirty="0">
                <a:ea typeface="Arial Unicode MS" pitchFamily="34" charset="-128"/>
                <a:cs typeface="Arial Unicode MS" pitchFamily="34" charset="-128"/>
              </a:rPr>
              <a:t> order!</a:t>
            </a:r>
          </a:p>
        </p:txBody>
      </p:sp>
      <p:sp>
        <p:nvSpPr>
          <p:cNvPr id="29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0" dirty="0" err="1"/>
              <a:t>Danh</a:t>
            </a:r>
            <a:r>
              <a:rPr lang="en-US" b="0" dirty="0"/>
              <a:t> Le Phuoc, TU Berlin, Distributed Algorithms 2018/19</a:t>
            </a:r>
          </a:p>
        </p:txBody>
      </p:sp>
      <p:sp>
        <p:nvSpPr>
          <p:cNvPr id="432154" name="Rectangle 26"/>
          <p:cNvSpPr>
            <a:spLocks noChangeArrowheads="1"/>
          </p:cNvSpPr>
          <p:nvPr/>
        </p:nvSpPr>
        <p:spPr bwMode="auto">
          <a:xfrm>
            <a:off x="4859338" y="3932262"/>
            <a:ext cx="3960812" cy="2305050"/>
          </a:xfrm>
          <a:prstGeom prst="rect">
            <a:avLst/>
          </a:prstGeom>
          <a:solidFill>
            <a:srgbClr val="EAEAEA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432153" name="Rectangle 25"/>
          <p:cNvSpPr>
            <a:spLocks noChangeArrowheads="1"/>
          </p:cNvSpPr>
          <p:nvPr/>
        </p:nvSpPr>
        <p:spPr bwMode="auto">
          <a:xfrm>
            <a:off x="2627313" y="3932262"/>
            <a:ext cx="1871662" cy="2305050"/>
          </a:xfrm>
          <a:prstGeom prst="rect">
            <a:avLst/>
          </a:prstGeom>
          <a:solidFill>
            <a:srgbClr val="EAEAEA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432152" name="Rectangle 24"/>
          <p:cNvSpPr>
            <a:spLocks noChangeArrowheads="1"/>
          </p:cNvSpPr>
          <p:nvPr/>
        </p:nvSpPr>
        <p:spPr bwMode="auto">
          <a:xfrm>
            <a:off x="323850" y="3932262"/>
            <a:ext cx="1944688" cy="2305050"/>
          </a:xfrm>
          <a:prstGeom prst="rect">
            <a:avLst/>
          </a:prstGeom>
          <a:solidFill>
            <a:srgbClr val="EAEAEA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432132" name="AutoShape 4"/>
          <p:cNvSpPr>
            <a:spLocks noChangeArrowheads="1"/>
          </p:cNvSpPr>
          <p:nvPr/>
        </p:nvSpPr>
        <p:spPr bwMode="auto">
          <a:xfrm>
            <a:off x="611188" y="4244999"/>
            <a:ext cx="468312" cy="1692275"/>
          </a:xfrm>
          <a:prstGeom prst="bracketPair">
            <a:avLst>
              <a:gd name="adj" fmla="val 16667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432133" name="Text Box 5"/>
          <p:cNvSpPr txBox="1">
            <a:spLocks noChangeArrowheads="1"/>
          </p:cNvSpPr>
          <p:nvPr/>
        </p:nvSpPr>
        <p:spPr bwMode="auto">
          <a:xfrm>
            <a:off x="700088" y="4229124"/>
            <a:ext cx="311150" cy="173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  <a:p>
            <a:r>
              <a:rPr lang="de-DE" dirty="0"/>
              <a:t>2</a:t>
            </a:r>
          </a:p>
          <a:p>
            <a:r>
              <a:rPr lang="de-DE" dirty="0"/>
              <a:t>4</a:t>
            </a:r>
          </a:p>
          <a:p>
            <a:r>
              <a:rPr lang="de-DE" dirty="0"/>
              <a:t>2</a:t>
            </a:r>
          </a:p>
          <a:p>
            <a:r>
              <a:rPr lang="de-DE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8</a:t>
            </a:r>
          </a:p>
          <a:p>
            <a:r>
              <a:rPr lang="de-DE" dirty="0"/>
              <a:t>6</a:t>
            </a:r>
          </a:p>
        </p:txBody>
      </p:sp>
      <p:sp>
        <p:nvSpPr>
          <p:cNvPr id="432134" name="Text Box 6"/>
          <p:cNvSpPr txBox="1">
            <a:spLocks noChangeArrowheads="1"/>
          </p:cNvSpPr>
          <p:nvPr/>
        </p:nvSpPr>
        <p:spPr bwMode="auto">
          <a:xfrm>
            <a:off x="1131888" y="4876824"/>
            <a:ext cx="3667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 sz="2400">
                <a:latin typeface="Courier New" pitchFamily="49" charset="0"/>
                <a:cs typeface="Courier New" pitchFamily="49" charset="0"/>
              </a:rPr>
              <a:t>&lt;</a:t>
            </a:r>
          </a:p>
        </p:txBody>
      </p:sp>
      <p:sp>
        <p:nvSpPr>
          <p:cNvPr id="432135" name="AutoShape 7"/>
          <p:cNvSpPr>
            <a:spLocks noChangeArrowheads="1"/>
          </p:cNvSpPr>
          <p:nvPr/>
        </p:nvSpPr>
        <p:spPr bwMode="auto">
          <a:xfrm>
            <a:off x="1511300" y="4260874"/>
            <a:ext cx="468313" cy="1692275"/>
          </a:xfrm>
          <a:prstGeom prst="bracketPair">
            <a:avLst>
              <a:gd name="adj" fmla="val 16667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432136" name="Text Box 8"/>
          <p:cNvSpPr txBox="1">
            <a:spLocks noChangeArrowheads="1"/>
          </p:cNvSpPr>
          <p:nvPr/>
        </p:nvSpPr>
        <p:spPr bwMode="auto">
          <a:xfrm>
            <a:off x="1600200" y="4244999"/>
            <a:ext cx="311150" cy="173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  <a:p>
            <a:r>
              <a:rPr lang="de-DE" b="1" dirty="0">
                <a:solidFill>
                  <a:schemeClr val="accent2"/>
                </a:solidFill>
              </a:rPr>
              <a:t>3</a:t>
            </a:r>
          </a:p>
          <a:p>
            <a:r>
              <a:rPr lang="de-DE" b="1" dirty="0">
                <a:solidFill>
                  <a:schemeClr val="accent2"/>
                </a:solidFill>
              </a:rPr>
              <a:t>5</a:t>
            </a:r>
          </a:p>
          <a:p>
            <a:r>
              <a:rPr lang="de-DE" b="1" dirty="0">
                <a:solidFill>
                  <a:schemeClr val="accent2"/>
                </a:solidFill>
              </a:rPr>
              <a:t>6</a:t>
            </a:r>
          </a:p>
          <a:p>
            <a:r>
              <a:rPr lang="de-DE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8</a:t>
            </a:r>
          </a:p>
          <a:p>
            <a:r>
              <a:rPr lang="de-DE" b="1" dirty="0">
                <a:solidFill>
                  <a:schemeClr val="accent2"/>
                </a:solidFill>
              </a:rPr>
              <a:t>9</a:t>
            </a:r>
          </a:p>
        </p:txBody>
      </p:sp>
      <p:sp>
        <p:nvSpPr>
          <p:cNvPr id="432137" name="AutoShape 9"/>
          <p:cNvSpPr>
            <a:spLocks noChangeArrowheads="1"/>
          </p:cNvSpPr>
          <p:nvPr/>
        </p:nvSpPr>
        <p:spPr bwMode="auto">
          <a:xfrm>
            <a:off x="2843213" y="4244999"/>
            <a:ext cx="468312" cy="1692275"/>
          </a:xfrm>
          <a:prstGeom prst="bracketPair">
            <a:avLst>
              <a:gd name="adj" fmla="val 16667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432138" name="Text Box 10"/>
          <p:cNvSpPr txBox="1">
            <a:spLocks noChangeArrowheads="1"/>
          </p:cNvSpPr>
          <p:nvPr/>
        </p:nvSpPr>
        <p:spPr bwMode="auto">
          <a:xfrm>
            <a:off x="2932113" y="4229124"/>
            <a:ext cx="311150" cy="173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 dirty="0"/>
              <a:t>1</a:t>
            </a:r>
          </a:p>
          <a:p>
            <a:r>
              <a:rPr lang="de-DE" dirty="0"/>
              <a:t>2</a:t>
            </a:r>
          </a:p>
          <a:p>
            <a:r>
              <a:rPr lang="de-DE" b="1" dirty="0">
                <a:solidFill>
                  <a:schemeClr val="accent2"/>
                </a:solidFill>
              </a:rPr>
              <a:t>4</a:t>
            </a:r>
          </a:p>
          <a:p>
            <a:r>
              <a:rPr lang="de-DE" b="1" dirty="0">
                <a:solidFill>
                  <a:schemeClr val="accent2"/>
                </a:solidFill>
              </a:rPr>
              <a:t>2</a:t>
            </a:r>
          </a:p>
          <a:p>
            <a:r>
              <a:rPr lang="de-DE" dirty="0"/>
              <a:t>5</a:t>
            </a:r>
          </a:p>
          <a:p>
            <a:r>
              <a:rPr lang="de-DE" dirty="0"/>
              <a:t>6</a:t>
            </a:r>
          </a:p>
        </p:txBody>
      </p:sp>
      <p:sp>
        <p:nvSpPr>
          <p:cNvPr id="432139" name="Text Box 11"/>
          <p:cNvSpPr txBox="1">
            <a:spLocks noChangeArrowheads="1"/>
          </p:cNvSpPr>
          <p:nvPr/>
        </p:nvSpPr>
        <p:spPr bwMode="auto">
          <a:xfrm>
            <a:off x="3363913" y="4849837"/>
            <a:ext cx="342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 sz="2400"/>
              <a:t>||</a:t>
            </a:r>
          </a:p>
        </p:txBody>
      </p:sp>
      <p:sp>
        <p:nvSpPr>
          <p:cNvPr id="432140" name="AutoShape 12"/>
          <p:cNvSpPr>
            <a:spLocks noChangeArrowheads="1"/>
          </p:cNvSpPr>
          <p:nvPr/>
        </p:nvSpPr>
        <p:spPr bwMode="auto">
          <a:xfrm>
            <a:off x="3743325" y="4260874"/>
            <a:ext cx="468313" cy="1692275"/>
          </a:xfrm>
          <a:prstGeom prst="bracketPair">
            <a:avLst>
              <a:gd name="adj" fmla="val 16667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432141" name="Text Box 13"/>
          <p:cNvSpPr txBox="1">
            <a:spLocks noChangeArrowheads="1"/>
          </p:cNvSpPr>
          <p:nvPr/>
        </p:nvSpPr>
        <p:spPr bwMode="auto">
          <a:xfrm>
            <a:off x="3832225" y="4244999"/>
            <a:ext cx="311150" cy="173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 b="1" dirty="0">
                <a:solidFill>
                  <a:schemeClr val="accent2"/>
                </a:solidFill>
              </a:rPr>
              <a:t>3</a:t>
            </a:r>
          </a:p>
          <a:p>
            <a:r>
              <a:rPr lang="de-DE" b="1" dirty="0">
                <a:solidFill>
                  <a:schemeClr val="accent2"/>
                </a:solidFill>
              </a:rPr>
              <a:t>5</a:t>
            </a:r>
          </a:p>
          <a:p>
            <a:r>
              <a:rPr lang="de-DE" dirty="0"/>
              <a:t>3</a:t>
            </a:r>
          </a:p>
          <a:p>
            <a:r>
              <a:rPr lang="de-DE" dirty="0"/>
              <a:t>1</a:t>
            </a:r>
          </a:p>
          <a:p>
            <a:r>
              <a:rPr lang="de-DE" b="1" dirty="0">
                <a:solidFill>
                  <a:schemeClr val="accent2"/>
                </a:solidFill>
              </a:rPr>
              <a:t>8</a:t>
            </a:r>
          </a:p>
          <a:p>
            <a:r>
              <a:rPr lang="de-DE" b="1" dirty="0">
                <a:solidFill>
                  <a:schemeClr val="accent2"/>
                </a:solidFill>
              </a:rPr>
              <a:t>9</a:t>
            </a:r>
          </a:p>
        </p:txBody>
      </p:sp>
      <p:sp>
        <p:nvSpPr>
          <p:cNvPr id="432142" name="Text Box 14"/>
          <p:cNvSpPr txBox="1">
            <a:spLocks noChangeArrowheads="1"/>
          </p:cNvSpPr>
          <p:nvPr/>
        </p:nvSpPr>
        <p:spPr bwMode="auto">
          <a:xfrm>
            <a:off x="4964113" y="4830787"/>
            <a:ext cx="7604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 sz="2400" i="1"/>
              <a:t>max</a:t>
            </a:r>
          </a:p>
        </p:txBody>
      </p:sp>
      <p:sp>
        <p:nvSpPr>
          <p:cNvPr id="432143" name="AutoShape 15"/>
          <p:cNvSpPr>
            <a:spLocks noChangeArrowheads="1"/>
          </p:cNvSpPr>
          <p:nvPr/>
        </p:nvSpPr>
        <p:spPr bwMode="auto">
          <a:xfrm>
            <a:off x="5959475" y="4235474"/>
            <a:ext cx="468313" cy="1692275"/>
          </a:xfrm>
          <a:prstGeom prst="bracketPair">
            <a:avLst>
              <a:gd name="adj" fmla="val 16667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432144" name="Text Box 16"/>
          <p:cNvSpPr txBox="1">
            <a:spLocks noChangeArrowheads="1"/>
          </p:cNvSpPr>
          <p:nvPr/>
        </p:nvSpPr>
        <p:spPr bwMode="auto">
          <a:xfrm>
            <a:off x="6048375" y="4219599"/>
            <a:ext cx="311150" cy="173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 dirty="0"/>
              <a:t>1</a:t>
            </a:r>
          </a:p>
          <a:p>
            <a:r>
              <a:rPr lang="de-DE" dirty="0"/>
              <a:t>2</a:t>
            </a:r>
          </a:p>
          <a:p>
            <a:r>
              <a:rPr lang="de-DE" b="1" dirty="0">
                <a:solidFill>
                  <a:schemeClr val="accent2"/>
                </a:solidFill>
              </a:rPr>
              <a:t>4</a:t>
            </a:r>
          </a:p>
          <a:p>
            <a:r>
              <a:rPr lang="de-DE" b="1" dirty="0">
                <a:solidFill>
                  <a:schemeClr val="accent2"/>
                </a:solidFill>
              </a:rPr>
              <a:t>2</a:t>
            </a:r>
          </a:p>
          <a:p>
            <a:r>
              <a:rPr lang="de-DE" dirty="0"/>
              <a:t>5</a:t>
            </a:r>
          </a:p>
          <a:p>
            <a:r>
              <a:rPr lang="de-DE" dirty="0"/>
              <a:t>6</a:t>
            </a:r>
          </a:p>
        </p:txBody>
      </p:sp>
      <p:sp>
        <p:nvSpPr>
          <p:cNvPr id="432145" name="Text Box 17"/>
          <p:cNvSpPr txBox="1">
            <a:spLocks noChangeArrowheads="1"/>
          </p:cNvSpPr>
          <p:nvPr/>
        </p:nvSpPr>
        <p:spPr bwMode="auto">
          <a:xfrm>
            <a:off x="6480175" y="4840312"/>
            <a:ext cx="268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 sz="2400"/>
              <a:t>,</a:t>
            </a:r>
          </a:p>
        </p:txBody>
      </p:sp>
      <p:sp>
        <p:nvSpPr>
          <p:cNvPr id="432146" name="AutoShape 18"/>
          <p:cNvSpPr>
            <a:spLocks noChangeArrowheads="1"/>
          </p:cNvSpPr>
          <p:nvPr/>
        </p:nvSpPr>
        <p:spPr bwMode="auto">
          <a:xfrm>
            <a:off x="6859588" y="4251349"/>
            <a:ext cx="468312" cy="1692275"/>
          </a:xfrm>
          <a:prstGeom prst="bracketPair">
            <a:avLst>
              <a:gd name="adj" fmla="val 16667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432147" name="Text Box 19"/>
          <p:cNvSpPr txBox="1">
            <a:spLocks noChangeArrowheads="1"/>
          </p:cNvSpPr>
          <p:nvPr/>
        </p:nvSpPr>
        <p:spPr bwMode="auto">
          <a:xfrm>
            <a:off x="6948488" y="4235474"/>
            <a:ext cx="311150" cy="173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 b="1" dirty="0">
                <a:solidFill>
                  <a:schemeClr val="accent2"/>
                </a:solidFill>
              </a:rPr>
              <a:t>3</a:t>
            </a:r>
          </a:p>
          <a:p>
            <a:r>
              <a:rPr lang="de-DE" b="1" dirty="0">
                <a:solidFill>
                  <a:schemeClr val="accent2"/>
                </a:solidFill>
              </a:rPr>
              <a:t>5</a:t>
            </a:r>
          </a:p>
          <a:p>
            <a:r>
              <a:rPr lang="de-DE" dirty="0"/>
              <a:t>3</a:t>
            </a:r>
          </a:p>
          <a:p>
            <a:r>
              <a:rPr lang="de-DE" dirty="0"/>
              <a:t>1</a:t>
            </a:r>
          </a:p>
          <a:p>
            <a:r>
              <a:rPr lang="de-DE" b="1" dirty="0">
                <a:solidFill>
                  <a:schemeClr val="accent2"/>
                </a:solidFill>
              </a:rPr>
              <a:t>8</a:t>
            </a:r>
          </a:p>
          <a:p>
            <a:r>
              <a:rPr lang="de-DE" b="1" dirty="0">
                <a:solidFill>
                  <a:schemeClr val="accent2"/>
                </a:solidFill>
              </a:rPr>
              <a:t>9</a:t>
            </a:r>
          </a:p>
        </p:txBody>
      </p:sp>
      <p:sp>
        <p:nvSpPr>
          <p:cNvPr id="432148" name="AutoShape 20"/>
          <p:cNvSpPr>
            <a:spLocks noChangeArrowheads="1"/>
          </p:cNvSpPr>
          <p:nvPr/>
        </p:nvSpPr>
        <p:spPr bwMode="auto">
          <a:xfrm>
            <a:off x="5707063" y="4003699"/>
            <a:ext cx="1908175" cy="2124075"/>
          </a:xfrm>
          <a:prstGeom prst="bracketPair">
            <a:avLst>
              <a:gd name="adj" fmla="val 16667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432149" name="Text Box 21"/>
          <p:cNvSpPr txBox="1">
            <a:spLocks noChangeArrowheads="1"/>
          </p:cNvSpPr>
          <p:nvPr/>
        </p:nvSpPr>
        <p:spPr bwMode="auto">
          <a:xfrm>
            <a:off x="7740650" y="4824437"/>
            <a:ext cx="361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 sz="2400"/>
              <a:t>=</a:t>
            </a:r>
          </a:p>
        </p:txBody>
      </p:sp>
      <p:sp>
        <p:nvSpPr>
          <p:cNvPr id="432150" name="AutoShape 22"/>
          <p:cNvSpPr>
            <a:spLocks noChangeArrowheads="1"/>
          </p:cNvSpPr>
          <p:nvPr/>
        </p:nvSpPr>
        <p:spPr bwMode="auto">
          <a:xfrm>
            <a:off x="8135938" y="4235474"/>
            <a:ext cx="468312" cy="1692275"/>
          </a:xfrm>
          <a:prstGeom prst="bracketPair">
            <a:avLst>
              <a:gd name="adj" fmla="val 16667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432151" name="Text Box 23"/>
          <p:cNvSpPr txBox="1">
            <a:spLocks noChangeArrowheads="1"/>
          </p:cNvSpPr>
          <p:nvPr/>
        </p:nvSpPr>
        <p:spPr bwMode="auto">
          <a:xfrm>
            <a:off x="8224838" y="4219599"/>
            <a:ext cx="311150" cy="173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 b="1" dirty="0">
                <a:solidFill>
                  <a:schemeClr val="accent2"/>
                </a:solidFill>
              </a:rPr>
              <a:t>3</a:t>
            </a:r>
          </a:p>
          <a:p>
            <a:r>
              <a:rPr lang="de-DE" b="1" dirty="0">
                <a:solidFill>
                  <a:schemeClr val="accent2"/>
                </a:solidFill>
              </a:rPr>
              <a:t>5</a:t>
            </a:r>
          </a:p>
          <a:p>
            <a:r>
              <a:rPr lang="de-DE" b="1" dirty="0">
                <a:solidFill>
                  <a:schemeClr val="accent2"/>
                </a:solidFill>
              </a:rPr>
              <a:t>4</a:t>
            </a:r>
          </a:p>
          <a:p>
            <a:r>
              <a:rPr lang="de-DE" b="1" dirty="0">
                <a:solidFill>
                  <a:schemeClr val="accent2"/>
                </a:solidFill>
              </a:rPr>
              <a:t>2</a:t>
            </a:r>
          </a:p>
          <a:p>
            <a:r>
              <a:rPr lang="de-DE" b="1" dirty="0">
                <a:solidFill>
                  <a:schemeClr val="accent2"/>
                </a:solidFill>
              </a:rPr>
              <a:t>8</a:t>
            </a:r>
          </a:p>
          <a:p>
            <a:r>
              <a:rPr lang="de-DE" b="1" dirty="0">
                <a:solidFill>
                  <a:schemeClr val="accent2"/>
                </a:solidFill>
              </a:rPr>
              <a:t>9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/>
              <a:t>Slide </a:t>
            </a:r>
            <a:fld id="{DDA20590-EC26-DE40-BF83-8E86F34B783D}" type="slidenum">
              <a:rPr lang="de-DE" smtClean="0"/>
              <a:pPr/>
              <a:t>50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30957779"/>
      </p:ext>
    </p:extLst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Vector Clocks – Example</a:t>
            </a:r>
          </a:p>
        </p:txBody>
      </p:sp>
      <p:sp>
        <p:nvSpPr>
          <p:cNvPr id="58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0" dirty="0" err="1"/>
              <a:t>Danh</a:t>
            </a:r>
            <a:r>
              <a:rPr lang="en-US" b="0" dirty="0"/>
              <a:t> Le Phuoc, TU Berlin, Distributed Algorithms 2018/19</a:t>
            </a:r>
          </a:p>
        </p:txBody>
      </p:sp>
      <p:sp>
        <p:nvSpPr>
          <p:cNvPr id="431159" name="AutoShape 55"/>
          <p:cNvSpPr>
            <a:spLocks noChangeArrowheads="1"/>
          </p:cNvSpPr>
          <p:nvPr/>
        </p:nvSpPr>
        <p:spPr bwMode="auto">
          <a:xfrm>
            <a:off x="7688263" y="3070225"/>
            <a:ext cx="252412" cy="647700"/>
          </a:xfrm>
          <a:prstGeom prst="bracketPair">
            <a:avLst>
              <a:gd name="adj" fmla="val 16667"/>
            </a:avLst>
          </a:prstGeom>
          <a:solidFill>
            <a:srgbClr val="EAEAEA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431157" name="AutoShape 53"/>
          <p:cNvSpPr>
            <a:spLocks noChangeArrowheads="1"/>
          </p:cNvSpPr>
          <p:nvPr/>
        </p:nvSpPr>
        <p:spPr bwMode="auto">
          <a:xfrm>
            <a:off x="5665788" y="3357563"/>
            <a:ext cx="252412" cy="647700"/>
          </a:xfrm>
          <a:prstGeom prst="bracketPair">
            <a:avLst>
              <a:gd name="adj" fmla="val 16667"/>
            </a:avLst>
          </a:prstGeom>
          <a:solidFill>
            <a:srgbClr val="EAEAEA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431135" name="AutoShape 31"/>
          <p:cNvSpPr>
            <a:spLocks noChangeArrowheads="1"/>
          </p:cNvSpPr>
          <p:nvPr/>
        </p:nvSpPr>
        <p:spPr bwMode="auto">
          <a:xfrm>
            <a:off x="4556125" y="4473575"/>
            <a:ext cx="252413" cy="647700"/>
          </a:xfrm>
          <a:prstGeom prst="bracketPair">
            <a:avLst>
              <a:gd name="adj" fmla="val 16667"/>
            </a:avLst>
          </a:prstGeom>
          <a:solidFill>
            <a:srgbClr val="EAEAEA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431122" name="AutoShape 18"/>
          <p:cNvSpPr>
            <a:spLocks noChangeArrowheads="1"/>
          </p:cNvSpPr>
          <p:nvPr/>
        </p:nvSpPr>
        <p:spPr bwMode="auto">
          <a:xfrm>
            <a:off x="2527300" y="4356100"/>
            <a:ext cx="252413" cy="647700"/>
          </a:xfrm>
          <a:prstGeom prst="bracketPair">
            <a:avLst>
              <a:gd name="adj" fmla="val 16667"/>
            </a:avLst>
          </a:prstGeom>
          <a:solidFill>
            <a:srgbClr val="EAEAEA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431124" name="AutoShape 20"/>
          <p:cNvSpPr>
            <a:spLocks noChangeArrowheads="1"/>
          </p:cNvSpPr>
          <p:nvPr/>
        </p:nvSpPr>
        <p:spPr bwMode="auto">
          <a:xfrm>
            <a:off x="2682875" y="2951163"/>
            <a:ext cx="252413" cy="647700"/>
          </a:xfrm>
          <a:prstGeom prst="bracketPair">
            <a:avLst>
              <a:gd name="adj" fmla="val 16667"/>
            </a:avLst>
          </a:prstGeom>
          <a:solidFill>
            <a:srgbClr val="EAEAEA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431108" name="Line 4"/>
          <p:cNvSpPr>
            <a:spLocks noChangeShapeType="1"/>
          </p:cNvSpPr>
          <p:nvPr/>
        </p:nvSpPr>
        <p:spPr bwMode="auto">
          <a:xfrm>
            <a:off x="971550" y="2852738"/>
            <a:ext cx="7200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31109" name="Line 5"/>
          <p:cNvSpPr>
            <a:spLocks noChangeShapeType="1"/>
          </p:cNvSpPr>
          <p:nvPr/>
        </p:nvSpPr>
        <p:spPr bwMode="auto">
          <a:xfrm>
            <a:off x="971550" y="4256088"/>
            <a:ext cx="7200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31110" name="Line 6"/>
          <p:cNvSpPr>
            <a:spLocks noChangeShapeType="1"/>
          </p:cNvSpPr>
          <p:nvPr/>
        </p:nvSpPr>
        <p:spPr bwMode="auto">
          <a:xfrm>
            <a:off x="971550" y="5667375"/>
            <a:ext cx="7200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31111" name="Text Box 7"/>
          <p:cNvSpPr txBox="1">
            <a:spLocks noChangeArrowheads="1"/>
          </p:cNvSpPr>
          <p:nvPr/>
        </p:nvSpPr>
        <p:spPr bwMode="auto">
          <a:xfrm>
            <a:off x="411163" y="2636838"/>
            <a:ext cx="4206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 i="1"/>
              <a:t>P</a:t>
            </a:r>
            <a:r>
              <a:rPr lang="de-DE" baseline="-25000"/>
              <a:t>1</a:t>
            </a:r>
          </a:p>
        </p:txBody>
      </p:sp>
      <p:sp>
        <p:nvSpPr>
          <p:cNvPr id="431112" name="Text Box 8"/>
          <p:cNvSpPr txBox="1">
            <a:spLocks noChangeArrowheads="1"/>
          </p:cNvSpPr>
          <p:nvPr/>
        </p:nvSpPr>
        <p:spPr bwMode="auto">
          <a:xfrm>
            <a:off x="395288" y="3998913"/>
            <a:ext cx="4206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 i="1"/>
              <a:t>P</a:t>
            </a:r>
            <a:r>
              <a:rPr lang="de-DE" baseline="-25000"/>
              <a:t>2</a:t>
            </a:r>
          </a:p>
        </p:txBody>
      </p:sp>
      <p:sp>
        <p:nvSpPr>
          <p:cNvPr id="431113" name="Text Box 9"/>
          <p:cNvSpPr txBox="1">
            <a:spLocks noChangeArrowheads="1"/>
          </p:cNvSpPr>
          <p:nvPr/>
        </p:nvSpPr>
        <p:spPr bwMode="auto">
          <a:xfrm>
            <a:off x="395288" y="5445125"/>
            <a:ext cx="4206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 i="1"/>
              <a:t>P</a:t>
            </a:r>
            <a:r>
              <a:rPr lang="de-DE" baseline="-25000"/>
              <a:t>3</a:t>
            </a:r>
          </a:p>
        </p:txBody>
      </p:sp>
      <p:sp>
        <p:nvSpPr>
          <p:cNvPr id="431114" name="Line 10"/>
          <p:cNvSpPr>
            <a:spLocks noChangeShapeType="1"/>
          </p:cNvSpPr>
          <p:nvPr/>
        </p:nvSpPr>
        <p:spPr bwMode="auto">
          <a:xfrm>
            <a:off x="1979613" y="2852738"/>
            <a:ext cx="1223962" cy="14049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31115" name="Oval 11"/>
          <p:cNvSpPr>
            <a:spLocks noChangeArrowheads="1"/>
          </p:cNvSpPr>
          <p:nvPr/>
        </p:nvSpPr>
        <p:spPr bwMode="auto">
          <a:xfrm>
            <a:off x="1403350" y="2816225"/>
            <a:ext cx="73025" cy="7302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431121" name="Text Box 17"/>
          <p:cNvSpPr txBox="1">
            <a:spLocks noChangeArrowheads="1"/>
          </p:cNvSpPr>
          <p:nvPr/>
        </p:nvSpPr>
        <p:spPr bwMode="auto">
          <a:xfrm>
            <a:off x="2519363" y="4319588"/>
            <a:ext cx="282575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EAEAEA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de-DE" sz="1400"/>
              <a:t>0</a:t>
            </a:r>
          </a:p>
          <a:p>
            <a:pPr algn="ctr"/>
            <a:r>
              <a:rPr lang="de-DE" sz="1400"/>
              <a:t>0</a:t>
            </a:r>
          </a:p>
          <a:p>
            <a:pPr algn="ctr"/>
            <a:r>
              <a:rPr lang="de-DE" sz="1400"/>
              <a:t>2</a:t>
            </a:r>
          </a:p>
        </p:txBody>
      </p:sp>
      <p:sp>
        <p:nvSpPr>
          <p:cNvPr id="431123" name="Text Box 19"/>
          <p:cNvSpPr txBox="1">
            <a:spLocks noChangeArrowheads="1"/>
          </p:cNvSpPr>
          <p:nvPr/>
        </p:nvSpPr>
        <p:spPr bwMode="auto">
          <a:xfrm>
            <a:off x="2668588" y="2914650"/>
            <a:ext cx="282575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de-DE" sz="1400"/>
              <a:t>2</a:t>
            </a:r>
          </a:p>
          <a:p>
            <a:pPr algn="ctr"/>
            <a:r>
              <a:rPr lang="de-DE" sz="1400"/>
              <a:t>0</a:t>
            </a:r>
          </a:p>
          <a:p>
            <a:pPr algn="ctr"/>
            <a:r>
              <a:rPr lang="de-DE" sz="1400"/>
              <a:t>0</a:t>
            </a:r>
          </a:p>
        </p:txBody>
      </p:sp>
      <p:sp>
        <p:nvSpPr>
          <p:cNvPr id="431126" name="Text Box 22"/>
          <p:cNvSpPr txBox="1">
            <a:spLocks noChangeArrowheads="1"/>
          </p:cNvSpPr>
          <p:nvPr/>
        </p:nvSpPr>
        <p:spPr bwMode="auto">
          <a:xfrm>
            <a:off x="1835150" y="2005013"/>
            <a:ext cx="282575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de-DE" sz="1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  <a:p>
            <a:pPr algn="ctr"/>
            <a:r>
              <a:rPr lang="de-DE" sz="1400" dirty="0"/>
              <a:t>0</a:t>
            </a:r>
          </a:p>
          <a:p>
            <a:pPr algn="ctr"/>
            <a:r>
              <a:rPr lang="de-DE" sz="1400" dirty="0"/>
              <a:t>0</a:t>
            </a:r>
          </a:p>
        </p:txBody>
      </p:sp>
      <p:sp>
        <p:nvSpPr>
          <p:cNvPr id="431127" name="AutoShape 23"/>
          <p:cNvSpPr>
            <a:spLocks noChangeArrowheads="1"/>
          </p:cNvSpPr>
          <p:nvPr/>
        </p:nvSpPr>
        <p:spPr bwMode="auto">
          <a:xfrm>
            <a:off x="1849438" y="2041525"/>
            <a:ext cx="252412" cy="647700"/>
          </a:xfrm>
          <a:prstGeom prst="bracketPair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431128" name="Text Box 24"/>
          <p:cNvSpPr txBox="1">
            <a:spLocks noChangeArrowheads="1"/>
          </p:cNvSpPr>
          <p:nvPr/>
        </p:nvSpPr>
        <p:spPr bwMode="auto">
          <a:xfrm>
            <a:off x="1295400" y="2005013"/>
            <a:ext cx="282575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de-DE" sz="1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</a:t>
            </a:r>
          </a:p>
          <a:p>
            <a:pPr algn="ctr"/>
            <a:r>
              <a:rPr lang="de-DE" sz="1400" dirty="0"/>
              <a:t>0</a:t>
            </a:r>
          </a:p>
          <a:p>
            <a:pPr algn="ctr"/>
            <a:r>
              <a:rPr lang="de-DE" sz="1400" dirty="0"/>
              <a:t>0</a:t>
            </a:r>
          </a:p>
        </p:txBody>
      </p:sp>
      <p:sp>
        <p:nvSpPr>
          <p:cNvPr id="431129" name="AutoShape 25"/>
          <p:cNvSpPr>
            <a:spLocks noChangeArrowheads="1"/>
          </p:cNvSpPr>
          <p:nvPr/>
        </p:nvSpPr>
        <p:spPr bwMode="auto">
          <a:xfrm>
            <a:off x="1309688" y="2041525"/>
            <a:ext cx="252412" cy="647700"/>
          </a:xfrm>
          <a:prstGeom prst="bracketPair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431131" name="Text Box 27"/>
          <p:cNvSpPr txBox="1">
            <a:spLocks noChangeArrowheads="1"/>
          </p:cNvSpPr>
          <p:nvPr/>
        </p:nvSpPr>
        <p:spPr bwMode="auto">
          <a:xfrm>
            <a:off x="3136900" y="3454400"/>
            <a:ext cx="282575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de-DE" sz="1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  <a:p>
            <a:pPr algn="ctr"/>
            <a:r>
              <a:rPr lang="de-DE" sz="1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</a:t>
            </a:r>
          </a:p>
          <a:p>
            <a:pPr algn="ctr"/>
            <a:r>
              <a:rPr lang="de-DE" sz="1400" dirty="0"/>
              <a:t>0</a:t>
            </a:r>
          </a:p>
        </p:txBody>
      </p:sp>
      <p:sp>
        <p:nvSpPr>
          <p:cNvPr id="431132" name="AutoShape 28"/>
          <p:cNvSpPr>
            <a:spLocks noChangeArrowheads="1"/>
          </p:cNvSpPr>
          <p:nvPr/>
        </p:nvSpPr>
        <p:spPr bwMode="auto">
          <a:xfrm>
            <a:off x="3151188" y="3490913"/>
            <a:ext cx="252412" cy="647700"/>
          </a:xfrm>
          <a:prstGeom prst="bracketPair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431133" name="Line 29"/>
          <p:cNvSpPr>
            <a:spLocks noChangeShapeType="1"/>
          </p:cNvSpPr>
          <p:nvPr/>
        </p:nvSpPr>
        <p:spPr bwMode="auto">
          <a:xfrm>
            <a:off x="3887788" y="4257675"/>
            <a:ext cx="1044575" cy="14049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31134" name="Text Box 30"/>
          <p:cNvSpPr txBox="1">
            <a:spLocks noChangeArrowheads="1"/>
          </p:cNvSpPr>
          <p:nvPr/>
        </p:nvSpPr>
        <p:spPr bwMode="auto">
          <a:xfrm>
            <a:off x="4541838" y="4437063"/>
            <a:ext cx="282575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de-DE" sz="1400"/>
              <a:t>2</a:t>
            </a:r>
          </a:p>
          <a:p>
            <a:pPr algn="ctr"/>
            <a:r>
              <a:rPr lang="de-DE" sz="1400"/>
              <a:t>2</a:t>
            </a:r>
          </a:p>
          <a:p>
            <a:pPr algn="ctr"/>
            <a:r>
              <a:rPr lang="de-DE" sz="1400"/>
              <a:t>0</a:t>
            </a:r>
          </a:p>
        </p:txBody>
      </p:sp>
      <p:sp>
        <p:nvSpPr>
          <p:cNvPr id="431136" name="Text Box 32"/>
          <p:cNvSpPr txBox="1">
            <a:spLocks noChangeArrowheads="1"/>
          </p:cNvSpPr>
          <p:nvPr/>
        </p:nvSpPr>
        <p:spPr bwMode="auto">
          <a:xfrm>
            <a:off x="4937125" y="4883150"/>
            <a:ext cx="282575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de-DE" sz="1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  <a:p>
            <a:pPr algn="ctr"/>
            <a:r>
              <a:rPr lang="de-DE" sz="1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  <a:p>
            <a:pPr algn="ctr"/>
            <a:r>
              <a:rPr lang="de-DE" sz="1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3</a:t>
            </a:r>
          </a:p>
        </p:txBody>
      </p:sp>
      <p:sp>
        <p:nvSpPr>
          <p:cNvPr id="431137" name="AutoShape 33"/>
          <p:cNvSpPr>
            <a:spLocks noChangeArrowheads="1"/>
          </p:cNvSpPr>
          <p:nvPr/>
        </p:nvSpPr>
        <p:spPr bwMode="auto">
          <a:xfrm>
            <a:off x="4951413" y="4919663"/>
            <a:ext cx="252412" cy="647700"/>
          </a:xfrm>
          <a:prstGeom prst="bracketPair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431138" name="Oval 34"/>
          <p:cNvSpPr>
            <a:spLocks noChangeArrowheads="1"/>
          </p:cNvSpPr>
          <p:nvPr/>
        </p:nvSpPr>
        <p:spPr bwMode="auto">
          <a:xfrm>
            <a:off x="1582738" y="5624513"/>
            <a:ext cx="73025" cy="7302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431139" name="Text Box 35"/>
          <p:cNvSpPr txBox="1">
            <a:spLocks noChangeArrowheads="1"/>
          </p:cNvSpPr>
          <p:nvPr/>
        </p:nvSpPr>
        <p:spPr bwMode="auto">
          <a:xfrm>
            <a:off x="1474788" y="4859338"/>
            <a:ext cx="282575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de-DE" sz="1400" dirty="0"/>
              <a:t>0</a:t>
            </a:r>
          </a:p>
          <a:p>
            <a:pPr algn="ctr"/>
            <a:r>
              <a:rPr lang="de-DE" sz="1400" dirty="0"/>
              <a:t>0</a:t>
            </a:r>
          </a:p>
          <a:p>
            <a:pPr algn="ctr"/>
            <a:r>
              <a:rPr lang="de-DE" sz="1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</a:t>
            </a:r>
          </a:p>
        </p:txBody>
      </p:sp>
      <p:sp>
        <p:nvSpPr>
          <p:cNvPr id="431140" name="AutoShape 36"/>
          <p:cNvSpPr>
            <a:spLocks noChangeArrowheads="1"/>
          </p:cNvSpPr>
          <p:nvPr/>
        </p:nvSpPr>
        <p:spPr bwMode="auto">
          <a:xfrm>
            <a:off x="1489075" y="4895850"/>
            <a:ext cx="252413" cy="647700"/>
          </a:xfrm>
          <a:prstGeom prst="bracketPair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431141" name="Line 37"/>
          <p:cNvSpPr>
            <a:spLocks noChangeShapeType="1"/>
          </p:cNvSpPr>
          <p:nvPr/>
        </p:nvSpPr>
        <p:spPr bwMode="auto">
          <a:xfrm flipV="1">
            <a:off x="2303463" y="2852738"/>
            <a:ext cx="2197100" cy="28082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31142" name="Text Box 38"/>
          <p:cNvSpPr txBox="1">
            <a:spLocks noChangeArrowheads="1"/>
          </p:cNvSpPr>
          <p:nvPr/>
        </p:nvSpPr>
        <p:spPr bwMode="auto">
          <a:xfrm>
            <a:off x="2124075" y="4859338"/>
            <a:ext cx="282575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de-DE" sz="1400" dirty="0"/>
              <a:t>0</a:t>
            </a:r>
          </a:p>
          <a:p>
            <a:pPr algn="ctr"/>
            <a:r>
              <a:rPr lang="de-DE" sz="1400" dirty="0"/>
              <a:t>0</a:t>
            </a:r>
          </a:p>
          <a:p>
            <a:pPr algn="ctr"/>
            <a:r>
              <a:rPr lang="de-DE" sz="1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431143" name="AutoShape 39"/>
          <p:cNvSpPr>
            <a:spLocks noChangeArrowheads="1"/>
          </p:cNvSpPr>
          <p:nvPr/>
        </p:nvSpPr>
        <p:spPr bwMode="auto">
          <a:xfrm>
            <a:off x="2132013" y="4895850"/>
            <a:ext cx="252412" cy="647700"/>
          </a:xfrm>
          <a:prstGeom prst="bracketPair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431144" name="Text Box 40"/>
          <p:cNvSpPr txBox="1">
            <a:spLocks noChangeArrowheads="1"/>
          </p:cNvSpPr>
          <p:nvPr/>
        </p:nvSpPr>
        <p:spPr bwMode="auto">
          <a:xfrm>
            <a:off x="4319588" y="2005013"/>
            <a:ext cx="282575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de-DE" sz="1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3</a:t>
            </a:r>
          </a:p>
          <a:p>
            <a:pPr algn="ctr"/>
            <a:r>
              <a:rPr lang="de-DE" sz="1400" dirty="0"/>
              <a:t>0</a:t>
            </a:r>
          </a:p>
          <a:p>
            <a:pPr algn="ctr"/>
            <a:r>
              <a:rPr lang="de-DE" sz="1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431145" name="AutoShape 41"/>
          <p:cNvSpPr>
            <a:spLocks noChangeArrowheads="1"/>
          </p:cNvSpPr>
          <p:nvPr/>
        </p:nvSpPr>
        <p:spPr bwMode="auto">
          <a:xfrm>
            <a:off x="4333875" y="2041525"/>
            <a:ext cx="252413" cy="647700"/>
          </a:xfrm>
          <a:prstGeom prst="bracketPair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431146" name="Line 42"/>
          <p:cNvSpPr>
            <a:spLocks noChangeShapeType="1"/>
          </p:cNvSpPr>
          <p:nvPr/>
        </p:nvSpPr>
        <p:spPr bwMode="auto">
          <a:xfrm flipV="1">
            <a:off x="5688013" y="2852738"/>
            <a:ext cx="539750" cy="28098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31147" name="Text Box 43"/>
          <p:cNvSpPr txBox="1">
            <a:spLocks noChangeArrowheads="1"/>
          </p:cNvSpPr>
          <p:nvPr/>
        </p:nvSpPr>
        <p:spPr bwMode="auto">
          <a:xfrm>
            <a:off x="6084888" y="2014538"/>
            <a:ext cx="282575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de-DE" sz="1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4</a:t>
            </a:r>
          </a:p>
          <a:p>
            <a:pPr algn="ctr"/>
            <a:r>
              <a:rPr lang="de-DE" sz="1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  <a:p>
            <a:pPr algn="ctr"/>
            <a:r>
              <a:rPr lang="de-DE" sz="1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4</a:t>
            </a:r>
          </a:p>
        </p:txBody>
      </p:sp>
      <p:sp>
        <p:nvSpPr>
          <p:cNvPr id="431148" name="AutoShape 44"/>
          <p:cNvSpPr>
            <a:spLocks noChangeArrowheads="1"/>
          </p:cNvSpPr>
          <p:nvPr/>
        </p:nvSpPr>
        <p:spPr bwMode="auto">
          <a:xfrm>
            <a:off x="6099175" y="2051050"/>
            <a:ext cx="252413" cy="647700"/>
          </a:xfrm>
          <a:prstGeom prst="bracketPair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431149" name="Text Box 45"/>
          <p:cNvSpPr txBox="1">
            <a:spLocks noChangeArrowheads="1"/>
          </p:cNvSpPr>
          <p:nvPr/>
        </p:nvSpPr>
        <p:spPr bwMode="auto">
          <a:xfrm>
            <a:off x="5400675" y="4894263"/>
            <a:ext cx="282575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de-DE" sz="1400" dirty="0"/>
              <a:t>2</a:t>
            </a:r>
          </a:p>
          <a:p>
            <a:pPr algn="ctr"/>
            <a:r>
              <a:rPr lang="de-DE" sz="1400" dirty="0"/>
              <a:t>2</a:t>
            </a:r>
          </a:p>
          <a:p>
            <a:pPr algn="ctr"/>
            <a:r>
              <a:rPr lang="de-DE" sz="1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4</a:t>
            </a:r>
          </a:p>
        </p:txBody>
      </p:sp>
      <p:sp>
        <p:nvSpPr>
          <p:cNvPr id="431150" name="AutoShape 46"/>
          <p:cNvSpPr>
            <a:spLocks noChangeArrowheads="1"/>
          </p:cNvSpPr>
          <p:nvPr/>
        </p:nvSpPr>
        <p:spPr bwMode="auto">
          <a:xfrm>
            <a:off x="5414963" y="4930775"/>
            <a:ext cx="252412" cy="647700"/>
          </a:xfrm>
          <a:prstGeom prst="bracketPair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431151" name="Line 47"/>
          <p:cNvSpPr>
            <a:spLocks noChangeShapeType="1"/>
          </p:cNvSpPr>
          <p:nvPr/>
        </p:nvSpPr>
        <p:spPr bwMode="auto">
          <a:xfrm>
            <a:off x="6877050" y="2852738"/>
            <a:ext cx="1223963" cy="14049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31152" name="Text Box 48"/>
          <p:cNvSpPr txBox="1">
            <a:spLocks noChangeArrowheads="1"/>
          </p:cNvSpPr>
          <p:nvPr/>
        </p:nvSpPr>
        <p:spPr bwMode="auto">
          <a:xfrm>
            <a:off x="6737350" y="2005013"/>
            <a:ext cx="282575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de-DE" sz="1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5</a:t>
            </a:r>
          </a:p>
          <a:p>
            <a:pPr algn="ctr"/>
            <a:r>
              <a:rPr lang="de-DE" sz="1400" dirty="0"/>
              <a:t>2</a:t>
            </a:r>
          </a:p>
          <a:p>
            <a:pPr algn="ctr"/>
            <a:r>
              <a:rPr lang="de-DE" sz="1400" dirty="0"/>
              <a:t>4</a:t>
            </a:r>
          </a:p>
        </p:txBody>
      </p:sp>
      <p:sp>
        <p:nvSpPr>
          <p:cNvPr id="431153" name="AutoShape 49"/>
          <p:cNvSpPr>
            <a:spLocks noChangeArrowheads="1"/>
          </p:cNvSpPr>
          <p:nvPr/>
        </p:nvSpPr>
        <p:spPr bwMode="auto">
          <a:xfrm>
            <a:off x="6751638" y="2041525"/>
            <a:ext cx="252412" cy="647700"/>
          </a:xfrm>
          <a:prstGeom prst="bracketPair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431154" name="Text Box 50"/>
          <p:cNvSpPr txBox="1">
            <a:spLocks noChangeArrowheads="1"/>
          </p:cNvSpPr>
          <p:nvPr/>
        </p:nvSpPr>
        <p:spPr bwMode="auto">
          <a:xfrm>
            <a:off x="8105775" y="3454400"/>
            <a:ext cx="282575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de-DE" sz="1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5</a:t>
            </a:r>
          </a:p>
          <a:p>
            <a:pPr algn="ctr"/>
            <a:r>
              <a:rPr lang="de-DE" sz="1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4</a:t>
            </a:r>
          </a:p>
          <a:p>
            <a:pPr algn="ctr"/>
            <a:r>
              <a:rPr lang="de-DE" sz="1400" dirty="0"/>
              <a:t>5</a:t>
            </a:r>
          </a:p>
        </p:txBody>
      </p:sp>
      <p:sp>
        <p:nvSpPr>
          <p:cNvPr id="431155" name="AutoShape 51"/>
          <p:cNvSpPr>
            <a:spLocks noChangeArrowheads="1"/>
          </p:cNvSpPr>
          <p:nvPr/>
        </p:nvSpPr>
        <p:spPr bwMode="auto">
          <a:xfrm>
            <a:off x="8120063" y="3490913"/>
            <a:ext cx="252412" cy="647700"/>
          </a:xfrm>
          <a:prstGeom prst="bracketPair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431156" name="Text Box 52"/>
          <p:cNvSpPr txBox="1">
            <a:spLocks noChangeArrowheads="1"/>
          </p:cNvSpPr>
          <p:nvPr/>
        </p:nvSpPr>
        <p:spPr bwMode="auto">
          <a:xfrm>
            <a:off x="5651500" y="3321050"/>
            <a:ext cx="282575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de-DE" sz="1400"/>
              <a:t>2</a:t>
            </a:r>
          </a:p>
          <a:p>
            <a:pPr algn="ctr"/>
            <a:r>
              <a:rPr lang="de-DE" sz="1400"/>
              <a:t>2</a:t>
            </a:r>
          </a:p>
          <a:p>
            <a:pPr algn="ctr"/>
            <a:r>
              <a:rPr lang="de-DE" sz="1400"/>
              <a:t>4</a:t>
            </a:r>
          </a:p>
        </p:txBody>
      </p:sp>
      <p:sp>
        <p:nvSpPr>
          <p:cNvPr id="431158" name="Text Box 54"/>
          <p:cNvSpPr txBox="1">
            <a:spLocks noChangeArrowheads="1"/>
          </p:cNvSpPr>
          <p:nvPr/>
        </p:nvSpPr>
        <p:spPr bwMode="auto">
          <a:xfrm>
            <a:off x="7673975" y="3033713"/>
            <a:ext cx="282575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de-DE" sz="1400"/>
              <a:t>5</a:t>
            </a:r>
          </a:p>
          <a:p>
            <a:pPr algn="ctr"/>
            <a:r>
              <a:rPr lang="de-DE" sz="1400"/>
              <a:t>2</a:t>
            </a:r>
          </a:p>
          <a:p>
            <a:pPr algn="ctr"/>
            <a:r>
              <a:rPr lang="de-DE" sz="1400"/>
              <a:t>4</a:t>
            </a:r>
          </a:p>
        </p:txBody>
      </p:sp>
      <p:sp>
        <p:nvSpPr>
          <p:cNvPr id="431160" name="Text Box 56"/>
          <p:cNvSpPr txBox="1">
            <a:spLocks noChangeArrowheads="1"/>
          </p:cNvSpPr>
          <p:nvPr/>
        </p:nvSpPr>
        <p:spPr bwMode="auto">
          <a:xfrm>
            <a:off x="4037013" y="3454400"/>
            <a:ext cx="282575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de-DE" sz="1400" dirty="0"/>
              <a:t>2</a:t>
            </a:r>
          </a:p>
          <a:p>
            <a:pPr algn="ctr"/>
            <a:r>
              <a:rPr lang="de-DE" sz="1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  <a:p>
            <a:pPr algn="ctr"/>
            <a:r>
              <a:rPr lang="de-DE" sz="1400" dirty="0"/>
              <a:t>0</a:t>
            </a:r>
          </a:p>
        </p:txBody>
      </p:sp>
      <p:sp>
        <p:nvSpPr>
          <p:cNvPr id="431161" name="AutoShape 57"/>
          <p:cNvSpPr>
            <a:spLocks noChangeArrowheads="1"/>
          </p:cNvSpPr>
          <p:nvPr/>
        </p:nvSpPr>
        <p:spPr bwMode="auto">
          <a:xfrm>
            <a:off x="4051300" y="3490913"/>
            <a:ext cx="252413" cy="647700"/>
          </a:xfrm>
          <a:prstGeom prst="bracketPair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431162" name="Line 58"/>
          <p:cNvSpPr>
            <a:spLocks noChangeShapeType="1"/>
          </p:cNvSpPr>
          <p:nvPr/>
        </p:nvSpPr>
        <p:spPr bwMode="auto">
          <a:xfrm flipV="1">
            <a:off x="6443663" y="4221163"/>
            <a:ext cx="828675" cy="14398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31163" name="Text Box 59"/>
          <p:cNvSpPr txBox="1">
            <a:spLocks noChangeArrowheads="1"/>
          </p:cNvSpPr>
          <p:nvPr/>
        </p:nvSpPr>
        <p:spPr bwMode="auto">
          <a:xfrm>
            <a:off x="6161088" y="4894263"/>
            <a:ext cx="282575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de-DE" sz="1400" dirty="0"/>
              <a:t>2</a:t>
            </a:r>
          </a:p>
          <a:p>
            <a:pPr algn="ctr"/>
            <a:r>
              <a:rPr lang="de-DE" sz="1400" dirty="0"/>
              <a:t>2</a:t>
            </a:r>
          </a:p>
          <a:p>
            <a:pPr algn="ctr"/>
            <a:r>
              <a:rPr lang="de-DE" sz="1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5</a:t>
            </a:r>
          </a:p>
        </p:txBody>
      </p:sp>
      <p:sp>
        <p:nvSpPr>
          <p:cNvPr id="431164" name="AutoShape 60"/>
          <p:cNvSpPr>
            <a:spLocks noChangeArrowheads="1"/>
          </p:cNvSpPr>
          <p:nvPr/>
        </p:nvSpPr>
        <p:spPr bwMode="auto">
          <a:xfrm>
            <a:off x="6175375" y="4930775"/>
            <a:ext cx="252413" cy="647700"/>
          </a:xfrm>
          <a:prstGeom prst="bracketPair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431165" name="Text Box 61"/>
          <p:cNvSpPr txBox="1">
            <a:spLocks noChangeArrowheads="1"/>
          </p:cNvSpPr>
          <p:nvPr/>
        </p:nvSpPr>
        <p:spPr bwMode="auto">
          <a:xfrm>
            <a:off x="7019925" y="3454400"/>
            <a:ext cx="282575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de-DE" sz="1400" dirty="0"/>
              <a:t>2</a:t>
            </a:r>
          </a:p>
          <a:p>
            <a:pPr algn="ctr"/>
            <a:r>
              <a:rPr lang="de-DE" sz="1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3</a:t>
            </a:r>
          </a:p>
          <a:p>
            <a:pPr algn="ctr"/>
            <a:r>
              <a:rPr lang="de-DE" sz="1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5</a:t>
            </a:r>
          </a:p>
        </p:txBody>
      </p:sp>
      <p:sp>
        <p:nvSpPr>
          <p:cNvPr id="431166" name="AutoShape 62"/>
          <p:cNvSpPr>
            <a:spLocks noChangeArrowheads="1"/>
          </p:cNvSpPr>
          <p:nvPr/>
        </p:nvSpPr>
        <p:spPr bwMode="auto">
          <a:xfrm>
            <a:off x="7034213" y="3490913"/>
            <a:ext cx="252412" cy="647700"/>
          </a:xfrm>
          <a:prstGeom prst="bracketPair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431167" name="AutoShape 63"/>
          <p:cNvSpPr>
            <a:spLocks noChangeArrowheads="1"/>
          </p:cNvSpPr>
          <p:nvPr/>
        </p:nvSpPr>
        <p:spPr bwMode="auto">
          <a:xfrm>
            <a:off x="6494463" y="4365625"/>
            <a:ext cx="252412" cy="647700"/>
          </a:xfrm>
          <a:prstGeom prst="bracketPair">
            <a:avLst>
              <a:gd name="adj" fmla="val 16667"/>
            </a:avLst>
          </a:prstGeom>
          <a:solidFill>
            <a:srgbClr val="EAEAEA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431168" name="Text Box 64"/>
          <p:cNvSpPr txBox="1">
            <a:spLocks noChangeArrowheads="1"/>
          </p:cNvSpPr>
          <p:nvPr/>
        </p:nvSpPr>
        <p:spPr bwMode="auto">
          <a:xfrm>
            <a:off x="6480175" y="4329113"/>
            <a:ext cx="282575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de-DE" sz="1400"/>
              <a:t>2</a:t>
            </a:r>
          </a:p>
          <a:p>
            <a:pPr algn="ctr"/>
            <a:r>
              <a:rPr lang="de-DE" sz="1400"/>
              <a:t>2</a:t>
            </a:r>
          </a:p>
          <a:p>
            <a:pPr algn="ctr"/>
            <a:r>
              <a:rPr lang="de-DE" sz="1400"/>
              <a:t>5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/>
              <a:t>Slide </a:t>
            </a:r>
            <a:fld id="{5AA752A6-1379-EB4D-A39C-137F9065CE57}" type="slidenum">
              <a:rPr lang="de-DE" smtClean="0"/>
              <a:pPr/>
              <a:t>51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30255979"/>
      </p:ext>
    </p:extLst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099" name="Rectangle 27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Relation Between the Time Stamps</a:t>
            </a:r>
          </a:p>
        </p:txBody>
      </p:sp>
      <p:sp>
        <p:nvSpPr>
          <p:cNvPr id="515101" name="Rectangle 29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i="1" dirty="0"/>
              <a:t>R</a:t>
            </a:r>
            <a:r>
              <a:rPr lang="en-US" dirty="0"/>
              <a:t>(</a:t>
            </a:r>
            <a:r>
              <a:rPr lang="en-US" i="1" dirty="0"/>
              <a:t>e</a:t>
            </a:r>
            <a:r>
              <a:rPr lang="en-US" dirty="0"/>
              <a:t>)	exact real time of the event </a:t>
            </a:r>
            <a:r>
              <a:rPr lang="en-US" i="1" dirty="0"/>
              <a:t>e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i="1" dirty="0"/>
              <a:t>L</a:t>
            </a:r>
            <a:r>
              <a:rPr lang="en-US" dirty="0"/>
              <a:t>(</a:t>
            </a:r>
            <a:r>
              <a:rPr lang="en-US" i="1" dirty="0"/>
              <a:t>e</a:t>
            </a:r>
            <a:r>
              <a:rPr lang="en-US" dirty="0"/>
              <a:t>)	</a:t>
            </a:r>
            <a:r>
              <a:rPr lang="en-US" dirty="0" err="1"/>
              <a:t>Lamport</a:t>
            </a:r>
            <a:r>
              <a:rPr lang="en-US" dirty="0"/>
              <a:t>-time of </a:t>
            </a:r>
            <a:r>
              <a:rPr lang="en-US" i="1" dirty="0"/>
              <a:t>e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i="1" dirty="0"/>
              <a:t>V</a:t>
            </a:r>
            <a:r>
              <a:rPr lang="en-US" dirty="0"/>
              <a:t>(</a:t>
            </a:r>
            <a:r>
              <a:rPr lang="en-US" i="1" dirty="0"/>
              <a:t>a</a:t>
            </a:r>
            <a:r>
              <a:rPr lang="en-US" dirty="0"/>
              <a:t>)	Vector-time of </a:t>
            </a:r>
            <a:r>
              <a:rPr lang="en-US" i="1" dirty="0"/>
              <a:t>e</a:t>
            </a:r>
          </a:p>
        </p:txBody>
      </p:sp>
      <p:sp>
        <p:nvSpPr>
          <p:cNvPr id="17" name="Fußzeilenplatzhalter 4"/>
          <p:cNvSpPr>
            <a:spLocks noGrp="1"/>
          </p:cNvSpPr>
          <p:nvPr>
            <p:ph type="ftr" sz="quarter" idx="10"/>
          </p:nvPr>
        </p:nvSpPr>
        <p:spPr>
          <a:xfrm>
            <a:off x="542674" y="6374964"/>
            <a:ext cx="6624638" cy="152400"/>
          </a:xfrm>
        </p:spPr>
        <p:txBody>
          <a:bodyPr/>
          <a:lstStyle/>
          <a:p>
            <a:r>
              <a:rPr lang="en-US" b="0" dirty="0" err="1"/>
              <a:t>Danh</a:t>
            </a:r>
            <a:r>
              <a:rPr lang="en-US" b="0" dirty="0"/>
              <a:t> Le Phuoc, TU Berlin, Distributed Algorithms 2018/19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187624" y="3926526"/>
            <a:ext cx="6444456" cy="1744092"/>
            <a:chOff x="611188" y="3573463"/>
            <a:chExt cx="8101012" cy="2447925"/>
          </a:xfrm>
        </p:grpSpPr>
        <p:sp>
          <p:nvSpPr>
            <p:cNvPr id="515103" name="AutoShape 31"/>
            <p:cNvSpPr>
              <a:spLocks noChangeArrowheads="1"/>
            </p:cNvSpPr>
            <p:nvPr/>
          </p:nvSpPr>
          <p:spPr bwMode="auto">
            <a:xfrm>
              <a:off x="611188" y="3573463"/>
              <a:ext cx="8101012" cy="2447925"/>
            </a:xfrm>
            <a:prstGeom prst="roundRect">
              <a:avLst>
                <a:gd name="adj" fmla="val 16667"/>
              </a:avLst>
            </a:prstGeom>
            <a:solidFill>
              <a:srgbClr val="EAEAEA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pic>
          <p:nvPicPr>
            <p:cNvPr id="515084" name="Picture 12" descr="TP_tmp"/>
            <p:cNvPicPr>
              <a:picLocks noChangeAspect="1" noChangeArrowheads="1"/>
            </p:cNvPicPr>
            <p:nvPr>
              <p:custDataLst>
                <p:tags r:id="rId1"/>
              </p:custDataLst>
            </p:nvPr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0575" y="3709988"/>
              <a:ext cx="2971800" cy="508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15086" name="Picture 14" descr="TP_tmp"/>
            <p:cNvPicPr>
              <a:picLocks noChangeAspect="1" noChangeArrowheads="1"/>
            </p:cNvPicPr>
            <p:nvPr>
              <p:custDataLst>
                <p:tags r:id="rId2"/>
              </p:custDataLst>
            </p:nvPr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29238" y="3709988"/>
              <a:ext cx="3022600" cy="508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15107" name="Picture 35" descr="TP_tmp"/>
            <p:cNvPicPr>
              <a:picLocks noChangeAspect="1" noChangeArrowheads="1"/>
            </p:cNvPicPr>
            <p:nvPr>
              <p:custDataLst>
                <p:tags r:id="rId3"/>
              </p:custDataLst>
            </p:nvPr>
          </p:nvPicPr>
          <p:blipFill>
            <a:blip r:embed="rId1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0575" y="3709988"/>
              <a:ext cx="2971800" cy="5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15109" name="Picture 37" descr="TP_tmp"/>
            <p:cNvPicPr>
              <a:picLocks noChangeAspect="1" noChangeArrowheads="1"/>
            </p:cNvPicPr>
            <p:nvPr>
              <p:custDataLst>
                <p:tags r:id="rId4"/>
              </p:custDataLst>
            </p:nvPr>
          </p:nvPicPr>
          <p:blipFill>
            <a:blip r:embed="rId1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07025" y="5189538"/>
              <a:ext cx="2870200" cy="508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15110" name="Picture 38" descr="TP_tmp"/>
            <p:cNvPicPr>
              <a:picLocks noChangeAspect="1" noChangeArrowheads="1"/>
            </p:cNvPicPr>
            <p:nvPr>
              <p:custDataLst>
                <p:tags r:id="rId5"/>
              </p:custDataLst>
            </p:nvPr>
          </p:nvPicPr>
          <p:blipFill>
            <a:blip r:embed="rId17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8000" y="5313363"/>
              <a:ext cx="5080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15111" name="Picture 39" descr="TP_tmp"/>
            <p:cNvPicPr>
              <a:picLocks noChangeAspect="1" noChangeArrowheads="1"/>
            </p:cNvPicPr>
            <p:nvPr>
              <p:custDataLst>
                <p:tags r:id="rId6"/>
              </p:custDataLst>
            </p:nvPr>
          </p:nvPicPr>
          <p:blipFill>
            <a:blip r:embed="rId18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-1787991">
              <a:off x="3322638" y="4611688"/>
              <a:ext cx="2001837" cy="3063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15112" name="Picture 40" descr="TP_tmp"/>
            <p:cNvPicPr>
              <a:picLocks noChangeAspect="1" noChangeArrowheads="1"/>
            </p:cNvPicPr>
            <p:nvPr>
              <p:custDataLst>
                <p:tags r:id="rId7"/>
              </p:custDataLst>
            </p:nvPr>
          </p:nvPicPr>
          <p:blipFill>
            <a:blip r:embed="rId1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29238" y="3709988"/>
              <a:ext cx="3022600" cy="5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15113" name="Picture 41" descr="TP_tmp"/>
            <p:cNvPicPr>
              <a:picLocks noChangeAspect="1" noChangeArrowheads="1"/>
            </p:cNvPicPr>
            <p:nvPr>
              <p:custDataLst>
                <p:tags r:id="rId8"/>
              </p:custDataLst>
            </p:nvPr>
          </p:nvPicPr>
          <p:blipFill>
            <a:blip r:embed="rId19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67513" y="4502150"/>
              <a:ext cx="304800" cy="508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15115" name="Picture 43" descr="TP_tmp"/>
            <p:cNvPicPr>
              <a:picLocks noChangeAspect="1" noChangeArrowheads="1"/>
            </p:cNvPicPr>
            <p:nvPr>
              <p:custDataLst>
                <p:tags r:id="rId9"/>
              </p:custDataLst>
            </p:nvPr>
          </p:nvPicPr>
          <p:blipFill>
            <a:blip r:embed="rId20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95513" y="4502150"/>
              <a:ext cx="304800" cy="508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15116" name="Picture 44" descr="TP_tmp"/>
            <p:cNvPicPr>
              <a:picLocks noChangeAspect="1" noChangeArrowheads="1"/>
            </p:cNvPicPr>
            <p:nvPr>
              <p:custDataLst>
                <p:tags r:id="rId10"/>
              </p:custDataLst>
            </p:nvPr>
          </p:nvPicPr>
          <p:blipFill>
            <a:blip r:embed="rId21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8000" y="3800475"/>
              <a:ext cx="5080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15117" name="Picture 45" descr="TP_tmp"/>
            <p:cNvPicPr>
              <a:picLocks noChangeAspect="1" noChangeArrowheads="1"/>
            </p:cNvPicPr>
            <p:nvPr>
              <p:custDataLst>
                <p:tags r:id="rId11"/>
              </p:custDataLst>
            </p:nvPr>
          </p:nvPicPr>
          <p:blipFill>
            <a:blip r:embed="rId2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03375" y="5254625"/>
              <a:ext cx="1346200" cy="381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/>
              <a:t>Slide </a:t>
            </a:r>
            <a:fld id="{DDA20590-EC26-DE40-BF83-8E86F34B783D}" type="slidenum">
              <a:rPr lang="de-DE" smtClean="0"/>
              <a:pPr/>
              <a:t>52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99697760"/>
      </p:ext>
    </p:extLst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Matrix Clocks</a:t>
            </a:r>
          </a:p>
        </p:txBody>
      </p:sp>
      <p:sp>
        <p:nvSpPr>
          <p:cNvPr id="6" name="Textplatzhalter 5"/>
          <p:cNvSpPr>
            <a:spLocks noGrp="1"/>
          </p:cNvSpPr>
          <p:nvPr>
            <p:ph idx="1"/>
          </p:nvPr>
        </p:nvSpPr>
        <p:spPr>
          <a:xfrm>
            <a:off x="539750" y="1924050"/>
            <a:ext cx="8424738" cy="40671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dirty="0"/>
              <a:t>Every process </a:t>
            </a:r>
            <a:r>
              <a:rPr lang="en-US" i="1" dirty="0"/>
              <a:t>P</a:t>
            </a:r>
            <a:r>
              <a:rPr lang="en-US" i="1" baseline="-25000" dirty="0"/>
              <a:t>i</a:t>
            </a:r>
            <a:r>
              <a:rPr lang="en-US" dirty="0"/>
              <a:t> has a </a:t>
            </a:r>
            <a:r>
              <a:rPr lang="en-US" dirty="0">
                <a:solidFill>
                  <a:schemeClr val="accent1"/>
                </a:solidFill>
              </a:rPr>
              <a:t>matrix time stamp </a:t>
            </a:r>
            <a:r>
              <a:rPr lang="en-US" i="1" dirty="0">
                <a:solidFill>
                  <a:schemeClr val="accent1"/>
                </a:solidFill>
              </a:rPr>
              <a:t>M</a:t>
            </a:r>
            <a:r>
              <a:rPr lang="en-US" i="1" baseline="-25000" dirty="0">
                <a:solidFill>
                  <a:schemeClr val="accent1"/>
                </a:solidFill>
              </a:rPr>
              <a:t>i</a:t>
            </a:r>
            <a:r>
              <a:rPr lang="en-US" i="1" dirty="0"/>
              <a:t> </a:t>
            </a:r>
            <a:r>
              <a:rPr lang="en-US" dirty="0"/>
              <a:t>given by a </a:t>
            </a:r>
            <a:r>
              <a:rPr lang="en-US" i="1" dirty="0"/>
              <a:t>n</a:t>
            </a:r>
            <a:r>
              <a:rPr lang="en-US" dirty="0"/>
              <a:t> x </a:t>
            </a:r>
            <a:r>
              <a:rPr lang="en-US" i="1" dirty="0"/>
              <a:t>n</a:t>
            </a:r>
            <a:r>
              <a:rPr lang="en-US" dirty="0"/>
              <a:t>-matrix initialized by zero matrix</a:t>
            </a: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dirty="0"/>
              <a:t>Process </a:t>
            </a:r>
            <a:r>
              <a:rPr lang="en-US" i="1" dirty="0"/>
              <a:t>P</a:t>
            </a:r>
            <a:r>
              <a:rPr lang="en-US" i="1" baseline="-25000" dirty="0"/>
              <a:t>i</a:t>
            </a:r>
            <a:r>
              <a:rPr lang="en-US" dirty="0"/>
              <a:t> increases the components </a:t>
            </a:r>
            <a:r>
              <a:rPr lang="en-US" i="1" dirty="0"/>
              <a:t>M</a:t>
            </a:r>
            <a:r>
              <a:rPr lang="en-US" i="1" baseline="-25000" dirty="0"/>
              <a:t>i</a:t>
            </a:r>
            <a:r>
              <a:rPr lang="en-US" dirty="0"/>
              <a:t> [ </a:t>
            </a:r>
            <a:r>
              <a:rPr lang="en-US" i="1" dirty="0"/>
              <a:t>i</a:t>
            </a:r>
            <a:r>
              <a:rPr lang="en-US" dirty="0"/>
              <a:t>, </a:t>
            </a:r>
            <a:r>
              <a:rPr lang="en-US" i="1" dirty="0"/>
              <a:t>i</a:t>
            </a:r>
            <a:r>
              <a:rPr lang="en-US" dirty="0"/>
              <a:t> ] (the </a:t>
            </a:r>
            <a:r>
              <a:rPr lang="en-US" i="1" dirty="0"/>
              <a:t>i</a:t>
            </a:r>
            <a:r>
              <a:rPr lang="en-US" dirty="0"/>
              <a:t>-</a:t>
            </a:r>
            <a:r>
              <a:rPr lang="en-US" dirty="0" err="1"/>
              <a:t>th</a:t>
            </a:r>
            <a:r>
              <a:rPr lang="en-US" dirty="0"/>
              <a:t> element at diagonal) by 1, if a local event occurs</a:t>
            </a: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dirty="0"/>
              <a:t>Interpretation of the elements of matrix </a:t>
            </a:r>
            <a:r>
              <a:rPr lang="en-US" i="1" dirty="0"/>
              <a:t>M</a:t>
            </a:r>
            <a:r>
              <a:rPr lang="en-US" i="1" baseline="-25000" dirty="0"/>
              <a:t>i</a:t>
            </a:r>
          </a:p>
          <a:p>
            <a:pPr lvl="1">
              <a:lnSpc>
                <a:spcPct val="150000"/>
              </a:lnSpc>
            </a:pPr>
            <a:r>
              <a:rPr lang="en-US" i="1" dirty="0"/>
              <a:t>M</a:t>
            </a:r>
            <a:r>
              <a:rPr lang="en-US" i="1" baseline="-25000" dirty="0"/>
              <a:t>i</a:t>
            </a:r>
            <a:r>
              <a:rPr lang="en-US" dirty="0"/>
              <a:t> [ </a:t>
            </a:r>
            <a:r>
              <a:rPr lang="en-US" i="1" dirty="0" err="1"/>
              <a:t>i</a:t>
            </a:r>
            <a:r>
              <a:rPr lang="en-US" dirty="0"/>
              <a:t>, </a:t>
            </a:r>
            <a:r>
              <a:rPr lang="en-US" i="1" dirty="0" err="1"/>
              <a:t>i</a:t>
            </a:r>
            <a:r>
              <a:rPr lang="en-US" dirty="0"/>
              <a:t> ] is the local clock </a:t>
            </a:r>
            <a:r>
              <a:rPr lang="en-US" i="1" dirty="0"/>
              <a:t>P</a:t>
            </a:r>
            <a:r>
              <a:rPr lang="en-US" i="1" baseline="-25000" dirty="0"/>
              <a:t>i</a:t>
            </a:r>
            <a:endParaRPr lang="en-US" i="1" dirty="0"/>
          </a:p>
          <a:p>
            <a:pPr lvl="1">
              <a:lnSpc>
                <a:spcPct val="150000"/>
              </a:lnSpc>
            </a:pPr>
            <a:r>
              <a:rPr lang="en-US" i="1" dirty="0"/>
              <a:t>M</a:t>
            </a:r>
            <a:r>
              <a:rPr lang="en-US" i="1" baseline="-25000" dirty="0"/>
              <a:t>i</a:t>
            </a:r>
            <a:r>
              <a:rPr lang="en-US" dirty="0"/>
              <a:t> [ </a:t>
            </a:r>
            <a:r>
              <a:rPr lang="en-US" i="1" dirty="0" err="1"/>
              <a:t>i</a:t>
            </a:r>
            <a:r>
              <a:rPr lang="en-US" dirty="0"/>
              <a:t>, </a:t>
            </a:r>
            <a:r>
              <a:rPr lang="en-US" i="1" dirty="0"/>
              <a:t>l </a:t>
            </a:r>
            <a:r>
              <a:rPr lang="en-US" dirty="0"/>
              <a:t>] is the knowledge of </a:t>
            </a:r>
            <a:r>
              <a:rPr lang="en-US" i="1" dirty="0"/>
              <a:t>P</a:t>
            </a:r>
            <a:r>
              <a:rPr lang="en-US" i="1" baseline="-25000" dirty="0"/>
              <a:t>i</a:t>
            </a:r>
            <a:r>
              <a:rPr lang="en-US" dirty="0"/>
              <a:t> on the local clock of </a:t>
            </a:r>
            <a:r>
              <a:rPr lang="en-US" i="1" dirty="0"/>
              <a:t>P</a:t>
            </a:r>
            <a:r>
              <a:rPr lang="en-US" i="1" baseline="-25000" dirty="0"/>
              <a:t>l</a:t>
            </a:r>
            <a:br>
              <a:rPr lang="en-US" i="1" dirty="0"/>
            </a:br>
            <a:r>
              <a:rPr lang="en-US" dirty="0"/>
              <a:t>(the </a:t>
            </a:r>
            <a:r>
              <a:rPr lang="en-US" i="1" dirty="0" err="1"/>
              <a:t>i</a:t>
            </a:r>
            <a:r>
              <a:rPr lang="en-US" dirty="0" err="1"/>
              <a:t>-th</a:t>
            </a:r>
            <a:r>
              <a:rPr lang="en-US" dirty="0"/>
              <a:t> row is the own time vector of </a:t>
            </a:r>
            <a:r>
              <a:rPr lang="en-US" i="1" dirty="0"/>
              <a:t>P</a:t>
            </a:r>
            <a:r>
              <a:rPr lang="en-US" i="1" baseline="-25000" dirty="0"/>
              <a:t>i</a:t>
            </a:r>
            <a:r>
              <a:rPr lang="en-US" dirty="0"/>
              <a:t>)</a:t>
            </a:r>
            <a:endParaRPr lang="en-US" baseline="-25000" dirty="0"/>
          </a:p>
          <a:p>
            <a:pPr lvl="1">
              <a:lnSpc>
                <a:spcPct val="150000"/>
              </a:lnSpc>
            </a:pPr>
            <a:r>
              <a:rPr lang="en-US" i="1" dirty="0"/>
              <a:t>M</a:t>
            </a:r>
            <a:r>
              <a:rPr lang="en-US" i="1" baseline="-25000" dirty="0"/>
              <a:t>i</a:t>
            </a:r>
            <a:r>
              <a:rPr lang="en-US" dirty="0"/>
              <a:t> [ </a:t>
            </a:r>
            <a:r>
              <a:rPr lang="en-US" i="1" dirty="0"/>
              <a:t>k</a:t>
            </a:r>
            <a:r>
              <a:rPr lang="en-US" dirty="0"/>
              <a:t>, </a:t>
            </a:r>
            <a:r>
              <a:rPr lang="en-US" i="1" dirty="0"/>
              <a:t>l </a:t>
            </a:r>
            <a:r>
              <a:rPr lang="en-US" dirty="0"/>
              <a:t>] is the knowledge of </a:t>
            </a:r>
            <a:r>
              <a:rPr lang="en-US" i="1" dirty="0"/>
              <a:t>P</a:t>
            </a:r>
            <a:r>
              <a:rPr lang="en-US" i="1" baseline="-25000" dirty="0"/>
              <a:t>i</a:t>
            </a:r>
            <a:r>
              <a:rPr lang="en-US" dirty="0"/>
              <a:t> on the knowledge of </a:t>
            </a:r>
            <a:r>
              <a:rPr lang="en-US" i="1" dirty="0" err="1"/>
              <a:t>P</a:t>
            </a:r>
            <a:r>
              <a:rPr lang="en-US" i="1" baseline="-25000" dirty="0" err="1"/>
              <a:t>k</a:t>
            </a:r>
            <a:r>
              <a:rPr lang="en-US" dirty="0"/>
              <a:t> on the local clock of </a:t>
            </a:r>
            <a:r>
              <a:rPr lang="en-US" i="1" dirty="0"/>
              <a:t>P</a:t>
            </a:r>
            <a:r>
              <a:rPr lang="en-US" i="1" baseline="-25000" dirty="0"/>
              <a:t>l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(the </a:t>
            </a:r>
            <a:r>
              <a:rPr lang="en-US" i="1" dirty="0"/>
              <a:t>k</a:t>
            </a:r>
            <a:r>
              <a:rPr lang="en-US" dirty="0"/>
              <a:t>-</a:t>
            </a:r>
            <a:r>
              <a:rPr lang="en-US" dirty="0" err="1"/>
              <a:t>th</a:t>
            </a:r>
            <a:r>
              <a:rPr lang="en-US" dirty="0"/>
              <a:t> row is the approximation of the time vector of </a:t>
            </a:r>
            <a:r>
              <a:rPr lang="en-US" i="1" dirty="0" err="1"/>
              <a:t>P</a:t>
            </a:r>
            <a:r>
              <a:rPr lang="en-US" i="1" baseline="-25000" dirty="0" err="1"/>
              <a:t>k</a:t>
            </a:r>
            <a:r>
              <a:rPr lang="en-US" dirty="0"/>
              <a:t>)</a:t>
            </a:r>
            <a:endParaRPr lang="en-US" baseline="-250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0" dirty="0" err="1"/>
              <a:t>Danh</a:t>
            </a:r>
            <a:r>
              <a:rPr lang="en-US" b="0" dirty="0"/>
              <a:t> Le Phuoc, TU Berlin, Distributed Algorithms 2018/19</a:t>
            </a: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/>
              <a:t>Slide </a:t>
            </a:r>
            <a:fld id="{DDA20590-EC26-DE40-BF83-8E86F34B783D}" type="slidenum">
              <a:rPr lang="de-DE" smtClean="0"/>
              <a:pPr/>
              <a:t>53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5425871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Matrix Clocks</a:t>
            </a:r>
          </a:p>
        </p:txBody>
      </p:sp>
      <p:sp>
        <p:nvSpPr>
          <p:cNvPr id="6" name="Textplatzhalt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Update, if </a:t>
            </a:r>
            <a:r>
              <a:rPr lang="en-US" i="1" dirty="0" err="1">
                <a:solidFill>
                  <a:schemeClr val="tx1"/>
                </a:solidFill>
              </a:rPr>
              <a:t>P</a:t>
            </a:r>
            <a:r>
              <a:rPr lang="en-US" i="1" baseline="-25000" dirty="0" err="1">
                <a:solidFill>
                  <a:schemeClr val="tx1"/>
                </a:solidFill>
              </a:rPr>
              <a:t>j</a:t>
            </a:r>
            <a:r>
              <a:rPr lang="en-US" dirty="0">
                <a:solidFill>
                  <a:schemeClr val="tx1"/>
                </a:solidFill>
              </a:rPr>
              <a:t> gets a message from </a:t>
            </a:r>
            <a:r>
              <a:rPr lang="en-US" i="1" dirty="0">
                <a:solidFill>
                  <a:schemeClr val="tx1"/>
                </a:solidFill>
              </a:rPr>
              <a:t>P</a:t>
            </a:r>
            <a:r>
              <a:rPr lang="en-US" i="1" baseline="-25000" dirty="0">
                <a:solidFill>
                  <a:schemeClr val="tx1"/>
                </a:solidFill>
              </a:rPr>
              <a:t>i</a:t>
            </a:r>
            <a:endParaRPr lang="en-US" sz="1000" noProof="1">
              <a:solidFill>
                <a:schemeClr val="tx1"/>
              </a:solidFill>
              <a:ea typeface="Arial Unicode MS" pitchFamily="34" charset="-128"/>
              <a:cs typeface="Arial Unicode MS" pitchFamily="34" charset="-128"/>
            </a:endParaRPr>
          </a:p>
          <a:p>
            <a:pPr lvl="1">
              <a:lnSpc>
                <a:spcPct val="150000"/>
              </a:lnSpc>
              <a:tabLst>
                <a:tab pos="2333625" algn="l"/>
              </a:tabLst>
            </a:pPr>
            <a:r>
              <a:rPr lang="en-US" noProof="1">
                <a:solidFill>
                  <a:schemeClr val="tx2"/>
                </a:solidFill>
                <a:ea typeface="Arial Unicode MS" pitchFamily="34" charset="-128"/>
                <a:cs typeface="Arial Unicode MS" pitchFamily="34" charset="-128"/>
              </a:rPr>
              <a:t>Updating the time vector of </a:t>
            </a:r>
            <a:r>
              <a:rPr lang="en-US" i="1" noProof="1">
                <a:solidFill>
                  <a:schemeClr val="tx2"/>
                </a:solidFill>
                <a:ea typeface="Arial Unicode MS" pitchFamily="34" charset="-128"/>
                <a:cs typeface="Arial Unicode MS" pitchFamily="34" charset="-128"/>
              </a:rPr>
              <a:t>P</a:t>
            </a:r>
            <a:r>
              <a:rPr lang="en-US" i="1" baseline="-25000" noProof="1">
                <a:solidFill>
                  <a:schemeClr val="tx2"/>
                </a:solidFill>
                <a:ea typeface="Arial Unicode MS" pitchFamily="34" charset="-128"/>
                <a:cs typeface="Arial Unicode MS" pitchFamily="34" charset="-128"/>
              </a:rPr>
              <a:t>j</a:t>
            </a:r>
            <a:r>
              <a:rPr lang="en-US" noProof="1">
                <a:solidFill>
                  <a:schemeClr val="tx2"/>
                </a:solidFill>
                <a:ea typeface="Arial Unicode MS" pitchFamily="34" charset="-128"/>
                <a:cs typeface="Arial Unicode MS" pitchFamily="34" charset="-128"/>
              </a:rPr>
              <a:t> with the time vector of </a:t>
            </a:r>
            <a:r>
              <a:rPr lang="en-US" i="1" noProof="1">
                <a:solidFill>
                  <a:schemeClr val="tx2"/>
                </a:solidFill>
                <a:ea typeface="Arial Unicode MS" pitchFamily="34" charset="-128"/>
                <a:cs typeface="Arial Unicode MS" pitchFamily="34" charset="-128"/>
              </a:rPr>
              <a:t>P</a:t>
            </a:r>
            <a:r>
              <a:rPr lang="en-US" i="1" baseline="-25000" noProof="1">
                <a:solidFill>
                  <a:schemeClr val="tx2"/>
                </a:solidFill>
                <a:ea typeface="Arial Unicode MS" pitchFamily="34" charset="-128"/>
                <a:cs typeface="Arial Unicode MS" pitchFamily="34" charset="-128"/>
              </a:rPr>
              <a:t>i</a:t>
            </a:r>
            <a:br>
              <a:rPr lang="en-US" noProof="1">
                <a:solidFill>
                  <a:schemeClr val="tx1"/>
                </a:solidFill>
                <a:ea typeface="Arial Unicode MS" pitchFamily="34" charset="-128"/>
                <a:cs typeface="Arial Unicode MS" pitchFamily="34" charset="-128"/>
              </a:rPr>
            </a:br>
            <a:r>
              <a:rPr lang="en-US" noProof="1">
                <a:solidFill>
                  <a:schemeClr val="tx1"/>
                </a:solidFill>
                <a:ea typeface="Arial Unicode MS" pitchFamily="34" charset="-128"/>
                <a:cs typeface="Arial Unicode MS" pitchFamily="34" charset="-128"/>
              </a:rPr>
              <a:t>1</a:t>
            </a:r>
            <a:r>
              <a:rPr lang="en-US" noProof="1">
                <a:solidFill>
                  <a:schemeClr val="tx1"/>
                </a:solidFill>
                <a:ea typeface="Arial Unicode MS"/>
                <a:cs typeface="Arial Unicode MS"/>
              </a:rPr>
              <a:t> ≤</a:t>
            </a:r>
            <a:r>
              <a:rPr lang="en-US" noProof="1">
                <a:solidFill>
                  <a:schemeClr val="tx1"/>
                </a:solidFill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i="1" noProof="1">
                <a:solidFill>
                  <a:schemeClr val="tx1"/>
                </a:solidFill>
                <a:ea typeface="Arial Unicode MS" pitchFamily="34" charset="-128"/>
                <a:cs typeface="Arial Unicode MS" pitchFamily="34" charset="-128"/>
              </a:rPr>
              <a:t>k</a:t>
            </a:r>
            <a:r>
              <a:rPr lang="en-US" noProof="1">
                <a:solidFill>
                  <a:schemeClr val="tx1"/>
                </a:solidFill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noProof="1">
                <a:solidFill>
                  <a:schemeClr val="tx1"/>
                </a:solidFill>
                <a:ea typeface="Arial Unicode MS"/>
                <a:cs typeface="Arial Unicode MS"/>
              </a:rPr>
              <a:t>≤ </a:t>
            </a:r>
            <a:r>
              <a:rPr lang="en-US" i="1" noProof="1">
                <a:solidFill>
                  <a:schemeClr val="tx1"/>
                </a:solidFill>
                <a:ea typeface="Arial Unicode MS"/>
                <a:cs typeface="Arial Unicode MS"/>
              </a:rPr>
              <a:t>n</a:t>
            </a:r>
            <a:r>
              <a:rPr lang="en-US" noProof="1">
                <a:solidFill>
                  <a:schemeClr val="tx1"/>
                </a:solidFill>
                <a:ea typeface="Arial Unicode MS" pitchFamily="34" charset="-128"/>
                <a:cs typeface="Arial Unicode MS" pitchFamily="34" charset="-128"/>
              </a:rPr>
              <a:t>: 	</a:t>
            </a:r>
            <a:r>
              <a:rPr lang="en-US" i="1" noProof="1">
                <a:solidFill>
                  <a:schemeClr val="tx1"/>
                </a:solidFill>
                <a:ea typeface="Arial Unicode MS" pitchFamily="34" charset="-128"/>
                <a:cs typeface="Arial Unicode MS" pitchFamily="34" charset="-128"/>
              </a:rPr>
              <a:t>M</a:t>
            </a:r>
            <a:r>
              <a:rPr lang="en-US" i="1" baseline="-25000" noProof="1">
                <a:solidFill>
                  <a:schemeClr val="tx1"/>
                </a:solidFill>
                <a:ea typeface="Arial Unicode MS" pitchFamily="34" charset="-128"/>
                <a:cs typeface="Arial Unicode MS" pitchFamily="34" charset="-128"/>
              </a:rPr>
              <a:t>j</a:t>
            </a:r>
            <a:r>
              <a:rPr lang="en-US" noProof="1">
                <a:solidFill>
                  <a:schemeClr val="tx1"/>
                </a:solidFill>
                <a:ea typeface="Arial Unicode MS" pitchFamily="34" charset="-128"/>
                <a:cs typeface="Arial Unicode MS" pitchFamily="34" charset="-128"/>
              </a:rPr>
              <a:t> [ </a:t>
            </a:r>
            <a:r>
              <a:rPr lang="en-US" i="1" noProof="1">
                <a:solidFill>
                  <a:schemeClr val="tx1"/>
                </a:solidFill>
                <a:ea typeface="Arial Unicode MS" pitchFamily="34" charset="-128"/>
                <a:cs typeface="Arial Unicode MS" pitchFamily="34" charset="-128"/>
              </a:rPr>
              <a:t>j</a:t>
            </a:r>
            <a:r>
              <a:rPr lang="en-US" noProof="1">
                <a:solidFill>
                  <a:schemeClr val="tx1"/>
                </a:solidFill>
                <a:ea typeface="Arial Unicode MS" pitchFamily="34" charset="-128"/>
                <a:cs typeface="Arial Unicode MS" pitchFamily="34" charset="-128"/>
              </a:rPr>
              <a:t>, </a:t>
            </a:r>
            <a:r>
              <a:rPr lang="en-US" i="1" noProof="1">
                <a:solidFill>
                  <a:schemeClr val="tx1"/>
                </a:solidFill>
                <a:ea typeface="Arial Unicode MS" pitchFamily="34" charset="-128"/>
                <a:cs typeface="Arial Unicode MS" pitchFamily="34" charset="-128"/>
              </a:rPr>
              <a:t>k</a:t>
            </a:r>
            <a:r>
              <a:rPr lang="en-US" noProof="1">
                <a:solidFill>
                  <a:schemeClr val="tx1"/>
                </a:solidFill>
                <a:ea typeface="Arial Unicode MS" pitchFamily="34" charset="-128"/>
                <a:cs typeface="Arial Unicode MS" pitchFamily="34" charset="-128"/>
              </a:rPr>
              <a:t> ] = max(</a:t>
            </a:r>
            <a:r>
              <a:rPr lang="en-US" i="1" noProof="1">
                <a:solidFill>
                  <a:schemeClr val="tx1"/>
                </a:solidFill>
                <a:ea typeface="Arial Unicode MS" pitchFamily="34" charset="-128"/>
                <a:cs typeface="Arial Unicode MS" pitchFamily="34" charset="-128"/>
              </a:rPr>
              <a:t>M</a:t>
            </a:r>
            <a:r>
              <a:rPr lang="en-US" i="1" baseline="-25000" noProof="1">
                <a:solidFill>
                  <a:schemeClr val="tx1"/>
                </a:solidFill>
                <a:ea typeface="Arial Unicode MS" pitchFamily="34" charset="-128"/>
                <a:cs typeface="Arial Unicode MS" pitchFamily="34" charset="-128"/>
              </a:rPr>
              <a:t>j</a:t>
            </a:r>
            <a:r>
              <a:rPr lang="en-US" noProof="1">
                <a:solidFill>
                  <a:schemeClr val="tx1"/>
                </a:solidFill>
                <a:ea typeface="Arial Unicode MS" pitchFamily="34" charset="-128"/>
                <a:cs typeface="Arial Unicode MS" pitchFamily="34" charset="-128"/>
              </a:rPr>
              <a:t> [ </a:t>
            </a:r>
            <a:r>
              <a:rPr lang="en-US" i="1" noProof="1">
                <a:solidFill>
                  <a:schemeClr val="tx1"/>
                </a:solidFill>
                <a:ea typeface="Arial Unicode MS" pitchFamily="34" charset="-128"/>
                <a:cs typeface="Arial Unicode MS" pitchFamily="34" charset="-128"/>
              </a:rPr>
              <a:t>j</a:t>
            </a:r>
            <a:r>
              <a:rPr lang="en-US" noProof="1">
                <a:solidFill>
                  <a:schemeClr val="tx1"/>
                </a:solidFill>
                <a:ea typeface="Arial Unicode MS" pitchFamily="34" charset="-128"/>
                <a:cs typeface="Arial Unicode MS" pitchFamily="34" charset="-128"/>
              </a:rPr>
              <a:t>, </a:t>
            </a:r>
            <a:r>
              <a:rPr lang="en-US" i="1" noProof="1">
                <a:solidFill>
                  <a:schemeClr val="tx1"/>
                </a:solidFill>
                <a:ea typeface="Arial Unicode MS" pitchFamily="34" charset="-128"/>
                <a:cs typeface="Arial Unicode MS" pitchFamily="34" charset="-128"/>
              </a:rPr>
              <a:t>k</a:t>
            </a:r>
            <a:r>
              <a:rPr lang="en-US" noProof="1">
                <a:solidFill>
                  <a:schemeClr val="tx1"/>
                </a:solidFill>
                <a:ea typeface="Arial Unicode MS" pitchFamily="34" charset="-128"/>
                <a:cs typeface="Arial Unicode MS" pitchFamily="34" charset="-128"/>
              </a:rPr>
              <a:t> ], </a:t>
            </a:r>
            <a:r>
              <a:rPr lang="en-US" i="1" noProof="1">
                <a:solidFill>
                  <a:schemeClr val="tx1"/>
                </a:solidFill>
                <a:ea typeface="Arial Unicode MS" pitchFamily="34" charset="-128"/>
                <a:cs typeface="Arial Unicode MS" pitchFamily="34" charset="-128"/>
              </a:rPr>
              <a:t>M </a:t>
            </a:r>
            <a:r>
              <a:rPr lang="en-US" noProof="1">
                <a:solidFill>
                  <a:schemeClr val="tx1"/>
                </a:solidFill>
                <a:ea typeface="Arial Unicode MS" pitchFamily="34" charset="-128"/>
                <a:cs typeface="Arial Unicode MS" pitchFamily="34" charset="-128"/>
              </a:rPr>
              <a:t>[ </a:t>
            </a:r>
            <a:r>
              <a:rPr lang="en-US" i="1" noProof="1">
                <a:solidFill>
                  <a:schemeClr val="tx1"/>
                </a:solidFill>
                <a:ea typeface="Arial Unicode MS" pitchFamily="34" charset="-128"/>
                <a:cs typeface="Arial Unicode MS" pitchFamily="34" charset="-128"/>
              </a:rPr>
              <a:t>i</a:t>
            </a:r>
            <a:r>
              <a:rPr lang="en-US" noProof="1">
                <a:solidFill>
                  <a:schemeClr val="tx1"/>
                </a:solidFill>
                <a:ea typeface="Arial Unicode MS" pitchFamily="34" charset="-128"/>
                <a:cs typeface="Arial Unicode MS" pitchFamily="34" charset="-128"/>
              </a:rPr>
              <a:t>, </a:t>
            </a:r>
            <a:r>
              <a:rPr lang="en-US" i="1" noProof="1">
                <a:solidFill>
                  <a:schemeClr val="tx1"/>
                </a:solidFill>
                <a:ea typeface="Arial Unicode MS" pitchFamily="34" charset="-128"/>
                <a:cs typeface="Arial Unicode MS" pitchFamily="34" charset="-128"/>
              </a:rPr>
              <a:t>k</a:t>
            </a:r>
            <a:r>
              <a:rPr lang="en-US" noProof="1">
                <a:solidFill>
                  <a:schemeClr val="tx1"/>
                </a:solidFill>
                <a:ea typeface="Arial Unicode MS" pitchFamily="34" charset="-128"/>
                <a:cs typeface="Arial Unicode MS" pitchFamily="34" charset="-128"/>
              </a:rPr>
              <a:t>])</a:t>
            </a:r>
            <a:br>
              <a:rPr lang="en-US" noProof="1">
                <a:solidFill>
                  <a:schemeClr val="tx1"/>
                </a:solidFill>
                <a:ea typeface="Arial Unicode MS" pitchFamily="34" charset="-128"/>
                <a:cs typeface="Arial Unicode MS" pitchFamily="34" charset="-128"/>
              </a:rPr>
            </a:br>
            <a:r>
              <a:rPr lang="en-US" noProof="1">
                <a:solidFill>
                  <a:schemeClr val="tx1"/>
                </a:solidFill>
                <a:ea typeface="Arial Unicode MS" pitchFamily="34" charset="-128"/>
                <a:cs typeface="Arial Unicode MS" pitchFamily="34" charset="-128"/>
              </a:rPr>
              <a:t>„What </a:t>
            </a:r>
            <a:r>
              <a:rPr lang="en-US" i="1" noProof="1">
                <a:solidFill>
                  <a:schemeClr val="tx1"/>
                </a:solidFill>
                <a:ea typeface="Arial Unicode MS" pitchFamily="34" charset="-128"/>
                <a:cs typeface="Arial Unicode MS" pitchFamily="34" charset="-128"/>
              </a:rPr>
              <a:t>P</a:t>
            </a:r>
            <a:r>
              <a:rPr lang="en-US" i="1" baseline="-25000" noProof="1">
                <a:solidFill>
                  <a:schemeClr val="tx1"/>
                </a:solidFill>
                <a:ea typeface="Arial Unicode MS" pitchFamily="34" charset="-128"/>
                <a:cs typeface="Arial Unicode MS" pitchFamily="34" charset="-128"/>
              </a:rPr>
              <a:t>j</a:t>
            </a:r>
            <a:r>
              <a:rPr lang="en-US" noProof="1">
                <a:solidFill>
                  <a:schemeClr val="tx1"/>
                </a:solidFill>
                <a:ea typeface="Arial Unicode MS" pitchFamily="34" charset="-128"/>
                <a:cs typeface="Arial Unicode MS" pitchFamily="34" charset="-128"/>
              </a:rPr>
              <a:t> knows about the local clock of </a:t>
            </a:r>
            <a:r>
              <a:rPr lang="en-US" i="1" noProof="1">
                <a:solidFill>
                  <a:schemeClr val="tx1"/>
                </a:solidFill>
                <a:ea typeface="Arial Unicode MS" pitchFamily="34" charset="-128"/>
                <a:cs typeface="Arial Unicode MS" pitchFamily="34" charset="-128"/>
              </a:rPr>
              <a:t>P</a:t>
            </a:r>
            <a:r>
              <a:rPr lang="en-US" i="1" baseline="-25000" noProof="1">
                <a:solidFill>
                  <a:schemeClr val="tx1"/>
                </a:solidFill>
                <a:ea typeface="Arial Unicode MS" pitchFamily="34" charset="-128"/>
                <a:cs typeface="Arial Unicode MS" pitchFamily="34" charset="-128"/>
              </a:rPr>
              <a:t>k</a:t>
            </a:r>
            <a:r>
              <a:rPr lang="en-US" noProof="1">
                <a:solidFill>
                  <a:schemeClr val="tx1"/>
                </a:solidFill>
                <a:ea typeface="Arial Unicode MS" pitchFamily="34" charset="-128"/>
                <a:cs typeface="Arial Unicode MS" pitchFamily="34" charset="-128"/>
              </a:rPr>
              <a:t>“</a:t>
            </a:r>
          </a:p>
          <a:p>
            <a:pPr lvl="1">
              <a:lnSpc>
                <a:spcPct val="150000"/>
              </a:lnSpc>
              <a:tabLst>
                <a:tab pos="2333625" algn="l"/>
              </a:tabLst>
            </a:pPr>
            <a:endParaRPr lang="en-US" sz="1000" noProof="1">
              <a:solidFill>
                <a:schemeClr val="tx1"/>
              </a:solidFill>
              <a:ea typeface="Arial Unicode MS" pitchFamily="34" charset="-128"/>
              <a:cs typeface="Arial Unicode MS" pitchFamily="34" charset="-128"/>
            </a:endParaRPr>
          </a:p>
          <a:p>
            <a:pPr lvl="1">
              <a:lnSpc>
                <a:spcPct val="150000"/>
              </a:lnSpc>
              <a:tabLst>
                <a:tab pos="2333625" algn="l"/>
              </a:tabLst>
            </a:pPr>
            <a:r>
              <a:rPr lang="en-US" noProof="1">
                <a:solidFill>
                  <a:schemeClr val="tx2"/>
                </a:solidFill>
                <a:ea typeface="Arial Unicode MS" pitchFamily="34" charset="-128"/>
                <a:cs typeface="Arial Unicode MS" pitchFamily="34" charset="-128"/>
              </a:rPr>
              <a:t>Updating the knowledge of </a:t>
            </a:r>
            <a:r>
              <a:rPr lang="en-US" i="1" noProof="1">
                <a:solidFill>
                  <a:schemeClr val="tx2"/>
                </a:solidFill>
                <a:ea typeface="Arial Unicode MS" pitchFamily="34" charset="-128"/>
                <a:cs typeface="Arial Unicode MS" pitchFamily="34" charset="-128"/>
              </a:rPr>
              <a:t>P</a:t>
            </a:r>
            <a:r>
              <a:rPr lang="en-US" i="1" baseline="-25000" noProof="1">
                <a:solidFill>
                  <a:schemeClr val="tx2"/>
                </a:solidFill>
                <a:ea typeface="Arial Unicode MS" pitchFamily="34" charset="-128"/>
                <a:cs typeface="Arial Unicode MS" pitchFamily="34" charset="-128"/>
              </a:rPr>
              <a:t>j</a:t>
            </a:r>
            <a:r>
              <a:rPr lang="en-US" noProof="1">
                <a:solidFill>
                  <a:schemeClr val="tx2"/>
                </a:solidFill>
                <a:ea typeface="Arial Unicode MS" pitchFamily="34" charset="-128"/>
                <a:cs typeface="Arial Unicode MS" pitchFamily="34" charset="-128"/>
              </a:rPr>
              <a:t> on the time vector of other processes </a:t>
            </a:r>
            <a:r>
              <a:rPr lang="en-US" i="1" noProof="1">
                <a:solidFill>
                  <a:schemeClr val="tx2"/>
                </a:solidFill>
                <a:ea typeface="Arial Unicode MS" pitchFamily="34" charset="-128"/>
                <a:cs typeface="Arial Unicode MS" pitchFamily="34" charset="-128"/>
              </a:rPr>
              <a:t>P</a:t>
            </a:r>
            <a:r>
              <a:rPr lang="en-US" i="1" baseline="-25000" noProof="1">
                <a:solidFill>
                  <a:schemeClr val="tx2"/>
                </a:solidFill>
                <a:ea typeface="Arial Unicode MS" pitchFamily="34" charset="-128"/>
                <a:cs typeface="Arial Unicode MS" pitchFamily="34" charset="-128"/>
              </a:rPr>
              <a:t>k</a:t>
            </a:r>
            <a:br>
              <a:rPr lang="en-US" noProof="1">
                <a:solidFill>
                  <a:schemeClr val="tx1"/>
                </a:solidFill>
                <a:ea typeface="Arial Unicode MS" pitchFamily="34" charset="-128"/>
                <a:cs typeface="Arial Unicode MS" pitchFamily="34" charset="-128"/>
              </a:rPr>
            </a:br>
            <a:r>
              <a:rPr lang="en-US" noProof="1">
                <a:solidFill>
                  <a:schemeClr val="tx1"/>
                </a:solidFill>
                <a:ea typeface="Arial Unicode MS" pitchFamily="34" charset="-128"/>
                <a:cs typeface="Arial Unicode MS" pitchFamily="34" charset="-128"/>
              </a:rPr>
              <a:t>1</a:t>
            </a:r>
            <a:r>
              <a:rPr lang="en-US" noProof="1">
                <a:solidFill>
                  <a:schemeClr val="tx1"/>
                </a:solidFill>
                <a:ea typeface="Arial Unicode MS"/>
                <a:cs typeface="Arial Unicode MS"/>
              </a:rPr>
              <a:t> ≤</a:t>
            </a:r>
            <a:r>
              <a:rPr lang="en-US" noProof="1">
                <a:solidFill>
                  <a:schemeClr val="tx1"/>
                </a:solidFill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i="1" noProof="1">
                <a:solidFill>
                  <a:schemeClr val="tx1"/>
                </a:solidFill>
                <a:ea typeface="Arial Unicode MS" pitchFamily="34" charset="-128"/>
                <a:cs typeface="Arial Unicode MS" pitchFamily="34" charset="-128"/>
              </a:rPr>
              <a:t>k</a:t>
            </a:r>
            <a:r>
              <a:rPr lang="en-US" noProof="1">
                <a:solidFill>
                  <a:schemeClr val="tx1"/>
                </a:solidFill>
                <a:ea typeface="Arial Unicode MS" pitchFamily="34" charset="-128"/>
                <a:cs typeface="Arial Unicode MS" pitchFamily="34" charset="-128"/>
              </a:rPr>
              <a:t>, </a:t>
            </a:r>
            <a:r>
              <a:rPr lang="en-US" i="1" noProof="1">
                <a:solidFill>
                  <a:schemeClr val="tx1"/>
                </a:solidFill>
                <a:ea typeface="Arial Unicode MS" pitchFamily="34" charset="-128"/>
                <a:cs typeface="Arial Unicode MS" pitchFamily="34" charset="-128"/>
              </a:rPr>
              <a:t>l</a:t>
            </a:r>
            <a:r>
              <a:rPr lang="en-US" noProof="1">
                <a:solidFill>
                  <a:schemeClr val="tx1"/>
                </a:solidFill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noProof="1">
                <a:solidFill>
                  <a:schemeClr val="tx1"/>
                </a:solidFill>
                <a:ea typeface="Arial Unicode MS"/>
                <a:cs typeface="Arial Unicode MS"/>
              </a:rPr>
              <a:t>≤ </a:t>
            </a:r>
            <a:r>
              <a:rPr lang="en-US" i="1" noProof="1">
                <a:solidFill>
                  <a:schemeClr val="tx1"/>
                </a:solidFill>
                <a:ea typeface="Arial Unicode MS"/>
                <a:cs typeface="Arial Unicode MS"/>
              </a:rPr>
              <a:t>n</a:t>
            </a:r>
            <a:r>
              <a:rPr lang="en-US" noProof="1">
                <a:solidFill>
                  <a:schemeClr val="tx1"/>
                </a:solidFill>
                <a:ea typeface="Arial Unicode MS" pitchFamily="34" charset="-128"/>
                <a:cs typeface="Arial Unicode MS" pitchFamily="34" charset="-128"/>
              </a:rPr>
              <a:t>:	</a:t>
            </a:r>
            <a:r>
              <a:rPr lang="en-US" i="1" noProof="1">
                <a:solidFill>
                  <a:schemeClr val="tx1"/>
                </a:solidFill>
                <a:ea typeface="Arial Unicode MS" pitchFamily="34" charset="-128"/>
                <a:cs typeface="Arial Unicode MS" pitchFamily="34" charset="-128"/>
              </a:rPr>
              <a:t>M</a:t>
            </a:r>
            <a:r>
              <a:rPr lang="en-US" i="1" baseline="-25000" noProof="1">
                <a:solidFill>
                  <a:schemeClr val="tx1"/>
                </a:solidFill>
                <a:ea typeface="Arial Unicode MS" pitchFamily="34" charset="-128"/>
                <a:cs typeface="Arial Unicode MS" pitchFamily="34" charset="-128"/>
              </a:rPr>
              <a:t>j</a:t>
            </a:r>
            <a:r>
              <a:rPr lang="en-US" noProof="1">
                <a:solidFill>
                  <a:schemeClr val="tx1"/>
                </a:solidFill>
                <a:ea typeface="Arial Unicode MS" pitchFamily="34" charset="-128"/>
                <a:cs typeface="Arial Unicode MS" pitchFamily="34" charset="-128"/>
              </a:rPr>
              <a:t> [ </a:t>
            </a:r>
            <a:r>
              <a:rPr lang="en-US" i="1" noProof="1">
                <a:solidFill>
                  <a:schemeClr val="tx1"/>
                </a:solidFill>
                <a:ea typeface="Arial Unicode MS" pitchFamily="34" charset="-128"/>
                <a:cs typeface="Arial Unicode MS" pitchFamily="34" charset="-128"/>
              </a:rPr>
              <a:t>k</a:t>
            </a:r>
            <a:r>
              <a:rPr lang="en-US" noProof="1">
                <a:solidFill>
                  <a:schemeClr val="tx1"/>
                </a:solidFill>
                <a:ea typeface="Arial Unicode MS" pitchFamily="34" charset="-128"/>
                <a:cs typeface="Arial Unicode MS" pitchFamily="34" charset="-128"/>
              </a:rPr>
              <a:t>, </a:t>
            </a:r>
            <a:r>
              <a:rPr lang="en-US" i="1" noProof="1">
                <a:solidFill>
                  <a:schemeClr val="tx1"/>
                </a:solidFill>
                <a:ea typeface="Arial Unicode MS" pitchFamily="34" charset="-128"/>
                <a:cs typeface="Arial Unicode MS" pitchFamily="34" charset="-128"/>
              </a:rPr>
              <a:t>l</a:t>
            </a:r>
            <a:r>
              <a:rPr lang="en-US" noProof="1">
                <a:solidFill>
                  <a:schemeClr val="tx1"/>
                </a:solidFill>
                <a:ea typeface="Arial Unicode MS" pitchFamily="34" charset="-128"/>
                <a:cs typeface="Arial Unicode MS" pitchFamily="34" charset="-128"/>
              </a:rPr>
              <a:t> ] = max(</a:t>
            </a:r>
            <a:r>
              <a:rPr lang="en-US" i="1" noProof="1">
                <a:solidFill>
                  <a:schemeClr val="tx1"/>
                </a:solidFill>
                <a:ea typeface="Arial Unicode MS" pitchFamily="34" charset="-128"/>
                <a:cs typeface="Arial Unicode MS" pitchFamily="34" charset="-128"/>
              </a:rPr>
              <a:t>M</a:t>
            </a:r>
            <a:r>
              <a:rPr lang="en-US" i="1" baseline="-25000" noProof="1">
                <a:solidFill>
                  <a:schemeClr val="tx1"/>
                </a:solidFill>
                <a:ea typeface="Arial Unicode MS" pitchFamily="34" charset="-128"/>
                <a:cs typeface="Arial Unicode MS" pitchFamily="34" charset="-128"/>
              </a:rPr>
              <a:t>j</a:t>
            </a:r>
            <a:r>
              <a:rPr lang="en-US" noProof="1">
                <a:solidFill>
                  <a:schemeClr val="tx1"/>
                </a:solidFill>
                <a:ea typeface="Arial Unicode MS" pitchFamily="34" charset="-128"/>
                <a:cs typeface="Arial Unicode MS" pitchFamily="34" charset="-128"/>
              </a:rPr>
              <a:t> [ </a:t>
            </a:r>
            <a:r>
              <a:rPr lang="en-US" i="1" noProof="1">
                <a:solidFill>
                  <a:schemeClr val="tx1"/>
                </a:solidFill>
                <a:ea typeface="Arial Unicode MS" pitchFamily="34" charset="-128"/>
                <a:cs typeface="Arial Unicode MS" pitchFamily="34" charset="-128"/>
              </a:rPr>
              <a:t>k</a:t>
            </a:r>
            <a:r>
              <a:rPr lang="en-US" noProof="1">
                <a:solidFill>
                  <a:schemeClr val="tx1"/>
                </a:solidFill>
                <a:ea typeface="Arial Unicode MS" pitchFamily="34" charset="-128"/>
                <a:cs typeface="Arial Unicode MS" pitchFamily="34" charset="-128"/>
              </a:rPr>
              <a:t>, </a:t>
            </a:r>
            <a:r>
              <a:rPr lang="en-US" i="1" noProof="1">
                <a:solidFill>
                  <a:schemeClr val="tx1"/>
                </a:solidFill>
                <a:ea typeface="Arial Unicode MS" pitchFamily="34" charset="-128"/>
                <a:cs typeface="Arial Unicode MS" pitchFamily="34" charset="-128"/>
              </a:rPr>
              <a:t>l</a:t>
            </a:r>
            <a:r>
              <a:rPr lang="en-US" noProof="1">
                <a:solidFill>
                  <a:schemeClr val="tx1"/>
                </a:solidFill>
                <a:ea typeface="Arial Unicode MS" pitchFamily="34" charset="-128"/>
                <a:cs typeface="Arial Unicode MS" pitchFamily="34" charset="-128"/>
              </a:rPr>
              <a:t> ], </a:t>
            </a:r>
            <a:r>
              <a:rPr lang="en-US" i="1" noProof="1">
                <a:solidFill>
                  <a:schemeClr val="tx1"/>
                </a:solidFill>
                <a:ea typeface="Arial Unicode MS" pitchFamily="34" charset="-128"/>
                <a:cs typeface="Arial Unicode MS" pitchFamily="34" charset="-128"/>
              </a:rPr>
              <a:t>M</a:t>
            </a:r>
            <a:r>
              <a:rPr lang="en-US" noProof="1">
                <a:solidFill>
                  <a:schemeClr val="tx1"/>
                </a:solidFill>
                <a:ea typeface="Arial Unicode MS" pitchFamily="34" charset="-128"/>
                <a:cs typeface="Arial Unicode MS" pitchFamily="34" charset="-128"/>
              </a:rPr>
              <a:t> [ </a:t>
            </a:r>
            <a:r>
              <a:rPr lang="en-US" i="1" noProof="1">
                <a:solidFill>
                  <a:schemeClr val="tx1"/>
                </a:solidFill>
                <a:ea typeface="Arial Unicode MS" pitchFamily="34" charset="-128"/>
                <a:cs typeface="Arial Unicode MS" pitchFamily="34" charset="-128"/>
              </a:rPr>
              <a:t>k</a:t>
            </a:r>
            <a:r>
              <a:rPr lang="en-US" noProof="1">
                <a:solidFill>
                  <a:schemeClr val="tx1"/>
                </a:solidFill>
                <a:ea typeface="Arial Unicode MS" pitchFamily="34" charset="-128"/>
                <a:cs typeface="Arial Unicode MS" pitchFamily="34" charset="-128"/>
              </a:rPr>
              <a:t>, </a:t>
            </a:r>
            <a:r>
              <a:rPr lang="en-US" i="1" noProof="1">
                <a:solidFill>
                  <a:schemeClr val="tx1"/>
                </a:solidFill>
                <a:ea typeface="Arial Unicode MS" pitchFamily="34" charset="-128"/>
                <a:cs typeface="Arial Unicode MS" pitchFamily="34" charset="-128"/>
              </a:rPr>
              <a:t>l</a:t>
            </a:r>
            <a:r>
              <a:rPr lang="en-US" noProof="1">
                <a:solidFill>
                  <a:schemeClr val="tx1"/>
                </a:solidFill>
                <a:ea typeface="Arial Unicode MS" pitchFamily="34" charset="-128"/>
                <a:cs typeface="Arial Unicode MS" pitchFamily="34" charset="-128"/>
              </a:rPr>
              <a:t>])</a:t>
            </a:r>
            <a:br>
              <a:rPr lang="en-US" noProof="1">
                <a:solidFill>
                  <a:schemeClr val="tx1"/>
                </a:solidFill>
                <a:ea typeface="Arial Unicode MS" pitchFamily="34" charset="-128"/>
                <a:cs typeface="Arial Unicode MS" pitchFamily="34" charset="-128"/>
              </a:rPr>
            </a:br>
            <a:r>
              <a:rPr lang="en-US" noProof="1">
                <a:solidFill>
                  <a:schemeClr val="tx1"/>
                </a:solidFill>
                <a:ea typeface="Arial Unicode MS" pitchFamily="34" charset="-128"/>
                <a:cs typeface="Arial Unicode MS" pitchFamily="34" charset="-128"/>
              </a:rPr>
              <a:t>„What </a:t>
            </a:r>
            <a:r>
              <a:rPr lang="en-US" i="1" noProof="1">
                <a:solidFill>
                  <a:schemeClr val="tx1"/>
                </a:solidFill>
                <a:ea typeface="Arial Unicode MS" pitchFamily="34" charset="-128"/>
                <a:cs typeface="Arial Unicode MS" pitchFamily="34" charset="-128"/>
              </a:rPr>
              <a:t>P</a:t>
            </a:r>
            <a:r>
              <a:rPr lang="en-US" i="1" baseline="-25000" noProof="1">
                <a:solidFill>
                  <a:schemeClr val="tx1"/>
                </a:solidFill>
                <a:ea typeface="Arial Unicode MS" pitchFamily="34" charset="-128"/>
                <a:cs typeface="Arial Unicode MS" pitchFamily="34" charset="-128"/>
              </a:rPr>
              <a:t>j</a:t>
            </a:r>
            <a:r>
              <a:rPr lang="en-US" noProof="1">
                <a:solidFill>
                  <a:schemeClr val="tx1"/>
                </a:solidFill>
                <a:ea typeface="Arial Unicode MS" pitchFamily="34" charset="-128"/>
                <a:cs typeface="Arial Unicode MS" pitchFamily="34" charset="-128"/>
              </a:rPr>
              <a:t> knows about what </a:t>
            </a:r>
            <a:r>
              <a:rPr lang="en-US" i="1" noProof="1">
                <a:solidFill>
                  <a:schemeClr val="tx1"/>
                </a:solidFill>
                <a:ea typeface="Arial Unicode MS" pitchFamily="34" charset="-128"/>
                <a:cs typeface="Arial Unicode MS" pitchFamily="34" charset="-128"/>
              </a:rPr>
              <a:t>P</a:t>
            </a:r>
            <a:r>
              <a:rPr lang="en-US" i="1" baseline="-25000" noProof="1">
                <a:solidFill>
                  <a:schemeClr val="tx1"/>
                </a:solidFill>
                <a:ea typeface="Arial Unicode MS" pitchFamily="34" charset="-128"/>
                <a:cs typeface="Arial Unicode MS" pitchFamily="34" charset="-128"/>
              </a:rPr>
              <a:t>k</a:t>
            </a:r>
            <a:r>
              <a:rPr lang="en-US" noProof="1">
                <a:solidFill>
                  <a:schemeClr val="tx1"/>
                </a:solidFill>
                <a:ea typeface="Arial Unicode MS" pitchFamily="34" charset="-128"/>
                <a:cs typeface="Arial Unicode MS" pitchFamily="34" charset="-128"/>
              </a:rPr>
              <a:t> knows on the local clock of </a:t>
            </a:r>
            <a:r>
              <a:rPr lang="en-US" i="1" noProof="1">
                <a:solidFill>
                  <a:schemeClr val="tx1"/>
                </a:solidFill>
                <a:ea typeface="Arial Unicode MS" pitchFamily="34" charset="-128"/>
                <a:cs typeface="Arial Unicode MS" pitchFamily="34" charset="-128"/>
              </a:rPr>
              <a:t>P</a:t>
            </a:r>
            <a:r>
              <a:rPr lang="en-US" i="1" baseline="-25000" noProof="1">
                <a:solidFill>
                  <a:schemeClr val="tx1"/>
                </a:solidFill>
                <a:ea typeface="Arial Unicode MS" pitchFamily="34" charset="-128"/>
                <a:cs typeface="Arial Unicode MS" pitchFamily="34" charset="-128"/>
              </a:rPr>
              <a:t>l</a:t>
            </a:r>
            <a:r>
              <a:rPr lang="en-US" noProof="1">
                <a:solidFill>
                  <a:schemeClr val="tx1"/>
                </a:solidFill>
                <a:ea typeface="Arial Unicode MS" pitchFamily="34" charset="-128"/>
                <a:cs typeface="Arial Unicode MS" pitchFamily="34" charset="-128"/>
              </a:rPr>
              <a:t>“</a:t>
            </a:r>
          </a:p>
          <a:p>
            <a:pPr>
              <a:lnSpc>
                <a:spcPct val="150000"/>
              </a:lnSpc>
              <a:buFont typeface="Arial" charset="0"/>
              <a:buChar char="•"/>
              <a:tabLst>
                <a:tab pos="2333625" algn="l"/>
              </a:tabLst>
            </a:pPr>
            <a:r>
              <a:rPr lang="en-US" noProof="1">
                <a:solidFill>
                  <a:schemeClr val="tx1"/>
                </a:solidFill>
                <a:ea typeface="Arial Unicode MS" pitchFamily="34" charset="-128"/>
                <a:cs typeface="Arial Unicode MS" pitchFamily="34" charset="-128"/>
              </a:rPr>
              <a:t>If for the minimum of the </a:t>
            </a:r>
            <a:r>
              <a:rPr lang="en-US" i="1" noProof="1">
                <a:solidFill>
                  <a:schemeClr val="tx1"/>
                </a:solidFill>
                <a:ea typeface="Arial Unicode MS" pitchFamily="34" charset="-128"/>
                <a:cs typeface="Arial Unicode MS" pitchFamily="34" charset="-128"/>
              </a:rPr>
              <a:t>i</a:t>
            </a:r>
            <a:r>
              <a:rPr lang="en-US" noProof="1">
                <a:solidFill>
                  <a:schemeClr val="tx1"/>
                </a:solidFill>
                <a:ea typeface="Arial Unicode MS" pitchFamily="34" charset="-128"/>
                <a:cs typeface="Arial Unicode MS" pitchFamily="34" charset="-128"/>
              </a:rPr>
              <a:t>-th column holds min </a:t>
            </a:r>
            <a:r>
              <a:rPr lang="en-US" baseline="-25000" noProof="1">
                <a:solidFill>
                  <a:schemeClr val="tx1"/>
                </a:solidFill>
                <a:ea typeface="Arial Unicode MS" pitchFamily="34" charset="-128"/>
                <a:cs typeface="Arial Unicode MS" pitchFamily="34" charset="-128"/>
              </a:rPr>
              <a:t>1 </a:t>
            </a:r>
            <a:r>
              <a:rPr lang="en-US" baseline="-25000" noProof="1">
                <a:solidFill>
                  <a:schemeClr val="tx1"/>
                </a:solidFill>
                <a:ea typeface="Arial Unicode MS"/>
                <a:cs typeface="Arial Unicode MS"/>
              </a:rPr>
              <a:t>≤ </a:t>
            </a:r>
            <a:r>
              <a:rPr lang="en-US" i="1" baseline="-25000" noProof="1">
                <a:solidFill>
                  <a:schemeClr val="tx1"/>
                </a:solidFill>
                <a:ea typeface="Arial Unicode MS"/>
                <a:cs typeface="Arial Unicode MS"/>
              </a:rPr>
              <a:t>k </a:t>
            </a:r>
            <a:r>
              <a:rPr lang="en-US" baseline="-25000" noProof="1">
                <a:solidFill>
                  <a:schemeClr val="tx1"/>
                </a:solidFill>
                <a:ea typeface="Arial Unicode MS"/>
                <a:cs typeface="Arial Unicode MS"/>
              </a:rPr>
              <a:t>≤ </a:t>
            </a:r>
            <a:r>
              <a:rPr lang="en-US" i="1" baseline="-25000" noProof="1">
                <a:solidFill>
                  <a:schemeClr val="tx1"/>
                </a:solidFill>
                <a:ea typeface="Arial Unicode MS"/>
                <a:cs typeface="Arial Unicode MS"/>
              </a:rPr>
              <a:t>n</a:t>
            </a:r>
            <a:r>
              <a:rPr lang="en-US" noProof="1">
                <a:solidFill>
                  <a:schemeClr val="tx1"/>
                </a:solidFill>
                <a:ea typeface="Arial Unicode MS" pitchFamily="34" charset="-128"/>
                <a:cs typeface="Arial Unicode MS" pitchFamily="34" charset="-128"/>
              </a:rPr>
              <a:t> (</a:t>
            </a:r>
            <a:r>
              <a:rPr lang="en-US" i="1" noProof="1">
                <a:solidFill>
                  <a:schemeClr val="tx1"/>
                </a:solidFill>
                <a:ea typeface="Arial Unicode MS" pitchFamily="34" charset="-128"/>
                <a:cs typeface="Arial Unicode MS" pitchFamily="34" charset="-128"/>
              </a:rPr>
              <a:t>M</a:t>
            </a:r>
            <a:r>
              <a:rPr lang="en-US" i="1" baseline="-25000" noProof="1">
                <a:solidFill>
                  <a:schemeClr val="tx1"/>
                </a:solidFill>
                <a:ea typeface="Arial Unicode MS" pitchFamily="34" charset="-128"/>
                <a:cs typeface="Arial Unicode MS" pitchFamily="34" charset="-128"/>
              </a:rPr>
              <a:t>i</a:t>
            </a:r>
            <a:r>
              <a:rPr lang="en-US" noProof="1">
                <a:solidFill>
                  <a:schemeClr val="tx1"/>
                </a:solidFill>
                <a:ea typeface="Arial Unicode MS" pitchFamily="34" charset="-128"/>
                <a:cs typeface="Arial Unicode MS" pitchFamily="34" charset="-128"/>
              </a:rPr>
              <a:t> [ </a:t>
            </a:r>
            <a:r>
              <a:rPr lang="en-US" i="1" noProof="1">
                <a:solidFill>
                  <a:schemeClr val="tx1"/>
                </a:solidFill>
                <a:ea typeface="Arial Unicode MS" pitchFamily="34" charset="-128"/>
                <a:cs typeface="Arial Unicode MS" pitchFamily="34" charset="-128"/>
              </a:rPr>
              <a:t>k</a:t>
            </a:r>
            <a:r>
              <a:rPr lang="en-US" noProof="1">
                <a:solidFill>
                  <a:schemeClr val="tx1"/>
                </a:solidFill>
                <a:ea typeface="Arial Unicode MS" pitchFamily="34" charset="-128"/>
                <a:cs typeface="Arial Unicode MS" pitchFamily="34" charset="-128"/>
              </a:rPr>
              <a:t>, </a:t>
            </a:r>
            <a:r>
              <a:rPr lang="en-US" i="1" noProof="1">
                <a:solidFill>
                  <a:schemeClr val="tx1"/>
                </a:solidFill>
                <a:ea typeface="Arial Unicode MS" pitchFamily="34" charset="-128"/>
                <a:cs typeface="Arial Unicode MS" pitchFamily="34" charset="-128"/>
              </a:rPr>
              <a:t>i</a:t>
            </a:r>
            <a:r>
              <a:rPr lang="en-US" noProof="1">
                <a:solidFill>
                  <a:schemeClr val="tx1"/>
                </a:solidFill>
                <a:ea typeface="Arial Unicode MS" pitchFamily="34" charset="-128"/>
                <a:cs typeface="Arial Unicode MS" pitchFamily="34" charset="-128"/>
              </a:rPr>
              <a:t> ]) = </a:t>
            </a:r>
            <a:r>
              <a:rPr lang="en-US" i="1" noProof="1">
                <a:solidFill>
                  <a:schemeClr val="tx1"/>
                </a:solidFill>
                <a:ea typeface="Arial Unicode MS" pitchFamily="34" charset="-128"/>
                <a:cs typeface="Arial Unicode MS" pitchFamily="34" charset="-128"/>
              </a:rPr>
              <a:t>t</a:t>
            </a:r>
            <a:r>
              <a:rPr lang="en-US" noProof="1">
                <a:solidFill>
                  <a:schemeClr val="tx1"/>
                </a:solidFill>
                <a:ea typeface="Arial Unicode MS" pitchFamily="34" charset="-128"/>
                <a:cs typeface="Arial Unicode MS" pitchFamily="34" charset="-128"/>
              </a:rPr>
              <a:t>, than </a:t>
            </a:r>
            <a:r>
              <a:rPr lang="en-US" i="1" noProof="1">
                <a:solidFill>
                  <a:schemeClr val="tx1"/>
                </a:solidFill>
                <a:ea typeface="Arial Unicode MS" pitchFamily="34" charset="-128"/>
                <a:cs typeface="Arial Unicode MS" pitchFamily="34" charset="-128"/>
              </a:rPr>
              <a:t>P</a:t>
            </a:r>
            <a:r>
              <a:rPr lang="en-US" i="1" baseline="-25000" noProof="1">
                <a:solidFill>
                  <a:schemeClr val="tx1"/>
                </a:solidFill>
                <a:ea typeface="Arial Unicode MS" pitchFamily="34" charset="-128"/>
                <a:cs typeface="Arial Unicode MS" pitchFamily="34" charset="-128"/>
              </a:rPr>
              <a:t>i</a:t>
            </a:r>
            <a:r>
              <a:rPr lang="en-US" noProof="1">
                <a:solidFill>
                  <a:schemeClr val="tx1"/>
                </a:solidFill>
                <a:ea typeface="Arial Unicode MS" pitchFamily="34" charset="-128"/>
                <a:cs typeface="Arial Unicode MS" pitchFamily="34" charset="-128"/>
              </a:rPr>
              <a:t> knows that every process knows that its local clock is at least at value </a:t>
            </a:r>
            <a:r>
              <a:rPr lang="en-US" i="1" noProof="1">
                <a:solidFill>
                  <a:schemeClr val="tx1"/>
                </a:solidFill>
                <a:ea typeface="Arial Unicode MS" pitchFamily="34" charset="-128"/>
                <a:cs typeface="Arial Unicode MS" pitchFamily="34" charset="-128"/>
              </a:rPr>
              <a:t>t</a:t>
            </a:r>
            <a:endParaRPr lang="en-US" noProof="1">
              <a:solidFill>
                <a:schemeClr val="tx1"/>
              </a:solidFill>
              <a:ea typeface="Arial Unicode MS" pitchFamily="34" charset="-128"/>
              <a:cs typeface="Arial Unicode MS" pitchFamily="34" charset="-128"/>
            </a:endParaRPr>
          </a:p>
          <a:p>
            <a:pPr>
              <a:lnSpc>
                <a:spcPct val="150000"/>
              </a:lnSpc>
              <a:buFont typeface="Arial" charset="0"/>
              <a:buChar char="•"/>
              <a:tabLst>
                <a:tab pos="2333625" algn="l"/>
              </a:tabLst>
            </a:pPr>
            <a:r>
              <a:rPr lang="en-US" noProof="1">
                <a:solidFill>
                  <a:schemeClr val="tx1"/>
                </a:solidFill>
                <a:ea typeface="Arial Unicode MS" pitchFamily="34" charset="-128"/>
                <a:cs typeface="Arial Unicode MS" pitchFamily="34" charset="-128"/>
              </a:rPr>
              <a:t>Useful for consistent fault detection and elimination of dispensable information in replicated data sets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0" dirty="0" err="1"/>
              <a:t>Danh</a:t>
            </a:r>
            <a:r>
              <a:rPr lang="en-US" b="0" dirty="0"/>
              <a:t> Le Phuoc, TU Berlin, Distributed Algorithms 2018/19</a:t>
            </a: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/>
              <a:t>Slide </a:t>
            </a:r>
            <a:fld id="{DDA20590-EC26-DE40-BF83-8E86F34B783D}" type="slidenum">
              <a:rPr lang="de-DE" smtClean="0"/>
              <a:pPr/>
              <a:t>54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1256376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Matrix Clocks – Example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0" dirty="0" err="1"/>
              <a:t>Danh</a:t>
            </a:r>
            <a:r>
              <a:rPr lang="en-US" b="0" dirty="0"/>
              <a:t> Le Phuoc, TU Berlin, Distributed Algorithms 2018/19</a:t>
            </a:r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>
            <a:off x="971550" y="2489029"/>
            <a:ext cx="7200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9" name="Line 10"/>
          <p:cNvSpPr>
            <a:spLocks noChangeShapeType="1"/>
          </p:cNvSpPr>
          <p:nvPr/>
        </p:nvSpPr>
        <p:spPr bwMode="auto">
          <a:xfrm>
            <a:off x="971550" y="4180411"/>
            <a:ext cx="7200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" name="Line 11"/>
          <p:cNvSpPr>
            <a:spLocks noChangeShapeType="1"/>
          </p:cNvSpPr>
          <p:nvPr/>
        </p:nvSpPr>
        <p:spPr bwMode="auto">
          <a:xfrm>
            <a:off x="971550" y="5876825"/>
            <a:ext cx="7200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411163" y="2273129"/>
            <a:ext cx="4206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 i="1" dirty="0"/>
              <a:t>P</a:t>
            </a:r>
            <a:r>
              <a:rPr lang="de-DE" baseline="-25000" dirty="0"/>
              <a:t>1</a:t>
            </a:r>
          </a:p>
        </p:txBody>
      </p:sp>
      <p:sp>
        <p:nvSpPr>
          <p:cNvPr id="12" name="Text Box 13"/>
          <p:cNvSpPr txBox="1">
            <a:spLocks noChangeArrowheads="1"/>
          </p:cNvSpPr>
          <p:nvPr/>
        </p:nvSpPr>
        <p:spPr bwMode="auto">
          <a:xfrm>
            <a:off x="395288" y="3923236"/>
            <a:ext cx="4206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 i="1"/>
              <a:t>P</a:t>
            </a:r>
            <a:r>
              <a:rPr lang="de-DE" baseline="-25000"/>
              <a:t>2</a:t>
            </a:r>
          </a:p>
        </p:txBody>
      </p:sp>
      <p:sp>
        <p:nvSpPr>
          <p:cNvPr id="13" name="Text Box 14"/>
          <p:cNvSpPr txBox="1">
            <a:spLocks noChangeArrowheads="1"/>
          </p:cNvSpPr>
          <p:nvPr/>
        </p:nvSpPr>
        <p:spPr bwMode="auto">
          <a:xfrm>
            <a:off x="395288" y="5654575"/>
            <a:ext cx="4206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 i="1"/>
              <a:t>P</a:t>
            </a:r>
            <a:r>
              <a:rPr lang="de-DE" baseline="-25000"/>
              <a:t>3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935596" y="1678481"/>
            <a:ext cx="51328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>
                <a:latin typeface="Arial Narrow" pitchFamily="34" charset="0"/>
              </a:rPr>
              <a:t>1 0 0</a:t>
            </a:r>
          </a:p>
          <a:p>
            <a:r>
              <a:rPr lang="de-DE" sz="1400" dirty="0">
                <a:latin typeface="Arial Narrow" pitchFamily="34" charset="0"/>
              </a:rPr>
              <a:t>0 0 0</a:t>
            </a:r>
          </a:p>
          <a:p>
            <a:r>
              <a:rPr lang="de-DE" sz="1400" dirty="0">
                <a:latin typeface="Arial Narrow" pitchFamily="34" charset="0"/>
              </a:rPr>
              <a:t>0 0 0</a:t>
            </a:r>
          </a:p>
        </p:txBody>
      </p:sp>
      <p:sp>
        <p:nvSpPr>
          <p:cNvPr id="24" name="Line 42"/>
          <p:cNvSpPr>
            <a:spLocks noChangeShapeType="1"/>
          </p:cNvSpPr>
          <p:nvPr/>
        </p:nvSpPr>
        <p:spPr bwMode="auto">
          <a:xfrm>
            <a:off x="1194616" y="2489028"/>
            <a:ext cx="1296145" cy="169138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34" name="Textfeld 33"/>
          <p:cNvSpPr txBox="1"/>
          <p:nvPr/>
        </p:nvSpPr>
        <p:spPr>
          <a:xfrm>
            <a:off x="1087996" y="3369972"/>
            <a:ext cx="51328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latin typeface="Arial Narrow" pitchFamily="34" charset="0"/>
              </a:rPr>
              <a:t>0 0 0</a:t>
            </a:r>
          </a:p>
          <a:p>
            <a:r>
              <a:rPr lang="de-DE" sz="1400" b="1" dirty="0">
                <a:latin typeface="Arial Narrow" pitchFamily="34" charset="0"/>
              </a:rPr>
              <a:t>0 1 0</a:t>
            </a:r>
          </a:p>
          <a:p>
            <a:r>
              <a:rPr lang="de-DE" sz="1400" dirty="0">
                <a:latin typeface="Arial Narrow" pitchFamily="34" charset="0"/>
              </a:rPr>
              <a:t>0 0 0</a:t>
            </a:r>
          </a:p>
        </p:txBody>
      </p:sp>
      <p:sp>
        <p:nvSpPr>
          <p:cNvPr id="2" name="Ellipse 1"/>
          <p:cNvSpPr/>
          <p:nvPr/>
        </p:nvSpPr>
        <p:spPr>
          <a:xfrm>
            <a:off x="1298918" y="4157551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Ellipse 35"/>
          <p:cNvSpPr/>
          <p:nvPr/>
        </p:nvSpPr>
        <p:spPr>
          <a:xfrm>
            <a:off x="1474177" y="5853965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Textfeld 36"/>
          <p:cNvSpPr txBox="1"/>
          <p:nvPr/>
        </p:nvSpPr>
        <p:spPr>
          <a:xfrm>
            <a:off x="1263255" y="5009433"/>
            <a:ext cx="51328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latin typeface="Arial Narrow" pitchFamily="34" charset="0"/>
              </a:rPr>
              <a:t>0 0 0</a:t>
            </a:r>
          </a:p>
          <a:p>
            <a:r>
              <a:rPr lang="de-DE" sz="1400" dirty="0">
                <a:latin typeface="Arial Narrow" pitchFamily="34" charset="0"/>
              </a:rPr>
              <a:t>0 0 0</a:t>
            </a:r>
          </a:p>
          <a:p>
            <a:r>
              <a:rPr lang="de-DE" sz="1400" b="1" dirty="0">
                <a:latin typeface="Arial Narrow" pitchFamily="34" charset="0"/>
              </a:rPr>
              <a:t>0 0 1</a:t>
            </a:r>
          </a:p>
        </p:txBody>
      </p:sp>
      <p:sp>
        <p:nvSpPr>
          <p:cNvPr id="38" name="Ellipse 37"/>
          <p:cNvSpPr/>
          <p:nvPr/>
        </p:nvSpPr>
        <p:spPr>
          <a:xfrm>
            <a:off x="3239852" y="4155830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Ellipse 38"/>
          <p:cNvSpPr/>
          <p:nvPr/>
        </p:nvSpPr>
        <p:spPr>
          <a:xfrm>
            <a:off x="3743908" y="2466169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Line 42"/>
          <p:cNvSpPr>
            <a:spLocks noChangeShapeType="1"/>
          </p:cNvSpPr>
          <p:nvPr/>
        </p:nvSpPr>
        <p:spPr bwMode="auto">
          <a:xfrm flipV="1">
            <a:off x="2915815" y="4180410"/>
            <a:ext cx="1404156" cy="16964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1" name="Ellipse 40"/>
          <p:cNvSpPr/>
          <p:nvPr/>
        </p:nvSpPr>
        <p:spPr>
          <a:xfrm>
            <a:off x="4716016" y="585735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Line 42"/>
          <p:cNvSpPr>
            <a:spLocks noChangeShapeType="1"/>
          </p:cNvSpPr>
          <p:nvPr/>
        </p:nvSpPr>
        <p:spPr bwMode="auto">
          <a:xfrm>
            <a:off x="5508102" y="4180410"/>
            <a:ext cx="864098" cy="169980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3" name="Line 42"/>
          <p:cNvSpPr>
            <a:spLocks noChangeShapeType="1"/>
          </p:cNvSpPr>
          <p:nvPr/>
        </p:nvSpPr>
        <p:spPr bwMode="auto">
          <a:xfrm flipV="1">
            <a:off x="7110282" y="2489028"/>
            <a:ext cx="666074" cy="339118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4" name="Textfeld 43"/>
          <p:cNvSpPr txBox="1"/>
          <p:nvPr/>
        </p:nvSpPr>
        <p:spPr>
          <a:xfrm>
            <a:off x="2303748" y="3245237"/>
            <a:ext cx="51328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latin typeface="Arial Narrow" pitchFamily="34" charset="0"/>
              </a:rPr>
              <a:t>1 0 0</a:t>
            </a:r>
          </a:p>
          <a:p>
            <a:r>
              <a:rPr lang="de-DE" sz="1400" b="1" dirty="0">
                <a:latin typeface="Arial Narrow" pitchFamily="34" charset="0"/>
              </a:rPr>
              <a:t>1 2 0</a:t>
            </a:r>
          </a:p>
          <a:p>
            <a:r>
              <a:rPr lang="de-DE" sz="1400" dirty="0">
                <a:latin typeface="Arial Narrow" pitchFamily="34" charset="0"/>
              </a:rPr>
              <a:t>0 0 0</a:t>
            </a:r>
          </a:p>
        </p:txBody>
      </p:sp>
      <p:sp>
        <p:nvSpPr>
          <p:cNvPr id="45" name="Textfeld 44"/>
          <p:cNvSpPr txBox="1"/>
          <p:nvPr/>
        </p:nvSpPr>
        <p:spPr>
          <a:xfrm>
            <a:off x="2999541" y="3375123"/>
            <a:ext cx="51328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latin typeface="Arial Narrow" pitchFamily="34" charset="0"/>
              </a:rPr>
              <a:t>1 0 0</a:t>
            </a:r>
          </a:p>
          <a:p>
            <a:r>
              <a:rPr lang="de-DE" sz="1400" b="1" dirty="0">
                <a:latin typeface="Arial Narrow" pitchFamily="34" charset="0"/>
              </a:rPr>
              <a:t>1 3 0</a:t>
            </a:r>
          </a:p>
          <a:p>
            <a:r>
              <a:rPr lang="de-DE" sz="1400" dirty="0">
                <a:latin typeface="Arial Narrow" pitchFamily="34" charset="0"/>
              </a:rPr>
              <a:t>0 0 0</a:t>
            </a:r>
          </a:p>
        </p:txBody>
      </p:sp>
      <p:sp>
        <p:nvSpPr>
          <p:cNvPr id="46" name="Textfeld 45"/>
          <p:cNvSpPr txBox="1"/>
          <p:nvPr/>
        </p:nvSpPr>
        <p:spPr>
          <a:xfrm>
            <a:off x="3532986" y="1678481"/>
            <a:ext cx="51328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>
                <a:latin typeface="Arial Narrow" pitchFamily="34" charset="0"/>
              </a:rPr>
              <a:t>2 0 0</a:t>
            </a:r>
          </a:p>
          <a:p>
            <a:r>
              <a:rPr lang="de-DE" sz="1400" dirty="0">
                <a:latin typeface="Arial Narrow" pitchFamily="34" charset="0"/>
              </a:rPr>
              <a:t>0 0 0</a:t>
            </a:r>
          </a:p>
          <a:p>
            <a:r>
              <a:rPr lang="de-DE" sz="1400" dirty="0">
                <a:latin typeface="Arial Narrow" pitchFamily="34" charset="0"/>
              </a:rPr>
              <a:t>0 0 0</a:t>
            </a:r>
          </a:p>
        </p:txBody>
      </p:sp>
      <p:sp>
        <p:nvSpPr>
          <p:cNvPr id="47" name="Textfeld 46"/>
          <p:cNvSpPr txBox="1"/>
          <p:nvPr/>
        </p:nvSpPr>
        <p:spPr>
          <a:xfrm>
            <a:off x="2560389" y="5032278"/>
            <a:ext cx="51328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latin typeface="Arial Narrow" pitchFamily="34" charset="0"/>
              </a:rPr>
              <a:t>0 0 0</a:t>
            </a:r>
          </a:p>
          <a:p>
            <a:r>
              <a:rPr lang="de-DE" sz="1400" dirty="0">
                <a:latin typeface="Arial Narrow" pitchFamily="34" charset="0"/>
              </a:rPr>
              <a:t>0 0 0</a:t>
            </a:r>
          </a:p>
          <a:p>
            <a:r>
              <a:rPr lang="de-DE" sz="1400" b="1" dirty="0">
                <a:latin typeface="Arial Narrow" pitchFamily="34" charset="0"/>
              </a:rPr>
              <a:t>0 0 2</a:t>
            </a:r>
          </a:p>
        </p:txBody>
      </p:sp>
      <p:sp>
        <p:nvSpPr>
          <p:cNvPr id="48" name="Textfeld 47"/>
          <p:cNvSpPr txBox="1"/>
          <p:nvPr/>
        </p:nvSpPr>
        <p:spPr>
          <a:xfrm>
            <a:off x="4063330" y="3375123"/>
            <a:ext cx="51328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latin typeface="Arial Narrow" pitchFamily="34" charset="0"/>
              </a:rPr>
              <a:t>1 0 0</a:t>
            </a:r>
          </a:p>
          <a:p>
            <a:r>
              <a:rPr lang="de-DE" sz="1400" b="1" dirty="0">
                <a:latin typeface="Arial Narrow" pitchFamily="34" charset="0"/>
              </a:rPr>
              <a:t>1 4 2</a:t>
            </a:r>
          </a:p>
          <a:p>
            <a:r>
              <a:rPr lang="de-DE" sz="1400" dirty="0">
                <a:latin typeface="Arial Narrow" pitchFamily="34" charset="0"/>
              </a:rPr>
              <a:t>0 0 2</a:t>
            </a:r>
          </a:p>
        </p:txBody>
      </p:sp>
      <p:sp>
        <p:nvSpPr>
          <p:cNvPr id="49" name="Textfeld 48"/>
          <p:cNvSpPr txBox="1"/>
          <p:nvPr/>
        </p:nvSpPr>
        <p:spPr>
          <a:xfrm>
            <a:off x="5251461" y="3431277"/>
            <a:ext cx="51328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latin typeface="Arial Narrow" pitchFamily="34" charset="0"/>
              </a:rPr>
              <a:t>1 0 0</a:t>
            </a:r>
          </a:p>
          <a:p>
            <a:r>
              <a:rPr lang="de-DE" sz="1400" b="1" dirty="0">
                <a:latin typeface="Arial Narrow" pitchFamily="34" charset="0"/>
              </a:rPr>
              <a:t>1 5 2</a:t>
            </a:r>
          </a:p>
          <a:p>
            <a:r>
              <a:rPr lang="de-DE" sz="1400" dirty="0">
                <a:latin typeface="Arial Narrow" pitchFamily="34" charset="0"/>
              </a:rPr>
              <a:t>0 0 2</a:t>
            </a:r>
          </a:p>
        </p:txBody>
      </p:sp>
      <p:sp>
        <p:nvSpPr>
          <p:cNvPr id="50" name="Textfeld 49"/>
          <p:cNvSpPr txBox="1"/>
          <p:nvPr/>
        </p:nvSpPr>
        <p:spPr>
          <a:xfrm>
            <a:off x="4505094" y="5099267"/>
            <a:ext cx="51328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latin typeface="Arial Narrow" pitchFamily="34" charset="0"/>
              </a:rPr>
              <a:t>0 0 0</a:t>
            </a:r>
          </a:p>
          <a:p>
            <a:r>
              <a:rPr lang="de-DE" sz="1400" dirty="0">
                <a:latin typeface="Arial Narrow" pitchFamily="34" charset="0"/>
              </a:rPr>
              <a:t>0 0 0</a:t>
            </a:r>
          </a:p>
          <a:p>
            <a:r>
              <a:rPr lang="de-DE" sz="1400" b="1" dirty="0">
                <a:latin typeface="Arial Narrow" pitchFamily="34" charset="0"/>
              </a:rPr>
              <a:t>0 0 3</a:t>
            </a:r>
          </a:p>
        </p:txBody>
      </p:sp>
      <p:sp>
        <p:nvSpPr>
          <p:cNvPr id="51" name="Textfeld 50"/>
          <p:cNvSpPr txBox="1"/>
          <p:nvPr/>
        </p:nvSpPr>
        <p:spPr>
          <a:xfrm>
            <a:off x="6362974" y="5099267"/>
            <a:ext cx="51328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latin typeface="Arial Narrow" pitchFamily="34" charset="0"/>
              </a:rPr>
              <a:t>1 0 0</a:t>
            </a:r>
          </a:p>
          <a:p>
            <a:r>
              <a:rPr lang="de-DE" sz="1400" dirty="0">
                <a:latin typeface="Arial Narrow" pitchFamily="34" charset="0"/>
              </a:rPr>
              <a:t>1 5 2</a:t>
            </a:r>
          </a:p>
          <a:p>
            <a:r>
              <a:rPr lang="de-DE" sz="1400" b="1" dirty="0">
                <a:latin typeface="Arial Narrow" pitchFamily="34" charset="0"/>
              </a:rPr>
              <a:t>1 5 4</a:t>
            </a:r>
          </a:p>
        </p:txBody>
      </p:sp>
      <p:sp>
        <p:nvSpPr>
          <p:cNvPr id="53" name="Textfeld 52"/>
          <p:cNvSpPr txBox="1"/>
          <p:nvPr/>
        </p:nvSpPr>
        <p:spPr>
          <a:xfrm>
            <a:off x="7519715" y="1678481"/>
            <a:ext cx="51328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>
                <a:solidFill>
                  <a:schemeClr val="accent2"/>
                </a:solidFill>
                <a:latin typeface="Arial Narrow" pitchFamily="34" charset="0"/>
              </a:rPr>
              <a:t>3</a:t>
            </a:r>
            <a:r>
              <a:rPr lang="de-DE" sz="1400" b="1" dirty="0">
                <a:latin typeface="Arial Narrow" pitchFamily="34" charset="0"/>
              </a:rPr>
              <a:t> 5 5</a:t>
            </a:r>
          </a:p>
          <a:p>
            <a:r>
              <a:rPr lang="de-DE" sz="1400" b="1" dirty="0">
                <a:solidFill>
                  <a:schemeClr val="accent2"/>
                </a:solidFill>
                <a:latin typeface="Arial Narrow" pitchFamily="34" charset="0"/>
              </a:rPr>
              <a:t>1</a:t>
            </a:r>
            <a:r>
              <a:rPr lang="de-DE" sz="1400" dirty="0">
                <a:latin typeface="Arial Narrow" pitchFamily="34" charset="0"/>
              </a:rPr>
              <a:t> 5 2</a:t>
            </a:r>
          </a:p>
          <a:p>
            <a:r>
              <a:rPr lang="de-DE" sz="1400" b="1" dirty="0">
                <a:solidFill>
                  <a:schemeClr val="accent2"/>
                </a:solidFill>
                <a:latin typeface="Arial Narrow" pitchFamily="34" charset="0"/>
              </a:rPr>
              <a:t>1</a:t>
            </a:r>
            <a:r>
              <a:rPr lang="de-DE" sz="1400" dirty="0">
                <a:latin typeface="Arial Narrow" pitchFamily="34" charset="0"/>
              </a:rPr>
              <a:t> 5 5</a:t>
            </a:r>
          </a:p>
        </p:txBody>
      </p:sp>
      <p:sp>
        <p:nvSpPr>
          <p:cNvPr id="54" name="Textfeld 53"/>
          <p:cNvSpPr txBox="1"/>
          <p:nvPr/>
        </p:nvSpPr>
        <p:spPr>
          <a:xfrm>
            <a:off x="7344308" y="5098861"/>
            <a:ext cx="51328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latin typeface="Arial Narrow" pitchFamily="34" charset="0"/>
              </a:rPr>
              <a:t>1 0 0</a:t>
            </a:r>
          </a:p>
          <a:p>
            <a:r>
              <a:rPr lang="de-DE" sz="1400" dirty="0">
                <a:latin typeface="Arial Narrow" pitchFamily="34" charset="0"/>
              </a:rPr>
              <a:t>1 5 2</a:t>
            </a:r>
          </a:p>
          <a:p>
            <a:r>
              <a:rPr lang="de-DE" sz="1400" b="1" dirty="0">
                <a:latin typeface="Arial Narrow" pitchFamily="34" charset="0"/>
              </a:rPr>
              <a:t>1 5 5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677344" y="5985284"/>
            <a:ext cx="7207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>
                <a:solidFill>
                  <a:schemeClr val="accent2"/>
                </a:solidFill>
              </a:rPr>
              <a:t>P</a:t>
            </a:r>
            <a:r>
              <a:rPr lang="de-DE" baseline="-25000" dirty="0">
                <a:solidFill>
                  <a:schemeClr val="accent2"/>
                </a:solidFill>
              </a:rPr>
              <a:t>1</a:t>
            </a:r>
            <a:r>
              <a:rPr lang="de-DE" dirty="0">
                <a:solidFill>
                  <a:schemeClr val="accent2"/>
                </a:solidFill>
              </a:rPr>
              <a:t> </a:t>
            </a:r>
            <a:r>
              <a:rPr lang="de-DE" dirty="0" err="1">
                <a:solidFill>
                  <a:schemeClr val="accent2"/>
                </a:solidFill>
              </a:rPr>
              <a:t>knows</a:t>
            </a:r>
            <a:r>
              <a:rPr lang="de-DE" dirty="0">
                <a:solidFill>
                  <a:schemeClr val="accent2"/>
                </a:solidFill>
              </a:rPr>
              <a:t> </a:t>
            </a:r>
            <a:r>
              <a:rPr lang="de-DE" dirty="0" err="1">
                <a:solidFill>
                  <a:schemeClr val="accent2"/>
                </a:solidFill>
              </a:rPr>
              <a:t>that</a:t>
            </a:r>
            <a:r>
              <a:rPr lang="de-DE" dirty="0">
                <a:solidFill>
                  <a:schemeClr val="accent2"/>
                </a:solidFill>
              </a:rPr>
              <a:t> </a:t>
            </a:r>
            <a:r>
              <a:rPr lang="de-DE" dirty="0" err="1">
                <a:solidFill>
                  <a:schemeClr val="accent2"/>
                </a:solidFill>
              </a:rPr>
              <a:t>every</a:t>
            </a:r>
            <a:r>
              <a:rPr lang="de-DE" dirty="0">
                <a:solidFill>
                  <a:schemeClr val="accent2"/>
                </a:solidFill>
              </a:rPr>
              <a:t> </a:t>
            </a:r>
            <a:r>
              <a:rPr lang="de-DE" dirty="0" err="1">
                <a:solidFill>
                  <a:schemeClr val="accent2"/>
                </a:solidFill>
              </a:rPr>
              <a:t>process</a:t>
            </a:r>
            <a:r>
              <a:rPr lang="de-DE" dirty="0">
                <a:solidFill>
                  <a:schemeClr val="accent2"/>
                </a:solidFill>
              </a:rPr>
              <a:t> </a:t>
            </a:r>
            <a:r>
              <a:rPr lang="de-DE" dirty="0" err="1">
                <a:solidFill>
                  <a:schemeClr val="accent2"/>
                </a:solidFill>
              </a:rPr>
              <a:t>knows</a:t>
            </a:r>
            <a:r>
              <a:rPr lang="de-DE" dirty="0">
                <a:solidFill>
                  <a:schemeClr val="accent2"/>
                </a:solidFill>
              </a:rPr>
              <a:t> </a:t>
            </a:r>
            <a:r>
              <a:rPr lang="de-DE" dirty="0" err="1">
                <a:solidFill>
                  <a:schemeClr val="accent2"/>
                </a:solidFill>
              </a:rPr>
              <a:t>that</a:t>
            </a:r>
            <a:r>
              <a:rPr lang="de-DE" dirty="0">
                <a:solidFill>
                  <a:schemeClr val="accent2"/>
                </a:solidFill>
              </a:rPr>
              <a:t> </a:t>
            </a:r>
            <a:r>
              <a:rPr lang="de-DE" dirty="0" err="1">
                <a:solidFill>
                  <a:schemeClr val="accent2"/>
                </a:solidFill>
              </a:rPr>
              <a:t>its</a:t>
            </a:r>
            <a:r>
              <a:rPr lang="de-DE" dirty="0">
                <a:solidFill>
                  <a:schemeClr val="accent2"/>
                </a:solidFill>
              </a:rPr>
              <a:t> </a:t>
            </a:r>
            <a:r>
              <a:rPr lang="de-DE" dirty="0" err="1">
                <a:solidFill>
                  <a:schemeClr val="accent2"/>
                </a:solidFill>
              </a:rPr>
              <a:t>local</a:t>
            </a:r>
            <a:r>
              <a:rPr lang="de-DE" dirty="0">
                <a:solidFill>
                  <a:schemeClr val="accent2"/>
                </a:solidFill>
              </a:rPr>
              <a:t> </a:t>
            </a:r>
            <a:r>
              <a:rPr lang="de-DE" dirty="0" err="1">
                <a:solidFill>
                  <a:schemeClr val="accent2"/>
                </a:solidFill>
              </a:rPr>
              <a:t>clock</a:t>
            </a:r>
            <a:r>
              <a:rPr lang="de-DE" dirty="0">
                <a:solidFill>
                  <a:schemeClr val="accent2"/>
                </a:solidFill>
              </a:rPr>
              <a:t> </a:t>
            </a:r>
            <a:r>
              <a:rPr lang="de-DE" dirty="0" err="1">
                <a:solidFill>
                  <a:schemeClr val="accent2"/>
                </a:solidFill>
              </a:rPr>
              <a:t>is</a:t>
            </a:r>
            <a:r>
              <a:rPr lang="de-DE" dirty="0">
                <a:solidFill>
                  <a:schemeClr val="accent2"/>
                </a:solidFill>
              </a:rPr>
              <a:t> </a:t>
            </a:r>
            <a:r>
              <a:rPr lang="de-DE" dirty="0" err="1">
                <a:solidFill>
                  <a:schemeClr val="accent2"/>
                </a:solidFill>
              </a:rPr>
              <a:t>at</a:t>
            </a:r>
            <a:r>
              <a:rPr lang="de-DE" dirty="0">
                <a:solidFill>
                  <a:schemeClr val="accent2"/>
                </a:solidFill>
              </a:rPr>
              <a:t> least 1.</a:t>
            </a:r>
          </a:p>
        </p:txBody>
      </p:sp>
      <p:cxnSp>
        <p:nvCxnSpPr>
          <p:cNvPr id="16" name="Gerade Verbindung mit Pfeil 15"/>
          <p:cNvCxnSpPr/>
          <p:nvPr/>
        </p:nvCxnSpPr>
        <p:spPr>
          <a:xfrm>
            <a:off x="2303748" y="3361431"/>
            <a:ext cx="0" cy="2798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mit Pfeil 51"/>
          <p:cNvCxnSpPr/>
          <p:nvPr/>
        </p:nvCxnSpPr>
        <p:spPr>
          <a:xfrm flipV="1">
            <a:off x="4608004" y="3704051"/>
            <a:ext cx="0" cy="2798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mit Pfeil 54"/>
          <p:cNvCxnSpPr/>
          <p:nvPr/>
        </p:nvCxnSpPr>
        <p:spPr>
          <a:xfrm>
            <a:off x="2807804" y="3353249"/>
            <a:ext cx="0" cy="2798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/>
          <p:cNvCxnSpPr/>
          <p:nvPr/>
        </p:nvCxnSpPr>
        <p:spPr>
          <a:xfrm flipV="1">
            <a:off x="4067944" y="3713289"/>
            <a:ext cx="0" cy="2798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mit Pfeil 56"/>
          <p:cNvCxnSpPr/>
          <p:nvPr/>
        </p:nvCxnSpPr>
        <p:spPr>
          <a:xfrm>
            <a:off x="6357635" y="5441481"/>
            <a:ext cx="0" cy="2798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/>
          <p:cNvCxnSpPr/>
          <p:nvPr/>
        </p:nvCxnSpPr>
        <p:spPr>
          <a:xfrm>
            <a:off x="6861691" y="5460011"/>
            <a:ext cx="0" cy="2798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ihandform 19"/>
          <p:cNvSpPr/>
          <p:nvPr/>
        </p:nvSpPr>
        <p:spPr>
          <a:xfrm>
            <a:off x="7998031" y="1822900"/>
            <a:ext cx="166255" cy="439387"/>
          </a:xfrm>
          <a:custGeom>
            <a:avLst/>
            <a:gdLst>
              <a:gd name="connsiteX0" fmla="*/ 0 w 166255"/>
              <a:gd name="connsiteY0" fmla="*/ 439387 h 439387"/>
              <a:gd name="connsiteX1" fmla="*/ 166255 w 166255"/>
              <a:gd name="connsiteY1" fmla="*/ 439387 h 439387"/>
              <a:gd name="connsiteX2" fmla="*/ 160317 w 166255"/>
              <a:gd name="connsiteY2" fmla="*/ 0 h 439387"/>
              <a:gd name="connsiteX3" fmla="*/ 23751 w 166255"/>
              <a:gd name="connsiteY3" fmla="*/ 0 h 439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6255" h="439387">
                <a:moveTo>
                  <a:pt x="0" y="439387"/>
                </a:moveTo>
                <a:lnTo>
                  <a:pt x="166255" y="439387"/>
                </a:lnTo>
                <a:cubicBezTo>
                  <a:pt x="164276" y="292925"/>
                  <a:pt x="162296" y="146462"/>
                  <a:pt x="160317" y="0"/>
                </a:cubicBezTo>
                <a:lnTo>
                  <a:pt x="23751" y="0"/>
                </a:lnTo>
              </a:path>
            </a:pathLst>
          </a:custGeom>
          <a:noFill/>
          <a:ln w="9525"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Freihandform 58"/>
          <p:cNvSpPr/>
          <p:nvPr/>
        </p:nvSpPr>
        <p:spPr>
          <a:xfrm flipH="1">
            <a:off x="7394077" y="1822899"/>
            <a:ext cx="166255" cy="439387"/>
          </a:xfrm>
          <a:custGeom>
            <a:avLst/>
            <a:gdLst>
              <a:gd name="connsiteX0" fmla="*/ 0 w 166255"/>
              <a:gd name="connsiteY0" fmla="*/ 439387 h 439387"/>
              <a:gd name="connsiteX1" fmla="*/ 166255 w 166255"/>
              <a:gd name="connsiteY1" fmla="*/ 439387 h 439387"/>
              <a:gd name="connsiteX2" fmla="*/ 160317 w 166255"/>
              <a:gd name="connsiteY2" fmla="*/ 0 h 439387"/>
              <a:gd name="connsiteX3" fmla="*/ 23751 w 166255"/>
              <a:gd name="connsiteY3" fmla="*/ 0 h 439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6255" h="439387">
                <a:moveTo>
                  <a:pt x="0" y="439387"/>
                </a:moveTo>
                <a:lnTo>
                  <a:pt x="166255" y="439387"/>
                </a:lnTo>
                <a:cubicBezTo>
                  <a:pt x="164276" y="292925"/>
                  <a:pt x="162296" y="146462"/>
                  <a:pt x="160317" y="0"/>
                </a:cubicBezTo>
                <a:lnTo>
                  <a:pt x="23751" y="0"/>
                </a:lnTo>
              </a:path>
            </a:pathLst>
          </a:custGeom>
          <a:noFill/>
          <a:ln w="9525"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Foliennummernplatzhalt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/>
              <a:t>Slide </a:t>
            </a:r>
            <a:fld id="{5AA752A6-1379-EB4D-A39C-137F9065CE57}" type="slidenum">
              <a:rPr lang="de-DE" smtClean="0"/>
              <a:pPr/>
              <a:t>55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1561579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/>
              <a:t>Application of Vector and Matrix Clocks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0" dirty="0" err="1"/>
              <a:t>Danh</a:t>
            </a:r>
            <a:r>
              <a:rPr lang="en-US" b="0" dirty="0"/>
              <a:t> Le Phuoc, TU Berlin, Distributed Algorithms 2018/19</a:t>
            </a: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/>
              <a:t>Slide </a:t>
            </a:r>
            <a:fld id="{CD5D53CD-51C2-B74E-9B93-9D7142D35FE7}" type="slidenum">
              <a:rPr lang="de-DE" smtClean="0"/>
              <a:pPr/>
              <a:t>56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9976597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2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Application of Vector Clocks: Causal Broadcast</a:t>
            </a:r>
          </a:p>
        </p:txBody>
      </p:sp>
      <p:sp>
        <p:nvSpPr>
          <p:cNvPr id="435203" name="Rectangle 3"/>
          <p:cNvSpPr>
            <a:spLocks noGrp="1" noChangeArrowheads="1"/>
          </p:cNvSpPr>
          <p:nvPr>
            <p:ph idx="1"/>
          </p:nvPr>
        </p:nvSpPr>
        <p:spPr>
          <a:xfrm>
            <a:off x="539750" y="1924050"/>
            <a:ext cx="8061325" cy="288840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sz="1600" dirty="0"/>
              <a:t>Each message shall be delivered to all processes</a:t>
            </a: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sz="1600" dirty="0"/>
              <a:t>With delivery of the message shall be ensured that the messages are delivered in an order satisfying causality</a:t>
            </a: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sz="1600" dirty="0"/>
              <a:t>Change of the update of the vector clocks</a:t>
            </a:r>
          </a:p>
          <a:p>
            <a:pPr lvl="1">
              <a:lnSpc>
                <a:spcPct val="150000"/>
              </a:lnSpc>
            </a:pPr>
            <a:r>
              <a:rPr lang="en-US" sz="1600" i="1" dirty="0"/>
              <a:t>P</a:t>
            </a:r>
            <a:r>
              <a:rPr lang="en-US" sz="1600" i="1" baseline="-25000" dirty="0"/>
              <a:t>i</a:t>
            </a:r>
            <a:r>
              <a:rPr lang="en-US" sz="1600" dirty="0"/>
              <a:t> </a:t>
            </a:r>
            <a:r>
              <a:rPr lang="en-US" sz="1600" i="1" dirty="0"/>
              <a:t>only</a:t>
            </a:r>
            <a:r>
              <a:rPr lang="en-US" sz="1600" dirty="0"/>
              <a:t> increments </a:t>
            </a:r>
            <a:r>
              <a:rPr lang="en-US" sz="1600" i="1" dirty="0"/>
              <a:t>V</a:t>
            </a:r>
            <a:r>
              <a:rPr lang="en-US" sz="1600" i="1" baseline="-25000" dirty="0"/>
              <a:t>i </a:t>
            </a:r>
            <a:r>
              <a:rPr lang="en-US" sz="1600" dirty="0"/>
              <a:t>[</a:t>
            </a:r>
            <a:r>
              <a:rPr lang="en-US" sz="1600" i="1" dirty="0" err="1"/>
              <a:t>i</a:t>
            </a:r>
            <a:r>
              <a:rPr lang="en-US" sz="1600" dirty="0"/>
              <a:t>] if it sends a message</a:t>
            </a: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sz="1600" dirty="0"/>
              <a:t>Delivery condition</a:t>
            </a:r>
          </a:p>
          <a:p>
            <a:pPr lvl="1">
              <a:lnSpc>
                <a:spcPct val="150000"/>
              </a:lnSpc>
            </a:pPr>
            <a:r>
              <a:rPr lang="en-US" sz="1600" dirty="0"/>
              <a:t>A message sent by </a:t>
            </a:r>
            <a:r>
              <a:rPr lang="en-US" sz="1600" i="1" dirty="0"/>
              <a:t>P</a:t>
            </a:r>
            <a:r>
              <a:rPr lang="en-US" sz="1600" i="1" baseline="-25000" dirty="0"/>
              <a:t>i</a:t>
            </a:r>
            <a:r>
              <a:rPr lang="en-US" sz="1600" dirty="0"/>
              <a:t> is only delivered to </a:t>
            </a:r>
            <a:r>
              <a:rPr lang="en-US" sz="1600" i="1" dirty="0" err="1"/>
              <a:t>P</a:t>
            </a:r>
            <a:r>
              <a:rPr lang="en-US" sz="1600" i="1" baseline="-25000" dirty="0" err="1"/>
              <a:t>j</a:t>
            </a:r>
            <a:r>
              <a:rPr lang="en-US" sz="1600" dirty="0"/>
              <a:t> when the time stamp </a:t>
            </a:r>
            <a:r>
              <a:rPr lang="en-US" sz="1600" i="1" dirty="0"/>
              <a:t>T</a:t>
            </a:r>
            <a:r>
              <a:rPr lang="en-US" sz="1600" dirty="0"/>
              <a:t>  fulfills the following conditions:	</a:t>
            </a:r>
            <a:br>
              <a:rPr lang="en-US" sz="1400" dirty="0"/>
            </a:br>
            <a:r>
              <a:rPr lang="en-US" sz="1400" dirty="0"/>
              <a:t>			</a:t>
            </a:r>
            <a:r>
              <a:rPr lang="en-US" sz="1400" i="1" noProof="1">
                <a:solidFill>
                  <a:schemeClr val="accent2"/>
                </a:solidFill>
              </a:rPr>
              <a:t>T</a:t>
            </a:r>
            <a:r>
              <a:rPr lang="en-US" sz="1400" i="1" dirty="0">
                <a:solidFill>
                  <a:schemeClr val="accent2"/>
                </a:solidFill>
              </a:rPr>
              <a:t> </a:t>
            </a:r>
            <a:r>
              <a:rPr lang="en-US" sz="1400" noProof="1">
                <a:solidFill>
                  <a:schemeClr val="accent2"/>
                </a:solidFill>
              </a:rPr>
              <a:t>[</a:t>
            </a:r>
            <a:r>
              <a:rPr lang="en-US" sz="1400" i="1" noProof="1">
                <a:solidFill>
                  <a:schemeClr val="accent2"/>
                </a:solidFill>
              </a:rPr>
              <a:t>i</a:t>
            </a:r>
            <a:r>
              <a:rPr lang="en-US" sz="1400" noProof="1">
                <a:solidFill>
                  <a:schemeClr val="accent2"/>
                </a:solidFill>
              </a:rPr>
              <a:t>] = </a:t>
            </a:r>
            <a:r>
              <a:rPr lang="en-US" sz="1400" i="1" noProof="1">
                <a:solidFill>
                  <a:schemeClr val="accent2"/>
                </a:solidFill>
              </a:rPr>
              <a:t>V</a:t>
            </a:r>
            <a:r>
              <a:rPr lang="en-US" sz="1400" i="1" baseline="-25000" noProof="1">
                <a:solidFill>
                  <a:schemeClr val="accent2"/>
                </a:solidFill>
              </a:rPr>
              <a:t>j</a:t>
            </a:r>
            <a:r>
              <a:rPr lang="en-US" sz="1400" i="1" baseline="-25000" dirty="0">
                <a:solidFill>
                  <a:schemeClr val="accent2"/>
                </a:solidFill>
              </a:rPr>
              <a:t> </a:t>
            </a:r>
            <a:r>
              <a:rPr lang="en-US" sz="1400" noProof="1">
                <a:solidFill>
                  <a:schemeClr val="accent2"/>
                </a:solidFill>
              </a:rPr>
              <a:t>[</a:t>
            </a:r>
            <a:r>
              <a:rPr lang="en-US" sz="1400" i="1" noProof="1">
                <a:solidFill>
                  <a:schemeClr val="accent2"/>
                </a:solidFill>
              </a:rPr>
              <a:t>i</a:t>
            </a:r>
            <a:r>
              <a:rPr lang="en-US" sz="1400" noProof="1">
                <a:solidFill>
                  <a:schemeClr val="accent2"/>
                </a:solidFill>
              </a:rPr>
              <a:t>] + 1 </a:t>
            </a:r>
            <a:r>
              <a:rPr lang="en-US" sz="1400" noProof="1">
                <a:ea typeface="Arial Unicode MS" pitchFamily="34" charset="-128"/>
                <a:cs typeface="Arial Unicode MS" pitchFamily="34" charset="-128"/>
              </a:rPr>
              <a:t>∧ </a:t>
            </a:r>
            <a:r>
              <a:rPr lang="en-US" sz="1400" noProof="1">
                <a:solidFill>
                  <a:schemeClr val="tx1"/>
                </a:solidFill>
                <a:ea typeface="Arial Unicode MS" pitchFamily="34" charset="-128"/>
                <a:cs typeface="Arial Unicode MS" pitchFamily="34" charset="-128"/>
              </a:rPr>
              <a:t>∀</a:t>
            </a:r>
            <a:r>
              <a:rPr lang="en-US" sz="1400" i="1" noProof="1">
                <a:solidFill>
                  <a:schemeClr val="tx1"/>
                </a:solidFill>
                <a:ea typeface="Arial Unicode MS" pitchFamily="34" charset="-128"/>
                <a:cs typeface="Arial Unicode MS" pitchFamily="34" charset="-128"/>
              </a:rPr>
              <a:t>k</a:t>
            </a:r>
            <a:r>
              <a:rPr lang="en-US" sz="1400" noProof="1">
                <a:solidFill>
                  <a:schemeClr val="tx1"/>
                </a:solidFill>
                <a:ea typeface="Arial Unicode MS" pitchFamily="34" charset="-128"/>
                <a:cs typeface="Arial Unicode MS" pitchFamily="34" charset="-128"/>
              </a:rPr>
              <a:t>≠</a:t>
            </a:r>
            <a:r>
              <a:rPr lang="en-US" sz="1400" i="1" noProof="1">
                <a:solidFill>
                  <a:schemeClr val="tx1"/>
                </a:solidFill>
                <a:ea typeface="Arial Unicode MS" pitchFamily="34" charset="-128"/>
                <a:cs typeface="Arial Unicode MS" pitchFamily="34" charset="-128"/>
              </a:rPr>
              <a:t>i</a:t>
            </a:r>
            <a:r>
              <a:rPr lang="en-US" sz="1400" noProof="1">
                <a:solidFill>
                  <a:schemeClr val="tx1"/>
                </a:solidFill>
                <a:ea typeface="Arial Unicode MS" pitchFamily="34" charset="-128"/>
                <a:cs typeface="Arial Unicode MS" pitchFamily="34" charset="-128"/>
              </a:rPr>
              <a:t>:</a:t>
            </a:r>
            <a:r>
              <a:rPr lang="en-US" sz="1400" i="1" noProof="1">
                <a:solidFill>
                  <a:schemeClr val="tx1"/>
                </a:solidFill>
                <a:ea typeface="Arial Unicode MS" pitchFamily="34" charset="-128"/>
                <a:cs typeface="Arial Unicode MS" pitchFamily="34" charset="-128"/>
              </a:rPr>
              <a:t> T</a:t>
            </a:r>
            <a:r>
              <a:rPr lang="en-US" sz="1400" i="1" dirty="0">
                <a:solidFill>
                  <a:schemeClr val="tx1"/>
                </a:solidFill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1400" noProof="1">
                <a:solidFill>
                  <a:schemeClr val="tx1"/>
                </a:solidFill>
                <a:ea typeface="Arial Unicode MS" pitchFamily="34" charset="-128"/>
                <a:cs typeface="Arial Unicode MS" pitchFamily="34" charset="-128"/>
              </a:rPr>
              <a:t>[</a:t>
            </a:r>
            <a:r>
              <a:rPr lang="en-US" sz="1400" i="1" noProof="1">
                <a:solidFill>
                  <a:schemeClr val="tx1"/>
                </a:solidFill>
                <a:ea typeface="Arial Unicode MS" pitchFamily="34" charset="-128"/>
                <a:cs typeface="Arial Unicode MS" pitchFamily="34" charset="-128"/>
              </a:rPr>
              <a:t>k</a:t>
            </a:r>
            <a:r>
              <a:rPr lang="en-US" sz="1400" noProof="1">
                <a:solidFill>
                  <a:schemeClr val="tx1"/>
                </a:solidFill>
                <a:ea typeface="Arial Unicode MS" pitchFamily="34" charset="-128"/>
                <a:cs typeface="Arial Unicode MS" pitchFamily="34" charset="-128"/>
              </a:rPr>
              <a:t>] ≤ </a:t>
            </a:r>
            <a:r>
              <a:rPr lang="en-US" sz="1400" i="1" noProof="1">
                <a:solidFill>
                  <a:schemeClr val="tx1"/>
                </a:solidFill>
                <a:ea typeface="Arial Unicode MS" pitchFamily="34" charset="-128"/>
                <a:cs typeface="Arial Unicode MS" pitchFamily="34" charset="-128"/>
              </a:rPr>
              <a:t>V</a:t>
            </a:r>
            <a:r>
              <a:rPr lang="en-US" sz="1400" i="1" baseline="-25000" dirty="0">
                <a:solidFill>
                  <a:schemeClr val="tx1"/>
                </a:solidFill>
                <a:ea typeface="Arial Unicode MS" pitchFamily="34" charset="-128"/>
                <a:cs typeface="Arial Unicode MS" pitchFamily="34" charset="-128"/>
              </a:rPr>
              <a:t>j </a:t>
            </a:r>
            <a:r>
              <a:rPr lang="en-US" sz="1400" noProof="1">
                <a:solidFill>
                  <a:schemeClr val="tx1"/>
                </a:solidFill>
                <a:ea typeface="Arial Unicode MS" pitchFamily="34" charset="-128"/>
                <a:cs typeface="Arial Unicode MS" pitchFamily="34" charset="-128"/>
              </a:rPr>
              <a:t>[</a:t>
            </a:r>
            <a:r>
              <a:rPr lang="en-US" sz="1400" i="1" noProof="1">
                <a:solidFill>
                  <a:schemeClr val="tx1"/>
                </a:solidFill>
                <a:ea typeface="Arial Unicode MS" pitchFamily="34" charset="-128"/>
                <a:cs typeface="Arial Unicode MS" pitchFamily="34" charset="-128"/>
              </a:rPr>
              <a:t>k</a:t>
            </a:r>
            <a:r>
              <a:rPr lang="en-US" sz="1400" noProof="1">
                <a:solidFill>
                  <a:schemeClr val="tx1"/>
                </a:solidFill>
                <a:ea typeface="Arial Unicode MS" pitchFamily="34" charset="-128"/>
                <a:cs typeface="Arial Unicode MS" pitchFamily="34" charset="-128"/>
              </a:rPr>
              <a:t>]</a:t>
            </a:r>
          </a:p>
        </p:txBody>
      </p:sp>
      <p:sp>
        <p:nvSpPr>
          <p:cNvPr id="9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0" dirty="0" err="1"/>
              <a:t>Danh</a:t>
            </a:r>
            <a:r>
              <a:rPr lang="en-US" b="0" dirty="0"/>
              <a:t> Le Phuoc, TU Berlin, Distributed Algorithms 2018/19</a:t>
            </a:r>
          </a:p>
        </p:txBody>
      </p:sp>
      <p:sp>
        <p:nvSpPr>
          <p:cNvPr id="435204" name="Text Box 4"/>
          <p:cNvSpPr txBox="1">
            <a:spLocks noChangeArrowheads="1"/>
          </p:cNvSpPr>
          <p:nvPr/>
        </p:nvSpPr>
        <p:spPr bwMode="auto">
          <a:xfrm>
            <a:off x="1678010" y="5682734"/>
            <a:ext cx="2815194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2"/>
                </a:solidFill>
              </a:rPr>
              <a:t>Next message awaited by </a:t>
            </a:r>
            <a:r>
              <a:rPr lang="en-US" sz="1600" i="1" dirty="0">
                <a:solidFill>
                  <a:schemeClr val="accent2"/>
                </a:solidFill>
              </a:rPr>
              <a:t>P</a:t>
            </a:r>
            <a:r>
              <a:rPr lang="en-US" sz="1600" i="1" baseline="-25000" dirty="0">
                <a:solidFill>
                  <a:schemeClr val="accent2"/>
                </a:solidFill>
              </a:rPr>
              <a:t>i</a:t>
            </a:r>
            <a:r>
              <a:rPr lang="en-US" sz="1600" dirty="0">
                <a:solidFill>
                  <a:schemeClr val="accent2"/>
                </a:solidFill>
              </a:rPr>
              <a:t> </a:t>
            </a:r>
            <a:endParaRPr lang="en-US" sz="1600" baseline="-25000" dirty="0">
              <a:solidFill>
                <a:schemeClr val="accent2"/>
              </a:solidFill>
            </a:endParaRPr>
          </a:p>
        </p:txBody>
      </p:sp>
      <p:sp>
        <p:nvSpPr>
          <p:cNvPr id="435205" name="Text Box 5"/>
          <p:cNvSpPr txBox="1">
            <a:spLocks noChangeArrowheads="1"/>
          </p:cNvSpPr>
          <p:nvPr/>
        </p:nvSpPr>
        <p:spPr bwMode="auto">
          <a:xfrm>
            <a:off x="4494409" y="5629015"/>
            <a:ext cx="38940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dirty="0"/>
              <a:t>No message from arbitrary </a:t>
            </a:r>
            <a:r>
              <a:rPr lang="en-US" sz="1600" i="1" dirty="0" err="1"/>
              <a:t>P</a:t>
            </a:r>
            <a:r>
              <a:rPr lang="en-US" sz="1600" i="1" baseline="-25000" dirty="0" err="1"/>
              <a:t>k</a:t>
            </a:r>
            <a:r>
              <a:rPr lang="en-US" sz="1600" dirty="0"/>
              <a:t> is missing</a:t>
            </a:r>
          </a:p>
        </p:txBody>
      </p:sp>
      <p:sp>
        <p:nvSpPr>
          <p:cNvPr id="435206" name="AutoShape 6"/>
          <p:cNvSpPr>
            <a:spLocks/>
          </p:cNvSpPr>
          <p:nvPr/>
        </p:nvSpPr>
        <p:spPr bwMode="auto">
          <a:xfrm rot="16200000">
            <a:off x="3642046" y="4849866"/>
            <a:ext cx="327281" cy="1231017"/>
          </a:xfrm>
          <a:prstGeom prst="leftBrace">
            <a:avLst>
              <a:gd name="adj1" fmla="val 55870"/>
              <a:gd name="adj2" fmla="val 50000"/>
            </a:avLst>
          </a:prstGeom>
          <a:noFill/>
          <a:ln w="254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435207" name="AutoShape 7"/>
          <p:cNvSpPr>
            <a:spLocks/>
          </p:cNvSpPr>
          <p:nvPr/>
        </p:nvSpPr>
        <p:spPr bwMode="auto">
          <a:xfrm rot="16200000">
            <a:off x="5291173" y="4712906"/>
            <a:ext cx="190501" cy="1368153"/>
          </a:xfrm>
          <a:prstGeom prst="leftBrace">
            <a:avLst>
              <a:gd name="adj1" fmla="val 70126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/>
              <a:t>Slide </a:t>
            </a:r>
            <a:fld id="{DDA20590-EC26-DE40-BF83-8E86F34B783D}" type="slidenum">
              <a:rPr lang="de-DE" smtClean="0"/>
              <a:pPr/>
              <a:t>57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17633840"/>
      </p:ext>
    </p:extLst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/>
              <a:t>Application of Vector Clocks: Causal Broadcast</a:t>
            </a:r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idx="1"/>
          </p:nvPr>
        </p:nvSpPr>
        <p:spPr>
          <a:xfrm>
            <a:off x="539750" y="1924050"/>
            <a:ext cx="8352730" cy="4067175"/>
          </a:xfrm>
        </p:spPr>
        <p:txBody>
          <a:bodyPr/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noProof="1">
                <a:solidFill>
                  <a:schemeClr val="tx1"/>
                </a:solidFill>
                <a:ea typeface="Arial Unicode MS" pitchFamily="34" charset="-128"/>
                <a:cs typeface="Arial Unicode MS" pitchFamily="34" charset="-128"/>
              </a:rPr>
              <a:t>The maximum of </a:t>
            </a:r>
            <a:r>
              <a:rPr lang="en-US" i="1" noProof="1">
                <a:solidFill>
                  <a:schemeClr val="tx1"/>
                </a:solidFill>
                <a:ea typeface="Arial Unicode MS" pitchFamily="34" charset="-128"/>
                <a:cs typeface="Arial Unicode MS" pitchFamily="34" charset="-128"/>
              </a:rPr>
              <a:t>V</a:t>
            </a:r>
            <a:r>
              <a:rPr lang="en-US" i="1" baseline="-25000" noProof="1">
                <a:solidFill>
                  <a:schemeClr val="tx1"/>
                </a:solidFill>
                <a:ea typeface="Arial Unicode MS" pitchFamily="34" charset="-128"/>
                <a:cs typeface="Arial Unicode MS" pitchFamily="34" charset="-128"/>
              </a:rPr>
              <a:t>j</a:t>
            </a:r>
            <a:r>
              <a:rPr lang="en-US" noProof="1">
                <a:solidFill>
                  <a:schemeClr val="tx1"/>
                </a:solidFill>
                <a:ea typeface="Arial Unicode MS" pitchFamily="34" charset="-128"/>
                <a:cs typeface="Arial Unicode MS" pitchFamily="34" charset="-128"/>
              </a:rPr>
              <a:t> and </a:t>
            </a:r>
            <a:r>
              <a:rPr lang="en-US" i="1" noProof="1">
                <a:solidFill>
                  <a:schemeClr val="tx1"/>
                </a:solidFill>
                <a:ea typeface="Arial Unicode MS" pitchFamily="34" charset="-128"/>
                <a:cs typeface="Arial Unicode MS" pitchFamily="34" charset="-128"/>
              </a:rPr>
              <a:t>T</a:t>
            </a:r>
            <a:r>
              <a:rPr lang="en-US" noProof="1">
                <a:solidFill>
                  <a:schemeClr val="tx1"/>
                </a:solidFill>
                <a:ea typeface="Arial Unicode MS" pitchFamily="34" charset="-128"/>
                <a:cs typeface="Arial Unicode MS" pitchFamily="34" charset="-128"/>
              </a:rPr>
              <a:t> is derived after the delivery of the appropriate message</a:t>
            </a: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Due to the second delivery condition: </a:t>
            </a:r>
            <a:r>
              <a:rPr lang="en-US" i="1" dirty="0">
                <a:solidFill>
                  <a:schemeClr val="tx2"/>
                </a:solidFill>
              </a:rPr>
              <a:t> </a:t>
            </a:r>
            <a:r>
              <a:rPr lang="en-US" i="1" dirty="0" err="1">
                <a:solidFill>
                  <a:schemeClr val="tx2"/>
                </a:solidFill>
              </a:rPr>
              <a:t>V</a:t>
            </a:r>
            <a:r>
              <a:rPr lang="en-US" i="1" baseline="-25000" dirty="0" err="1">
                <a:solidFill>
                  <a:schemeClr val="tx2"/>
                </a:solidFill>
              </a:rPr>
              <a:t>j</a:t>
            </a:r>
            <a:r>
              <a:rPr lang="en-US" i="1" baseline="-25000" dirty="0">
                <a:solidFill>
                  <a:schemeClr val="tx2"/>
                </a:solidFill>
              </a:rPr>
              <a:t> </a:t>
            </a:r>
            <a:r>
              <a:rPr lang="en-US" dirty="0">
                <a:solidFill>
                  <a:schemeClr val="tx2"/>
                </a:solidFill>
              </a:rPr>
              <a:t>[ </a:t>
            </a:r>
            <a:r>
              <a:rPr lang="en-US" i="1" dirty="0">
                <a:solidFill>
                  <a:schemeClr val="tx2"/>
                </a:solidFill>
              </a:rPr>
              <a:t>k </a:t>
            </a:r>
            <a:r>
              <a:rPr lang="en-US" dirty="0">
                <a:solidFill>
                  <a:schemeClr val="tx2"/>
                </a:solidFill>
              </a:rPr>
              <a:t>] </a:t>
            </a:r>
            <a:r>
              <a:rPr lang="en-US" dirty="0">
                <a:solidFill>
                  <a:schemeClr val="tx2"/>
                </a:solidFill>
                <a:latin typeface="Arial Unicode MS"/>
                <a:ea typeface="Arial Unicode MS"/>
                <a:cs typeface="Arial Unicode MS"/>
              </a:rPr>
              <a:t>≥ </a:t>
            </a:r>
            <a:r>
              <a:rPr lang="en-US" i="1" dirty="0">
                <a:solidFill>
                  <a:schemeClr val="tx2"/>
                </a:solidFill>
              </a:rPr>
              <a:t>T </a:t>
            </a:r>
            <a:r>
              <a:rPr lang="en-US" dirty="0">
                <a:solidFill>
                  <a:schemeClr val="tx2"/>
                </a:solidFill>
              </a:rPr>
              <a:t>[ </a:t>
            </a:r>
            <a:r>
              <a:rPr lang="en-US" i="1" dirty="0">
                <a:solidFill>
                  <a:schemeClr val="tx2"/>
                </a:solidFill>
              </a:rPr>
              <a:t>k </a:t>
            </a:r>
            <a:r>
              <a:rPr lang="en-US" dirty="0">
                <a:solidFill>
                  <a:schemeClr val="tx2"/>
                </a:solidFill>
              </a:rPr>
              <a:t>] for all </a:t>
            </a:r>
            <a:r>
              <a:rPr lang="en-US" i="1" dirty="0">
                <a:solidFill>
                  <a:schemeClr val="tx2"/>
                </a:solidFill>
              </a:rPr>
              <a:t>k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noProof="1">
                <a:solidFill>
                  <a:schemeClr val="tx2"/>
                </a:solidFill>
                <a:ea typeface="Arial Unicode MS" pitchFamily="34" charset="-128"/>
                <a:cs typeface="Arial Unicode MS" pitchFamily="34" charset="-128"/>
              </a:rPr>
              <a:t>≠ </a:t>
            </a:r>
            <a:r>
              <a:rPr lang="en-US" i="1" noProof="1">
                <a:solidFill>
                  <a:schemeClr val="tx2"/>
                </a:solidFill>
                <a:ea typeface="Arial Unicode MS" pitchFamily="34" charset="-128"/>
                <a:cs typeface="Arial Unicode MS" pitchFamily="34" charset="-128"/>
              </a:rPr>
              <a:t>I</a:t>
            </a:r>
            <a:r>
              <a:rPr lang="en-US" noProof="1">
                <a:solidFill>
                  <a:schemeClr val="tx2"/>
                </a:solidFill>
              </a:rPr>
              <a:t>  </a:t>
            </a:r>
            <a:r>
              <a:rPr lang="en-US" dirty="0"/>
              <a:t>i.e., except the component </a:t>
            </a:r>
            <a:r>
              <a:rPr lang="en-US" i="1" noProof="1">
                <a:solidFill>
                  <a:schemeClr val="tx2"/>
                </a:solidFill>
              </a:rPr>
              <a:t>V</a:t>
            </a:r>
            <a:r>
              <a:rPr lang="en-US" i="1" baseline="-25000" noProof="1">
                <a:solidFill>
                  <a:schemeClr val="tx2"/>
                </a:solidFill>
              </a:rPr>
              <a:t>j</a:t>
            </a:r>
            <a:r>
              <a:rPr lang="en-US" i="1" baseline="-25000" dirty="0">
                <a:solidFill>
                  <a:schemeClr val="tx2"/>
                </a:solidFill>
              </a:rPr>
              <a:t> </a:t>
            </a:r>
            <a:r>
              <a:rPr lang="en-US" noProof="1">
                <a:solidFill>
                  <a:schemeClr val="tx2"/>
                </a:solidFill>
              </a:rPr>
              <a:t>[ </a:t>
            </a:r>
            <a:r>
              <a:rPr lang="en-US" i="1" noProof="1">
                <a:solidFill>
                  <a:schemeClr val="tx2"/>
                </a:solidFill>
              </a:rPr>
              <a:t>i </a:t>
            </a:r>
            <a:r>
              <a:rPr lang="en-US" noProof="1">
                <a:solidFill>
                  <a:schemeClr val="tx2"/>
                </a:solidFill>
              </a:rPr>
              <a:t>],</a:t>
            </a:r>
            <a:r>
              <a:rPr lang="en-US" dirty="0"/>
              <a:t> </a:t>
            </a:r>
            <a:r>
              <a:rPr lang="en-US" i="1" dirty="0" err="1"/>
              <a:t>V</a:t>
            </a:r>
            <a:r>
              <a:rPr lang="en-US" i="1" baseline="-25000" dirty="0" err="1"/>
              <a:t>j</a:t>
            </a:r>
            <a:r>
              <a:rPr lang="en-US" dirty="0"/>
              <a:t> only contains components larger or equal those in </a:t>
            </a:r>
            <a:r>
              <a:rPr lang="en-US" i="1" dirty="0"/>
              <a:t>T</a:t>
            </a:r>
            <a:endParaRPr lang="en-US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Due to the first delivery condition, for </a:t>
            </a:r>
            <a:r>
              <a:rPr lang="en-US" i="1" noProof="1">
                <a:solidFill>
                  <a:schemeClr val="tx2"/>
                </a:solidFill>
              </a:rPr>
              <a:t>V</a:t>
            </a:r>
            <a:r>
              <a:rPr lang="en-US" i="1" baseline="-25000" noProof="1">
                <a:solidFill>
                  <a:schemeClr val="tx2"/>
                </a:solidFill>
              </a:rPr>
              <a:t>j</a:t>
            </a:r>
            <a:r>
              <a:rPr lang="en-US" i="1" baseline="-25000" dirty="0">
                <a:solidFill>
                  <a:schemeClr val="tx2"/>
                </a:solidFill>
              </a:rPr>
              <a:t> </a:t>
            </a:r>
            <a:r>
              <a:rPr lang="en-US" noProof="1">
                <a:solidFill>
                  <a:schemeClr val="tx2"/>
                </a:solidFill>
              </a:rPr>
              <a:t>[ </a:t>
            </a:r>
            <a:r>
              <a:rPr lang="en-US" i="1" noProof="1">
                <a:solidFill>
                  <a:schemeClr val="tx2"/>
                </a:solidFill>
              </a:rPr>
              <a:t>i </a:t>
            </a:r>
            <a:r>
              <a:rPr lang="en-US" noProof="1">
                <a:solidFill>
                  <a:schemeClr val="tx2"/>
                </a:solidFill>
              </a:rPr>
              <a:t>] holds: </a:t>
            </a:r>
            <a:r>
              <a:rPr lang="en-US" i="1" noProof="1">
                <a:solidFill>
                  <a:schemeClr val="tx2"/>
                </a:solidFill>
              </a:rPr>
              <a:t> V</a:t>
            </a:r>
            <a:r>
              <a:rPr lang="en-US" i="1" baseline="-25000" noProof="1">
                <a:solidFill>
                  <a:schemeClr val="tx2"/>
                </a:solidFill>
              </a:rPr>
              <a:t>j</a:t>
            </a:r>
            <a:r>
              <a:rPr lang="en-US" i="1" baseline="-25000" dirty="0">
                <a:solidFill>
                  <a:schemeClr val="tx2"/>
                </a:solidFill>
              </a:rPr>
              <a:t> </a:t>
            </a:r>
            <a:r>
              <a:rPr lang="en-US" noProof="1">
                <a:solidFill>
                  <a:schemeClr val="tx2"/>
                </a:solidFill>
              </a:rPr>
              <a:t>[ </a:t>
            </a:r>
            <a:r>
              <a:rPr lang="en-US" i="1" noProof="1">
                <a:solidFill>
                  <a:schemeClr val="tx2"/>
                </a:solidFill>
              </a:rPr>
              <a:t>i </a:t>
            </a:r>
            <a:r>
              <a:rPr lang="en-US" noProof="1">
                <a:solidFill>
                  <a:schemeClr val="tx2"/>
                </a:solidFill>
              </a:rPr>
              <a:t>] = </a:t>
            </a:r>
            <a:r>
              <a:rPr lang="en-US" i="1" noProof="1">
                <a:solidFill>
                  <a:schemeClr val="tx2"/>
                </a:solidFill>
              </a:rPr>
              <a:t>T</a:t>
            </a:r>
            <a:r>
              <a:rPr lang="en-US" i="1" dirty="0">
                <a:solidFill>
                  <a:schemeClr val="tx2"/>
                </a:solidFill>
              </a:rPr>
              <a:t> </a:t>
            </a:r>
            <a:r>
              <a:rPr lang="en-US" noProof="1">
                <a:solidFill>
                  <a:schemeClr val="tx2"/>
                </a:solidFill>
              </a:rPr>
              <a:t>[ </a:t>
            </a:r>
            <a:r>
              <a:rPr lang="en-US" i="1" noProof="1">
                <a:solidFill>
                  <a:schemeClr val="tx2"/>
                </a:solidFill>
              </a:rPr>
              <a:t>i </a:t>
            </a:r>
            <a:r>
              <a:rPr lang="en-US" noProof="1">
                <a:solidFill>
                  <a:schemeClr val="tx2"/>
                </a:solidFill>
              </a:rPr>
              <a:t>] – 1</a:t>
            </a:r>
            <a:endParaRPr lang="en-US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Therefore, calculating the maximum is not necessary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Instead, it is sufficient to increase </a:t>
            </a:r>
            <a:r>
              <a:rPr lang="en-US" i="1" noProof="1">
                <a:solidFill>
                  <a:schemeClr val="tx2"/>
                </a:solidFill>
              </a:rPr>
              <a:t>V</a:t>
            </a:r>
            <a:r>
              <a:rPr lang="en-US" i="1" baseline="-25000" noProof="1">
                <a:solidFill>
                  <a:schemeClr val="tx2"/>
                </a:solidFill>
              </a:rPr>
              <a:t>j</a:t>
            </a:r>
            <a:r>
              <a:rPr lang="en-US" i="1" baseline="-25000" dirty="0">
                <a:solidFill>
                  <a:schemeClr val="tx2"/>
                </a:solidFill>
              </a:rPr>
              <a:t> </a:t>
            </a:r>
            <a:r>
              <a:rPr lang="en-US" noProof="1">
                <a:solidFill>
                  <a:schemeClr val="tx2"/>
                </a:solidFill>
              </a:rPr>
              <a:t>[ </a:t>
            </a:r>
            <a:r>
              <a:rPr lang="en-US" i="1" noProof="1">
                <a:solidFill>
                  <a:schemeClr val="tx2"/>
                </a:solidFill>
              </a:rPr>
              <a:t>i </a:t>
            </a:r>
            <a:r>
              <a:rPr lang="en-US" noProof="1">
                <a:solidFill>
                  <a:schemeClr val="tx2"/>
                </a:solidFill>
              </a:rPr>
              <a:t>] by one at delivery</a:t>
            </a:r>
            <a:endParaRPr lang="en-US" dirty="0"/>
          </a:p>
          <a:p>
            <a:pPr>
              <a:lnSpc>
                <a:spcPct val="150000"/>
              </a:lnSpc>
            </a:pPr>
            <a:endParaRPr lang="en-US" noProof="1">
              <a:solidFill>
                <a:schemeClr val="tx2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0" dirty="0" err="1"/>
              <a:t>Danh</a:t>
            </a:r>
            <a:r>
              <a:rPr lang="en-US" b="0" dirty="0"/>
              <a:t> Le Phuoc, TU Berlin, Distributed Algorithms 2018/19</a:t>
            </a: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/>
              <a:t>Slide </a:t>
            </a:r>
            <a:fld id="{DDA20590-EC26-DE40-BF83-8E86F34B783D}" type="slidenum">
              <a:rPr lang="de-DE" smtClean="0"/>
              <a:pPr/>
              <a:t>58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2704205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Causal Broadcast – Example</a:t>
            </a:r>
          </a:p>
        </p:txBody>
      </p:sp>
      <p:sp>
        <p:nvSpPr>
          <p:cNvPr id="72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0" dirty="0" err="1"/>
              <a:t>Danh</a:t>
            </a:r>
            <a:r>
              <a:rPr lang="en-US" b="0" dirty="0"/>
              <a:t> Le Phuoc, TU Berlin, Distributed Algorithms 2018/19</a:t>
            </a:r>
          </a:p>
        </p:txBody>
      </p:sp>
      <p:sp>
        <p:nvSpPr>
          <p:cNvPr id="436346" name="AutoShape 122"/>
          <p:cNvSpPr>
            <a:spLocks noChangeArrowheads="1"/>
          </p:cNvSpPr>
          <p:nvPr/>
        </p:nvSpPr>
        <p:spPr bwMode="auto">
          <a:xfrm>
            <a:off x="7848600" y="4437063"/>
            <a:ext cx="252413" cy="647700"/>
          </a:xfrm>
          <a:prstGeom prst="bracketPair">
            <a:avLst>
              <a:gd name="adj" fmla="val 16667"/>
            </a:avLst>
          </a:prstGeom>
          <a:solidFill>
            <a:srgbClr val="EAEAEA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436336" name="AutoShape 112"/>
          <p:cNvSpPr>
            <a:spLocks noChangeArrowheads="1"/>
          </p:cNvSpPr>
          <p:nvPr/>
        </p:nvSpPr>
        <p:spPr bwMode="auto">
          <a:xfrm>
            <a:off x="4760913" y="3348038"/>
            <a:ext cx="252412" cy="647700"/>
          </a:xfrm>
          <a:prstGeom prst="bracketPair">
            <a:avLst>
              <a:gd name="adj" fmla="val 16667"/>
            </a:avLst>
          </a:prstGeom>
          <a:solidFill>
            <a:srgbClr val="EAEAEA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436332" name="AutoShape 108"/>
          <p:cNvSpPr>
            <a:spLocks noChangeArrowheads="1"/>
          </p:cNvSpPr>
          <p:nvPr/>
        </p:nvSpPr>
        <p:spPr bwMode="auto">
          <a:xfrm>
            <a:off x="5881688" y="4833938"/>
            <a:ext cx="252412" cy="647700"/>
          </a:xfrm>
          <a:prstGeom prst="bracketPair">
            <a:avLst>
              <a:gd name="adj" fmla="val 16667"/>
            </a:avLst>
          </a:prstGeom>
          <a:solidFill>
            <a:srgbClr val="EAEAEA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436292" name="AutoShape 68"/>
          <p:cNvSpPr>
            <a:spLocks noChangeArrowheads="1"/>
          </p:cNvSpPr>
          <p:nvPr/>
        </p:nvSpPr>
        <p:spPr bwMode="auto">
          <a:xfrm>
            <a:off x="1927225" y="3348038"/>
            <a:ext cx="252413" cy="647700"/>
          </a:xfrm>
          <a:prstGeom prst="bracketPair">
            <a:avLst>
              <a:gd name="adj" fmla="val 16667"/>
            </a:avLst>
          </a:prstGeom>
          <a:solidFill>
            <a:srgbClr val="EAEAEA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436233" name="Line 9"/>
          <p:cNvSpPr>
            <a:spLocks noChangeShapeType="1"/>
          </p:cNvSpPr>
          <p:nvPr/>
        </p:nvSpPr>
        <p:spPr bwMode="auto">
          <a:xfrm>
            <a:off x="971550" y="2852738"/>
            <a:ext cx="7200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36234" name="Line 10"/>
          <p:cNvSpPr>
            <a:spLocks noChangeShapeType="1"/>
          </p:cNvSpPr>
          <p:nvPr/>
        </p:nvSpPr>
        <p:spPr bwMode="auto">
          <a:xfrm>
            <a:off x="971550" y="4256088"/>
            <a:ext cx="7200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36235" name="Line 11"/>
          <p:cNvSpPr>
            <a:spLocks noChangeShapeType="1"/>
          </p:cNvSpPr>
          <p:nvPr/>
        </p:nvSpPr>
        <p:spPr bwMode="auto">
          <a:xfrm>
            <a:off x="971550" y="5667375"/>
            <a:ext cx="7200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36236" name="Text Box 12"/>
          <p:cNvSpPr txBox="1">
            <a:spLocks noChangeArrowheads="1"/>
          </p:cNvSpPr>
          <p:nvPr/>
        </p:nvSpPr>
        <p:spPr bwMode="auto">
          <a:xfrm>
            <a:off x="411163" y="2636838"/>
            <a:ext cx="4206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 i="1"/>
              <a:t>P</a:t>
            </a:r>
            <a:r>
              <a:rPr lang="de-DE" baseline="-25000"/>
              <a:t>1</a:t>
            </a:r>
          </a:p>
        </p:txBody>
      </p:sp>
      <p:sp>
        <p:nvSpPr>
          <p:cNvPr id="436237" name="Text Box 13"/>
          <p:cNvSpPr txBox="1">
            <a:spLocks noChangeArrowheads="1"/>
          </p:cNvSpPr>
          <p:nvPr/>
        </p:nvSpPr>
        <p:spPr bwMode="auto">
          <a:xfrm>
            <a:off x="395288" y="3998913"/>
            <a:ext cx="4206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 i="1"/>
              <a:t>P</a:t>
            </a:r>
            <a:r>
              <a:rPr lang="de-DE" baseline="-25000"/>
              <a:t>2</a:t>
            </a:r>
          </a:p>
        </p:txBody>
      </p:sp>
      <p:sp>
        <p:nvSpPr>
          <p:cNvPr id="436238" name="Text Box 14"/>
          <p:cNvSpPr txBox="1">
            <a:spLocks noChangeArrowheads="1"/>
          </p:cNvSpPr>
          <p:nvPr/>
        </p:nvSpPr>
        <p:spPr bwMode="auto">
          <a:xfrm>
            <a:off x="395288" y="5445125"/>
            <a:ext cx="4206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 i="1"/>
              <a:t>P</a:t>
            </a:r>
            <a:r>
              <a:rPr lang="de-DE" baseline="-25000"/>
              <a:t>3</a:t>
            </a:r>
          </a:p>
        </p:txBody>
      </p:sp>
      <p:sp>
        <p:nvSpPr>
          <p:cNvPr id="436245" name="Text Box 21"/>
          <p:cNvSpPr txBox="1">
            <a:spLocks noChangeArrowheads="1"/>
          </p:cNvSpPr>
          <p:nvPr/>
        </p:nvSpPr>
        <p:spPr bwMode="auto">
          <a:xfrm>
            <a:off x="1295400" y="2005013"/>
            <a:ext cx="282575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de-DE" sz="1400"/>
              <a:t>1</a:t>
            </a:r>
          </a:p>
          <a:p>
            <a:pPr algn="ctr"/>
            <a:r>
              <a:rPr lang="de-DE" sz="1400"/>
              <a:t>0</a:t>
            </a:r>
          </a:p>
          <a:p>
            <a:pPr algn="ctr"/>
            <a:r>
              <a:rPr lang="de-DE" sz="1400"/>
              <a:t>0</a:t>
            </a:r>
          </a:p>
        </p:txBody>
      </p:sp>
      <p:sp>
        <p:nvSpPr>
          <p:cNvPr id="436246" name="AutoShape 22"/>
          <p:cNvSpPr>
            <a:spLocks noChangeArrowheads="1"/>
          </p:cNvSpPr>
          <p:nvPr/>
        </p:nvSpPr>
        <p:spPr bwMode="auto">
          <a:xfrm>
            <a:off x="1309688" y="2041525"/>
            <a:ext cx="252412" cy="647700"/>
          </a:xfrm>
          <a:prstGeom prst="bracketPair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436266" name="Line 42"/>
          <p:cNvSpPr>
            <a:spLocks noChangeShapeType="1"/>
          </p:cNvSpPr>
          <p:nvPr/>
        </p:nvSpPr>
        <p:spPr bwMode="auto">
          <a:xfrm>
            <a:off x="1439863" y="2852738"/>
            <a:ext cx="2555875" cy="14049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36282" name="Line 58"/>
          <p:cNvSpPr>
            <a:spLocks noChangeShapeType="1"/>
          </p:cNvSpPr>
          <p:nvPr/>
        </p:nvSpPr>
        <p:spPr bwMode="auto">
          <a:xfrm>
            <a:off x="2303463" y="2852738"/>
            <a:ext cx="828675" cy="14049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36283" name="Text Box 59"/>
          <p:cNvSpPr txBox="1">
            <a:spLocks noChangeArrowheads="1"/>
          </p:cNvSpPr>
          <p:nvPr/>
        </p:nvSpPr>
        <p:spPr bwMode="auto">
          <a:xfrm>
            <a:off x="2165350" y="2014538"/>
            <a:ext cx="282575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de-DE" sz="1400"/>
              <a:t>2</a:t>
            </a:r>
          </a:p>
          <a:p>
            <a:pPr algn="ctr"/>
            <a:r>
              <a:rPr lang="de-DE" sz="1400"/>
              <a:t>0</a:t>
            </a:r>
          </a:p>
          <a:p>
            <a:pPr algn="ctr"/>
            <a:r>
              <a:rPr lang="de-DE" sz="1400"/>
              <a:t>0</a:t>
            </a:r>
          </a:p>
        </p:txBody>
      </p:sp>
      <p:sp>
        <p:nvSpPr>
          <p:cNvPr id="436284" name="AutoShape 60"/>
          <p:cNvSpPr>
            <a:spLocks noChangeArrowheads="1"/>
          </p:cNvSpPr>
          <p:nvPr/>
        </p:nvSpPr>
        <p:spPr bwMode="auto">
          <a:xfrm>
            <a:off x="2179638" y="2051050"/>
            <a:ext cx="252412" cy="647700"/>
          </a:xfrm>
          <a:prstGeom prst="bracketPair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436286" name="Rectangle 62"/>
          <p:cNvSpPr>
            <a:spLocks noChangeArrowheads="1"/>
          </p:cNvSpPr>
          <p:nvPr/>
        </p:nvSpPr>
        <p:spPr bwMode="auto">
          <a:xfrm>
            <a:off x="3997325" y="4186238"/>
            <a:ext cx="142875" cy="1428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436287" name="Rectangle 63"/>
          <p:cNvSpPr>
            <a:spLocks noChangeArrowheads="1"/>
          </p:cNvSpPr>
          <p:nvPr/>
        </p:nvSpPr>
        <p:spPr bwMode="auto">
          <a:xfrm>
            <a:off x="4249738" y="4184650"/>
            <a:ext cx="142875" cy="1428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436288" name="Freeform 64"/>
          <p:cNvSpPr>
            <a:spLocks/>
          </p:cNvSpPr>
          <p:nvPr/>
        </p:nvSpPr>
        <p:spPr bwMode="auto">
          <a:xfrm>
            <a:off x="3095625" y="3933825"/>
            <a:ext cx="1223963" cy="323850"/>
          </a:xfrm>
          <a:custGeom>
            <a:avLst/>
            <a:gdLst>
              <a:gd name="T0" fmla="*/ 0 w 907"/>
              <a:gd name="T1" fmla="*/ 204 h 204"/>
              <a:gd name="T2" fmla="*/ 544 w 907"/>
              <a:gd name="T3" fmla="*/ 0 h 204"/>
              <a:gd name="T4" fmla="*/ 771 w 907"/>
              <a:gd name="T5" fmla="*/ 0 h 204"/>
              <a:gd name="T6" fmla="*/ 907 w 907"/>
              <a:gd name="T7" fmla="*/ 158 h 2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07" h="204">
                <a:moveTo>
                  <a:pt x="0" y="204"/>
                </a:moveTo>
                <a:lnTo>
                  <a:pt x="544" y="0"/>
                </a:lnTo>
                <a:lnTo>
                  <a:pt x="771" y="0"/>
                </a:lnTo>
                <a:lnTo>
                  <a:pt x="907" y="158"/>
                </a:lnTo>
              </a:path>
            </a:pathLst>
          </a:cu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36291" name="Text Box 67"/>
          <p:cNvSpPr txBox="1">
            <a:spLocks noChangeArrowheads="1"/>
          </p:cNvSpPr>
          <p:nvPr/>
        </p:nvSpPr>
        <p:spPr bwMode="auto">
          <a:xfrm>
            <a:off x="1912938" y="3311525"/>
            <a:ext cx="282575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de-DE" sz="1400"/>
              <a:t>1</a:t>
            </a:r>
          </a:p>
          <a:p>
            <a:pPr algn="ctr"/>
            <a:r>
              <a:rPr lang="de-DE" sz="1400"/>
              <a:t>0</a:t>
            </a:r>
          </a:p>
          <a:p>
            <a:pPr algn="ctr"/>
            <a:r>
              <a:rPr lang="de-DE" sz="1400"/>
              <a:t>0</a:t>
            </a:r>
          </a:p>
        </p:txBody>
      </p:sp>
      <p:sp>
        <p:nvSpPr>
          <p:cNvPr id="436294" name="AutoShape 70"/>
          <p:cNvSpPr>
            <a:spLocks noChangeArrowheads="1"/>
          </p:cNvSpPr>
          <p:nvPr/>
        </p:nvSpPr>
        <p:spPr bwMode="auto">
          <a:xfrm>
            <a:off x="3073400" y="2960688"/>
            <a:ext cx="252413" cy="647700"/>
          </a:xfrm>
          <a:prstGeom prst="bracketPair">
            <a:avLst>
              <a:gd name="adj" fmla="val 16667"/>
            </a:avLst>
          </a:prstGeom>
          <a:solidFill>
            <a:srgbClr val="EAEAEA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436295" name="Text Box 71"/>
          <p:cNvSpPr txBox="1">
            <a:spLocks noChangeArrowheads="1"/>
          </p:cNvSpPr>
          <p:nvPr/>
        </p:nvSpPr>
        <p:spPr bwMode="auto">
          <a:xfrm>
            <a:off x="3059113" y="2924175"/>
            <a:ext cx="282575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de-DE" sz="1400" b="1" dirty="0">
                <a:solidFill>
                  <a:schemeClr val="accent2"/>
                </a:solidFill>
              </a:rPr>
              <a:t>2</a:t>
            </a:r>
          </a:p>
          <a:p>
            <a:pPr algn="ctr"/>
            <a:r>
              <a:rPr lang="de-DE" sz="1400" dirty="0"/>
              <a:t>0</a:t>
            </a:r>
          </a:p>
          <a:p>
            <a:pPr algn="ctr"/>
            <a:r>
              <a:rPr lang="de-DE" sz="1400" dirty="0"/>
              <a:t>0</a:t>
            </a:r>
          </a:p>
        </p:txBody>
      </p:sp>
      <p:sp>
        <p:nvSpPr>
          <p:cNvPr id="436296" name="Line 72"/>
          <p:cNvSpPr>
            <a:spLocks noChangeShapeType="1"/>
          </p:cNvSpPr>
          <p:nvPr/>
        </p:nvSpPr>
        <p:spPr bwMode="auto">
          <a:xfrm>
            <a:off x="2592388" y="3176588"/>
            <a:ext cx="431800" cy="107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36297" name="Line 73"/>
          <p:cNvSpPr>
            <a:spLocks noChangeShapeType="1"/>
          </p:cNvSpPr>
          <p:nvPr/>
        </p:nvSpPr>
        <p:spPr bwMode="auto">
          <a:xfrm>
            <a:off x="1727200" y="3465513"/>
            <a:ext cx="144463" cy="142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36298" name="Line 74"/>
          <p:cNvSpPr>
            <a:spLocks noChangeShapeType="1"/>
          </p:cNvSpPr>
          <p:nvPr/>
        </p:nvSpPr>
        <p:spPr bwMode="auto">
          <a:xfrm>
            <a:off x="1439863" y="2852738"/>
            <a:ext cx="936625" cy="28082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36299" name="Line 75"/>
          <p:cNvSpPr>
            <a:spLocks noChangeShapeType="1"/>
          </p:cNvSpPr>
          <p:nvPr/>
        </p:nvSpPr>
        <p:spPr bwMode="auto">
          <a:xfrm flipV="1">
            <a:off x="2232025" y="3357563"/>
            <a:ext cx="36513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36300" name="Rectangle 76"/>
          <p:cNvSpPr>
            <a:spLocks noChangeArrowheads="1"/>
          </p:cNvSpPr>
          <p:nvPr/>
        </p:nvSpPr>
        <p:spPr bwMode="auto">
          <a:xfrm>
            <a:off x="2376488" y="5589588"/>
            <a:ext cx="142875" cy="1428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436301" name="Text Box 77"/>
          <p:cNvSpPr txBox="1">
            <a:spLocks noChangeArrowheads="1"/>
          </p:cNvSpPr>
          <p:nvPr/>
        </p:nvSpPr>
        <p:spPr bwMode="auto">
          <a:xfrm>
            <a:off x="900113" y="3419475"/>
            <a:ext cx="282575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de-DE" sz="1400"/>
              <a:t>0</a:t>
            </a:r>
          </a:p>
          <a:p>
            <a:pPr algn="ctr"/>
            <a:r>
              <a:rPr lang="de-DE" sz="1400"/>
              <a:t>0</a:t>
            </a:r>
          </a:p>
          <a:p>
            <a:pPr algn="ctr"/>
            <a:r>
              <a:rPr lang="de-DE" sz="1400"/>
              <a:t>0</a:t>
            </a:r>
          </a:p>
        </p:txBody>
      </p:sp>
      <p:sp>
        <p:nvSpPr>
          <p:cNvPr id="436302" name="AutoShape 78"/>
          <p:cNvSpPr>
            <a:spLocks noChangeArrowheads="1"/>
          </p:cNvSpPr>
          <p:nvPr/>
        </p:nvSpPr>
        <p:spPr bwMode="auto">
          <a:xfrm>
            <a:off x="914400" y="3455988"/>
            <a:ext cx="252413" cy="647700"/>
          </a:xfrm>
          <a:prstGeom prst="bracketPair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436304" name="Text Box 80"/>
          <p:cNvSpPr txBox="1">
            <a:spLocks noChangeArrowheads="1"/>
          </p:cNvSpPr>
          <p:nvPr/>
        </p:nvSpPr>
        <p:spPr bwMode="auto">
          <a:xfrm>
            <a:off x="900113" y="4859338"/>
            <a:ext cx="282575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de-DE" sz="1400"/>
              <a:t>0</a:t>
            </a:r>
          </a:p>
          <a:p>
            <a:pPr algn="ctr"/>
            <a:r>
              <a:rPr lang="de-DE" sz="1400"/>
              <a:t>0</a:t>
            </a:r>
          </a:p>
          <a:p>
            <a:pPr algn="ctr"/>
            <a:r>
              <a:rPr lang="de-DE" sz="1400"/>
              <a:t>0</a:t>
            </a:r>
          </a:p>
        </p:txBody>
      </p:sp>
      <p:sp>
        <p:nvSpPr>
          <p:cNvPr id="436305" name="AutoShape 81"/>
          <p:cNvSpPr>
            <a:spLocks noChangeArrowheads="1"/>
          </p:cNvSpPr>
          <p:nvPr/>
        </p:nvSpPr>
        <p:spPr bwMode="auto">
          <a:xfrm>
            <a:off x="914400" y="4895850"/>
            <a:ext cx="252413" cy="647700"/>
          </a:xfrm>
          <a:prstGeom prst="bracketPair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436306" name="Line 82"/>
          <p:cNvSpPr>
            <a:spLocks noChangeShapeType="1"/>
          </p:cNvSpPr>
          <p:nvPr/>
        </p:nvSpPr>
        <p:spPr bwMode="auto">
          <a:xfrm>
            <a:off x="2303463" y="2852738"/>
            <a:ext cx="576262" cy="28082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36307" name="Line 83"/>
          <p:cNvSpPr>
            <a:spLocks noChangeShapeType="1"/>
          </p:cNvSpPr>
          <p:nvPr/>
        </p:nvSpPr>
        <p:spPr bwMode="auto">
          <a:xfrm flipH="1">
            <a:off x="2592388" y="3392488"/>
            <a:ext cx="431800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36308" name="Rectangle 84"/>
          <p:cNvSpPr>
            <a:spLocks noChangeArrowheads="1"/>
          </p:cNvSpPr>
          <p:nvPr/>
        </p:nvSpPr>
        <p:spPr bwMode="auto">
          <a:xfrm>
            <a:off x="2879725" y="5589588"/>
            <a:ext cx="142875" cy="1428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436318" name="Line 94"/>
          <p:cNvSpPr>
            <a:spLocks noChangeShapeType="1"/>
          </p:cNvSpPr>
          <p:nvPr/>
        </p:nvSpPr>
        <p:spPr bwMode="auto">
          <a:xfrm>
            <a:off x="4349750" y="2852738"/>
            <a:ext cx="401638" cy="28082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36319" name="Line 95"/>
          <p:cNvSpPr>
            <a:spLocks noChangeShapeType="1"/>
          </p:cNvSpPr>
          <p:nvPr/>
        </p:nvSpPr>
        <p:spPr bwMode="auto">
          <a:xfrm>
            <a:off x="4349750" y="2852738"/>
            <a:ext cx="2305050" cy="14049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36320" name="Line 96"/>
          <p:cNvSpPr>
            <a:spLocks noChangeShapeType="1"/>
          </p:cNvSpPr>
          <p:nvPr/>
        </p:nvSpPr>
        <p:spPr bwMode="auto">
          <a:xfrm flipV="1">
            <a:off x="5287963" y="4221163"/>
            <a:ext cx="214312" cy="14382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36321" name="Line 97"/>
          <p:cNvSpPr>
            <a:spLocks noChangeShapeType="1"/>
          </p:cNvSpPr>
          <p:nvPr/>
        </p:nvSpPr>
        <p:spPr bwMode="auto">
          <a:xfrm flipV="1">
            <a:off x="5286375" y="2852738"/>
            <a:ext cx="1584325" cy="28082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36322" name="Rectangle 98"/>
          <p:cNvSpPr>
            <a:spLocks noChangeArrowheads="1"/>
          </p:cNvSpPr>
          <p:nvPr/>
        </p:nvSpPr>
        <p:spPr bwMode="auto">
          <a:xfrm>
            <a:off x="6656388" y="4184650"/>
            <a:ext cx="142875" cy="1428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436323" name="Rectangle 99"/>
          <p:cNvSpPr>
            <a:spLocks noChangeArrowheads="1"/>
          </p:cNvSpPr>
          <p:nvPr/>
        </p:nvSpPr>
        <p:spPr bwMode="auto">
          <a:xfrm>
            <a:off x="6870700" y="4184650"/>
            <a:ext cx="142875" cy="1428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436324" name="Rectangle 100"/>
          <p:cNvSpPr>
            <a:spLocks noChangeArrowheads="1"/>
          </p:cNvSpPr>
          <p:nvPr/>
        </p:nvSpPr>
        <p:spPr bwMode="auto">
          <a:xfrm>
            <a:off x="6870700" y="2781300"/>
            <a:ext cx="142875" cy="1428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436325" name="Rectangle 101"/>
          <p:cNvSpPr>
            <a:spLocks noChangeArrowheads="1"/>
          </p:cNvSpPr>
          <p:nvPr/>
        </p:nvSpPr>
        <p:spPr bwMode="auto">
          <a:xfrm>
            <a:off x="4751388" y="5591175"/>
            <a:ext cx="142875" cy="1428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436326" name="Freeform 102"/>
          <p:cNvSpPr>
            <a:spLocks/>
          </p:cNvSpPr>
          <p:nvPr/>
        </p:nvSpPr>
        <p:spPr bwMode="auto">
          <a:xfrm>
            <a:off x="5467350" y="3933825"/>
            <a:ext cx="1511300" cy="323850"/>
          </a:xfrm>
          <a:custGeom>
            <a:avLst/>
            <a:gdLst>
              <a:gd name="T0" fmla="*/ 0 w 907"/>
              <a:gd name="T1" fmla="*/ 204 h 204"/>
              <a:gd name="T2" fmla="*/ 544 w 907"/>
              <a:gd name="T3" fmla="*/ 0 h 204"/>
              <a:gd name="T4" fmla="*/ 771 w 907"/>
              <a:gd name="T5" fmla="*/ 0 h 204"/>
              <a:gd name="T6" fmla="*/ 907 w 907"/>
              <a:gd name="T7" fmla="*/ 158 h 2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07" h="204">
                <a:moveTo>
                  <a:pt x="0" y="204"/>
                </a:moveTo>
                <a:lnTo>
                  <a:pt x="544" y="0"/>
                </a:lnTo>
                <a:lnTo>
                  <a:pt x="771" y="0"/>
                </a:lnTo>
                <a:lnTo>
                  <a:pt x="907" y="158"/>
                </a:lnTo>
              </a:path>
            </a:pathLst>
          </a:custGeom>
          <a:noFill/>
          <a:ln w="38100">
            <a:solidFill>
              <a:schemeClr val="accent1">
                <a:lumMod val="60000"/>
                <a:lumOff val="4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36327" name="Text Box 103"/>
          <p:cNvSpPr txBox="1">
            <a:spLocks noChangeArrowheads="1"/>
          </p:cNvSpPr>
          <p:nvPr/>
        </p:nvSpPr>
        <p:spPr bwMode="auto">
          <a:xfrm>
            <a:off x="4211638" y="2014538"/>
            <a:ext cx="282575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de-DE" sz="1400"/>
              <a:t>3</a:t>
            </a:r>
          </a:p>
          <a:p>
            <a:pPr algn="ctr"/>
            <a:r>
              <a:rPr lang="de-DE" sz="1400"/>
              <a:t>0</a:t>
            </a:r>
          </a:p>
          <a:p>
            <a:pPr algn="ctr"/>
            <a:r>
              <a:rPr lang="de-DE" sz="1400"/>
              <a:t>0</a:t>
            </a:r>
          </a:p>
        </p:txBody>
      </p:sp>
      <p:sp>
        <p:nvSpPr>
          <p:cNvPr id="436328" name="AutoShape 104"/>
          <p:cNvSpPr>
            <a:spLocks noChangeArrowheads="1"/>
          </p:cNvSpPr>
          <p:nvPr/>
        </p:nvSpPr>
        <p:spPr bwMode="auto">
          <a:xfrm>
            <a:off x="4225925" y="2051050"/>
            <a:ext cx="252413" cy="647700"/>
          </a:xfrm>
          <a:prstGeom prst="bracketPair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436331" name="Text Box 107"/>
          <p:cNvSpPr txBox="1">
            <a:spLocks noChangeArrowheads="1"/>
          </p:cNvSpPr>
          <p:nvPr/>
        </p:nvSpPr>
        <p:spPr bwMode="auto">
          <a:xfrm>
            <a:off x="5867400" y="4797425"/>
            <a:ext cx="282575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de-DE" sz="1400" b="1">
                <a:solidFill>
                  <a:schemeClr val="folHlink"/>
                </a:solidFill>
              </a:rPr>
              <a:t>3</a:t>
            </a:r>
          </a:p>
          <a:p>
            <a:pPr algn="ctr"/>
            <a:r>
              <a:rPr lang="de-DE" sz="1400"/>
              <a:t>0</a:t>
            </a:r>
          </a:p>
          <a:p>
            <a:pPr algn="ctr"/>
            <a:r>
              <a:rPr lang="de-DE" sz="1400"/>
              <a:t>1</a:t>
            </a:r>
          </a:p>
        </p:txBody>
      </p:sp>
      <p:sp>
        <p:nvSpPr>
          <p:cNvPr id="436333" name="Line 109"/>
          <p:cNvSpPr>
            <a:spLocks noChangeShapeType="1"/>
          </p:cNvSpPr>
          <p:nvPr/>
        </p:nvSpPr>
        <p:spPr bwMode="auto">
          <a:xfrm>
            <a:off x="5718175" y="5013325"/>
            <a:ext cx="107950" cy="71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36334" name="Line 110"/>
          <p:cNvSpPr>
            <a:spLocks noChangeShapeType="1"/>
          </p:cNvSpPr>
          <p:nvPr/>
        </p:nvSpPr>
        <p:spPr bwMode="auto">
          <a:xfrm flipH="1" flipV="1">
            <a:off x="5430838" y="5084763"/>
            <a:ext cx="395287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36335" name="Text Box 111"/>
          <p:cNvSpPr txBox="1">
            <a:spLocks noChangeArrowheads="1"/>
          </p:cNvSpPr>
          <p:nvPr/>
        </p:nvSpPr>
        <p:spPr bwMode="auto">
          <a:xfrm>
            <a:off x="4746625" y="3311525"/>
            <a:ext cx="282575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de-DE" sz="1400"/>
              <a:t>3</a:t>
            </a:r>
          </a:p>
          <a:p>
            <a:pPr algn="ctr"/>
            <a:r>
              <a:rPr lang="de-DE" sz="1400"/>
              <a:t>0</a:t>
            </a:r>
          </a:p>
          <a:p>
            <a:pPr algn="ctr"/>
            <a:r>
              <a:rPr lang="de-DE" sz="1400"/>
              <a:t>0</a:t>
            </a:r>
          </a:p>
        </p:txBody>
      </p:sp>
      <p:sp>
        <p:nvSpPr>
          <p:cNvPr id="436337" name="Line 113"/>
          <p:cNvSpPr>
            <a:spLocks noChangeShapeType="1"/>
          </p:cNvSpPr>
          <p:nvPr/>
        </p:nvSpPr>
        <p:spPr bwMode="auto">
          <a:xfrm flipH="1" flipV="1">
            <a:off x="4530725" y="3465513"/>
            <a:ext cx="179388" cy="34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36338" name="Line 114"/>
          <p:cNvSpPr>
            <a:spLocks noChangeShapeType="1"/>
          </p:cNvSpPr>
          <p:nvPr/>
        </p:nvSpPr>
        <p:spPr bwMode="auto">
          <a:xfrm flipV="1">
            <a:off x="5070475" y="3573463"/>
            <a:ext cx="323850" cy="34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36339" name="Text Box 115"/>
          <p:cNvSpPr txBox="1">
            <a:spLocks noChangeArrowheads="1"/>
          </p:cNvSpPr>
          <p:nvPr/>
        </p:nvSpPr>
        <p:spPr bwMode="auto">
          <a:xfrm>
            <a:off x="900113" y="2005013"/>
            <a:ext cx="282575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de-DE" sz="1400"/>
              <a:t>0</a:t>
            </a:r>
          </a:p>
          <a:p>
            <a:pPr algn="ctr"/>
            <a:r>
              <a:rPr lang="de-DE" sz="1400"/>
              <a:t>0</a:t>
            </a:r>
          </a:p>
          <a:p>
            <a:pPr algn="ctr"/>
            <a:r>
              <a:rPr lang="de-DE" sz="1400"/>
              <a:t>0</a:t>
            </a:r>
          </a:p>
        </p:txBody>
      </p:sp>
      <p:sp>
        <p:nvSpPr>
          <p:cNvPr id="436340" name="AutoShape 116"/>
          <p:cNvSpPr>
            <a:spLocks noChangeArrowheads="1"/>
          </p:cNvSpPr>
          <p:nvPr/>
        </p:nvSpPr>
        <p:spPr bwMode="auto">
          <a:xfrm>
            <a:off x="914400" y="2041525"/>
            <a:ext cx="252413" cy="647700"/>
          </a:xfrm>
          <a:prstGeom prst="bracketPair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436341" name="Line 117"/>
          <p:cNvSpPr>
            <a:spLocks noChangeShapeType="1"/>
          </p:cNvSpPr>
          <p:nvPr/>
        </p:nvSpPr>
        <p:spPr bwMode="auto">
          <a:xfrm flipV="1">
            <a:off x="7416800" y="2816225"/>
            <a:ext cx="503238" cy="14414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36342" name="Line 118"/>
          <p:cNvSpPr>
            <a:spLocks noChangeShapeType="1"/>
          </p:cNvSpPr>
          <p:nvPr/>
        </p:nvSpPr>
        <p:spPr bwMode="auto">
          <a:xfrm>
            <a:off x="7416800" y="4257675"/>
            <a:ext cx="539750" cy="14049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36343" name="Rectangle 119"/>
          <p:cNvSpPr>
            <a:spLocks noChangeArrowheads="1"/>
          </p:cNvSpPr>
          <p:nvPr/>
        </p:nvSpPr>
        <p:spPr bwMode="auto">
          <a:xfrm>
            <a:off x="7956550" y="5589588"/>
            <a:ext cx="142875" cy="1428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436344" name="Rectangle 120"/>
          <p:cNvSpPr>
            <a:spLocks noChangeArrowheads="1"/>
          </p:cNvSpPr>
          <p:nvPr/>
        </p:nvSpPr>
        <p:spPr bwMode="auto">
          <a:xfrm>
            <a:off x="7920038" y="2781300"/>
            <a:ext cx="142875" cy="1428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436345" name="Text Box 121"/>
          <p:cNvSpPr txBox="1">
            <a:spLocks noChangeArrowheads="1"/>
          </p:cNvSpPr>
          <p:nvPr/>
        </p:nvSpPr>
        <p:spPr bwMode="auto">
          <a:xfrm>
            <a:off x="7818438" y="4400550"/>
            <a:ext cx="282575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de-DE" sz="1400"/>
              <a:t>3</a:t>
            </a:r>
          </a:p>
          <a:p>
            <a:pPr algn="ctr"/>
            <a:r>
              <a:rPr lang="de-DE" sz="1400"/>
              <a:t>1</a:t>
            </a:r>
          </a:p>
          <a:p>
            <a:pPr algn="ctr"/>
            <a:r>
              <a:rPr lang="de-DE" sz="1400"/>
              <a:t>1</a:t>
            </a:r>
          </a:p>
        </p:txBody>
      </p:sp>
      <p:sp>
        <p:nvSpPr>
          <p:cNvPr id="436348" name="Text Box 124"/>
          <p:cNvSpPr txBox="1">
            <a:spLocks noChangeArrowheads="1"/>
          </p:cNvSpPr>
          <p:nvPr/>
        </p:nvSpPr>
        <p:spPr bwMode="auto">
          <a:xfrm>
            <a:off x="7164388" y="3454400"/>
            <a:ext cx="282575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de-DE" sz="1400"/>
              <a:t>3</a:t>
            </a:r>
          </a:p>
          <a:p>
            <a:pPr algn="ctr"/>
            <a:r>
              <a:rPr lang="de-DE" sz="1400"/>
              <a:t>1</a:t>
            </a:r>
          </a:p>
          <a:p>
            <a:pPr algn="ctr"/>
            <a:r>
              <a:rPr lang="de-DE" sz="1400"/>
              <a:t>1</a:t>
            </a:r>
          </a:p>
        </p:txBody>
      </p:sp>
      <p:sp>
        <p:nvSpPr>
          <p:cNvPr id="436349" name="AutoShape 125"/>
          <p:cNvSpPr>
            <a:spLocks noChangeArrowheads="1"/>
          </p:cNvSpPr>
          <p:nvPr/>
        </p:nvSpPr>
        <p:spPr bwMode="auto">
          <a:xfrm>
            <a:off x="7178675" y="3490913"/>
            <a:ext cx="252413" cy="647700"/>
          </a:xfrm>
          <a:prstGeom prst="bracketPair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436351" name="AutoShape 127"/>
          <p:cNvSpPr>
            <a:spLocks noChangeArrowheads="1"/>
          </p:cNvSpPr>
          <p:nvPr/>
        </p:nvSpPr>
        <p:spPr bwMode="auto">
          <a:xfrm>
            <a:off x="7920038" y="3286125"/>
            <a:ext cx="252412" cy="647700"/>
          </a:xfrm>
          <a:prstGeom prst="bracketPair">
            <a:avLst>
              <a:gd name="adj" fmla="val 16667"/>
            </a:avLst>
          </a:prstGeom>
          <a:solidFill>
            <a:srgbClr val="EAEAEA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436352" name="Text Box 128"/>
          <p:cNvSpPr txBox="1">
            <a:spLocks noChangeArrowheads="1"/>
          </p:cNvSpPr>
          <p:nvPr/>
        </p:nvSpPr>
        <p:spPr bwMode="auto">
          <a:xfrm>
            <a:off x="7889875" y="3249613"/>
            <a:ext cx="282575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de-DE" sz="1400"/>
              <a:t>3</a:t>
            </a:r>
          </a:p>
          <a:p>
            <a:pPr algn="ctr"/>
            <a:r>
              <a:rPr lang="de-DE" sz="1400"/>
              <a:t>1</a:t>
            </a:r>
          </a:p>
          <a:p>
            <a:pPr algn="ctr"/>
            <a:r>
              <a:rPr lang="de-DE" sz="1400"/>
              <a:t>1</a:t>
            </a:r>
          </a:p>
        </p:txBody>
      </p:sp>
      <p:sp>
        <p:nvSpPr>
          <p:cNvPr id="436353" name="Line 129"/>
          <p:cNvSpPr>
            <a:spLocks noChangeShapeType="1"/>
          </p:cNvSpPr>
          <p:nvPr/>
        </p:nvSpPr>
        <p:spPr bwMode="auto">
          <a:xfrm flipH="1" flipV="1">
            <a:off x="7669213" y="3644900"/>
            <a:ext cx="179387" cy="34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36354" name="Line 130"/>
          <p:cNvSpPr>
            <a:spLocks noChangeShapeType="1"/>
          </p:cNvSpPr>
          <p:nvPr/>
        </p:nvSpPr>
        <p:spPr bwMode="auto">
          <a:xfrm flipH="1" flipV="1">
            <a:off x="7596188" y="4618038"/>
            <a:ext cx="179387" cy="34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36355" name="Rectangle 131"/>
          <p:cNvSpPr>
            <a:spLocks noChangeArrowheads="1"/>
          </p:cNvSpPr>
          <p:nvPr/>
        </p:nvSpPr>
        <p:spPr bwMode="auto">
          <a:xfrm>
            <a:off x="5178425" y="6130925"/>
            <a:ext cx="142875" cy="1428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436356" name="Text Box 132"/>
          <p:cNvSpPr txBox="1">
            <a:spLocks noChangeArrowheads="1"/>
          </p:cNvSpPr>
          <p:nvPr/>
        </p:nvSpPr>
        <p:spPr bwMode="auto">
          <a:xfrm>
            <a:off x="5416550" y="6015038"/>
            <a:ext cx="97975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delivery</a:t>
            </a:r>
          </a:p>
        </p:txBody>
      </p:sp>
      <p:sp>
        <p:nvSpPr>
          <p:cNvPr id="436357" name="Text Box 133"/>
          <p:cNvSpPr txBox="1">
            <a:spLocks noChangeArrowheads="1"/>
          </p:cNvSpPr>
          <p:nvPr/>
        </p:nvSpPr>
        <p:spPr bwMode="auto">
          <a:xfrm>
            <a:off x="5010150" y="4822825"/>
            <a:ext cx="282575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de-DE" sz="1400"/>
              <a:t>3</a:t>
            </a:r>
          </a:p>
          <a:p>
            <a:pPr algn="ctr"/>
            <a:r>
              <a:rPr lang="de-DE" sz="1400"/>
              <a:t>0</a:t>
            </a:r>
          </a:p>
          <a:p>
            <a:pPr algn="ctr"/>
            <a:r>
              <a:rPr lang="de-DE" sz="1400"/>
              <a:t>1</a:t>
            </a:r>
          </a:p>
        </p:txBody>
      </p:sp>
      <p:sp>
        <p:nvSpPr>
          <p:cNvPr id="436358" name="AutoShape 134"/>
          <p:cNvSpPr>
            <a:spLocks noChangeArrowheads="1"/>
          </p:cNvSpPr>
          <p:nvPr/>
        </p:nvSpPr>
        <p:spPr bwMode="auto">
          <a:xfrm>
            <a:off x="5024438" y="4859338"/>
            <a:ext cx="252412" cy="647700"/>
          </a:xfrm>
          <a:prstGeom prst="bracketPair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/>
              <a:t>Slide </a:t>
            </a:r>
            <a:fld id="{5AA752A6-1379-EB4D-A39C-137F9065CE57}" type="slidenum">
              <a:rPr lang="de-DE" smtClean="0"/>
              <a:pPr/>
              <a:t>59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91771600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Measuring Time: Standardization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39750" y="1924050"/>
            <a:ext cx="8280722" cy="40671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dirty="0"/>
              <a:t>Goal: Useful relation to nature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Solar day: Time between two middays (highest angle of sun)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Sun second: 1/86400 of a solar day</a:t>
            </a: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dirty="0"/>
              <a:t>Solar days do not have equal length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/>
              <a:t>Averaging over a large number of days</a:t>
            </a: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dirty="0"/>
              <a:t>1948: Atomic clock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1 Second = time for 9,192,631,770 state changes of Cesium-133-atom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1 atomic second = average sun second in year of introduction</a:t>
            </a: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dirty="0"/>
              <a:t>Bureau International de </a:t>
            </a:r>
            <a:r>
              <a:rPr lang="en-US" dirty="0" err="1"/>
              <a:t>l’Heure</a:t>
            </a:r>
            <a:r>
              <a:rPr lang="en-US" dirty="0"/>
              <a:t> (BHI) determines international atomic time (TAI)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0" dirty="0" err="1"/>
              <a:t>Danh</a:t>
            </a:r>
            <a:r>
              <a:rPr lang="en-US" b="0" dirty="0"/>
              <a:t> Le </a:t>
            </a:r>
            <a:r>
              <a:rPr lang="en-US" b="0" dirty="0" err="1"/>
              <a:t>Phuoc</a:t>
            </a:r>
            <a:r>
              <a:rPr lang="en-US" b="0" dirty="0"/>
              <a:t>, TU Berlin, Distributed Algorithms 2017/18</a:t>
            </a: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/>
              <a:t>Slide </a:t>
            </a:r>
            <a:fld id="{DDA20590-EC26-DE40-BF83-8E86F34B783D}" type="slidenum">
              <a:rPr lang="de-DE" smtClean="0"/>
              <a:pPr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7952105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Application of Lamport Clocks: Causal Multicast</a:t>
            </a:r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Lamport</a:t>
            </a:r>
            <a:r>
              <a:rPr lang="en-US" dirty="0"/>
              <a:t> clocks alone are not sufficient for implementing a causal multicast</a:t>
            </a:r>
          </a:p>
          <a:p>
            <a:pPr lvl="1"/>
            <a:r>
              <a:rPr lang="en-US" dirty="0"/>
              <a:t>allow to ensure causal order at receiver, but it is not possible to detect if messages with smaller time stamps are missing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Assuming, we have FIFO channels: a message can safely be delivered if messages with higher time stamps were received from all other processes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This can be ensured by</a:t>
            </a:r>
          </a:p>
          <a:p>
            <a:pPr lvl="1"/>
            <a:r>
              <a:rPr lang="en-US" dirty="0"/>
              <a:t>Processes that periodically send messages or</a:t>
            </a:r>
          </a:p>
          <a:p>
            <a:pPr lvl="1"/>
            <a:r>
              <a:rPr lang="en-US" dirty="0"/>
              <a:t>Requesting messages on demand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Compared to vector clocks, this solution delays delivery even in cases where no messages are missing</a:t>
            </a:r>
          </a:p>
          <a:p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0" dirty="0" err="1"/>
              <a:t>Danh</a:t>
            </a:r>
            <a:r>
              <a:rPr lang="en-US" b="0" dirty="0"/>
              <a:t> Le Phuoc, TU Berlin, Distributed Algorithms 2018/19</a:t>
            </a: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/>
              <a:t>Slide </a:t>
            </a:r>
            <a:fld id="{DDA20590-EC26-DE40-BF83-8E86F34B783D}" type="slidenum">
              <a:rPr lang="de-DE" smtClean="0"/>
              <a:pPr/>
              <a:t>60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1141859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32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Literature</a:t>
            </a:r>
          </a:p>
        </p:txBody>
      </p:sp>
      <p:sp>
        <p:nvSpPr>
          <p:cNvPr id="568325" name="Rectangle 5"/>
          <p:cNvSpPr>
            <a:spLocks noGrp="1" noChangeArrowheads="1"/>
          </p:cNvSpPr>
          <p:nvPr>
            <p:ph idx="1"/>
          </p:nvPr>
        </p:nvSpPr>
        <p:spPr>
          <a:xfrm>
            <a:off x="539750" y="1924050"/>
            <a:ext cx="8424738" cy="4448175"/>
          </a:xfrm>
        </p:spPr>
        <p:txBody>
          <a:bodyPr>
            <a:noAutofit/>
          </a:bodyPr>
          <a:lstStyle/>
          <a:p>
            <a:pPr marL="419100" indent="-419100">
              <a:lnSpc>
                <a:spcPct val="150000"/>
              </a:lnSpc>
              <a:buFont typeface="Arial" charset="0"/>
              <a:buAutoNum type="arabicPeriod"/>
            </a:pPr>
            <a:r>
              <a:rPr lang="en-US" sz="1400" dirty="0"/>
              <a:t>A. Tanenbaum,  M. van Steen. </a:t>
            </a:r>
            <a:r>
              <a:rPr lang="en-US" sz="1400" i="1" dirty="0"/>
              <a:t>Distributed Systems: Principles and  Paradigms</a:t>
            </a:r>
            <a:r>
              <a:rPr lang="en-US" sz="1400" dirty="0"/>
              <a:t>. Prentice Hall, 2002. </a:t>
            </a:r>
          </a:p>
          <a:p>
            <a:pPr marL="419100" indent="-419100">
              <a:lnSpc>
                <a:spcPct val="150000"/>
              </a:lnSpc>
              <a:buFont typeface="Arial" charset="0"/>
              <a:buAutoNum type="arabicPeriod"/>
            </a:pPr>
            <a:r>
              <a:rPr lang="en-US" sz="1400" dirty="0"/>
              <a:t>G. </a:t>
            </a:r>
            <a:r>
              <a:rPr lang="en-US" sz="1400" dirty="0" err="1"/>
              <a:t>Coulouris</a:t>
            </a:r>
            <a:r>
              <a:rPr lang="en-US" sz="1400" dirty="0"/>
              <a:t>, J. </a:t>
            </a:r>
            <a:r>
              <a:rPr lang="en-US" sz="1400" dirty="0" err="1"/>
              <a:t>Dollimore</a:t>
            </a:r>
            <a:r>
              <a:rPr lang="en-US" sz="1400" dirty="0"/>
              <a:t>, and T. </a:t>
            </a:r>
            <a:r>
              <a:rPr lang="en-US" sz="1400" dirty="0" err="1"/>
              <a:t>Kindberg</a:t>
            </a:r>
            <a:r>
              <a:rPr lang="en-US" sz="1400" dirty="0"/>
              <a:t>. </a:t>
            </a:r>
            <a:r>
              <a:rPr lang="en-US" sz="1400" i="1" dirty="0"/>
              <a:t>Distributed Systems: Concepts and  Design</a:t>
            </a:r>
            <a:r>
              <a:rPr lang="en-US" sz="1400" dirty="0"/>
              <a:t>. Addison-Wesley, 4th edition, 2005. Chapter 11.1 – 11.4</a:t>
            </a:r>
          </a:p>
          <a:p>
            <a:pPr marL="419100" indent="-419100">
              <a:lnSpc>
                <a:spcPct val="150000"/>
              </a:lnSpc>
              <a:buFont typeface="Arial" charset="0"/>
              <a:buAutoNum type="arabicPeriod"/>
            </a:pPr>
            <a:r>
              <a:rPr lang="en-US" sz="1400" dirty="0"/>
              <a:t>N. Lynch. </a:t>
            </a:r>
            <a:r>
              <a:rPr lang="en-US" sz="1400" i="1" dirty="0"/>
              <a:t>Distributed Algorithms</a:t>
            </a:r>
            <a:r>
              <a:rPr lang="en-US" sz="1400" dirty="0"/>
              <a:t>. Morgan Kaufmann, 1996. Chapter 18</a:t>
            </a:r>
          </a:p>
          <a:p>
            <a:pPr marL="419100" indent="-419100">
              <a:lnSpc>
                <a:spcPct val="150000"/>
              </a:lnSpc>
              <a:buFont typeface="Arial" charset="0"/>
              <a:buAutoNum type="arabicPeriod"/>
            </a:pPr>
            <a:r>
              <a:rPr lang="en-US" sz="1400" dirty="0"/>
              <a:t>F. </a:t>
            </a:r>
            <a:r>
              <a:rPr lang="en-US" sz="1400" dirty="0" err="1"/>
              <a:t>Mattern</a:t>
            </a:r>
            <a:r>
              <a:rPr lang="en-US" sz="1400" dirty="0"/>
              <a:t>. </a:t>
            </a:r>
            <a:r>
              <a:rPr lang="en-US" sz="1400" i="1" dirty="0" err="1"/>
              <a:t>Verteilte</a:t>
            </a:r>
            <a:r>
              <a:rPr lang="en-US" sz="1400" i="1" dirty="0"/>
              <a:t> </a:t>
            </a:r>
            <a:r>
              <a:rPr lang="en-US" sz="1400" i="1" dirty="0" err="1"/>
              <a:t>Basisalgorithmen</a:t>
            </a:r>
            <a:r>
              <a:rPr lang="en-US" sz="1400" dirty="0"/>
              <a:t>. Springer-</a:t>
            </a:r>
            <a:r>
              <a:rPr lang="en-US" sz="1400" dirty="0" err="1"/>
              <a:t>Verlag</a:t>
            </a:r>
            <a:r>
              <a:rPr lang="en-US" sz="1400" dirty="0"/>
              <a:t>, 1989. </a:t>
            </a:r>
            <a:r>
              <a:rPr lang="en-US" sz="1400" dirty="0" err="1"/>
              <a:t>Virtuelle</a:t>
            </a:r>
            <a:r>
              <a:rPr lang="en-US" sz="1400" dirty="0"/>
              <a:t> </a:t>
            </a:r>
            <a:r>
              <a:rPr lang="en-US" sz="1400" dirty="0" err="1"/>
              <a:t>Zeit</a:t>
            </a:r>
            <a:r>
              <a:rPr lang="en-US" sz="1400" dirty="0"/>
              <a:t> in </a:t>
            </a:r>
            <a:r>
              <a:rPr lang="en-US" sz="1400" dirty="0" err="1"/>
              <a:t>verteilten</a:t>
            </a:r>
            <a:r>
              <a:rPr lang="en-US" sz="1400" dirty="0"/>
              <a:t> </a:t>
            </a:r>
            <a:r>
              <a:rPr lang="en-US" sz="1400" dirty="0" err="1"/>
              <a:t>Systemen</a:t>
            </a:r>
            <a:endParaRPr lang="en-US" sz="1400" dirty="0"/>
          </a:p>
          <a:p>
            <a:pPr marL="419100" indent="-419100">
              <a:lnSpc>
                <a:spcPct val="150000"/>
              </a:lnSpc>
              <a:buFont typeface="Arial" charset="0"/>
              <a:buAutoNum type="arabicPeriod"/>
            </a:pPr>
            <a:r>
              <a:rPr lang="en-US" sz="1400" dirty="0"/>
              <a:t>F. Cristian. </a:t>
            </a:r>
            <a:r>
              <a:rPr lang="en-US" sz="1400" i="1" dirty="0"/>
              <a:t>Probabilistic clock synchronization</a:t>
            </a:r>
            <a:r>
              <a:rPr lang="en-US" sz="1400" dirty="0"/>
              <a:t>. Distributed Computing,  3(3):146--158, 1989.</a:t>
            </a:r>
          </a:p>
          <a:p>
            <a:pPr marL="419100" indent="-419100">
              <a:lnSpc>
                <a:spcPct val="150000"/>
              </a:lnSpc>
              <a:buFont typeface="Arial" charset="0"/>
              <a:buAutoNum type="arabicPeriod"/>
            </a:pPr>
            <a:r>
              <a:rPr lang="en-US" sz="1400" dirty="0"/>
              <a:t>D. L. Mills. </a:t>
            </a:r>
            <a:r>
              <a:rPr lang="en-US" sz="1400" i="1" dirty="0"/>
              <a:t>Network Time Protocol (Version 3)</a:t>
            </a:r>
            <a:r>
              <a:rPr lang="en-US" sz="1400" dirty="0"/>
              <a:t>. Internet Request for Comments  RFC 1305, 1992.</a:t>
            </a:r>
          </a:p>
          <a:p>
            <a:pPr marL="419100" indent="-419100">
              <a:lnSpc>
                <a:spcPct val="150000"/>
              </a:lnSpc>
              <a:buFont typeface="Arial" charset="0"/>
              <a:buAutoNum type="arabicPeriod"/>
            </a:pPr>
            <a:r>
              <a:rPr lang="en-US" sz="1400" b="1" dirty="0"/>
              <a:t>L. </a:t>
            </a:r>
            <a:r>
              <a:rPr lang="en-US" sz="1400" b="1" dirty="0" err="1"/>
              <a:t>Lamport</a:t>
            </a:r>
            <a:r>
              <a:rPr lang="en-US" sz="1400" b="1" dirty="0"/>
              <a:t>. </a:t>
            </a:r>
            <a:r>
              <a:rPr lang="en-US" sz="1400" b="1" i="1" dirty="0"/>
              <a:t>Time, Clocks, and the Ordering of Events in a Distributed Environment</a:t>
            </a:r>
            <a:r>
              <a:rPr lang="en-US" sz="1400" b="1" dirty="0"/>
              <a:t>. Communications of the ACM, 21:558--564, July 1978.</a:t>
            </a:r>
          </a:p>
          <a:p>
            <a:pPr marL="419100" indent="-419100">
              <a:lnSpc>
                <a:spcPct val="150000"/>
              </a:lnSpc>
              <a:buFont typeface="Arial" charset="0"/>
              <a:buAutoNum type="arabicPeriod"/>
            </a:pPr>
            <a:r>
              <a:rPr lang="en-US" sz="1400" dirty="0"/>
              <a:t>F. </a:t>
            </a:r>
            <a:r>
              <a:rPr lang="en-US" sz="1400" dirty="0" err="1"/>
              <a:t>Mattern</a:t>
            </a:r>
            <a:r>
              <a:rPr lang="en-US" sz="1400" dirty="0"/>
              <a:t>. </a:t>
            </a:r>
            <a:r>
              <a:rPr lang="en-US" sz="1400" i="1" dirty="0"/>
              <a:t>Virtual Time and Global States of Distributed Systems</a:t>
            </a:r>
            <a:r>
              <a:rPr lang="en-US" sz="1400" dirty="0"/>
              <a:t>. In C. M.  et al., editor, Proc. Workshop on Parallel and Distributed Algorithms, pages  215--226, North-Holland / Elsevier, 1989. </a:t>
            </a:r>
          </a:p>
          <a:p>
            <a:pPr marL="419100" indent="-419100">
              <a:lnSpc>
                <a:spcPct val="150000"/>
              </a:lnSpc>
              <a:buFont typeface="Arial" charset="0"/>
              <a:buAutoNum type="arabicPeriod"/>
            </a:pPr>
            <a:r>
              <a:rPr lang="en-US" sz="1400" dirty="0"/>
              <a:t>Michel </a:t>
            </a:r>
            <a:r>
              <a:rPr lang="en-US" sz="1400" dirty="0" err="1"/>
              <a:t>Raynal</a:t>
            </a:r>
            <a:r>
              <a:rPr lang="en-US" sz="1400" dirty="0"/>
              <a:t>. About logical clocks for distributed systems. SIGOPS </a:t>
            </a:r>
            <a:r>
              <a:rPr lang="en-US" sz="1400" dirty="0" err="1"/>
              <a:t>Oper</a:t>
            </a:r>
            <a:r>
              <a:rPr lang="en-US" sz="1400" dirty="0"/>
              <a:t>. Syst. Rev. 26, pp. 41-48, 1992.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0" dirty="0" err="1"/>
              <a:t>Danh</a:t>
            </a:r>
            <a:r>
              <a:rPr lang="en-US" b="0" dirty="0"/>
              <a:t> Le Phuoc, TU Berlin, Distributed Algorithms 2018/19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/>
              <a:t>Slide </a:t>
            </a:r>
            <a:fld id="{DDA20590-EC26-DE40-BF83-8E86F34B783D}" type="slidenum">
              <a:rPr lang="de-DE" smtClean="0"/>
              <a:pPr/>
              <a:t>61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87386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Measuring Time: UTC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39750" y="1924050"/>
            <a:ext cx="8352730" cy="4067175"/>
          </a:xfrm>
        </p:spPr>
        <p:txBody>
          <a:bodyPr/>
          <a:lstStyle/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dirty="0"/>
              <a:t>Problem: Atomic time does not exactly match solar time</a:t>
            </a: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dirty="0"/>
              <a:t>Introduction of </a:t>
            </a:r>
            <a:r>
              <a:rPr lang="en-US" dirty="0">
                <a:solidFill>
                  <a:schemeClr val="accent1"/>
                </a:solidFill>
              </a:rPr>
              <a:t>Coordinated Universal Time </a:t>
            </a:r>
            <a:r>
              <a:rPr lang="en-US" dirty="0"/>
              <a:t>(UTC) with leap seconds</a:t>
            </a: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dirty="0"/>
              <a:t>Leap seconds are added (or removed) if difference between solar time and UTC becomes larger than 800 </a:t>
            </a:r>
            <a:r>
              <a:rPr lang="en-US" dirty="0" err="1"/>
              <a:t>ms.</a:t>
            </a:r>
            <a:endParaRPr lang="en-US" dirty="0"/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dirty="0"/>
              <a:t>First leap second 30.06.1972</a:t>
            </a: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dirty="0"/>
              <a:t>On average every 19 month</a:t>
            </a: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dirty="0"/>
              <a:t>Scheduled always on 30.06. or 31.12.</a:t>
            </a: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dirty="0"/>
              <a:t>27 leap seconds occurred by now</a:t>
            </a: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dirty="0"/>
              <a:t>Last leap second: End of December 2016 (last minute of month had seconds 0..60)</a:t>
            </a:r>
          </a:p>
          <a:p>
            <a:pPr>
              <a:lnSpc>
                <a:spcPct val="150000"/>
              </a:lnSpc>
              <a:buFont typeface="Arial" charset="0"/>
              <a:buChar char="•"/>
            </a:pP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0" dirty="0" err="1"/>
              <a:t>Danh</a:t>
            </a:r>
            <a:r>
              <a:rPr lang="en-US" b="0" dirty="0"/>
              <a:t> Le Phuoc, TU Berlin, Distributed Algorithms 2018/19</a:t>
            </a: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/>
              <a:t>Slide </a:t>
            </a:r>
            <a:fld id="{DDA20590-EC26-DE40-BF83-8E86F34B783D}" type="slidenum">
              <a:rPr lang="de-DE" smtClean="0"/>
              <a:pPr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44846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015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Clocks</a:t>
            </a:r>
          </a:p>
        </p:txBody>
      </p:sp>
      <p:sp>
        <p:nvSpPr>
          <p:cNvPr id="555016" name="Rectangle 8"/>
          <p:cNvSpPr>
            <a:spLocks noGrp="1" noChangeArrowheads="1"/>
          </p:cNvSpPr>
          <p:nvPr>
            <p:ph idx="1"/>
          </p:nvPr>
        </p:nvSpPr>
        <p:spPr>
          <a:xfrm>
            <a:off x="539750" y="1924050"/>
            <a:ext cx="8061325" cy="43132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Model: a</a:t>
            </a:r>
            <a:r>
              <a:rPr lang="en-US" dirty="0">
                <a:solidFill>
                  <a:schemeClr val="accent1"/>
                </a:solidFill>
              </a:rPr>
              <a:t> Clock</a:t>
            </a:r>
            <a:r>
              <a:rPr lang="en-US" dirty="0">
                <a:solidFill>
                  <a:schemeClr val="tx2"/>
                </a:solidFill>
              </a:rPr>
              <a:t> maps </a:t>
            </a:r>
            <a:r>
              <a:rPr lang="en-US" dirty="0"/>
              <a:t>the real time </a:t>
            </a:r>
            <a:r>
              <a:rPr lang="en-US" i="1" dirty="0"/>
              <a:t>t</a:t>
            </a:r>
            <a:r>
              <a:rPr lang="en-US" dirty="0"/>
              <a:t> on a </a:t>
            </a:r>
            <a:r>
              <a:rPr lang="en-US" dirty="0">
                <a:solidFill>
                  <a:schemeClr val="accent1"/>
                </a:solidFill>
              </a:rPr>
              <a:t>time stamp </a:t>
            </a:r>
            <a:r>
              <a:rPr lang="en-US" i="1" dirty="0"/>
              <a:t>C</a:t>
            </a:r>
            <a:r>
              <a:rPr lang="en-US" dirty="0"/>
              <a:t>(</a:t>
            </a:r>
            <a:r>
              <a:rPr lang="en-US" i="1" dirty="0"/>
              <a:t>t</a:t>
            </a:r>
            <a:r>
              <a:rPr lang="en-US" dirty="0"/>
              <a:t>) 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1"/>
                </a:solidFill>
              </a:rPr>
              <a:t>Resolution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Smallest period of time by which two values of the clock can differ (e.g., 10ms)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>
                <a:solidFill>
                  <a:schemeClr val="accent1"/>
                </a:solidFill>
                <a:sym typeface="Wingdings" pitchFamily="2" charset="2"/>
              </a:rPr>
              <a:t>Tick duration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1"/>
                </a:solidFill>
              </a:rPr>
              <a:t>Drift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Deviation of the speed of the clock from real time (about ±10</a:t>
            </a:r>
            <a:r>
              <a:rPr lang="en-US" baseline="30000" dirty="0"/>
              <a:t>–6</a:t>
            </a:r>
            <a:r>
              <a:rPr lang="en-US" dirty="0"/>
              <a:t> with quartz clocks, about ±2s per month)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1"/>
                </a:solidFill>
              </a:rPr>
              <a:t>Offset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Deviation of the clock from the real time at a point in time, i.e., </a:t>
            </a:r>
            <a:r>
              <a:rPr lang="en-US" i="1" dirty="0"/>
              <a:t>t</a:t>
            </a:r>
            <a:r>
              <a:rPr lang="en-US" dirty="0"/>
              <a:t> – </a:t>
            </a:r>
            <a:r>
              <a:rPr lang="en-US" i="1" dirty="0"/>
              <a:t>C</a:t>
            </a:r>
            <a:r>
              <a:rPr lang="en-US" dirty="0"/>
              <a:t>(</a:t>
            </a:r>
            <a:r>
              <a:rPr lang="en-US" i="1" dirty="0"/>
              <a:t>t</a:t>
            </a:r>
            <a:r>
              <a:rPr lang="en-US" dirty="0"/>
              <a:t>)</a:t>
            </a:r>
          </a:p>
          <a:p>
            <a:pPr>
              <a:lnSpc>
                <a:spcPct val="150000"/>
              </a:lnSpc>
            </a:pPr>
            <a:r>
              <a:rPr lang="en-US" dirty="0"/>
              <a:t>A </a:t>
            </a:r>
            <a:r>
              <a:rPr lang="en-US" dirty="0">
                <a:solidFill>
                  <a:schemeClr val="accent1"/>
                </a:solidFill>
              </a:rPr>
              <a:t>perfect clock </a:t>
            </a:r>
            <a:r>
              <a:rPr lang="en-US" dirty="0"/>
              <a:t>has a drift and an offset of </a:t>
            </a:r>
            <a:r>
              <a:rPr lang="en-US" i="1" dirty="0"/>
              <a:t>0</a:t>
            </a:r>
            <a:r>
              <a:rPr lang="en-US" dirty="0"/>
              <a:t>: </a:t>
            </a:r>
            <a:r>
              <a:rPr lang="en-US" i="1" dirty="0"/>
              <a:t>C(t)=t</a:t>
            </a:r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0" dirty="0" err="1"/>
              <a:t>Danh</a:t>
            </a:r>
            <a:r>
              <a:rPr lang="en-US" b="0" dirty="0"/>
              <a:t> Le Phuoc, TU Berlin, Distributed Algorithms 2018/19</a:t>
            </a:r>
          </a:p>
        </p:txBody>
      </p:sp>
      <p:pic>
        <p:nvPicPr>
          <p:cNvPr id="555012" name="Picture 4" descr="Oszi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86" t="13628" r="17001" b="22745"/>
          <a:stretch>
            <a:fillRect/>
          </a:stretch>
        </p:blipFill>
        <p:spPr bwMode="auto">
          <a:xfrm>
            <a:off x="7164288" y="1446983"/>
            <a:ext cx="1441450" cy="122396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/>
              <a:t>Slide </a:t>
            </a:r>
            <a:fld id="{DDA20590-EC26-DE40-BF83-8E86F34B783D}" type="slidenum">
              <a:rPr lang="de-DE" smtClean="0"/>
              <a:pPr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607457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9" name="Rectangle 1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Correct Clocks</a:t>
            </a:r>
          </a:p>
        </p:txBody>
      </p:sp>
      <p:sp>
        <p:nvSpPr>
          <p:cNvPr id="481300" name="Rectangle 20"/>
          <p:cNvSpPr>
            <a:spLocks noGrp="1" noChangeArrowheads="1"/>
          </p:cNvSpPr>
          <p:nvPr>
            <p:ph idx="1"/>
          </p:nvPr>
        </p:nvSpPr>
        <p:spPr>
          <a:xfrm>
            <a:off x="539750" y="1726819"/>
            <a:ext cx="8061325" cy="406717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A </a:t>
            </a:r>
            <a:r>
              <a:rPr lang="en-US" dirty="0">
                <a:solidFill>
                  <a:schemeClr val="accent1"/>
                </a:solidFill>
              </a:rPr>
              <a:t>correct clock </a:t>
            </a:r>
            <a:r>
              <a:rPr lang="en-US" dirty="0"/>
              <a:t>has a </a:t>
            </a:r>
            <a:r>
              <a:rPr lang="en-US" i="1" dirty="0"/>
              <a:t>limited maximal drift ρ</a:t>
            </a:r>
            <a:br>
              <a:rPr lang="en-US" dirty="0"/>
            </a:b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20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0" dirty="0" err="1"/>
              <a:t>Danh</a:t>
            </a:r>
            <a:r>
              <a:rPr lang="en-US" b="0" dirty="0"/>
              <a:t> Le Phuoc, TU Berlin, Distributed Algorithms 2018/19</a:t>
            </a:r>
          </a:p>
        </p:txBody>
      </p:sp>
      <p:sp>
        <p:nvSpPr>
          <p:cNvPr id="481284" name="Text Box 4"/>
          <p:cNvSpPr txBox="1">
            <a:spLocks noChangeArrowheads="1"/>
          </p:cNvSpPr>
          <p:nvPr/>
        </p:nvSpPr>
        <p:spPr bwMode="auto">
          <a:xfrm>
            <a:off x="6480175" y="4503738"/>
            <a:ext cx="117371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too slow</a:t>
            </a:r>
          </a:p>
          <a:p>
            <a:r>
              <a:rPr lang="en-US" sz="1600" b="1" i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dC</a:t>
            </a:r>
            <a:r>
              <a:rPr lang="en-US" sz="1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/ </a:t>
            </a:r>
            <a:r>
              <a:rPr lang="en-US" sz="1600" b="1" i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dt</a:t>
            </a:r>
            <a:r>
              <a:rPr lang="en-US" sz="1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&lt; 1</a:t>
            </a:r>
          </a:p>
        </p:txBody>
      </p:sp>
      <p:sp>
        <p:nvSpPr>
          <p:cNvPr id="481285" name="Text Box 5"/>
          <p:cNvSpPr txBox="1">
            <a:spLocks noChangeArrowheads="1"/>
          </p:cNvSpPr>
          <p:nvPr/>
        </p:nvSpPr>
        <p:spPr bwMode="auto">
          <a:xfrm>
            <a:off x="6480175" y="3857625"/>
            <a:ext cx="1163638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 dirty="0"/>
              <a:t>exact</a:t>
            </a:r>
            <a:br>
              <a:rPr lang="en-US" sz="1600" b="1" dirty="0"/>
            </a:br>
            <a:r>
              <a:rPr lang="en-US" sz="1600" b="1" dirty="0" err="1"/>
              <a:t>dC</a:t>
            </a:r>
            <a:r>
              <a:rPr lang="en-US" sz="1600" b="1" dirty="0"/>
              <a:t> / </a:t>
            </a:r>
            <a:r>
              <a:rPr lang="en-US" sz="1600" b="1" dirty="0" err="1"/>
              <a:t>dt</a:t>
            </a:r>
            <a:r>
              <a:rPr lang="en-US" sz="1600" b="1" dirty="0"/>
              <a:t> = 1</a:t>
            </a:r>
          </a:p>
        </p:txBody>
      </p:sp>
      <p:sp>
        <p:nvSpPr>
          <p:cNvPr id="481286" name="Text Box 6"/>
          <p:cNvSpPr txBox="1">
            <a:spLocks noChangeArrowheads="1"/>
          </p:cNvSpPr>
          <p:nvPr/>
        </p:nvSpPr>
        <p:spPr bwMode="auto">
          <a:xfrm>
            <a:off x="6480175" y="3213100"/>
            <a:ext cx="121058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chemeClr val="accent2"/>
                </a:solidFill>
              </a:rPr>
              <a:t>too fast</a:t>
            </a:r>
          </a:p>
          <a:p>
            <a:r>
              <a:rPr lang="en-US" sz="1600" b="1" dirty="0" err="1">
                <a:solidFill>
                  <a:schemeClr val="accent2"/>
                </a:solidFill>
              </a:rPr>
              <a:t>dC</a:t>
            </a:r>
            <a:r>
              <a:rPr lang="en-US" sz="1600" b="1" dirty="0">
                <a:solidFill>
                  <a:schemeClr val="accent2"/>
                </a:solidFill>
              </a:rPr>
              <a:t> / </a:t>
            </a:r>
            <a:r>
              <a:rPr lang="en-US" sz="1600" b="1" dirty="0" err="1">
                <a:solidFill>
                  <a:schemeClr val="accent2"/>
                </a:solidFill>
              </a:rPr>
              <a:t>dt</a:t>
            </a:r>
            <a:r>
              <a:rPr lang="en-US" sz="1600" b="1" dirty="0">
                <a:solidFill>
                  <a:schemeClr val="accent2"/>
                </a:solidFill>
              </a:rPr>
              <a:t> &gt; 1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2692400" y="2600325"/>
            <a:ext cx="3759200" cy="3924300"/>
            <a:chOff x="1741" y="1774"/>
            <a:chExt cx="2086" cy="2178"/>
          </a:xfrm>
        </p:grpSpPr>
        <p:sp>
          <p:nvSpPr>
            <p:cNvPr id="481288" name="Freeform 8"/>
            <p:cNvSpPr>
              <a:spLocks/>
            </p:cNvSpPr>
            <p:nvPr/>
          </p:nvSpPr>
          <p:spPr bwMode="auto">
            <a:xfrm>
              <a:off x="1927" y="1970"/>
              <a:ext cx="1726" cy="1796"/>
            </a:xfrm>
            <a:custGeom>
              <a:avLst/>
              <a:gdLst>
                <a:gd name="T0" fmla="*/ 0 w 1726"/>
                <a:gd name="T1" fmla="*/ 1796 h 1796"/>
                <a:gd name="T2" fmla="*/ 1218 w 1726"/>
                <a:gd name="T3" fmla="*/ 0 h 1796"/>
                <a:gd name="T4" fmla="*/ 1726 w 1726"/>
                <a:gd name="T5" fmla="*/ 628 h 1796"/>
                <a:gd name="T6" fmla="*/ 0 w 1726"/>
                <a:gd name="T7" fmla="*/ 1796 h 17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26" h="1796">
                  <a:moveTo>
                    <a:pt x="0" y="1796"/>
                  </a:moveTo>
                  <a:lnTo>
                    <a:pt x="1218" y="0"/>
                  </a:lnTo>
                  <a:lnTo>
                    <a:pt x="1726" y="628"/>
                  </a:lnTo>
                  <a:lnTo>
                    <a:pt x="0" y="1796"/>
                  </a:lnTo>
                  <a:close/>
                </a:path>
              </a:pathLst>
            </a:custGeom>
            <a:solidFill>
              <a:srgbClr val="DDDDDD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dash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481289" name="Line 9"/>
            <p:cNvSpPr>
              <a:spLocks noChangeShapeType="1"/>
            </p:cNvSpPr>
            <p:nvPr/>
          </p:nvSpPr>
          <p:spPr bwMode="auto">
            <a:xfrm flipV="1">
              <a:off x="1927" y="3764"/>
              <a:ext cx="1728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de-DE"/>
            </a:p>
          </p:txBody>
        </p:sp>
        <p:sp>
          <p:nvSpPr>
            <p:cNvPr id="481290" name="Line 10"/>
            <p:cNvSpPr>
              <a:spLocks noChangeShapeType="1"/>
            </p:cNvSpPr>
            <p:nvPr/>
          </p:nvSpPr>
          <p:spPr bwMode="auto">
            <a:xfrm flipV="1">
              <a:off x="1927" y="2228"/>
              <a:ext cx="0" cy="15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de-DE"/>
            </a:p>
          </p:txBody>
        </p:sp>
        <p:sp>
          <p:nvSpPr>
            <p:cNvPr id="481291" name="Text Box 11"/>
            <p:cNvSpPr txBox="1">
              <a:spLocks noChangeArrowheads="1"/>
            </p:cNvSpPr>
            <p:nvPr/>
          </p:nvSpPr>
          <p:spPr bwMode="auto">
            <a:xfrm>
              <a:off x="2738" y="3555"/>
              <a:ext cx="970" cy="1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/>
              <a:r>
                <a:rPr lang="en-US" sz="1600" dirty="0"/>
                <a:t>Reference Time </a:t>
              </a:r>
              <a:r>
                <a:rPr lang="de-DE" sz="1600" i="1" dirty="0">
                  <a:latin typeface="Times New Roman" pitchFamily="18" charset="0"/>
                </a:rPr>
                <a:t>t</a:t>
              </a:r>
            </a:p>
          </p:txBody>
        </p:sp>
        <p:sp>
          <p:nvSpPr>
            <p:cNvPr id="481292" name="Text Box 12"/>
            <p:cNvSpPr txBox="1">
              <a:spLocks noChangeArrowheads="1"/>
            </p:cNvSpPr>
            <p:nvPr/>
          </p:nvSpPr>
          <p:spPr bwMode="auto">
            <a:xfrm>
              <a:off x="1935" y="2019"/>
              <a:ext cx="609" cy="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dirty="0"/>
                <a:t>Measured</a:t>
              </a:r>
            </a:p>
            <a:p>
              <a:r>
                <a:rPr lang="en-US" sz="1600" dirty="0"/>
                <a:t>Time </a:t>
              </a:r>
              <a:r>
                <a:rPr lang="en-US" sz="1600" i="1" dirty="0">
                  <a:latin typeface="Times New Roman" pitchFamily="18" charset="0"/>
                </a:rPr>
                <a:t>C</a:t>
              </a:r>
              <a:r>
                <a:rPr lang="en-US" sz="1600" dirty="0">
                  <a:latin typeface="Times New Roman" pitchFamily="18" charset="0"/>
                </a:rPr>
                <a:t>(</a:t>
              </a:r>
              <a:r>
                <a:rPr lang="en-US" sz="1600" i="1" dirty="0">
                  <a:latin typeface="Times New Roman" pitchFamily="18" charset="0"/>
                </a:rPr>
                <a:t>t</a:t>
              </a:r>
              <a:r>
                <a:rPr lang="en-US" sz="1600" dirty="0">
                  <a:latin typeface="Times New Roman" pitchFamily="18" charset="0"/>
                </a:rPr>
                <a:t>)</a:t>
              </a:r>
              <a:endParaRPr lang="en-US" sz="1600" i="1" dirty="0">
                <a:latin typeface="Times New Roman" pitchFamily="18" charset="0"/>
              </a:endParaRPr>
            </a:p>
          </p:txBody>
        </p:sp>
        <p:sp>
          <p:nvSpPr>
            <p:cNvPr id="481293" name="Line 13"/>
            <p:cNvSpPr>
              <a:spLocks noChangeShapeType="1"/>
            </p:cNvSpPr>
            <p:nvPr/>
          </p:nvSpPr>
          <p:spPr bwMode="auto">
            <a:xfrm flipV="1">
              <a:off x="1927" y="2450"/>
              <a:ext cx="1611" cy="1316"/>
            </a:xfrm>
            <a:prstGeom prst="line">
              <a:avLst/>
            </a:prstGeom>
            <a:noFill/>
            <a:ln w="25400">
              <a:solidFill>
                <a:schemeClr val="accent1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de-DE"/>
            </a:p>
          </p:txBody>
        </p:sp>
        <p:sp>
          <p:nvSpPr>
            <p:cNvPr id="481294" name="Line 14"/>
            <p:cNvSpPr>
              <a:spLocks noChangeShapeType="1"/>
            </p:cNvSpPr>
            <p:nvPr/>
          </p:nvSpPr>
          <p:spPr bwMode="auto">
            <a:xfrm flipV="1">
              <a:off x="1927" y="2133"/>
              <a:ext cx="1361" cy="1633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de-DE"/>
            </a:p>
          </p:txBody>
        </p:sp>
        <p:sp>
          <p:nvSpPr>
            <p:cNvPr id="481295" name="Line 15"/>
            <p:cNvSpPr>
              <a:spLocks noChangeShapeType="1"/>
            </p:cNvSpPr>
            <p:nvPr/>
          </p:nvSpPr>
          <p:spPr bwMode="auto">
            <a:xfrm flipV="1">
              <a:off x="1927" y="2291"/>
              <a:ext cx="1475" cy="14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481296" name="Line 16"/>
            <p:cNvSpPr>
              <a:spLocks noChangeShapeType="1"/>
            </p:cNvSpPr>
            <p:nvPr/>
          </p:nvSpPr>
          <p:spPr bwMode="auto">
            <a:xfrm rot="18240000" flipV="1">
              <a:off x="1448" y="2863"/>
              <a:ext cx="217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481297" name="Line 17"/>
            <p:cNvSpPr>
              <a:spLocks noChangeShapeType="1"/>
            </p:cNvSpPr>
            <p:nvPr/>
          </p:nvSpPr>
          <p:spPr bwMode="auto">
            <a:xfrm rot="19560000">
              <a:off x="1741" y="3178"/>
              <a:ext cx="208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/>
            </a:p>
          </p:txBody>
        </p:sp>
      </p:grpSp>
      <p:pic>
        <p:nvPicPr>
          <p:cNvPr id="481298" name="Picture 18" descr="TP_tmp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5439" y="2190750"/>
            <a:ext cx="3448050" cy="439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gradFill rotWithShape="1">
                  <a:gsLst>
                    <a:gs pos="0">
                      <a:srgbClr val="39A6E4"/>
                    </a:gs>
                    <a:gs pos="100000">
                      <a:schemeClr val="tx2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AutoShape 5"/>
          <p:cNvSpPr>
            <a:spLocks noChangeArrowheads="1"/>
          </p:cNvSpPr>
          <p:nvPr/>
        </p:nvSpPr>
        <p:spPr bwMode="auto">
          <a:xfrm>
            <a:off x="5213853" y="1657434"/>
            <a:ext cx="2232248" cy="374571"/>
          </a:xfrm>
          <a:prstGeom prst="wedgeRoundRectCallout">
            <a:avLst>
              <a:gd name="adj1" fmla="val -91377"/>
              <a:gd name="adj2" fmla="val 104069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square" lIns="0" rIns="0" anchor="ctr">
            <a:spAutoFit/>
          </a:bodyPr>
          <a:lstStyle/>
          <a:p>
            <a:pPr algn="ctr"/>
            <a:r>
              <a:rPr lang="de-DE" sz="1600" dirty="0"/>
              <a:t>„Speed“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/>
              <a:t>clock</a:t>
            </a:r>
            <a:endParaRPr lang="de-DE" sz="16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/>
              <a:t>Slide </a:t>
            </a:r>
            <a:fld id="{DDA20590-EC26-DE40-BF83-8E86F34B783D}" type="slidenum">
              <a:rPr lang="de-DE" smtClean="0"/>
              <a:pPr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0252686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GMUEHL@FAUEUEJUUVWXYL24" val="3523"/>
  <p:tag name="DEFAULTDISPLAYSOURCE" val="\documentclass{article}\pagestyle{empty}&#10;\begin{document}&#10;&#10;\end{document}&#10;"/>
  <p:tag name="EMBEDFONTS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usepackage[usenames]{color}&#10;\pagestyle{empty}&#10;\begin{document}&#10;&#10;\color[rgb]{0,0,0}&#10;$\Rightarrow$&#10;\end{document}&#10;"/>
  <p:tag name="EXTERNALNAME" val="TP_tmp"/>
  <p:tag name="BLEND" val="0"/>
  <p:tag name="TRANSPARENT" val="1"/>
  <p:tag name="KEEPFILES" val="0"/>
  <p:tag name="DEBUGPAUSE" val="0"/>
  <p:tag name="RESOLUTION" val="1200"/>
  <p:tag name="WORKAROUNDTRANSPARENCYBUG" val="0"/>
  <p:tag name="ALLOWFONTSUBSTITUTION" val="0"/>
  <p:tag name="BITMAPFORMAT" val="pngmono"/>
  <p:tag name="ORIGWIDTH" val="20"/>
  <p:tag name="PICTUREFILESIZE" val="78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usepackage[usenames]{color}&#10;\pagestyle{empty}&#10;\begin{document}&#10;&#10;\color[rgb]{0,0,0}&#10;$\Rightarrow$&#10;\end{document}&#10;"/>
  <p:tag name="EXTERNALNAME" val="TP_tmp"/>
  <p:tag name="BLEND" val="0"/>
  <p:tag name="TRANSPARENT" val="1"/>
  <p:tag name="KEEPFILES" val="0"/>
  <p:tag name="DEBUGPAUSE" val="0"/>
  <p:tag name="RESOLUTION" val="1200"/>
  <p:tag name="WORKAROUNDTRANSPARENCYBUG" val="0"/>
  <p:tag name="ALLOWFONTSUBSTITUTION" val="0"/>
  <p:tag name="BITMAPFORMAT" val="pngmono"/>
  <p:tag name="ORIGWIDTH" val="20"/>
  <p:tag name="PICTUREFILESIZE" val="78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usepackage[usenames]{color}&#10;\pagestyle{empty}&#10;\begin{document}&#10;&#10;\color[rgb]{0,0,0}&#10;$\Leftarrow$&#10;\end{document}&#10;"/>
  <p:tag name="EXTERNALNAME" val="TP_tmp"/>
  <p:tag name="BLEND" val="0"/>
  <p:tag name="TRANSPARENT" val="1"/>
  <p:tag name="KEEPFILES" val="0"/>
  <p:tag name="DEBUGPAUSE" val="0"/>
  <p:tag name="RESOLUTION" val="1200"/>
  <p:tag name="WORKAROUNDTRANSPARENCYBUG" val="0"/>
  <p:tag name="ALLOWFONTSUBSTITUTION" val="0"/>
  <p:tag name="BITMAPFORMAT" val="pngmono"/>
  <p:tag name="ORIGWIDTH" val="20"/>
  <p:tag name="PICTUREFILESIZE" val="75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usepackage[usenames]{color}&#10;\pagestyle{empty}&#10;\begin{document}&#10;&#10;\color[rgb]{0,0,0}&#10;$a \rightarrow b$&#10;\end{document}&#10;"/>
  <p:tag name="EXTERNALNAME" val="TP_tmp"/>
  <p:tag name="BLEND" val="0"/>
  <p:tag name="TRANSPARENT" val="1"/>
  <p:tag name="KEEPFILES" val="0"/>
  <p:tag name="DEBUGPAUSE" val="0"/>
  <p:tag name="RESOLUTION" val="1200"/>
  <p:tag name="WORKAROUNDTRANSPARENCYBUG" val="0"/>
  <p:tag name="ALLOWFONTSUBSTITUTION" val="0"/>
  <p:tag name="BITMAPFORMAT" val="pngmono"/>
  <p:tag name="ORIGWIDTH" val="53"/>
  <p:tag name="PICTUREFILESIZE" val="208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&#10;\usepackage[usenames]{color}&#10;\usepackage{amsmath}&#10;\pagestyle{empty}&#10;\begin{document}&#10;&#10;\color[rgb]{0,0,0}&#10;$(1+\rho)^{-1} \le \frac{dC}{dt} \le 1 + \rho$&#10;\end{document}&#10;"/>
  <p:tag name="EXTERNALNAME" val="TP_tmp"/>
  <p:tag name="BLEND" val="0"/>
  <p:tag name="TRANSPARENT" val="0"/>
  <p:tag name="KEEPFILES" val="0"/>
  <p:tag name="DEBUGPAUSE" val="0"/>
  <p:tag name="RESOLUTION" val="2400"/>
  <p:tag name="WORKAROUNDTRANSPARENCYBUG" val="0"/>
  <p:tag name="ALLOWFONTSUBSTITUTION" val="0"/>
  <p:tag name="BITMAPFORMAT" val="pngmono"/>
  <p:tag name="ORIGWIDTH" val="227"/>
  <p:tag name="PICTUREFILESIZE" val="2319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usepackage[usenames]{color}&#10;\pagestyle{empty}&#10;\begin{document}&#10;&#10;\color[rgb]{0,0,0}&#10;$R(a) &lt; R(b)$&#10;\end{document}&#10;"/>
  <p:tag name="EXTERNALNAME" val="TP_tmp"/>
  <p:tag name="BLEND" val="0"/>
  <p:tag name="TRANSPARENT" val="0"/>
  <p:tag name="KEEPFILES" val="0"/>
  <p:tag name="DEBUGPAUSE" val="0"/>
  <p:tag name="RESOLUTION" val="1200"/>
  <p:tag name="WORKAROUNDTRANSPARENCYBUG" val="0"/>
  <p:tag name="ALLOWFONTSUBSTITUTION" val="0"/>
  <p:tag name="BITMAPFORMAT" val="pngmono"/>
  <p:tag name="ORIGWIDTH" val="117"/>
  <p:tag name="PICTUREFILESIZE" val="714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usepackage[usenames]{color}&#10;\pagestyle{empty}&#10;\begin{document}&#10;&#10;\color[rgb]{0,0,0}&#10;$V(a) &lt; V(b)$&#10;\end{document}&#10;"/>
  <p:tag name="EXTERNALNAME" val="TP_tmp"/>
  <p:tag name="BLEND" val="0"/>
  <p:tag name="TRANSPARENT" val="0"/>
  <p:tag name="KEEPFILES" val="0"/>
  <p:tag name="DEBUGPAUSE" val="0"/>
  <p:tag name="RESOLUTION" val="1200"/>
  <p:tag name="WORKAROUNDTRANSPARENCYBUG" val="0"/>
  <p:tag name="ALLOWFONTSUBSTITUTION" val="0"/>
  <p:tag name="BITMAPFORMAT" val="pngmono"/>
  <p:tag name="ORIGWIDTH" val="119"/>
  <p:tag name="PICTUREFILESIZE" val="716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WIDTH" val="117"/>
  <p:tag name="PICTUREFILESIZE" val="7140"/>
  <p:tag name="SOURCE" val="\documentclass{slides}\usepackage[usenames]{color}&#10;\pagestyle{empty}&#10;\begin{document}&#10;&#10;\color[rgb]{0,0,0}&#10;$R(a) &lt; R(b)$&#10;\end{document}&#10;"/>
  <p:tag name="EXTERNALNAME" val="TP_tmp"/>
  <p:tag name="BLEND" val="0"/>
  <p:tag name="TRANSPARENT" val="1"/>
  <p:tag name="KEEPFILES" val="0"/>
  <p:tag name="DEBUGPAUSE" val="0"/>
  <p:tag name="RESOLUTION" val="1200"/>
  <p:tag name="WORKAROUNDTRANSPARENCYBUG" val="0"/>
  <p:tag name="ALLOWFONTSUBSTITUTION" val="0"/>
  <p:tag name="BITMAPFORMAT" val="pngmono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usepackage[usenames]{color}&#10;\pagestyle{empty}&#10;\begin{document}&#10;&#10;\color[rgb]{0,0,0}&#10;$L(a) &lt; L(b)$&#10;\end{document}&#10;"/>
  <p:tag name="EXTERNALNAME" val="TP_tmp"/>
  <p:tag name="BLEND" val="0"/>
  <p:tag name="TRANSPARENT" val="1"/>
  <p:tag name="KEEPFILES" val="0"/>
  <p:tag name="DEBUGPAUSE" val="0"/>
  <p:tag name="RESOLUTION" val="1200"/>
  <p:tag name="WORKAROUNDTRANSPARENCYBUG" val="0"/>
  <p:tag name="ALLOWFONTSUBSTITUTION" val="0"/>
  <p:tag name="BITMAPFORMAT" val="pngmono"/>
  <p:tag name="ORIGWIDTH" val="113"/>
  <p:tag name="PICTUREFILESIZE" val="635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usepackage[usenames]{color}&#10;\pagestyle{empty}&#10;\begin{document}&#10;&#10;\color[rgb]{0,0,0}&#10;$\Rightarrow$&#10;\end{document}&#10;"/>
  <p:tag name="EXTERNALNAME" val="TP_tmp"/>
  <p:tag name="BLEND" val="0"/>
  <p:tag name="TRANSPARENT" val="1"/>
  <p:tag name="KEEPFILES" val="0"/>
  <p:tag name="DEBUGPAUSE" val="0"/>
  <p:tag name="RESOLUTION" val="1200"/>
  <p:tag name="WORKAROUNDTRANSPARENCYBUG" val="0"/>
  <p:tag name="ALLOWFONTSUBSTITUTION" val="0"/>
  <p:tag name="BITMAPFORMAT" val="pngmono"/>
  <p:tag name="ORIGWIDTH" val="20"/>
  <p:tag name="PICTUREFILESIZE" val="78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usepackage[usenames]{color}&#10;\pagestyle{empty}&#10;\begin{document}&#10;&#10;\color[rgb]{0,0,0}&#10;$\Leftrightarrow$&#10;\end{document}&#10;"/>
  <p:tag name="EXTERNALNAME" val="TP_tmp"/>
  <p:tag name="BLEND" val="0"/>
  <p:tag name="TRANSPARENT" val="1"/>
  <p:tag name="KEEPFILES" val="0"/>
  <p:tag name="DEBUGPAUSE" val="0"/>
  <p:tag name="RESOLUTION" val="1200"/>
  <p:tag name="WORKAROUNDTRANSPARENCYBUG" val="0"/>
  <p:tag name="ALLOWFONTSUBSTITUTION" val="0"/>
  <p:tag name="BITMAPFORMAT" val="pngmono"/>
  <p:tag name="ORIGWIDTH" val="20"/>
  <p:tag name="PICTUREFILESIZE" val="96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usepackage[usenames]{color}&#10;\pagestyle{empty}&#10;\begin{document}&#10;&#10;\color[rgb]{0,0,0}&#10;$V(a) &lt; V(b)$&#10;\end{document}&#10;"/>
  <p:tag name="EXTERNALNAME" val="TP_tmp"/>
  <p:tag name="BLEND" val="0"/>
  <p:tag name="TRANSPARENT" val="1"/>
  <p:tag name="KEEPFILES" val="0"/>
  <p:tag name="DEBUGPAUSE" val="0"/>
  <p:tag name="RESOLUTION" val="1200"/>
  <p:tag name="WORKAROUNDTRANSPARENCYBUG" val="0"/>
  <p:tag name="ALLOWFONTSUBSTITUTION" val="0"/>
  <p:tag name="BITMAPFORMAT" val="pngmono"/>
  <p:tag name="ORIGWIDTH" val="119"/>
  <p:tag name="PICTUREFILESIZE" val="7162"/>
</p:tagLst>
</file>

<file path=ppt/theme/theme1.xml><?xml version="1.0" encoding="utf-8"?>
<a:theme xmlns:a="http://schemas.openxmlformats.org/drawingml/2006/main" name="AVA">
  <a:themeElements>
    <a:clrScheme name="AVA Farben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4A99"/>
      </a:accent1>
      <a:accent2>
        <a:srgbClr val="E67800"/>
      </a:accent2>
      <a:accent3>
        <a:srgbClr val="99004A"/>
      </a:accent3>
      <a:accent4>
        <a:srgbClr val="4A9900"/>
      </a:accent4>
      <a:accent5>
        <a:srgbClr val="D9C200"/>
      </a:accent5>
      <a:accent6>
        <a:srgbClr val="808080"/>
      </a:accent6>
      <a:hlink>
        <a:srgbClr val="419BFF"/>
      </a:hlink>
      <a:folHlink>
        <a:srgbClr val="39A6E4"/>
      </a:folHlink>
    </a:clrScheme>
    <a:fontScheme name="4_ava_dessi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4_ava_dessi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ava_dessi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ava_dessi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ava_dessi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ava_dessi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ava_dessi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ava_dessi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ava_dessi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DDDDDD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2D2DB9"/>
        </a:accent6>
        <a:hlink>
          <a:srgbClr val="F07C00"/>
        </a:hlink>
        <a:folHlink>
          <a:srgbClr val="39A6E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ava_dessin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DDDDDD"/>
        </a:accent1>
        <a:accent2>
          <a:srgbClr val="ECE07F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D6CB72"/>
        </a:accent6>
        <a:hlink>
          <a:srgbClr val="F07C00"/>
        </a:hlink>
        <a:folHlink>
          <a:srgbClr val="39A6E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ava_dessin 10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DDDDDD"/>
        </a:accent1>
        <a:accent2>
          <a:srgbClr val="ECE07F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D6CB72"/>
        </a:accent6>
        <a:hlink>
          <a:srgbClr val="F07C00"/>
        </a:hlink>
        <a:folHlink>
          <a:srgbClr val="004A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U_PPT_Master_ohneBild_HDL-einzeilig">
  <a:themeElements>
    <a:clrScheme name="Technische Universität Berlin | PowerPoint Master 1">
      <a:dk1>
        <a:srgbClr val="000000"/>
      </a:dk1>
      <a:lt1>
        <a:srgbClr val="FFFFFF"/>
      </a:lt1>
      <a:dk2>
        <a:srgbClr val="C50E1F"/>
      </a:dk2>
      <a:lt2>
        <a:srgbClr val="B2B2B2"/>
      </a:lt2>
      <a:accent1>
        <a:srgbClr val="717171"/>
      </a:accent1>
      <a:accent2>
        <a:srgbClr val="177191"/>
      </a:accent2>
      <a:accent3>
        <a:srgbClr val="FFFFFF"/>
      </a:accent3>
      <a:accent4>
        <a:srgbClr val="000000"/>
      </a:accent4>
      <a:accent5>
        <a:srgbClr val="BBBBBB"/>
      </a:accent5>
      <a:accent6>
        <a:srgbClr val="146683"/>
      </a:accent6>
      <a:hlink>
        <a:srgbClr val="53BDE3"/>
      </a:hlink>
      <a:folHlink>
        <a:srgbClr val="99CC00"/>
      </a:folHlink>
    </a:clrScheme>
    <a:fontScheme name="Technische Universität Berlin | PowerPoint Master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2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2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Technische Universität Berlin | PowerPoint Master 1">
        <a:dk1>
          <a:srgbClr val="000000"/>
        </a:dk1>
        <a:lt1>
          <a:srgbClr val="FFFFFF"/>
        </a:lt1>
        <a:dk2>
          <a:srgbClr val="C50E1F"/>
        </a:dk2>
        <a:lt2>
          <a:srgbClr val="B2B2B2"/>
        </a:lt2>
        <a:accent1>
          <a:srgbClr val="717171"/>
        </a:accent1>
        <a:accent2>
          <a:srgbClr val="177191"/>
        </a:accent2>
        <a:accent3>
          <a:srgbClr val="FFFFFF"/>
        </a:accent3>
        <a:accent4>
          <a:srgbClr val="000000"/>
        </a:accent4>
        <a:accent5>
          <a:srgbClr val="BBBBBB"/>
        </a:accent5>
        <a:accent6>
          <a:srgbClr val="146683"/>
        </a:accent6>
        <a:hlink>
          <a:srgbClr val="53BDE3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ava_dessin</Template>
  <TotalTime>7166</TotalTime>
  <Words>4576</Words>
  <Application>Microsoft Macintosh PowerPoint</Application>
  <PresentationFormat>On-screen Show (4:3)</PresentationFormat>
  <Paragraphs>958</Paragraphs>
  <Slides>61</Slides>
  <Notes>61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72" baseType="lpstr">
      <vt:lpstr>Arial Unicode MS</vt:lpstr>
      <vt:lpstr>ＭＳ Ｐゴシック</vt:lpstr>
      <vt:lpstr>Arial</vt:lpstr>
      <vt:lpstr>Arial Narrow</vt:lpstr>
      <vt:lpstr>Courier New</vt:lpstr>
      <vt:lpstr>Symbol</vt:lpstr>
      <vt:lpstr>Times New Roman</vt:lpstr>
      <vt:lpstr>Wingdings</vt:lpstr>
      <vt:lpstr>AVA</vt:lpstr>
      <vt:lpstr>TU_PPT_Master_ohneBild_HDL-einzeilig</vt:lpstr>
      <vt:lpstr>Formel</vt:lpstr>
      <vt:lpstr>Distributed Algorithms 2018/19 Clocks</vt:lpstr>
      <vt:lpstr>Overview</vt:lpstr>
      <vt:lpstr>Time in Distributed Systems</vt:lpstr>
      <vt:lpstr>The Importance of Time</vt:lpstr>
      <vt:lpstr>Measuring Time: Overview</vt:lpstr>
      <vt:lpstr>Measuring Time: Standardization</vt:lpstr>
      <vt:lpstr>Measuring Time: UTC</vt:lpstr>
      <vt:lpstr>Clocks</vt:lpstr>
      <vt:lpstr>Correct Clocks</vt:lpstr>
      <vt:lpstr>Application of Time Stamps</vt:lpstr>
      <vt:lpstr>Time in Distributed Systems</vt:lpstr>
      <vt:lpstr>Synchronization of Physical Clocks</vt:lpstr>
      <vt:lpstr>Synchronization Interval</vt:lpstr>
      <vt:lpstr>Synchronization Interval</vt:lpstr>
      <vt:lpstr>Synchronization Interval</vt:lpstr>
      <vt:lpstr>External Clock Synchronization (Cristian [5], 1989)</vt:lpstr>
      <vt:lpstr>Unforeseeable Message Delay</vt:lpstr>
      <vt:lpstr>Synchronization with Unforeseeable Delays</vt:lpstr>
      <vt:lpstr>Adjustment of the Local Clock Time</vt:lpstr>
      <vt:lpstr>Berkeley Algorithm</vt:lpstr>
      <vt:lpstr>Berkeley Algorithm</vt:lpstr>
      <vt:lpstr>Berkeley Algorithm</vt:lpstr>
      <vt:lpstr>Outlook</vt:lpstr>
      <vt:lpstr>Order of Events</vt:lpstr>
      <vt:lpstr>Order of Events in Distributed Systems</vt:lpstr>
      <vt:lpstr>Order Relations</vt:lpstr>
      <vt:lpstr>Possible Order Requirements</vt:lpstr>
      <vt:lpstr>FIFO Order</vt:lpstr>
      <vt:lpstr>Causal Order: Motivation</vt:lpstr>
      <vt:lpstr>“Happened-Before” Relation (Lamport, 1978)</vt:lpstr>
      <vt:lpstr>“Happened-Before” Relation – Interpretation</vt:lpstr>
      <vt:lpstr>Causal Order</vt:lpstr>
      <vt:lpstr>Example: Causal ordered Multicast</vt:lpstr>
      <vt:lpstr>Total Delivery Order</vt:lpstr>
      <vt:lpstr>Example for Total Delivery Order</vt:lpstr>
      <vt:lpstr>Total FIFO and Causal Order</vt:lpstr>
      <vt:lpstr>Example for Total FIFO order</vt:lpstr>
      <vt:lpstr>Logical Clocks</vt:lpstr>
      <vt:lpstr>A Simple Logical Time</vt:lpstr>
      <vt:lpstr>A Simple Logical Time – Problem</vt:lpstr>
      <vt:lpstr>Clock Condition (Lamport, 1978)</vt:lpstr>
      <vt:lpstr>Lamport’s Clocks – Realization</vt:lpstr>
      <vt:lpstr>Lamport’s Clocks – Realization</vt:lpstr>
      <vt:lpstr>Lamport’s Clocks – Example</vt:lpstr>
      <vt:lpstr>Lamport’s Clocks – Synchronization</vt:lpstr>
      <vt:lpstr>Lamport’s Clocks – Characteristics</vt:lpstr>
      <vt:lpstr>Lamport’s Clocks – Characteristics</vt:lpstr>
      <vt:lpstr>Vector Clocks – Motivation</vt:lpstr>
      <vt:lpstr>Vector Clocks – (Mattern, Fidge, 1988)</vt:lpstr>
      <vt:lpstr>Vector Clocks</vt:lpstr>
      <vt:lpstr>Vector Clocks – Example</vt:lpstr>
      <vt:lpstr>Relation Between the Time Stamps</vt:lpstr>
      <vt:lpstr>Matrix Clocks</vt:lpstr>
      <vt:lpstr>Matrix Clocks</vt:lpstr>
      <vt:lpstr>Matrix Clocks – Example</vt:lpstr>
      <vt:lpstr>Application of Vector and Matrix Clocks</vt:lpstr>
      <vt:lpstr>Application of Vector Clocks: Causal Broadcast</vt:lpstr>
      <vt:lpstr>Application of Vector Clocks: Causal Broadcast</vt:lpstr>
      <vt:lpstr>Causal Broadcast – Example</vt:lpstr>
      <vt:lpstr>Application of Lamport Clocks: Causal Multicast</vt:lpstr>
      <vt:lpstr>Literature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Distributed Algorithms</dc:title>
  <dc:creator>Jan Richling</dc:creator>
  <cp:lastModifiedBy>TU-Pseudonym 5418765764479576</cp:lastModifiedBy>
  <cp:revision>411</cp:revision>
  <dcterms:created xsi:type="dcterms:W3CDTF">2002-09-06T08:52:33Z</dcterms:created>
  <dcterms:modified xsi:type="dcterms:W3CDTF">2018-11-15T13:58:16Z</dcterms:modified>
  <cp:category>Lecture</cp:category>
</cp:coreProperties>
</file>