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45"/>
  </p:notesMasterIdLst>
  <p:handoutMasterIdLst>
    <p:handoutMasterId r:id="rId4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7099300" cy="102346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79" autoAdjust="0"/>
    <p:restoredTop sz="86443" autoAdjust="0"/>
  </p:normalViewPr>
  <p:slideViewPr>
    <p:cSldViewPr>
      <p:cViewPr varScale="1">
        <p:scale>
          <a:sx n="254" d="100"/>
          <a:sy n="254" d="100"/>
        </p:scale>
        <p:origin x="3704" y="208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-175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3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5007B-6A10-4023-9EDF-AAEBE501A5BB}" type="slidenum">
              <a:rPr lang="en-US"/>
              <a:pPr/>
              <a:t>12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2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0B163-92DD-4C25-B0EB-2171E75D25A5}" type="slidenum">
              <a:rPr lang="en-US"/>
              <a:pPr/>
              <a:t>14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77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0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3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4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28573-CBBD-498C-B88D-54086A0FB93D}" type="slidenum">
              <a:rPr lang="en-US"/>
              <a:pPr/>
              <a:t>21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0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3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3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7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42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CFB61-FA83-4DB4-B8D8-519C3ABAE429}" type="slidenum">
              <a:rPr lang="en-US"/>
              <a:pPr/>
              <a:t>29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30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AB0B1-2558-456B-A989-BFD28651A0FC}" type="slidenum">
              <a:rPr lang="en-US"/>
              <a:pPr/>
              <a:t>3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241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3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8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1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0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0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9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6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8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9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3E66B-B66D-4667-8BB1-BE23BB5461D5}" type="slidenum">
              <a:rPr lang="en-US"/>
              <a:pPr/>
              <a:t>41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9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6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5A393-A9FA-44E8-A8A5-F1BF3EC3DF08}" type="slidenum">
              <a:rPr lang="en-US"/>
              <a:pPr/>
              <a:t>8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fairness</a:t>
            </a:r>
            <a:r>
              <a:rPr lang="de-DE" dirty="0"/>
              <a:t> -&gt;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delays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90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BF8B-9A3B-4908-A7D8-982EC69F70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de-DE" b="1" dirty="0"/>
              <a:t>Mutual </a:t>
            </a:r>
            <a:r>
              <a:rPr lang="de-DE" b="1" dirty="0" err="1"/>
              <a:t>Exclusion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Broadcast-Algorithm (Lamport, 1978)</a:t>
            </a:r>
          </a:p>
        </p:txBody>
      </p:sp>
      <p:sp>
        <p:nvSpPr>
          <p:cNvPr id="52941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352730" cy="40671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Assumptions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Lossless FIFO communication channels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messages bear unique </a:t>
            </a:r>
            <a:r>
              <a:rPr lang="en-US" dirty="0">
                <a:solidFill>
                  <a:schemeClr val="accent1"/>
                </a:solidFill>
              </a:rPr>
              <a:t>logical time stamps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dirty="0"/>
              <a:t>Basic Idea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process manages a message queue ordered according to time stamps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Requests and releases are sent to all processes via broadcast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dirty="0"/>
              <a:t>A process must only access if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its own request is the first request in its own queue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 already received a message from each other process </a:t>
            </a:r>
            <a:br>
              <a:rPr lang="en-US" dirty="0"/>
            </a:br>
            <a:r>
              <a:rPr lang="en-US" dirty="0"/>
              <a:t>(request confirmation or request) with a larger time stamp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3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Broadcast-Algorithm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Issue access request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Insert request into own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 it to all other processes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Receive access request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Insert request into own queue (ordered by timestamp!)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 request confirmation to requesting process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Send release after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(own) request from own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 release to all other processes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Received release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request from own queue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9610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Broadcast-Algorithm</a:t>
            </a:r>
          </a:p>
        </p:txBody>
      </p:sp>
      <p:sp>
        <p:nvSpPr>
          <p:cNvPr id="4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70019" name="Line 3"/>
          <p:cNvSpPr>
            <a:spLocks noChangeShapeType="1"/>
          </p:cNvSpPr>
          <p:nvPr/>
        </p:nvSpPr>
        <p:spPr bwMode="auto">
          <a:xfrm>
            <a:off x="1187450" y="2427288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20" name="Line 4"/>
          <p:cNvSpPr>
            <a:spLocks noChangeShapeType="1"/>
          </p:cNvSpPr>
          <p:nvPr/>
        </p:nvSpPr>
        <p:spPr bwMode="auto">
          <a:xfrm>
            <a:off x="1187450" y="3716338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21" name="Line 5"/>
          <p:cNvSpPr>
            <a:spLocks noChangeShapeType="1"/>
          </p:cNvSpPr>
          <p:nvPr/>
        </p:nvSpPr>
        <p:spPr bwMode="auto">
          <a:xfrm>
            <a:off x="1187450" y="501332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611188" y="220503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70023" name="Text Box 7"/>
          <p:cNvSpPr txBox="1">
            <a:spLocks noChangeArrowheads="1"/>
          </p:cNvSpPr>
          <p:nvPr/>
        </p:nvSpPr>
        <p:spPr bwMode="auto">
          <a:xfrm>
            <a:off x="611188" y="349408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611188" y="47910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70025" name="Line 9"/>
          <p:cNvSpPr>
            <a:spLocks noChangeShapeType="1"/>
          </p:cNvSpPr>
          <p:nvPr/>
        </p:nvSpPr>
        <p:spPr bwMode="auto">
          <a:xfrm>
            <a:off x="1619250" y="2420938"/>
            <a:ext cx="1081088" cy="1295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26" name="Line 10"/>
          <p:cNvSpPr>
            <a:spLocks noChangeShapeType="1"/>
          </p:cNvSpPr>
          <p:nvPr/>
        </p:nvSpPr>
        <p:spPr bwMode="auto">
          <a:xfrm>
            <a:off x="1619250" y="2420938"/>
            <a:ext cx="1368425" cy="25923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1597025" y="2781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70028" name="Line 12"/>
          <p:cNvSpPr>
            <a:spLocks noChangeShapeType="1"/>
          </p:cNvSpPr>
          <p:nvPr/>
        </p:nvSpPr>
        <p:spPr bwMode="auto">
          <a:xfrm flipV="1">
            <a:off x="1476375" y="3716338"/>
            <a:ext cx="287338" cy="12969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29" name="Text Box 13"/>
          <p:cNvSpPr txBox="1">
            <a:spLocks noChangeArrowheads="1"/>
          </p:cNvSpPr>
          <p:nvPr/>
        </p:nvSpPr>
        <p:spPr bwMode="auto">
          <a:xfrm>
            <a:off x="1619250" y="421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70030" name="Line 14"/>
          <p:cNvSpPr>
            <a:spLocks noChangeShapeType="1"/>
          </p:cNvSpPr>
          <p:nvPr/>
        </p:nvSpPr>
        <p:spPr bwMode="auto">
          <a:xfrm flipV="1">
            <a:off x="1476375" y="2420938"/>
            <a:ext cx="2663825" cy="25923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1790700" y="1916113"/>
            <a:ext cx="6842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, 5</a:t>
            </a:r>
          </a:p>
        </p:txBody>
      </p:sp>
      <p:sp>
        <p:nvSpPr>
          <p:cNvPr id="470032" name="Text Box 16"/>
          <p:cNvSpPr txBox="1">
            <a:spLocks noChangeArrowheads="1"/>
          </p:cNvSpPr>
          <p:nvPr/>
        </p:nvSpPr>
        <p:spPr bwMode="auto">
          <a:xfrm>
            <a:off x="3851275" y="1628775"/>
            <a:ext cx="6842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  <a:r>
              <a:rPr lang="de-DE"/>
              <a:t>, 3</a:t>
            </a:r>
          </a:p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, 5</a:t>
            </a:r>
          </a:p>
        </p:txBody>
      </p:sp>
      <p:sp>
        <p:nvSpPr>
          <p:cNvPr id="470033" name="Text Box 17"/>
          <p:cNvSpPr txBox="1">
            <a:spLocks noChangeArrowheads="1"/>
          </p:cNvSpPr>
          <p:nvPr/>
        </p:nvSpPr>
        <p:spPr bwMode="auto">
          <a:xfrm>
            <a:off x="1763713" y="3213100"/>
            <a:ext cx="68421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  <a:r>
              <a:rPr lang="de-DE"/>
              <a:t>, 3</a:t>
            </a:r>
          </a:p>
        </p:txBody>
      </p:sp>
      <p:sp>
        <p:nvSpPr>
          <p:cNvPr id="470034" name="Text Box 18"/>
          <p:cNvSpPr txBox="1">
            <a:spLocks noChangeArrowheads="1"/>
          </p:cNvSpPr>
          <p:nvPr/>
        </p:nvSpPr>
        <p:spPr bwMode="auto">
          <a:xfrm>
            <a:off x="2771775" y="2924175"/>
            <a:ext cx="6842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  <a:r>
              <a:rPr lang="de-DE"/>
              <a:t>, 3</a:t>
            </a:r>
          </a:p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, 5</a:t>
            </a:r>
          </a:p>
        </p:txBody>
      </p:sp>
      <p:sp>
        <p:nvSpPr>
          <p:cNvPr id="470035" name="Text Box 19"/>
          <p:cNvSpPr txBox="1">
            <a:spLocks noChangeArrowheads="1"/>
          </p:cNvSpPr>
          <p:nvPr/>
        </p:nvSpPr>
        <p:spPr bwMode="auto">
          <a:xfrm>
            <a:off x="1692275" y="4508500"/>
            <a:ext cx="6842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  <a:r>
              <a:rPr lang="de-DE"/>
              <a:t>, 3</a:t>
            </a:r>
          </a:p>
        </p:txBody>
      </p:sp>
      <p:sp>
        <p:nvSpPr>
          <p:cNvPr id="470036" name="Text Box 20"/>
          <p:cNvSpPr txBox="1">
            <a:spLocks noChangeArrowheads="1"/>
          </p:cNvSpPr>
          <p:nvPr/>
        </p:nvSpPr>
        <p:spPr bwMode="auto">
          <a:xfrm>
            <a:off x="3095625" y="4221163"/>
            <a:ext cx="6842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  <a:r>
              <a:rPr lang="de-DE"/>
              <a:t>, 3</a:t>
            </a:r>
          </a:p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, 5</a:t>
            </a:r>
          </a:p>
        </p:txBody>
      </p:sp>
      <p:sp>
        <p:nvSpPr>
          <p:cNvPr id="470037" name="Line 21"/>
          <p:cNvSpPr>
            <a:spLocks noChangeShapeType="1"/>
          </p:cNvSpPr>
          <p:nvPr/>
        </p:nvSpPr>
        <p:spPr bwMode="auto">
          <a:xfrm flipV="1">
            <a:off x="2700338" y="2420938"/>
            <a:ext cx="576262" cy="12954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38" name="Text Box 22"/>
          <p:cNvSpPr txBox="1">
            <a:spLocks noChangeArrowheads="1"/>
          </p:cNvSpPr>
          <p:nvPr/>
        </p:nvSpPr>
        <p:spPr bwMode="auto">
          <a:xfrm>
            <a:off x="2824163" y="2513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6</a:t>
            </a:r>
          </a:p>
        </p:txBody>
      </p:sp>
      <p:sp>
        <p:nvSpPr>
          <p:cNvPr id="470039" name="Line 23"/>
          <p:cNvSpPr>
            <a:spLocks noChangeShapeType="1"/>
          </p:cNvSpPr>
          <p:nvPr/>
        </p:nvSpPr>
        <p:spPr bwMode="auto">
          <a:xfrm flipV="1">
            <a:off x="2987675" y="2420938"/>
            <a:ext cx="1944688" cy="25923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40" name="Text Box 24"/>
          <p:cNvSpPr txBox="1">
            <a:spLocks noChangeArrowheads="1"/>
          </p:cNvSpPr>
          <p:nvPr/>
        </p:nvSpPr>
        <p:spPr bwMode="auto">
          <a:xfrm>
            <a:off x="4548188" y="280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6</a:t>
            </a:r>
          </a:p>
        </p:txBody>
      </p:sp>
      <p:sp>
        <p:nvSpPr>
          <p:cNvPr id="470041" name="Line 25"/>
          <p:cNvSpPr>
            <a:spLocks noChangeShapeType="1"/>
          </p:cNvSpPr>
          <p:nvPr/>
        </p:nvSpPr>
        <p:spPr bwMode="auto">
          <a:xfrm>
            <a:off x="1763713" y="3716338"/>
            <a:ext cx="2303462" cy="12969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42" name="Text Box 26"/>
          <p:cNvSpPr txBox="1">
            <a:spLocks noChangeArrowheads="1"/>
          </p:cNvSpPr>
          <p:nvPr/>
        </p:nvSpPr>
        <p:spPr bwMode="auto">
          <a:xfrm>
            <a:off x="1908175" y="3860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70043" name="Text Box 27"/>
          <p:cNvSpPr txBox="1">
            <a:spLocks noChangeArrowheads="1"/>
          </p:cNvSpPr>
          <p:nvPr/>
        </p:nvSpPr>
        <p:spPr bwMode="auto">
          <a:xfrm>
            <a:off x="4103688" y="4221163"/>
            <a:ext cx="684212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chemeClr val="accent2"/>
                </a:solidFill>
              </a:rPr>
              <a:t>P</a:t>
            </a:r>
            <a:r>
              <a:rPr lang="de-DE" b="1" baseline="-25000" dirty="0">
                <a:solidFill>
                  <a:schemeClr val="accent2"/>
                </a:solidFill>
              </a:rPr>
              <a:t>3</a:t>
            </a:r>
            <a:r>
              <a:rPr lang="de-DE" b="1" dirty="0">
                <a:solidFill>
                  <a:schemeClr val="accent2"/>
                </a:solidFill>
              </a:rPr>
              <a:t>, 3</a:t>
            </a:r>
          </a:p>
          <a:p>
            <a:r>
              <a:rPr lang="de-DE" i="1" dirty="0"/>
              <a:t>P</a:t>
            </a:r>
            <a:r>
              <a:rPr lang="de-DE" baseline="-25000" dirty="0"/>
              <a:t>1</a:t>
            </a:r>
            <a:r>
              <a:rPr lang="de-DE" dirty="0"/>
              <a:t>, 5</a:t>
            </a:r>
          </a:p>
        </p:txBody>
      </p:sp>
      <p:sp>
        <p:nvSpPr>
          <p:cNvPr id="470044" name="Line 28"/>
          <p:cNvSpPr>
            <a:spLocks noChangeShapeType="1"/>
          </p:cNvSpPr>
          <p:nvPr/>
        </p:nvSpPr>
        <p:spPr bwMode="auto">
          <a:xfrm flipV="1">
            <a:off x="4932363" y="3716338"/>
            <a:ext cx="719137" cy="129698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45" name="Line 29"/>
          <p:cNvSpPr>
            <a:spLocks noChangeShapeType="1"/>
          </p:cNvSpPr>
          <p:nvPr/>
        </p:nvSpPr>
        <p:spPr bwMode="auto">
          <a:xfrm flipV="1">
            <a:off x="4932363" y="2420938"/>
            <a:ext cx="719137" cy="259238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46" name="Text Box 30"/>
          <p:cNvSpPr txBox="1">
            <a:spLocks noChangeArrowheads="1"/>
          </p:cNvSpPr>
          <p:nvPr/>
        </p:nvSpPr>
        <p:spPr bwMode="auto">
          <a:xfrm>
            <a:off x="5124450" y="4005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7</a:t>
            </a:r>
          </a:p>
        </p:txBody>
      </p:sp>
      <p:sp>
        <p:nvSpPr>
          <p:cNvPr id="470047" name="Text Box 31"/>
          <p:cNvSpPr txBox="1">
            <a:spLocks noChangeArrowheads="1"/>
          </p:cNvSpPr>
          <p:nvPr/>
        </p:nvSpPr>
        <p:spPr bwMode="auto">
          <a:xfrm>
            <a:off x="5472113" y="4437063"/>
            <a:ext cx="6842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, 5</a:t>
            </a:r>
          </a:p>
        </p:txBody>
      </p:sp>
      <p:sp>
        <p:nvSpPr>
          <p:cNvPr id="470048" name="Text Box 32"/>
          <p:cNvSpPr txBox="1">
            <a:spLocks noChangeArrowheads="1"/>
          </p:cNvSpPr>
          <p:nvPr/>
        </p:nvSpPr>
        <p:spPr bwMode="auto">
          <a:xfrm>
            <a:off x="5759450" y="3213100"/>
            <a:ext cx="6842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, 5</a:t>
            </a:r>
          </a:p>
        </p:txBody>
      </p:sp>
      <p:sp>
        <p:nvSpPr>
          <p:cNvPr id="470049" name="Text Box 33"/>
          <p:cNvSpPr txBox="1">
            <a:spLocks noChangeArrowheads="1"/>
          </p:cNvSpPr>
          <p:nvPr/>
        </p:nvSpPr>
        <p:spPr bwMode="auto">
          <a:xfrm>
            <a:off x="5759450" y="1900238"/>
            <a:ext cx="6842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chemeClr val="accent2"/>
                </a:solidFill>
              </a:rPr>
              <a:t>P</a:t>
            </a:r>
            <a:r>
              <a:rPr lang="de-DE" b="1" baseline="-25000" dirty="0">
                <a:solidFill>
                  <a:schemeClr val="accent2"/>
                </a:solidFill>
              </a:rPr>
              <a:t>1</a:t>
            </a:r>
            <a:r>
              <a:rPr lang="de-DE" b="1" dirty="0">
                <a:solidFill>
                  <a:schemeClr val="accent2"/>
                </a:solidFill>
              </a:rPr>
              <a:t>, 5</a:t>
            </a:r>
          </a:p>
        </p:txBody>
      </p:sp>
      <p:sp>
        <p:nvSpPr>
          <p:cNvPr id="470050" name="Line 34"/>
          <p:cNvSpPr>
            <a:spLocks noChangeShapeType="1"/>
          </p:cNvSpPr>
          <p:nvPr/>
        </p:nvSpPr>
        <p:spPr bwMode="auto">
          <a:xfrm>
            <a:off x="6516688" y="2420938"/>
            <a:ext cx="576262" cy="12954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51" name="Text Box 35"/>
          <p:cNvSpPr txBox="1">
            <a:spLocks noChangeArrowheads="1"/>
          </p:cNvSpPr>
          <p:nvPr/>
        </p:nvSpPr>
        <p:spPr bwMode="auto">
          <a:xfrm>
            <a:off x="6856413" y="2728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8</a:t>
            </a:r>
          </a:p>
        </p:txBody>
      </p:sp>
      <p:sp>
        <p:nvSpPr>
          <p:cNvPr id="470052" name="Line 36"/>
          <p:cNvSpPr>
            <a:spLocks noChangeShapeType="1"/>
          </p:cNvSpPr>
          <p:nvPr/>
        </p:nvSpPr>
        <p:spPr bwMode="auto">
          <a:xfrm>
            <a:off x="6516688" y="2420938"/>
            <a:ext cx="719137" cy="259238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53" name="Rectangle 37"/>
          <p:cNvSpPr>
            <a:spLocks noChangeArrowheads="1"/>
          </p:cNvSpPr>
          <p:nvPr/>
        </p:nvSpPr>
        <p:spPr bwMode="auto">
          <a:xfrm>
            <a:off x="4067175" y="4941888"/>
            <a:ext cx="865188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0054" name="Rectangle 38"/>
          <p:cNvSpPr>
            <a:spLocks noChangeArrowheads="1"/>
          </p:cNvSpPr>
          <p:nvPr/>
        </p:nvSpPr>
        <p:spPr bwMode="auto">
          <a:xfrm>
            <a:off x="5651500" y="2349500"/>
            <a:ext cx="865188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0055" name="Line 39"/>
          <p:cNvSpPr>
            <a:spLocks noChangeShapeType="1"/>
          </p:cNvSpPr>
          <p:nvPr/>
        </p:nvSpPr>
        <p:spPr bwMode="auto">
          <a:xfrm>
            <a:off x="4140200" y="2420938"/>
            <a:ext cx="1079500" cy="25923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0056" name="Text Box 40"/>
          <p:cNvSpPr txBox="1">
            <a:spLocks noChangeArrowheads="1"/>
          </p:cNvSpPr>
          <p:nvPr/>
        </p:nvSpPr>
        <p:spPr bwMode="auto">
          <a:xfrm>
            <a:off x="4260850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7</a:t>
            </a:r>
          </a:p>
        </p:txBody>
      </p:sp>
      <p:sp>
        <p:nvSpPr>
          <p:cNvPr id="470057" name="Text Box 41"/>
          <p:cNvSpPr txBox="1">
            <a:spLocks noChangeArrowheads="1"/>
          </p:cNvSpPr>
          <p:nvPr/>
        </p:nvSpPr>
        <p:spPr bwMode="auto">
          <a:xfrm>
            <a:off x="1095375" y="5392738"/>
            <a:ext cx="350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Message: 	Request</a:t>
            </a:r>
          </a:p>
          <a:p>
            <a:r>
              <a:rPr lang="en-US" b="1" dirty="0">
                <a:solidFill>
                  <a:schemeClr val="bg2"/>
                </a:solidFill>
              </a:rPr>
              <a:t>Gray</a:t>
            </a:r>
            <a:r>
              <a:rPr lang="en-US" dirty="0"/>
              <a:t> Message: 	Confirmation</a:t>
            </a:r>
          </a:p>
          <a:p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Message: 	Release</a:t>
            </a:r>
          </a:p>
        </p:txBody>
      </p:sp>
      <p:sp>
        <p:nvSpPr>
          <p:cNvPr id="470058" name="Text Box 42"/>
          <p:cNvSpPr txBox="1">
            <a:spLocks noChangeArrowheads="1"/>
          </p:cNvSpPr>
          <p:nvPr/>
        </p:nvSpPr>
        <p:spPr bwMode="auto">
          <a:xfrm>
            <a:off x="4840288" y="5661025"/>
            <a:ext cx="3211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Orange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time interval: access</a:t>
            </a:r>
          </a:p>
        </p:txBody>
      </p:sp>
      <p:sp>
        <p:nvSpPr>
          <p:cNvPr id="470059" name="Text Box 43"/>
          <p:cNvSpPr txBox="1">
            <a:spLocks noChangeArrowheads="1"/>
          </p:cNvSpPr>
          <p:nvPr/>
        </p:nvSpPr>
        <p:spPr bwMode="auto">
          <a:xfrm>
            <a:off x="5378787" y="1243629"/>
            <a:ext cx="2916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With the same </a:t>
            </a:r>
            <a:r>
              <a:rPr lang="en-US"/>
              <a:t>time stamp:</a:t>
            </a:r>
            <a:endParaRPr lang="en-US" dirty="0"/>
          </a:p>
          <a:p>
            <a:r>
              <a:rPr lang="en-US" dirty="0"/>
              <a:t>process-ID as tiebreaker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576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37" grpId="0" animBg="1"/>
      <p:bldP spid="470038" grpId="0"/>
      <p:bldP spid="470039" grpId="0" animBg="1"/>
      <p:bldP spid="470040" grpId="0"/>
      <p:bldP spid="470041" grpId="0" animBg="1"/>
      <p:bldP spid="470042" grpId="0"/>
      <p:bldP spid="470043" grpId="0" animBg="1"/>
      <p:bldP spid="470044" grpId="0" animBg="1"/>
      <p:bldP spid="470045" grpId="0" animBg="1"/>
      <p:bldP spid="470046" grpId="0"/>
      <p:bldP spid="470047" grpId="0" animBg="1"/>
      <p:bldP spid="470048" grpId="0" animBg="1"/>
      <p:bldP spid="470049" grpId="0" animBg="1"/>
      <p:bldP spid="470050" grpId="0" animBg="1"/>
      <p:bldP spid="470051" grpId="0"/>
      <p:bldP spid="470052" grpId="0" animBg="1"/>
      <p:bldP spid="470053" grpId="0" animBg="1"/>
      <p:bldP spid="470054" grpId="0" animBg="1"/>
      <p:bldP spid="470055" grpId="0" animBg="1"/>
      <p:bldP spid="4700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Broadcast-Algorithm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Earliest request is globally unique, after all processes have received a message with a larger logical time stamp </a:t>
            </a:r>
          </a:p>
          <a:p>
            <a:endParaRPr lang="en-US" dirty="0"/>
          </a:p>
          <a:p>
            <a:r>
              <a:rPr lang="en-US" dirty="0"/>
              <a:t>Message complexity</a:t>
            </a:r>
          </a:p>
          <a:p>
            <a:pPr lvl="1"/>
            <a:r>
              <a:rPr lang="en-US" dirty="0"/>
              <a:t>Sending of request to (</a:t>
            </a:r>
            <a:r>
              <a:rPr lang="en-US" i="1" dirty="0"/>
              <a:t>n</a:t>
            </a:r>
            <a:r>
              <a:rPr lang="en-US" dirty="0"/>
              <a:t> – 1) processes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– 1) processes send their confirmation</a:t>
            </a:r>
          </a:p>
          <a:p>
            <a:pPr lvl="1"/>
            <a:r>
              <a:rPr lang="en-US" dirty="0"/>
              <a:t>Sending of release to (</a:t>
            </a:r>
            <a:r>
              <a:rPr lang="en-US" i="1" dirty="0"/>
              <a:t>n</a:t>
            </a:r>
            <a:r>
              <a:rPr lang="en-US" dirty="0"/>
              <a:t> – 1) processes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/>
              <a:t>3 (</a:t>
            </a:r>
            <a:r>
              <a:rPr lang="en-US" i="1" dirty="0"/>
              <a:t>n</a:t>
            </a:r>
            <a:r>
              <a:rPr lang="en-US" dirty="0"/>
              <a:t> – 1) messages per access altogether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781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by Ricart and Agrawala, 1981</a:t>
            </a:r>
          </a:p>
        </p:txBody>
      </p:sp>
      <p:sp>
        <p:nvSpPr>
          <p:cNvPr id="472075" name="Rectangle 11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3132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Basic idea: avoid explicit release messages through delayed confirmation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2 (</a:t>
            </a:r>
            <a:r>
              <a:rPr lang="en-US" i="1" dirty="0"/>
              <a:t>n</a:t>
            </a:r>
            <a:r>
              <a:rPr lang="en-US" dirty="0"/>
              <a:t> – 1) messages per access, no FIFO-channels necessary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Issue access request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For a new request, a sequence number is chosen by the process; the sequence number is by 1 larger than all previously </a:t>
            </a:r>
            <a:r>
              <a:rPr lang="en-US" i="1" dirty="0">
                <a:sym typeface="Wingdings" pitchFamily="2" charset="2"/>
              </a:rPr>
              <a:t>received</a:t>
            </a:r>
            <a:r>
              <a:rPr lang="en-US" dirty="0">
                <a:sym typeface="Wingdings" pitchFamily="2" charset="2"/>
              </a:rPr>
              <a:t> requests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Send request to all other </a:t>
            </a:r>
            <a:r>
              <a:rPr lang="en-US" i="1" dirty="0"/>
              <a:t>n</a:t>
            </a:r>
            <a:r>
              <a:rPr lang="en-US" dirty="0"/>
              <a:t> – 1 processes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Access after </a:t>
            </a:r>
            <a:r>
              <a:rPr lang="en-US" i="1" dirty="0"/>
              <a:t>n</a:t>
            </a:r>
            <a:r>
              <a:rPr lang="en-US" dirty="0"/>
              <a:t> – 1 confirmations were received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When a request arrives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Send confirmation immediately, if not applied or the sender has „older rights“ (recognizable by sequence number)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Same sequence number: Node ID ensures uniqueness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Otherwise, confirmation is sent only after the ending of the own access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</a:t>
            </a:r>
            <a:r>
              <a:rPr lang="en-US" b="0" dirty="0" err="1"/>
              <a:t>Phuoc</a:t>
            </a:r>
            <a:r>
              <a:rPr lang="en-US" b="0" dirty="0"/>
              <a:t>, TU Berlin, Distributed Algorithms 2017/18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8744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by Ricart u. Agrawala, 1981</a:t>
            </a:r>
          </a:p>
        </p:txBody>
      </p:sp>
      <p:sp>
        <p:nvSpPr>
          <p:cNvPr id="3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16099" name="Line 3"/>
          <p:cNvSpPr>
            <a:spLocks noChangeShapeType="1"/>
          </p:cNvSpPr>
          <p:nvPr/>
        </p:nvSpPr>
        <p:spPr bwMode="auto">
          <a:xfrm>
            <a:off x="1187450" y="2427288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00" name="Line 4"/>
          <p:cNvSpPr>
            <a:spLocks noChangeShapeType="1"/>
          </p:cNvSpPr>
          <p:nvPr/>
        </p:nvSpPr>
        <p:spPr bwMode="auto">
          <a:xfrm>
            <a:off x="1187450" y="3716338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01" name="Line 5"/>
          <p:cNvSpPr>
            <a:spLocks noChangeShapeType="1"/>
          </p:cNvSpPr>
          <p:nvPr/>
        </p:nvSpPr>
        <p:spPr bwMode="auto">
          <a:xfrm>
            <a:off x="1187450" y="501332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611188" y="220503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516103" name="Text Box 7"/>
          <p:cNvSpPr txBox="1">
            <a:spLocks noChangeArrowheads="1"/>
          </p:cNvSpPr>
          <p:nvPr/>
        </p:nvSpPr>
        <p:spPr bwMode="auto">
          <a:xfrm>
            <a:off x="611188" y="349408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611188" y="47910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>
            <a:off x="2195513" y="2420938"/>
            <a:ext cx="1081087" cy="1295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2195513" y="2420938"/>
            <a:ext cx="1368425" cy="25923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07" name="Text Box 11"/>
          <p:cNvSpPr txBox="1">
            <a:spLocks noChangeArrowheads="1"/>
          </p:cNvSpPr>
          <p:nvPr/>
        </p:nvSpPr>
        <p:spPr bwMode="auto">
          <a:xfrm>
            <a:off x="2555875" y="2636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/>
              <a:t>2</a:t>
            </a:r>
            <a:endParaRPr lang="de-DE" baseline="-25000"/>
          </a:p>
        </p:txBody>
      </p:sp>
      <p:sp>
        <p:nvSpPr>
          <p:cNvPr id="516108" name="Line 12"/>
          <p:cNvSpPr>
            <a:spLocks noChangeShapeType="1"/>
          </p:cNvSpPr>
          <p:nvPr/>
        </p:nvSpPr>
        <p:spPr bwMode="auto">
          <a:xfrm flipV="1">
            <a:off x="1476375" y="3716338"/>
            <a:ext cx="287338" cy="12969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09" name="Text Box 13"/>
          <p:cNvSpPr txBox="1">
            <a:spLocks noChangeArrowheads="1"/>
          </p:cNvSpPr>
          <p:nvPr/>
        </p:nvSpPr>
        <p:spPr bwMode="auto">
          <a:xfrm>
            <a:off x="1236663" y="4508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  <a:endParaRPr lang="de-DE" baseline="-25000"/>
          </a:p>
        </p:txBody>
      </p:sp>
      <p:sp>
        <p:nvSpPr>
          <p:cNvPr id="516110" name="Line 14"/>
          <p:cNvSpPr>
            <a:spLocks noChangeShapeType="1"/>
          </p:cNvSpPr>
          <p:nvPr/>
        </p:nvSpPr>
        <p:spPr bwMode="auto">
          <a:xfrm flipV="1">
            <a:off x="1476375" y="2420938"/>
            <a:ext cx="2663825" cy="25923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11" name="Rectangle 15"/>
          <p:cNvSpPr>
            <a:spLocks noChangeArrowheads="1"/>
          </p:cNvSpPr>
          <p:nvPr/>
        </p:nvSpPr>
        <p:spPr bwMode="auto">
          <a:xfrm>
            <a:off x="3563938" y="3644900"/>
            <a:ext cx="865187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1095375" y="5667375"/>
            <a:ext cx="4080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solidFill>
                  <a:srgbClr val="00B0F0"/>
                </a:solidFill>
              </a:rPr>
              <a:t>Blue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Message: 	Request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dirty="0"/>
              <a:t>Message: 	Immediate Confirmation</a:t>
            </a:r>
          </a:p>
          <a:p>
            <a:r>
              <a:rPr lang="en-US" sz="1400" dirty="0">
                <a:solidFill>
                  <a:srgbClr val="969696"/>
                </a:solidFill>
              </a:rPr>
              <a:t>Gray</a:t>
            </a:r>
            <a:r>
              <a:rPr lang="en-US" sz="1400" dirty="0"/>
              <a:t> Message:	Delayed Confirmation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5775325" y="5661025"/>
            <a:ext cx="24833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Orange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/>
              <a:t>time interval: access</a:t>
            </a:r>
          </a:p>
        </p:txBody>
      </p:sp>
      <p:sp>
        <p:nvSpPr>
          <p:cNvPr id="516116" name="Line 20"/>
          <p:cNvSpPr>
            <a:spLocks noChangeShapeType="1"/>
          </p:cNvSpPr>
          <p:nvPr/>
        </p:nvSpPr>
        <p:spPr bwMode="auto">
          <a:xfrm flipV="1">
            <a:off x="1979613" y="3716338"/>
            <a:ext cx="1584325" cy="129698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17" name="Line 21"/>
          <p:cNvSpPr>
            <a:spLocks noChangeShapeType="1"/>
          </p:cNvSpPr>
          <p:nvPr/>
        </p:nvSpPr>
        <p:spPr bwMode="auto">
          <a:xfrm flipV="1">
            <a:off x="6227763" y="2420938"/>
            <a:ext cx="504825" cy="25923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966167" y="1613209"/>
            <a:ext cx="29033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With the same time stamp</a:t>
            </a:r>
            <a:br>
              <a:rPr lang="en-US" dirty="0"/>
            </a:br>
            <a:r>
              <a:rPr lang="en-US" dirty="0"/>
              <a:t>process-ID as tiebreaker</a:t>
            </a:r>
          </a:p>
        </p:txBody>
      </p:sp>
      <p:sp>
        <p:nvSpPr>
          <p:cNvPr id="516122" name="Line 26"/>
          <p:cNvSpPr>
            <a:spLocks noChangeShapeType="1"/>
          </p:cNvSpPr>
          <p:nvPr/>
        </p:nvSpPr>
        <p:spPr bwMode="auto">
          <a:xfrm flipV="1">
            <a:off x="1258888" y="2420938"/>
            <a:ext cx="433387" cy="12969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971550" y="32131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  <a:endParaRPr lang="de-DE" baseline="-25000"/>
          </a:p>
        </p:txBody>
      </p:sp>
      <p:sp>
        <p:nvSpPr>
          <p:cNvPr id="516124" name="Line 28"/>
          <p:cNvSpPr>
            <a:spLocks noChangeShapeType="1"/>
          </p:cNvSpPr>
          <p:nvPr/>
        </p:nvSpPr>
        <p:spPr bwMode="auto">
          <a:xfrm>
            <a:off x="1258888" y="3716338"/>
            <a:ext cx="720725" cy="1296987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25" name="Line 29"/>
          <p:cNvSpPr>
            <a:spLocks noChangeShapeType="1"/>
          </p:cNvSpPr>
          <p:nvPr/>
        </p:nvSpPr>
        <p:spPr bwMode="auto">
          <a:xfrm>
            <a:off x="1692275" y="2420938"/>
            <a:ext cx="647700" cy="12954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26" name="Line 30"/>
          <p:cNvSpPr>
            <a:spLocks noChangeShapeType="1"/>
          </p:cNvSpPr>
          <p:nvPr/>
        </p:nvSpPr>
        <p:spPr bwMode="auto">
          <a:xfrm>
            <a:off x="4140200" y="2420938"/>
            <a:ext cx="1223963" cy="259238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3779838" y="19891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 &lt; 2</a:t>
            </a:r>
          </a:p>
        </p:txBody>
      </p:sp>
      <p:sp>
        <p:nvSpPr>
          <p:cNvPr id="516128" name="Line 32"/>
          <p:cNvSpPr>
            <a:spLocks noChangeShapeType="1"/>
          </p:cNvSpPr>
          <p:nvPr/>
        </p:nvSpPr>
        <p:spPr bwMode="auto">
          <a:xfrm>
            <a:off x="4427538" y="3716338"/>
            <a:ext cx="647700" cy="12954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29" name="Rectangle 33"/>
          <p:cNvSpPr>
            <a:spLocks noChangeArrowheads="1"/>
          </p:cNvSpPr>
          <p:nvPr/>
        </p:nvSpPr>
        <p:spPr bwMode="auto">
          <a:xfrm>
            <a:off x="5364163" y="4941888"/>
            <a:ext cx="865187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6130" name="Line 34"/>
          <p:cNvSpPr>
            <a:spLocks noChangeShapeType="1"/>
          </p:cNvSpPr>
          <p:nvPr/>
        </p:nvSpPr>
        <p:spPr bwMode="auto">
          <a:xfrm flipV="1">
            <a:off x="4427538" y="2420938"/>
            <a:ext cx="1152525" cy="12954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6131" name="Rectangle 35"/>
          <p:cNvSpPr>
            <a:spLocks noChangeArrowheads="1"/>
          </p:cNvSpPr>
          <p:nvPr/>
        </p:nvSpPr>
        <p:spPr bwMode="auto">
          <a:xfrm>
            <a:off x="6732588" y="2349500"/>
            <a:ext cx="865187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1403350" y="5013325"/>
            <a:ext cx="2376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dirty="0"/>
              <a:t>1 = 1, but 2&lt;3 (</a:t>
            </a:r>
            <a:r>
              <a:rPr lang="de-DE" dirty="0" err="1"/>
              <a:t>compare</a:t>
            </a:r>
            <a:r>
              <a:rPr lang="de-DE" dirty="0"/>
              <a:t> PIDs)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1619250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77777"/>
                </a:solidFill>
              </a:rPr>
              <a:t>x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3121025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77777"/>
                </a:solidFill>
              </a:rPr>
              <a:t>x</a:t>
            </a:r>
          </a:p>
        </p:txBody>
      </p:sp>
      <p:sp>
        <p:nvSpPr>
          <p:cNvPr id="516135" name="Text Box 39"/>
          <p:cNvSpPr txBox="1">
            <a:spLocks noChangeArrowheads="1"/>
          </p:cNvSpPr>
          <p:nvPr/>
        </p:nvSpPr>
        <p:spPr bwMode="auto">
          <a:xfrm>
            <a:off x="3409950" y="47974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77777"/>
                </a:solidFill>
              </a:rPr>
              <a:t>x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0907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Algorithms?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Is a solution possible that requires less messages per access and that still distributes the load equally between all processes?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Is there a solution which does not include the involvement of </a:t>
            </a:r>
            <a:r>
              <a:rPr lang="en-US" i="1" dirty="0"/>
              <a:t>all</a:t>
            </a:r>
            <a:r>
              <a:rPr lang="en-US" dirty="0"/>
              <a:t> processes in </a:t>
            </a:r>
            <a:r>
              <a:rPr lang="en-US" i="1" dirty="0"/>
              <a:t>each</a:t>
            </a:r>
            <a:r>
              <a:rPr lang="en-US" dirty="0"/>
              <a:t> coordination and still distributes the load equally between all processes?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4883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Based Algorithms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6309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49" name="Rectangle 4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Mesh-Algorithm (Maekawa, 1985)</a:t>
            </a:r>
          </a:p>
        </p:txBody>
      </p:sp>
      <p:sp>
        <p:nvSpPr>
          <p:cNvPr id="533550" name="Rectangle 46"/>
          <p:cNvSpPr>
            <a:spLocks noGrp="1" noChangeArrowheads="1"/>
          </p:cNvSpPr>
          <p:nvPr>
            <p:ph idx="1"/>
          </p:nvPr>
        </p:nvSpPr>
        <p:spPr>
          <a:xfrm>
            <a:off x="550863" y="1753394"/>
            <a:ext cx="4264025" cy="465137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processes are arranged in a quadratic mesh with an edge length of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√</a:t>
            </a:r>
            <a:r>
              <a:rPr lang="en-US" i="1" dirty="0"/>
              <a:t>n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A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must ask a certain set of processes (its </a:t>
            </a:r>
            <a:r>
              <a:rPr lang="en-US" i="1" dirty="0"/>
              <a:t>granting set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) for allowance before access</a:t>
            </a:r>
          </a:p>
          <a:p>
            <a:pPr>
              <a:buFont typeface="Arial" charset="0"/>
              <a:buChar char="•"/>
            </a:pPr>
            <a:r>
              <a:rPr lang="en-US" dirty="0"/>
              <a:t>For all pairs of processes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,their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/>
              <a:t> are ordered in such a way that they have at least two processes in common</a:t>
            </a:r>
          </a:p>
        </p:txBody>
      </p:sp>
      <p:sp>
        <p:nvSpPr>
          <p:cNvPr id="4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075363" y="2690813"/>
            <a:ext cx="1843087" cy="1844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6075363" y="4243388"/>
            <a:ext cx="1843087" cy="292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3510" name="Rectangle 6"/>
          <p:cNvSpPr>
            <a:spLocks noChangeArrowheads="1"/>
          </p:cNvSpPr>
          <p:nvPr/>
        </p:nvSpPr>
        <p:spPr bwMode="auto">
          <a:xfrm>
            <a:off x="7627938" y="2690813"/>
            <a:ext cx="290512" cy="18446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6462713" y="2690813"/>
            <a:ext cx="292100" cy="1844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6075363" y="3079750"/>
            <a:ext cx="1843087" cy="290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3513" name="Oval 9"/>
          <p:cNvSpPr>
            <a:spLocks noChangeArrowheads="1"/>
          </p:cNvSpPr>
          <p:nvPr/>
        </p:nvSpPr>
        <p:spPr bwMode="auto">
          <a:xfrm>
            <a:off x="6180138" y="2795588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14" name="Oval 10"/>
          <p:cNvSpPr>
            <a:spLocks noChangeArrowheads="1"/>
          </p:cNvSpPr>
          <p:nvPr/>
        </p:nvSpPr>
        <p:spPr bwMode="auto">
          <a:xfrm>
            <a:off x="6569075" y="2795588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15" name="Oval 11"/>
          <p:cNvSpPr>
            <a:spLocks noChangeArrowheads="1"/>
          </p:cNvSpPr>
          <p:nvPr/>
        </p:nvSpPr>
        <p:spPr bwMode="auto">
          <a:xfrm>
            <a:off x="6956425" y="2795588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16" name="Oval 12"/>
          <p:cNvSpPr>
            <a:spLocks noChangeArrowheads="1"/>
          </p:cNvSpPr>
          <p:nvPr/>
        </p:nvSpPr>
        <p:spPr bwMode="auto">
          <a:xfrm>
            <a:off x="7343775" y="2795588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17" name="Oval 13"/>
          <p:cNvSpPr>
            <a:spLocks noChangeArrowheads="1"/>
          </p:cNvSpPr>
          <p:nvPr/>
        </p:nvSpPr>
        <p:spPr bwMode="auto">
          <a:xfrm>
            <a:off x="7732713" y="2795588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18" name="Oval 14"/>
          <p:cNvSpPr>
            <a:spLocks noChangeArrowheads="1"/>
          </p:cNvSpPr>
          <p:nvPr/>
        </p:nvSpPr>
        <p:spPr bwMode="auto">
          <a:xfrm>
            <a:off x="6180138" y="3184525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19" name="Oval 15"/>
          <p:cNvSpPr>
            <a:spLocks noChangeArrowheads="1"/>
          </p:cNvSpPr>
          <p:nvPr/>
        </p:nvSpPr>
        <p:spPr bwMode="auto">
          <a:xfrm>
            <a:off x="6569075" y="3184525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0" name="Oval 16"/>
          <p:cNvSpPr>
            <a:spLocks noChangeArrowheads="1"/>
          </p:cNvSpPr>
          <p:nvPr/>
        </p:nvSpPr>
        <p:spPr bwMode="auto">
          <a:xfrm>
            <a:off x="6956425" y="3184525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1" name="Oval 17"/>
          <p:cNvSpPr>
            <a:spLocks noChangeArrowheads="1"/>
          </p:cNvSpPr>
          <p:nvPr/>
        </p:nvSpPr>
        <p:spPr bwMode="auto">
          <a:xfrm>
            <a:off x="7343775" y="3184525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2" name="Oval 18"/>
          <p:cNvSpPr>
            <a:spLocks noChangeArrowheads="1"/>
          </p:cNvSpPr>
          <p:nvPr/>
        </p:nvSpPr>
        <p:spPr bwMode="auto">
          <a:xfrm>
            <a:off x="7732713" y="3184525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3" name="Oval 19"/>
          <p:cNvSpPr>
            <a:spLocks noChangeArrowheads="1"/>
          </p:cNvSpPr>
          <p:nvPr/>
        </p:nvSpPr>
        <p:spPr bwMode="auto">
          <a:xfrm>
            <a:off x="6180138" y="3573463"/>
            <a:ext cx="80962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4" name="Oval 20"/>
          <p:cNvSpPr>
            <a:spLocks noChangeArrowheads="1"/>
          </p:cNvSpPr>
          <p:nvPr/>
        </p:nvSpPr>
        <p:spPr bwMode="auto">
          <a:xfrm>
            <a:off x="6569075" y="3573463"/>
            <a:ext cx="80963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5" name="Oval 21"/>
          <p:cNvSpPr>
            <a:spLocks noChangeArrowheads="1"/>
          </p:cNvSpPr>
          <p:nvPr/>
        </p:nvSpPr>
        <p:spPr bwMode="auto">
          <a:xfrm>
            <a:off x="6956425" y="3573463"/>
            <a:ext cx="80963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6" name="Oval 22"/>
          <p:cNvSpPr>
            <a:spLocks noChangeArrowheads="1"/>
          </p:cNvSpPr>
          <p:nvPr/>
        </p:nvSpPr>
        <p:spPr bwMode="auto">
          <a:xfrm>
            <a:off x="7343775" y="3573463"/>
            <a:ext cx="80963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7" name="Oval 23"/>
          <p:cNvSpPr>
            <a:spLocks noChangeArrowheads="1"/>
          </p:cNvSpPr>
          <p:nvPr/>
        </p:nvSpPr>
        <p:spPr bwMode="auto">
          <a:xfrm>
            <a:off x="7732713" y="3573463"/>
            <a:ext cx="80962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8" name="Oval 24"/>
          <p:cNvSpPr>
            <a:spLocks noChangeArrowheads="1"/>
          </p:cNvSpPr>
          <p:nvPr/>
        </p:nvSpPr>
        <p:spPr bwMode="auto">
          <a:xfrm>
            <a:off x="6180138" y="3960813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29" name="Oval 25"/>
          <p:cNvSpPr>
            <a:spLocks noChangeArrowheads="1"/>
          </p:cNvSpPr>
          <p:nvPr/>
        </p:nvSpPr>
        <p:spPr bwMode="auto">
          <a:xfrm>
            <a:off x="6569075" y="396081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0" name="Oval 26"/>
          <p:cNvSpPr>
            <a:spLocks noChangeArrowheads="1"/>
          </p:cNvSpPr>
          <p:nvPr/>
        </p:nvSpPr>
        <p:spPr bwMode="auto">
          <a:xfrm>
            <a:off x="6956425" y="396081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1" name="Oval 27"/>
          <p:cNvSpPr>
            <a:spLocks noChangeArrowheads="1"/>
          </p:cNvSpPr>
          <p:nvPr/>
        </p:nvSpPr>
        <p:spPr bwMode="auto">
          <a:xfrm>
            <a:off x="7343775" y="396081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2" name="Oval 28"/>
          <p:cNvSpPr>
            <a:spLocks noChangeArrowheads="1"/>
          </p:cNvSpPr>
          <p:nvPr/>
        </p:nvSpPr>
        <p:spPr bwMode="auto">
          <a:xfrm>
            <a:off x="7732713" y="3960813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3" name="Oval 29"/>
          <p:cNvSpPr>
            <a:spLocks noChangeArrowheads="1"/>
          </p:cNvSpPr>
          <p:nvPr/>
        </p:nvSpPr>
        <p:spPr bwMode="auto">
          <a:xfrm>
            <a:off x="6180138" y="4349750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4" name="Oval 30"/>
          <p:cNvSpPr>
            <a:spLocks noChangeArrowheads="1"/>
          </p:cNvSpPr>
          <p:nvPr/>
        </p:nvSpPr>
        <p:spPr bwMode="auto">
          <a:xfrm>
            <a:off x="6569075" y="4349750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5" name="Oval 31"/>
          <p:cNvSpPr>
            <a:spLocks noChangeArrowheads="1"/>
          </p:cNvSpPr>
          <p:nvPr/>
        </p:nvSpPr>
        <p:spPr bwMode="auto">
          <a:xfrm>
            <a:off x="6956425" y="4349750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6" name="Oval 32"/>
          <p:cNvSpPr>
            <a:spLocks noChangeArrowheads="1"/>
          </p:cNvSpPr>
          <p:nvPr/>
        </p:nvSpPr>
        <p:spPr bwMode="auto">
          <a:xfrm>
            <a:off x="7343775" y="4349750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7" name="Oval 33"/>
          <p:cNvSpPr>
            <a:spLocks noChangeArrowheads="1"/>
          </p:cNvSpPr>
          <p:nvPr/>
        </p:nvSpPr>
        <p:spPr bwMode="auto">
          <a:xfrm>
            <a:off x="7732713" y="4349750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3538" name="Oval 34"/>
          <p:cNvSpPr>
            <a:spLocks noChangeArrowheads="1"/>
          </p:cNvSpPr>
          <p:nvPr/>
        </p:nvSpPr>
        <p:spPr bwMode="auto">
          <a:xfrm>
            <a:off x="5364163" y="3370263"/>
            <a:ext cx="517525" cy="4857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i="1" noProof="1"/>
              <a:t>P</a:t>
            </a:r>
            <a:r>
              <a:rPr lang="de-DE" i="1" baseline="-25000" noProof="1"/>
              <a:t>i</a:t>
            </a:r>
          </a:p>
        </p:txBody>
      </p:sp>
      <p:sp>
        <p:nvSpPr>
          <p:cNvPr id="533539" name="Text Box 35"/>
          <p:cNvSpPr txBox="1">
            <a:spLocks noChangeArrowheads="1"/>
          </p:cNvSpPr>
          <p:nvPr/>
        </p:nvSpPr>
        <p:spPr bwMode="auto">
          <a:xfrm>
            <a:off x="6200775" y="1773238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i="1" noProof="1"/>
              <a:t>R</a:t>
            </a:r>
            <a:r>
              <a:rPr lang="de-DE" i="1" baseline="-25000" noProof="1"/>
              <a:t>i</a:t>
            </a:r>
          </a:p>
        </p:txBody>
      </p:sp>
      <p:sp>
        <p:nvSpPr>
          <p:cNvPr id="533540" name="Line 36"/>
          <p:cNvSpPr>
            <a:spLocks noChangeShapeType="1"/>
          </p:cNvSpPr>
          <p:nvPr/>
        </p:nvSpPr>
        <p:spPr bwMode="auto">
          <a:xfrm>
            <a:off x="6596063" y="2232025"/>
            <a:ext cx="61912" cy="458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3541" name="Oval 37"/>
          <p:cNvSpPr>
            <a:spLocks noChangeArrowheads="1"/>
          </p:cNvSpPr>
          <p:nvPr/>
        </p:nvSpPr>
        <p:spPr bwMode="auto">
          <a:xfrm>
            <a:off x="8370888" y="3370263"/>
            <a:ext cx="517525" cy="48577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i="1" noProof="1"/>
              <a:t>P</a:t>
            </a:r>
            <a:r>
              <a:rPr lang="de-DE" i="1" baseline="-25000" noProof="1"/>
              <a:t>j</a:t>
            </a:r>
          </a:p>
        </p:txBody>
      </p:sp>
      <p:cxnSp>
        <p:nvCxnSpPr>
          <p:cNvPr id="533542" name="AutoShape 38"/>
          <p:cNvCxnSpPr>
            <a:cxnSpLocks noChangeShapeType="1"/>
            <a:stCxn id="533538" idx="7"/>
            <a:endCxn id="533519" idx="2"/>
          </p:cNvCxnSpPr>
          <p:nvPr/>
        </p:nvCxnSpPr>
        <p:spPr bwMode="auto">
          <a:xfrm flipV="1">
            <a:off x="5807075" y="3224213"/>
            <a:ext cx="762000" cy="2047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43" name="AutoShape 39"/>
          <p:cNvCxnSpPr>
            <a:cxnSpLocks noChangeShapeType="1"/>
            <a:stCxn id="533537" idx="7"/>
            <a:endCxn id="533541" idx="3"/>
          </p:cNvCxnSpPr>
          <p:nvPr/>
        </p:nvCxnSpPr>
        <p:spPr bwMode="auto">
          <a:xfrm flipV="1">
            <a:off x="7800975" y="3797300"/>
            <a:ext cx="644525" cy="56356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44" name="Text Box 40"/>
          <p:cNvSpPr txBox="1">
            <a:spLocks noChangeArrowheads="1"/>
          </p:cNvSpPr>
          <p:nvPr/>
        </p:nvSpPr>
        <p:spPr bwMode="auto">
          <a:xfrm>
            <a:off x="8302625" y="425132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i="1" noProof="1"/>
              <a:t>R</a:t>
            </a:r>
            <a:r>
              <a:rPr lang="de-DE" i="1" baseline="-25000"/>
              <a:t>j</a:t>
            </a:r>
            <a:endParaRPr lang="de-DE" i="1" baseline="-25000" noProof="1"/>
          </a:p>
        </p:txBody>
      </p:sp>
      <p:sp>
        <p:nvSpPr>
          <p:cNvPr id="533545" name="Line 41"/>
          <p:cNvSpPr>
            <a:spLocks noChangeShapeType="1"/>
          </p:cNvSpPr>
          <p:nvPr/>
        </p:nvSpPr>
        <p:spPr bwMode="auto">
          <a:xfrm>
            <a:off x="7748588" y="4168775"/>
            <a:ext cx="646112" cy="1825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3546" name="Line 42"/>
          <p:cNvSpPr>
            <a:spLocks noChangeShapeType="1"/>
          </p:cNvSpPr>
          <p:nvPr/>
        </p:nvSpPr>
        <p:spPr bwMode="auto">
          <a:xfrm>
            <a:off x="7564438" y="4443413"/>
            <a:ext cx="830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3547" name="Line 43"/>
          <p:cNvSpPr>
            <a:spLocks noChangeShapeType="1"/>
          </p:cNvSpPr>
          <p:nvPr/>
        </p:nvSpPr>
        <p:spPr bwMode="auto">
          <a:xfrm flipH="1">
            <a:off x="6172200" y="2232025"/>
            <a:ext cx="241300" cy="9445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3548" name="Text Box 44"/>
          <p:cNvSpPr txBox="1">
            <a:spLocks noChangeArrowheads="1"/>
          </p:cNvSpPr>
          <p:nvPr/>
        </p:nvSpPr>
        <p:spPr bwMode="auto">
          <a:xfrm>
            <a:off x="5724525" y="4868863"/>
            <a:ext cx="2467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Same line and column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29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Mesh-Algorithm</a:t>
            </a:r>
            <a:endParaRPr lang="en-US" dirty="0"/>
          </a:p>
        </p:txBody>
      </p:sp>
      <p:sp>
        <p:nvSpPr>
          <p:cNvPr id="53453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3132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Granting sets have the cardinal number (2√</a:t>
            </a:r>
            <a:r>
              <a:rPr lang="en-US" i="1" dirty="0"/>
              <a:t>n</a:t>
            </a:r>
            <a:r>
              <a:rPr lang="en-US" dirty="0"/>
              <a:t>) – 1</a:t>
            </a:r>
          </a:p>
          <a:p>
            <a:pPr>
              <a:lnSpc>
                <a:spcPct val="120000"/>
              </a:lnSpc>
            </a:pPr>
            <a:r>
              <a:rPr lang="en-US" dirty="0"/>
              <a:t>Message complexity without competing access requests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 request to (2√</a:t>
            </a:r>
            <a:r>
              <a:rPr lang="en-US" i="1" dirty="0"/>
              <a:t>n</a:t>
            </a:r>
            <a:r>
              <a:rPr lang="en-US" dirty="0"/>
              <a:t>) – 1 processes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(2√</a:t>
            </a:r>
            <a:r>
              <a:rPr lang="en-US" i="1" dirty="0"/>
              <a:t>n</a:t>
            </a:r>
            <a:r>
              <a:rPr lang="en-US" dirty="0"/>
              <a:t>) – 1 processes send confirmation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 release to (2√</a:t>
            </a:r>
            <a:r>
              <a:rPr lang="en-US" i="1" dirty="0"/>
              <a:t>n</a:t>
            </a:r>
            <a:r>
              <a:rPr lang="en-US" dirty="0"/>
              <a:t>) – 1 processes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3[(2√</a:t>
            </a:r>
            <a:r>
              <a:rPr lang="en-US" i="1" dirty="0"/>
              <a:t>n</a:t>
            </a:r>
            <a:r>
              <a:rPr lang="en-US" dirty="0"/>
              <a:t>) – 1] messages per access altogether</a:t>
            </a:r>
          </a:p>
          <a:p>
            <a:pPr>
              <a:lnSpc>
                <a:spcPct val="120000"/>
              </a:lnSpc>
            </a:pPr>
            <a:r>
              <a:rPr lang="en-US" dirty="0"/>
              <a:t>Problem: With competing requests deadlocks may occur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Avoidable through the introduction of two additional message types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Increases the number of messages per access on 5[(2√n) – 1] in the worst-case</a:t>
            </a:r>
          </a:p>
          <a:p>
            <a:pPr>
              <a:lnSpc>
                <a:spcPct val="120000"/>
              </a:lnSpc>
            </a:pPr>
            <a:r>
              <a:rPr lang="en-US" dirty="0"/>
              <a:t>Is there another arrangement of the processes involving a smaller cardinal number of the granting set?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mutual exclusion</a:t>
            </a:r>
          </a:p>
          <a:p>
            <a:endParaRPr lang="en-US" dirty="0"/>
          </a:p>
          <a:p>
            <a:r>
              <a:rPr lang="en-US" dirty="0"/>
              <a:t>Algorithm with central coordinator</a:t>
            </a:r>
          </a:p>
          <a:p>
            <a:r>
              <a:rPr lang="en-US" dirty="0"/>
              <a:t>Broadcast-based algorithms</a:t>
            </a:r>
          </a:p>
          <a:p>
            <a:r>
              <a:rPr lang="en-US" dirty="0"/>
              <a:t>Quorum-based algorithms</a:t>
            </a:r>
          </a:p>
          <a:p>
            <a:r>
              <a:rPr lang="en-US" dirty="0"/>
              <a:t>Token-based algorithms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Comparison of algorithms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4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8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</a:t>
            </a:r>
            <a:r>
              <a:rPr lang="de-DE" dirty="0"/>
              <a:t> Arrangement</a:t>
            </a:r>
          </a:p>
        </p:txBody>
      </p:sp>
      <p:sp>
        <p:nvSpPr>
          <p:cNvPr id="535588" name="Rectangle 36"/>
          <p:cNvSpPr>
            <a:spLocks noGrp="1" noChangeArrowheads="1"/>
          </p:cNvSpPr>
          <p:nvPr>
            <p:ph idx="1"/>
          </p:nvPr>
        </p:nvSpPr>
        <p:spPr>
          <a:xfrm>
            <a:off x="538161" y="1738313"/>
            <a:ext cx="5168902" cy="43549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In a quadratic mesh, two different granting sets have at least two processes in common, but a </a:t>
            </a:r>
            <a:r>
              <a:rPr lang="en-US" i="1" dirty="0"/>
              <a:t>single</a:t>
            </a:r>
            <a:r>
              <a:rPr lang="en-US" dirty="0"/>
              <a:t> common process would be sufficient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Solution: Triangular arrangement of the processes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Granting sets have a size of about √2√</a:t>
            </a:r>
            <a:r>
              <a:rPr lang="en-US" i="1" dirty="0"/>
              <a:t>n</a:t>
            </a:r>
            <a:endParaRPr lang="en-US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Problem: The confirmation of some processes is needed more often than that of other processes!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Process 15 only occurs in one granting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Process 1 occurs in 9 granting sets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Solution for load balancing?</a:t>
            </a:r>
          </a:p>
        </p:txBody>
      </p:sp>
      <p:sp>
        <p:nvSpPr>
          <p:cNvPr id="3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35556" name="Freeform 4"/>
          <p:cNvSpPr>
            <a:spLocks/>
          </p:cNvSpPr>
          <p:nvPr/>
        </p:nvSpPr>
        <p:spPr bwMode="auto">
          <a:xfrm>
            <a:off x="6764338" y="2251075"/>
            <a:ext cx="1955800" cy="1898650"/>
          </a:xfrm>
          <a:custGeom>
            <a:avLst/>
            <a:gdLst>
              <a:gd name="T0" fmla="*/ 0 w 1232"/>
              <a:gd name="T1" fmla="*/ 1196 h 1196"/>
              <a:gd name="T2" fmla="*/ 6 w 1232"/>
              <a:gd name="T3" fmla="*/ 0 h 1196"/>
              <a:gd name="T4" fmla="*/ 1232 w 1232"/>
              <a:gd name="T5" fmla="*/ 1196 h 1196"/>
              <a:gd name="T6" fmla="*/ 0 w 1232"/>
              <a:gd name="T7" fmla="*/ 1196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2" h="1196">
                <a:moveTo>
                  <a:pt x="0" y="1196"/>
                </a:moveTo>
                <a:lnTo>
                  <a:pt x="6" y="0"/>
                </a:lnTo>
                <a:lnTo>
                  <a:pt x="1232" y="1196"/>
                </a:lnTo>
                <a:lnTo>
                  <a:pt x="0" y="119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6791325" y="2322513"/>
            <a:ext cx="647700" cy="288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6781800" y="3043238"/>
            <a:ext cx="1449388" cy="292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7942263" y="3043238"/>
            <a:ext cx="290512" cy="11064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5560" name="Rectangle 8"/>
          <p:cNvSpPr>
            <a:spLocks noChangeArrowheads="1"/>
          </p:cNvSpPr>
          <p:nvPr/>
        </p:nvSpPr>
        <p:spPr bwMode="auto">
          <a:xfrm>
            <a:off x="7169150" y="2322513"/>
            <a:ext cx="292100" cy="1827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5561" name="Oval 9"/>
          <p:cNvSpPr>
            <a:spLocks noChangeArrowheads="1"/>
          </p:cNvSpPr>
          <p:nvPr/>
        </p:nvSpPr>
        <p:spPr bwMode="auto">
          <a:xfrm>
            <a:off x="6886575" y="2409825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2" name="Oval 10"/>
          <p:cNvSpPr>
            <a:spLocks noChangeArrowheads="1"/>
          </p:cNvSpPr>
          <p:nvPr/>
        </p:nvSpPr>
        <p:spPr bwMode="auto">
          <a:xfrm>
            <a:off x="6886575" y="279876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3" name="Oval 11"/>
          <p:cNvSpPr>
            <a:spLocks noChangeArrowheads="1"/>
          </p:cNvSpPr>
          <p:nvPr/>
        </p:nvSpPr>
        <p:spPr bwMode="auto">
          <a:xfrm>
            <a:off x="7275513" y="2798763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4" name="Oval 12"/>
          <p:cNvSpPr>
            <a:spLocks noChangeArrowheads="1"/>
          </p:cNvSpPr>
          <p:nvPr/>
        </p:nvSpPr>
        <p:spPr bwMode="auto">
          <a:xfrm>
            <a:off x="6886575" y="3187700"/>
            <a:ext cx="80963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275513" y="3187700"/>
            <a:ext cx="80962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6" name="Oval 14"/>
          <p:cNvSpPr>
            <a:spLocks noChangeArrowheads="1"/>
          </p:cNvSpPr>
          <p:nvPr/>
        </p:nvSpPr>
        <p:spPr bwMode="auto">
          <a:xfrm>
            <a:off x="7662863" y="3187700"/>
            <a:ext cx="80962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7" name="Oval 15"/>
          <p:cNvSpPr>
            <a:spLocks noChangeArrowheads="1"/>
          </p:cNvSpPr>
          <p:nvPr/>
        </p:nvSpPr>
        <p:spPr bwMode="auto">
          <a:xfrm>
            <a:off x="6886575" y="3575050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8" name="Oval 16"/>
          <p:cNvSpPr>
            <a:spLocks noChangeArrowheads="1"/>
          </p:cNvSpPr>
          <p:nvPr/>
        </p:nvSpPr>
        <p:spPr bwMode="auto">
          <a:xfrm>
            <a:off x="7275513" y="3575050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69" name="Oval 17"/>
          <p:cNvSpPr>
            <a:spLocks noChangeArrowheads="1"/>
          </p:cNvSpPr>
          <p:nvPr/>
        </p:nvSpPr>
        <p:spPr bwMode="auto">
          <a:xfrm>
            <a:off x="7662863" y="3575050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0" name="Oval 18"/>
          <p:cNvSpPr>
            <a:spLocks noChangeArrowheads="1"/>
          </p:cNvSpPr>
          <p:nvPr/>
        </p:nvSpPr>
        <p:spPr bwMode="auto">
          <a:xfrm>
            <a:off x="8050213" y="3575050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1" name="Oval 19"/>
          <p:cNvSpPr>
            <a:spLocks noChangeArrowheads="1"/>
          </p:cNvSpPr>
          <p:nvPr/>
        </p:nvSpPr>
        <p:spPr bwMode="auto">
          <a:xfrm>
            <a:off x="6886575" y="3963988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2" name="Oval 20"/>
          <p:cNvSpPr>
            <a:spLocks noChangeArrowheads="1"/>
          </p:cNvSpPr>
          <p:nvPr/>
        </p:nvSpPr>
        <p:spPr bwMode="auto">
          <a:xfrm>
            <a:off x="7275513" y="3963988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3" name="Oval 21"/>
          <p:cNvSpPr>
            <a:spLocks noChangeArrowheads="1"/>
          </p:cNvSpPr>
          <p:nvPr/>
        </p:nvSpPr>
        <p:spPr bwMode="auto">
          <a:xfrm>
            <a:off x="7662863" y="3963988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4" name="Oval 22"/>
          <p:cNvSpPr>
            <a:spLocks noChangeArrowheads="1"/>
          </p:cNvSpPr>
          <p:nvPr/>
        </p:nvSpPr>
        <p:spPr bwMode="auto">
          <a:xfrm>
            <a:off x="8050213" y="3963988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5" name="Oval 23"/>
          <p:cNvSpPr>
            <a:spLocks noChangeArrowheads="1"/>
          </p:cNvSpPr>
          <p:nvPr/>
        </p:nvSpPr>
        <p:spPr bwMode="auto">
          <a:xfrm>
            <a:off x="8439150" y="3963988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5576" name="Oval 24"/>
          <p:cNvSpPr>
            <a:spLocks noChangeArrowheads="1"/>
          </p:cNvSpPr>
          <p:nvPr/>
        </p:nvSpPr>
        <p:spPr bwMode="auto">
          <a:xfrm>
            <a:off x="5984875" y="2984500"/>
            <a:ext cx="517525" cy="4857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i="1" noProof="1"/>
              <a:t>P</a:t>
            </a:r>
            <a:r>
              <a:rPr lang="de-DE" i="1" baseline="-25000" noProof="1"/>
              <a:t>i</a:t>
            </a:r>
          </a:p>
        </p:txBody>
      </p:sp>
      <p:sp>
        <p:nvSpPr>
          <p:cNvPr id="535577" name="Oval 25"/>
          <p:cNvSpPr>
            <a:spLocks noChangeArrowheads="1"/>
          </p:cNvSpPr>
          <p:nvPr/>
        </p:nvSpPr>
        <p:spPr bwMode="auto">
          <a:xfrm>
            <a:off x="8518525" y="2984500"/>
            <a:ext cx="517525" cy="48577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i="1" noProof="1"/>
              <a:t>P</a:t>
            </a:r>
            <a:r>
              <a:rPr lang="de-DE" i="1" baseline="-25000" noProof="1"/>
              <a:t>j</a:t>
            </a:r>
          </a:p>
        </p:txBody>
      </p:sp>
      <p:cxnSp>
        <p:nvCxnSpPr>
          <p:cNvPr id="535578" name="AutoShape 26"/>
          <p:cNvCxnSpPr>
            <a:cxnSpLocks noChangeShapeType="1"/>
            <a:stCxn id="535576" idx="5"/>
            <a:endCxn id="535568" idx="2"/>
          </p:cNvCxnSpPr>
          <p:nvPr/>
        </p:nvCxnSpPr>
        <p:spPr bwMode="auto">
          <a:xfrm>
            <a:off x="6426200" y="3408363"/>
            <a:ext cx="849313" cy="2079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79" name="AutoShape 27"/>
          <p:cNvCxnSpPr>
            <a:cxnSpLocks noChangeShapeType="1"/>
            <a:stCxn id="535574" idx="7"/>
            <a:endCxn id="535577" idx="3"/>
          </p:cNvCxnSpPr>
          <p:nvPr/>
        </p:nvCxnSpPr>
        <p:spPr bwMode="auto">
          <a:xfrm flipV="1">
            <a:off x="8120063" y="3408363"/>
            <a:ext cx="474662" cy="5667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80" name="Text Box 28"/>
          <p:cNvSpPr txBox="1">
            <a:spLocks noChangeArrowheads="1"/>
          </p:cNvSpPr>
          <p:nvPr/>
        </p:nvSpPr>
        <p:spPr bwMode="auto">
          <a:xfrm>
            <a:off x="6443663" y="4508500"/>
            <a:ext cx="2569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Same column and row </a:t>
            </a:r>
          </a:p>
          <a:p>
            <a:r>
              <a:rPr lang="en-US" dirty="0"/>
              <a:t>one further above than </a:t>
            </a:r>
          </a:p>
          <a:p>
            <a:r>
              <a:rPr lang="en-US" dirty="0"/>
              <a:t>the upper column</a:t>
            </a:r>
          </a:p>
        </p:txBody>
      </p:sp>
      <p:sp>
        <p:nvSpPr>
          <p:cNvPr id="535581" name="Text Box 29"/>
          <p:cNvSpPr txBox="1">
            <a:spLocks noChangeArrowheads="1"/>
          </p:cNvSpPr>
          <p:nvPr/>
        </p:nvSpPr>
        <p:spPr bwMode="auto">
          <a:xfrm>
            <a:off x="8597900" y="37893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15</a:t>
            </a:r>
          </a:p>
        </p:txBody>
      </p:sp>
      <p:sp>
        <p:nvSpPr>
          <p:cNvPr id="535582" name="Text Box 30"/>
          <p:cNvSpPr txBox="1">
            <a:spLocks noChangeArrowheads="1"/>
          </p:cNvSpPr>
          <p:nvPr/>
        </p:nvSpPr>
        <p:spPr bwMode="auto">
          <a:xfrm>
            <a:off x="6781800" y="1916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535583" name="Text Box 31"/>
          <p:cNvSpPr txBox="1">
            <a:spLocks noChangeArrowheads="1"/>
          </p:cNvSpPr>
          <p:nvPr/>
        </p:nvSpPr>
        <p:spPr bwMode="auto">
          <a:xfrm>
            <a:off x="7308850" y="1844675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i="1" noProof="1"/>
              <a:t>R</a:t>
            </a:r>
            <a:r>
              <a:rPr lang="de-DE" i="1" baseline="-25000" noProof="1"/>
              <a:t>i</a:t>
            </a:r>
          </a:p>
        </p:txBody>
      </p:sp>
      <p:sp>
        <p:nvSpPr>
          <p:cNvPr id="535584" name="Text Box 32"/>
          <p:cNvSpPr txBox="1">
            <a:spLocks noChangeArrowheads="1"/>
          </p:cNvSpPr>
          <p:nvPr/>
        </p:nvSpPr>
        <p:spPr bwMode="auto">
          <a:xfrm>
            <a:off x="8243888" y="249237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i="1" noProof="1"/>
              <a:t>R</a:t>
            </a:r>
            <a:r>
              <a:rPr lang="de-DE" i="1" baseline="-25000"/>
              <a:t>j</a:t>
            </a:r>
            <a:endParaRPr lang="de-DE" i="1" baseline="-25000" noProof="1"/>
          </a:p>
        </p:txBody>
      </p:sp>
      <p:sp>
        <p:nvSpPr>
          <p:cNvPr id="535585" name="Line 33"/>
          <p:cNvSpPr>
            <a:spLocks noChangeShapeType="1"/>
          </p:cNvSpPr>
          <p:nvPr/>
        </p:nvSpPr>
        <p:spPr bwMode="auto">
          <a:xfrm flipV="1">
            <a:off x="7308850" y="2133600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5586" name="Line 34"/>
          <p:cNvSpPr>
            <a:spLocks noChangeShapeType="1"/>
          </p:cNvSpPr>
          <p:nvPr/>
        </p:nvSpPr>
        <p:spPr bwMode="auto">
          <a:xfrm flipV="1">
            <a:off x="8027988" y="27813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83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9" name="Rectangle 2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Load Balancing</a:t>
            </a:r>
          </a:p>
        </p:txBody>
      </p:sp>
      <p:sp>
        <p:nvSpPr>
          <p:cNvPr id="536600" name="Rectangle 24"/>
          <p:cNvSpPr>
            <a:spLocks noGrp="1" noChangeArrowheads="1"/>
          </p:cNvSpPr>
          <p:nvPr>
            <p:ph idx="1"/>
          </p:nvPr>
        </p:nvSpPr>
        <p:spPr>
          <a:xfrm>
            <a:off x="539650" y="1838176"/>
            <a:ext cx="5556547" cy="4434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The solution is to use two different schemes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S1: Same column and row one further above than upper column (up and left)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S2: Same row and column one further right than the row furthest right (right and down)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Characteristics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granting set intersects with each granting set of the same scheme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granting set of the one scheme intersects with each granting set of the other scheme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processes occur altogether in both schemes equally often in a granting set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Thus, an alternating (or also random) usage of both schemes is possible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load balancing</a:t>
            </a:r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36580" name="Freeform 4"/>
          <p:cNvSpPr>
            <a:spLocks/>
          </p:cNvSpPr>
          <p:nvPr/>
        </p:nvSpPr>
        <p:spPr bwMode="auto">
          <a:xfrm>
            <a:off x="6804124" y="2779713"/>
            <a:ext cx="1547813" cy="1512887"/>
          </a:xfrm>
          <a:custGeom>
            <a:avLst/>
            <a:gdLst>
              <a:gd name="T0" fmla="*/ 0 w 1232"/>
              <a:gd name="T1" fmla="*/ 1196 h 1196"/>
              <a:gd name="T2" fmla="*/ 6 w 1232"/>
              <a:gd name="T3" fmla="*/ 0 h 1196"/>
              <a:gd name="T4" fmla="*/ 1232 w 1232"/>
              <a:gd name="T5" fmla="*/ 1196 h 1196"/>
              <a:gd name="T6" fmla="*/ 0 w 1232"/>
              <a:gd name="T7" fmla="*/ 1196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2" h="1196">
                <a:moveTo>
                  <a:pt x="0" y="1196"/>
                </a:moveTo>
                <a:lnTo>
                  <a:pt x="6" y="0"/>
                </a:lnTo>
                <a:lnTo>
                  <a:pt x="1232" y="1196"/>
                </a:lnTo>
                <a:lnTo>
                  <a:pt x="0" y="119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7885212" y="3644900"/>
            <a:ext cx="287337" cy="647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 rot="5400000">
            <a:off x="6981924" y="2674938"/>
            <a:ext cx="292100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7161312" y="2852738"/>
            <a:ext cx="292100" cy="143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6584" name="Oval 8"/>
          <p:cNvSpPr>
            <a:spLocks noChangeArrowheads="1"/>
          </p:cNvSpPr>
          <p:nvPr/>
        </p:nvSpPr>
        <p:spPr bwMode="auto">
          <a:xfrm>
            <a:off x="6875562" y="2973388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85" name="Oval 9"/>
          <p:cNvSpPr>
            <a:spLocks noChangeArrowheads="1"/>
          </p:cNvSpPr>
          <p:nvPr/>
        </p:nvSpPr>
        <p:spPr bwMode="auto">
          <a:xfrm>
            <a:off x="6875562" y="3362325"/>
            <a:ext cx="80962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86" name="Oval 10"/>
          <p:cNvSpPr>
            <a:spLocks noChangeArrowheads="1"/>
          </p:cNvSpPr>
          <p:nvPr/>
        </p:nvSpPr>
        <p:spPr bwMode="auto">
          <a:xfrm>
            <a:off x="7264499" y="3362325"/>
            <a:ext cx="80963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 rot="5400000">
            <a:off x="7200999" y="3248025"/>
            <a:ext cx="287338" cy="1081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6588" name="Oval 12"/>
          <p:cNvSpPr>
            <a:spLocks noChangeArrowheads="1"/>
          </p:cNvSpPr>
          <p:nvPr/>
        </p:nvSpPr>
        <p:spPr bwMode="auto">
          <a:xfrm>
            <a:off x="6875562" y="3751263"/>
            <a:ext cx="80962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89" name="Oval 13"/>
          <p:cNvSpPr>
            <a:spLocks noChangeArrowheads="1"/>
          </p:cNvSpPr>
          <p:nvPr/>
        </p:nvSpPr>
        <p:spPr bwMode="auto">
          <a:xfrm>
            <a:off x="7264499" y="3751263"/>
            <a:ext cx="80963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90" name="Oval 14"/>
          <p:cNvSpPr>
            <a:spLocks noChangeArrowheads="1"/>
          </p:cNvSpPr>
          <p:nvPr/>
        </p:nvSpPr>
        <p:spPr bwMode="auto">
          <a:xfrm>
            <a:off x="7651849" y="3751263"/>
            <a:ext cx="80963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91" name="Oval 15"/>
          <p:cNvSpPr>
            <a:spLocks noChangeArrowheads="1"/>
          </p:cNvSpPr>
          <p:nvPr/>
        </p:nvSpPr>
        <p:spPr bwMode="auto">
          <a:xfrm>
            <a:off x="6875562" y="4138613"/>
            <a:ext cx="80962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92" name="Oval 16"/>
          <p:cNvSpPr>
            <a:spLocks noChangeArrowheads="1"/>
          </p:cNvSpPr>
          <p:nvPr/>
        </p:nvSpPr>
        <p:spPr bwMode="auto">
          <a:xfrm>
            <a:off x="7264499" y="413861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93" name="Oval 17"/>
          <p:cNvSpPr>
            <a:spLocks noChangeArrowheads="1"/>
          </p:cNvSpPr>
          <p:nvPr/>
        </p:nvSpPr>
        <p:spPr bwMode="auto">
          <a:xfrm>
            <a:off x="7651849" y="413861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94" name="Freeform 18"/>
          <p:cNvSpPr>
            <a:spLocks/>
          </p:cNvSpPr>
          <p:nvPr/>
        </p:nvSpPr>
        <p:spPr bwMode="auto">
          <a:xfrm>
            <a:off x="6588224" y="2997200"/>
            <a:ext cx="720725" cy="1439863"/>
          </a:xfrm>
          <a:custGeom>
            <a:avLst/>
            <a:gdLst>
              <a:gd name="T0" fmla="*/ 454 w 454"/>
              <a:gd name="T1" fmla="*/ 907 h 907"/>
              <a:gd name="T2" fmla="*/ 454 w 454"/>
              <a:gd name="T3" fmla="*/ 0 h 907"/>
              <a:gd name="T4" fmla="*/ 0 w 454"/>
              <a:gd name="T5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907">
                <a:moveTo>
                  <a:pt x="454" y="907"/>
                </a:move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5D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6595" name="Oval 19"/>
          <p:cNvSpPr>
            <a:spLocks noChangeArrowheads="1"/>
          </p:cNvSpPr>
          <p:nvPr/>
        </p:nvSpPr>
        <p:spPr bwMode="auto">
          <a:xfrm>
            <a:off x="8039199" y="4138613"/>
            <a:ext cx="80963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6596" name="Freeform 20"/>
          <p:cNvSpPr>
            <a:spLocks/>
          </p:cNvSpPr>
          <p:nvPr/>
        </p:nvSpPr>
        <p:spPr bwMode="auto">
          <a:xfrm>
            <a:off x="6661249" y="3789363"/>
            <a:ext cx="1439863" cy="647700"/>
          </a:xfrm>
          <a:custGeom>
            <a:avLst/>
            <a:gdLst>
              <a:gd name="T0" fmla="*/ 0 w 635"/>
              <a:gd name="T1" fmla="*/ 0 h 408"/>
              <a:gd name="T2" fmla="*/ 635 w 635"/>
              <a:gd name="T3" fmla="*/ 0 h 408"/>
              <a:gd name="T4" fmla="*/ 635 w 635"/>
              <a:gd name="T5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408">
                <a:moveTo>
                  <a:pt x="0" y="0"/>
                </a:moveTo>
                <a:lnTo>
                  <a:pt x="635" y="0"/>
                </a:lnTo>
                <a:lnTo>
                  <a:pt x="635" y="408"/>
                </a:ln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6597" name="Text Box 21"/>
          <p:cNvSpPr txBox="1">
            <a:spLocks noChangeArrowheads="1"/>
          </p:cNvSpPr>
          <p:nvPr/>
        </p:nvSpPr>
        <p:spPr bwMode="auto">
          <a:xfrm>
            <a:off x="6948587" y="24860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S1</a:t>
            </a:r>
          </a:p>
        </p:txBody>
      </p:sp>
      <p:sp>
        <p:nvSpPr>
          <p:cNvPr id="536598" name="Text Box 22"/>
          <p:cNvSpPr txBox="1">
            <a:spLocks noChangeArrowheads="1"/>
          </p:cNvSpPr>
          <p:nvPr/>
        </p:nvSpPr>
        <p:spPr bwMode="auto">
          <a:xfrm>
            <a:off x="7669312" y="32781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S2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1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Arrangement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size of the granting set</a:t>
            </a:r>
            <a:r>
              <a:rPr lang="en-US"/>
              <a:t>, then </a:t>
            </a:r>
            <a:r>
              <a:rPr lang="en-US" dirty="0"/>
              <a:t>a minimal arrangement exists if there is a prime number </a:t>
            </a:r>
            <a:r>
              <a:rPr lang="en-US" i="1" dirty="0"/>
              <a:t>p</a:t>
            </a:r>
            <a:r>
              <a:rPr lang="en-US" dirty="0"/>
              <a:t> and a natural number </a:t>
            </a:r>
            <a:r>
              <a:rPr lang="en-US" i="1" dirty="0"/>
              <a:t>m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K-1</a:t>
            </a:r>
            <a:r>
              <a:rPr lang="en-US" dirty="0"/>
              <a:t>  = </a:t>
            </a:r>
            <a:r>
              <a:rPr lang="en-US" i="1" dirty="0"/>
              <a:t>p</a:t>
            </a:r>
            <a:r>
              <a:rPr lang="en-US" i="1" baseline="30000" dirty="0"/>
              <a:t>m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The arrangement than has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– 1) + 1 processes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K</a:t>
            </a:r>
            <a:r>
              <a:rPr lang="en-US" dirty="0"/>
              <a:t>-1 = 1 = 1</a:t>
            </a:r>
            <a:r>
              <a:rPr lang="en-US" baseline="30000" dirty="0"/>
              <a:t>1</a:t>
            </a: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dirty="0"/>
              <a:t> = 3	(here, we assume 1 as prime)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K</a:t>
            </a:r>
            <a:r>
              <a:rPr lang="en-US" dirty="0"/>
              <a:t>-1 = 2 = 2</a:t>
            </a:r>
            <a:r>
              <a:rPr lang="en-US" baseline="30000" dirty="0"/>
              <a:t>1</a:t>
            </a:r>
            <a:r>
              <a:rPr lang="en-US" dirty="0"/>
              <a:t> 	</a:t>
            </a:r>
            <a:r>
              <a:rPr lang="en-US" i="1" dirty="0"/>
              <a:t>n</a:t>
            </a:r>
            <a:r>
              <a:rPr lang="en-US" dirty="0"/>
              <a:t> = 7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K</a:t>
            </a:r>
            <a:r>
              <a:rPr lang="en-US" dirty="0"/>
              <a:t>-1 = 3 = 3</a:t>
            </a:r>
            <a:r>
              <a:rPr lang="en-US" baseline="30000" dirty="0"/>
              <a:t>1</a:t>
            </a: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dirty="0"/>
              <a:t> = 13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K</a:t>
            </a:r>
            <a:r>
              <a:rPr lang="en-US" dirty="0"/>
              <a:t>-1 = 4 = 2</a:t>
            </a:r>
            <a:r>
              <a:rPr lang="en-US" baseline="30000" dirty="0"/>
              <a:t>2</a:t>
            </a: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dirty="0"/>
              <a:t> = 21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K</a:t>
            </a:r>
            <a:r>
              <a:rPr lang="en-US" dirty="0"/>
              <a:t>-1 = 5 = 5</a:t>
            </a:r>
            <a:r>
              <a:rPr lang="en-US" baseline="30000" dirty="0"/>
              <a:t>1</a:t>
            </a: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dirty="0"/>
              <a:t> = 31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K</a:t>
            </a:r>
            <a:r>
              <a:rPr lang="en-US" dirty="0"/>
              <a:t>-1 = 7 = 7</a:t>
            </a:r>
            <a:r>
              <a:rPr lang="en-US" baseline="30000" dirty="0"/>
              <a:t>1</a:t>
            </a: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dirty="0"/>
              <a:t> = 57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…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size of the granting set holds: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K</a:t>
            </a:r>
            <a:r>
              <a:rPr lang="en-US" dirty="0"/>
              <a:t> = ½ (1 + √(4</a:t>
            </a:r>
            <a:r>
              <a:rPr lang="en-US" i="1" dirty="0"/>
              <a:t>n</a:t>
            </a:r>
            <a:r>
              <a:rPr lang="en-US" dirty="0"/>
              <a:t> – 3)) =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⌈</a:t>
            </a:r>
            <a:r>
              <a:rPr lang="en-US" dirty="0"/>
              <a:t>√</a:t>
            </a:r>
            <a:r>
              <a:rPr lang="en-US" i="1" dirty="0"/>
              <a:t>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⌉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84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Arrangement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/>
              <a:t>K</a:t>
            </a:r>
            <a:r>
              <a:rPr lang="de-DE" dirty="0"/>
              <a:t> = 2</a:t>
            </a:r>
            <a:endParaRPr lang="de-DE" i="1" dirty="0"/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1</a:t>
            </a:r>
            <a:r>
              <a:rPr lang="de-DE" dirty="0"/>
              <a:t> = {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r>
              <a:rPr lang="de-DE" dirty="0"/>
              <a:t>, </a:t>
            </a:r>
            <a:r>
              <a:rPr lang="de-DE" dirty="0">
                <a:solidFill>
                  <a:srgbClr val="FFC000"/>
                </a:solidFill>
              </a:rPr>
              <a:t>2</a:t>
            </a:r>
            <a:r>
              <a:rPr lang="de-DE" dirty="0"/>
              <a:t>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3</a:t>
            </a:r>
            <a:r>
              <a:rPr lang="de-DE" dirty="0"/>
              <a:t> = {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r>
              <a:rPr lang="de-DE" dirty="0"/>
              <a:t>,</a:t>
            </a:r>
            <a:r>
              <a:rPr lang="de-DE" dirty="0">
                <a:solidFill>
                  <a:schemeClr val="tx2"/>
                </a:solidFill>
              </a:rPr>
              <a:t> 3</a:t>
            </a:r>
            <a:r>
              <a:rPr lang="de-DE" dirty="0"/>
              <a:t>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2</a:t>
            </a:r>
            <a:r>
              <a:rPr lang="de-DE" dirty="0"/>
              <a:t> = {</a:t>
            </a:r>
            <a:r>
              <a:rPr lang="de-DE" dirty="0">
                <a:solidFill>
                  <a:srgbClr val="FFC000"/>
                </a:solidFill>
              </a:rPr>
              <a:t>2</a:t>
            </a:r>
            <a:r>
              <a:rPr lang="de-DE" dirty="0"/>
              <a:t>,</a:t>
            </a:r>
            <a:r>
              <a:rPr lang="de-DE" dirty="0">
                <a:solidFill>
                  <a:schemeClr val="tx2"/>
                </a:solidFill>
              </a:rPr>
              <a:t> 3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i="1" dirty="0"/>
              <a:t>K</a:t>
            </a:r>
            <a:r>
              <a:rPr lang="de-DE" dirty="0"/>
              <a:t> = 3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1</a:t>
            </a:r>
            <a:r>
              <a:rPr lang="de-DE" dirty="0"/>
              <a:t> = {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r>
              <a:rPr lang="de-DE" dirty="0"/>
              <a:t>, </a:t>
            </a:r>
            <a:r>
              <a:rPr lang="de-DE" dirty="0">
                <a:solidFill>
                  <a:srgbClr val="FFC000"/>
                </a:solidFill>
              </a:rPr>
              <a:t>2</a:t>
            </a:r>
            <a:r>
              <a:rPr lang="de-DE" dirty="0"/>
              <a:t>,</a:t>
            </a:r>
            <a:r>
              <a:rPr lang="de-DE" dirty="0">
                <a:solidFill>
                  <a:schemeClr val="tx2"/>
                </a:solidFill>
              </a:rPr>
              <a:t> 3</a:t>
            </a:r>
            <a:r>
              <a:rPr lang="de-DE" dirty="0"/>
              <a:t>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4</a:t>
            </a:r>
            <a:r>
              <a:rPr lang="de-DE" dirty="0"/>
              <a:t> = {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r>
              <a:rPr lang="de-DE" dirty="0"/>
              <a:t>, </a:t>
            </a:r>
            <a:r>
              <a:rPr lang="de-DE" dirty="0">
                <a:solidFill>
                  <a:srgbClr val="00B050"/>
                </a:solidFill>
              </a:rPr>
              <a:t>4</a:t>
            </a:r>
            <a:r>
              <a:rPr lang="de-DE" dirty="0"/>
              <a:t>, </a:t>
            </a:r>
            <a:r>
              <a:rPr lang="de-DE" dirty="0">
                <a:solidFill>
                  <a:schemeClr val="accent5"/>
                </a:solidFill>
              </a:rPr>
              <a:t>5</a:t>
            </a:r>
            <a:r>
              <a:rPr lang="de-DE" dirty="0"/>
              <a:t>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6</a:t>
            </a:r>
            <a:r>
              <a:rPr lang="de-DE" dirty="0"/>
              <a:t> = {</a:t>
            </a:r>
            <a:r>
              <a:rPr lang="de-DE" dirty="0">
                <a:solidFill>
                  <a:schemeClr val="accent1"/>
                </a:solidFill>
              </a:rPr>
              <a:t>1</a:t>
            </a:r>
            <a:r>
              <a:rPr lang="de-DE" dirty="0"/>
              <a:t>, </a:t>
            </a:r>
            <a:r>
              <a:rPr lang="de-DE" dirty="0">
                <a:solidFill>
                  <a:schemeClr val="accent6"/>
                </a:solidFill>
              </a:rPr>
              <a:t>6</a:t>
            </a:r>
            <a:r>
              <a:rPr lang="de-DE" dirty="0"/>
              <a:t>, 7}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2</a:t>
            </a:r>
            <a:r>
              <a:rPr lang="de-DE" dirty="0"/>
              <a:t> = {</a:t>
            </a:r>
            <a:r>
              <a:rPr lang="de-DE" dirty="0">
                <a:solidFill>
                  <a:srgbClr val="FFC000"/>
                </a:solidFill>
              </a:rPr>
              <a:t>2</a:t>
            </a:r>
            <a:r>
              <a:rPr lang="de-DE" dirty="0"/>
              <a:t>, </a:t>
            </a:r>
            <a:r>
              <a:rPr lang="de-DE" dirty="0">
                <a:solidFill>
                  <a:srgbClr val="00B050"/>
                </a:solidFill>
              </a:rPr>
              <a:t>4</a:t>
            </a:r>
            <a:r>
              <a:rPr lang="de-DE" dirty="0"/>
              <a:t>, </a:t>
            </a:r>
            <a:r>
              <a:rPr lang="de-DE" dirty="0">
                <a:solidFill>
                  <a:schemeClr val="accent6"/>
                </a:solidFill>
              </a:rPr>
              <a:t>6</a:t>
            </a:r>
            <a:r>
              <a:rPr lang="de-DE" dirty="0"/>
              <a:t>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5</a:t>
            </a:r>
            <a:r>
              <a:rPr lang="de-DE" dirty="0"/>
              <a:t> = {</a:t>
            </a:r>
            <a:r>
              <a:rPr lang="de-DE" dirty="0">
                <a:solidFill>
                  <a:srgbClr val="FFC000"/>
                </a:solidFill>
              </a:rPr>
              <a:t>2</a:t>
            </a:r>
            <a:r>
              <a:rPr lang="de-DE" dirty="0"/>
              <a:t>, </a:t>
            </a:r>
            <a:r>
              <a:rPr lang="de-DE" dirty="0">
                <a:solidFill>
                  <a:schemeClr val="accent5"/>
                </a:solidFill>
              </a:rPr>
              <a:t>5</a:t>
            </a:r>
            <a:r>
              <a:rPr lang="de-DE" dirty="0"/>
              <a:t>, 7}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7</a:t>
            </a:r>
            <a:r>
              <a:rPr lang="de-DE" dirty="0"/>
              <a:t> = {</a:t>
            </a:r>
            <a:r>
              <a:rPr lang="de-DE" dirty="0">
                <a:solidFill>
                  <a:schemeClr val="tx2"/>
                </a:solidFill>
              </a:rPr>
              <a:t>3, </a:t>
            </a:r>
            <a:r>
              <a:rPr lang="de-DE" dirty="0">
                <a:solidFill>
                  <a:srgbClr val="00B050"/>
                </a:solidFill>
              </a:rPr>
              <a:t>4</a:t>
            </a:r>
            <a:r>
              <a:rPr lang="de-DE" dirty="0"/>
              <a:t>, 7}</a:t>
            </a:r>
          </a:p>
          <a:p>
            <a:pPr lvl="1"/>
            <a:r>
              <a:rPr lang="de-DE" i="1" dirty="0"/>
              <a:t>B</a:t>
            </a:r>
            <a:r>
              <a:rPr lang="de-DE" baseline="-25000" dirty="0"/>
              <a:t>3</a:t>
            </a:r>
            <a:r>
              <a:rPr lang="de-DE" dirty="0"/>
              <a:t> = {</a:t>
            </a:r>
            <a:r>
              <a:rPr lang="de-DE" dirty="0">
                <a:solidFill>
                  <a:schemeClr val="tx2"/>
                </a:solidFill>
              </a:rPr>
              <a:t>3</a:t>
            </a:r>
            <a:r>
              <a:rPr lang="de-DE" dirty="0"/>
              <a:t>, </a:t>
            </a:r>
            <a:r>
              <a:rPr lang="de-DE" dirty="0">
                <a:solidFill>
                  <a:schemeClr val="accent5"/>
                </a:solidFill>
              </a:rPr>
              <a:t>5</a:t>
            </a:r>
            <a:r>
              <a:rPr lang="de-DE" dirty="0"/>
              <a:t>, </a:t>
            </a:r>
            <a:r>
              <a:rPr lang="de-DE" dirty="0">
                <a:solidFill>
                  <a:schemeClr val="accent6"/>
                </a:solidFill>
              </a:rPr>
              <a:t>6</a:t>
            </a:r>
            <a:r>
              <a:rPr lang="de-DE" dirty="0"/>
              <a:t>}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4294967295"/>
          </p:nvPr>
        </p:nvSpPr>
        <p:spPr>
          <a:xfrm>
            <a:off x="4067944" y="1738313"/>
            <a:ext cx="4040187" cy="4684712"/>
          </a:xfrm>
        </p:spPr>
        <p:txBody>
          <a:bodyPr>
            <a:normAutofit/>
          </a:bodyPr>
          <a:lstStyle/>
          <a:p>
            <a:r>
              <a:rPr lang="de-DE" i="1" dirty="0"/>
              <a:t>K</a:t>
            </a:r>
            <a:r>
              <a:rPr lang="de-DE" dirty="0"/>
              <a:t> = 4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1</a:t>
            </a:r>
            <a:r>
              <a:rPr lang="de-DE" dirty="0"/>
              <a:t> 	= {1, 2, 3, 4}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5</a:t>
            </a:r>
            <a:r>
              <a:rPr lang="de-DE" dirty="0"/>
              <a:t> 	= {1, 5, 6, 7}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8</a:t>
            </a:r>
            <a:r>
              <a:rPr lang="de-DE" dirty="0"/>
              <a:t> 	= {1, 8, 9, 10}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11</a:t>
            </a:r>
            <a:r>
              <a:rPr lang="de-DE" dirty="0"/>
              <a:t> 	= {1, 11, 12, 13}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2</a:t>
            </a:r>
            <a:r>
              <a:rPr lang="de-DE" dirty="0"/>
              <a:t> 	= {2, 5, 8, 11}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6</a:t>
            </a:r>
            <a:r>
              <a:rPr lang="de-DE" dirty="0"/>
              <a:t> 	= {2, 6, 9, 12}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7</a:t>
            </a:r>
            <a:r>
              <a:rPr lang="de-DE" dirty="0"/>
              <a:t> 	= {2, 7, 10, 13}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10</a:t>
            </a:r>
            <a:r>
              <a:rPr lang="de-DE" dirty="0"/>
              <a:t> 	= {3, 5, 10, 12}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3</a:t>
            </a:r>
            <a:r>
              <a:rPr lang="de-DE" dirty="0"/>
              <a:t> 	= {3, 6, 8, 13}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9</a:t>
            </a:r>
            <a:r>
              <a:rPr lang="de-DE" dirty="0"/>
              <a:t> 	= {3, 7, 9, 11}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13</a:t>
            </a:r>
            <a:r>
              <a:rPr lang="de-DE" dirty="0"/>
              <a:t> 	= {4, 5, 9, 13}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4</a:t>
            </a:r>
            <a:r>
              <a:rPr lang="de-DE" dirty="0"/>
              <a:t> 	= {4, 6, 10, 11}</a:t>
            </a:r>
          </a:p>
          <a:p>
            <a:pPr lvl="1">
              <a:tabLst>
                <a:tab pos="1252538" algn="l"/>
              </a:tabLst>
            </a:pPr>
            <a:r>
              <a:rPr lang="de-DE" i="1" dirty="0"/>
              <a:t>B</a:t>
            </a:r>
            <a:r>
              <a:rPr lang="de-DE" baseline="-25000" dirty="0"/>
              <a:t>12</a:t>
            </a:r>
            <a:r>
              <a:rPr lang="de-DE" dirty="0"/>
              <a:t> 	= {4, 7, 8, 12}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93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Token Based Algorithms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3776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Simple Token Ring-Solution (Le Lann, 1977)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Processes are arranged in a (logical) ring </a:t>
            </a:r>
          </a:p>
          <a:p>
            <a:pPr>
              <a:buFont typeface="Arial" charset="0"/>
              <a:buChar char="•"/>
            </a:pPr>
            <a:r>
              <a:rPr lang="en-US" dirty="0"/>
              <a:t>Access is controlled by circulating token</a:t>
            </a:r>
          </a:p>
          <a:p>
            <a:pPr>
              <a:buFont typeface="Arial" charset="0"/>
              <a:buChar char="•"/>
            </a:pPr>
            <a:r>
              <a:rPr lang="en-US" dirty="0"/>
              <a:t>Applicant waits for access until token reaches it</a:t>
            </a:r>
          </a:p>
          <a:p>
            <a:pPr>
              <a:buFont typeface="Arial" charset="0"/>
              <a:buChar char="•"/>
            </a:pPr>
            <a:r>
              <a:rPr lang="en-US" dirty="0"/>
              <a:t>Accessing process relays the token with the release</a:t>
            </a:r>
          </a:p>
          <a:p>
            <a:pPr>
              <a:buFont typeface="Arial" charset="0"/>
              <a:buChar char="•"/>
            </a:pPr>
            <a:r>
              <a:rPr lang="en-US" dirty="0"/>
              <a:t>Process without access intention relays the token directly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Possible to use separate tokens for coordinating access to individual resources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5204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 Ring-Solution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correct, fair algorithm</a:t>
            </a:r>
          </a:p>
          <a:p>
            <a:pPr lvl="1"/>
            <a:r>
              <a:rPr lang="en-US" dirty="0"/>
              <a:t>No deadlocks</a:t>
            </a:r>
          </a:p>
          <a:p>
            <a:pPr lvl="1"/>
            <a:r>
              <a:rPr lang="en-US" dirty="0"/>
              <a:t>No starvation</a:t>
            </a:r>
          </a:p>
          <a:p>
            <a:pPr lvl="1"/>
            <a:r>
              <a:rPr lang="en-US" dirty="0"/>
              <a:t>Priorities are possible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Token is always on the way, under certain circumstances uselessly</a:t>
            </a:r>
          </a:p>
          <a:p>
            <a:pPr lvl="1"/>
            <a:r>
              <a:rPr lang="en-US" dirty="0"/>
              <a:t>Thus, the message number per request is not limited</a:t>
            </a:r>
          </a:p>
          <a:p>
            <a:pPr lvl="1"/>
            <a:r>
              <a:rPr lang="en-US" dirty="0"/>
              <a:t>Long waiting time with large number of processes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6229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Token-Based Solution (Suzuki and Kasami, 1985)</a:t>
            </a:r>
            <a:endParaRPr lang="en-US" dirty="0"/>
          </a:p>
        </p:txBody>
      </p:sp>
      <p:sp>
        <p:nvSpPr>
          <p:cNvPr id="5376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 requesting process sends a request with its sequence number to </a:t>
            </a:r>
            <a:r>
              <a:rPr lang="en-US" i="1" dirty="0"/>
              <a:t>all</a:t>
            </a:r>
            <a:r>
              <a:rPr lang="en-US" dirty="0"/>
              <a:t> other processes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happens in a ring through a complete ring circuit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another topology (complete meshing, tree etc.) through broadcast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sz="1200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stores the highest currently received sequence number in a list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The token stores in a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Queue </a:t>
            </a:r>
            <a:r>
              <a:rPr lang="en-US" i="1" dirty="0"/>
              <a:t>Q</a:t>
            </a:r>
            <a:r>
              <a:rPr lang="en-US" dirty="0"/>
              <a:t> the processes waiting for the token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</a:t>
            </a:r>
            <a:r>
              <a:rPr lang="en-US" i="1" dirty="0"/>
              <a:t>L</a:t>
            </a:r>
            <a:r>
              <a:rPr lang="en-US" dirty="0"/>
              <a:t> for each process the sequence number of the latest fulfilled request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sz="1200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can determine which requests have not yet been served by comparing of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with </a:t>
            </a:r>
            <a:r>
              <a:rPr lang="en-US" i="1" dirty="0"/>
              <a:t>L</a:t>
            </a:r>
            <a:r>
              <a:rPr lang="en-US" dirty="0"/>
              <a:t> when receiving the token</a:t>
            </a:r>
            <a:endParaRPr lang="en-US" i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50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Token-Based Solution</a:t>
            </a:r>
            <a:endParaRPr lang="en-US" dirty="0"/>
          </a:p>
        </p:txBody>
      </p:sp>
      <p:sp>
        <p:nvSpPr>
          <p:cNvPr id="538629" name="Rectangle 5"/>
          <p:cNvSpPr>
            <a:spLocks noGrp="1" noChangeArrowheads="1"/>
          </p:cNvSpPr>
          <p:nvPr>
            <p:ph idx="1"/>
          </p:nvPr>
        </p:nvSpPr>
        <p:spPr>
          <a:xfrm>
            <a:off x="539650" y="1824685"/>
            <a:ext cx="8352730" cy="4600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a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receives the token, it does the following: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Accesses if it wants to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Sets </a:t>
            </a:r>
            <a:r>
              <a:rPr lang="en-US" i="1" dirty="0"/>
              <a:t>L</a:t>
            </a:r>
            <a:r>
              <a:rPr lang="en-US" dirty="0"/>
              <a:t> [ </a:t>
            </a:r>
            <a:r>
              <a:rPr lang="en-US" i="1" dirty="0"/>
              <a:t>i</a:t>
            </a:r>
            <a:r>
              <a:rPr lang="en-US" dirty="0"/>
              <a:t> ] :=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[ </a:t>
            </a:r>
            <a:r>
              <a:rPr lang="en-US" i="1" dirty="0" err="1"/>
              <a:t>i</a:t>
            </a:r>
            <a:r>
              <a:rPr lang="en-US" dirty="0"/>
              <a:t> ] (enters its current sequence number as its last access)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Attaches each process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(order in increasing seq. numbers) not yet in </a:t>
            </a:r>
            <a:r>
              <a:rPr lang="en-US" i="1" dirty="0"/>
              <a:t>Q</a:t>
            </a:r>
            <a:r>
              <a:rPr lang="en-US" dirty="0"/>
              <a:t> to </a:t>
            </a:r>
            <a:r>
              <a:rPr lang="en-US" i="1" dirty="0"/>
              <a:t>Q</a:t>
            </a:r>
            <a:r>
              <a:rPr lang="en-US" dirty="0"/>
              <a:t> for which applies 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[ </a:t>
            </a:r>
            <a:r>
              <a:rPr lang="en-US" i="1" dirty="0"/>
              <a:t>j</a:t>
            </a:r>
            <a:r>
              <a:rPr lang="en-US" dirty="0"/>
              <a:t> ] &gt; </a:t>
            </a:r>
            <a:r>
              <a:rPr lang="en-US" i="1" dirty="0"/>
              <a:t>L</a:t>
            </a:r>
            <a:r>
              <a:rPr lang="en-US" dirty="0"/>
              <a:t> [ </a:t>
            </a:r>
            <a:r>
              <a:rPr lang="en-US" i="1" dirty="0"/>
              <a:t>j</a:t>
            </a:r>
            <a:r>
              <a:rPr lang="en-US" dirty="0"/>
              <a:t> ] (local stored sequence number for process j is larger than </a:t>
            </a:r>
            <a:r>
              <a:rPr lang="en-US" dirty="0" err="1"/>
              <a:t>seq.num</a:t>
            </a:r>
            <a:r>
              <a:rPr lang="en-US" dirty="0"/>
              <a:t>. in list of token =&gt; request has not been served yet)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Deletes itself from </a:t>
            </a:r>
            <a:r>
              <a:rPr lang="en-US" i="1" dirty="0"/>
              <a:t>Q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is not empty afterwards, the process sends the token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to the next process (ring),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to the first process in </a:t>
            </a:r>
            <a:r>
              <a:rPr lang="en-US" i="1" dirty="0"/>
              <a:t>Q</a:t>
            </a:r>
            <a:r>
              <a:rPr lang="en-US" dirty="0"/>
              <a:t> (complete meshing) or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to the next process in direction of the first process in </a:t>
            </a:r>
            <a:r>
              <a:rPr lang="en-US" i="1" dirty="0"/>
              <a:t>Q</a:t>
            </a:r>
            <a:r>
              <a:rPr lang="en-US" dirty="0"/>
              <a:t> (different topology)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Otherwise it only forwards the token, if it receives a request from a process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whose sequence number is larger than </a:t>
            </a:r>
            <a:r>
              <a:rPr lang="en-US" i="1" dirty="0"/>
              <a:t>L</a:t>
            </a:r>
            <a:r>
              <a:rPr lang="en-US" dirty="0"/>
              <a:t> [ </a:t>
            </a:r>
            <a:r>
              <a:rPr lang="en-US" i="1" dirty="0"/>
              <a:t>j</a:t>
            </a:r>
            <a:r>
              <a:rPr lang="en-US" dirty="0"/>
              <a:t> 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74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24744"/>
            <a:ext cx="8061325" cy="381000"/>
          </a:xfrm>
        </p:spPr>
        <p:txBody>
          <a:bodyPr/>
          <a:lstStyle/>
          <a:p>
            <a:r>
              <a:rPr lang="en-US" dirty="0"/>
              <a:t>Solution with a Ring</a:t>
            </a:r>
          </a:p>
        </p:txBody>
      </p:sp>
      <p:sp>
        <p:nvSpPr>
          <p:cNvPr id="4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903288" y="2779713"/>
            <a:ext cx="642937" cy="230822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/>
              <a:t>1, 0</a:t>
            </a:r>
          </a:p>
          <a:p>
            <a:pPr algn="ctr"/>
            <a:r>
              <a:rPr lang="de-DE"/>
              <a:t>2, 0</a:t>
            </a:r>
          </a:p>
          <a:p>
            <a:pPr algn="ctr"/>
            <a:r>
              <a:rPr lang="de-DE"/>
              <a:t>3, 1</a:t>
            </a:r>
          </a:p>
          <a:p>
            <a:pPr algn="ctr"/>
            <a:r>
              <a:rPr lang="de-DE"/>
              <a:t>4, 0</a:t>
            </a:r>
          </a:p>
          <a:p>
            <a:pPr algn="ctr"/>
            <a:r>
              <a:rPr lang="de-DE"/>
              <a:t>5, 3</a:t>
            </a:r>
          </a:p>
          <a:p>
            <a:pPr algn="ctr"/>
            <a:r>
              <a:rPr lang="de-DE"/>
              <a:t>6, 0</a:t>
            </a:r>
          </a:p>
          <a:p>
            <a:pPr algn="ctr"/>
            <a:r>
              <a:rPr lang="de-DE"/>
              <a:t>7, 0</a:t>
            </a:r>
          </a:p>
          <a:p>
            <a:pPr algn="ctr"/>
            <a:r>
              <a:rPr lang="de-DE"/>
              <a:t>8, 5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903288" y="2420938"/>
            <a:ext cx="642937" cy="38576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de-DE" i="1"/>
              <a:t>L</a:t>
            </a:r>
            <a:endParaRPr lang="de-DE" i="1" baseline="-2500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538163" y="2779713"/>
            <a:ext cx="358775" cy="3857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539750" y="2420938"/>
            <a:ext cx="358775" cy="38576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de-DE" i="1"/>
              <a:t>Q</a:t>
            </a:r>
            <a:endParaRPr lang="de-DE" i="1" baseline="-25000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 flipH="1">
            <a:off x="681038" y="3284538"/>
            <a:ext cx="73025" cy="2089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177800" y="5392738"/>
            <a:ext cx="132600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Processes </a:t>
            </a:r>
          </a:p>
          <a:p>
            <a:r>
              <a:rPr lang="en-US" dirty="0"/>
              <a:t>waiting for</a:t>
            </a:r>
          </a:p>
          <a:p>
            <a:r>
              <a:rPr lang="en-US" dirty="0"/>
              <a:t>access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1710581" y="5740400"/>
            <a:ext cx="140294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Last fulfilled</a:t>
            </a:r>
            <a:br>
              <a:rPr lang="en-US"/>
            </a:br>
            <a:r>
              <a:rPr lang="en-US"/>
              <a:t>request.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H="1" flipV="1">
            <a:off x="1475334" y="5157788"/>
            <a:ext cx="360362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84438" y="1855788"/>
            <a:ext cx="3827462" cy="3949700"/>
            <a:chOff x="1407" y="1101"/>
            <a:chExt cx="2678" cy="2763"/>
          </a:xfrm>
        </p:grpSpPr>
        <p:sp>
          <p:nvSpPr>
            <p:cNvPr id="486412" name="Oval 12"/>
            <p:cNvSpPr>
              <a:spLocks noChangeArrowheads="1"/>
            </p:cNvSpPr>
            <p:nvPr/>
          </p:nvSpPr>
          <p:spPr bwMode="auto">
            <a:xfrm>
              <a:off x="1667" y="1347"/>
              <a:ext cx="2114" cy="211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6413" name="Oval 13"/>
            <p:cNvSpPr>
              <a:spLocks noChangeArrowheads="1"/>
            </p:cNvSpPr>
            <p:nvPr/>
          </p:nvSpPr>
          <p:spPr bwMode="auto">
            <a:xfrm>
              <a:off x="2595" y="1244"/>
              <a:ext cx="234" cy="23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1</a:t>
              </a:r>
            </a:p>
          </p:txBody>
        </p:sp>
        <p:sp>
          <p:nvSpPr>
            <p:cNvPr id="486414" name="Oval 14"/>
            <p:cNvSpPr>
              <a:spLocks noChangeArrowheads="1"/>
            </p:cNvSpPr>
            <p:nvPr/>
          </p:nvSpPr>
          <p:spPr bwMode="auto">
            <a:xfrm>
              <a:off x="3677" y="2327"/>
              <a:ext cx="233" cy="23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3</a:t>
              </a:r>
            </a:p>
          </p:txBody>
        </p:sp>
        <p:sp>
          <p:nvSpPr>
            <p:cNvPr id="486415" name="Oval 15"/>
            <p:cNvSpPr>
              <a:spLocks noChangeArrowheads="1"/>
            </p:cNvSpPr>
            <p:nvPr/>
          </p:nvSpPr>
          <p:spPr bwMode="auto">
            <a:xfrm>
              <a:off x="2595" y="3306"/>
              <a:ext cx="234" cy="2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 dirty="0"/>
                <a:t>5</a:t>
              </a:r>
            </a:p>
          </p:txBody>
        </p:sp>
        <p:sp>
          <p:nvSpPr>
            <p:cNvPr id="486416" name="Oval 16"/>
            <p:cNvSpPr>
              <a:spLocks noChangeArrowheads="1"/>
            </p:cNvSpPr>
            <p:nvPr/>
          </p:nvSpPr>
          <p:spPr bwMode="auto">
            <a:xfrm>
              <a:off x="1564" y="2276"/>
              <a:ext cx="233" cy="2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7</a:t>
              </a:r>
            </a:p>
          </p:txBody>
        </p:sp>
        <p:sp>
          <p:nvSpPr>
            <p:cNvPr id="486417" name="Oval 17"/>
            <p:cNvSpPr>
              <a:spLocks noChangeArrowheads="1"/>
            </p:cNvSpPr>
            <p:nvPr/>
          </p:nvSpPr>
          <p:spPr bwMode="auto">
            <a:xfrm>
              <a:off x="1822" y="1605"/>
              <a:ext cx="233" cy="233"/>
            </a:xfrm>
            <a:prstGeom prst="ellipse">
              <a:avLst/>
            </a:pr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8</a:t>
              </a:r>
            </a:p>
          </p:txBody>
        </p:sp>
        <p:sp>
          <p:nvSpPr>
            <p:cNvPr id="486418" name="Oval 18"/>
            <p:cNvSpPr>
              <a:spLocks noChangeArrowheads="1"/>
            </p:cNvSpPr>
            <p:nvPr/>
          </p:nvSpPr>
          <p:spPr bwMode="auto">
            <a:xfrm>
              <a:off x="3316" y="1500"/>
              <a:ext cx="233" cy="2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2</a:t>
              </a:r>
            </a:p>
          </p:txBody>
        </p:sp>
        <p:sp>
          <p:nvSpPr>
            <p:cNvPr id="486419" name="Oval 19"/>
            <p:cNvSpPr>
              <a:spLocks noChangeArrowheads="1"/>
            </p:cNvSpPr>
            <p:nvPr/>
          </p:nvSpPr>
          <p:spPr bwMode="auto">
            <a:xfrm>
              <a:off x="3316" y="3048"/>
              <a:ext cx="233" cy="23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4</a:t>
              </a:r>
            </a:p>
          </p:txBody>
        </p:sp>
        <p:sp>
          <p:nvSpPr>
            <p:cNvPr id="486420" name="Oval 20"/>
            <p:cNvSpPr>
              <a:spLocks noChangeArrowheads="1"/>
            </p:cNvSpPr>
            <p:nvPr/>
          </p:nvSpPr>
          <p:spPr bwMode="auto">
            <a:xfrm>
              <a:off x="1772" y="2944"/>
              <a:ext cx="230" cy="2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 b="1"/>
                <a:t>6</a:t>
              </a:r>
            </a:p>
          </p:txBody>
        </p:sp>
        <p:sp>
          <p:nvSpPr>
            <p:cNvPr id="486421" name="Line 21"/>
            <p:cNvSpPr>
              <a:spLocks noChangeShapeType="1"/>
            </p:cNvSpPr>
            <p:nvPr/>
          </p:nvSpPr>
          <p:spPr bwMode="auto">
            <a:xfrm>
              <a:off x="2905" y="1242"/>
              <a:ext cx="464" cy="2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2" name="Line 22"/>
            <p:cNvSpPr>
              <a:spLocks noChangeShapeType="1"/>
            </p:cNvSpPr>
            <p:nvPr/>
          </p:nvSpPr>
          <p:spPr bwMode="auto">
            <a:xfrm>
              <a:off x="3677" y="1708"/>
              <a:ext cx="207" cy="51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3" name="Line 23"/>
            <p:cNvSpPr>
              <a:spLocks noChangeShapeType="1"/>
            </p:cNvSpPr>
            <p:nvPr/>
          </p:nvSpPr>
          <p:spPr bwMode="auto">
            <a:xfrm flipH="1">
              <a:off x="3677" y="2686"/>
              <a:ext cx="207" cy="3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4" name="Line 24"/>
            <p:cNvSpPr>
              <a:spLocks noChangeShapeType="1"/>
            </p:cNvSpPr>
            <p:nvPr/>
          </p:nvSpPr>
          <p:spPr bwMode="auto">
            <a:xfrm flipH="1">
              <a:off x="2955" y="3408"/>
              <a:ext cx="414" cy="1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5" name="Line 25"/>
            <p:cNvSpPr>
              <a:spLocks noChangeShapeType="1"/>
            </p:cNvSpPr>
            <p:nvPr/>
          </p:nvSpPr>
          <p:spPr bwMode="auto">
            <a:xfrm flipH="1" flipV="1">
              <a:off x="1978" y="3306"/>
              <a:ext cx="411" cy="206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6" name="Line 26"/>
            <p:cNvSpPr>
              <a:spLocks noChangeShapeType="1"/>
            </p:cNvSpPr>
            <p:nvPr/>
          </p:nvSpPr>
          <p:spPr bwMode="auto">
            <a:xfrm flipH="1" flipV="1">
              <a:off x="1564" y="2578"/>
              <a:ext cx="103" cy="410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7" name="Line 27"/>
            <p:cNvSpPr>
              <a:spLocks noChangeShapeType="1"/>
            </p:cNvSpPr>
            <p:nvPr/>
          </p:nvSpPr>
          <p:spPr bwMode="auto">
            <a:xfrm flipV="1">
              <a:off x="1564" y="1856"/>
              <a:ext cx="156" cy="360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8" name="Line 28"/>
            <p:cNvSpPr>
              <a:spLocks noChangeShapeType="1"/>
            </p:cNvSpPr>
            <p:nvPr/>
          </p:nvSpPr>
          <p:spPr bwMode="auto">
            <a:xfrm flipV="1">
              <a:off x="1978" y="1277"/>
              <a:ext cx="465" cy="2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6429" name="Oval 29"/>
            <p:cNvSpPr>
              <a:spLocks noChangeArrowheads="1"/>
            </p:cNvSpPr>
            <p:nvPr/>
          </p:nvSpPr>
          <p:spPr bwMode="auto">
            <a:xfrm rot="-3566795">
              <a:off x="1761" y="1579"/>
              <a:ext cx="130" cy="129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6430" name="Text Box 30"/>
            <p:cNvSpPr txBox="1">
              <a:spLocks noChangeArrowheads="1"/>
            </p:cNvSpPr>
            <p:nvPr/>
          </p:nvSpPr>
          <p:spPr bwMode="auto">
            <a:xfrm>
              <a:off x="2227" y="3607"/>
              <a:ext cx="127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REQUEST(5, 4)</a:t>
              </a:r>
            </a:p>
          </p:txBody>
        </p:sp>
        <p:sp>
          <p:nvSpPr>
            <p:cNvPr id="486431" name="Text Box 31"/>
            <p:cNvSpPr txBox="1">
              <a:spLocks noChangeArrowheads="1"/>
            </p:cNvSpPr>
            <p:nvPr/>
          </p:nvSpPr>
          <p:spPr bwMode="auto">
            <a:xfrm>
              <a:off x="2002" y="3387"/>
              <a:ext cx="26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1.</a:t>
              </a:r>
            </a:p>
          </p:txBody>
        </p:sp>
        <p:sp>
          <p:nvSpPr>
            <p:cNvPr id="486432" name="Text Box 32"/>
            <p:cNvSpPr txBox="1">
              <a:spLocks noChangeArrowheads="1"/>
            </p:cNvSpPr>
            <p:nvPr/>
          </p:nvSpPr>
          <p:spPr bwMode="auto">
            <a:xfrm>
              <a:off x="1407" y="2697"/>
              <a:ext cx="2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2.</a:t>
              </a:r>
            </a:p>
          </p:txBody>
        </p:sp>
        <p:sp>
          <p:nvSpPr>
            <p:cNvPr id="486433" name="Text Box 33"/>
            <p:cNvSpPr txBox="1">
              <a:spLocks noChangeArrowheads="1"/>
            </p:cNvSpPr>
            <p:nvPr/>
          </p:nvSpPr>
          <p:spPr bwMode="auto">
            <a:xfrm>
              <a:off x="1407" y="1880"/>
              <a:ext cx="26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3.</a:t>
              </a:r>
            </a:p>
          </p:txBody>
        </p:sp>
        <p:sp>
          <p:nvSpPr>
            <p:cNvPr id="486434" name="Text Box 34"/>
            <p:cNvSpPr txBox="1">
              <a:spLocks noChangeArrowheads="1"/>
            </p:cNvSpPr>
            <p:nvPr/>
          </p:nvSpPr>
          <p:spPr bwMode="auto">
            <a:xfrm>
              <a:off x="2011" y="1188"/>
              <a:ext cx="2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4.</a:t>
              </a:r>
            </a:p>
          </p:txBody>
        </p:sp>
        <p:sp>
          <p:nvSpPr>
            <p:cNvPr id="486435" name="Text Box 35"/>
            <p:cNvSpPr txBox="1">
              <a:spLocks noChangeArrowheads="1"/>
            </p:cNvSpPr>
            <p:nvPr/>
          </p:nvSpPr>
          <p:spPr bwMode="auto">
            <a:xfrm>
              <a:off x="3099" y="1101"/>
              <a:ext cx="2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5.</a:t>
              </a:r>
            </a:p>
          </p:txBody>
        </p:sp>
        <p:sp>
          <p:nvSpPr>
            <p:cNvPr id="486436" name="Text Box 36"/>
            <p:cNvSpPr txBox="1">
              <a:spLocks noChangeArrowheads="1"/>
            </p:cNvSpPr>
            <p:nvPr/>
          </p:nvSpPr>
          <p:spPr bwMode="auto">
            <a:xfrm>
              <a:off x="3822" y="1795"/>
              <a:ext cx="2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6.</a:t>
              </a:r>
            </a:p>
          </p:txBody>
        </p:sp>
        <p:sp>
          <p:nvSpPr>
            <p:cNvPr id="486437" name="Text Box 37"/>
            <p:cNvSpPr txBox="1">
              <a:spLocks noChangeArrowheads="1"/>
            </p:cNvSpPr>
            <p:nvPr/>
          </p:nvSpPr>
          <p:spPr bwMode="auto">
            <a:xfrm>
              <a:off x="3822" y="2830"/>
              <a:ext cx="26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7.</a:t>
              </a:r>
            </a:p>
          </p:txBody>
        </p:sp>
        <p:sp>
          <p:nvSpPr>
            <p:cNvPr id="486438" name="Text Box 38"/>
            <p:cNvSpPr txBox="1">
              <a:spLocks noChangeArrowheads="1"/>
            </p:cNvSpPr>
            <p:nvPr/>
          </p:nvSpPr>
          <p:spPr bwMode="auto">
            <a:xfrm>
              <a:off x="3218" y="3431"/>
              <a:ext cx="2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8.</a:t>
              </a:r>
            </a:p>
          </p:txBody>
        </p:sp>
      </p:grpSp>
      <p:sp>
        <p:nvSpPr>
          <p:cNvPr id="486439" name="Text Box 39"/>
          <p:cNvSpPr txBox="1">
            <a:spLocks noChangeArrowheads="1"/>
          </p:cNvSpPr>
          <p:nvPr/>
        </p:nvSpPr>
        <p:spPr bwMode="auto">
          <a:xfrm>
            <a:off x="6877050" y="5380038"/>
            <a:ext cx="1582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All depicted </a:t>
            </a:r>
            <a:br>
              <a:rPr lang="en-US" dirty="0"/>
            </a:br>
            <a:r>
              <a:rPr lang="en-US" dirty="0"/>
              <a:t>states after 3.</a:t>
            </a:r>
          </a:p>
        </p:txBody>
      </p:sp>
      <p:sp>
        <p:nvSpPr>
          <p:cNvPr id="486440" name="Text Box 40"/>
          <p:cNvSpPr txBox="1">
            <a:spLocks noChangeArrowheads="1"/>
          </p:cNvSpPr>
          <p:nvPr/>
        </p:nvSpPr>
        <p:spPr bwMode="auto">
          <a:xfrm>
            <a:off x="6300192" y="1341438"/>
            <a:ext cx="2743059" cy="280076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9475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1763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405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6338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35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607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79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51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1600" dirty="0"/>
              <a:t> A request does not need </a:t>
            </a:r>
          </a:p>
          <a:p>
            <a:r>
              <a:rPr lang="en-US" sz="1600" dirty="0"/>
              <a:t>to be relayed if it meets</a:t>
            </a:r>
          </a:p>
          <a:p>
            <a:r>
              <a:rPr lang="en-US" sz="1600" dirty="0"/>
              <a:t>the </a:t>
            </a:r>
            <a:r>
              <a:rPr lang="en-US" sz="1600" i="1" dirty="0"/>
              <a:t>resting</a:t>
            </a:r>
            <a:r>
              <a:rPr lang="en-US" sz="1600" dirty="0"/>
              <a:t> token.</a:t>
            </a:r>
          </a:p>
          <a:p>
            <a:endParaRPr lang="en-US" sz="1600" dirty="0"/>
          </a:p>
          <a:p>
            <a:r>
              <a:rPr lang="en-US" sz="1600" dirty="0"/>
              <a:t>2. The algorithm can be </a:t>
            </a:r>
          </a:p>
          <a:p>
            <a:r>
              <a:rPr lang="en-US" sz="1600" dirty="0"/>
              <a:t>simplified to a great extent</a:t>
            </a:r>
          </a:p>
          <a:p>
            <a:r>
              <a:rPr lang="en-US" sz="1600" dirty="0"/>
              <a:t>if there are no overtakes.</a:t>
            </a:r>
          </a:p>
          <a:p>
            <a:endParaRPr lang="en-US" sz="1600" dirty="0"/>
          </a:p>
          <a:p>
            <a:r>
              <a:rPr lang="en-US" sz="1600" dirty="0"/>
              <a:t>3. Maximal 2</a:t>
            </a:r>
            <a:r>
              <a:rPr lang="en-US" sz="1600" i="1" dirty="0"/>
              <a:t>n</a:t>
            </a:r>
            <a:r>
              <a:rPr lang="en-US" sz="1600" dirty="0"/>
              <a:t>-1 messages</a:t>
            </a:r>
          </a:p>
          <a:p>
            <a:r>
              <a:rPr lang="en-US" sz="1600" dirty="0"/>
              <a:t>per access are needed</a:t>
            </a:r>
          </a:p>
          <a:p>
            <a:r>
              <a:rPr lang="en-US" sz="1600" dirty="0"/>
              <a:t>in the physical topology</a:t>
            </a:r>
          </a:p>
        </p:txBody>
      </p:sp>
      <p:sp>
        <p:nvSpPr>
          <p:cNvPr id="486441" name="Text Box 41"/>
          <p:cNvSpPr txBox="1">
            <a:spLocks noChangeArrowheads="1"/>
          </p:cNvSpPr>
          <p:nvPr/>
        </p:nvSpPr>
        <p:spPr bwMode="auto">
          <a:xfrm>
            <a:off x="1697038" y="2779713"/>
            <a:ext cx="642937" cy="230822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/>
              <a:t>1, 0</a:t>
            </a:r>
          </a:p>
          <a:p>
            <a:pPr algn="ctr"/>
            <a:r>
              <a:rPr lang="de-DE"/>
              <a:t>2, 0</a:t>
            </a:r>
          </a:p>
          <a:p>
            <a:pPr algn="ctr"/>
            <a:r>
              <a:rPr lang="de-DE"/>
              <a:t>3, 1</a:t>
            </a:r>
          </a:p>
          <a:p>
            <a:pPr algn="ctr"/>
            <a:r>
              <a:rPr lang="de-DE"/>
              <a:t>4, 0</a:t>
            </a:r>
          </a:p>
          <a:p>
            <a:pPr algn="ctr"/>
            <a:r>
              <a:rPr lang="de-DE" b="1">
                <a:solidFill>
                  <a:schemeClr val="folHlink"/>
                </a:solidFill>
              </a:rPr>
              <a:t>5, 4</a:t>
            </a:r>
          </a:p>
          <a:p>
            <a:pPr algn="ctr"/>
            <a:r>
              <a:rPr lang="de-DE"/>
              <a:t>6, 0</a:t>
            </a:r>
          </a:p>
          <a:p>
            <a:pPr algn="ctr"/>
            <a:r>
              <a:rPr lang="de-DE"/>
              <a:t>7, 0</a:t>
            </a:r>
          </a:p>
          <a:p>
            <a:pPr algn="ctr"/>
            <a:r>
              <a:rPr lang="de-DE"/>
              <a:t>8, 5</a:t>
            </a:r>
          </a:p>
        </p:txBody>
      </p:sp>
      <p:sp>
        <p:nvSpPr>
          <p:cNvPr id="486442" name="Text Box 42"/>
          <p:cNvSpPr txBox="1">
            <a:spLocks noChangeArrowheads="1"/>
          </p:cNvSpPr>
          <p:nvPr/>
        </p:nvSpPr>
        <p:spPr bwMode="auto">
          <a:xfrm>
            <a:off x="1697038" y="2420938"/>
            <a:ext cx="642937" cy="38576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i="1"/>
              <a:t>R</a:t>
            </a:r>
            <a:r>
              <a:rPr lang="de-DE" i="1" baseline="-25000"/>
              <a:t>8</a:t>
            </a:r>
          </a:p>
        </p:txBody>
      </p:sp>
      <p:sp>
        <p:nvSpPr>
          <p:cNvPr id="486443" name="Text Box 43"/>
          <p:cNvSpPr txBox="1">
            <a:spLocks noChangeArrowheads="1"/>
          </p:cNvSpPr>
          <p:nvPr/>
        </p:nvSpPr>
        <p:spPr bwMode="auto">
          <a:xfrm>
            <a:off x="538163" y="1557338"/>
            <a:ext cx="147989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Most current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486444" name="Line 44"/>
          <p:cNvSpPr>
            <a:spLocks noChangeShapeType="1"/>
          </p:cNvSpPr>
          <p:nvPr/>
        </p:nvSpPr>
        <p:spPr bwMode="auto">
          <a:xfrm>
            <a:off x="1762125" y="1844675"/>
            <a:ext cx="2159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197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Mutual </a:t>
            </a:r>
            <a:r>
              <a:rPr lang="en-US" dirty="0"/>
              <a:t>Exclusion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Coordination of the exclusive access on resources </a:t>
            </a:r>
          </a:p>
          <a:p>
            <a:pPr lvl="1"/>
            <a:r>
              <a:rPr lang="en-US" dirty="0"/>
              <a:t>Examples for resources: file, printer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Often, only 1 process shall access the resource</a:t>
            </a:r>
          </a:p>
          <a:p>
            <a:r>
              <a:rPr lang="en-US" dirty="0"/>
              <a:t>Sometimes instead maximal </a:t>
            </a:r>
            <a:r>
              <a:rPr lang="en-US" i="1" dirty="0"/>
              <a:t>n</a:t>
            </a:r>
            <a:r>
              <a:rPr lang="en-US" dirty="0"/>
              <a:t> processes may access at the same time (</a:t>
            </a:r>
            <a:r>
              <a:rPr lang="en-US" i="1" dirty="0"/>
              <a:t>n</a:t>
            </a:r>
            <a:r>
              <a:rPr lang="en-US" dirty="0"/>
              <a:t> &gt; 1)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Assumption: If a process has the right to access, it releases the critical area/resource after finite time voluntarily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6372200" y="5545403"/>
            <a:ext cx="24416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Default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the lecture</a:t>
            </a:r>
          </a:p>
        </p:txBody>
      </p:sp>
    </p:spTree>
    <p:extLst>
      <p:ext uri="{BB962C8B-B14F-4D97-AF65-F5344CB8AC3E}">
        <p14:creationId xmlns:p14="http://schemas.microsoft.com/office/powerpoint/2010/main" val="1815174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with Complete Meshing</a:t>
            </a:r>
          </a:p>
        </p:txBody>
      </p:sp>
      <p:sp>
        <p:nvSpPr>
          <p:cNvPr id="29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88451" name="Oval 3"/>
          <p:cNvSpPr>
            <a:spLocks noChangeArrowheads="1"/>
          </p:cNvSpPr>
          <p:nvPr/>
        </p:nvSpPr>
        <p:spPr bwMode="auto">
          <a:xfrm>
            <a:off x="5364163" y="2678113"/>
            <a:ext cx="390525" cy="38893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400" b="1"/>
              <a:t>2</a:t>
            </a:r>
          </a:p>
        </p:txBody>
      </p:sp>
      <p:sp>
        <p:nvSpPr>
          <p:cNvPr id="488452" name="Oval 4"/>
          <p:cNvSpPr>
            <a:spLocks noChangeArrowheads="1"/>
          </p:cNvSpPr>
          <p:nvPr/>
        </p:nvSpPr>
        <p:spPr bwMode="auto">
          <a:xfrm>
            <a:off x="3276600" y="2678113"/>
            <a:ext cx="390525" cy="388937"/>
          </a:xfrm>
          <a:prstGeom prst="ellipse">
            <a:avLst/>
          </a:prstGeom>
          <a:solidFill>
            <a:srgbClr val="96969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400" b="1"/>
              <a:t>1</a:t>
            </a:r>
          </a:p>
        </p:txBody>
      </p:sp>
      <p:sp>
        <p:nvSpPr>
          <p:cNvPr id="488453" name="Oval 5"/>
          <p:cNvSpPr>
            <a:spLocks noChangeArrowheads="1"/>
          </p:cNvSpPr>
          <p:nvPr/>
        </p:nvSpPr>
        <p:spPr bwMode="auto">
          <a:xfrm>
            <a:off x="3276600" y="4694238"/>
            <a:ext cx="390525" cy="38893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400" b="1"/>
              <a:t>4</a:t>
            </a:r>
          </a:p>
        </p:txBody>
      </p:sp>
      <p:sp>
        <p:nvSpPr>
          <p:cNvPr id="488454" name="Oval 6"/>
          <p:cNvSpPr>
            <a:spLocks noChangeArrowheads="1"/>
          </p:cNvSpPr>
          <p:nvPr/>
        </p:nvSpPr>
        <p:spPr bwMode="auto">
          <a:xfrm>
            <a:off x="5364163" y="4695825"/>
            <a:ext cx="390525" cy="3889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400" b="1"/>
              <a:t>5</a:t>
            </a:r>
          </a:p>
        </p:txBody>
      </p:sp>
      <p:cxnSp>
        <p:nvCxnSpPr>
          <p:cNvPr id="488455" name="AutoShape 7"/>
          <p:cNvCxnSpPr>
            <a:cxnSpLocks noChangeShapeType="1"/>
            <a:stCxn id="488453" idx="0"/>
            <a:endCxn id="488452" idx="4"/>
          </p:cNvCxnSpPr>
          <p:nvPr/>
        </p:nvCxnSpPr>
        <p:spPr bwMode="auto">
          <a:xfrm flipV="1">
            <a:off x="3471863" y="3076575"/>
            <a:ext cx="0" cy="1608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56" name="AutoShape 8"/>
          <p:cNvCxnSpPr>
            <a:cxnSpLocks noChangeShapeType="1"/>
            <a:stCxn id="488452" idx="6"/>
            <a:endCxn id="488451" idx="2"/>
          </p:cNvCxnSpPr>
          <p:nvPr/>
        </p:nvCxnSpPr>
        <p:spPr bwMode="auto">
          <a:xfrm>
            <a:off x="3676650" y="2873375"/>
            <a:ext cx="16779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57" name="AutoShape 9"/>
          <p:cNvCxnSpPr>
            <a:cxnSpLocks noChangeShapeType="1"/>
            <a:stCxn id="488452" idx="5"/>
            <a:endCxn id="488454" idx="1"/>
          </p:cNvCxnSpPr>
          <p:nvPr/>
        </p:nvCxnSpPr>
        <p:spPr bwMode="auto">
          <a:xfrm>
            <a:off x="3609975" y="3019425"/>
            <a:ext cx="1811338" cy="1724025"/>
          </a:xfrm>
          <a:prstGeom prst="straightConnector1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58" name="AutoShape 10"/>
          <p:cNvCxnSpPr>
            <a:cxnSpLocks noChangeShapeType="1"/>
            <a:stCxn id="488454" idx="2"/>
            <a:endCxn id="488453" idx="6"/>
          </p:cNvCxnSpPr>
          <p:nvPr/>
        </p:nvCxnSpPr>
        <p:spPr bwMode="auto">
          <a:xfrm flipH="1" flipV="1">
            <a:off x="3676650" y="4889500"/>
            <a:ext cx="1677988" cy="1588"/>
          </a:xfrm>
          <a:prstGeom prst="straightConnector1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59" name="AutoShape 11"/>
          <p:cNvCxnSpPr>
            <a:cxnSpLocks noChangeShapeType="1"/>
            <a:stCxn id="488453" idx="7"/>
            <a:endCxn id="488451" idx="3"/>
          </p:cNvCxnSpPr>
          <p:nvPr/>
        </p:nvCxnSpPr>
        <p:spPr bwMode="auto">
          <a:xfrm flipV="1">
            <a:off x="3609975" y="3019425"/>
            <a:ext cx="1811338" cy="172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0" name="AutoShape 12"/>
          <p:cNvCxnSpPr>
            <a:cxnSpLocks noChangeShapeType="1"/>
            <a:stCxn id="488451" idx="4"/>
            <a:endCxn id="488454" idx="0"/>
          </p:cNvCxnSpPr>
          <p:nvPr/>
        </p:nvCxnSpPr>
        <p:spPr bwMode="auto">
          <a:xfrm>
            <a:off x="5559425" y="3076575"/>
            <a:ext cx="0" cy="1609725"/>
          </a:xfrm>
          <a:prstGeom prst="straightConnector1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461" name="Oval 13"/>
          <p:cNvSpPr>
            <a:spLocks noChangeArrowheads="1"/>
          </p:cNvSpPr>
          <p:nvPr/>
        </p:nvSpPr>
        <p:spPr bwMode="auto">
          <a:xfrm rot="-3566795">
            <a:off x="3203575" y="2636838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4716463" y="5157788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REQUEST(5, 1)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898525" y="2776959"/>
            <a:ext cx="642938" cy="230822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/>
              <a:t>1, 1</a:t>
            </a:r>
          </a:p>
          <a:p>
            <a:pPr algn="ctr"/>
            <a:r>
              <a:rPr lang="de-DE"/>
              <a:t>2, 0</a:t>
            </a:r>
          </a:p>
          <a:p>
            <a:pPr algn="ctr"/>
            <a:r>
              <a:rPr lang="de-DE"/>
              <a:t>3, 0</a:t>
            </a:r>
          </a:p>
          <a:p>
            <a:pPr algn="ctr"/>
            <a:r>
              <a:rPr lang="de-DE"/>
              <a:t>4, 0</a:t>
            </a:r>
          </a:p>
          <a:p>
            <a:pPr algn="ctr"/>
            <a:r>
              <a:rPr lang="de-DE"/>
              <a:t>5, 0</a:t>
            </a:r>
          </a:p>
          <a:p>
            <a:pPr algn="ctr"/>
            <a:r>
              <a:rPr lang="de-DE"/>
              <a:t>6, 0</a:t>
            </a:r>
          </a:p>
          <a:p>
            <a:pPr algn="ctr"/>
            <a:r>
              <a:rPr lang="de-DE"/>
              <a:t>7, 0</a:t>
            </a:r>
          </a:p>
          <a:p>
            <a:pPr algn="ctr"/>
            <a:r>
              <a:rPr lang="de-DE"/>
              <a:t>8, 0</a:t>
            </a:r>
          </a:p>
        </p:txBody>
      </p:sp>
      <p:sp>
        <p:nvSpPr>
          <p:cNvPr id="488464" name="Text Box 16"/>
          <p:cNvSpPr txBox="1">
            <a:spLocks noChangeArrowheads="1"/>
          </p:cNvSpPr>
          <p:nvPr/>
        </p:nvSpPr>
        <p:spPr bwMode="auto">
          <a:xfrm>
            <a:off x="898525" y="2400722"/>
            <a:ext cx="642938" cy="38576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de-DE" i="1"/>
              <a:t>L</a:t>
            </a:r>
            <a:endParaRPr lang="de-DE" i="1" baseline="-25000"/>
          </a:p>
        </p:txBody>
      </p:sp>
      <p:sp>
        <p:nvSpPr>
          <p:cNvPr id="488465" name="Text Box 17"/>
          <p:cNvSpPr txBox="1">
            <a:spLocks noChangeArrowheads="1"/>
          </p:cNvSpPr>
          <p:nvPr/>
        </p:nvSpPr>
        <p:spPr bwMode="auto">
          <a:xfrm>
            <a:off x="539750" y="2776959"/>
            <a:ext cx="358775" cy="38576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488466" name="Text Box 18"/>
          <p:cNvSpPr txBox="1">
            <a:spLocks noChangeArrowheads="1"/>
          </p:cNvSpPr>
          <p:nvPr/>
        </p:nvSpPr>
        <p:spPr bwMode="auto">
          <a:xfrm>
            <a:off x="539750" y="2400722"/>
            <a:ext cx="358775" cy="38576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de-DE" i="1"/>
              <a:t>Q</a:t>
            </a:r>
            <a:endParaRPr lang="de-DE" i="1" baseline="-25000"/>
          </a:p>
        </p:txBody>
      </p:sp>
      <p:sp>
        <p:nvSpPr>
          <p:cNvPr id="488467" name="Text Box 19"/>
          <p:cNvSpPr txBox="1">
            <a:spLocks noChangeArrowheads="1"/>
          </p:cNvSpPr>
          <p:nvPr/>
        </p:nvSpPr>
        <p:spPr bwMode="auto">
          <a:xfrm>
            <a:off x="1696814" y="2776686"/>
            <a:ext cx="642938" cy="230822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dirty="0"/>
              <a:t>1, 1</a:t>
            </a:r>
          </a:p>
          <a:p>
            <a:pPr algn="ctr"/>
            <a:r>
              <a:rPr lang="de-DE" dirty="0"/>
              <a:t>2, 0</a:t>
            </a:r>
          </a:p>
          <a:p>
            <a:pPr algn="ctr"/>
            <a:r>
              <a:rPr lang="de-DE" dirty="0"/>
              <a:t>3, 0</a:t>
            </a:r>
          </a:p>
          <a:p>
            <a:pPr algn="ctr"/>
            <a:r>
              <a:rPr lang="de-DE" dirty="0"/>
              <a:t>4, 0</a:t>
            </a:r>
          </a:p>
          <a:p>
            <a:pPr algn="ctr"/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5, 1</a:t>
            </a:r>
          </a:p>
          <a:p>
            <a:pPr algn="ctr"/>
            <a:r>
              <a:rPr lang="de-DE" dirty="0"/>
              <a:t>6, 0</a:t>
            </a:r>
          </a:p>
          <a:p>
            <a:pPr algn="ctr"/>
            <a:r>
              <a:rPr lang="de-DE" dirty="0"/>
              <a:t>7, 0</a:t>
            </a:r>
          </a:p>
          <a:p>
            <a:pPr algn="ctr"/>
            <a:r>
              <a:rPr lang="de-DE" dirty="0"/>
              <a:t>8, 0</a:t>
            </a:r>
          </a:p>
        </p:txBody>
      </p:sp>
      <p:sp>
        <p:nvSpPr>
          <p:cNvPr id="488468" name="Text Box 20"/>
          <p:cNvSpPr txBox="1">
            <a:spLocks noChangeArrowheads="1"/>
          </p:cNvSpPr>
          <p:nvPr/>
        </p:nvSpPr>
        <p:spPr bwMode="auto">
          <a:xfrm>
            <a:off x="1696814" y="2400448"/>
            <a:ext cx="642938" cy="385763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i="1"/>
              <a:t>R</a:t>
            </a:r>
            <a:r>
              <a:rPr lang="de-DE" baseline="-25000"/>
              <a:t>1</a:t>
            </a:r>
          </a:p>
        </p:txBody>
      </p:sp>
      <p:sp>
        <p:nvSpPr>
          <p:cNvPr id="488469" name="Text Box 21"/>
          <p:cNvSpPr txBox="1">
            <a:spLocks noChangeArrowheads="1"/>
          </p:cNvSpPr>
          <p:nvPr/>
        </p:nvSpPr>
        <p:spPr bwMode="auto">
          <a:xfrm>
            <a:off x="4048125" y="48895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1.</a:t>
            </a:r>
          </a:p>
        </p:txBody>
      </p:sp>
      <p:sp>
        <p:nvSpPr>
          <p:cNvPr id="488470" name="Text Box 22"/>
          <p:cNvSpPr txBox="1">
            <a:spLocks noChangeArrowheads="1"/>
          </p:cNvSpPr>
          <p:nvPr/>
        </p:nvSpPr>
        <p:spPr bwMode="auto">
          <a:xfrm>
            <a:off x="5003800" y="40703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1.</a:t>
            </a: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5580063" y="37163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1.</a:t>
            </a:r>
          </a:p>
        </p:txBody>
      </p:sp>
      <p:cxnSp>
        <p:nvCxnSpPr>
          <p:cNvPr id="488472" name="AutoShape 24"/>
          <p:cNvCxnSpPr>
            <a:cxnSpLocks noChangeShapeType="1"/>
            <a:stCxn id="488452" idx="5"/>
            <a:endCxn id="488454" idx="2"/>
          </p:cNvCxnSpPr>
          <p:nvPr/>
        </p:nvCxnSpPr>
        <p:spPr bwMode="auto">
          <a:xfrm rot="16200000" flipH="1">
            <a:off x="3546475" y="3082925"/>
            <a:ext cx="1871663" cy="1744663"/>
          </a:xfrm>
          <a:prstGeom prst="curvedConnector2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473" name="Text Box 25"/>
          <p:cNvSpPr txBox="1">
            <a:spLocks noChangeArrowheads="1"/>
          </p:cNvSpPr>
          <p:nvPr/>
        </p:nvSpPr>
        <p:spPr bwMode="auto">
          <a:xfrm>
            <a:off x="4427538" y="42862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2.</a:t>
            </a:r>
          </a:p>
        </p:txBody>
      </p:sp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6588125" y="3500438"/>
            <a:ext cx="1582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All depicted </a:t>
            </a:r>
            <a:br>
              <a:rPr lang="en-US" dirty="0"/>
            </a:br>
            <a:r>
              <a:rPr lang="en-US" dirty="0"/>
              <a:t>states after 1.</a:t>
            </a:r>
          </a:p>
        </p:txBody>
      </p: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5559425" y="1764105"/>
            <a:ext cx="3098092" cy="5847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Exactly </a:t>
            </a:r>
            <a:r>
              <a:rPr lang="en-US" sz="1600" i="1" dirty="0"/>
              <a:t>0</a:t>
            </a:r>
            <a:r>
              <a:rPr lang="en-US" sz="1600" dirty="0"/>
              <a:t> or </a:t>
            </a:r>
            <a:r>
              <a:rPr lang="en-US" sz="1600" i="1" dirty="0"/>
              <a:t>n</a:t>
            </a:r>
            <a:r>
              <a:rPr lang="en-US" sz="1600" dirty="0"/>
              <a:t> messages are </a:t>
            </a:r>
          </a:p>
          <a:p>
            <a:r>
              <a:rPr lang="en-US" sz="1600" dirty="0"/>
              <a:t>needed in the physical topology.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294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 (Raymond, 1989)</a:t>
            </a:r>
          </a:p>
        </p:txBody>
      </p:sp>
      <p:sp>
        <p:nvSpPr>
          <p:cNvPr id="489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Uses a spanning tree for the </a:t>
            </a:r>
            <a:r>
              <a:rPr lang="en-US" i="1" dirty="0"/>
              <a:t>selective</a:t>
            </a:r>
            <a:r>
              <a:rPr lang="en-US" dirty="0"/>
              <a:t> relay of the request in direction to the token (instead of sending the request to all processes)</a:t>
            </a:r>
          </a:p>
          <a:p>
            <a:pPr>
              <a:buFont typeface="Arial" charset="0"/>
              <a:buChar char="•"/>
            </a:pPr>
            <a:r>
              <a:rPr lang="en-US" dirty="0"/>
              <a:t>The edges of the spanning tree have a state; each can point in one of two directions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The token wanders against the arrow direction and thereby turns around the direction of each passed edge</a:t>
            </a:r>
          </a:p>
          <a:p>
            <a:pPr>
              <a:buFont typeface="Arial" charset="0"/>
              <a:buChar char="•"/>
            </a:pPr>
            <a:r>
              <a:rPr lang="en-US" dirty="0"/>
              <a:t>A process that wants the token sends the request over its </a:t>
            </a:r>
            <a:r>
              <a:rPr lang="en-US" i="1" dirty="0"/>
              <a:t>outgoing</a:t>
            </a:r>
            <a:r>
              <a:rPr lang="en-US" dirty="0"/>
              <a:t> edge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process has received a request, it sends a request in the direction of the token (once)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088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5396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Each process remembers the processes from which it has received a request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process receives the token</a:t>
            </a:r>
          </a:p>
          <a:p>
            <a:pPr lvl="1"/>
            <a:r>
              <a:rPr lang="en-US" dirty="0"/>
              <a:t>It relays it in one of the requesting directions</a:t>
            </a:r>
          </a:p>
          <a:p>
            <a:pPr lvl="1"/>
            <a:r>
              <a:rPr lang="en-US" dirty="0"/>
              <a:t>If there are more requests from other directions, it sends a request after the token</a:t>
            </a:r>
          </a:p>
          <a:p>
            <a:pPr>
              <a:buFont typeface="Arial" charset="0"/>
              <a:buChar char="•"/>
            </a:pPr>
            <a:r>
              <a:rPr lang="en-US" dirty="0"/>
              <a:t>To ensure fairness, a process must not ignore a requesting direction arbitrarily often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27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3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91523" name="Oval 3"/>
          <p:cNvSpPr>
            <a:spLocks noChangeArrowheads="1"/>
          </p:cNvSpPr>
          <p:nvPr/>
        </p:nvSpPr>
        <p:spPr bwMode="auto">
          <a:xfrm rot="16963605">
            <a:off x="5435601" y="4437062"/>
            <a:ext cx="360362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1524" name="Oval 4"/>
          <p:cNvSpPr>
            <a:spLocks noChangeArrowheads="1"/>
          </p:cNvSpPr>
          <p:nvPr/>
        </p:nvSpPr>
        <p:spPr bwMode="auto">
          <a:xfrm>
            <a:off x="6588125" y="38608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1525" name="Oval 5"/>
          <p:cNvSpPr>
            <a:spLocks noChangeArrowheads="1"/>
          </p:cNvSpPr>
          <p:nvPr/>
        </p:nvSpPr>
        <p:spPr bwMode="auto">
          <a:xfrm>
            <a:off x="5651500" y="29972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1526" name="Oval 6"/>
          <p:cNvSpPr>
            <a:spLocks noChangeArrowheads="1"/>
          </p:cNvSpPr>
          <p:nvPr/>
        </p:nvSpPr>
        <p:spPr bwMode="auto">
          <a:xfrm rot="-1349017">
            <a:off x="3924300" y="2349500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1527" name="Oval 7"/>
          <p:cNvSpPr>
            <a:spLocks noChangeArrowheads="1"/>
          </p:cNvSpPr>
          <p:nvPr/>
        </p:nvSpPr>
        <p:spPr bwMode="auto">
          <a:xfrm rot="-1090953">
            <a:off x="4140200" y="3140075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1528" name="Oval 8"/>
          <p:cNvSpPr>
            <a:spLocks noChangeArrowheads="1"/>
          </p:cNvSpPr>
          <p:nvPr/>
        </p:nvSpPr>
        <p:spPr bwMode="auto">
          <a:xfrm>
            <a:off x="3059113" y="3500438"/>
            <a:ext cx="360362" cy="3603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1529" name="Oval 9"/>
          <p:cNvSpPr>
            <a:spLocks noChangeArrowheads="1"/>
          </p:cNvSpPr>
          <p:nvPr/>
        </p:nvSpPr>
        <p:spPr bwMode="auto">
          <a:xfrm rot="932444">
            <a:off x="2339975" y="2349500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1530" name="Oval 10"/>
          <p:cNvSpPr>
            <a:spLocks noChangeArrowheads="1"/>
          </p:cNvSpPr>
          <p:nvPr/>
        </p:nvSpPr>
        <p:spPr bwMode="auto">
          <a:xfrm rot="1186422">
            <a:off x="1187450" y="2924175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1531" name="Oval 11"/>
          <p:cNvSpPr>
            <a:spLocks noChangeArrowheads="1"/>
          </p:cNvSpPr>
          <p:nvPr/>
        </p:nvSpPr>
        <p:spPr bwMode="auto">
          <a:xfrm>
            <a:off x="2206625" y="3573463"/>
            <a:ext cx="360363" cy="360362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1532" name="AutoShape 12"/>
          <p:cNvCxnSpPr>
            <a:cxnSpLocks noChangeShapeType="1"/>
            <a:stCxn id="491524" idx="1"/>
            <a:endCxn id="491525" idx="5"/>
          </p:cNvCxnSpPr>
          <p:nvPr/>
        </p:nvCxnSpPr>
        <p:spPr bwMode="auto">
          <a:xfrm flipH="1" flipV="1">
            <a:off x="5959475" y="3317875"/>
            <a:ext cx="681038" cy="582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3" name="AutoShape 13"/>
          <p:cNvCxnSpPr>
            <a:cxnSpLocks noChangeShapeType="1"/>
            <a:stCxn id="491525" idx="2"/>
            <a:endCxn id="491527" idx="6"/>
          </p:cNvCxnSpPr>
          <p:nvPr/>
        </p:nvCxnSpPr>
        <p:spPr bwMode="auto">
          <a:xfrm flipH="1">
            <a:off x="4503738" y="3178175"/>
            <a:ext cx="1135062" cy="8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4" name="AutoShape 14"/>
          <p:cNvCxnSpPr>
            <a:cxnSpLocks noChangeShapeType="1"/>
            <a:stCxn id="491527" idx="0"/>
            <a:endCxn id="491526" idx="4"/>
          </p:cNvCxnSpPr>
          <p:nvPr/>
        </p:nvCxnSpPr>
        <p:spPr bwMode="auto">
          <a:xfrm flipH="1" flipV="1">
            <a:off x="4176713" y="2706688"/>
            <a:ext cx="8255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5" name="AutoShape 15"/>
          <p:cNvCxnSpPr>
            <a:cxnSpLocks noChangeShapeType="1"/>
            <a:stCxn id="491540" idx="1"/>
            <a:endCxn id="491529" idx="6"/>
          </p:cNvCxnSpPr>
          <p:nvPr/>
        </p:nvCxnSpPr>
        <p:spPr bwMode="auto">
          <a:xfrm flipH="1">
            <a:off x="2706688" y="2530475"/>
            <a:ext cx="1241425" cy="492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6" name="AutoShape 16"/>
          <p:cNvCxnSpPr>
            <a:cxnSpLocks noChangeShapeType="1"/>
            <a:stCxn id="491531" idx="0"/>
            <a:endCxn id="491529" idx="4"/>
          </p:cNvCxnSpPr>
          <p:nvPr/>
        </p:nvCxnSpPr>
        <p:spPr bwMode="auto">
          <a:xfrm flipV="1">
            <a:off x="2387600" y="2714625"/>
            <a:ext cx="80963" cy="846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7" name="AutoShape 17"/>
          <p:cNvCxnSpPr>
            <a:cxnSpLocks noChangeShapeType="1"/>
            <a:stCxn id="491528" idx="0"/>
            <a:endCxn id="491529" idx="5"/>
          </p:cNvCxnSpPr>
          <p:nvPr/>
        </p:nvCxnSpPr>
        <p:spPr bwMode="auto">
          <a:xfrm flipH="1" flipV="1">
            <a:off x="2605088" y="2698750"/>
            <a:ext cx="635000" cy="7889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8" name="AutoShape 18"/>
          <p:cNvCxnSpPr>
            <a:cxnSpLocks noChangeShapeType="1"/>
            <a:stCxn id="491530" idx="7"/>
            <a:endCxn id="491529" idx="3"/>
          </p:cNvCxnSpPr>
          <p:nvPr/>
        </p:nvCxnSpPr>
        <p:spPr bwMode="auto">
          <a:xfrm flipV="1">
            <a:off x="1535113" y="2630488"/>
            <a:ext cx="823912" cy="382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39" name="Oval 19"/>
          <p:cNvSpPr>
            <a:spLocks noChangeArrowheads="1"/>
          </p:cNvSpPr>
          <p:nvPr/>
        </p:nvSpPr>
        <p:spPr bwMode="auto">
          <a:xfrm rot="-3566795">
            <a:off x="5724525" y="2852738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3948113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91541" name="Text Box 21"/>
          <p:cNvSpPr txBox="1">
            <a:spLocks noChangeArrowheads="1"/>
          </p:cNvSpPr>
          <p:nvPr/>
        </p:nvSpPr>
        <p:spPr bwMode="auto">
          <a:xfrm>
            <a:off x="2363788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232025" y="3573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cxnSp>
        <p:nvCxnSpPr>
          <p:cNvPr id="491543" name="AutoShape 23"/>
          <p:cNvCxnSpPr>
            <a:cxnSpLocks noChangeShapeType="1"/>
            <a:stCxn id="491523" idx="6"/>
            <a:endCxn id="491525" idx="4"/>
          </p:cNvCxnSpPr>
          <p:nvPr/>
        </p:nvCxnSpPr>
        <p:spPr bwMode="auto">
          <a:xfrm flipV="1">
            <a:off x="5659438" y="3370263"/>
            <a:ext cx="173037" cy="1060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44" name="Text Box 24"/>
          <p:cNvSpPr txBox="1">
            <a:spLocks noChangeArrowheads="1"/>
          </p:cNvSpPr>
          <p:nvPr/>
        </p:nvSpPr>
        <p:spPr bwMode="auto">
          <a:xfrm>
            <a:off x="2173288" y="2701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91545" name="Text Box 25"/>
          <p:cNvSpPr txBox="1">
            <a:spLocks noChangeArrowheads="1"/>
          </p:cNvSpPr>
          <p:nvPr/>
        </p:nvSpPr>
        <p:spPr bwMode="auto">
          <a:xfrm>
            <a:off x="3635375" y="2133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91546" name="Text Box 26"/>
          <p:cNvSpPr txBox="1">
            <a:spLocks noChangeArrowheads="1"/>
          </p:cNvSpPr>
          <p:nvPr/>
        </p:nvSpPr>
        <p:spPr bwMode="auto">
          <a:xfrm>
            <a:off x="4211638" y="277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4164013" y="3135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91548" name="Text Box 28"/>
          <p:cNvSpPr txBox="1">
            <a:spLocks noChangeArrowheads="1"/>
          </p:cNvSpPr>
          <p:nvPr/>
        </p:nvSpPr>
        <p:spPr bwMode="auto">
          <a:xfrm>
            <a:off x="5340350" y="2781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91549" name="Text Box 29"/>
          <p:cNvSpPr txBox="1">
            <a:spLocks noChangeArrowheads="1"/>
          </p:cNvSpPr>
          <p:nvPr/>
        </p:nvSpPr>
        <p:spPr bwMode="auto">
          <a:xfrm>
            <a:off x="1211263" y="2919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1550" name="Text Box 30"/>
          <p:cNvSpPr txBox="1">
            <a:spLocks noChangeArrowheads="1"/>
          </p:cNvSpPr>
          <p:nvPr/>
        </p:nvSpPr>
        <p:spPr bwMode="auto">
          <a:xfrm>
            <a:off x="1979613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8095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29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16963605">
            <a:off x="5435601" y="4437062"/>
            <a:ext cx="360362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48" name="Oval 4"/>
          <p:cNvSpPr>
            <a:spLocks noChangeArrowheads="1"/>
          </p:cNvSpPr>
          <p:nvPr/>
        </p:nvSpPr>
        <p:spPr bwMode="auto">
          <a:xfrm>
            <a:off x="6588125" y="38608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49" name="Oval 5"/>
          <p:cNvSpPr>
            <a:spLocks noChangeArrowheads="1"/>
          </p:cNvSpPr>
          <p:nvPr/>
        </p:nvSpPr>
        <p:spPr bwMode="auto">
          <a:xfrm>
            <a:off x="5651500" y="29972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50" name="Oval 6"/>
          <p:cNvSpPr>
            <a:spLocks noChangeArrowheads="1"/>
          </p:cNvSpPr>
          <p:nvPr/>
        </p:nvSpPr>
        <p:spPr bwMode="auto">
          <a:xfrm rot="-1349017">
            <a:off x="3924300" y="2349500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2551" name="Oval 7"/>
          <p:cNvSpPr>
            <a:spLocks noChangeArrowheads="1"/>
          </p:cNvSpPr>
          <p:nvPr/>
        </p:nvSpPr>
        <p:spPr bwMode="auto">
          <a:xfrm rot="-1090953">
            <a:off x="4140200" y="3140075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52" name="Oval 8"/>
          <p:cNvSpPr>
            <a:spLocks noChangeArrowheads="1"/>
          </p:cNvSpPr>
          <p:nvPr/>
        </p:nvSpPr>
        <p:spPr bwMode="auto">
          <a:xfrm>
            <a:off x="3059113" y="3500438"/>
            <a:ext cx="360362" cy="3603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 rot="932444">
            <a:off x="2339975" y="2349500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1186422">
            <a:off x="1187450" y="2924175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2555" name="Oval 11"/>
          <p:cNvSpPr>
            <a:spLocks noChangeArrowheads="1"/>
          </p:cNvSpPr>
          <p:nvPr/>
        </p:nvSpPr>
        <p:spPr bwMode="auto">
          <a:xfrm>
            <a:off x="2206625" y="3573463"/>
            <a:ext cx="360363" cy="360362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2556" name="AutoShape 12"/>
          <p:cNvCxnSpPr>
            <a:cxnSpLocks noChangeShapeType="1"/>
            <a:stCxn id="492548" idx="1"/>
            <a:endCxn id="492549" idx="5"/>
          </p:cNvCxnSpPr>
          <p:nvPr/>
        </p:nvCxnSpPr>
        <p:spPr bwMode="auto">
          <a:xfrm flipH="1" flipV="1">
            <a:off x="5959475" y="3317875"/>
            <a:ext cx="681038" cy="582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7" name="AutoShape 13"/>
          <p:cNvCxnSpPr>
            <a:cxnSpLocks noChangeShapeType="1"/>
            <a:stCxn id="492549" idx="2"/>
            <a:endCxn id="492551" idx="6"/>
          </p:cNvCxnSpPr>
          <p:nvPr/>
        </p:nvCxnSpPr>
        <p:spPr bwMode="auto">
          <a:xfrm flipH="1">
            <a:off x="4503738" y="3178175"/>
            <a:ext cx="1135062" cy="8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8" name="AutoShape 14"/>
          <p:cNvCxnSpPr>
            <a:cxnSpLocks noChangeShapeType="1"/>
            <a:stCxn id="492551" idx="0"/>
            <a:endCxn id="492550" idx="4"/>
          </p:cNvCxnSpPr>
          <p:nvPr/>
        </p:nvCxnSpPr>
        <p:spPr bwMode="auto">
          <a:xfrm flipH="1" flipV="1">
            <a:off x="4176713" y="2706688"/>
            <a:ext cx="8255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9" name="AutoShape 15"/>
          <p:cNvCxnSpPr>
            <a:cxnSpLocks noChangeShapeType="1"/>
            <a:stCxn id="492564" idx="1"/>
            <a:endCxn id="492553" idx="6"/>
          </p:cNvCxnSpPr>
          <p:nvPr/>
        </p:nvCxnSpPr>
        <p:spPr bwMode="auto">
          <a:xfrm flipH="1">
            <a:off x="2706688" y="2530475"/>
            <a:ext cx="1241425" cy="492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60" name="AutoShape 16"/>
          <p:cNvCxnSpPr>
            <a:cxnSpLocks noChangeShapeType="1"/>
            <a:stCxn id="492555" idx="0"/>
            <a:endCxn id="492553" idx="4"/>
          </p:cNvCxnSpPr>
          <p:nvPr/>
        </p:nvCxnSpPr>
        <p:spPr bwMode="auto">
          <a:xfrm flipV="1">
            <a:off x="2387600" y="2714625"/>
            <a:ext cx="80963" cy="846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61" name="AutoShape 17"/>
          <p:cNvCxnSpPr>
            <a:cxnSpLocks noChangeShapeType="1"/>
            <a:stCxn id="492552" idx="0"/>
            <a:endCxn id="492553" idx="5"/>
          </p:cNvCxnSpPr>
          <p:nvPr/>
        </p:nvCxnSpPr>
        <p:spPr bwMode="auto">
          <a:xfrm flipH="1" flipV="1">
            <a:off x="2605088" y="2698750"/>
            <a:ext cx="635000" cy="7889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62" name="AutoShape 18"/>
          <p:cNvCxnSpPr>
            <a:cxnSpLocks noChangeShapeType="1"/>
            <a:stCxn id="492554" idx="7"/>
            <a:endCxn id="492553" idx="3"/>
          </p:cNvCxnSpPr>
          <p:nvPr/>
        </p:nvCxnSpPr>
        <p:spPr bwMode="auto">
          <a:xfrm flipV="1">
            <a:off x="1535113" y="2630488"/>
            <a:ext cx="823912" cy="382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563" name="Oval 19"/>
          <p:cNvSpPr>
            <a:spLocks noChangeArrowheads="1"/>
          </p:cNvSpPr>
          <p:nvPr/>
        </p:nvSpPr>
        <p:spPr bwMode="auto">
          <a:xfrm rot="-3566795">
            <a:off x="4211638" y="2420938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2564" name="Text Box 20"/>
          <p:cNvSpPr txBox="1">
            <a:spLocks noChangeArrowheads="1"/>
          </p:cNvSpPr>
          <p:nvPr/>
        </p:nvSpPr>
        <p:spPr bwMode="auto">
          <a:xfrm>
            <a:off x="3948113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92565" name="Text Box 21"/>
          <p:cNvSpPr txBox="1">
            <a:spLocks noChangeArrowheads="1"/>
          </p:cNvSpPr>
          <p:nvPr/>
        </p:nvSpPr>
        <p:spPr bwMode="auto">
          <a:xfrm>
            <a:off x="2363788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232025" y="3573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cxnSp>
        <p:nvCxnSpPr>
          <p:cNvPr id="492567" name="AutoShape 23"/>
          <p:cNvCxnSpPr>
            <a:cxnSpLocks noChangeShapeType="1"/>
            <a:stCxn id="492547" idx="6"/>
            <a:endCxn id="492549" idx="4"/>
          </p:cNvCxnSpPr>
          <p:nvPr/>
        </p:nvCxnSpPr>
        <p:spPr bwMode="auto">
          <a:xfrm flipV="1">
            <a:off x="5659438" y="3370263"/>
            <a:ext cx="173037" cy="1060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568" name="Text Box 24"/>
          <p:cNvSpPr txBox="1">
            <a:spLocks noChangeArrowheads="1"/>
          </p:cNvSpPr>
          <p:nvPr/>
        </p:nvSpPr>
        <p:spPr bwMode="auto">
          <a:xfrm>
            <a:off x="3635375" y="2133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92569" name="Text Box 25"/>
          <p:cNvSpPr txBox="1">
            <a:spLocks noChangeArrowheads="1"/>
          </p:cNvSpPr>
          <p:nvPr/>
        </p:nvSpPr>
        <p:spPr bwMode="auto">
          <a:xfrm>
            <a:off x="2173288" y="2701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92570" name="Text Box 26"/>
          <p:cNvSpPr txBox="1">
            <a:spLocks noChangeArrowheads="1"/>
          </p:cNvSpPr>
          <p:nvPr/>
        </p:nvSpPr>
        <p:spPr bwMode="auto">
          <a:xfrm>
            <a:off x="1211263" y="2919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2571" name="Text Box 27"/>
          <p:cNvSpPr txBox="1">
            <a:spLocks noChangeArrowheads="1"/>
          </p:cNvSpPr>
          <p:nvPr/>
        </p:nvSpPr>
        <p:spPr bwMode="auto">
          <a:xfrm>
            <a:off x="1979613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7128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27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cxnSp>
        <p:nvCxnSpPr>
          <p:cNvPr id="493570" name="AutoShape 2"/>
          <p:cNvCxnSpPr>
            <a:cxnSpLocks noChangeShapeType="1"/>
            <a:endCxn id="493578" idx="6"/>
          </p:cNvCxnSpPr>
          <p:nvPr/>
        </p:nvCxnSpPr>
        <p:spPr bwMode="auto">
          <a:xfrm flipH="1">
            <a:off x="2706688" y="2530475"/>
            <a:ext cx="1241425" cy="492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72" name="Oval 4"/>
          <p:cNvSpPr>
            <a:spLocks noChangeArrowheads="1"/>
          </p:cNvSpPr>
          <p:nvPr/>
        </p:nvSpPr>
        <p:spPr bwMode="auto">
          <a:xfrm rot="16963605">
            <a:off x="5435601" y="4437062"/>
            <a:ext cx="360362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73" name="Oval 5"/>
          <p:cNvSpPr>
            <a:spLocks noChangeArrowheads="1"/>
          </p:cNvSpPr>
          <p:nvPr/>
        </p:nvSpPr>
        <p:spPr bwMode="auto">
          <a:xfrm>
            <a:off x="6588125" y="38608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74" name="Oval 6"/>
          <p:cNvSpPr>
            <a:spLocks noChangeArrowheads="1"/>
          </p:cNvSpPr>
          <p:nvPr/>
        </p:nvSpPr>
        <p:spPr bwMode="auto">
          <a:xfrm>
            <a:off x="5651500" y="29972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75" name="Oval 7"/>
          <p:cNvSpPr>
            <a:spLocks noChangeArrowheads="1"/>
          </p:cNvSpPr>
          <p:nvPr/>
        </p:nvSpPr>
        <p:spPr bwMode="auto">
          <a:xfrm rot="-1349017">
            <a:off x="3924300" y="23495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3576" name="Oval 8"/>
          <p:cNvSpPr>
            <a:spLocks noChangeArrowheads="1"/>
          </p:cNvSpPr>
          <p:nvPr/>
        </p:nvSpPr>
        <p:spPr bwMode="auto">
          <a:xfrm rot="-1090953">
            <a:off x="4140200" y="3140075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3059113" y="3500438"/>
            <a:ext cx="360362" cy="3603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78" name="Oval 10"/>
          <p:cNvSpPr>
            <a:spLocks noChangeArrowheads="1"/>
          </p:cNvSpPr>
          <p:nvPr/>
        </p:nvSpPr>
        <p:spPr bwMode="auto">
          <a:xfrm rot="932444">
            <a:off x="2339975" y="2349500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 rot="1186422">
            <a:off x="1187450" y="2924175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3580" name="Oval 12"/>
          <p:cNvSpPr>
            <a:spLocks noChangeArrowheads="1"/>
          </p:cNvSpPr>
          <p:nvPr/>
        </p:nvSpPr>
        <p:spPr bwMode="auto">
          <a:xfrm>
            <a:off x="2206625" y="3573463"/>
            <a:ext cx="360363" cy="360362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3581" name="AutoShape 13"/>
          <p:cNvCxnSpPr>
            <a:cxnSpLocks noChangeShapeType="1"/>
            <a:stCxn id="493573" idx="1"/>
            <a:endCxn id="493574" idx="5"/>
          </p:cNvCxnSpPr>
          <p:nvPr/>
        </p:nvCxnSpPr>
        <p:spPr bwMode="auto">
          <a:xfrm flipH="1" flipV="1">
            <a:off x="5959475" y="3317875"/>
            <a:ext cx="681038" cy="582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2" name="AutoShape 14"/>
          <p:cNvCxnSpPr>
            <a:cxnSpLocks noChangeShapeType="1"/>
            <a:stCxn id="493574" idx="2"/>
            <a:endCxn id="493576" idx="6"/>
          </p:cNvCxnSpPr>
          <p:nvPr/>
        </p:nvCxnSpPr>
        <p:spPr bwMode="auto">
          <a:xfrm flipH="1">
            <a:off x="4503738" y="3178175"/>
            <a:ext cx="1135062" cy="8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3" name="AutoShape 15"/>
          <p:cNvCxnSpPr>
            <a:cxnSpLocks noChangeShapeType="1"/>
            <a:stCxn id="493576" idx="0"/>
            <a:endCxn id="493575" idx="4"/>
          </p:cNvCxnSpPr>
          <p:nvPr/>
        </p:nvCxnSpPr>
        <p:spPr bwMode="auto">
          <a:xfrm flipH="1" flipV="1">
            <a:off x="4176713" y="2706688"/>
            <a:ext cx="8255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4" name="AutoShape 16"/>
          <p:cNvCxnSpPr>
            <a:cxnSpLocks noChangeShapeType="1"/>
            <a:stCxn id="493580" idx="0"/>
            <a:endCxn id="493578" idx="4"/>
          </p:cNvCxnSpPr>
          <p:nvPr/>
        </p:nvCxnSpPr>
        <p:spPr bwMode="auto">
          <a:xfrm flipV="1">
            <a:off x="2387600" y="2714625"/>
            <a:ext cx="80963" cy="846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5" name="AutoShape 17"/>
          <p:cNvCxnSpPr>
            <a:cxnSpLocks noChangeShapeType="1"/>
            <a:stCxn id="493577" idx="0"/>
            <a:endCxn id="493578" idx="5"/>
          </p:cNvCxnSpPr>
          <p:nvPr/>
        </p:nvCxnSpPr>
        <p:spPr bwMode="auto">
          <a:xfrm flipH="1" flipV="1">
            <a:off x="2605088" y="2698750"/>
            <a:ext cx="635000" cy="7889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6" name="AutoShape 18"/>
          <p:cNvCxnSpPr>
            <a:cxnSpLocks noChangeShapeType="1"/>
            <a:stCxn id="493579" idx="7"/>
            <a:endCxn id="493578" idx="3"/>
          </p:cNvCxnSpPr>
          <p:nvPr/>
        </p:nvCxnSpPr>
        <p:spPr bwMode="auto">
          <a:xfrm flipV="1">
            <a:off x="1535113" y="2630488"/>
            <a:ext cx="823912" cy="382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87" name="Oval 19"/>
          <p:cNvSpPr>
            <a:spLocks noChangeArrowheads="1"/>
          </p:cNvSpPr>
          <p:nvPr/>
        </p:nvSpPr>
        <p:spPr bwMode="auto">
          <a:xfrm rot="-3566795">
            <a:off x="2555875" y="2276475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2363788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232025" y="3573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cxnSp>
        <p:nvCxnSpPr>
          <p:cNvPr id="493590" name="AutoShape 22"/>
          <p:cNvCxnSpPr>
            <a:cxnSpLocks noChangeShapeType="1"/>
            <a:stCxn id="493572" idx="6"/>
            <a:endCxn id="493574" idx="4"/>
          </p:cNvCxnSpPr>
          <p:nvPr/>
        </p:nvCxnSpPr>
        <p:spPr bwMode="auto">
          <a:xfrm flipV="1">
            <a:off x="5659438" y="3370263"/>
            <a:ext cx="173037" cy="1060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2173288" y="2701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211263" y="2919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979613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9329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27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cxnSp>
        <p:nvCxnSpPr>
          <p:cNvPr id="494594" name="AutoShape 2"/>
          <p:cNvCxnSpPr>
            <a:cxnSpLocks noChangeShapeType="1"/>
            <a:endCxn id="494602" idx="6"/>
          </p:cNvCxnSpPr>
          <p:nvPr/>
        </p:nvCxnSpPr>
        <p:spPr bwMode="auto">
          <a:xfrm flipH="1">
            <a:off x="2706688" y="2530475"/>
            <a:ext cx="1241425" cy="492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596" name="Oval 4"/>
          <p:cNvSpPr>
            <a:spLocks noChangeArrowheads="1"/>
          </p:cNvSpPr>
          <p:nvPr/>
        </p:nvSpPr>
        <p:spPr bwMode="auto">
          <a:xfrm rot="16963605">
            <a:off x="5435601" y="4437062"/>
            <a:ext cx="360362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597" name="Oval 5"/>
          <p:cNvSpPr>
            <a:spLocks noChangeArrowheads="1"/>
          </p:cNvSpPr>
          <p:nvPr/>
        </p:nvSpPr>
        <p:spPr bwMode="auto">
          <a:xfrm>
            <a:off x="6588125" y="38608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598" name="Oval 6"/>
          <p:cNvSpPr>
            <a:spLocks noChangeArrowheads="1"/>
          </p:cNvSpPr>
          <p:nvPr/>
        </p:nvSpPr>
        <p:spPr bwMode="auto">
          <a:xfrm>
            <a:off x="5651500" y="29972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599" name="Oval 7"/>
          <p:cNvSpPr>
            <a:spLocks noChangeArrowheads="1"/>
          </p:cNvSpPr>
          <p:nvPr/>
        </p:nvSpPr>
        <p:spPr bwMode="auto">
          <a:xfrm rot="-1349017">
            <a:off x="3924300" y="23495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4600" name="Oval 8"/>
          <p:cNvSpPr>
            <a:spLocks noChangeArrowheads="1"/>
          </p:cNvSpPr>
          <p:nvPr/>
        </p:nvSpPr>
        <p:spPr bwMode="auto">
          <a:xfrm rot="-1090953">
            <a:off x="4140200" y="3140075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1" name="Oval 9"/>
          <p:cNvSpPr>
            <a:spLocks noChangeArrowheads="1"/>
          </p:cNvSpPr>
          <p:nvPr/>
        </p:nvSpPr>
        <p:spPr bwMode="auto">
          <a:xfrm>
            <a:off x="3059113" y="3500438"/>
            <a:ext cx="360362" cy="3603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2" name="Oval 10"/>
          <p:cNvSpPr>
            <a:spLocks noChangeArrowheads="1"/>
          </p:cNvSpPr>
          <p:nvPr/>
        </p:nvSpPr>
        <p:spPr bwMode="auto">
          <a:xfrm rot="932444">
            <a:off x="2339975" y="2349500"/>
            <a:ext cx="360363" cy="360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3" name="Oval 11"/>
          <p:cNvSpPr>
            <a:spLocks noChangeArrowheads="1"/>
          </p:cNvSpPr>
          <p:nvPr/>
        </p:nvSpPr>
        <p:spPr bwMode="auto">
          <a:xfrm rot="1186422">
            <a:off x="1187450" y="2924175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4" name="Oval 12"/>
          <p:cNvSpPr>
            <a:spLocks noChangeArrowheads="1"/>
          </p:cNvSpPr>
          <p:nvPr/>
        </p:nvSpPr>
        <p:spPr bwMode="auto">
          <a:xfrm>
            <a:off x="2206625" y="3573463"/>
            <a:ext cx="360363" cy="360362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4605" name="AutoShape 13"/>
          <p:cNvCxnSpPr>
            <a:cxnSpLocks noChangeShapeType="1"/>
            <a:stCxn id="494597" idx="1"/>
            <a:endCxn id="494598" idx="5"/>
          </p:cNvCxnSpPr>
          <p:nvPr/>
        </p:nvCxnSpPr>
        <p:spPr bwMode="auto">
          <a:xfrm flipH="1" flipV="1">
            <a:off x="5959475" y="3317875"/>
            <a:ext cx="681038" cy="582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6" name="AutoShape 14"/>
          <p:cNvCxnSpPr>
            <a:cxnSpLocks noChangeShapeType="1"/>
            <a:stCxn id="494598" idx="2"/>
            <a:endCxn id="494600" idx="6"/>
          </p:cNvCxnSpPr>
          <p:nvPr/>
        </p:nvCxnSpPr>
        <p:spPr bwMode="auto">
          <a:xfrm flipH="1">
            <a:off x="4503738" y="3178175"/>
            <a:ext cx="1135062" cy="8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7" name="AutoShape 15"/>
          <p:cNvCxnSpPr>
            <a:cxnSpLocks noChangeShapeType="1"/>
            <a:stCxn id="494600" idx="0"/>
            <a:endCxn id="494599" idx="4"/>
          </p:cNvCxnSpPr>
          <p:nvPr/>
        </p:nvCxnSpPr>
        <p:spPr bwMode="auto">
          <a:xfrm flipH="1" flipV="1">
            <a:off x="4176713" y="2706688"/>
            <a:ext cx="8255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8" name="AutoShape 16"/>
          <p:cNvCxnSpPr>
            <a:cxnSpLocks noChangeShapeType="1"/>
            <a:stCxn id="494604" idx="0"/>
            <a:endCxn id="494602" idx="4"/>
          </p:cNvCxnSpPr>
          <p:nvPr/>
        </p:nvCxnSpPr>
        <p:spPr bwMode="auto">
          <a:xfrm flipV="1">
            <a:off x="2387600" y="2714625"/>
            <a:ext cx="80963" cy="846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9" name="AutoShape 17"/>
          <p:cNvCxnSpPr>
            <a:cxnSpLocks noChangeShapeType="1"/>
            <a:stCxn id="494601" idx="0"/>
            <a:endCxn id="494602" idx="5"/>
          </p:cNvCxnSpPr>
          <p:nvPr/>
        </p:nvCxnSpPr>
        <p:spPr bwMode="auto">
          <a:xfrm flipH="1" flipV="1">
            <a:off x="2605088" y="2698750"/>
            <a:ext cx="635000" cy="7889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0" name="AutoShape 18"/>
          <p:cNvCxnSpPr>
            <a:cxnSpLocks noChangeShapeType="1"/>
            <a:stCxn id="494603" idx="7"/>
            <a:endCxn id="494602" idx="3"/>
          </p:cNvCxnSpPr>
          <p:nvPr/>
        </p:nvCxnSpPr>
        <p:spPr bwMode="auto">
          <a:xfrm flipV="1">
            <a:off x="1535113" y="2630488"/>
            <a:ext cx="823912" cy="382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11" name="Oval 19"/>
          <p:cNvSpPr>
            <a:spLocks noChangeArrowheads="1"/>
          </p:cNvSpPr>
          <p:nvPr/>
        </p:nvSpPr>
        <p:spPr bwMode="auto">
          <a:xfrm rot="-3566795">
            <a:off x="2484438" y="3716338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4612" name="Text Box 20"/>
          <p:cNvSpPr txBox="1">
            <a:spLocks noChangeArrowheads="1"/>
          </p:cNvSpPr>
          <p:nvPr/>
        </p:nvSpPr>
        <p:spPr bwMode="auto">
          <a:xfrm>
            <a:off x="2232025" y="3573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cxnSp>
        <p:nvCxnSpPr>
          <p:cNvPr id="494613" name="AutoShape 21"/>
          <p:cNvCxnSpPr>
            <a:cxnSpLocks noChangeShapeType="1"/>
            <a:stCxn id="494596" idx="6"/>
            <a:endCxn id="494598" idx="4"/>
          </p:cNvCxnSpPr>
          <p:nvPr/>
        </p:nvCxnSpPr>
        <p:spPr bwMode="auto">
          <a:xfrm flipV="1">
            <a:off x="5659438" y="3370263"/>
            <a:ext cx="173037" cy="1060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14" name="Text Box 22"/>
          <p:cNvSpPr txBox="1">
            <a:spLocks noChangeArrowheads="1"/>
          </p:cNvSpPr>
          <p:nvPr/>
        </p:nvSpPr>
        <p:spPr bwMode="auto">
          <a:xfrm>
            <a:off x="1211263" y="2919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4615" name="Text Box 23"/>
          <p:cNvSpPr txBox="1">
            <a:spLocks noChangeArrowheads="1"/>
          </p:cNvSpPr>
          <p:nvPr/>
        </p:nvSpPr>
        <p:spPr bwMode="auto">
          <a:xfrm>
            <a:off x="1979613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4616" name="Text Box 24"/>
          <p:cNvSpPr txBox="1">
            <a:spLocks noChangeArrowheads="1"/>
          </p:cNvSpPr>
          <p:nvPr/>
        </p:nvSpPr>
        <p:spPr bwMode="auto">
          <a:xfrm>
            <a:off x="2124075" y="3133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94617" name="Text Box 25"/>
          <p:cNvSpPr txBox="1">
            <a:spLocks noChangeArrowheads="1"/>
          </p:cNvSpPr>
          <p:nvPr/>
        </p:nvSpPr>
        <p:spPr bwMode="auto">
          <a:xfrm>
            <a:off x="2363788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50367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27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cxnSp>
        <p:nvCxnSpPr>
          <p:cNvPr id="494594" name="AutoShape 2"/>
          <p:cNvCxnSpPr>
            <a:cxnSpLocks noChangeShapeType="1"/>
            <a:endCxn id="494602" idx="6"/>
          </p:cNvCxnSpPr>
          <p:nvPr/>
        </p:nvCxnSpPr>
        <p:spPr bwMode="auto">
          <a:xfrm flipH="1">
            <a:off x="2706688" y="2530475"/>
            <a:ext cx="1241425" cy="492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596" name="Oval 4"/>
          <p:cNvSpPr>
            <a:spLocks noChangeArrowheads="1"/>
          </p:cNvSpPr>
          <p:nvPr/>
        </p:nvSpPr>
        <p:spPr bwMode="auto">
          <a:xfrm rot="16963605">
            <a:off x="5435601" y="4437062"/>
            <a:ext cx="360362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597" name="Oval 5"/>
          <p:cNvSpPr>
            <a:spLocks noChangeArrowheads="1"/>
          </p:cNvSpPr>
          <p:nvPr/>
        </p:nvSpPr>
        <p:spPr bwMode="auto">
          <a:xfrm>
            <a:off x="6588125" y="38608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598" name="Oval 6"/>
          <p:cNvSpPr>
            <a:spLocks noChangeArrowheads="1"/>
          </p:cNvSpPr>
          <p:nvPr/>
        </p:nvSpPr>
        <p:spPr bwMode="auto">
          <a:xfrm>
            <a:off x="5651500" y="29972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599" name="Oval 7"/>
          <p:cNvSpPr>
            <a:spLocks noChangeArrowheads="1"/>
          </p:cNvSpPr>
          <p:nvPr/>
        </p:nvSpPr>
        <p:spPr bwMode="auto">
          <a:xfrm rot="-1349017">
            <a:off x="3924300" y="23495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4600" name="Oval 8"/>
          <p:cNvSpPr>
            <a:spLocks noChangeArrowheads="1"/>
          </p:cNvSpPr>
          <p:nvPr/>
        </p:nvSpPr>
        <p:spPr bwMode="auto">
          <a:xfrm rot="-1090953">
            <a:off x="4140200" y="3140075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1" name="Oval 9"/>
          <p:cNvSpPr>
            <a:spLocks noChangeArrowheads="1"/>
          </p:cNvSpPr>
          <p:nvPr/>
        </p:nvSpPr>
        <p:spPr bwMode="auto">
          <a:xfrm>
            <a:off x="3059113" y="3500438"/>
            <a:ext cx="360362" cy="3603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2" name="Oval 10"/>
          <p:cNvSpPr>
            <a:spLocks noChangeArrowheads="1"/>
          </p:cNvSpPr>
          <p:nvPr/>
        </p:nvSpPr>
        <p:spPr bwMode="auto">
          <a:xfrm rot="932444">
            <a:off x="2339975" y="2349500"/>
            <a:ext cx="360363" cy="360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3" name="Oval 11"/>
          <p:cNvSpPr>
            <a:spLocks noChangeArrowheads="1"/>
          </p:cNvSpPr>
          <p:nvPr/>
        </p:nvSpPr>
        <p:spPr bwMode="auto">
          <a:xfrm rot="1186422">
            <a:off x="1187450" y="2924175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4604" name="Oval 12"/>
          <p:cNvSpPr>
            <a:spLocks noChangeArrowheads="1"/>
          </p:cNvSpPr>
          <p:nvPr/>
        </p:nvSpPr>
        <p:spPr bwMode="auto">
          <a:xfrm>
            <a:off x="2206625" y="3573463"/>
            <a:ext cx="360363" cy="3603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4605" name="AutoShape 13"/>
          <p:cNvCxnSpPr>
            <a:cxnSpLocks noChangeShapeType="1"/>
            <a:stCxn id="494597" idx="1"/>
            <a:endCxn id="494598" idx="5"/>
          </p:cNvCxnSpPr>
          <p:nvPr/>
        </p:nvCxnSpPr>
        <p:spPr bwMode="auto">
          <a:xfrm flipH="1" flipV="1">
            <a:off x="5959475" y="3317875"/>
            <a:ext cx="681038" cy="582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6" name="AutoShape 14"/>
          <p:cNvCxnSpPr>
            <a:cxnSpLocks noChangeShapeType="1"/>
            <a:stCxn id="494598" idx="2"/>
            <a:endCxn id="494600" idx="6"/>
          </p:cNvCxnSpPr>
          <p:nvPr/>
        </p:nvCxnSpPr>
        <p:spPr bwMode="auto">
          <a:xfrm flipH="1">
            <a:off x="4503738" y="3178175"/>
            <a:ext cx="1135062" cy="8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7" name="AutoShape 15"/>
          <p:cNvCxnSpPr>
            <a:cxnSpLocks noChangeShapeType="1"/>
            <a:stCxn id="494600" idx="0"/>
            <a:endCxn id="494599" idx="4"/>
          </p:cNvCxnSpPr>
          <p:nvPr/>
        </p:nvCxnSpPr>
        <p:spPr bwMode="auto">
          <a:xfrm flipH="1" flipV="1">
            <a:off x="4176713" y="2706688"/>
            <a:ext cx="8255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8" name="AutoShape 16"/>
          <p:cNvCxnSpPr>
            <a:cxnSpLocks noChangeShapeType="1"/>
            <a:stCxn id="494604" idx="0"/>
            <a:endCxn id="494602" idx="4"/>
          </p:cNvCxnSpPr>
          <p:nvPr/>
        </p:nvCxnSpPr>
        <p:spPr bwMode="auto">
          <a:xfrm flipV="1">
            <a:off x="2387600" y="2714625"/>
            <a:ext cx="80963" cy="846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9" name="AutoShape 17"/>
          <p:cNvCxnSpPr>
            <a:cxnSpLocks noChangeShapeType="1"/>
            <a:stCxn id="494601" idx="0"/>
            <a:endCxn id="494602" idx="5"/>
          </p:cNvCxnSpPr>
          <p:nvPr/>
        </p:nvCxnSpPr>
        <p:spPr bwMode="auto">
          <a:xfrm flipH="1" flipV="1">
            <a:off x="2605088" y="2698750"/>
            <a:ext cx="635000" cy="7889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0" name="AutoShape 18"/>
          <p:cNvCxnSpPr>
            <a:cxnSpLocks noChangeShapeType="1"/>
            <a:stCxn id="494603" idx="7"/>
            <a:endCxn id="494602" idx="3"/>
          </p:cNvCxnSpPr>
          <p:nvPr/>
        </p:nvCxnSpPr>
        <p:spPr bwMode="auto">
          <a:xfrm flipV="1">
            <a:off x="1535113" y="2630488"/>
            <a:ext cx="823912" cy="382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11" name="Oval 19"/>
          <p:cNvSpPr>
            <a:spLocks noChangeArrowheads="1"/>
          </p:cNvSpPr>
          <p:nvPr/>
        </p:nvSpPr>
        <p:spPr bwMode="auto">
          <a:xfrm rot="-3566795">
            <a:off x="2559250" y="2233613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4612" name="Text Box 20"/>
          <p:cNvSpPr txBox="1">
            <a:spLocks noChangeArrowheads="1"/>
          </p:cNvSpPr>
          <p:nvPr/>
        </p:nvSpPr>
        <p:spPr bwMode="auto">
          <a:xfrm>
            <a:off x="2232025" y="3573463"/>
            <a:ext cx="311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cxnSp>
        <p:nvCxnSpPr>
          <p:cNvPr id="494613" name="AutoShape 21"/>
          <p:cNvCxnSpPr>
            <a:cxnSpLocks noChangeShapeType="1"/>
            <a:stCxn id="494596" idx="6"/>
            <a:endCxn id="494598" idx="4"/>
          </p:cNvCxnSpPr>
          <p:nvPr/>
        </p:nvCxnSpPr>
        <p:spPr bwMode="auto">
          <a:xfrm flipV="1">
            <a:off x="5659438" y="3370263"/>
            <a:ext cx="173037" cy="1060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14" name="Text Box 22"/>
          <p:cNvSpPr txBox="1">
            <a:spLocks noChangeArrowheads="1"/>
          </p:cNvSpPr>
          <p:nvPr/>
        </p:nvSpPr>
        <p:spPr bwMode="auto">
          <a:xfrm>
            <a:off x="1211263" y="2919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4615" name="Text Box 23"/>
          <p:cNvSpPr txBox="1">
            <a:spLocks noChangeArrowheads="1"/>
          </p:cNvSpPr>
          <p:nvPr/>
        </p:nvSpPr>
        <p:spPr bwMode="auto">
          <a:xfrm>
            <a:off x="1979613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494617" name="Text Box 25"/>
          <p:cNvSpPr txBox="1">
            <a:spLocks noChangeArrowheads="1"/>
          </p:cNvSpPr>
          <p:nvPr/>
        </p:nvSpPr>
        <p:spPr bwMode="auto">
          <a:xfrm>
            <a:off x="2363788" y="2346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2118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23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cxnSp>
        <p:nvCxnSpPr>
          <p:cNvPr id="495618" name="AutoShape 2"/>
          <p:cNvCxnSpPr>
            <a:cxnSpLocks noChangeShapeType="1"/>
            <a:endCxn id="495626" idx="6"/>
          </p:cNvCxnSpPr>
          <p:nvPr/>
        </p:nvCxnSpPr>
        <p:spPr bwMode="auto">
          <a:xfrm flipH="1">
            <a:off x="2706688" y="2530475"/>
            <a:ext cx="1241425" cy="492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20" name="Oval 4"/>
          <p:cNvSpPr>
            <a:spLocks noChangeArrowheads="1"/>
          </p:cNvSpPr>
          <p:nvPr/>
        </p:nvSpPr>
        <p:spPr bwMode="auto">
          <a:xfrm rot="16963605">
            <a:off x="5435601" y="4437062"/>
            <a:ext cx="360362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1" name="Oval 5"/>
          <p:cNvSpPr>
            <a:spLocks noChangeArrowheads="1"/>
          </p:cNvSpPr>
          <p:nvPr/>
        </p:nvSpPr>
        <p:spPr bwMode="auto">
          <a:xfrm>
            <a:off x="6588125" y="38608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2" name="Oval 6"/>
          <p:cNvSpPr>
            <a:spLocks noChangeArrowheads="1"/>
          </p:cNvSpPr>
          <p:nvPr/>
        </p:nvSpPr>
        <p:spPr bwMode="auto">
          <a:xfrm>
            <a:off x="5651500" y="29972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3" name="Oval 7"/>
          <p:cNvSpPr>
            <a:spLocks noChangeArrowheads="1"/>
          </p:cNvSpPr>
          <p:nvPr/>
        </p:nvSpPr>
        <p:spPr bwMode="auto">
          <a:xfrm rot="-1349017">
            <a:off x="3924300" y="2349500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95624" name="Oval 8"/>
          <p:cNvSpPr>
            <a:spLocks noChangeArrowheads="1"/>
          </p:cNvSpPr>
          <p:nvPr/>
        </p:nvSpPr>
        <p:spPr bwMode="auto">
          <a:xfrm rot="-1090953">
            <a:off x="4140200" y="3140075"/>
            <a:ext cx="360363" cy="3603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5" name="Oval 9"/>
          <p:cNvSpPr>
            <a:spLocks noChangeArrowheads="1"/>
          </p:cNvSpPr>
          <p:nvPr/>
        </p:nvSpPr>
        <p:spPr bwMode="auto">
          <a:xfrm>
            <a:off x="3059113" y="3500438"/>
            <a:ext cx="360362" cy="3603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6" name="Oval 10"/>
          <p:cNvSpPr>
            <a:spLocks noChangeArrowheads="1"/>
          </p:cNvSpPr>
          <p:nvPr/>
        </p:nvSpPr>
        <p:spPr bwMode="auto">
          <a:xfrm rot="932444">
            <a:off x="2339975" y="2349500"/>
            <a:ext cx="360363" cy="360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7" name="Oval 11"/>
          <p:cNvSpPr>
            <a:spLocks noChangeArrowheads="1"/>
          </p:cNvSpPr>
          <p:nvPr/>
        </p:nvSpPr>
        <p:spPr bwMode="auto">
          <a:xfrm rot="1186422">
            <a:off x="1187450" y="2924175"/>
            <a:ext cx="360363" cy="360363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5628" name="Oval 12"/>
          <p:cNvSpPr>
            <a:spLocks noChangeArrowheads="1"/>
          </p:cNvSpPr>
          <p:nvPr/>
        </p:nvSpPr>
        <p:spPr bwMode="auto">
          <a:xfrm>
            <a:off x="2206625" y="3573463"/>
            <a:ext cx="360363" cy="3603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5629" name="AutoShape 13"/>
          <p:cNvCxnSpPr>
            <a:cxnSpLocks noChangeShapeType="1"/>
            <a:stCxn id="495621" idx="1"/>
            <a:endCxn id="495622" idx="5"/>
          </p:cNvCxnSpPr>
          <p:nvPr/>
        </p:nvCxnSpPr>
        <p:spPr bwMode="auto">
          <a:xfrm flipH="1" flipV="1">
            <a:off x="5959475" y="3317875"/>
            <a:ext cx="681038" cy="582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0" name="AutoShape 14"/>
          <p:cNvCxnSpPr>
            <a:cxnSpLocks noChangeShapeType="1"/>
            <a:stCxn id="495622" idx="2"/>
            <a:endCxn id="495624" idx="6"/>
          </p:cNvCxnSpPr>
          <p:nvPr/>
        </p:nvCxnSpPr>
        <p:spPr bwMode="auto">
          <a:xfrm flipH="1">
            <a:off x="4503738" y="3178175"/>
            <a:ext cx="1135062" cy="8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1" name="AutoShape 15"/>
          <p:cNvCxnSpPr>
            <a:cxnSpLocks noChangeShapeType="1"/>
            <a:stCxn id="495624" idx="0"/>
            <a:endCxn id="495623" idx="4"/>
          </p:cNvCxnSpPr>
          <p:nvPr/>
        </p:nvCxnSpPr>
        <p:spPr bwMode="auto">
          <a:xfrm flipH="1" flipV="1">
            <a:off x="4176713" y="2706688"/>
            <a:ext cx="82550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2" name="AutoShape 16"/>
          <p:cNvCxnSpPr>
            <a:cxnSpLocks noChangeShapeType="1"/>
            <a:stCxn id="495628" idx="0"/>
            <a:endCxn id="495626" idx="4"/>
          </p:cNvCxnSpPr>
          <p:nvPr/>
        </p:nvCxnSpPr>
        <p:spPr bwMode="auto">
          <a:xfrm flipV="1">
            <a:off x="2387600" y="2714625"/>
            <a:ext cx="80963" cy="846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3" name="AutoShape 17"/>
          <p:cNvCxnSpPr>
            <a:cxnSpLocks noChangeShapeType="1"/>
            <a:stCxn id="495625" idx="0"/>
            <a:endCxn id="495626" idx="5"/>
          </p:cNvCxnSpPr>
          <p:nvPr/>
        </p:nvCxnSpPr>
        <p:spPr bwMode="auto">
          <a:xfrm flipH="1" flipV="1">
            <a:off x="2605088" y="2698750"/>
            <a:ext cx="635000" cy="7889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4" name="AutoShape 18"/>
          <p:cNvCxnSpPr>
            <a:cxnSpLocks noChangeShapeType="1"/>
            <a:stCxn id="495627" idx="7"/>
            <a:endCxn id="495626" idx="3"/>
          </p:cNvCxnSpPr>
          <p:nvPr/>
        </p:nvCxnSpPr>
        <p:spPr bwMode="auto">
          <a:xfrm flipV="1">
            <a:off x="1535113" y="2630488"/>
            <a:ext cx="823912" cy="382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35" name="Oval 19"/>
          <p:cNvSpPr>
            <a:spLocks noChangeArrowheads="1"/>
          </p:cNvSpPr>
          <p:nvPr/>
        </p:nvSpPr>
        <p:spPr bwMode="auto">
          <a:xfrm rot="-3566795">
            <a:off x="1258888" y="2781300"/>
            <a:ext cx="215900" cy="2159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95636" name="AutoShape 20"/>
          <p:cNvCxnSpPr>
            <a:cxnSpLocks noChangeShapeType="1"/>
            <a:stCxn id="495620" idx="6"/>
            <a:endCxn id="495622" idx="4"/>
          </p:cNvCxnSpPr>
          <p:nvPr/>
        </p:nvCxnSpPr>
        <p:spPr bwMode="auto">
          <a:xfrm flipV="1">
            <a:off x="5659438" y="3370263"/>
            <a:ext cx="173037" cy="1060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211263" y="2919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3347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Algorithm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Invariant: From each process a directed path leads to the token</a:t>
            </a:r>
          </a:p>
          <a:p>
            <a:pPr>
              <a:buFont typeface="Arial" charset="0"/>
              <a:buChar char="•"/>
            </a:pPr>
            <a:r>
              <a:rPr lang="en-US" dirty="0"/>
              <a:t>In a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balanced tree the maximal path length between arbitrary processes is </a:t>
            </a:r>
            <a:r>
              <a:rPr lang="en-US" i="1" noProof="1"/>
              <a:t>O</a:t>
            </a:r>
            <a:r>
              <a:rPr lang="en-US" noProof="1"/>
              <a:t>(</a:t>
            </a:r>
            <a:r>
              <a:rPr lang="en-US" i="1" noProof="1"/>
              <a:t>log</a:t>
            </a:r>
            <a:r>
              <a:rPr lang="en-US" i="1" baseline="-25000" noProof="1"/>
              <a:t>k</a:t>
            </a:r>
            <a:r>
              <a:rPr lang="en-US" noProof="1"/>
              <a:t> </a:t>
            </a:r>
            <a:r>
              <a:rPr lang="en-US" i="1" noProof="1"/>
              <a:t>n</a:t>
            </a:r>
            <a:r>
              <a:rPr lang="en-US" noProof="1"/>
              <a:t>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Accordingly, only </a:t>
            </a:r>
            <a:r>
              <a:rPr lang="en-US" i="1" noProof="1"/>
              <a:t>O</a:t>
            </a:r>
            <a:r>
              <a:rPr lang="en-US" noProof="1"/>
              <a:t>(</a:t>
            </a:r>
            <a:r>
              <a:rPr lang="en-US" i="1" noProof="1"/>
              <a:t>log</a:t>
            </a:r>
            <a:r>
              <a:rPr lang="en-US" i="1" baseline="-25000" noProof="1"/>
              <a:t>k</a:t>
            </a:r>
            <a:r>
              <a:rPr lang="en-US" noProof="1"/>
              <a:t> </a:t>
            </a:r>
            <a:r>
              <a:rPr lang="en-US" i="1" noProof="1"/>
              <a:t>n</a:t>
            </a:r>
            <a:r>
              <a:rPr lang="en-US" noProof="1"/>
              <a:t>)</a:t>
            </a:r>
            <a:r>
              <a:rPr lang="en-US" dirty="0"/>
              <a:t> messages per access are needed</a:t>
            </a:r>
          </a:p>
          <a:p>
            <a:pPr>
              <a:buFont typeface="Arial" charset="0"/>
              <a:buChar char="•"/>
            </a:pPr>
            <a:r>
              <a:rPr lang="en-US" dirty="0"/>
              <a:t>Start state: Winner of an election gets the token and creates a spanning tree with edges directed towards itself</a:t>
            </a:r>
          </a:p>
          <a:p>
            <a:pPr lvl="1"/>
            <a:r>
              <a:rPr lang="en-US" dirty="0"/>
              <a:t>Both can be achieved simultaneously by </a:t>
            </a:r>
            <a:r>
              <a:rPr lang="en-US"/>
              <a:t>using the echo </a:t>
            </a:r>
            <a:r>
              <a:rPr lang="en-US" dirty="0"/>
              <a:t>algorithm</a:t>
            </a:r>
          </a:p>
          <a:p>
            <a:pPr>
              <a:buFont typeface="Arial" charset="0"/>
              <a:buChar char="•"/>
            </a:pPr>
            <a:r>
              <a:rPr lang="en-US" dirty="0"/>
              <a:t>Procedure can be generalized for arbitrarily connected topologies</a:t>
            </a:r>
            <a:endParaRPr lang="en-US" noProof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7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for a Realization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</a:rPr>
              <a:t>Safety</a:t>
            </a:r>
            <a:r>
              <a:rPr lang="en-US" dirty="0"/>
              <a:t>: Something bad that cannot be undone shall never happen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Here: At no point in time must an access be allowed for more than one process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</a:rPr>
              <a:t>Liveness</a:t>
            </a:r>
            <a:r>
              <a:rPr lang="en-US" dirty="0"/>
              <a:t>: Something that should happen eventually happens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Here: If there is at least one applicant, the access has to be allowed to one of the applicants after finite time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Algorithms must fulfill safety </a:t>
            </a:r>
            <a:r>
              <a:rPr lang="en-US" i="1" dirty="0"/>
              <a:t>and</a:t>
            </a:r>
            <a:r>
              <a:rPr lang="en-US" dirty="0"/>
              <a:t> liveness; often, a trivial solution is possible for only </a:t>
            </a:r>
            <a:r>
              <a:rPr lang="en-US" i="1" dirty="0"/>
              <a:t>one</a:t>
            </a:r>
            <a:r>
              <a:rPr lang="en-US" dirty="0"/>
              <a:t> of the two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93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5187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Comparison of Message Complexity per Access</a:t>
            </a:r>
          </a:p>
        </p:txBody>
      </p:sp>
      <p:graphicFrame>
        <p:nvGraphicFramePr>
          <p:cNvPr id="498744" name="Group 56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844824"/>
          <a:ext cx="8060827" cy="4095130"/>
        </p:xfrm>
        <a:graphic>
          <a:graphicData uri="http://schemas.openxmlformats.org/drawingml/2006/table">
            <a:tbl>
              <a:tblPr/>
              <a:tblGrid>
                <a:gridCol w="450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</a:t>
                      </a:r>
                    </a:p>
                  </a:txBody>
                  <a:tcPr marL="106062" marR="106062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354013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Complexity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Logical Topology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6062" marR="106062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Token Ring</a:t>
                      </a: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... ∞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Broadcast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1)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Broadcast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1)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Token Ring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… 2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1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Mesh Arrangement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(√</a:t>
                      </a:r>
                      <a:r>
                        <a:rPr kumimoji="0" lang="en-US" sz="2000" b="0" i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Lift Algorithm on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-ary Tree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</a:t>
                      </a:r>
                      <a:r>
                        <a:rPr kumimoji="0" lang="en-US" sz="2000" b="0" i="1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000" b="0" i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  <a:r>
                        <a:rPr kumimoji="0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Central Manager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759" marR="107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07759" marR="107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9579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5406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L. </a:t>
            </a:r>
            <a:r>
              <a:rPr lang="en-US" dirty="0" err="1"/>
              <a:t>Lamport</a:t>
            </a:r>
            <a:r>
              <a:rPr lang="en-US" dirty="0"/>
              <a:t>. Time, Clocks, and the Ordering of Events in a Distributed Environment. Communications of the ACM, 21:558--564, July 1978.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G. Ricart and A. K. Agrawala. An Optimal Algorithm for Mutual Exclusion in Computer Networks. Communications of the ACM, 24(1):9--17, 1981. 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M. Maekawa. A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√</a:t>
            </a:r>
            <a:r>
              <a:rPr lang="en-US" dirty="0"/>
              <a:t>N Algorithm for Mutual Exclusion in Decentralized Systems. ACM Transactions on Computer Systems, 3(2):145--159, 1985.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K. Raymond. A Tree-Based Algorithm for Distributed Mutual Exclusion. ACM Transactions on Computer Systems, 7(1):61--77, 1989.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W. S. </a:t>
            </a:r>
            <a:r>
              <a:rPr lang="en-US" dirty="0" err="1"/>
              <a:t>Luk</a:t>
            </a:r>
            <a:r>
              <a:rPr lang="en-US" dirty="0"/>
              <a:t> and T. T. Wong. Two New Quorum Based Algorithms for Distributed Mutual Exclusion. In Proceedings of the 17th International Conference on Distributed Computing Systems (ICDCS '97), pages 100--107, 1997. IEEE Computer Society.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I. Suzuki and T. Kasami. A distributed mutual exclusion algorithm. ACM Transactions on Computer Systems, 3(4):344--349, 1985.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A. S. </a:t>
            </a:r>
            <a:r>
              <a:rPr lang="en-US" dirty="0" err="1"/>
              <a:t>Tanenbaum</a:t>
            </a:r>
            <a:r>
              <a:rPr lang="en-US" dirty="0"/>
              <a:t> and M. van Steen. Distributed Systems: Principles and Paradigms. Prentice Hall, 2002. Chapter 5, pages 262--270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N. Lynch. Distributed Algorithms. Morgan Kaufmann, 1996. Chapter 10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en-US" dirty="0"/>
              <a:t>G. </a:t>
            </a:r>
            <a:r>
              <a:rPr lang="en-US" dirty="0" err="1"/>
              <a:t>Coulouris</a:t>
            </a:r>
            <a:r>
              <a:rPr lang="en-US" dirty="0"/>
              <a:t>, J. </a:t>
            </a:r>
            <a:r>
              <a:rPr lang="en-US" dirty="0" err="1"/>
              <a:t>Dollimore</a:t>
            </a:r>
            <a:r>
              <a:rPr lang="en-US" dirty="0"/>
              <a:t>, and T. </a:t>
            </a:r>
            <a:r>
              <a:rPr lang="en-US" dirty="0" err="1"/>
              <a:t>Kindberg</a:t>
            </a:r>
            <a:r>
              <a:rPr lang="en-US" dirty="0"/>
              <a:t>. Distributed Systems: Concepts and Design. Addison-Wesley, 3rd edition, 2001. Chapter 11.2, pages 423--431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7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a Realization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required additionally besides Safety and </a:t>
            </a:r>
            <a:r>
              <a:rPr lang="en-US" dirty="0" err="1"/>
              <a:t>Liveness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/>
                </a:solidFill>
              </a:rPr>
              <a:t>Fairness</a:t>
            </a:r>
          </a:p>
          <a:p>
            <a:pPr lvl="1"/>
            <a:r>
              <a:rPr lang="en-US" dirty="0"/>
              <a:t>No starvation: If a process desires access, the access has to be allowed after finite time</a:t>
            </a:r>
          </a:p>
          <a:p>
            <a:pPr lvl="1"/>
            <a:r>
              <a:rPr lang="en-US" dirty="0"/>
              <a:t>Stronger fairness requirements: The allowance of access takes the order of access requests into account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7538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Centralized Systems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Examples for used mechanisms to achieve mutual exclusion</a:t>
            </a:r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Semaphores</a:t>
            </a:r>
          </a:p>
          <a:p>
            <a:pPr lvl="1"/>
            <a:r>
              <a:rPr lang="en-US" dirty="0"/>
              <a:t>Monitors</a:t>
            </a:r>
          </a:p>
          <a:p>
            <a:pPr>
              <a:buFont typeface="Arial" charset="0"/>
              <a:buChar char="•"/>
            </a:pPr>
            <a:r>
              <a:rPr lang="en-US" dirty="0"/>
              <a:t>Those mechanisms are based on the fact that processes can atomically access a common physically memory (atomic testing and setting of a memory cell)</a:t>
            </a:r>
          </a:p>
          <a:p>
            <a:pPr>
              <a:buFont typeface="Arial" charset="0"/>
              <a:buChar char="•"/>
            </a:pPr>
            <a:r>
              <a:rPr lang="en-US" dirty="0"/>
              <a:t>Not given in distributed systems!</a:t>
            </a:r>
          </a:p>
          <a:p>
            <a:pPr>
              <a:buFont typeface="Arial" charset="0"/>
              <a:buChar char="•"/>
            </a:pPr>
            <a:r>
              <a:rPr lang="en-US" dirty="0"/>
              <a:t>How can mutual exclusion be realized in distributed systems?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590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with Central Coordinator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4823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Solution for Distributed Systems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 process is assigned as </a:t>
            </a:r>
            <a:r>
              <a:rPr lang="en-US" dirty="0">
                <a:solidFill>
                  <a:schemeClr val="accent1"/>
                </a:solidFill>
              </a:rPr>
              <a:t>coordinator</a:t>
            </a:r>
            <a:r>
              <a:rPr lang="en-US" dirty="0"/>
              <a:t> in reference to a resource (e.g. by election)</a:t>
            </a:r>
          </a:p>
          <a:p>
            <a:pPr>
              <a:buFont typeface="Arial" charset="0"/>
              <a:buChar char="•"/>
            </a:pPr>
            <a:r>
              <a:rPr lang="en-US" dirty="0"/>
              <a:t>The coordinator is informed about all requests and releases</a:t>
            </a:r>
          </a:p>
          <a:p>
            <a:pPr>
              <a:buFont typeface="Arial" charset="0"/>
              <a:buChar char="•"/>
            </a:pPr>
            <a:r>
              <a:rPr lang="en-US" dirty="0"/>
              <a:t>Coordinator grants accesses</a:t>
            </a:r>
          </a:p>
          <a:p>
            <a:pPr>
              <a:buFont typeface="Arial" charset="0"/>
              <a:buChar char="•"/>
            </a:pPr>
            <a:r>
              <a:rPr lang="en-US" dirty="0"/>
              <a:t>Easy to implement</a:t>
            </a:r>
          </a:p>
          <a:p>
            <a:pPr>
              <a:buFont typeface="Arial" charset="0"/>
              <a:buChar char="•"/>
            </a:pPr>
            <a:r>
              <a:rPr lang="en-US" dirty="0"/>
              <a:t>3 messages per access with blocking operations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Disadvantages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Asymmetrical load distribution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65924" name="Oval 4"/>
          <p:cNvSpPr>
            <a:spLocks noChangeArrowheads="1"/>
          </p:cNvSpPr>
          <p:nvPr/>
        </p:nvSpPr>
        <p:spPr bwMode="auto">
          <a:xfrm>
            <a:off x="6724129" y="4195002"/>
            <a:ext cx="511175" cy="49371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sz="2000"/>
              <a:t>K</a:t>
            </a:r>
          </a:p>
        </p:txBody>
      </p:sp>
      <p:sp>
        <p:nvSpPr>
          <p:cNvPr id="465925" name="Oval 5"/>
          <p:cNvSpPr>
            <a:spLocks noChangeArrowheads="1"/>
          </p:cNvSpPr>
          <p:nvPr/>
        </p:nvSpPr>
        <p:spPr bwMode="auto">
          <a:xfrm>
            <a:off x="5508104" y="5625340"/>
            <a:ext cx="404813" cy="392112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sz="2000"/>
              <a:t>1</a:t>
            </a:r>
          </a:p>
        </p:txBody>
      </p:sp>
      <p:sp>
        <p:nvSpPr>
          <p:cNvPr id="465926" name="Oval 6"/>
          <p:cNvSpPr>
            <a:spLocks noChangeArrowheads="1"/>
          </p:cNvSpPr>
          <p:nvPr/>
        </p:nvSpPr>
        <p:spPr bwMode="auto">
          <a:xfrm>
            <a:off x="6778104" y="5625340"/>
            <a:ext cx="404813" cy="392112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sz="2000"/>
              <a:t>2</a:t>
            </a:r>
          </a:p>
        </p:txBody>
      </p:sp>
      <p:sp>
        <p:nvSpPr>
          <p:cNvPr id="465927" name="Oval 7"/>
          <p:cNvSpPr>
            <a:spLocks noChangeArrowheads="1"/>
          </p:cNvSpPr>
          <p:nvPr/>
        </p:nvSpPr>
        <p:spPr bwMode="auto">
          <a:xfrm>
            <a:off x="8048104" y="5625340"/>
            <a:ext cx="404813" cy="392112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 sz="2000"/>
              <a:t>3</a:t>
            </a:r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5014392" y="4769677"/>
            <a:ext cx="8527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/>
              <a:t>Free</a:t>
            </a:r>
            <a:r>
              <a:rPr lang="de-DE" sz="2000" dirty="0"/>
              <a:t>?</a:t>
            </a: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7967142" y="4506152"/>
            <a:ext cx="8527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/>
              <a:t>Free</a:t>
            </a:r>
            <a:r>
              <a:rPr lang="de-DE" sz="2000" dirty="0"/>
              <a:t>?</a:t>
            </a:r>
          </a:p>
        </p:txBody>
      </p:sp>
      <p:sp>
        <p:nvSpPr>
          <p:cNvPr id="465930" name="Rectangle 10"/>
          <p:cNvSpPr>
            <a:spLocks noChangeArrowheads="1"/>
          </p:cNvSpPr>
          <p:nvPr/>
        </p:nvSpPr>
        <p:spPr bwMode="auto">
          <a:xfrm>
            <a:off x="5990704" y="4649027"/>
            <a:ext cx="547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2000"/>
              <a:t>OK</a:t>
            </a:r>
          </a:p>
        </p:txBody>
      </p:sp>
      <p:cxnSp>
        <p:nvCxnSpPr>
          <p:cNvPr id="465931" name="AutoShape 11"/>
          <p:cNvCxnSpPr>
            <a:cxnSpLocks noChangeShapeType="1"/>
          </p:cNvCxnSpPr>
          <p:nvPr/>
        </p:nvCxnSpPr>
        <p:spPr bwMode="auto">
          <a:xfrm flipH="1">
            <a:off x="5838304" y="4615690"/>
            <a:ext cx="944563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2" name="AutoShape 12"/>
          <p:cNvCxnSpPr>
            <a:cxnSpLocks noChangeShapeType="1"/>
            <a:stCxn id="465925" idx="0"/>
            <a:endCxn id="465924" idx="2"/>
          </p:cNvCxnSpPr>
          <p:nvPr/>
        </p:nvCxnSpPr>
        <p:spPr bwMode="auto">
          <a:xfrm rot="16200000">
            <a:off x="5626372" y="4527584"/>
            <a:ext cx="1173163" cy="1003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3" name="AutoShape 13"/>
          <p:cNvCxnSpPr>
            <a:cxnSpLocks noChangeShapeType="1"/>
          </p:cNvCxnSpPr>
          <p:nvPr/>
        </p:nvCxnSpPr>
        <p:spPr bwMode="auto">
          <a:xfrm flipV="1">
            <a:off x="5919267" y="4688715"/>
            <a:ext cx="1066800" cy="11334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6462192" y="5120515"/>
            <a:ext cx="86722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/>
              <a:t>Done</a:t>
            </a:r>
            <a:r>
              <a:rPr lang="de-DE" sz="2000" dirty="0"/>
              <a:t>!</a:t>
            </a:r>
          </a:p>
        </p:txBody>
      </p:sp>
      <p:cxnSp>
        <p:nvCxnSpPr>
          <p:cNvPr id="465935" name="AutoShape 15"/>
          <p:cNvCxnSpPr>
            <a:cxnSpLocks noChangeShapeType="1"/>
            <a:stCxn id="465927" idx="0"/>
            <a:endCxn id="465924" idx="6"/>
          </p:cNvCxnSpPr>
          <p:nvPr/>
        </p:nvCxnSpPr>
        <p:spPr bwMode="auto">
          <a:xfrm rot="5400000" flipH="1">
            <a:off x="7161485" y="4525996"/>
            <a:ext cx="1173163" cy="10064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0100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Broadcast-Based Algorithms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/>
              <a:t> Le Phuoc, TU Berlin, Distributed Algorithms 2018/19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0385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7303</TotalTime>
  <Words>3168</Words>
  <Application>Microsoft Macintosh PowerPoint</Application>
  <PresentationFormat>On-screen Show (4:3)</PresentationFormat>
  <Paragraphs>587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 Unicode MS</vt:lpstr>
      <vt:lpstr>Arial</vt:lpstr>
      <vt:lpstr>Times New Roman</vt:lpstr>
      <vt:lpstr>AVA</vt:lpstr>
      <vt:lpstr>TU_PPT_Master_ohneBild_HDL-einzeilig</vt:lpstr>
      <vt:lpstr>Distributed Algorithms 2018/19 Mutual Exclusion</vt:lpstr>
      <vt:lpstr>Overview</vt:lpstr>
      <vt:lpstr>Mutual Exclusion</vt:lpstr>
      <vt:lpstr>Requirements for a Realization</vt:lpstr>
      <vt:lpstr>Requirements for a Realization</vt:lpstr>
      <vt:lpstr>Solutions for Centralized Systems</vt:lpstr>
      <vt:lpstr>Algorithm with Central Coordinator</vt:lpstr>
      <vt:lpstr>Centralized Solution for Distributed Systems</vt:lpstr>
      <vt:lpstr>Broadcast-Based Algorithms</vt:lpstr>
      <vt:lpstr>Broadcast-Algorithm (Lamport, 1978)</vt:lpstr>
      <vt:lpstr>Broadcast-Algorithm</vt:lpstr>
      <vt:lpstr>Broadcast-Algorithm</vt:lpstr>
      <vt:lpstr>Broadcast-Algorithm</vt:lpstr>
      <vt:lpstr>Improvement by Ricart and Agrawala, 1981</vt:lpstr>
      <vt:lpstr>Improvement by Ricart u. Agrawala, 1981</vt:lpstr>
      <vt:lpstr>Better Algorithms?</vt:lpstr>
      <vt:lpstr>Quorum Based Algorithms</vt:lpstr>
      <vt:lpstr>Process Mesh-Algorithm (Maekawa, 1985)</vt:lpstr>
      <vt:lpstr>Process Mesh-Algorithm</vt:lpstr>
      <vt:lpstr>Triangular Arrangement</vt:lpstr>
      <vt:lpstr>Solution for Load Balancing</vt:lpstr>
      <vt:lpstr>Minimal Arrangement</vt:lpstr>
      <vt:lpstr>Minimal Arrangement</vt:lpstr>
      <vt:lpstr>Token Based Algorithms</vt:lpstr>
      <vt:lpstr>Simple Token Ring-Solution (Le Lann, 1977)</vt:lpstr>
      <vt:lpstr>Simple Token Ring-Solution</vt:lpstr>
      <vt:lpstr>Token-Based Solution (Suzuki and Kasami, 1985)</vt:lpstr>
      <vt:lpstr>Token-Based Solution</vt:lpstr>
      <vt:lpstr>Solution with a Ring</vt:lpstr>
      <vt:lpstr>Solution with Complete Meshing</vt:lpstr>
      <vt:lpstr>Lift Algorithm (Raymond, 1989)</vt:lpstr>
      <vt:lpstr>Lift Algorithm</vt:lpstr>
      <vt:lpstr>Lift Algorithm</vt:lpstr>
      <vt:lpstr>Lift Algorithm</vt:lpstr>
      <vt:lpstr>Lift Algorithm</vt:lpstr>
      <vt:lpstr>Lift Algorithm</vt:lpstr>
      <vt:lpstr>Lift Algorithm</vt:lpstr>
      <vt:lpstr>Lift Algorithm</vt:lpstr>
      <vt:lpstr>Lift Algorithm</vt:lpstr>
      <vt:lpstr>Comparison of the Algorithms</vt:lpstr>
      <vt:lpstr>Comparison of Message Complexity per Access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411</cp:revision>
  <cp:lastPrinted>2018-11-21T14:35:51Z</cp:lastPrinted>
  <dcterms:created xsi:type="dcterms:W3CDTF">2002-09-06T08:52:33Z</dcterms:created>
  <dcterms:modified xsi:type="dcterms:W3CDTF">2018-11-23T11:54:32Z</dcterms:modified>
  <cp:category>Lecture</cp:category>
</cp:coreProperties>
</file>