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42"/>
  </p:notesMasterIdLst>
  <p:handoutMasterIdLst>
    <p:handoutMasterId r:id="rId43"/>
  </p:handout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7099300" cy="10234613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5" autoAdjust="0"/>
    <p:restoredTop sz="86454" autoAdjust="0"/>
  </p:normalViewPr>
  <p:slideViewPr>
    <p:cSldViewPr>
      <p:cViewPr varScale="1">
        <p:scale>
          <a:sx n="278" d="100"/>
          <a:sy n="278" d="100"/>
        </p:scale>
        <p:origin x="1024" y="184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64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Assumptions: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Neither channels nor processes fail,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communication is reliable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Channels are unidirectional and provide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FIFO-ordered delivery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pair of channels between any two processes exist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Any process may initiate a snapshot at any 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Processes may continue to operate normally while the snapshot takes place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added from VS1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7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0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5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9B557-6B19-4530-8BC8-3335ACF439D9}" type="slidenum">
              <a:rPr lang="en-US"/>
              <a:pPr/>
              <a:t>21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0288" y="652463"/>
            <a:ext cx="4340225" cy="3255962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85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3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9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0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2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0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79086-26FF-4E07-A1C6-8C57B72AA37E}" type="slidenum">
              <a:rPr lang="en-US"/>
              <a:pPr/>
              <a:t>27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0288" y="652463"/>
            <a:ext cx="4340225" cy="3255962"/>
          </a:xfrm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699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1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7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5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9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1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4391A-8DE4-4F1D-999D-0B924CB07397}" type="slidenum">
              <a:rPr lang="en-US"/>
              <a:pPr/>
              <a:t>33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0288" y="652463"/>
            <a:ext cx="4340225" cy="3255962"/>
          </a:xfrm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90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1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6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6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0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0D75-39A6-4EC0-B6A4-A02211B717A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9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D6AAC-A010-4C5E-806B-BB542216B2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7.emf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emf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en-US" b="1" dirty="0"/>
              <a:t>Consistent Snapshots and Snapshot Application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r>
              <a:rPr lang="en-US" dirty="0"/>
              <a:t>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 &amp; O. Kao @ CIT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Snapshot Algorithms – Purpose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061325" cy="41692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Snapshot algorithms provide a potential consistent past global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predicates can only be evaluated by means of consistent 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predicate is called </a:t>
            </a:r>
            <a:r>
              <a:rPr lang="en-US" i="1" dirty="0"/>
              <a:t>stable </a:t>
            </a:r>
            <a:r>
              <a:rPr lang="en-US" dirty="0"/>
              <a:t>(or </a:t>
            </a:r>
            <a:r>
              <a:rPr lang="en-US" i="1" dirty="0"/>
              <a:t>monotonous</a:t>
            </a:r>
            <a:r>
              <a:rPr lang="en-US" dirty="0"/>
              <a:t>) if it continues to hold after it applied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potential past state is useful for the detection of stable predicates: If a stable predicate applies for such a state, it now applies for sure!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7937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Snapshot Algorithm (Lai and Yang, 1987)</a:t>
            </a:r>
          </a:p>
        </p:txBody>
      </p:sp>
      <p:sp>
        <p:nvSpPr>
          <p:cNvPr id="559109" name="Rectangle 5"/>
          <p:cNvSpPr>
            <a:spLocks noGrp="1" noChangeArrowheads="1"/>
          </p:cNvSpPr>
          <p:nvPr>
            <p:ph idx="1"/>
          </p:nvPr>
        </p:nvSpPr>
        <p:spPr>
          <a:xfrm>
            <a:off x="555097" y="1946252"/>
            <a:ext cx="8061325" cy="269515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Initially, all nodes are black and they send black messages</a:t>
            </a:r>
          </a:p>
          <a:p>
            <a:pPr>
              <a:buFont typeface="Arial" charset="0"/>
              <a:buChar char="•"/>
            </a:pPr>
            <a:r>
              <a:rPr lang="en-US" dirty="0"/>
              <a:t>The initiator of the algorithm becomes red and stores its local state</a:t>
            </a:r>
          </a:p>
          <a:p>
            <a:pPr>
              <a:buFont typeface="Arial" charset="0"/>
              <a:buChar char="•"/>
            </a:pPr>
            <a:r>
              <a:rPr lang="en-US" dirty="0"/>
              <a:t>Red nodes do only send red messages</a:t>
            </a:r>
          </a:p>
          <a:p>
            <a:pPr>
              <a:buFont typeface="Arial" charset="0"/>
              <a:buChar char="•"/>
            </a:pPr>
            <a:r>
              <a:rPr lang="en-US" dirty="0"/>
              <a:t>Other nodes become red if they receive the order to snapshot </a:t>
            </a:r>
            <a:r>
              <a:rPr lang="en-US" i="1" dirty="0"/>
              <a:t>or</a:t>
            </a:r>
            <a:r>
              <a:rPr lang="en-US" dirty="0"/>
              <a:t> a red message</a:t>
            </a:r>
          </a:p>
          <a:p>
            <a:pPr>
              <a:buFont typeface="Arial" charset="0"/>
              <a:buChar char="•"/>
            </a:pPr>
            <a:r>
              <a:rPr lang="en-US" dirty="0"/>
              <a:t>Before a node becomes red, it saves its local state and sends it to the initiator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red node receives a black message, it sends a copy of the message to the initiator </a:t>
            </a:r>
            <a:r>
              <a:rPr lang="en-US" dirty="0">
                <a:sym typeface="Wingdings" pitchFamily="2" charset="2"/>
              </a:rPr>
              <a:t> termination?</a:t>
            </a: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59110" name="Line 6"/>
          <p:cNvSpPr>
            <a:spLocks noChangeShapeType="1"/>
          </p:cNvSpPr>
          <p:nvPr/>
        </p:nvSpPr>
        <p:spPr bwMode="auto">
          <a:xfrm>
            <a:off x="1475184" y="4940325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11" name="Line 7"/>
          <p:cNvSpPr>
            <a:spLocks noChangeShapeType="1"/>
          </p:cNvSpPr>
          <p:nvPr/>
        </p:nvSpPr>
        <p:spPr bwMode="auto">
          <a:xfrm>
            <a:off x="1475184" y="5516587"/>
            <a:ext cx="6551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12" name="Line 8"/>
          <p:cNvSpPr>
            <a:spLocks noChangeShapeType="1"/>
          </p:cNvSpPr>
          <p:nvPr/>
        </p:nvSpPr>
        <p:spPr bwMode="auto">
          <a:xfrm>
            <a:off x="1475184" y="609285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898922" y="5294337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559114" name="Text Box 10"/>
          <p:cNvSpPr txBox="1">
            <a:spLocks noChangeArrowheads="1"/>
          </p:cNvSpPr>
          <p:nvPr/>
        </p:nvSpPr>
        <p:spPr bwMode="auto">
          <a:xfrm>
            <a:off x="708422" y="5870600"/>
            <a:ext cx="611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de-DE" i="1"/>
              <a:t>I</a:t>
            </a:r>
            <a:r>
              <a:rPr lang="de-DE"/>
              <a:t>: </a:t>
            </a:r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898922" y="4718075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3203972" y="6019825"/>
            <a:ext cx="4824412" cy="144462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9117" name="Rectangle 13"/>
          <p:cNvSpPr>
            <a:spLocks noChangeArrowheads="1"/>
          </p:cNvSpPr>
          <p:nvPr/>
        </p:nvSpPr>
        <p:spPr bwMode="auto">
          <a:xfrm>
            <a:off x="4427934" y="4867300"/>
            <a:ext cx="3600450" cy="144462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9118" name="Line 14"/>
          <p:cNvSpPr>
            <a:spLocks noChangeShapeType="1"/>
          </p:cNvSpPr>
          <p:nvPr/>
        </p:nvSpPr>
        <p:spPr bwMode="auto">
          <a:xfrm flipV="1">
            <a:off x="3491309" y="5515000"/>
            <a:ext cx="252413" cy="5762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19" name="Rectangle 15"/>
          <p:cNvSpPr>
            <a:spLocks noChangeArrowheads="1"/>
          </p:cNvSpPr>
          <p:nvPr/>
        </p:nvSpPr>
        <p:spPr bwMode="auto">
          <a:xfrm>
            <a:off x="3743722" y="5443562"/>
            <a:ext cx="4284662" cy="144463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880122" y="5515000"/>
            <a:ext cx="466725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21" name="Line 17"/>
          <p:cNvSpPr>
            <a:spLocks noChangeShapeType="1"/>
          </p:cNvSpPr>
          <p:nvPr/>
        </p:nvSpPr>
        <p:spPr bwMode="auto">
          <a:xfrm flipV="1">
            <a:off x="2519759" y="4940325"/>
            <a:ext cx="280828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22" name="Line 18"/>
          <p:cNvSpPr>
            <a:spLocks noChangeShapeType="1"/>
          </p:cNvSpPr>
          <p:nvPr/>
        </p:nvSpPr>
        <p:spPr bwMode="auto">
          <a:xfrm>
            <a:off x="2519759" y="5515000"/>
            <a:ext cx="360363" cy="612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23" name="Line 19"/>
          <p:cNvSpPr>
            <a:spLocks noChangeShapeType="1"/>
          </p:cNvSpPr>
          <p:nvPr/>
        </p:nvSpPr>
        <p:spPr bwMode="auto">
          <a:xfrm flipV="1">
            <a:off x="3203972" y="5510237"/>
            <a:ext cx="936625" cy="574675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24" name="Line 20"/>
          <p:cNvSpPr>
            <a:spLocks noChangeShapeType="1"/>
          </p:cNvSpPr>
          <p:nvPr/>
        </p:nvSpPr>
        <p:spPr bwMode="auto">
          <a:xfrm rot="10800000" flipV="1">
            <a:off x="4140597" y="4940325"/>
            <a:ext cx="287337" cy="569912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3743722" y="5515000"/>
            <a:ext cx="431800" cy="576262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26" name="Line 22"/>
          <p:cNvSpPr>
            <a:spLocks noChangeShapeType="1"/>
          </p:cNvSpPr>
          <p:nvPr/>
        </p:nvSpPr>
        <p:spPr bwMode="auto">
          <a:xfrm>
            <a:off x="4499372" y="4940325"/>
            <a:ext cx="539750" cy="1150937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59127" name="Line 23"/>
          <p:cNvSpPr>
            <a:spLocks noChangeShapeType="1"/>
          </p:cNvSpPr>
          <p:nvPr/>
        </p:nvSpPr>
        <p:spPr bwMode="auto">
          <a:xfrm>
            <a:off x="5364559" y="4940325"/>
            <a:ext cx="539750" cy="1150937"/>
          </a:xfrm>
          <a:prstGeom prst="line">
            <a:avLst/>
          </a:prstGeom>
          <a:noFill/>
          <a:ln w="38100">
            <a:solidFill>
              <a:srgbClr val="99CCFF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6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Termination of the Snapshot Algorithm</a:t>
            </a:r>
          </a:p>
        </p:txBody>
      </p:sp>
      <p:sp>
        <p:nvSpPr>
          <p:cNvPr id="5601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snapshot is complete</a:t>
            </a:r>
          </a:p>
          <a:p>
            <a:pPr lvl="1"/>
            <a:r>
              <a:rPr lang="en-US" dirty="0"/>
              <a:t>if the initiator has received the local states of all nodes,</a:t>
            </a:r>
            <a:r>
              <a:rPr lang="en-US" i="1" dirty="0"/>
              <a:t> and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copy of each black message that was on the way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How does the initiator know that it has received all black messages?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Deficit counter determines number of black messages that were still on the way</a:t>
            </a:r>
          </a:p>
          <a:p>
            <a:pPr lvl="1"/>
            <a:r>
              <a:rPr lang="en-US" dirty="0"/>
              <a:t>Each node counts the messages sent and received</a:t>
            </a:r>
          </a:p>
          <a:p>
            <a:pPr lvl="1"/>
            <a:r>
              <a:rPr lang="en-US" dirty="0"/>
              <a:t>Counter reading is part of the local state and is, thus, saved with the snapshot</a:t>
            </a:r>
          </a:p>
          <a:p>
            <a:pPr lvl="1"/>
            <a:r>
              <a:rPr lang="en-US" dirty="0"/>
              <a:t>The difference of both counters indicates the number of black messages to be expected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56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by Chandy and Lamport, 1985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3525" indent="-263525">
              <a:buFont typeface="Arial" charset="0"/>
              <a:buChar char="•"/>
              <a:tabLst>
                <a:tab pos="263525" algn="l"/>
                <a:tab pos="358775" algn="l"/>
              </a:tabLst>
            </a:pPr>
            <a:r>
              <a:rPr lang="en-US" dirty="0"/>
              <a:t>Uses flooding as basic wave procedure</a:t>
            </a:r>
          </a:p>
          <a:p>
            <a:pPr>
              <a:buFont typeface="Arial" charset="0"/>
              <a:buChar char="•"/>
              <a:tabLst>
                <a:tab pos="263525" algn="l"/>
                <a:tab pos="358775" algn="l"/>
              </a:tabLst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  <a:tabLst>
                <a:tab pos="263525" algn="l"/>
                <a:tab pos="358775" algn="l"/>
              </a:tabLst>
            </a:pPr>
            <a:r>
              <a:rPr lang="en-US" dirty="0"/>
              <a:t>Requires reliable FIFO-channels</a:t>
            </a:r>
          </a:p>
          <a:p>
            <a:pPr marL="342900" lvl="1" indent="-342900">
              <a:tabLst>
                <a:tab pos="263525" algn="l"/>
                <a:tab pos="358775" algn="l"/>
              </a:tabLst>
            </a:pPr>
            <a:endParaRPr lang="en-US" dirty="0"/>
          </a:p>
          <a:p>
            <a:pPr marL="263525" indent="-258763">
              <a:buFont typeface="Arial" charset="0"/>
              <a:buChar char="•"/>
              <a:tabLst>
                <a:tab pos="179388" algn="l"/>
              </a:tabLst>
            </a:pPr>
            <a:r>
              <a:rPr lang="en-US" dirty="0"/>
              <a:t>Uses the flushing principle for communication channels</a:t>
            </a:r>
          </a:p>
          <a:p>
            <a:pPr lvl="1"/>
            <a:r>
              <a:rPr lang="en-US" dirty="0"/>
              <a:t>A control message “pushes” the black messages that are still on the way out of the FIFO-channels</a:t>
            </a:r>
          </a:p>
          <a:p>
            <a:pPr lvl="1"/>
            <a:r>
              <a:rPr lang="en-US" dirty="0"/>
              <a:t>If a node has received a control message over a channel, it knows that it will receive no more black messages over that channel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58904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by Chandy and Lamport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Altogether, a process </a:t>
            </a:r>
            <a:r>
              <a:rPr lang="en-US" i="1" dirty="0"/>
              <a:t>P </a:t>
            </a:r>
            <a:r>
              <a:rPr lang="en-US" dirty="0"/>
              <a:t>receives exactly one control message from each of its neighbors</a:t>
            </a:r>
          </a:p>
          <a:p>
            <a:pPr marL="539750" lvl="1" indent="0">
              <a:buNone/>
            </a:pPr>
            <a:r>
              <a:rPr lang="en-US" dirty="0"/>
              <a:t>1. Case: A process </a:t>
            </a:r>
            <a:r>
              <a:rPr lang="en-US" i="1" dirty="0"/>
              <a:t>P</a:t>
            </a:r>
            <a:r>
              <a:rPr lang="en-US" dirty="0"/>
              <a:t> receives a control message for the first time</a:t>
            </a:r>
          </a:p>
          <a:p>
            <a:pPr lvl="2"/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the process, </a:t>
            </a:r>
            <a:r>
              <a:rPr lang="en-US" i="1" dirty="0"/>
              <a:t>P</a:t>
            </a:r>
            <a:r>
              <a:rPr lang="en-US" dirty="0"/>
              <a:t> received the control message from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 saves its state </a:t>
            </a:r>
            <a:r>
              <a:rPr lang="en-US" i="1" dirty="0"/>
              <a:t>SP</a:t>
            </a:r>
            <a:r>
              <a:rPr lang="en-US" dirty="0"/>
              <a:t> and notes the channel &lt;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&gt; as empty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 sends a control message to all its neighbors</a:t>
            </a:r>
          </a:p>
          <a:p>
            <a:pPr marL="539750" lvl="1" indent="0">
              <a:buNone/>
            </a:pPr>
            <a:r>
              <a:rPr lang="en-US" dirty="0"/>
              <a:t>2. Case: A process </a:t>
            </a:r>
            <a:r>
              <a:rPr lang="en-US" i="1" dirty="0"/>
              <a:t>P</a:t>
            </a:r>
            <a:r>
              <a:rPr lang="en-US" dirty="0"/>
              <a:t> receives another (second, third, …) control message</a:t>
            </a:r>
          </a:p>
          <a:p>
            <a:pPr lvl="2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(≠ </a:t>
            </a:r>
            <a:r>
              <a:rPr lang="en-US" i="1" dirty="0"/>
              <a:t>Q</a:t>
            </a:r>
            <a:r>
              <a:rPr lang="en-US" dirty="0"/>
              <a:t>) be the process, </a:t>
            </a:r>
            <a:r>
              <a:rPr lang="en-US" i="1" dirty="0"/>
              <a:t>P</a:t>
            </a:r>
            <a:r>
              <a:rPr lang="en-US" dirty="0"/>
              <a:t> received that control message from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 notes for the channel &lt;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&gt; the sequence of basic messages which it received from </a:t>
            </a:r>
            <a:r>
              <a:rPr lang="en-US" i="1" dirty="0"/>
              <a:t>R</a:t>
            </a:r>
            <a:r>
              <a:rPr lang="en-US" dirty="0"/>
              <a:t> since the receipt of the very first control message, Channel state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snapshot then consists of all local states as well as all sequences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8586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by Chandy and Lamport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marker message (control message) rules of the snapshot algorithm:</a:t>
            </a:r>
          </a:p>
          <a:p>
            <a:pPr lvl="1"/>
            <a:r>
              <a:rPr lang="en-US" dirty="0"/>
              <a:t>All messages received on channels after recording local state belong to channel state (See illustration video at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RQquDTYkHK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Due to assumptions (FIFO, reliable communication), no need to snapshot send events as well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39750" y="2950607"/>
            <a:ext cx="8061325" cy="33239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Marker receiving rule for process p</a:t>
            </a:r>
            <a:r>
              <a:rPr lang="en-US" sz="1400" b="1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1400" dirty="0"/>
              <a:t>     On receipt of a marker message at</a:t>
            </a:r>
            <a:r>
              <a:rPr lang="en-US" sz="1400" i="1" dirty="0"/>
              <a:t> p</a:t>
            </a:r>
            <a:r>
              <a:rPr lang="en-US" sz="1400" i="1" baseline="-25000" dirty="0"/>
              <a:t>i</a:t>
            </a:r>
            <a:r>
              <a:rPr lang="en-US" sz="1400" i="1" dirty="0"/>
              <a:t> </a:t>
            </a:r>
            <a:r>
              <a:rPr lang="en-US" sz="1400" dirty="0"/>
              <a:t>over channel </a:t>
            </a:r>
            <a:r>
              <a:rPr lang="en-US" sz="1400" i="1" dirty="0"/>
              <a:t>c</a:t>
            </a:r>
            <a:r>
              <a:rPr lang="en-US" sz="1400" dirty="0"/>
              <a:t>:</a:t>
            </a:r>
          </a:p>
          <a:p>
            <a:pPr algn="l"/>
            <a:r>
              <a:rPr lang="en-US" sz="1400" dirty="0"/>
              <a:t>          </a:t>
            </a:r>
            <a:r>
              <a:rPr lang="en-US" sz="1400" b="1" dirty="0"/>
              <a:t>if</a:t>
            </a:r>
            <a:r>
              <a:rPr lang="en-US" sz="1400" dirty="0"/>
              <a:t> (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has not yet recorded its state) it</a:t>
            </a:r>
          </a:p>
          <a:p>
            <a:pPr algn="l"/>
            <a:r>
              <a:rPr lang="en-US" sz="1400" dirty="0"/>
              <a:t>	records its process state now;</a:t>
            </a:r>
          </a:p>
          <a:p>
            <a:pPr algn="l"/>
            <a:r>
              <a:rPr lang="en-US" sz="1400" dirty="0"/>
              <a:t>	records the state of </a:t>
            </a:r>
            <a:r>
              <a:rPr lang="en-US" sz="1400" i="1" dirty="0"/>
              <a:t>c</a:t>
            </a:r>
            <a:r>
              <a:rPr lang="en-US" sz="1400" dirty="0"/>
              <a:t> as the empty set;</a:t>
            </a:r>
          </a:p>
          <a:p>
            <a:pPr algn="l"/>
            <a:r>
              <a:rPr lang="en-US" sz="1400" dirty="0"/>
              <a:t>	turns on recording of messages arriving over other incoming channels;</a:t>
            </a:r>
          </a:p>
          <a:p>
            <a:pPr algn="l"/>
            <a:r>
              <a:rPr lang="en-US" sz="1400" dirty="0"/>
              <a:t>          </a:t>
            </a:r>
            <a:r>
              <a:rPr lang="en-US" sz="1400" b="1" dirty="0"/>
              <a:t>else</a:t>
            </a:r>
          </a:p>
          <a:p>
            <a:pPr algn="l"/>
            <a:r>
              <a:rPr lang="en-US" sz="1400" dirty="0"/>
              <a:t>	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records the state of </a:t>
            </a:r>
            <a:r>
              <a:rPr lang="en-US" sz="1400" i="1" dirty="0"/>
              <a:t>c</a:t>
            </a:r>
            <a:r>
              <a:rPr lang="en-US" sz="1400" dirty="0"/>
              <a:t> as the set of messages it has received over </a:t>
            </a:r>
            <a:r>
              <a:rPr lang="en-US" sz="1400" i="1" dirty="0"/>
              <a:t>c</a:t>
            </a:r>
            <a:r>
              <a:rPr lang="en-US" sz="1400" dirty="0"/>
              <a:t> since it saved </a:t>
            </a:r>
            <a:r>
              <a:rPr lang="en-US" sz="1400"/>
              <a:t>its 	state</a:t>
            </a:r>
            <a:r>
              <a:rPr lang="en-US" sz="1400" dirty="0"/>
              <a:t>.</a:t>
            </a:r>
          </a:p>
          <a:p>
            <a:pPr algn="l"/>
            <a:r>
              <a:rPr lang="en-US" sz="1400" dirty="0"/>
              <a:t>          </a:t>
            </a:r>
            <a:r>
              <a:rPr lang="en-US" sz="1400" b="1" dirty="0"/>
              <a:t>end if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Marker sending rule for process p</a:t>
            </a:r>
            <a:r>
              <a:rPr lang="en-US" sz="1400" b="1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</a:p>
          <a:p>
            <a:pPr algn="l"/>
            <a:r>
              <a:rPr lang="en-US" sz="1400" dirty="0"/>
              <a:t>     After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has recorded its state, for each outgoing channel </a:t>
            </a:r>
            <a:r>
              <a:rPr lang="en-US" sz="1400" i="1" dirty="0"/>
              <a:t>c</a:t>
            </a:r>
            <a:r>
              <a:rPr lang="en-US" sz="1400" dirty="0"/>
              <a:t>:</a:t>
            </a:r>
          </a:p>
          <a:p>
            <a:pPr algn="l"/>
            <a:r>
              <a:rPr lang="en-US" sz="1400" dirty="0"/>
              <a:t>         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sends one marker message over </a:t>
            </a:r>
            <a:r>
              <a:rPr lang="en-US" sz="1400" i="1" dirty="0"/>
              <a:t>c</a:t>
            </a:r>
            <a:r>
              <a:rPr lang="en-US" sz="1400" dirty="0"/>
              <a:t> </a:t>
            </a:r>
          </a:p>
          <a:p>
            <a:pPr algn="l"/>
            <a:r>
              <a:rPr lang="en-US" sz="1400" dirty="0"/>
              <a:t>          (before it sends any other message over </a:t>
            </a:r>
            <a:r>
              <a:rPr lang="en-US" sz="1400" i="1" dirty="0"/>
              <a:t>c</a:t>
            </a:r>
            <a:r>
              <a:rPr lang="en-US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827171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Distributed Termination Detection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6424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Model</a:t>
            </a:r>
          </a:p>
        </p:txBody>
      </p:sp>
      <p:sp>
        <p:nvSpPr>
          <p:cNvPr id="463899" name="Rectangle 27"/>
          <p:cNvSpPr>
            <a:spLocks noGrp="1" noChangeArrowheads="1"/>
          </p:cNvSpPr>
          <p:nvPr>
            <p:ph idx="1"/>
          </p:nvPr>
        </p:nvSpPr>
        <p:spPr>
          <a:xfrm>
            <a:off x="539650" y="1882775"/>
            <a:ext cx="8231187" cy="23475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Processes are </a:t>
            </a:r>
            <a:r>
              <a:rPr lang="en-US" i="1" dirty="0"/>
              <a:t>active</a:t>
            </a:r>
            <a:r>
              <a:rPr lang="en-US" dirty="0"/>
              <a:t> or </a:t>
            </a:r>
            <a:r>
              <a:rPr lang="en-US" i="1" dirty="0"/>
              <a:t>passive</a:t>
            </a:r>
          </a:p>
          <a:p>
            <a:pPr>
              <a:buFont typeface="Arial" charset="0"/>
              <a:buChar char="•"/>
            </a:pPr>
            <a:r>
              <a:rPr lang="en-US" dirty="0"/>
              <a:t>Only active processes can send </a:t>
            </a:r>
            <a:r>
              <a:rPr lang="en-US" dirty="0">
                <a:solidFill>
                  <a:schemeClr val="accent1"/>
                </a:solidFill>
              </a:rPr>
              <a:t>basic messages</a:t>
            </a:r>
          </a:p>
          <a:p>
            <a:pPr>
              <a:buFont typeface="Arial" charset="0"/>
              <a:buChar char="•"/>
            </a:pPr>
            <a:r>
              <a:rPr lang="en-US" dirty="0"/>
              <a:t>An active process can become passive at any time</a:t>
            </a:r>
          </a:p>
          <a:p>
            <a:pPr>
              <a:buFont typeface="Arial" charset="0"/>
              <a:buChar char="•"/>
            </a:pPr>
            <a:r>
              <a:rPr lang="en-US" dirty="0"/>
              <a:t>A passive process can only be reactivated by a basic message</a:t>
            </a:r>
          </a:p>
          <a:p>
            <a:pPr>
              <a:buFont typeface="Arial" charset="0"/>
              <a:buChar char="•"/>
            </a:pPr>
            <a:r>
              <a:rPr lang="en-US" dirty="0"/>
              <a:t>Termination detection: Determine whether all processes are passive and no messages are on the way at a certain point in time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832192" y="5091162"/>
            <a:ext cx="5048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4608230" y="5667424"/>
            <a:ext cx="11525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5616292" y="4514899"/>
            <a:ext cx="792163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3096930" y="5091162"/>
            <a:ext cx="11525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1296705" y="4514899"/>
            <a:ext cx="9366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>
            <a:off x="1152242" y="4659362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82" name="Line 10"/>
          <p:cNvSpPr>
            <a:spLocks noChangeShapeType="1"/>
          </p:cNvSpPr>
          <p:nvPr/>
        </p:nvSpPr>
        <p:spPr bwMode="auto">
          <a:xfrm>
            <a:off x="1153830" y="5235624"/>
            <a:ext cx="6551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>
            <a:off x="1152242" y="5811887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84" name="Text Box 12"/>
          <p:cNvSpPr txBox="1">
            <a:spLocks noChangeArrowheads="1"/>
          </p:cNvSpPr>
          <p:nvPr/>
        </p:nvSpPr>
        <p:spPr bwMode="auto">
          <a:xfrm>
            <a:off x="575980" y="4437112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575980" y="5013374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63886" name="Text Box 14"/>
          <p:cNvSpPr txBox="1">
            <a:spLocks noChangeArrowheads="1"/>
          </p:cNvSpPr>
          <p:nvPr/>
        </p:nvSpPr>
        <p:spPr bwMode="auto">
          <a:xfrm>
            <a:off x="575980" y="5589637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>
            <a:off x="1584042" y="4660949"/>
            <a:ext cx="1512888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88" name="Line 16"/>
          <p:cNvSpPr>
            <a:spLocks noChangeShapeType="1"/>
          </p:cNvSpPr>
          <p:nvPr/>
        </p:nvSpPr>
        <p:spPr bwMode="auto">
          <a:xfrm>
            <a:off x="4104992" y="5235624"/>
            <a:ext cx="503238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89" name="Line 17"/>
          <p:cNvSpPr>
            <a:spLocks noChangeShapeType="1"/>
          </p:cNvSpPr>
          <p:nvPr/>
        </p:nvSpPr>
        <p:spPr bwMode="auto">
          <a:xfrm flipV="1">
            <a:off x="4825717" y="4659362"/>
            <a:ext cx="790575" cy="1154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90" name="Line 18"/>
          <p:cNvSpPr>
            <a:spLocks noChangeShapeType="1"/>
          </p:cNvSpPr>
          <p:nvPr/>
        </p:nvSpPr>
        <p:spPr bwMode="auto">
          <a:xfrm flipV="1">
            <a:off x="5328955" y="5235624"/>
            <a:ext cx="503237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91" name="Line 19"/>
          <p:cNvSpPr>
            <a:spLocks noChangeShapeType="1"/>
          </p:cNvSpPr>
          <p:nvPr/>
        </p:nvSpPr>
        <p:spPr bwMode="auto">
          <a:xfrm>
            <a:off x="2449230" y="4443462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92" name="Line 20"/>
          <p:cNvSpPr>
            <a:spLocks noChangeShapeType="1"/>
          </p:cNvSpPr>
          <p:nvPr/>
        </p:nvSpPr>
        <p:spPr bwMode="auto">
          <a:xfrm>
            <a:off x="3816067" y="4443462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93" name="Line 21"/>
          <p:cNvSpPr>
            <a:spLocks noChangeShapeType="1"/>
          </p:cNvSpPr>
          <p:nvPr/>
        </p:nvSpPr>
        <p:spPr bwMode="auto">
          <a:xfrm>
            <a:off x="5184492" y="4443462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94" name="Line 22"/>
          <p:cNvSpPr>
            <a:spLocks noChangeShapeType="1"/>
          </p:cNvSpPr>
          <p:nvPr/>
        </p:nvSpPr>
        <p:spPr bwMode="auto">
          <a:xfrm>
            <a:off x="6624355" y="4443462"/>
            <a:ext cx="0" cy="1584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3895" name="Text Box 23"/>
          <p:cNvSpPr txBox="1">
            <a:spLocks noChangeArrowheads="1"/>
          </p:cNvSpPr>
          <p:nvPr/>
        </p:nvSpPr>
        <p:spPr bwMode="auto">
          <a:xfrm>
            <a:off x="5813142" y="6046837"/>
            <a:ext cx="1377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10198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65639" y="1882774"/>
            <a:ext cx="8231187" cy="30527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Difference to the asynchronous model</a:t>
            </a:r>
          </a:p>
          <a:p>
            <a:pPr lvl="1"/>
            <a:r>
              <a:rPr lang="en-US" dirty="0"/>
              <a:t>Messages have no delay</a:t>
            </a:r>
          </a:p>
          <a:p>
            <a:pPr lvl="1"/>
            <a:r>
              <a:rPr lang="en-US" dirty="0"/>
              <a:t>This can be imitated by synchronous communication</a:t>
            </a:r>
          </a:p>
          <a:p>
            <a:pPr lvl="2"/>
            <a:r>
              <a:rPr lang="en-US" dirty="0"/>
              <a:t>Sender is blocked until the message is received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/>
              <a:t>Perpendicular arrows in space-time-diagram</a:t>
            </a:r>
          </a:p>
          <a:p>
            <a:pPr>
              <a:buFont typeface="Arial" charset="0"/>
              <a:buChar char="•"/>
            </a:pPr>
            <a:r>
              <a:rPr lang="en-US" dirty="0"/>
              <a:t>Termination detection: determine, whether all processes are </a:t>
            </a:r>
            <a:r>
              <a:rPr lang="en-US" i="1" dirty="0"/>
              <a:t>passive</a:t>
            </a:r>
            <a:r>
              <a:rPr lang="en-US" dirty="0"/>
              <a:t> at a </a:t>
            </a:r>
            <a:r>
              <a:rPr lang="en-US" i="1" dirty="0"/>
              <a:t>certain</a:t>
            </a:r>
            <a:r>
              <a:rPr lang="en-US" dirty="0"/>
              <a:t> point in time</a:t>
            </a:r>
          </a:p>
        </p:txBody>
      </p:sp>
      <p:sp>
        <p:nvSpPr>
          <p:cNvPr id="31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34205" name="Rectangle 29"/>
          <p:cNvSpPr>
            <a:spLocks noChangeArrowheads="1"/>
          </p:cNvSpPr>
          <p:nvPr/>
        </p:nvSpPr>
        <p:spPr bwMode="auto">
          <a:xfrm>
            <a:off x="5286893" y="5128329"/>
            <a:ext cx="5048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4204" name="Rectangle 28"/>
          <p:cNvSpPr>
            <a:spLocks noChangeArrowheads="1"/>
          </p:cNvSpPr>
          <p:nvPr/>
        </p:nvSpPr>
        <p:spPr bwMode="auto">
          <a:xfrm>
            <a:off x="4782068" y="4552066"/>
            <a:ext cx="792162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4202" name="Rectangle 26"/>
          <p:cNvSpPr>
            <a:spLocks noChangeArrowheads="1"/>
          </p:cNvSpPr>
          <p:nvPr/>
        </p:nvSpPr>
        <p:spPr bwMode="auto">
          <a:xfrm>
            <a:off x="3989905" y="5704591"/>
            <a:ext cx="792163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3631130" y="5128329"/>
            <a:ext cx="5048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2550043" y="5704591"/>
            <a:ext cx="11525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3126305" y="4552066"/>
            <a:ext cx="792163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1541980" y="5128329"/>
            <a:ext cx="11525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1254643" y="4552066"/>
            <a:ext cx="936625" cy="28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4185" name="Line 9"/>
          <p:cNvSpPr>
            <a:spLocks noChangeShapeType="1"/>
          </p:cNvSpPr>
          <p:nvPr/>
        </p:nvSpPr>
        <p:spPr bwMode="auto">
          <a:xfrm>
            <a:off x="1110180" y="4696529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86" name="Line 10"/>
          <p:cNvSpPr>
            <a:spLocks noChangeShapeType="1"/>
          </p:cNvSpPr>
          <p:nvPr/>
        </p:nvSpPr>
        <p:spPr bwMode="auto">
          <a:xfrm>
            <a:off x="1111768" y="5272791"/>
            <a:ext cx="6551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87" name="Line 11"/>
          <p:cNvSpPr>
            <a:spLocks noChangeShapeType="1"/>
          </p:cNvSpPr>
          <p:nvPr/>
        </p:nvSpPr>
        <p:spPr bwMode="auto">
          <a:xfrm>
            <a:off x="1110180" y="5849054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88" name="Text Box 12"/>
          <p:cNvSpPr txBox="1">
            <a:spLocks noChangeArrowheads="1"/>
          </p:cNvSpPr>
          <p:nvPr/>
        </p:nvSpPr>
        <p:spPr bwMode="auto">
          <a:xfrm>
            <a:off x="533918" y="4474279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34189" name="Text Box 13"/>
          <p:cNvSpPr txBox="1">
            <a:spLocks noChangeArrowheads="1"/>
          </p:cNvSpPr>
          <p:nvPr/>
        </p:nvSpPr>
        <p:spPr bwMode="auto">
          <a:xfrm>
            <a:off x="533918" y="5050541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34190" name="Text Box 14"/>
          <p:cNvSpPr txBox="1">
            <a:spLocks noChangeArrowheads="1"/>
          </p:cNvSpPr>
          <p:nvPr/>
        </p:nvSpPr>
        <p:spPr bwMode="auto">
          <a:xfrm>
            <a:off x="533918" y="5626804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34191" name="Line 15"/>
          <p:cNvSpPr>
            <a:spLocks noChangeShapeType="1"/>
          </p:cNvSpPr>
          <p:nvPr/>
        </p:nvSpPr>
        <p:spPr bwMode="auto">
          <a:xfrm>
            <a:off x="1541980" y="4698116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2" name="Line 16"/>
          <p:cNvSpPr>
            <a:spLocks noChangeShapeType="1"/>
          </p:cNvSpPr>
          <p:nvPr/>
        </p:nvSpPr>
        <p:spPr bwMode="auto">
          <a:xfrm>
            <a:off x="2550043" y="5272791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3" name="Line 17"/>
          <p:cNvSpPr>
            <a:spLocks noChangeShapeType="1"/>
          </p:cNvSpPr>
          <p:nvPr/>
        </p:nvSpPr>
        <p:spPr bwMode="auto">
          <a:xfrm flipH="1" flipV="1">
            <a:off x="3126305" y="4696529"/>
            <a:ext cx="1588" cy="1154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4" name="Line 18"/>
          <p:cNvSpPr>
            <a:spLocks noChangeShapeType="1"/>
          </p:cNvSpPr>
          <p:nvPr/>
        </p:nvSpPr>
        <p:spPr bwMode="auto">
          <a:xfrm flipV="1">
            <a:off x="3629543" y="5272791"/>
            <a:ext cx="1587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5" name="Line 19"/>
          <p:cNvSpPr>
            <a:spLocks noChangeShapeType="1"/>
          </p:cNvSpPr>
          <p:nvPr/>
        </p:nvSpPr>
        <p:spPr bwMode="auto">
          <a:xfrm>
            <a:off x="2407168" y="4480629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6" name="Line 20"/>
          <p:cNvSpPr>
            <a:spLocks noChangeShapeType="1"/>
          </p:cNvSpPr>
          <p:nvPr/>
        </p:nvSpPr>
        <p:spPr bwMode="auto">
          <a:xfrm>
            <a:off x="3774005" y="4480629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7" name="Line 21"/>
          <p:cNvSpPr>
            <a:spLocks noChangeShapeType="1"/>
          </p:cNvSpPr>
          <p:nvPr/>
        </p:nvSpPr>
        <p:spPr bwMode="auto">
          <a:xfrm>
            <a:off x="5142430" y="4480629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8" name="Line 22"/>
          <p:cNvSpPr>
            <a:spLocks noChangeShapeType="1"/>
          </p:cNvSpPr>
          <p:nvPr/>
        </p:nvSpPr>
        <p:spPr bwMode="auto">
          <a:xfrm>
            <a:off x="6582293" y="4480629"/>
            <a:ext cx="0" cy="1584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5771080" y="6084004"/>
            <a:ext cx="1377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Termination</a:t>
            </a:r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>
            <a:off x="3988318" y="5272791"/>
            <a:ext cx="1587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203" name="Line 27"/>
          <p:cNvSpPr>
            <a:spLocks noChangeShapeType="1"/>
          </p:cNvSpPr>
          <p:nvPr/>
        </p:nvSpPr>
        <p:spPr bwMode="auto">
          <a:xfrm flipH="1" flipV="1">
            <a:off x="4780480" y="4696529"/>
            <a:ext cx="1588" cy="1154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4206" name="Line 30"/>
          <p:cNvSpPr>
            <a:spLocks noChangeShapeType="1"/>
          </p:cNvSpPr>
          <p:nvPr/>
        </p:nvSpPr>
        <p:spPr bwMode="auto">
          <a:xfrm>
            <a:off x="5286893" y="4696529"/>
            <a:ext cx="1587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2164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Atom Model</a:t>
            </a:r>
          </a:p>
        </p:txBody>
      </p:sp>
      <p:sp>
        <p:nvSpPr>
          <p:cNvPr id="416795" name="Rectangle 27"/>
          <p:cNvSpPr>
            <a:spLocks noGrp="1" noChangeArrowheads="1"/>
          </p:cNvSpPr>
          <p:nvPr>
            <p:ph idx="1"/>
          </p:nvPr>
        </p:nvSpPr>
        <p:spPr>
          <a:xfrm>
            <a:off x="539650" y="2029857"/>
            <a:ext cx="8280822" cy="23331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Difference to the asynchronous model: Actions are atomic and need no time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If a process receives a message, its local state changes accordingly to the respective action and it can send out messages instantly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Termination detection: Determining whether no messages are on the way at a </a:t>
            </a:r>
            <a:r>
              <a:rPr lang="en-US" i="1" dirty="0"/>
              <a:t>certain</a:t>
            </a:r>
            <a:r>
              <a:rPr lang="en-US" dirty="0"/>
              <a:t> point in time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16777" name="Line 9"/>
          <p:cNvSpPr>
            <a:spLocks noChangeShapeType="1"/>
          </p:cNvSpPr>
          <p:nvPr/>
        </p:nvSpPr>
        <p:spPr bwMode="auto">
          <a:xfrm>
            <a:off x="1187624" y="4480505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78" name="Line 10"/>
          <p:cNvSpPr>
            <a:spLocks noChangeShapeType="1"/>
          </p:cNvSpPr>
          <p:nvPr/>
        </p:nvSpPr>
        <p:spPr bwMode="auto">
          <a:xfrm>
            <a:off x="1187624" y="5056767"/>
            <a:ext cx="6551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79" name="Line 11"/>
          <p:cNvSpPr>
            <a:spLocks noChangeShapeType="1"/>
          </p:cNvSpPr>
          <p:nvPr/>
        </p:nvSpPr>
        <p:spPr bwMode="auto">
          <a:xfrm>
            <a:off x="1187624" y="563303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80" name="Text Box 12"/>
          <p:cNvSpPr txBox="1">
            <a:spLocks noChangeArrowheads="1"/>
          </p:cNvSpPr>
          <p:nvPr/>
        </p:nvSpPr>
        <p:spPr bwMode="auto">
          <a:xfrm>
            <a:off x="611362" y="4258255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16781" name="Text Box 13"/>
          <p:cNvSpPr txBox="1">
            <a:spLocks noChangeArrowheads="1"/>
          </p:cNvSpPr>
          <p:nvPr/>
        </p:nvSpPr>
        <p:spPr bwMode="auto">
          <a:xfrm>
            <a:off x="611362" y="4834517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16782" name="Text Box 14"/>
          <p:cNvSpPr txBox="1">
            <a:spLocks noChangeArrowheads="1"/>
          </p:cNvSpPr>
          <p:nvPr/>
        </p:nvSpPr>
        <p:spPr bwMode="auto">
          <a:xfrm>
            <a:off x="611362" y="5410780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16783" name="Line 15"/>
          <p:cNvSpPr>
            <a:spLocks noChangeShapeType="1"/>
          </p:cNvSpPr>
          <p:nvPr/>
        </p:nvSpPr>
        <p:spPr bwMode="auto">
          <a:xfrm>
            <a:off x="1619424" y="4482092"/>
            <a:ext cx="1800225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84" name="Line 16"/>
          <p:cNvSpPr>
            <a:spLocks noChangeShapeType="1"/>
          </p:cNvSpPr>
          <p:nvPr/>
        </p:nvSpPr>
        <p:spPr bwMode="auto">
          <a:xfrm>
            <a:off x="3419649" y="5056767"/>
            <a:ext cx="1223963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85" name="Line 17"/>
          <p:cNvSpPr>
            <a:spLocks noChangeShapeType="1"/>
          </p:cNvSpPr>
          <p:nvPr/>
        </p:nvSpPr>
        <p:spPr bwMode="auto">
          <a:xfrm flipV="1">
            <a:off x="4643612" y="4480505"/>
            <a:ext cx="1008062" cy="1154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86" name="Line 18"/>
          <p:cNvSpPr>
            <a:spLocks noChangeShapeType="1"/>
          </p:cNvSpPr>
          <p:nvPr/>
        </p:nvSpPr>
        <p:spPr bwMode="auto">
          <a:xfrm flipV="1">
            <a:off x="4643612" y="5056767"/>
            <a:ext cx="1223962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87" name="Line 19"/>
          <p:cNvSpPr>
            <a:spLocks noChangeShapeType="1"/>
          </p:cNvSpPr>
          <p:nvPr/>
        </p:nvSpPr>
        <p:spPr bwMode="auto">
          <a:xfrm>
            <a:off x="2484612" y="4264605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88" name="Line 20"/>
          <p:cNvSpPr>
            <a:spLocks noChangeShapeType="1"/>
          </p:cNvSpPr>
          <p:nvPr/>
        </p:nvSpPr>
        <p:spPr bwMode="auto">
          <a:xfrm>
            <a:off x="3851449" y="4264605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89" name="Line 21"/>
          <p:cNvSpPr>
            <a:spLocks noChangeShapeType="1"/>
          </p:cNvSpPr>
          <p:nvPr/>
        </p:nvSpPr>
        <p:spPr bwMode="auto">
          <a:xfrm>
            <a:off x="5219874" y="4264605"/>
            <a:ext cx="0" cy="1584325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90" name="Line 22"/>
          <p:cNvSpPr>
            <a:spLocks noChangeShapeType="1"/>
          </p:cNvSpPr>
          <p:nvPr/>
        </p:nvSpPr>
        <p:spPr bwMode="auto">
          <a:xfrm>
            <a:off x="6659737" y="4264605"/>
            <a:ext cx="0" cy="1584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91" name="Text Box 23"/>
          <p:cNvSpPr txBox="1">
            <a:spLocks noChangeArrowheads="1"/>
          </p:cNvSpPr>
          <p:nvPr/>
        </p:nvSpPr>
        <p:spPr bwMode="auto">
          <a:xfrm>
            <a:off x="5848524" y="5867980"/>
            <a:ext cx="1377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Termination</a:t>
            </a:r>
          </a:p>
        </p:txBody>
      </p:sp>
      <p:sp>
        <p:nvSpPr>
          <p:cNvPr id="416792" name="Line 24"/>
          <p:cNvSpPr>
            <a:spLocks noChangeShapeType="1"/>
          </p:cNvSpPr>
          <p:nvPr/>
        </p:nvSpPr>
        <p:spPr bwMode="auto">
          <a:xfrm flipV="1">
            <a:off x="3419649" y="4480505"/>
            <a:ext cx="1223963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6793" name="Line 25"/>
          <p:cNvSpPr>
            <a:spLocks noChangeShapeType="1"/>
          </p:cNvSpPr>
          <p:nvPr/>
        </p:nvSpPr>
        <p:spPr bwMode="auto">
          <a:xfrm>
            <a:off x="5869162" y="5056767"/>
            <a:ext cx="43180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7519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Snapshot problem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Consistency criterion for consistent cuts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Snapshot algorithms</a:t>
            </a:r>
          </a:p>
          <a:p>
            <a:pPr lvl="1"/>
            <a:r>
              <a:rPr lang="en-US" dirty="0"/>
              <a:t>Lai and Yang</a:t>
            </a:r>
          </a:p>
          <a:p>
            <a:pPr lvl="1"/>
            <a:r>
              <a:rPr lang="en-US" dirty="0"/>
              <a:t>Chandy and </a:t>
            </a:r>
            <a:r>
              <a:rPr lang="en-US" dirty="0" err="1"/>
              <a:t>Lamport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Snapshot applications</a:t>
            </a:r>
          </a:p>
          <a:p>
            <a:pPr marL="539750" lvl="1" indent="0">
              <a:buNone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7088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Counting Algorithm</a:t>
            </a:r>
          </a:p>
        </p:txBody>
      </p:sp>
      <p:sp>
        <p:nvSpPr>
          <p:cNvPr id="410659" name="Rectangle 35"/>
          <p:cNvSpPr>
            <a:spLocks noGrp="1" noChangeArrowheads="1"/>
          </p:cNvSpPr>
          <p:nvPr>
            <p:ph idx="1"/>
          </p:nvPr>
        </p:nvSpPr>
        <p:spPr>
          <a:xfrm>
            <a:off x="539650" y="2060848"/>
            <a:ext cx="8231187" cy="20225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An observer visits each node one after the other and separately sums up the basic messages sent and received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Dissimilar sums indicate that a message was sent but has not arrived yet!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Thus: If both sums are identical, no message is on its way and the basic algorithm is terminated, isn‘t it? </a:t>
            </a:r>
          </a:p>
        </p:txBody>
      </p:sp>
      <p:sp>
        <p:nvSpPr>
          <p:cNvPr id="2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10643" name="Freeform 19"/>
          <p:cNvSpPr>
            <a:spLocks/>
          </p:cNvSpPr>
          <p:nvPr/>
        </p:nvSpPr>
        <p:spPr bwMode="auto">
          <a:xfrm>
            <a:off x="2441500" y="4326270"/>
            <a:ext cx="3095625" cy="1165225"/>
          </a:xfrm>
          <a:custGeom>
            <a:avLst/>
            <a:gdLst>
              <a:gd name="T0" fmla="*/ 0 w 1950"/>
              <a:gd name="T1" fmla="*/ 734 h 734"/>
              <a:gd name="T2" fmla="*/ 1950 w 1950"/>
              <a:gd name="T3" fmla="*/ 734 h 734"/>
              <a:gd name="T4" fmla="*/ 1946 w 1950"/>
              <a:gd name="T5" fmla="*/ 0 h 734"/>
              <a:gd name="T6" fmla="*/ 1130 w 1950"/>
              <a:gd name="T7" fmla="*/ 7 h 734"/>
              <a:gd name="T8" fmla="*/ 396 w 1950"/>
              <a:gd name="T9" fmla="*/ 370 h 734"/>
              <a:gd name="T10" fmla="*/ 0 w 1950"/>
              <a:gd name="T11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0" h="734">
                <a:moveTo>
                  <a:pt x="0" y="734"/>
                </a:moveTo>
                <a:lnTo>
                  <a:pt x="1950" y="734"/>
                </a:lnTo>
                <a:lnTo>
                  <a:pt x="1946" y="0"/>
                </a:lnTo>
                <a:lnTo>
                  <a:pt x="1130" y="7"/>
                </a:lnTo>
                <a:lnTo>
                  <a:pt x="396" y="370"/>
                </a:lnTo>
                <a:lnTo>
                  <a:pt x="0" y="73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4375075" y="4431045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Future</a:t>
            </a:r>
          </a:p>
        </p:txBody>
      </p:sp>
      <p:sp>
        <p:nvSpPr>
          <p:cNvPr id="410651" name="Freeform 27"/>
          <p:cNvSpPr>
            <a:spLocks/>
          </p:cNvSpPr>
          <p:nvPr/>
        </p:nvSpPr>
        <p:spPr bwMode="auto">
          <a:xfrm>
            <a:off x="1133400" y="4338970"/>
            <a:ext cx="3092450" cy="1155700"/>
          </a:xfrm>
          <a:custGeom>
            <a:avLst/>
            <a:gdLst>
              <a:gd name="T0" fmla="*/ 818 w 1948"/>
              <a:gd name="T1" fmla="*/ 728 h 728"/>
              <a:gd name="T2" fmla="*/ 0 w 1948"/>
              <a:gd name="T3" fmla="*/ 726 h 728"/>
              <a:gd name="T4" fmla="*/ 7 w 1948"/>
              <a:gd name="T5" fmla="*/ 0 h 728"/>
              <a:gd name="T6" fmla="*/ 1948 w 1948"/>
              <a:gd name="T7" fmla="*/ 1 h 728"/>
              <a:gd name="T8" fmla="*/ 1214 w 1948"/>
              <a:gd name="T9" fmla="*/ 364 h 728"/>
              <a:gd name="T10" fmla="*/ 818 w 1948"/>
              <a:gd name="T11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8" h="728">
                <a:moveTo>
                  <a:pt x="818" y="728"/>
                </a:moveTo>
                <a:lnTo>
                  <a:pt x="0" y="726"/>
                </a:lnTo>
                <a:lnTo>
                  <a:pt x="7" y="0"/>
                </a:lnTo>
                <a:lnTo>
                  <a:pt x="1948" y="1"/>
                </a:lnTo>
                <a:lnTo>
                  <a:pt x="1214" y="364"/>
                </a:lnTo>
                <a:lnTo>
                  <a:pt x="818" y="72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>
            <a:off x="1144512" y="4338970"/>
            <a:ext cx="4392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1146100" y="4915233"/>
            <a:ext cx="439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1144512" y="5491495"/>
            <a:ext cx="4392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568250" y="411672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68250" y="469298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568250" y="526924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10644" name="Line 20"/>
          <p:cNvSpPr>
            <a:spLocks noChangeShapeType="1"/>
          </p:cNvSpPr>
          <p:nvPr/>
        </p:nvSpPr>
        <p:spPr bwMode="auto">
          <a:xfrm flipV="1">
            <a:off x="2441500" y="4915233"/>
            <a:ext cx="647700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45" name="Line 21"/>
          <p:cNvSpPr>
            <a:spLocks noChangeShapeType="1"/>
          </p:cNvSpPr>
          <p:nvPr/>
        </p:nvSpPr>
        <p:spPr bwMode="auto">
          <a:xfrm rot="10800000" flipV="1">
            <a:off x="3089200" y="4338970"/>
            <a:ext cx="1152525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41" name="Line 17"/>
          <p:cNvSpPr>
            <a:spLocks noChangeShapeType="1"/>
          </p:cNvSpPr>
          <p:nvPr/>
        </p:nvSpPr>
        <p:spPr bwMode="auto">
          <a:xfrm>
            <a:off x="3089200" y="4340558"/>
            <a:ext cx="64770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 flipV="1">
            <a:off x="2008112" y="4915233"/>
            <a:ext cx="720725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46" name="Line 22"/>
          <p:cNvSpPr>
            <a:spLocks noChangeShapeType="1"/>
          </p:cNvSpPr>
          <p:nvPr/>
        </p:nvSpPr>
        <p:spPr bwMode="auto">
          <a:xfrm>
            <a:off x="3736900" y="4915233"/>
            <a:ext cx="287337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5979131" y="4338970"/>
            <a:ext cx="2727029" cy="175432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Observer visits every </a:t>
            </a:r>
            <a:br>
              <a:rPr lang="en-US" dirty="0"/>
            </a:br>
            <a:r>
              <a:rPr lang="en-US" dirty="0"/>
              <a:t>node and reports:</a:t>
            </a:r>
          </a:p>
          <a:p>
            <a:pPr lvl="1">
              <a:buFontTx/>
              <a:buChar char="•"/>
            </a:pPr>
            <a:r>
              <a:rPr lang="en-US" dirty="0"/>
              <a:t>	3 messages sent</a:t>
            </a:r>
          </a:p>
          <a:p>
            <a:pPr lvl="1">
              <a:buFontTx/>
              <a:buChar char="•"/>
            </a:pPr>
            <a:r>
              <a:rPr lang="en-US" dirty="0"/>
              <a:t>	2 messages received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en-US" dirty="0"/>
              <a:t>sent - received= 1</a:t>
            </a:r>
          </a:p>
          <a:p>
            <a:r>
              <a:rPr lang="en-US" dirty="0">
                <a:latin typeface="Arial Unicode MS" pitchFamily="34" charset="-128"/>
              </a:rPr>
              <a:t>⇒ no termination</a:t>
            </a:r>
          </a:p>
        </p:txBody>
      </p:sp>
      <p:sp>
        <p:nvSpPr>
          <p:cNvPr id="410652" name="Text Box 28"/>
          <p:cNvSpPr txBox="1">
            <a:spLocks noChangeArrowheads="1"/>
          </p:cNvSpPr>
          <p:nvPr/>
        </p:nvSpPr>
        <p:spPr bwMode="auto">
          <a:xfrm>
            <a:off x="1215950" y="4411995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10653" name="Text Box 29"/>
          <p:cNvSpPr txBox="1">
            <a:spLocks noChangeArrowheads="1"/>
          </p:cNvSpPr>
          <p:nvPr/>
        </p:nvSpPr>
        <p:spPr bwMode="auto">
          <a:xfrm>
            <a:off x="3292400" y="4332620"/>
            <a:ext cx="44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+1</a:t>
            </a:r>
          </a:p>
        </p:txBody>
      </p:sp>
      <p:sp>
        <p:nvSpPr>
          <p:cNvPr id="410654" name="Line 30"/>
          <p:cNvSpPr>
            <a:spLocks noChangeShapeType="1"/>
          </p:cNvSpPr>
          <p:nvPr/>
        </p:nvSpPr>
        <p:spPr bwMode="auto">
          <a:xfrm flipV="1">
            <a:off x="2728837" y="4338970"/>
            <a:ext cx="360363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 flipV="1">
            <a:off x="3736900" y="4338970"/>
            <a:ext cx="936625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8837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4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Counting Algorithm</a:t>
            </a:r>
            <a:endParaRPr lang="en-US" dirty="0"/>
          </a:p>
        </p:txBody>
      </p:sp>
      <p:sp>
        <p:nvSpPr>
          <p:cNvPr id="414748" name="Rectangle 28"/>
          <p:cNvSpPr>
            <a:spLocks noGrp="1" noChangeArrowheads="1"/>
          </p:cNvSpPr>
          <p:nvPr>
            <p:ph idx="1"/>
          </p:nvPr>
        </p:nvSpPr>
        <p:spPr>
          <a:xfrm>
            <a:off x="539650" y="1803401"/>
            <a:ext cx="8231187" cy="32400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Unfortunately, this algorithm does not work because the condition “counters are equal” is </a:t>
            </a:r>
            <a:r>
              <a:rPr lang="en-US" i="1" dirty="0"/>
              <a:t>necessary but not sufficient </a:t>
            </a:r>
            <a:r>
              <a:rPr lang="en-US" dirty="0"/>
              <a:t>for termination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Example: Observer reports 3 messages received and 3 messages sent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phantom termination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This is due to the message that was sent in the „future“, but received in the „past“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balances the summation difference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14722" name="Freeform 2"/>
          <p:cNvSpPr>
            <a:spLocks/>
          </p:cNvSpPr>
          <p:nvPr/>
        </p:nvSpPr>
        <p:spPr bwMode="auto">
          <a:xfrm>
            <a:off x="2441500" y="4430638"/>
            <a:ext cx="3095625" cy="1165225"/>
          </a:xfrm>
          <a:custGeom>
            <a:avLst/>
            <a:gdLst>
              <a:gd name="T0" fmla="*/ 0 w 1950"/>
              <a:gd name="T1" fmla="*/ 734 h 734"/>
              <a:gd name="T2" fmla="*/ 1950 w 1950"/>
              <a:gd name="T3" fmla="*/ 734 h 734"/>
              <a:gd name="T4" fmla="*/ 1946 w 1950"/>
              <a:gd name="T5" fmla="*/ 0 h 734"/>
              <a:gd name="T6" fmla="*/ 1130 w 1950"/>
              <a:gd name="T7" fmla="*/ 7 h 734"/>
              <a:gd name="T8" fmla="*/ 396 w 1950"/>
              <a:gd name="T9" fmla="*/ 370 h 734"/>
              <a:gd name="T10" fmla="*/ 0 w 1950"/>
              <a:gd name="T11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0" h="734">
                <a:moveTo>
                  <a:pt x="0" y="734"/>
                </a:moveTo>
                <a:lnTo>
                  <a:pt x="1950" y="734"/>
                </a:lnTo>
                <a:lnTo>
                  <a:pt x="1946" y="0"/>
                </a:lnTo>
                <a:lnTo>
                  <a:pt x="1130" y="7"/>
                </a:lnTo>
                <a:lnTo>
                  <a:pt x="396" y="370"/>
                </a:lnTo>
                <a:lnTo>
                  <a:pt x="0" y="73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375075" y="4535413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Future</a:t>
            </a:r>
          </a:p>
        </p:txBody>
      </p:sp>
      <p:sp>
        <p:nvSpPr>
          <p:cNvPr id="414724" name="Freeform 4"/>
          <p:cNvSpPr>
            <a:spLocks/>
          </p:cNvSpPr>
          <p:nvPr/>
        </p:nvSpPr>
        <p:spPr bwMode="auto">
          <a:xfrm>
            <a:off x="1133400" y="4443338"/>
            <a:ext cx="3092450" cy="1155700"/>
          </a:xfrm>
          <a:custGeom>
            <a:avLst/>
            <a:gdLst>
              <a:gd name="T0" fmla="*/ 818 w 1948"/>
              <a:gd name="T1" fmla="*/ 728 h 728"/>
              <a:gd name="T2" fmla="*/ 0 w 1948"/>
              <a:gd name="T3" fmla="*/ 726 h 728"/>
              <a:gd name="T4" fmla="*/ 7 w 1948"/>
              <a:gd name="T5" fmla="*/ 0 h 728"/>
              <a:gd name="T6" fmla="*/ 1948 w 1948"/>
              <a:gd name="T7" fmla="*/ 1 h 728"/>
              <a:gd name="T8" fmla="*/ 1214 w 1948"/>
              <a:gd name="T9" fmla="*/ 364 h 728"/>
              <a:gd name="T10" fmla="*/ 818 w 1948"/>
              <a:gd name="T11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8" h="728">
                <a:moveTo>
                  <a:pt x="818" y="728"/>
                </a:moveTo>
                <a:lnTo>
                  <a:pt x="0" y="726"/>
                </a:lnTo>
                <a:lnTo>
                  <a:pt x="7" y="0"/>
                </a:lnTo>
                <a:lnTo>
                  <a:pt x="1948" y="1"/>
                </a:lnTo>
                <a:lnTo>
                  <a:pt x="1214" y="364"/>
                </a:lnTo>
                <a:lnTo>
                  <a:pt x="818" y="72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4727" name="Line 7"/>
          <p:cNvSpPr>
            <a:spLocks noChangeShapeType="1"/>
          </p:cNvSpPr>
          <p:nvPr/>
        </p:nvSpPr>
        <p:spPr bwMode="auto">
          <a:xfrm>
            <a:off x="1144512" y="4443338"/>
            <a:ext cx="4392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28" name="Line 8"/>
          <p:cNvSpPr>
            <a:spLocks noChangeShapeType="1"/>
          </p:cNvSpPr>
          <p:nvPr/>
        </p:nvSpPr>
        <p:spPr bwMode="auto">
          <a:xfrm>
            <a:off x="1146100" y="5019601"/>
            <a:ext cx="439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29" name="Line 9"/>
          <p:cNvSpPr>
            <a:spLocks noChangeShapeType="1"/>
          </p:cNvSpPr>
          <p:nvPr/>
        </p:nvSpPr>
        <p:spPr bwMode="auto">
          <a:xfrm>
            <a:off x="1144512" y="5595863"/>
            <a:ext cx="4392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568250" y="4221088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568250" y="4797351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568250" y="5373613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14733" name="Line 13"/>
          <p:cNvSpPr>
            <a:spLocks noChangeShapeType="1"/>
          </p:cNvSpPr>
          <p:nvPr/>
        </p:nvSpPr>
        <p:spPr bwMode="auto">
          <a:xfrm flipV="1">
            <a:off x="2441500" y="5019601"/>
            <a:ext cx="647700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34" name="Line 14"/>
          <p:cNvSpPr>
            <a:spLocks noChangeShapeType="1"/>
          </p:cNvSpPr>
          <p:nvPr/>
        </p:nvSpPr>
        <p:spPr bwMode="auto">
          <a:xfrm rot="10800000" flipV="1">
            <a:off x="3089200" y="4443338"/>
            <a:ext cx="1152525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35" name="Line 15"/>
          <p:cNvSpPr>
            <a:spLocks noChangeShapeType="1"/>
          </p:cNvSpPr>
          <p:nvPr/>
        </p:nvSpPr>
        <p:spPr bwMode="auto">
          <a:xfrm>
            <a:off x="3089200" y="4444926"/>
            <a:ext cx="64770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36" name="Line 16"/>
          <p:cNvSpPr>
            <a:spLocks noChangeShapeType="1"/>
          </p:cNvSpPr>
          <p:nvPr/>
        </p:nvSpPr>
        <p:spPr bwMode="auto">
          <a:xfrm flipV="1">
            <a:off x="1720775" y="5019601"/>
            <a:ext cx="107950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37" name="Line 17"/>
          <p:cNvSpPr>
            <a:spLocks noChangeShapeType="1"/>
          </p:cNvSpPr>
          <p:nvPr/>
        </p:nvSpPr>
        <p:spPr bwMode="auto">
          <a:xfrm flipV="1">
            <a:off x="3736900" y="4443338"/>
            <a:ext cx="144462" cy="5762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38" name="Text Box 18"/>
          <p:cNvSpPr txBox="1">
            <a:spLocks noChangeArrowheads="1"/>
          </p:cNvSpPr>
          <p:nvPr/>
        </p:nvSpPr>
        <p:spPr bwMode="auto">
          <a:xfrm>
            <a:off x="5926091" y="4446959"/>
            <a:ext cx="2916183" cy="175432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271463"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Observer visits each node </a:t>
            </a:r>
            <a:br>
              <a:rPr lang="en-US" dirty="0"/>
            </a:br>
            <a:r>
              <a:rPr lang="en-US" dirty="0"/>
              <a:t>and reports:</a:t>
            </a:r>
          </a:p>
          <a:p>
            <a:pPr lvl="1">
              <a:buFontTx/>
              <a:buChar char="•"/>
            </a:pPr>
            <a:r>
              <a:rPr lang="en-US" dirty="0"/>
              <a:t>	3 messages received</a:t>
            </a:r>
          </a:p>
          <a:p>
            <a:pPr lvl="1">
              <a:buFontTx/>
              <a:buChar char="•"/>
            </a:pPr>
            <a:r>
              <a:rPr lang="en-US" dirty="0"/>
              <a:t>	3 messages sent</a:t>
            </a:r>
          </a:p>
          <a:p>
            <a:r>
              <a:rPr lang="en-US" dirty="0">
                <a:latin typeface="Arial Unicode MS" pitchFamily="34" charset="-128"/>
              </a:rPr>
              <a:t>⇒</a:t>
            </a:r>
            <a:r>
              <a:rPr lang="en-US" dirty="0"/>
              <a:t> sent - received= 0</a:t>
            </a:r>
            <a:br>
              <a:rPr lang="en-US" dirty="0"/>
            </a:br>
            <a:r>
              <a:rPr lang="en-US" dirty="0">
                <a:latin typeface="Arial Unicode MS" pitchFamily="34" charset="-128"/>
              </a:rPr>
              <a:t>⇒ Termination (false)</a:t>
            </a:r>
          </a:p>
        </p:txBody>
      </p:sp>
      <p:sp>
        <p:nvSpPr>
          <p:cNvPr id="414739" name="Text Box 19"/>
          <p:cNvSpPr txBox="1">
            <a:spLocks noChangeArrowheads="1"/>
          </p:cNvSpPr>
          <p:nvPr/>
        </p:nvSpPr>
        <p:spPr bwMode="auto">
          <a:xfrm>
            <a:off x="1215950" y="451636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Past</a:t>
            </a:r>
          </a:p>
        </p:txBody>
      </p:sp>
      <p:sp>
        <p:nvSpPr>
          <p:cNvPr id="414740" name="Text Box 20"/>
          <p:cNvSpPr txBox="1">
            <a:spLocks noChangeArrowheads="1"/>
          </p:cNvSpPr>
          <p:nvPr/>
        </p:nvSpPr>
        <p:spPr bwMode="auto">
          <a:xfrm>
            <a:off x="3808337" y="4587801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-1</a:t>
            </a:r>
          </a:p>
        </p:txBody>
      </p:sp>
      <p:sp>
        <p:nvSpPr>
          <p:cNvPr id="414741" name="Text Box 21"/>
          <p:cNvSpPr txBox="1">
            <a:spLocks noChangeArrowheads="1"/>
          </p:cNvSpPr>
          <p:nvPr/>
        </p:nvSpPr>
        <p:spPr bwMode="auto">
          <a:xfrm>
            <a:off x="3292400" y="4436988"/>
            <a:ext cx="44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+1</a:t>
            </a:r>
          </a:p>
        </p:txBody>
      </p:sp>
      <p:sp>
        <p:nvSpPr>
          <p:cNvPr id="414743" name="Line 23"/>
          <p:cNvSpPr>
            <a:spLocks noChangeShapeType="1"/>
          </p:cNvSpPr>
          <p:nvPr/>
        </p:nvSpPr>
        <p:spPr bwMode="auto">
          <a:xfrm flipV="1">
            <a:off x="2800275" y="4443338"/>
            <a:ext cx="288925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4744" name="Line 24"/>
          <p:cNvSpPr>
            <a:spLocks noChangeShapeType="1"/>
          </p:cNvSpPr>
          <p:nvPr/>
        </p:nvSpPr>
        <p:spPr bwMode="auto">
          <a:xfrm>
            <a:off x="3736900" y="5021188"/>
            <a:ext cx="1296987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6480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Ideas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Freeze the communication in the dangerous area</a:t>
            </a:r>
            <a:br>
              <a:rPr lang="en-US" dirty="0"/>
            </a:b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dirty="0"/>
              <a:t> strong decrease of the concurrency of the system</a:t>
            </a:r>
          </a:p>
          <a:p>
            <a:pPr>
              <a:buFont typeface="Arial" charset="0"/>
              <a:buChar char="•"/>
            </a:pPr>
            <a:endParaRPr lang="en-US" sz="1000" dirty="0"/>
          </a:p>
          <a:p>
            <a:pPr>
              <a:buFont typeface="Arial" charset="0"/>
              <a:buChar char="•"/>
            </a:pPr>
            <a:r>
              <a:rPr lang="en-US" dirty="0"/>
              <a:t>Subsequent check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en-US" dirty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Double Counting Algorithm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endParaRPr lang="en-US" sz="1000" dirty="0"/>
          </a:p>
          <a:p>
            <a:pPr>
              <a:buFont typeface="Arial" charset="0"/>
              <a:buChar char="•"/>
            </a:pPr>
            <a:r>
              <a:rPr lang="en-US" dirty="0"/>
              <a:t>Detecting or avoiding of inconsistent time cuts through logical time stamps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Time Zone Algorithm</a:t>
            </a:r>
          </a:p>
          <a:p>
            <a:pPr>
              <a:buFont typeface="Arial" charset="0"/>
              <a:buChar char="•"/>
            </a:pPr>
            <a:endParaRPr lang="en-US" sz="1000" dirty="0"/>
          </a:p>
          <a:p>
            <a:pPr>
              <a:buFont typeface="Arial" charset="0"/>
              <a:buChar char="•"/>
            </a:pPr>
            <a:r>
              <a:rPr lang="en-US" dirty="0"/>
              <a:t>Differentiated Counting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Vector Algorithm or Credit Algorithm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415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Freezing the System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First wave freezes the system</a:t>
            </a:r>
          </a:p>
          <a:p>
            <a:pPr lvl="1"/>
            <a:r>
              <a:rPr lang="en-US" dirty="0"/>
              <a:t>No process accepts a message anymore</a:t>
            </a:r>
          </a:p>
          <a:p>
            <a:pPr lvl="1"/>
            <a:r>
              <a:rPr lang="en-US" dirty="0"/>
              <a:t>Messages arriving in the meantime are buffered and regarded as „still on the way“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/>
              <a:t>No messages are sent in the frozen system</a:t>
            </a:r>
          </a:p>
          <a:p>
            <a:pPr>
              <a:buFont typeface="Arial" charset="0"/>
              <a:buChar char="•"/>
            </a:pPr>
            <a:endParaRPr lang="en-US" sz="1000" dirty="0"/>
          </a:p>
          <a:p>
            <a:pPr>
              <a:buFont typeface="Arial" charset="0"/>
              <a:buChar char="•"/>
            </a:pPr>
            <a:r>
              <a:rPr lang="en-US" dirty="0"/>
              <a:t>Second wave sums up the messages sent and received</a:t>
            </a:r>
          </a:p>
          <a:p>
            <a:pPr lvl="1"/>
            <a:r>
              <a:rPr lang="en-US" dirty="0"/>
              <a:t>If both sums are equal, the system is terminated</a:t>
            </a:r>
          </a:p>
          <a:p>
            <a:pPr>
              <a:buFont typeface="Arial" charset="0"/>
              <a:buChar char="•"/>
            </a:pPr>
            <a:endParaRPr lang="en-US" sz="1000" dirty="0"/>
          </a:p>
          <a:p>
            <a:pPr>
              <a:buFont typeface="Arial" charset="0"/>
              <a:buChar char="•"/>
            </a:pPr>
            <a:r>
              <a:rPr lang="en-US" dirty="0"/>
              <a:t>Third wave unfreezes the system again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Obvious disadvantage: massively decreased concurrency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46570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Counting Algorithm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1"/>
            <a:ext cx="8061325" cy="1636712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An observer visits twice all nodes one after each other and determines the respective sums of the messages received and sent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If all four sums are equal, the basic algorithm terminated: 	</a:t>
            </a:r>
            <a:br>
              <a:rPr lang="en-US" dirty="0"/>
            </a:b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2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12676" name="Line 4"/>
          <p:cNvSpPr>
            <a:spLocks noChangeShapeType="1"/>
          </p:cNvSpPr>
          <p:nvPr/>
        </p:nvSpPr>
        <p:spPr bwMode="auto">
          <a:xfrm>
            <a:off x="1187450" y="4371975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77" name="Line 5"/>
          <p:cNvSpPr>
            <a:spLocks noChangeShapeType="1"/>
          </p:cNvSpPr>
          <p:nvPr/>
        </p:nvSpPr>
        <p:spPr bwMode="auto">
          <a:xfrm>
            <a:off x="1187450" y="4948238"/>
            <a:ext cx="6551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1187450" y="55245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611188" y="414972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12680" name="Text Box 8"/>
          <p:cNvSpPr txBox="1">
            <a:spLocks noChangeArrowheads="1"/>
          </p:cNvSpPr>
          <p:nvPr/>
        </p:nvSpPr>
        <p:spPr bwMode="auto">
          <a:xfrm>
            <a:off x="611188" y="472598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12681" name="Text Box 9"/>
          <p:cNvSpPr txBox="1">
            <a:spLocks noChangeArrowheads="1"/>
          </p:cNvSpPr>
          <p:nvPr/>
        </p:nvSpPr>
        <p:spPr bwMode="auto">
          <a:xfrm>
            <a:off x="611188" y="530225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12682" name="Line 10"/>
          <p:cNvSpPr>
            <a:spLocks noChangeShapeType="1"/>
          </p:cNvSpPr>
          <p:nvPr/>
        </p:nvSpPr>
        <p:spPr bwMode="auto">
          <a:xfrm flipV="1">
            <a:off x="2555875" y="4941888"/>
            <a:ext cx="936625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83" name="Line 11"/>
          <p:cNvSpPr>
            <a:spLocks noChangeShapeType="1"/>
          </p:cNvSpPr>
          <p:nvPr/>
        </p:nvSpPr>
        <p:spPr bwMode="auto">
          <a:xfrm rot="10800000" flipV="1">
            <a:off x="3492500" y="4371975"/>
            <a:ext cx="287338" cy="5699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84" name="Line 12"/>
          <p:cNvSpPr>
            <a:spLocks noChangeShapeType="1"/>
          </p:cNvSpPr>
          <p:nvPr/>
        </p:nvSpPr>
        <p:spPr bwMode="auto">
          <a:xfrm flipH="1" flipV="1">
            <a:off x="6176963" y="4948238"/>
            <a:ext cx="647700" cy="574675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85" name="Line 13"/>
          <p:cNvSpPr>
            <a:spLocks noChangeShapeType="1"/>
          </p:cNvSpPr>
          <p:nvPr/>
        </p:nvSpPr>
        <p:spPr bwMode="auto">
          <a:xfrm rot="-10800000" flipH="1" flipV="1">
            <a:off x="5024438" y="4371975"/>
            <a:ext cx="1152525" cy="576263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86" name="Text Box 14"/>
          <p:cNvSpPr txBox="1">
            <a:spLocks noChangeArrowheads="1"/>
          </p:cNvSpPr>
          <p:nvPr/>
        </p:nvSpPr>
        <p:spPr bwMode="auto">
          <a:xfrm>
            <a:off x="2287588" y="5681663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W</a:t>
            </a:r>
            <a:r>
              <a:rPr lang="de-DE" baseline="-25000"/>
              <a:t>1</a:t>
            </a:r>
          </a:p>
        </p:txBody>
      </p:sp>
      <p:sp>
        <p:nvSpPr>
          <p:cNvPr id="412687" name="Text Box 15"/>
          <p:cNvSpPr txBox="1">
            <a:spLocks noChangeArrowheads="1"/>
          </p:cNvSpPr>
          <p:nvPr/>
        </p:nvSpPr>
        <p:spPr bwMode="auto">
          <a:xfrm>
            <a:off x="6608763" y="5661025"/>
            <a:ext cx="48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W</a:t>
            </a:r>
            <a:r>
              <a:rPr lang="de-DE" baseline="-25000"/>
              <a:t>2</a:t>
            </a:r>
          </a:p>
        </p:txBody>
      </p:sp>
      <p:sp>
        <p:nvSpPr>
          <p:cNvPr id="412688" name="Text Box 16"/>
          <p:cNvSpPr txBox="1">
            <a:spLocks noChangeArrowheads="1"/>
          </p:cNvSpPr>
          <p:nvPr/>
        </p:nvSpPr>
        <p:spPr bwMode="auto">
          <a:xfrm>
            <a:off x="3419475" y="3854450"/>
            <a:ext cx="78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baseline="-25000"/>
              <a:t>1</a:t>
            </a:r>
            <a:r>
              <a:rPr lang="de-DE"/>
              <a:t>, </a:t>
            </a:r>
            <a:r>
              <a:rPr lang="de-DE" i="1"/>
              <a:t>S</a:t>
            </a:r>
            <a:r>
              <a:rPr lang="de-DE" baseline="-25000"/>
              <a:t>1</a:t>
            </a:r>
          </a:p>
        </p:txBody>
      </p:sp>
      <p:sp>
        <p:nvSpPr>
          <p:cNvPr id="412689" name="Text Box 17"/>
          <p:cNvSpPr txBox="1">
            <a:spLocks noChangeArrowheads="1"/>
          </p:cNvSpPr>
          <p:nvPr/>
        </p:nvSpPr>
        <p:spPr bwMode="auto">
          <a:xfrm>
            <a:off x="4672013" y="3860800"/>
            <a:ext cx="78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E</a:t>
            </a:r>
            <a:r>
              <a:rPr lang="de-DE" baseline="-25000"/>
              <a:t>2</a:t>
            </a:r>
            <a:r>
              <a:rPr lang="de-DE"/>
              <a:t>, </a:t>
            </a:r>
            <a:r>
              <a:rPr lang="de-DE" i="1"/>
              <a:t>S</a:t>
            </a:r>
            <a:r>
              <a:rPr lang="de-DE" baseline="-25000"/>
              <a:t>2</a:t>
            </a:r>
          </a:p>
        </p:txBody>
      </p:sp>
      <p:sp>
        <p:nvSpPr>
          <p:cNvPr id="412690" name="Line 18"/>
          <p:cNvSpPr>
            <a:spLocks noChangeShapeType="1"/>
          </p:cNvSpPr>
          <p:nvPr/>
        </p:nvSpPr>
        <p:spPr bwMode="auto">
          <a:xfrm>
            <a:off x="4376738" y="4149725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4252913" y="56610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t</a:t>
            </a:r>
          </a:p>
        </p:txBody>
      </p:sp>
      <p:sp>
        <p:nvSpPr>
          <p:cNvPr id="412692" name="Line 20"/>
          <p:cNvSpPr>
            <a:spLocks noChangeShapeType="1"/>
          </p:cNvSpPr>
          <p:nvPr/>
        </p:nvSpPr>
        <p:spPr bwMode="auto">
          <a:xfrm flipV="1">
            <a:off x="1331913" y="4365625"/>
            <a:ext cx="86360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93" name="Line 21"/>
          <p:cNvSpPr>
            <a:spLocks noChangeShapeType="1"/>
          </p:cNvSpPr>
          <p:nvPr/>
        </p:nvSpPr>
        <p:spPr bwMode="auto">
          <a:xfrm>
            <a:off x="1331913" y="4941888"/>
            <a:ext cx="64770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2694" name="Line 22"/>
          <p:cNvSpPr>
            <a:spLocks noChangeShapeType="1"/>
          </p:cNvSpPr>
          <p:nvPr/>
        </p:nvSpPr>
        <p:spPr bwMode="auto">
          <a:xfrm flipV="1">
            <a:off x="1979613" y="4365625"/>
            <a:ext cx="1008062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616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Double Counting Algorithm – Characteristics</a:t>
            </a:r>
            <a:endParaRPr lang="en-US" dirty="0"/>
          </a:p>
        </p:txBody>
      </p:sp>
      <p:sp>
        <p:nvSpPr>
          <p:cNvPr id="466949" name="Rectangle 5"/>
          <p:cNvSpPr>
            <a:spLocks noGrp="1" noChangeArrowheads="1"/>
          </p:cNvSpPr>
          <p:nvPr>
            <p:ph idx="1"/>
          </p:nvPr>
        </p:nvSpPr>
        <p:spPr>
          <a:xfrm>
            <a:off x="539751" y="1924050"/>
            <a:ext cx="7992690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If termination was not detected, use second wave of the previous round as the first wave of the new round</a:t>
            </a:r>
            <a:endParaRPr lang="en-US" sz="1200" dirty="0"/>
          </a:p>
          <a:p>
            <a:pPr>
              <a:buFont typeface="Arial" charset="0"/>
              <a:buChar char="•"/>
            </a:pPr>
            <a:r>
              <a:rPr lang="en-US" dirty="0"/>
              <a:t>Number of the control rounds is a priori not limited by the number of basic messages</a:t>
            </a:r>
          </a:p>
          <a:p>
            <a:pPr lvl="1"/>
            <a:r>
              <a:rPr lang="en-US" dirty="0"/>
              <a:t>There may be a very slow basic message; while it is on the way arbitrarily many control rounds may be started</a:t>
            </a:r>
          </a:p>
          <a:p>
            <a:pPr lvl="1"/>
            <a:r>
              <a:rPr lang="en-US" dirty="0"/>
              <a:t>The following variant removes this characteristic: a process containing a basic message, without sending a new one, starts a new round</a:t>
            </a:r>
          </a:p>
          <a:p>
            <a:pPr>
              <a:buFont typeface="Arial" charset="0"/>
              <a:buChar char="•"/>
            </a:pPr>
            <a:r>
              <a:rPr lang="en-US" dirty="0"/>
              <a:t>Double counting Algorithm is </a:t>
            </a:r>
            <a:r>
              <a:rPr lang="en-US" i="1" dirty="0"/>
              <a:t>re-entrant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Local states of the visited processes are not changed</a:t>
            </a:r>
          </a:p>
          <a:p>
            <a:pPr lvl="1"/>
            <a:r>
              <a:rPr lang="en-US" dirty="0"/>
              <a:t>Several concurrent initiators can test for possible termination at the same time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47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Topologies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waves for the termination detection can be realized differently</a:t>
            </a:r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/>
                </a:solidFill>
              </a:rPr>
              <a:t>Sequential Waves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through the construction of a logical ring and two subsequent sequential ring circuits of a token which sums up the counter reading separately for both circulations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Time and message complexity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/>
                </a:solidFill>
              </a:rPr>
              <a:t>Parallel Waves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through the construction of a span tree and two subsequent accumulations of the counter readings, </a:t>
            </a:r>
            <a:r>
              <a:rPr lang="en-US" i="1" dirty="0"/>
              <a:t>each</a:t>
            </a:r>
            <a:r>
              <a:rPr lang="en-US" dirty="0"/>
              <a:t> from the leafs to the initiator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Achieves a better time complexity through parallel messages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well-balances trees time complexity is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85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5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Echo-Algorithm</a:t>
            </a:r>
          </a:p>
        </p:txBody>
      </p:sp>
      <p:sp>
        <p:nvSpPr>
          <p:cNvPr id="453657" name="Rectangle 25"/>
          <p:cNvSpPr>
            <a:spLocks noGrp="1" noChangeArrowheads="1"/>
          </p:cNvSpPr>
          <p:nvPr>
            <p:ph idx="1"/>
          </p:nvPr>
        </p:nvSpPr>
        <p:spPr>
          <a:xfrm>
            <a:off x="539750" y="1924051"/>
            <a:ext cx="8061325" cy="1995402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Usage of the forth wave (nodes become red) and the back wave (nodes become green) of a single run of the echo-algorithm for the accumulation of the counter readings</a:t>
            </a:r>
          </a:p>
          <a:p>
            <a:pPr>
              <a:buFont typeface="Arial" charset="0"/>
              <a:buChar char="•"/>
            </a:pPr>
            <a:r>
              <a:rPr lang="en-US" dirty="0"/>
              <a:t>That works because a green node cannot have a white neighbor; thus, a green message cannot reach a white node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53636" name="Freeform 4"/>
          <p:cNvSpPr>
            <a:spLocks/>
          </p:cNvSpPr>
          <p:nvPr/>
        </p:nvSpPr>
        <p:spPr bwMode="auto">
          <a:xfrm>
            <a:off x="1088123" y="4213696"/>
            <a:ext cx="3024188" cy="1727200"/>
          </a:xfrm>
          <a:custGeom>
            <a:avLst/>
            <a:gdLst>
              <a:gd name="T0" fmla="*/ 1905 w 1905"/>
              <a:gd name="T1" fmla="*/ 0 h 1088"/>
              <a:gd name="T2" fmla="*/ 0 w 1905"/>
              <a:gd name="T3" fmla="*/ 0 h 1088"/>
              <a:gd name="T4" fmla="*/ 0 w 1905"/>
              <a:gd name="T5" fmla="*/ 1088 h 1088"/>
              <a:gd name="T6" fmla="*/ 862 w 1905"/>
              <a:gd name="T7" fmla="*/ 1088 h 1088"/>
              <a:gd name="T8" fmla="*/ 1452 w 1905"/>
              <a:gd name="T9" fmla="*/ 726 h 1088"/>
              <a:gd name="T10" fmla="*/ 1633 w 1905"/>
              <a:gd name="T11" fmla="*/ 363 h 1088"/>
              <a:gd name="T12" fmla="*/ 1905 w 1905"/>
              <a:gd name="T13" fmla="*/ 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5" h="1088">
                <a:moveTo>
                  <a:pt x="1905" y="0"/>
                </a:moveTo>
                <a:lnTo>
                  <a:pt x="0" y="0"/>
                </a:lnTo>
                <a:lnTo>
                  <a:pt x="0" y="1088"/>
                </a:lnTo>
                <a:lnTo>
                  <a:pt x="862" y="1088"/>
                </a:lnTo>
                <a:lnTo>
                  <a:pt x="1452" y="726"/>
                </a:lnTo>
                <a:lnTo>
                  <a:pt x="1633" y="363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53637" name="Line 5"/>
          <p:cNvSpPr>
            <a:spLocks noChangeShapeType="1"/>
          </p:cNvSpPr>
          <p:nvPr/>
        </p:nvSpPr>
        <p:spPr bwMode="auto">
          <a:xfrm>
            <a:off x="1088123" y="4796309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>
            <a:off x="1088123" y="5372571"/>
            <a:ext cx="6551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39" name="Line 7"/>
          <p:cNvSpPr>
            <a:spLocks noChangeShapeType="1"/>
          </p:cNvSpPr>
          <p:nvPr/>
        </p:nvSpPr>
        <p:spPr bwMode="auto">
          <a:xfrm>
            <a:off x="1088123" y="5948834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511861" y="5150321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511861" y="5726584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4</a:t>
            </a:r>
          </a:p>
        </p:txBody>
      </p:sp>
      <p:sp>
        <p:nvSpPr>
          <p:cNvPr id="453642" name="Line 10"/>
          <p:cNvSpPr>
            <a:spLocks noChangeShapeType="1"/>
          </p:cNvSpPr>
          <p:nvPr/>
        </p:nvSpPr>
        <p:spPr bwMode="auto">
          <a:xfrm flipV="1">
            <a:off x="2456548" y="5366221"/>
            <a:ext cx="936625" cy="5746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43" name="Line 11"/>
          <p:cNvSpPr>
            <a:spLocks noChangeShapeType="1"/>
          </p:cNvSpPr>
          <p:nvPr/>
        </p:nvSpPr>
        <p:spPr bwMode="auto">
          <a:xfrm rot="10800000" flipV="1">
            <a:off x="3393173" y="4796309"/>
            <a:ext cx="287338" cy="569912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511861" y="4574059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53645" name="Text Box 13"/>
          <p:cNvSpPr txBox="1">
            <a:spLocks noChangeArrowheads="1"/>
          </p:cNvSpPr>
          <p:nvPr/>
        </p:nvSpPr>
        <p:spPr bwMode="auto">
          <a:xfrm>
            <a:off x="511861" y="3991446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53646" name="Line 14"/>
          <p:cNvSpPr>
            <a:spLocks noChangeShapeType="1"/>
          </p:cNvSpPr>
          <p:nvPr/>
        </p:nvSpPr>
        <p:spPr bwMode="auto">
          <a:xfrm>
            <a:off x="1088123" y="4213696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47" name="Line 15"/>
          <p:cNvSpPr>
            <a:spLocks noChangeShapeType="1"/>
          </p:cNvSpPr>
          <p:nvPr/>
        </p:nvSpPr>
        <p:spPr bwMode="auto">
          <a:xfrm rot="10800000" flipV="1">
            <a:off x="3680511" y="4213696"/>
            <a:ext cx="43180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48" name="Freeform 16"/>
          <p:cNvSpPr>
            <a:spLocks/>
          </p:cNvSpPr>
          <p:nvPr/>
        </p:nvSpPr>
        <p:spPr bwMode="auto">
          <a:xfrm>
            <a:off x="2456548" y="4213696"/>
            <a:ext cx="3024188" cy="1727200"/>
          </a:xfrm>
          <a:custGeom>
            <a:avLst/>
            <a:gdLst>
              <a:gd name="T0" fmla="*/ 0 w 1905"/>
              <a:gd name="T1" fmla="*/ 1088 h 1088"/>
              <a:gd name="T2" fmla="*/ 1905 w 1905"/>
              <a:gd name="T3" fmla="*/ 1088 h 1088"/>
              <a:gd name="T4" fmla="*/ 1497 w 1905"/>
              <a:gd name="T5" fmla="*/ 726 h 1088"/>
              <a:gd name="T6" fmla="*/ 872 w 1905"/>
              <a:gd name="T7" fmla="*/ 363 h 1088"/>
              <a:gd name="T8" fmla="*/ 1542 w 1905"/>
              <a:gd name="T9" fmla="*/ 0 h 1088"/>
              <a:gd name="T10" fmla="*/ 1043 w 1905"/>
              <a:gd name="T11" fmla="*/ 0 h 1088"/>
              <a:gd name="T12" fmla="*/ 771 w 1905"/>
              <a:gd name="T13" fmla="*/ 363 h 1088"/>
              <a:gd name="T14" fmla="*/ 590 w 1905"/>
              <a:gd name="T15" fmla="*/ 726 h 1088"/>
              <a:gd name="T16" fmla="*/ 0 w 1905"/>
              <a:gd name="T17" fmla="*/ 1088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5" h="1088">
                <a:moveTo>
                  <a:pt x="0" y="1088"/>
                </a:moveTo>
                <a:lnTo>
                  <a:pt x="1905" y="1088"/>
                </a:lnTo>
                <a:lnTo>
                  <a:pt x="1497" y="726"/>
                </a:lnTo>
                <a:lnTo>
                  <a:pt x="872" y="363"/>
                </a:lnTo>
                <a:lnTo>
                  <a:pt x="1542" y="0"/>
                </a:lnTo>
                <a:lnTo>
                  <a:pt x="1043" y="0"/>
                </a:lnTo>
                <a:lnTo>
                  <a:pt x="771" y="363"/>
                </a:lnTo>
                <a:lnTo>
                  <a:pt x="590" y="726"/>
                </a:lnTo>
                <a:lnTo>
                  <a:pt x="0" y="1088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53649" name="Line 17"/>
          <p:cNvSpPr>
            <a:spLocks noChangeShapeType="1"/>
          </p:cNvSpPr>
          <p:nvPr/>
        </p:nvSpPr>
        <p:spPr bwMode="auto">
          <a:xfrm flipH="1" flipV="1">
            <a:off x="4833036" y="5366221"/>
            <a:ext cx="647700" cy="574675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50" name="Freeform 18"/>
          <p:cNvSpPr>
            <a:spLocks/>
          </p:cNvSpPr>
          <p:nvPr/>
        </p:nvSpPr>
        <p:spPr bwMode="auto">
          <a:xfrm>
            <a:off x="3863073" y="4801071"/>
            <a:ext cx="968375" cy="565150"/>
          </a:xfrm>
          <a:custGeom>
            <a:avLst/>
            <a:gdLst>
              <a:gd name="T0" fmla="*/ 0 w 610"/>
              <a:gd name="T1" fmla="*/ 0 h 356"/>
              <a:gd name="T2" fmla="*/ 610 w 610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0" h="356">
                <a:moveTo>
                  <a:pt x="0" y="0"/>
                </a:moveTo>
                <a:lnTo>
                  <a:pt x="610" y="356"/>
                </a:lnTo>
              </a:path>
            </a:pathLst>
          </a:custGeom>
          <a:noFill/>
          <a:ln w="38100">
            <a:solidFill>
              <a:srgbClr val="003300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51" name="Freeform 19"/>
          <p:cNvSpPr>
            <a:spLocks/>
          </p:cNvSpPr>
          <p:nvPr/>
        </p:nvSpPr>
        <p:spPr bwMode="auto">
          <a:xfrm>
            <a:off x="3863073" y="4213696"/>
            <a:ext cx="1042988" cy="587375"/>
          </a:xfrm>
          <a:custGeom>
            <a:avLst/>
            <a:gdLst>
              <a:gd name="T0" fmla="*/ 657 w 657"/>
              <a:gd name="T1" fmla="*/ 0 h 370"/>
              <a:gd name="T2" fmla="*/ 0 w 657"/>
              <a:gd name="T3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57" h="370">
                <a:moveTo>
                  <a:pt x="657" y="0"/>
                </a:moveTo>
                <a:lnTo>
                  <a:pt x="0" y="370"/>
                </a:lnTo>
              </a:path>
            </a:pathLst>
          </a:custGeom>
          <a:noFill/>
          <a:ln w="38100">
            <a:solidFill>
              <a:srgbClr val="0033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3652" name="Freeform 20"/>
          <p:cNvSpPr>
            <a:spLocks/>
          </p:cNvSpPr>
          <p:nvPr/>
        </p:nvSpPr>
        <p:spPr bwMode="auto">
          <a:xfrm>
            <a:off x="3840848" y="4213696"/>
            <a:ext cx="3810000" cy="1730375"/>
          </a:xfrm>
          <a:custGeom>
            <a:avLst/>
            <a:gdLst>
              <a:gd name="T0" fmla="*/ 1033 w 2400"/>
              <a:gd name="T1" fmla="*/ 1088 h 1090"/>
              <a:gd name="T2" fmla="*/ 625 w 2400"/>
              <a:gd name="T3" fmla="*/ 726 h 1090"/>
              <a:gd name="T4" fmla="*/ 0 w 2400"/>
              <a:gd name="T5" fmla="*/ 370 h 1090"/>
              <a:gd name="T6" fmla="*/ 670 w 2400"/>
              <a:gd name="T7" fmla="*/ 0 h 1090"/>
              <a:gd name="T8" fmla="*/ 2400 w 2400"/>
              <a:gd name="T9" fmla="*/ 6 h 1090"/>
              <a:gd name="T10" fmla="*/ 2393 w 2400"/>
              <a:gd name="T11" fmla="*/ 1090 h 1090"/>
              <a:gd name="T12" fmla="*/ 1033 w 2400"/>
              <a:gd name="T13" fmla="*/ 1088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0" h="1090">
                <a:moveTo>
                  <a:pt x="1033" y="1088"/>
                </a:moveTo>
                <a:lnTo>
                  <a:pt x="625" y="726"/>
                </a:lnTo>
                <a:lnTo>
                  <a:pt x="0" y="370"/>
                </a:lnTo>
                <a:lnTo>
                  <a:pt x="670" y="0"/>
                </a:lnTo>
                <a:lnTo>
                  <a:pt x="2400" y="6"/>
                </a:lnTo>
                <a:lnTo>
                  <a:pt x="2393" y="1090"/>
                </a:lnTo>
                <a:lnTo>
                  <a:pt x="1033" y="108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53653" name="Text Box 21"/>
          <p:cNvSpPr txBox="1">
            <a:spLocks noChangeArrowheads="1"/>
          </p:cNvSpPr>
          <p:nvPr/>
        </p:nvSpPr>
        <p:spPr bwMode="auto">
          <a:xfrm>
            <a:off x="1377048" y="5509096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white</a:t>
            </a:r>
          </a:p>
        </p:txBody>
      </p:sp>
      <p:sp>
        <p:nvSpPr>
          <p:cNvPr id="453654" name="Text Box 22"/>
          <p:cNvSpPr txBox="1">
            <a:spLocks noChangeArrowheads="1"/>
          </p:cNvSpPr>
          <p:nvPr/>
        </p:nvSpPr>
        <p:spPr bwMode="auto">
          <a:xfrm>
            <a:off x="3751948" y="5509096"/>
            <a:ext cx="518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453655" name="Text Box 23"/>
          <p:cNvSpPr txBox="1">
            <a:spLocks noChangeArrowheads="1"/>
          </p:cNvSpPr>
          <p:nvPr/>
        </p:nvSpPr>
        <p:spPr bwMode="auto">
          <a:xfrm>
            <a:off x="6182411" y="5502746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8346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5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the Echo-Algorithm</a:t>
            </a:r>
          </a:p>
        </p:txBody>
      </p:sp>
      <p:sp>
        <p:nvSpPr>
          <p:cNvPr id="444456" name="Rectangle 40"/>
          <p:cNvSpPr>
            <a:spLocks noGrp="1" noChangeArrowheads="1"/>
          </p:cNvSpPr>
          <p:nvPr>
            <p:ph idx="1"/>
          </p:nvPr>
        </p:nvSpPr>
        <p:spPr>
          <a:xfrm>
            <a:off x="580196" y="1920143"/>
            <a:ext cx="8231187" cy="316755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Remark: with constructed spanning trees, the usage of the forth wave and the back wave of a single instance does not work correctly!</a:t>
            </a:r>
          </a:p>
          <a:p>
            <a:pPr>
              <a:buFont typeface="Arial" charset="0"/>
              <a:buChar char="•"/>
            </a:pPr>
            <a:r>
              <a:rPr lang="en-US" dirty="0"/>
              <a:t>Assume, a spanning tree is constructed on a topology that is not a tree</a:t>
            </a:r>
          </a:p>
          <a:p>
            <a:pPr>
              <a:buFont typeface="Arial" charset="0"/>
              <a:buChar char="•"/>
            </a:pPr>
            <a:r>
              <a:rPr lang="en-US" dirty="0"/>
              <a:t>Then, there is at least one edge that is not part of the spanning tree</a:t>
            </a:r>
          </a:p>
          <a:p>
            <a:pPr>
              <a:buFont typeface="Arial" charset="0"/>
              <a:buChar char="•"/>
            </a:pPr>
            <a:r>
              <a:rPr lang="en-US" dirty="0"/>
              <a:t>Over this edge, a basic message can get from a green node to a white node balancing the difference of the sums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44436" name="Line 20"/>
          <p:cNvSpPr>
            <a:spLocks noChangeShapeType="1"/>
          </p:cNvSpPr>
          <p:nvPr/>
        </p:nvSpPr>
        <p:spPr bwMode="auto">
          <a:xfrm>
            <a:off x="3151833" y="5356031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4424" name="Oval 8"/>
          <p:cNvSpPr>
            <a:spLocks noChangeArrowheads="1"/>
          </p:cNvSpPr>
          <p:nvPr/>
        </p:nvSpPr>
        <p:spPr bwMode="auto">
          <a:xfrm>
            <a:off x="2935933" y="5140131"/>
            <a:ext cx="431800" cy="431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cxnSp>
        <p:nvCxnSpPr>
          <p:cNvPr id="444427" name="AutoShape 11"/>
          <p:cNvCxnSpPr>
            <a:cxnSpLocks noChangeShapeType="1"/>
            <a:stCxn id="444424" idx="7"/>
            <a:endCxn id="444425" idx="4"/>
          </p:cNvCxnSpPr>
          <p:nvPr/>
        </p:nvCxnSpPr>
        <p:spPr bwMode="auto">
          <a:xfrm flipV="1">
            <a:off x="3304233" y="4482906"/>
            <a:ext cx="477837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28" name="AutoShape 12"/>
          <p:cNvCxnSpPr>
            <a:cxnSpLocks noChangeShapeType="1"/>
            <a:stCxn id="444424" idx="1"/>
            <a:endCxn id="444426" idx="4"/>
          </p:cNvCxnSpPr>
          <p:nvPr/>
        </p:nvCxnSpPr>
        <p:spPr bwMode="auto">
          <a:xfrm flipH="1" flipV="1">
            <a:off x="2534295" y="4478144"/>
            <a:ext cx="465138" cy="712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4430" name="Line 14"/>
          <p:cNvSpPr>
            <a:spLocks noChangeShapeType="1"/>
          </p:cNvSpPr>
          <p:nvPr/>
        </p:nvSpPr>
        <p:spPr bwMode="auto">
          <a:xfrm>
            <a:off x="2432695" y="4274944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4425" name="Oval 9"/>
          <p:cNvSpPr>
            <a:spLocks noChangeArrowheads="1"/>
          </p:cNvSpPr>
          <p:nvPr/>
        </p:nvSpPr>
        <p:spPr bwMode="auto">
          <a:xfrm rot="1401861">
            <a:off x="3656658" y="4059044"/>
            <a:ext cx="431800" cy="4318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4426" name="Oval 10"/>
          <p:cNvSpPr>
            <a:spLocks noChangeArrowheads="1"/>
          </p:cNvSpPr>
          <p:nvPr/>
        </p:nvSpPr>
        <p:spPr bwMode="auto">
          <a:xfrm rot="-1579828">
            <a:off x="2216795" y="4059044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3080395" y="4059044"/>
            <a:ext cx="146050" cy="146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4432" name="Line 16"/>
          <p:cNvSpPr>
            <a:spLocks noChangeShapeType="1"/>
          </p:cNvSpPr>
          <p:nvPr/>
        </p:nvSpPr>
        <p:spPr bwMode="auto">
          <a:xfrm>
            <a:off x="3008958" y="398760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 rot="7054970">
            <a:off x="3624908" y="4798819"/>
            <a:ext cx="146050" cy="14605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4434" name="Line 18"/>
          <p:cNvSpPr>
            <a:spLocks noChangeShapeType="1"/>
          </p:cNvSpPr>
          <p:nvPr/>
        </p:nvSpPr>
        <p:spPr bwMode="auto">
          <a:xfrm rot="7054970">
            <a:off x="3682851" y="49377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4437" name="Oval 21"/>
          <p:cNvSpPr>
            <a:spLocks noChangeArrowheads="1"/>
          </p:cNvSpPr>
          <p:nvPr/>
        </p:nvSpPr>
        <p:spPr bwMode="auto">
          <a:xfrm rot="7114970">
            <a:off x="2432695" y="4921056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4438" name="Line 22"/>
          <p:cNvSpPr>
            <a:spLocks noChangeShapeType="1"/>
          </p:cNvSpPr>
          <p:nvPr/>
        </p:nvSpPr>
        <p:spPr bwMode="auto">
          <a:xfrm rot="7114970" flipV="1">
            <a:off x="2576365" y="4777387"/>
            <a:ext cx="131762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4441" name="Oval 25"/>
          <p:cNvSpPr>
            <a:spLocks noChangeArrowheads="1"/>
          </p:cNvSpPr>
          <p:nvPr/>
        </p:nvSpPr>
        <p:spPr bwMode="auto">
          <a:xfrm rot="7114970">
            <a:off x="5025083" y="4347969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4442" name="Oval 26"/>
          <p:cNvSpPr>
            <a:spLocks noChangeArrowheads="1"/>
          </p:cNvSpPr>
          <p:nvPr/>
        </p:nvSpPr>
        <p:spPr bwMode="auto">
          <a:xfrm rot="7054970">
            <a:off x="5025083" y="4706744"/>
            <a:ext cx="146050" cy="14605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4443" name="Oval 27"/>
          <p:cNvSpPr>
            <a:spLocks noChangeArrowheads="1"/>
          </p:cNvSpPr>
          <p:nvPr/>
        </p:nvSpPr>
        <p:spPr bwMode="auto">
          <a:xfrm>
            <a:off x="5025083" y="5065519"/>
            <a:ext cx="146050" cy="146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4444" name="Text Box 28"/>
          <p:cNvSpPr txBox="1">
            <a:spLocks noChangeArrowheads="1"/>
          </p:cNvSpPr>
          <p:nvPr/>
        </p:nvSpPr>
        <p:spPr bwMode="auto">
          <a:xfrm>
            <a:off x="5399733" y="4203506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Explorer</a:t>
            </a:r>
          </a:p>
        </p:txBody>
      </p:sp>
      <p:sp>
        <p:nvSpPr>
          <p:cNvPr id="444445" name="Text Box 29"/>
          <p:cNvSpPr txBox="1">
            <a:spLocks noChangeArrowheads="1"/>
          </p:cNvSpPr>
          <p:nvPr/>
        </p:nvSpPr>
        <p:spPr bwMode="auto">
          <a:xfrm>
            <a:off x="5399733" y="4557519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Echo</a:t>
            </a:r>
          </a:p>
        </p:txBody>
      </p:sp>
      <p:sp>
        <p:nvSpPr>
          <p:cNvPr id="444446" name="Text Box 30"/>
          <p:cNvSpPr txBox="1">
            <a:spLocks noChangeArrowheads="1"/>
          </p:cNvSpPr>
          <p:nvPr/>
        </p:nvSpPr>
        <p:spPr bwMode="auto">
          <a:xfrm>
            <a:off x="5399733" y="4917881"/>
            <a:ext cx="17491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Basic Message</a:t>
            </a:r>
          </a:p>
        </p:txBody>
      </p:sp>
      <p:sp>
        <p:nvSpPr>
          <p:cNvPr id="444447" name="Text Box 31"/>
          <p:cNvSpPr txBox="1">
            <a:spLocks noChangeArrowheads="1"/>
          </p:cNvSpPr>
          <p:nvPr/>
        </p:nvSpPr>
        <p:spPr bwMode="auto">
          <a:xfrm>
            <a:off x="3851920" y="5590981"/>
            <a:ext cx="3659976" cy="64633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basic message arrives before</a:t>
            </a:r>
          </a:p>
          <a:p>
            <a:r>
              <a:rPr lang="en-US" dirty="0"/>
              <a:t>the explorer.</a:t>
            </a:r>
          </a:p>
        </p:txBody>
      </p:sp>
    </p:spTree>
    <p:extLst>
      <p:ext uri="{BB962C8B-B14F-4D97-AF65-F5344CB8AC3E}">
        <p14:creationId xmlns:p14="http://schemas.microsoft.com/office/powerpoint/2010/main" val="7046265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0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Zone Algorithm</a:t>
            </a:r>
            <a:endParaRPr lang="en-US" dirty="0"/>
          </a:p>
        </p:txBody>
      </p:sp>
      <p:sp>
        <p:nvSpPr>
          <p:cNvPr id="469010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Again, an observer visits all nodes one after the other and builds a send and receive sum, respectively</a:t>
            </a:r>
          </a:p>
          <a:p>
            <a:pPr lvl="1"/>
            <a:r>
              <a:rPr lang="en-US" dirty="0"/>
              <a:t>But now, the visit of the observer increments a time zone counter on the visited node</a:t>
            </a:r>
          </a:p>
          <a:p>
            <a:pPr lvl="1"/>
            <a:r>
              <a:rPr lang="en-US" dirty="0"/>
              <a:t>Current value of time zone counter is attached to every basic message from the sending node</a:t>
            </a:r>
          </a:p>
          <a:p>
            <a:pPr lvl="1"/>
            <a:r>
              <a:rPr lang="en-US" dirty="0"/>
              <a:t>Thus, messages from the future can be recognized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They set a flag evaluated by the following wave and then reset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Execute waves until both sums are equal and the flag is not set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68996" name="Line 4"/>
          <p:cNvSpPr>
            <a:spLocks noChangeShapeType="1"/>
          </p:cNvSpPr>
          <p:nvPr/>
        </p:nvSpPr>
        <p:spPr bwMode="auto">
          <a:xfrm>
            <a:off x="3131840" y="5019402"/>
            <a:ext cx="3313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8997" name="Line 5"/>
          <p:cNvSpPr>
            <a:spLocks noChangeShapeType="1"/>
          </p:cNvSpPr>
          <p:nvPr/>
        </p:nvSpPr>
        <p:spPr bwMode="auto">
          <a:xfrm>
            <a:off x="3131840" y="5595664"/>
            <a:ext cx="3313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8998" name="Line 6"/>
          <p:cNvSpPr>
            <a:spLocks noChangeShapeType="1"/>
          </p:cNvSpPr>
          <p:nvPr/>
        </p:nvSpPr>
        <p:spPr bwMode="auto">
          <a:xfrm>
            <a:off x="3131840" y="6171927"/>
            <a:ext cx="3313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2555578" y="4797152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2555578" y="5373414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2555578" y="5949677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69002" name="Line 10"/>
          <p:cNvSpPr>
            <a:spLocks noChangeShapeType="1"/>
          </p:cNvSpPr>
          <p:nvPr/>
        </p:nvSpPr>
        <p:spPr bwMode="auto">
          <a:xfrm flipV="1">
            <a:off x="4355803" y="5595664"/>
            <a:ext cx="1081087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9003" name="Line 11"/>
          <p:cNvSpPr>
            <a:spLocks noChangeShapeType="1"/>
          </p:cNvSpPr>
          <p:nvPr/>
        </p:nvSpPr>
        <p:spPr bwMode="auto">
          <a:xfrm rot="10800000" flipV="1">
            <a:off x="5436890" y="5019402"/>
            <a:ext cx="287338" cy="569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9004" name="Line 12"/>
          <p:cNvSpPr>
            <a:spLocks noChangeShapeType="1"/>
          </p:cNvSpPr>
          <p:nvPr/>
        </p:nvSpPr>
        <p:spPr bwMode="auto">
          <a:xfrm>
            <a:off x="3779540" y="5595664"/>
            <a:ext cx="936625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9005" name="Text Box 13"/>
          <p:cNvSpPr txBox="1">
            <a:spLocks noChangeArrowheads="1"/>
          </p:cNvSpPr>
          <p:nvPr/>
        </p:nvSpPr>
        <p:spPr bwMode="auto">
          <a:xfrm>
            <a:off x="4212928" y="559566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69006" name="Line 14"/>
          <p:cNvSpPr>
            <a:spLocks noChangeShapeType="1"/>
          </p:cNvSpPr>
          <p:nvPr/>
        </p:nvSpPr>
        <p:spPr bwMode="auto">
          <a:xfrm flipV="1">
            <a:off x="4716165" y="5595664"/>
            <a:ext cx="360363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9007" name="Text Box 15"/>
          <p:cNvSpPr txBox="1">
            <a:spLocks noChangeArrowheads="1"/>
          </p:cNvSpPr>
          <p:nvPr/>
        </p:nvSpPr>
        <p:spPr bwMode="auto">
          <a:xfrm>
            <a:off x="4571703" y="558931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4932065" y="5228952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353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Snapshots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9046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4" name="Rectangle 2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Forward the Intersection Line</a:t>
            </a:r>
          </a:p>
        </p:txBody>
      </p:sp>
      <p:sp>
        <p:nvSpPr>
          <p:cNvPr id="430105" name="Rectangle 2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When the first message from the future is received on a node, the counters are saved</a:t>
            </a:r>
          </a:p>
          <a:p>
            <a:pPr>
              <a:buFont typeface="Arial" charset="0"/>
              <a:buChar char="•"/>
            </a:pPr>
            <a:r>
              <a:rPr lang="en-US" dirty="0"/>
              <a:t>If the observer passes by later, the saved counters are handed to it instead of the current counters</a:t>
            </a:r>
          </a:p>
          <a:p>
            <a:pPr>
              <a:buFont typeface="Arial" charset="0"/>
              <a:buChar char="•"/>
            </a:pPr>
            <a:r>
              <a:rPr lang="en-US" dirty="0"/>
              <a:t>Thus, the intersection line is moved forward</a:t>
            </a:r>
          </a:p>
          <a:p>
            <a:pPr>
              <a:buFont typeface="Arial" charset="0"/>
              <a:buChar char="•"/>
            </a:pPr>
            <a:r>
              <a:rPr lang="en-US" dirty="0"/>
              <a:t>Messages from the future then reside completely in the future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30098" name="Freeform 18"/>
          <p:cNvSpPr>
            <a:spLocks/>
          </p:cNvSpPr>
          <p:nvPr/>
        </p:nvSpPr>
        <p:spPr bwMode="auto">
          <a:xfrm>
            <a:off x="3779739" y="4717950"/>
            <a:ext cx="2089150" cy="1152525"/>
          </a:xfrm>
          <a:custGeom>
            <a:avLst/>
            <a:gdLst>
              <a:gd name="T0" fmla="*/ 0 w 1316"/>
              <a:gd name="T1" fmla="*/ 726 h 726"/>
              <a:gd name="T2" fmla="*/ 283 w 1316"/>
              <a:gd name="T3" fmla="*/ 378 h 726"/>
              <a:gd name="T4" fmla="*/ 667 w 1316"/>
              <a:gd name="T5" fmla="*/ 8 h 726"/>
              <a:gd name="T6" fmla="*/ 1316 w 1316"/>
              <a:gd name="T7" fmla="*/ 0 h 726"/>
              <a:gd name="T8" fmla="*/ 1316 w 1316"/>
              <a:gd name="T9" fmla="*/ 726 h 726"/>
              <a:gd name="T10" fmla="*/ 0 w 1316"/>
              <a:gd name="T11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6" h="726">
                <a:moveTo>
                  <a:pt x="0" y="726"/>
                </a:moveTo>
                <a:lnTo>
                  <a:pt x="283" y="378"/>
                </a:lnTo>
                <a:lnTo>
                  <a:pt x="667" y="8"/>
                </a:lnTo>
                <a:lnTo>
                  <a:pt x="1316" y="0"/>
                </a:lnTo>
                <a:lnTo>
                  <a:pt x="1316" y="726"/>
                </a:lnTo>
                <a:lnTo>
                  <a:pt x="0" y="72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2555776" y="4724300"/>
            <a:ext cx="3313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>
            <a:off x="2555776" y="5300563"/>
            <a:ext cx="3313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2555776" y="5876825"/>
            <a:ext cx="3313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1979514" y="4502050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1979514" y="50783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1979514" y="56545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3779739" y="5300563"/>
            <a:ext cx="1081087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 rot="10800000" flipV="1">
            <a:off x="4860826" y="4724300"/>
            <a:ext cx="287338" cy="5699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093" name="Line 13"/>
          <p:cNvSpPr>
            <a:spLocks noChangeShapeType="1"/>
          </p:cNvSpPr>
          <p:nvPr/>
        </p:nvSpPr>
        <p:spPr bwMode="auto">
          <a:xfrm flipV="1">
            <a:off x="4140101" y="4717950"/>
            <a:ext cx="720725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 flipV="1">
            <a:off x="4140101" y="5294213"/>
            <a:ext cx="144463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097" name="Text Box 17"/>
          <p:cNvSpPr txBox="1">
            <a:spLocks noChangeArrowheads="1"/>
          </p:cNvSpPr>
          <p:nvPr/>
        </p:nvSpPr>
        <p:spPr bwMode="auto">
          <a:xfrm>
            <a:off x="4068664" y="49338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</p:txBody>
      </p:sp>
      <p:sp>
        <p:nvSpPr>
          <p:cNvPr id="430099" name="Text Box 19"/>
          <p:cNvSpPr txBox="1">
            <a:spLocks noChangeArrowheads="1"/>
          </p:cNvSpPr>
          <p:nvPr/>
        </p:nvSpPr>
        <p:spPr bwMode="auto">
          <a:xfrm>
            <a:off x="4743351" y="42861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</p:txBody>
      </p:sp>
      <p:sp>
        <p:nvSpPr>
          <p:cNvPr id="430100" name="Freeform 20"/>
          <p:cNvSpPr>
            <a:spLocks/>
          </p:cNvSpPr>
          <p:nvPr/>
        </p:nvSpPr>
        <p:spPr bwMode="auto">
          <a:xfrm>
            <a:off x="3779739" y="4717950"/>
            <a:ext cx="1081087" cy="1152525"/>
          </a:xfrm>
          <a:custGeom>
            <a:avLst/>
            <a:gdLst>
              <a:gd name="T0" fmla="*/ 0 w 681"/>
              <a:gd name="T1" fmla="*/ 726 h 726"/>
              <a:gd name="T2" fmla="*/ 310 w 681"/>
              <a:gd name="T3" fmla="*/ 357 h 726"/>
              <a:gd name="T4" fmla="*/ 681 w 681"/>
              <a:gd name="T5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1" h="726">
                <a:moveTo>
                  <a:pt x="0" y="726"/>
                </a:moveTo>
                <a:lnTo>
                  <a:pt x="310" y="357"/>
                </a:lnTo>
                <a:lnTo>
                  <a:pt x="681" y="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02" name="Line 22"/>
          <p:cNvSpPr>
            <a:spLocks noChangeShapeType="1"/>
          </p:cNvSpPr>
          <p:nvPr/>
        </p:nvSpPr>
        <p:spPr bwMode="auto">
          <a:xfrm>
            <a:off x="3347939" y="5294213"/>
            <a:ext cx="792162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03" name="Line 23"/>
          <p:cNvSpPr>
            <a:spLocks noChangeShapeType="1"/>
          </p:cNvSpPr>
          <p:nvPr/>
        </p:nvSpPr>
        <p:spPr bwMode="auto">
          <a:xfrm>
            <a:off x="4860826" y="4717950"/>
            <a:ext cx="792163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9141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Zone Algorithm</a:t>
            </a:r>
            <a:endParaRPr lang="en-US" dirty="0"/>
          </a:p>
        </p:txBody>
      </p:sp>
      <p:sp>
        <p:nvSpPr>
          <p:cNvPr id="4280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Recognizes inconsistent intersections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Again, unlimited number of control rounds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Disadvantages</a:t>
            </a:r>
          </a:p>
          <a:p>
            <a:pPr lvl="1"/>
            <a:r>
              <a:rPr lang="en-US" dirty="0"/>
              <a:t>Basic messages are affected</a:t>
            </a:r>
          </a:p>
          <a:p>
            <a:pPr lvl="1"/>
            <a:r>
              <a:rPr lang="en-US" dirty="0"/>
              <a:t>Not re-entrant because the local state of nodes is changed</a:t>
            </a:r>
          </a:p>
          <a:p>
            <a:pPr lvl="1"/>
            <a:r>
              <a:rPr lang="en-US" dirty="0"/>
              <a:t>Waves of several initiators can disturb each other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Double counting algorithm is more elegant and more universal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8743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Algorithm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Each process </a:t>
            </a:r>
            <a:r>
              <a:rPr lang="en-US" i="1" dirty="0"/>
              <a:t>P</a:t>
            </a:r>
            <a:r>
              <a:rPr lang="en-US" i="1" baseline="-25000" dirty="0"/>
              <a:t>A</a:t>
            </a:r>
            <a:r>
              <a:rPr lang="en-US" dirty="0"/>
              <a:t> has a local vector </a:t>
            </a:r>
            <a:r>
              <a:rPr lang="en-US" i="1" dirty="0"/>
              <a:t>V</a:t>
            </a:r>
            <a:r>
              <a:rPr lang="en-US" i="1" baseline="-25000" dirty="0"/>
              <a:t>A</a:t>
            </a:r>
            <a:r>
              <a:rPr lang="en-US" dirty="0"/>
              <a:t> with length </a:t>
            </a:r>
            <a:r>
              <a:rPr lang="en-US" i="1" dirty="0"/>
              <a:t>n </a:t>
            </a:r>
            <a:r>
              <a:rPr lang="en-US" dirty="0"/>
              <a:t>that is</a:t>
            </a:r>
            <a:r>
              <a:rPr lang="en-US" i="1" dirty="0"/>
              <a:t> </a:t>
            </a:r>
            <a:r>
              <a:rPr lang="en-US" dirty="0"/>
              <a:t>initialized to the zero vector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i="1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sends</a:t>
            </a:r>
            <a:r>
              <a:rPr lang="en-US" dirty="0"/>
              <a:t> a basic message to </a:t>
            </a:r>
            <a:r>
              <a:rPr lang="en-US" i="1" dirty="0"/>
              <a:t>P</a:t>
            </a:r>
            <a:r>
              <a:rPr lang="en-US" i="1" baseline="-25000" dirty="0"/>
              <a:t>B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i="1" baseline="-25000" dirty="0"/>
              <a:t>A 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dirty="0"/>
              <a:t>] is </a:t>
            </a:r>
            <a:r>
              <a:rPr lang="en-US" dirty="0">
                <a:solidFill>
                  <a:schemeClr val="accent2"/>
                </a:solidFill>
              </a:rPr>
              <a:t>increased by 1 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i="1" baseline="-25000" dirty="0"/>
              <a:t>B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receives</a:t>
            </a:r>
            <a:r>
              <a:rPr lang="en-US" dirty="0"/>
              <a:t> a basic message, </a:t>
            </a:r>
            <a:r>
              <a:rPr lang="en-US" i="1" dirty="0"/>
              <a:t>V</a:t>
            </a:r>
            <a:r>
              <a:rPr lang="en-US" i="1" baseline="-25000" dirty="0"/>
              <a:t>B 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dirty="0"/>
              <a:t>]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decreased by 1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A control vector </a:t>
            </a:r>
            <a:r>
              <a:rPr lang="en-US" i="1" dirty="0"/>
              <a:t>C</a:t>
            </a:r>
            <a:r>
              <a:rPr lang="en-US" dirty="0"/>
              <a:t> visits all processes subsequently.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On a visit, the local vector </a:t>
            </a:r>
            <a:r>
              <a:rPr lang="en-US" i="1" dirty="0"/>
              <a:t>V</a:t>
            </a:r>
            <a:r>
              <a:rPr lang="en-US" dirty="0"/>
              <a:t> is added to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itself is set back to the zero vector</a:t>
            </a:r>
          </a:p>
          <a:p>
            <a:pPr>
              <a:buFont typeface="Arial" charset="0"/>
              <a:buChar char="•"/>
            </a:pPr>
            <a:r>
              <a:rPr lang="en-US" dirty="0"/>
              <a:t>Termination is detected, as soon as the control vector becomes a zero vector. </a:t>
            </a:r>
          </a:p>
          <a:p>
            <a:pPr>
              <a:buFont typeface="Arial" charset="0"/>
              <a:buChar char="•"/>
            </a:pPr>
            <a:r>
              <a:rPr lang="en-US" dirty="0"/>
              <a:t>Values in the vector can not lead to false-positive for termination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927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Algorithm – Example Trace</a:t>
            </a:r>
          </a:p>
        </p:txBody>
      </p:sp>
      <p:sp>
        <p:nvSpPr>
          <p:cNvPr id="211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31275" name="Foliennummernplatzhalter 43127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33</a:t>
            </a:fld>
            <a:endParaRPr lang="de-DE" dirty="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952625" y="2835275"/>
            <a:ext cx="304800" cy="1295400"/>
            <a:chOff x="1104" y="1008"/>
            <a:chExt cx="192" cy="816"/>
          </a:xfrm>
        </p:grpSpPr>
        <p:sp>
          <p:nvSpPr>
            <p:cNvPr id="431145" name="Rectangle 41"/>
            <p:cNvSpPr>
              <a:spLocks noChangeArrowheads="1"/>
            </p:cNvSpPr>
            <p:nvPr/>
          </p:nvSpPr>
          <p:spPr bwMode="auto">
            <a:xfrm>
              <a:off x="1104" y="1008"/>
              <a:ext cx="176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</p:txBody>
        </p:sp>
        <p:sp>
          <p:nvSpPr>
            <p:cNvPr id="431146" name="Line 42"/>
            <p:cNvSpPr>
              <a:spLocks noChangeShapeType="1"/>
            </p:cNvSpPr>
            <p:nvPr/>
          </p:nvSpPr>
          <p:spPr bwMode="auto">
            <a:xfrm flipV="1">
              <a:off x="1200" y="17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1104" y="1056"/>
              <a:ext cx="46" cy="657"/>
              <a:chOff x="1199" y="1093"/>
              <a:chExt cx="46" cy="657"/>
            </a:xfrm>
          </p:grpSpPr>
          <p:sp>
            <p:nvSpPr>
              <p:cNvPr id="431148" name="Arc 44"/>
              <p:cNvSpPr>
                <a:spLocks/>
              </p:cNvSpPr>
              <p:nvPr/>
            </p:nvSpPr>
            <p:spPr bwMode="auto">
              <a:xfrm>
                <a:off x="1200" y="1093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49" name="Arc 45"/>
              <p:cNvSpPr>
                <a:spLocks/>
              </p:cNvSpPr>
              <p:nvPr/>
            </p:nvSpPr>
            <p:spPr bwMode="auto">
              <a:xfrm rot="10800000">
                <a:off x="1199" y="1417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248" y="1056"/>
              <a:ext cx="48" cy="657"/>
              <a:chOff x="1305" y="1095"/>
              <a:chExt cx="48" cy="657"/>
            </a:xfrm>
          </p:grpSpPr>
          <p:sp>
            <p:nvSpPr>
              <p:cNvPr id="431151" name="Arc 47"/>
              <p:cNvSpPr>
                <a:spLocks/>
              </p:cNvSpPr>
              <p:nvPr/>
            </p:nvSpPr>
            <p:spPr bwMode="auto">
              <a:xfrm>
                <a:off x="1305" y="1095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52" name="Arc 48"/>
              <p:cNvSpPr>
                <a:spLocks/>
              </p:cNvSpPr>
              <p:nvPr/>
            </p:nvSpPr>
            <p:spPr bwMode="auto">
              <a:xfrm rot="10800000">
                <a:off x="1308" y="1419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431108" name="Line 4"/>
          <p:cNvSpPr>
            <a:spLocks noChangeShapeType="1"/>
          </p:cNvSpPr>
          <p:nvPr/>
        </p:nvSpPr>
        <p:spPr bwMode="auto">
          <a:xfrm>
            <a:off x="1547813" y="45085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1692275" y="4508500"/>
            <a:ext cx="685801" cy="4090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26" name="Line 22"/>
          <p:cNvSpPr>
            <a:spLocks noChangeShapeType="1"/>
          </p:cNvSpPr>
          <p:nvPr/>
        </p:nvSpPr>
        <p:spPr bwMode="auto">
          <a:xfrm>
            <a:off x="1692275" y="4508500"/>
            <a:ext cx="358775" cy="129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395538" y="4908550"/>
            <a:ext cx="1600200" cy="896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V="1">
            <a:off x="2395538" y="4508500"/>
            <a:ext cx="376237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>
            <a:off x="2771775" y="4508500"/>
            <a:ext cx="287338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0" name="Line 26"/>
          <p:cNvSpPr>
            <a:spLocks noChangeShapeType="1"/>
          </p:cNvSpPr>
          <p:nvPr/>
        </p:nvSpPr>
        <p:spPr bwMode="auto">
          <a:xfrm flipV="1">
            <a:off x="3995738" y="4908550"/>
            <a:ext cx="992187" cy="896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1" name="Line 27"/>
          <p:cNvSpPr>
            <a:spLocks noChangeShapeType="1"/>
          </p:cNvSpPr>
          <p:nvPr/>
        </p:nvSpPr>
        <p:spPr bwMode="auto">
          <a:xfrm>
            <a:off x="4987925" y="4908550"/>
            <a:ext cx="520700" cy="1328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2" name="Line 28"/>
          <p:cNvSpPr>
            <a:spLocks noChangeShapeType="1"/>
          </p:cNvSpPr>
          <p:nvPr/>
        </p:nvSpPr>
        <p:spPr bwMode="auto">
          <a:xfrm>
            <a:off x="4987925" y="4908550"/>
            <a:ext cx="879475" cy="465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3" name="Line 29"/>
          <p:cNvSpPr>
            <a:spLocks noChangeShapeType="1"/>
          </p:cNvSpPr>
          <p:nvPr/>
        </p:nvSpPr>
        <p:spPr bwMode="auto">
          <a:xfrm>
            <a:off x="5014913" y="4921250"/>
            <a:ext cx="1428750" cy="452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4" name="Line 30"/>
          <p:cNvSpPr>
            <a:spLocks noChangeShapeType="1"/>
          </p:cNvSpPr>
          <p:nvPr/>
        </p:nvSpPr>
        <p:spPr bwMode="auto">
          <a:xfrm flipV="1">
            <a:off x="5867400" y="4508500"/>
            <a:ext cx="576263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5" name="Line 31"/>
          <p:cNvSpPr>
            <a:spLocks noChangeShapeType="1"/>
          </p:cNvSpPr>
          <p:nvPr/>
        </p:nvSpPr>
        <p:spPr bwMode="auto">
          <a:xfrm>
            <a:off x="6443663" y="4508500"/>
            <a:ext cx="865187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1052513" y="4270375"/>
            <a:ext cx="384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i="1">
                <a:latin typeface="ITC Quay Sans Book" pitchFamily="34" charset="0"/>
              </a:rPr>
              <a:t>P</a:t>
            </a:r>
            <a:r>
              <a:rPr lang="de-DE" baseline="-25000">
                <a:latin typeface="ITC Quay Sans Book" pitchFamily="34" charset="0"/>
              </a:rPr>
              <a:t>1</a:t>
            </a:r>
          </a:p>
        </p:txBody>
      </p:sp>
      <p:sp>
        <p:nvSpPr>
          <p:cNvPr id="431137" name="Rectangle 33"/>
          <p:cNvSpPr>
            <a:spLocks noChangeArrowheads="1"/>
          </p:cNvSpPr>
          <p:nvPr/>
        </p:nvSpPr>
        <p:spPr bwMode="auto">
          <a:xfrm>
            <a:off x="1052513" y="4692650"/>
            <a:ext cx="384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i="1">
                <a:latin typeface="ITC Quay Sans Book" pitchFamily="34" charset="0"/>
              </a:rPr>
              <a:t>P</a:t>
            </a:r>
            <a:r>
              <a:rPr lang="de-DE" baseline="-25000">
                <a:latin typeface="ITC Quay Sans Book" pitchFamily="34" charset="0"/>
              </a:rPr>
              <a:t>2</a:t>
            </a:r>
          </a:p>
        </p:txBody>
      </p:sp>
      <p:sp>
        <p:nvSpPr>
          <p:cNvPr id="431138" name="Line 34"/>
          <p:cNvSpPr>
            <a:spLocks noChangeShapeType="1"/>
          </p:cNvSpPr>
          <p:nvPr/>
        </p:nvSpPr>
        <p:spPr bwMode="auto">
          <a:xfrm>
            <a:off x="2124075" y="4149725"/>
            <a:ext cx="360363" cy="3587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139" name="Rectangle 35"/>
          <p:cNvSpPr>
            <a:spLocks noChangeArrowheads="1"/>
          </p:cNvSpPr>
          <p:nvPr/>
        </p:nvSpPr>
        <p:spPr bwMode="auto">
          <a:xfrm>
            <a:off x="1052513" y="5124450"/>
            <a:ext cx="384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i="1">
                <a:latin typeface="ITC Quay Sans Book" pitchFamily="34" charset="0"/>
              </a:rPr>
              <a:t>P</a:t>
            </a:r>
            <a:r>
              <a:rPr lang="de-DE" baseline="-25000">
                <a:latin typeface="ITC Quay Sans Book" pitchFamily="34" charset="0"/>
              </a:rPr>
              <a:t>3</a:t>
            </a:r>
          </a:p>
        </p:txBody>
      </p:sp>
      <p:sp>
        <p:nvSpPr>
          <p:cNvPr id="431140" name="Rectangle 36"/>
          <p:cNvSpPr>
            <a:spLocks noChangeArrowheads="1"/>
          </p:cNvSpPr>
          <p:nvPr/>
        </p:nvSpPr>
        <p:spPr bwMode="auto">
          <a:xfrm>
            <a:off x="1052513" y="5556250"/>
            <a:ext cx="384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i="1">
                <a:latin typeface="ITC Quay Sans Book" pitchFamily="34" charset="0"/>
              </a:rPr>
              <a:t>P</a:t>
            </a:r>
            <a:r>
              <a:rPr lang="de-DE" baseline="-25000">
                <a:latin typeface="ITC Quay Sans Book" pitchFamily="34" charset="0"/>
              </a:rPr>
              <a:t>4</a:t>
            </a:r>
          </a:p>
        </p:txBody>
      </p:sp>
      <p:sp>
        <p:nvSpPr>
          <p:cNvPr id="431141" name="Rectangle 37"/>
          <p:cNvSpPr>
            <a:spLocks noChangeArrowheads="1"/>
          </p:cNvSpPr>
          <p:nvPr/>
        </p:nvSpPr>
        <p:spPr bwMode="auto">
          <a:xfrm>
            <a:off x="1052513" y="5988050"/>
            <a:ext cx="384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i="1">
                <a:latin typeface="ITC Quay Sans Book" pitchFamily="34" charset="0"/>
              </a:rPr>
              <a:t>P</a:t>
            </a:r>
            <a:r>
              <a:rPr lang="de-DE" baseline="-25000">
                <a:latin typeface="ITC Quay Sans Book" pitchFamily="34" charset="0"/>
              </a:rPr>
              <a:t>5</a:t>
            </a:r>
          </a:p>
        </p:txBody>
      </p:sp>
      <p:sp>
        <p:nvSpPr>
          <p:cNvPr id="431154" name="Rectangle 50"/>
          <p:cNvSpPr>
            <a:spLocks noChangeArrowheads="1"/>
          </p:cNvSpPr>
          <p:nvPr/>
        </p:nvSpPr>
        <p:spPr bwMode="auto">
          <a:xfrm>
            <a:off x="2333625" y="2835275"/>
            <a:ext cx="2794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sp>
        <p:nvSpPr>
          <p:cNvPr id="431155" name="Line 51"/>
          <p:cNvSpPr>
            <a:spLocks noChangeShapeType="1"/>
          </p:cNvSpPr>
          <p:nvPr/>
        </p:nvSpPr>
        <p:spPr bwMode="auto">
          <a:xfrm flipV="1">
            <a:off x="2466975" y="3983038"/>
            <a:ext cx="0" cy="542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333625" y="2911475"/>
            <a:ext cx="73025" cy="1042988"/>
            <a:chOff x="1419" y="1095"/>
            <a:chExt cx="46" cy="657"/>
          </a:xfrm>
        </p:grpSpPr>
        <p:sp>
          <p:nvSpPr>
            <p:cNvPr id="431157" name="Arc 53"/>
            <p:cNvSpPr>
              <a:spLocks/>
            </p:cNvSpPr>
            <p:nvPr/>
          </p:nvSpPr>
          <p:spPr bwMode="auto">
            <a:xfrm>
              <a:off x="1420" y="1095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158" name="Arc 54"/>
            <p:cNvSpPr>
              <a:spLocks/>
            </p:cNvSpPr>
            <p:nvPr/>
          </p:nvSpPr>
          <p:spPr bwMode="auto">
            <a:xfrm rot="10800000">
              <a:off x="1419" y="1419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2562225" y="2911475"/>
            <a:ext cx="76200" cy="1042988"/>
            <a:chOff x="1517" y="1093"/>
            <a:chExt cx="48" cy="657"/>
          </a:xfrm>
        </p:grpSpPr>
        <p:sp>
          <p:nvSpPr>
            <p:cNvPr id="431160" name="Arc 56"/>
            <p:cNvSpPr>
              <a:spLocks/>
            </p:cNvSpPr>
            <p:nvPr/>
          </p:nvSpPr>
          <p:spPr bwMode="auto">
            <a:xfrm>
              <a:off x="1517" y="1093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161" name="Arc 57"/>
            <p:cNvSpPr>
              <a:spLocks/>
            </p:cNvSpPr>
            <p:nvPr/>
          </p:nvSpPr>
          <p:spPr bwMode="auto">
            <a:xfrm rot="10800000">
              <a:off x="1520" y="1417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2755900" y="2819400"/>
            <a:ext cx="304800" cy="2057400"/>
            <a:chOff x="1584" y="1008"/>
            <a:chExt cx="192" cy="1296"/>
          </a:xfrm>
        </p:grpSpPr>
        <p:sp>
          <p:nvSpPr>
            <p:cNvPr id="431163" name="Rectangle 59"/>
            <p:cNvSpPr>
              <a:spLocks noChangeArrowheads="1"/>
            </p:cNvSpPr>
            <p:nvPr/>
          </p:nvSpPr>
          <p:spPr bwMode="auto">
            <a:xfrm>
              <a:off x="1584" y="1008"/>
              <a:ext cx="176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2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</p:txBody>
        </p:sp>
        <p:sp>
          <p:nvSpPr>
            <p:cNvPr id="431164" name="Line 60"/>
            <p:cNvSpPr>
              <a:spLocks noChangeShapeType="1"/>
            </p:cNvSpPr>
            <p:nvPr/>
          </p:nvSpPr>
          <p:spPr bwMode="auto">
            <a:xfrm flipV="1">
              <a:off x="1680" y="172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1584" y="1056"/>
              <a:ext cx="46" cy="657"/>
              <a:chOff x="1769" y="1093"/>
              <a:chExt cx="46" cy="657"/>
            </a:xfrm>
          </p:grpSpPr>
          <p:sp>
            <p:nvSpPr>
              <p:cNvPr id="431166" name="Arc 62"/>
              <p:cNvSpPr>
                <a:spLocks/>
              </p:cNvSpPr>
              <p:nvPr/>
            </p:nvSpPr>
            <p:spPr bwMode="auto">
              <a:xfrm>
                <a:off x="1770" y="1093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67" name="Arc 63"/>
              <p:cNvSpPr>
                <a:spLocks/>
              </p:cNvSpPr>
              <p:nvPr/>
            </p:nvSpPr>
            <p:spPr bwMode="auto">
              <a:xfrm rot="10800000">
                <a:off x="1769" y="1417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9" name="Group 64"/>
            <p:cNvGrpSpPr>
              <a:grpSpLocks/>
            </p:cNvGrpSpPr>
            <p:nvPr/>
          </p:nvGrpSpPr>
          <p:grpSpPr bwMode="auto">
            <a:xfrm>
              <a:off x="1728" y="1056"/>
              <a:ext cx="48" cy="657"/>
              <a:chOff x="1863" y="1093"/>
              <a:chExt cx="48" cy="657"/>
            </a:xfrm>
          </p:grpSpPr>
          <p:sp>
            <p:nvSpPr>
              <p:cNvPr id="431169" name="Arc 65"/>
              <p:cNvSpPr>
                <a:spLocks/>
              </p:cNvSpPr>
              <p:nvPr/>
            </p:nvSpPr>
            <p:spPr bwMode="auto">
              <a:xfrm>
                <a:off x="1863" y="1093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70" name="Arc 66"/>
              <p:cNvSpPr>
                <a:spLocks/>
              </p:cNvSpPr>
              <p:nvPr/>
            </p:nvSpPr>
            <p:spPr bwMode="auto">
              <a:xfrm rot="10800000">
                <a:off x="1866" y="1417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171825" y="2835275"/>
            <a:ext cx="325438" cy="2505075"/>
            <a:chOff x="1872" y="1008"/>
            <a:chExt cx="205" cy="1632"/>
          </a:xfrm>
        </p:grpSpPr>
        <p:sp>
          <p:nvSpPr>
            <p:cNvPr id="431172" name="Rectangle 68"/>
            <p:cNvSpPr>
              <a:spLocks noChangeArrowheads="1"/>
            </p:cNvSpPr>
            <p:nvPr/>
          </p:nvSpPr>
          <p:spPr bwMode="auto">
            <a:xfrm>
              <a:off x="1872" y="1008"/>
              <a:ext cx="205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-1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2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</p:txBody>
        </p:sp>
        <p:sp>
          <p:nvSpPr>
            <p:cNvPr id="431173" name="Line 69"/>
            <p:cNvSpPr>
              <a:spLocks noChangeShapeType="1"/>
            </p:cNvSpPr>
            <p:nvPr/>
          </p:nvSpPr>
          <p:spPr bwMode="auto">
            <a:xfrm flipV="1">
              <a:off x="1968" y="1728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11" name="Group 70"/>
            <p:cNvGrpSpPr>
              <a:grpSpLocks/>
            </p:cNvGrpSpPr>
            <p:nvPr/>
          </p:nvGrpSpPr>
          <p:grpSpPr bwMode="auto">
            <a:xfrm>
              <a:off x="1872" y="1056"/>
              <a:ext cx="46" cy="657"/>
              <a:chOff x="2021" y="1093"/>
              <a:chExt cx="46" cy="657"/>
            </a:xfrm>
          </p:grpSpPr>
          <p:sp>
            <p:nvSpPr>
              <p:cNvPr id="431175" name="Arc 71"/>
              <p:cNvSpPr>
                <a:spLocks/>
              </p:cNvSpPr>
              <p:nvPr/>
            </p:nvSpPr>
            <p:spPr bwMode="auto">
              <a:xfrm>
                <a:off x="2022" y="1093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76" name="Arc 72"/>
              <p:cNvSpPr>
                <a:spLocks/>
              </p:cNvSpPr>
              <p:nvPr/>
            </p:nvSpPr>
            <p:spPr bwMode="auto">
              <a:xfrm rot="10800000">
                <a:off x="2021" y="1417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2016" y="1056"/>
              <a:ext cx="48" cy="657"/>
              <a:chOff x="2117" y="1091"/>
              <a:chExt cx="48" cy="657"/>
            </a:xfrm>
          </p:grpSpPr>
          <p:sp>
            <p:nvSpPr>
              <p:cNvPr id="431178" name="Arc 74"/>
              <p:cNvSpPr>
                <a:spLocks/>
              </p:cNvSpPr>
              <p:nvPr/>
            </p:nvSpPr>
            <p:spPr bwMode="auto">
              <a:xfrm>
                <a:off x="2117" y="1091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79" name="Arc 75"/>
              <p:cNvSpPr>
                <a:spLocks/>
              </p:cNvSpPr>
              <p:nvPr/>
            </p:nvSpPr>
            <p:spPr bwMode="auto">
              <a:xfrm rot="10800000">
                <a:off x="2120" y="1415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3552825" y="2835275"/>
            <a:ext cx="457200" cy="2936875"/>
            <a:chOff x="2112" y="1008"/>
            <a:chExt cx="288" cy="1938"/>
          </a:xfrm>
        </p:grpSpPr>
        <p:sp>
          <p:nvSpPr>
            <p:cNvPr id="431181" name="Rectangle 77"/>
            <p:cNvSpPr>
              <a:spLocks noChangeArrowheads="1"/>
            </p:cNvSpPr>
            <p:nvPr/>
          </p:nvSpPr>
          <p:spPr bwMode="auto">
            <a:xfrm>
              <a:off x="2112" y="1008"/>
              <a:ext cx="288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-1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</p:txBody>
        </p:sp>
        <p:sp>
          <p:nvSpPr>
            <p:cNvPr id="431182" name="Line 78"/>
            <p:cNvSpPr>
              <a:spLocks noChangeShapeType="1"/>
            </p:cNvSpPr>
            <p:nvPr/>
          </p:nvSpPr>
          <p:spPr bwMode="auto">
            <a:xfrm flipV="1">
              <a:off x="2200" y="1728"/>
              <a:ext cx="8" cy="1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14" name="Group 79"/>
            <p:cNvGrpSpPr>
              <a:grpSpLocks/>
            </p:cNvGrpSpPr>
            <p:nvPr/>
          </p:nvGrpSpPr>
          <p:grpSpPr bwMode="auto">
            <a:xfrm>
              <a:off x="2112" y="1056"/>
              <a:ext cx="46" cy="657"/>
              <a:chOff x="2325" y="1091"/>
              <a:chExt cx="46" cy="657"/>
            </a:xfrm>
          </p:grpSpPr>
          <p:sp>
            <p:nvSpPr>
              <p:cNvPr id="431184" name="Arc 80"/>
              <p:cNvSpPr>
                <a:spLocks/>
              </p:cNvSpPr>
              <p:nvPr/>
            </p:nvSpPr>
            <p:spPr bwMode="auto">
              <a:xfrm>
                <a:off x="2326" y="1091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85" name="Arc 81"/>
              <p:cNvSpPr>
                <a:spLocks/>
              </p:cNvSpPr>
              <p:nvPr/>
            </p:nvSpPr>
            <p:spPr bwMode="auto">
              <a:xfrm rot="10800000">
                <a:off x="2325" y="1415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oup 82"/>
            <p:cNvGrpSpPr>
              <a:grpSpLocks/>
            </p:cNvGrpSpPr>
            <p:nvPr/>
          </p:nvGrpSpPr>
          <p:grpSpPr bwMode="auto">
            <a:xfrm>
              <a:off x="2256" y="1056"/>
              <a:ext cx="48" cy="657"/>
              <a:chOff x="2425" y="1089"/>
              <a:chExt cx="48" cy="657"/>
            </a:xfrm>
          </p:grpSpPr>
          <p:sp>
            <p:nvSpPr>
              <p:cNvPr id="431187" name="Arc 83"/>
              <p:cNvSpPr>
                <a:spLocks/>
              </p:cNvSpPr>
              <p:nvPr/>
            </p:nvSpPr>
            <p:spPr bwMode="auto">
              <a:xfrm>
                <a:off x="2425" y="1089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88" name="Arc 84"/>
              <p:cNvSpPr>
                <a:spLocks/>
              </p:cNvSpPr>
              <p:nvPr/>
            </p:nvSpPr>
            <p:spPr bwMode="auto">
              <a:xfrm rot="10800000">
                <a:off x="2428" y="1413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4314825" y="2835275"/>
            <a:ext cx="304800" cy="1676400"/>
            <a:chOff x="2592" y="1008"/>
            <a:chExt cx="192" cy="1056"/>
          </a:xfrm>
        </p:grpSpPr>
        <p:sp>
          <p:nvSpPr>
            <p:cNvPr id="431190" name="Rectangle 86"/>
            <p:cNvSpPr>
              <a:spLocks noChangeArrowheads="1"/>
            </p:cNvSpPr>
            <p:nvPr/>
          </p:nvSpPr>
          <p:spPr bwMode="auto">
            <a:xfrm>
              <a:off x="2592" y="1008"/>
              <a:ext cx="176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</p:txBody>
        </p:sp>
        <p:sp>
          <p:nvSpPr>
            <p:cNvPr id="431191" name="Line 87"/>
            <p:cNvSpPr>
              <a:spLocks noChangeShapeType="1"/>
            </p:cNvSpPr>
            <p:nvPr/>
          </p:nvSpPr>
          <p:spPr bwMode="auto">
            <a:xfrm flipH="1">
              <a:off x="2688" y="177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17" name="Group 88"/>
            <p:cNvGrpSpPr>
              <a:grpSpLocks/>
            </p:cNvGrpSpPr>
            <p:nvPr/>
          </p:nvGrpSpPr>
          <p:grpSpPr bwMode="auto">
            <a:xfrm>
              <a:off x="2592" y="1056"/>
              <a:ext cx="46" cy="657"/>
              <a:chOff x="2749" y="1097"/>
              <a:chExt cx="46" cy="657"/>
            </a:xfrm>
          </p:grpSpPr>
          <p:sp>
            <p:nvSpPr>
              <p:cNvPr id="431193" name="Arc 89"/>
              <p:cNvSpPr>
                <a:spLocks/>
              </p:cNvSpPr>
              <p:nvPr/>
            </p:nvSpPr>
            <p:spPr bwMode="auto">
              <a:xfrm>
                <a:off x="2750" y="1097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94" name="Arc 90"/>
              <p:cNvSpPr>
                <a:spLocks/>
              </p:cNvSpPr>
              <p:nvPr/>
            </p:nvSpPr>
            <p:spPr bwMode="auto">
              <a:xfrm rot="10800000">
                <a:off x="2749" y="1421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2736" y="1056"/>
              <a:ext cx="48" cy="657"/>
              <a:chOff x="2841" y="1095"/>
              <a:chExt cx="48" cy="657"/>
            </a:xfrm>
          </p:grpSpPr>
          <p:sp>
            <p:nvSpPr>
              <p:cNvPr id="431196" name="Arc 92"/>
              <p:cNvSpPr>
                <a:spLocks/>
              </p:cNvSpPr>
              <p:nvPr/>
            </p:nvSpPr>
            <p:spPr bwMode="auto">
              <a:xfrm>
                <a:off x="2841" y="1095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197" name="Arc 93"/>
              <p:cNvSpPr>
                <a:spLocks/>
              </p:cNvSpPr>
              <p:nvPr/>
            </p:nvSpPr>
            <p:spPr bwMode="auto">
              <a:xfrm rot="10800000">
                <a:off x="2844" y="1419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9" name="Group 94"/>
          <p:cNvGrpSpPr>
            <a:grpSpLocks/>
          </p:cNvGrpSpPr>
          <p:nvPr/>
        </p:nvGrpSpPr>
        <p:grpSpPr bwMode="auto">
          <a:xfrm>
            <a:off x="5610225" y="2835275"/>
            <a:ext cx="304800" cy="2936875"/>
            <a:chOff x="3408" y="1008"/>
            <a:chExt cx="192" cy="1920"/>
          </a:xfrm>
        </p:grpSpPr>
        <p:sp>
          <p:nvSpPr>
            <p:cNvPr id="431199" name="Rectangle 95"/>
            <p:cNvSpPr>
              <a:spLocks noChangeArrowheads="1"/>
            </p:cNvSpPr>
            <p:nvPr/>
          </p:nvSpPr>
          <p:spPr bwMode="auto">
            <a:xfrm>
              <a:off x="3408" y="1008"/>
              <a:ext cx="176" cy="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</p:txBody>
        </p:sp>
        <p:sp>
          <p:nvSpPr>
            <p:cNvPr id="431200" name="Line 96"/>
            <p:cNvSpPr>
              <a:spLocks noChangeShapeType="1"/>
            </p:cNvSpPr>
            <p:nvPr/>
          </p:nvSpPr>
          <p:spPr bwMode="auto">
            <a:xfrm flipV="1">
              <a:off x="3504" y="172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0" name="Group 97"/>
            <p:cNvGrpSpPr>
              <a:grpSpLocks/>
            </p:cNvGrpSpPr>
            <p:nvPr/>
          </p:nvGrpSpPr>
          <p:grpSpPr bwMode="auto">
            <a:xfrm>
              <a:off x="3552" y="1056"/>
              <a:ext cx="48" cy="657"/>
              <a:chOff x="3557" y="1091"/>
              <a:chExt cx="48" cy="657"/>
            </a:xfrm>
          </p:grpSpPr>
          <p:sp>
            <p:nvSpPr>
              <p:cNvPr id="431202" name="Arc 98"/>
              <p:cNvSpPr>
                <a:spLocks/>
              </p:cNvSpPr>
              <p:nvPr/>
            </p:nvSpPr>
            <p:spPr bwMode="auto">
              <a:xfrm>
                <a:off x="3557" y="1091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203" name="Arc 99"/>
              <p:cNvSpPr>
                <a:spLocks/>
              </p:cNvSpPr>
              <p:nvPr/>
            </p:nvSpPr>
            <p:spPr bwMode="auto">
              <a:xfrm rot="10800000">
                <a:off x="3560" y="1415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3408" y="1056"/>
              <a:ext cx="46" cy="657"/>
              <a:chOff x="3447" y="1091"/>
              <a:chExt cx="46" cy="657"/>
            </a:xfrm>
          </p:grpSpPr>
          <p:sp>
            <p:nvSpPr>
              <p:cNvPr id="431205" name="Arc 101"/>
              <p:cNvSpPr>
                <a:spLocks/>
              </p:cNvSpPr>
              <p:nvPr/>
            </p:nvSpPr>
            <p:spPr bwMode="auto">
              <a:xfrm>
                <a:off x="3448" y="1091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206" name="Arc 102"/>
              <p:cNvSpPr>
                <a:spLocks/>
              </p:cNvSpPr>
              <p:nvPr/>
            </p:nvSpPr>
            <p:spPr bwMode="auto">
              <a:xfrm rot="10800000">
                <a:off x="3447" y="1415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6067425" y="2835275"/>
            <a:ext cx="325438" cy="3368675"/>
            <a:chOff x="3696" y="1008"/>
            <a:chExt cx="205" cy="2208"/>
          </a:xfrm>
        </p:grpSpPr>
        <p:sp>
          <p:nvSpPr>
            <p:cNvPr id="431208" name="Rectangle 104"/>
            <p:cNvSpPr>
              <a:spLocks noChangeArrowheads="1"/>
            </p:cNvSpPr>
            <p:nvPr/>
          </p:nvSpPr>
          <p:spPr bwMode="auto">
            <a:xfrm>
              <a:off x="3696" y="1008"/>
              <a:ext cx="205" cy="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-1</a:t>
              </a:r>
            </a:p>
          </p:txBody>
        </p:sp>
        <p:sp>
          <p:nvSpPr>
            <p:cNvPr id="431209" name="Line 105"/>
            <p:cNvSpPr>
              <a:spLocks noChangeShapeType="1"/>
            </p:cNvSpPr>
            <p:nvPr/>
          </p:nvSpPr>
          <p:spPr bwMode="auto">
            <a:xfrm flipH="1">
              <a:off x="3792" y="172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3" name="Group 106"/>
            <p:cNvGrpSpPr>
              <a:grpSpLocks/>
            </p:cNvGrpSpPr>
            <p:nvPr/>
          </p:nvGrpSpPr>
          <p:grpSpPr bwMode="auto">
            <a:xfrm>
              <a:off x="3696" y="1056"/>
              <a:ext cx="46" cy="657"/>
              <a:chOff x="3677" y="1095"/>
              <a:chExt cx="46" cy="657"/>
            </a:xfrm>
          </p:grpSpPr>
          <p:sp>
            <p:nvSpPr>
              <p:cNvPr id="431211" name="Arc 107"/>
              <p:cNvSpPr>
                <a:spLocks/>
              </p:cNvSpPr>
              <p:nvPr/>
            </p:nvSpPr>
            <p:spPr bwMode="auto">
              <a:xfrm>
                <a:off x="3678" y="1095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212" name="Arc 108"/>
              <p:cNvSpPr>
                <a:spLocks/>
              </p:cNvSpPr>
              <p:nvPr/>
            </p:nvSpPr>
            <p:spPr bwMode="auto">
              <a:xfrm rot="10800000">
                <a:off x="3677" y="1419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4" name="Group 109"/>
            <p:cNvGrpSpPr>
              <a:grpSpLocks/>
            </p:cNvGrpSpPr>
            <p:nvPr/>
          </p:nvGrpSpPr>
          <p:grpSpPr bwMode="auto">
            <a:xfrm>
              <a:off x="3840" y="1056"/>
              <a:ext cx="48" cy="657"/>
              <a:chOff x="3807" y="1095"/>
              <a:chExt cx="48" cy="657"/>
            </a:xfrm>
          </p:grpSpPr>
          <p:sp>
            <p:nvSpPr>
              <p:cNvPr id="431214" name="Arc 110"/>
              <p:cNvSpPr>
                <a:spLocks/>
              </p:cNvSpPr>
              <p:nvPr/>
            </p:nvSpPr>
            <p:spPr bwMode="auto">
              <a:xfrm>
                <a:off x="3807" y="1095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215" name="Arc 111"/>
              <p:cNvSpPr>
                <a:spLocks/>
              </p:cNvSpPr>
              <p:nvPr/>
            </p:nvSpPr>
            <p:spPr bwMode="auto">
              <a:xfrm rot="10800000">
                <a:off x="3810" y="1419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25" name="Group 112"/>
          <p:cNvGrpSpPr>
            <a:grpSpLocks/>
          </p:cNvGrpSpPr>
          <p:nvPr/>
        </p:nvGrpSpPr>
        <p:grpSpPr bwMode="auto">
          <a:xfrm>
            <a:off x="6788150" y="2819400"/>
            <a:ext cx="325438" cy="1600200"/>
            <a:chOff x="4128" y="1008"/>
            <a:chExt cx="205" cy="1008"/>
          </a:xfrm>
        </p:grpSpPr>
        <p:sp>
          <p:nvSpPr>
            <p:cNvPr id="431217" name="Rectangle 113"/>
            <p:cNvSpPr>
              <a:spLocks noChangeArrowheads="1"/>
            </p:cNvSpPr>
            <p:nvPr/>
          </p:nvSpPr>
          <p:spPr bwMode="auto">
            <a:xfrm>
              <a:off x="4128" y="1008"/>
              <a:ext cx="205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-1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-1</a:t>
              </a:r>
            </a:p>
          </p:txBody>
        </p:sp>
        <p:sp>
          <p:nvSpPr>
            <p:cNvPr id="431218" name="Line 114"/>
            <p:cNvSpPr>
              <a:spLocks noChangeShapeType="1"/>
            </p:cNvSpPr>
            <p:nvPr/>
          </p:nvSpPr>
          <p:spPr bwMode="auto">
            <a:xfrm>
              <a:off x="4224" y="17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6" name="Group 115"/>
            <p:cNvGrpSpPr>
              <a:grpSpLocks/>
            </p:cNvGrpSpPr>
            <p:nvPr/>
          </p:nvGrpSpPr>
          <p:grpSpPr bwMode="auto">
            <a:xfrm>
              <a:off x="4128" y="1056"/>
              <a:ext cx="46" cy="657"/>
              <a:chOff x="4289" y="1095"/>
              <a:chExt cx="46" cy="657"/>
            </a:xfrm>
          </p:grpSpPr>
          <p:sp>
            <p:nvSpPr>
              <p:cNvPr id="431220" name="Arc 116"/>
              <p:cNvSpPr>
                <a:spLocks/>
              </p:cNvSpPr>
              <p:nvPr/>
            </p:nvSpPr>
            <p:spPr bwMode="auto">
              <a:xfrm>
                <a:off x="4290" y="1095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221" name="Arc 117"/>
              <p:cNvSpPr>
                <a:spLocks/>
              </p:cNvSpPr>
              <p:nvPr/>
            </p:nvSpPr>
            <p:spPr bwMode="auto">
              <a:xfrm rot="10800000">
                <a:off x="4289" y="1419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7" name="Group 118"/>
            <p:cNvGrpSpPr>
              <a:grpSpLocks/>
            </p:cNvGrpSpPr>
            <p:nvPr/>
          </p:nvGrpSpPr>
          <p:grpSpPr bwMode="auto">
            <a:xfrm>
              <a:off x="4272" y="1056"/>
              <a:ext cx="48" cy="657"/>
              <a:chOff x="4429" y="1091"/>
              <a:chExt cx="48" cy="657"/>
            </a:xfrm>
          </p:grpSpPr>
          <p:sp>
            <p:nvSpPr>
              <p:cNvPr id="431223" name="Arc 119"/>
              <p:cNvSpPr>
                <a:spLocks/>
              </p:cNvSpPr>
              <p:nvPr/>
            </p:nvSpPr>
            <p:spPr bwMode="auto">
              <a:xfrm>
                <a:off x="4429" y="1091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224" name="Arc 120"/>
              <p:cNvSpPr>
                <a:spLocks/>
              </p:cNvSpPr>
              <p:nvPr/>
            </p:nvSpPr>
            <p:spPr bwMode="auto">
              <a:xfrm rot="10800000">
                <a:off x="4432" y="1415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28" name="Group 121"/>
          <p:cNvGrpSpPr>
            <a:grpSpLocks/>
          </p:cNvGrpSpPr>
          <p:nvPr/>
        </p:nvGrpSpPr>
        <p:grpSpPr bwMode="auto">
          <a:xfrm>
            <a:off x="7362825" y="2835275"/>
            <a:ext cx="325438" cy="2057400"/>
            <a:chOff x="4512" y="1008"/>
            <a:chExt cx="205" cy="1296"/>
          </a:xfrm>
        </p:grpSpPr>
        <p:sp>
          <p:nvSpPr>
            <p:cNvPr id="431226" name="Rectangle 122"/>
            <p:cNvSpPr>
              <a:spLocks noChangeArrowheads="1"/>
            </p:cNvSpPr>
            <p:nvPr/>
          </p:nvSpPr>
          <p:spPr bwMode="auto">
            <a:xfrm>
              <a:off x="4512" y="1008"/>
              <a:ext cx="205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de-DE" sz="1400">
                  <a:latin typeface="ITC Quay Sans Book" pitchFamily="34" charset="0"/>
                </a:rPr>
                <a:t>-1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3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  <a:p>
              <a:pPr eaLnBrk="0" hangingPunct="0"/>
              <a:r>
                <a:rPr lang="de-DE" sz="1400">
                  <a:latin typeface="ITC Quay Sans Book" pitchFamily="34" charset="0"/>
                </a:rPr>
                <a:t>0</a:t>
              </a:r>
            </a:p>
          </p:txBody>
        </p:sp>
        <p:sp>
          <p:nvSpPr>
            <p:cNvPr id="431227" name="Line 123"/>
            <p:cNvSpPr>
              <a:spLocks noChangeShapeType="1"/>
            </p:cNvSpPr>
            <p:nvPr/>
          </p:nvSpPr>
          <p:spPr bwMode="auto">
            <a:xfrm flipH="1">
              <a:off x="4608" y="172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9" name="Group 124"/>
            <p:cNvGrpSpPr>
              <a:grpSpLocks/>
            </p:cNvGrpSpPr>
            <p:nvPr/>
          </p:nvGrpSpPr>
          <p:grpSpPr bwMode="auto">
            <a:xfrm>
              <a:off x="4512" y="1056"/>
              <a:ext cx="46" cy="657"/>
              <a:chOff x="4533" y="1089"/>
              <a:chExt cx="46" cy="657"/>
            </a:xfrm>
          </p:grpSpPr>
          <p:sp>
            <p:nvSpPr>
              <p:cNvPr id="431229" name="Arc 125"/>
              <p:cNvSpPr>
                <a:spLocks/>
              </p:cNvSpPr>
              <p:nvPr/>
            </p:nvSpPr>
            <p:spPr bwMode="auto">
              <a:xfrm>
                <a:off x="4534" y="1089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230" name="Arc 126"/>
              <p:cNvSpPr>
                <a:spLocks/>
              </p:cNvSpPr>
              <p:nvPr/>
            </p:nvSpPr>
            <p:spPr bwMode="auto">
              <a:xfrm rot="10800000">
                <a:off x="4533" y="1413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0" name="Group 127"/>
            <p:cNvGrpSpPr>
              <a:grpSpLocks/>
            </p:cNvGrpSpPr>
            <p:nvPr/>
          </p:nvGrpSpPr>
          <p:grpSpPr bwMode="auto">
            <a:xfrm>
              <a:off x="4656" y="1056"/>
              <a:ext cx="48" cy="657"/>
              <a:chOff x="4653" y="1089"/>
              <a:chExt cx="48" cy="657"/>
            </a:xfrm>
          </p:grpSpPr>
          <p:sp>
            <p:nvSpPr>
              <p:cNvPr id="431232" name="Arc 128"/>
              <p:cNvSpPr>
                <a:spLocks/>
              </p:cNvSpPr>
              <p:nvPr/>
            </p:nvSpPr>
            <p:spPr bwMode="auto">
              <a:xfrm>
                <a:off x="4653" y="1089"/>
                <a:ext cx="46" cy="333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0 w 22080"/>
                  <a:gd name="T1" fmla="*/ 5 h 21600"/>
                  <a:gd name="T2" fmla="*/ 22080 w 22080"/>
                  <a:gd name="T3" fmla="*/ 21600 h 21600"/>
                  <a:gd name="T4" fmla="*/ 480 w 22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21600" fill="none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</a:path>
                  <a:path w="22080" h="21600" stroke="0" extrusionOk="0">
                    <a:moveTo>
                      <a:pt x="0" y="5"/>
                    </a:moveTo>
                    <a:cubicBezTo>
                      <a:pt x="159" y="1"/>
                      <a:pt x="319" y="-1"/>
                      <a:pt x="480" y="0"/>
                    </a:cubicBezTo>
                    <a:cubicBezTo>
                      <a:pt x="12409" y="0"/>
                      <a:pt x="22080" y="9670"/>
                      <a:pt x="22080" y="21600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233" name="Arc 129"/>
              <p:cNvSpPr>
                <a:spLocks/>
              </p:cNvSpPr>
              <p:nvPr/>
            </p:nvSpPr>
            <p:spPr bwMode="auto">
              <a:xfrm rot="10800000">
                <a:off x="4656" y="1413"/>
                <a:ext cx="45" cy="333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0 w 21600"/>
                  <a:gd name="T1" fmla="*/ 21595 h 21595"/>
                  <a:gd name="T2" fmla="*/ 21120 w 21600"/>
                  <a:gd name="T3" fmla="*/ 0 h 21595"/>
                  <a:gd name="T4" fmla="*/ 21600 w 21600"/>
                  <a:gd name="T5" fmla="*/ 21595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52"/>
                      <a:pt x="9380" y="261"/>
                      <a:pt x="21120" y="0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431235" name="Rectangle 131"/>
          <p:cNvSpPr>
            <a:spLocks noChangeArrowheads="1"/>
          </p:cNvSpPr>
          <p:nvPr/>
        </p:nvSpPr>
        <p:spPr bwMode="auto">
          <a:xfrm>
            <a:off x="7780338" y="2835275"/>
            <a:ext cx="282130" cy="116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TC Quay Sans Book" pitchFamily="34" charset="0"/>
              </a:rPr>
              <a:t>0</a:t>
            </a:r>
          </a:p>
        </p:txBody>
      </p:sp>
      <p:sp>
        <p:nvSpPr>
          <p:cNvPr id="431236" name="Line 132"/>
          <p:cNvSpPr>
            <a:spLocks noChangeShapeType="1"/>
          </p:cNvSpPr>
          <p:nvPr/>
        </p:nvSpPr>
        <p:spPr bwMode="auto">
          <a:xfrm flipH="1">
            <a:off x="7932738" y="3940175"/>
            <a:ext cx="0" cy="1400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1" name="Group 133"/>
          <p:cNvGrpSpPr>
            <a:grpSpLocks/>
          </p:cNvGrpSpPr>
          <p:nvPr/>
        </p:nvGrpSpPr>
        <p:grpSpPr bwMode="auto">
          <a:xfrm>
            <a:off x="8008938" y="2908300"/>
            <a:ext cx="76200" cy="1009650"/>
            <a:chOff x="4869" y="1093"/>
            <a:chExt cx="48" cy="657"/>
          </a:xfrm>
        </p:grpSpPr>
        <p:sp>
          <p:nvSpPr>
            <p:cNvPr id="431238" name="Arc 134"/>
            <p:cNvSpPr>
              <a:spLocks/>
            </p:cNvSpPr>
            <p:nvPr/>
          </p:nvSpPr>
          <p:spPr bwMode="auto">
            <a:xfrm>
              <a:off x="4869" y="1093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39" name="Arc 135"/>
            <p:cNvSpPr>
              <a:spLocks/>
            </p:cNvSpPr>
            <p:nvPr/>
          </p:nvSpPr>
          <p:spPr bwMode="auto">
            <a:xfrm rot="10800000">
              <a:off x="4872" y="1417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25400" cap="rnd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01" name="Group 136"/>
          <p:cNvGrpSpPr>
            <a:grpSpLocks/>
          </p:cNvGrpSpPr>
          <p:nvPr/>
        </p:nvGrpSpPr>
        <p:grpSpPr bwMode="auto">
          <a:xfrm>
            <a:off x="7780338" y="2908300"/>
            <a:ext cx="73025" cy="1009650"/>
            <a:chOff x="4767" y="1091"/>
            <a:chExt cx="46" cy="657"/>
          </a:xfrm>
        </p:grpSpPr>
        <p:sp>
          <p:nvSpPr>
            <p:cNvPr id="431241" name="Arc 137"/>
            <p:cNvSpPr>
              <a:spLocks/>
            </p:cNvSpPr>
            <p:nvPr/>
          </p:nvSpPr>
          <p:spPr bwMode="auto">
            <a:xfrm>
              <a:off x="4768" y="1091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25400" cap="rnd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42" name="Arc 138"/>
            <p:cNvSpPr>
              <a:spLocks/>
            </p:cNvSpPr>
            <p:nvPr/>
          </p:nvSpPr>
          <p:spPr bwMode="auto">
            <a:xfrm rot="10800000">
              <a:off x="4767" y="1415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243" name="Line 139"/>
          <p:cNvSpPr>
            <a:spLocks noChangeShapeType="1"/>
          </p:cNvSpPr>
          <p:nvPr/>
        </p:nvSpPr>
        <p:spPr bwMode="auto">
          <a:xfrm>
            <a:off x="2916238" y="4941888"/>
            <a:ext cx="43180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44" name="Line 140"/>
          <p:cNvSpPr>
            <a:spLocks noChangeShapeType="1"/>
          </p:cNvSpPr>
          <p:nvPr/>
        </p:nvSpPr>
        <p:spPr bwMode="auto">
          <a:xfrm>
            <a:off x="3348038" y="5373688"/>
            <a:ext cx="360362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45" name="Line 141"/>
          <p:cNvSpPr>
            <a:spLocks noChangeShapeType="1"/>
          </p:cNvSpPr>
          <p:nvPr/>
        </p:nvSpPr>
        <p:spPr bwMode="auto">
          <a:xfrm>
            <a:off x="3708400" y="5805488"/>
            <a:ext cx="358775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46" name="Line 142"/>
          <p:cNvSpPr>
            <a:spLocks noChangeShapeType="1"/>
          </p:cNvSpPr>
          <p:nvPr/>
        </p:nvSpPr>
        <p:spPr bwMode="auto">
          <a:xfrm>
            <a:off x="2484438" y="4508500"/>
            <a:ext cx="431800" cy="433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47" name="Line 143"/>
          <p:cNvSpPr>
            <a:spLocks noChangeShapeType="1"/>
          </p:cNvSpPr>
          <p:nvPr/>
        </p:nvSpPr>
        <p:spPr bwMode="auto">
          <a:xfrm>
            <a:off x="4500563" y="4508500"/>
            <a:ext cx="287337" cy="433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48" name="Line 144"/>
          <p:cNvSpPr>
            <a:spLocks noChangeShapeType="1"/>
          </p:cNvSpPr>
          <p:nvPr/>
        </p:nvSpPr>
        <p:spPr bwMode="auto">
          <a:xfrm>
            <a:off x="4787900" y="4941888"/>
            <a:ext cx="504825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49" name="Line 145"/>
          <p:cNvSpPr>
            <a:spLocks noChangeShapeType="1"/>
          </p:cNvSpPr>
          <p:nvPr/>
        </p:nvSpPr>
        <p:spPr bwMode="auto">
          <a:xfrm>
            <a:off x="5292725" y="5373688"/>
            <a:ext cx="503238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50" name="Line 146"/>
          <p:cNvSpPr>
            <a:spLocks noChangeShapeType="1"/>
          </p:cNvSpPr>
          <p:nvPr/>
        </p:nvSpPr>
        <p:spPr bwMode="auto">
          <a:xfrm>
            <a:off x="5795963" y="5805488"/>
            <a:ext cx="43180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51" name="Line 147"/>
          <p:cNvSpPr>
            <a:spLocks noChangeShapeType="1"/>
          </p:cNvSpPr>
          <p:nvPr/>
        </p:nvSpPr>
        <p:spPr bwMode="auto">
          <a:xfrm>
            <a:off x="6948488" y="4508500"/>
            <a:ext cx="576262" cy="4333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52" name="Line 148"/>
          <p:cNvSpPr>
            <a:spLocks noChangeShapeType="1"/>
          </p:cNvSpPr>
          <p:nvPr/>
        </p:nvSpPr>
        <p:spPr bwMode="auto">
          <a:xfrm>
            <a:off x="7524750" y="4941888"/>
            <a:ext cx="43180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255" name="Rectangle 151"/>
          <p:cNvSpPr>
            <a:spLocks noChangeArrowheads="1"/>
          </p:cNvSpPr>
          <p:nvPr/>
        </p:nvSpPr>
        <p:spPr bwMode="auto">
          <a:xfrm>
            <a:off x="2324100" y="1628775"/>
            <a:ext cx="2794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grpSp>
        <p:nvGrpSpPr>
          <p:cNvPr id="431204" name="Group 152"/>
          <p:cNvGrpSpPr>
            <a:grpSpLocks/>
          </p:cNvGrpSpPr>
          <p:nvPr/>
        </p:nvGrpSpPr>
        <p:grpSpPr bwMode="auto">
          <a:xfrm>
            <a:off x="2324100" y="1704975"/>
            <a:ext cx="73025" cy="1042988"/>
            <a:chOff x="1419" y="1095"/>
            <a:chExt cx="46" cy="657"/>
          </a:xfrm>
        </p:grpSpPr>
        <p:sp>
          <p:nvSpPr>
            <p:cNvPr id="431257" name="Arc 153"/>
            <p:cNvSpPr>
              <a:spLocks/>
            </p:cNvSpPr>
            <p:nvPr/>
          </p:nvSpPr>
          <p:spPr bwMode="auto">
            <a:xfrm>
              <a:off x="1420" y="1095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58" name="Arc 154"/>
            <p:cNvSpPr>
              <a:spLocks/>
            </p:cNvSpPr>
            <p:nvPr/>
          </p:nvSpPr>
          <p:spPr bwMode="auto">
            <a:xfrm rot="10800000">
              <a:off x="1419" y="1419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07" name="Group 155"/>
          <p:cNvGrpSpPr>
            <a:grpSpLocks/>
          </p:cNvGrpSpPr>
          <p:nvPr/>
        </p:nvGrpSpPr>
        <p:grpSpPr bwMode="auto">
          <a:xfrm>
            <a:off x="2552700" y="1704975"/>
            <a:ext cx="76200" cy="1042988"/>
            <a:chOff x="1517" y="1093"/>
            <a:chExt cx="48" cy="657"/>
          </a:xfrm>
        </p:grpSpPr>
        <p:sp>
          <p:nvSpPr>
            <p:cNvPr id="431260" name="Arc 156"/>
            <p:cNvSpPr>
              <a:spLocks/>
            </p:cNvSpPr>
            <p:nvPr/>
          </p:nvSpPr>
          <p:spPr bwMode="auto">
            <a:xfrm>
              <a:off x="1517" y="1093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61" name="Arc 157"/>
            <p:cNvSpPr>
              <a:spLocks/>
            </p:cNvSpPr>
            <p:nvPr/>
          </p:nvSpPr>
          <p:spPr bwMode="auto">
            <a:xfrm rot="10800000">
              <a:off x="1520" y="1417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262" name="Text Box 158"/>
          <p:cNvSpPr txBox="1">
            <a:spLocks noChangeArrowheads="1"/>
          </p:cNvSpPr>
          <p:nvPr/>
        </p:nvSpPr>
        <p:spPr bwMode="auto">
          <a:xfrm>
            <a:off x="88900" y="3232150"/>
            <a:ext cx="1646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Control Vector</a:t>
            </a:r>
          </a:p>
        </p:txBody>
      </p:sp>
      <p:sp>
        <p:nvSpPr>
          <p:cNvPr id="431263" name="Text Box 159"/>
          <p:cNvSpPr txBox="1">
            <a:spLocks noChangeArrowheads="1"/>
          </p:cNvSpPr>
          <p:nvPr/>
        </p:nvSpPr>
        <p:spPr bwMode="auto">
          <a:xfrm>
            <a:off x="153020" y="1989138"/>
            <a:ext cx="1454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Vector</a:t>
            </a:r>
          </a:p>
        </p:txBody>
      </p:sp>
      <p:sp>
        <p:nvSpPr>
          <p:cNvPr id="431264" name="Rectangle 160"/>
          <p:cNvSpPr>
            <a:spLocks noChangeArrowheads="1"/>
          </p:cNvSpPr>
          <p:nvPr/>
        </p:nvSpPr>
        <p:spPr bwMode="auto">
          <a:xfrm>
            <a:off x="2771775" y="1628775"/>
            <a:ext cx="3254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-1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grpSp>
        <p:nvGrpSpPr>
          <p:cNvPr id="431210" name="Group 161"/>
          <p:cNvGrpSpPr>
            <a:grpSpLocks/>
          </p:cNvGrpSpPr>
          <p:nvPr/>
        </p:nvGrpSpPr>
        <p:grpSpPr bwMode="auto">
          <a:xfrm>
            <a:off x="2771775" y="1704975"/>
            <a:ext cx="73025" cy="1042988"/>
            <a:chOff x="1419" y="1095"/>
            <a:chExt cx="46" cy="657"/>
          </a:xfrm>
        </p:grpSpPr>
        <p:sp>
          <p:nvSpPr>
            <p:cNvPr id="431266" name="Arc 162"/>
            <p:cNvSpPr>
              <a:spLocks/>
            </p:cNvSpPr>
            <p:nvPr/>
          </p:nvSpPr>
          <p:spPr bwMode="auto">
            <a:xfrm>
              <a:off x="1420" y="1095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67" name="Arc 163"/>
            <p:cNvSpPr>
              <a:spLocks/>
            </p:cNvSpPr>
            <p:nvPr/>
          </p:nvSpPr>
          <p:spPr bwMode="auto">
            <a:xfrm rot="10800000">
              <a:off x="1419" y="1419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13" name="Group 164"/>
          <p:cNvGrpSpPr>
            <a:grpSpLocks/>
          </p:cNvGrpSpPr>
          <p:nvPr/>
        </p:nvGrpSpPr>
        <p:grpSpPr bwMode="auto">
          <a:xfrm>
            <a:off x="3000375" y="1704975"/>
            <a:ext cx="76200" cy="1042988"/>
            <a:chOff x="1517" y="1093"/>
            <a:chExt cx="48" cy="657"/>
          </a:xfrm>
        </p:grpSpPr>
        <p:sp>
          <p:nvSpPr>
            <p:cNvPr id="431269" name="Arc 165"/>
            <p:cNvSpPr>
              <a:spLocks/>
            </p:cNvSpPr>
            <p:nvPr/>
          </p:nvSpPr>
          <p:spPr bwMode="auto">
            <a:xfrm>
              <a:off x="1517" y="1093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70" name="Arc 166"/>
            <p:cNvSpPr>
              <a:spLocks/>
            </p:cNvSpPr>
            <p:nvPr/>
          </p:nvSpPr>
          <p:spPr bwMode="auto">
            <a:xfrm rot="10800000">
              <a:off x="1520" y="1417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271" name="Rectangle 167"/>
          <p:cNvSpPr>
            <a:spLocks noChangeArrowheads="1"/>
          </p:cNvSpPr>
          <p:nvPr/>
        </p:nvSpPr>
        <p:spPr bwMode="auto">
          <a:xfrm>
            <a:off x="3167063" y="1628775"/>
            <a:ext cx="3254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-1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grpSp>
        <p:nvGrpSpPr>
          <p:cNvPr id="431216" name="Group 168"/>
          <p:cNvGrpSpPr>
            <a:grpSpLocks/>
          </p:cNvGrpSpPr>
          <p:nvPr/>
        </p:nvGrpSpPr>
        <p:grpSpPr bwMode="auto">
          <a:xfrm>
            <a:off x="3167063" y="1704975"/>
            <a:ext cx="73025" cy="1042988"/>
            <a:chOff x="1419" y="1095"/>
            <a:chExt cx="46" cy="657"/>
          </a:xfrm>
        </p:grpSpPr>
        <p:sp>
          <p:nvSpPr>
            <p:cNvPr id="431273" name="Arc 169"/>
            <p:cNvSpPr>
              <a:spLocks/>
            </p:cNvSpPr>
            <p:nvPr/>
          </p:nvSpPr>
          <p:spPr bwMode="auto">
            <a:xfrm>
              <a:off x="1420" y="1095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74" name="Arc 170"/>
            <p:cNvSpPr>
              <a:spLocks/>
            </p:cNvSpPr>
            <p:nvPr/>
          </p:nvSpPr>
          <p:spPr bwMode="auto">
            <a:xfrm rot="10800000">
              <a:off x="1419" y="1419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19" name="Group 171"/>
          <p:cNvGrpSpPr>
            <a:grpSpLocks/>
          </p:cNvGrpSpPr>
          <p:nvPr/>
        </p:nvGrpSpPr>
        <p:grpSpPr bwMode="auto">
          <a:xfrm>
            <a:off x="3395663" y="1704975"/>
            <a:ext cx="76200" cy="1042988"/>
            <a:chOff x="1517" y="1093"/>
            <a:chExt cx="48" cy="657"/>
          </a:xfrm>
        </p:grpSpPr>
        <p:sp>
          <p:nvSpPr>
            <p:cNvPr id="431276" name="Arc 172"/>
            <p:cNvSpPr>
              <a:spLocks/>
            </p:cNvSpPr>
            <p:nvPr/>
          </p:nvSpPr>
          <p:spPr bwMode="auto">
            <a:xfrm>
              <a:off x="1517" y="1093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77" name="Arc 173"/>
            <p:cNvSpPr>
              <a:spLocks/>
            </p:cNvSpPr>
            <p:nvPr/>
          </p:nvSpPr>
          <p:spPr bwMode="auto">
            <a:xfrm rot="10800000">
              <a:off x="1520" y="1417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279" name="Rectangle 175"/>
          <p:cNvSpPr>
            <a:spLocks noChangeArrowheads="1"/>
          </p:cNvSpPr>
          <p:nvPr/>
        </p:nvSpPr>
        <p:spPr bwMode="auto">
          <a:xfrm>
            <a:off x="3563938" y="1628775"/>
            <a:ext cx="3254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-1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grpSp>
        <p:nvGrpSpPr>
          <p:cNvPr id="431222" name="Group 177"/>
          <p:cNvGrpSpPr>
            <a:grpSpLocks/>
          </p:cNvGrpSpPr>
          <p:nvPr/>
        </p:nvGrpSpPr>
        <p:grpSpPr bwMode="auto">
          <a:xfrm>
            <a:off x="3563938" y="1704975"/>
            <a:ext cx="73025" cy="1042988"/>
            <a:chOff x="1199" y="1093"/>
            <a:chExt cx="46" cy="657"/>
          </a:xfrm>
        </p:grpSpPr>
        <p:sp>
          <p:nvSpPr>
            <p:cNvPr id="431282" name="Arc 178"/>
            <p:cNvSpPr>
              <a:spLocks/>
            </p:cNvSpPr>
            <p:nvPr/>
          </p:nvSpPr>
          <p:spPr bwMode="auto">
            <a:xfrm>
              <a:off x="1200" y="1093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83" name="Arc 179"/>
            <p:cNvSpPr>
              <a:spLocks/>
            </p:cNvSpPr>
            <p:nvPr/>
          </p:nvSpPr>
          <p:spPr bwMode="auto">
            <a:xfrm rot="10800000">
              <a:off x="1199" y="1417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25" name="Group 180"/>
          <p:cNvGrpSpPr>
            <a:grpSpLocks/>
          </p:cNvGrpSpPr>
          <p:nvPr/>
        </p:nvGrpSpPr>
        <p:grpSpPr bwMode="auto">
          <a:xfrm>
            <a:off x="3792538" y="1704975"/>
            <a:ext cx="76200" cy="1042988"/>
            <a:chOff x="1305" y="1095"/>
            <a:chExt cx="48" cy="657"/>
          </a:xfrm>
        </p:grpSpPr>
        <p:sp>
          <p:nvSpPr>
            <p:cNvPr id="431285" name="Arc 181"/>
            <p:cNvSpPr>
              <a:spLocks/>
            </p:cNvSpPr>
            <p:nvPr/>
          </p:nvSpPr>
          <p:spPr bwMode="auto">
            <a:xfrm>
              <a:off x="1305" y="1095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86" name="Arc 182"/>
            <p:cNvSpPr>
              <a:spLocks/>
            </p:cNvSpPr>
            <p:nvPr/>
          </p:nvSpPr>
          <p:spPr bwMode="auto">
            <a:xfrm rot="10800000">
              <a:off x="1308" y="1419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287" name="Rectangle 183"/>
          <p:cNvSpPr>
            <a:spLocks noChangeArrowheads="1"/>
          </p:cNvSpPr>
          <p:nvPr/>
        </p:nvSpPr>
        <p:spPr bwMode="auto">
          <a:xfrm>
            <a:off x="4318000" y="1628775"/>
            <a:ext cx="3254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-1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grpSp>
        <p:nvGrpSpPr>
          <p:cNvPr id="431228" name="Group 184"/>
          <p:cNvGrpSpPr>
            <a:grpSpLocks/>
          </p:cNvGrpSpPr>
          <p:nvPr/>
        </p:nvGrpSpPr>
        <p:grpSpPr bwMode="auto">
          <a:xfrm>
            <a:off x="4318000" y="1704975"/>
            <a:ext cx="73025" cy="1042988"/>
            <a:chOff x="1199" y="1093"/>
            <a:chExt cx="46" cy="657"/>
          </a:xfrm>
        </p:grpSpPr>
        <p:sp>
          <p:nvSpPr>
            <p:cNvPr id="431289" name="Arc 185"/>
            <p:cNvSpPr>
              <a:spLocks/>
            </p:cNvSpPr>
            <p:nvPr/>
          </p:nvSpPr>
          <p:spPr bwMode="auto">
            <a:xfrm>
              <a:off x="1200" y="1093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90" name="Arc 186"/>
            <p:cNvSpPr>
              <a:spLocks/>
            </p:cNvSpPr>
            <p:nvPr/>
          </p:nvSpPr>
          <p:spPr bwMode="auto">
            <a:xfrm rot="10800000">
              <a:off x="1199" y="1417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31" name="Group 187"/>
          <p:cNvGrpSpPr>
            <a:grpSpLocks/>
          </p:cNvGrpSpPr>
          <p:nvPr/>
        </p:nvGrpSpPr>
        <p:grpSpPr bwMode="auto">
          <a:xfrm>
            <a:off x="4546600" y="1704975"/>
            <a:ext cx="76200" cy="1042988"/>
            <a:chOff x="1305" y="1095"/>
            <a:chExt cx="48" cy="657"/>
          </a:xfrm>
        </p:grpSpPr>
        <p:sp>
          <p:nvSpPr>
            <p:cNvPr id="431292" name="Arc 188"/>
            <p:cNvSpPr>
              <a:spLocks/>
            </p:cNvSpPr>
            <p:nvPr/>
          </p:nvSpPr>
          <p:spPr bwMode="auto">
            <a:xfrm>
              <a:off x="1305" y="1095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93" name="Arc 189"/>
            <p:cNvSpPr>
              <a:spLocks/>
            </p:cNvSpPr>
            <p:nvPr/>
          </p:nvSpPr>
          <p:spPr bwMode="auto">
            <a:xfrm rot="10800000">
              <a:off x="1308" y="1419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294" name="Rectangle 190"/>
          <p:cNvSpPr>
            <a:spLocks noChangeArrowheads="1"/>
          </p:cNvSpPr>
          <p:nvPr/>
        </p:nvSpPr>
        <p:spPr bwMode="auto">
          <a:xfrm>
            <a:off x="5614988" y="1628775"/>
            <a:ext cx="3254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-1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grpSp>
        <p:nvGrpSpPr>
          <p:cNvPr id="431234" name="Group 191"/>
          <p:cNvGrpSpPr>
            <a:grpSpLocks/>
          </p:cNvGrpSpPr>
          <p:nvPr/>
        </p:nvGrpSpPr>
        <p:grpSpPr bwMode="auto">
          <a:xfrm>
            <a:off x="5614988" y="1704975"/>
            <a:ext cx="73025" cy="1042988"/>
            <a:chOff x="1199" y="1093"/>
            <a:chExt cx="46" cy="657"/>
          </a:xfrm>
        </p:grpSpPr>
        <p:sp>
          <p:nvSpPr>
            <p:cNvPr id="431296" name="Arc 192"/>
            <p:cNvSpPr>
              <a:spLocks/>
            </p:cNvSpPr>
            <p:nvPr/>
          </p:nvSpPr>
          <p:spPr bwMode="auto">
            <a:xfrm>
              <a:off x="1200" y="1093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297" name="Arc 193"/>
            <p:cNvSpPr>
              <a:spLocks/>
            </p:cNvSpPr>
            <p:nvPr/>
          </p:nvSpPr>
          <p:spPr bwMode="auto">
            <a:xfrm rot="10800000">
              <a:off x="1199" y="1417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37" name="Group 194"/>
          <p:cNvGrpSpPr>
            <a:grpSpLocks/>
          </p:cNvGrpSpPr>
          <p:nvPr/>
        </p:nvGrpSpPr>
        <p:grpSpPr bwMode="auto">
          <a:xfrm>
            <a:off x="5843588" y="1704975"/>
            <a:ext cx="76200" cy="1042988"/>
            <a:chOff x="1305" y="1095"/>
            <a:chExt cx="48" cy="657"/>
          </a:xfrm>
        </p:grpSpPr>
        <p:sp>
          <p:nvSpPr>
            <p:cNvPr id="431299" name="Arc 195"/>
            <p:cNvSpPr>
              <a:spLocks/>
            </p:cNvSpPr>
            <p:nvPr/>
          </p:nvSpPr>
          <p:spPr bwMode="auto">
            <a:xfrm>
              <a:off x="1305" y="1095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00" name="Arc 196"/>
            <p:cNvSpPr>
              <a:spLocks/>
            </p:cNvSpPr>
            <p:nvPr/>
          </p:nvSpPr>
          <p:spPr bwMode="auto">
            <a:xfrm rot="10800000">
              <a:off x="1308" y="1419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301" name="Rectangle 197"/>
          <p:cNvSpPr>
            <a:spLocks noChangeArrowheads="1"/>
          </p:cNvSpPr>
          <p:nvPr/>
        </p:nvSpPr>
        <p:spPr bwMode="auto">
          <a:xfrm>
            <a:off x="6084888" y="1628775"/>
            <a:ext cx="3254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-1</a:t>
            </a:r>
          </a:p>
        </p:txBody>
      </p:sp>
      <p:grpSp>
        <p:nvGrpSpPr>
          <p:cNvPr id="431240" name="Group 198"/>
          <p:cNvGrpSpPr>
            <a:grpSpLocks/>
          </p:cNvGrpSpPr>
          <p:nvPr/>
        </p:nvGrpSpPr>
        <p:grpSpPr bwMode="auto">
          <a:xfrm>
            <a:off x="6084888" y="1704975"/>
            <a:ext cx="73025" cy="1042988"/>
            <a:chOff x="1199" y="1093"/>
            <a:chExt cx="46" cy="657"/>
          </a:xfrm>
        </p:grpSpPr>
        <p:sp>
          <p:nvSpPr>
            <p:cNvPr id="431303" name="Arc 199"/>
            <p:cNvSpPr>
              <a:spLocks/>
            </p:cNvSpPr>
            <p:nvPr/>
          </p:nvSpPr>
          <p:spPr bwMode="auto">
            <a:xfrm>
              <a:off x="1200" y="1093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04" name="Arc 200"/>
            <p:cNvSpPr>
              <a:spLocks/>
            </p:cNvSpPr>
            <p:nvPr/>
          </p:nvSpPr>
          <p:spPr bwMode="auto">
            <a:xfrm rot="10800000">
              <a:off x="1199" y="1417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53" name="Group 201"/>
          <p:cNvGrpSpPr>
            <a:grpSpLocks/>
          </p:cNvGrpSpPr>
          <p:nvPr/>
        </p:nvGrpSpPr>
        <p:grpSpPr bwMode="auto">
          <a:xfrm>
            <a:off x="6313488" y="1704975"/>
            <a:ext cx="76200" cy="1042988"/>
            <a:chOff x="1305" y="1095"/>
            <a:chExt cx="48" cy="657"/>
          </a:xfrm>
        </p:grpSpPr>
        <p:sp>
          <p:nvSpPr>
            <p:cNvPr id="431306" name="Arc 202"/>
            <p:cNvSpPr>
              <a:spLocks/>
            </p:cNvSpPr>
            <p:nvPr/>
          </p:nvSpPr>
          <p:spPr bwMode="auto">
            <a:xfrm>
              <a:off x="1305" y="1095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07" name="Arc 203"/>
            <p:cNvSpPr>
              <a:spLocks/>
            </p:cNvSpPr>
            <p:nvPr/>
          </p:nvSpPr>
          <p:spPr bwMode="auto">
            <a:xfrm rot="10800000">
              <a:off x="1308" y="1419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308" name="Rectangle 204"/>
          <p:cNvSpPr>
            <a:spLocks noChangeArrowheads="1"/>
          </p:cNvSpPr>
          <p:nvPr/>
        </p:nvSpPr>
        <p:spPr bwMode="auto">
          <a:xfrm>
            <a:off x="6767513" y="1628775"/>
            <a:ext cx="3254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-1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grpSp>
        <p:nvGrpSpPr>
          <p:cNvPr id="431254" name="Group 205"/>
          <p:cNvGrpSpPr>
            <a:grpSpLocks/>
          </p:cNvGrpSpPr>
          <p:nvPr/>
        </p:nvGrpSpPr>
        <p:grpSpPr bwMode="auto">
          <a:xfrm>
            <a:off x="6767513" y="1704975"/>
            <a:ext cx="73025" cy="1042988"/>
            <a:chOff x="1199" y="1093"/>
            <a:chExt cx="46" cy="657"/>
          </a:xfrm>
        </p:grpSpPr>
        <p:sp>
          <p:nvSpPr>
            <p:cNvPr id="431310" name="Arc 206"/>
            <p:cNvSpPr>
              <a:spLocks/>
            </p:cNvSpPr>
            <p:nvPr/>
          </p:nvSpPr>
          <p:spPr bwMode="auto">
            <a:xfrm>
              <a:off x="1200" y="1093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11" name="Arc 207"/>
            <p:cNvSpPr>
              <a:spLocks/>
            </p:cNvSpPr>
            <p:nvPr/>
          </p:nvSpPr>
          <p:spPr bwMode="auto">
            <a:xfrm rot="10800000">
              <a:off x="1199" y="1417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56" name="Group 208"/>
          <p:cNvGrpSpPr>
            <a:grpSpLocks/>
          </p:cNvGrpSpPr>
          <p:nvPr/>
        </p:nvGrpSpPr>
        <p:grpSpPr bwMode="auto">
          <a:xfrm>
            <a:off x="6996113" y="1704975"/>
            <a:ext cx="76200" cy="1042988"/>
            <a:chOff x="1305" y="1095"/>
            <a:chExt cx="48" cy="657"/>
          </a:xfrm>
        </p:grpSpPr>
        <p:sp>
          <p:nvSpPr>
            <p:cNvPr id="431313" name="Arc 209"/>
            <p:cNvSpPr>
              <a:spLocks/>
            </p:cNvSpPr>
            <p:nvPr/>
          </p:nvSpPr>
          <p:spPr bwMode="auto">
            <a:xfrm>
              <a:off x="1305" y="1095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14" name="Arc 210"/>
            <p:cNvSpPr>
              <a:spLocks/>
            </p:cNvSpPr>
            <p:nvPr/>
          </p:nvSpPr>
          <p:spPr bwMode="auto">
            <a:xfrm rot="10800000">
              <a:off x="1308" y="1419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315" name="Rectangle 211"/>
          <p:cNvSpPr>
            <a:spLocks noChangeArrowheads="1"/>
          </p:cNvSpPr>
          <p:nvPr/>
        </p:nvSpPr>
        <p:spPr bwMode="auto">
          <a:xfrm>
            <a:off x="7380288" y="1628775"/>
            <a:ext cx="3254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-1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2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</p:txBody>
      </p:sp>
      <p:grpSp>
        <p:nvGrpSpPr>
          <p:cNvPr id="431259" name="Group 212"/>
          <p:cNvGrpSpPr>
            <a:grpSpLocks/>
          </p:cNvGrpSpPr>
          <p:nvPr/>
        </p:nvGrpSpPr>
        <p:grpSpPr bwMode="auto">
          <a:xfrm>
            <a:off x="7380288" y="1704975"/>
            <a:ext cx="73025" cy="1042988"/>
            <a:chOff x="1199" y="1093"/>
            <a:chExt cx="46" cy="657"/>
          </a:xfrm>
        </p:grpSpPr>
        <p:sp>
          <p:nvSpPr>
            <p:cNvPr id="431317" name="Arc 213"/>
            <p:cNvSpPr>
              <a:spLocks/>
            </p:cNvSpPr>
            <p:nvPr/>
          </p:nvSpPr>
          <p:spPr bwMode="auto">
            <a:xfrm>
              <a:off x="1200" y="1093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18" name="Arc 214"/>
            <p:cNvSpPr>
              <a:spLocks/>
            </p:cNvSpPr>
            <p:nvPr/>
          </p:nvSpPr>
          <p:spPr bwMode="auto">
            <a:xfrm rot="10800000">
              <a:off x="1199" y="1417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65" name="Group 215"/>
          <p:cNvGrpSpPr>
            <a:grpSpLocks/>
          </p:cNvGrpSpPr>
          <p:nvPr/>
        </p:nvGrpSpPr>
        <p:grpSpPr bwMode="auto">
          <a:xfrm>
            <a:off x="7596188" y="1704975"/>
            <a:ext cx="76200" cy="1042988"/>
            <a:chOff x="1305" y="1095"/>
            <a:chExt cx="48" cy="657"/>
          </a:xfrm>
        </p:grpSpPr>
        <p:sp>
          <p:nvSpPr>
            <p:cNvPr id="431320" name="Arc 216"/>
            <p:cNvSpPr>
              <a:spLocks/>
            </p:cNvSpPr>
            <p:nvPr/>
          </p:nvSpPr>
          <p:spPr bwMode="auto">
            <a:xfrm>
              <a:off x="1305" y="1095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21" name="Arc 217"/>
            <p:cNvSpPr>
              <a:spLocks/>
            </p:cNvSpPr>
            <p:nvPr/>
          </p:nvSpPr>
          <p:spPr bwMode="auto">
            <a:xfrm rot="10800000">
              <a:off x="1308" y="1419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322" name="Rectangle 218"/>
          <p:cNvSpPr>
            <a:spLocks noChangeArrowheads="1"/>
          </p:cNvSpPr>
          <p:nvPr/>
        </p:nvSpPr>
        <p:spPr bwMode="auto">
          <a:xfrm>
            <a:off x="7799388" y="1628775"/>
            <a:ext cx="3254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de-DE" sz="1400">
                <a:latin typeface="ITC Quay Sans Book" pitchFamily="34" charset="0"/>
              </a:rPr>
              <a:t>1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-3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  <a:p>
            <a:pPr eaLnBrk="0" hangingPunct="0"/>
            <a:r>
              <a:rPr lang="de-DE" sz="1400">
                <a:latin typeface="ITC Quay Sans Book" pitchFamily="34" charset="0"/>
              </a:rPr>
              <a:t>0</a:t>
            </a:r>
          </a:p>
        </p:txBody>
      </p:sp>
      <p:grpSp>
        <p:nvGrpSpPr>
          <p:cNvPr id="431268" name="Group 219"/>
          <p:cNvGrpSpPr>
            <a:grpSpLocks/>
          </p:cNvGrpSpPr>
          <p:nvPr/>
        </p:nvGrpSpPr>
        <p:grpSpPr bwMode="auto">
          <a:xfrm>
            <a:off x="7799388" y="1704975"/>
            <a:ext cx="73025" cy="1042988"/>
            <a:chOff x="1199" y="1093"/>
            <a:chExt cx="46" cy="657"/>
          </a:xfrm>
        </p:grpSpPr>
        <p:sp>
          <p:nvSpPr>
            <p:cNvPr id="431324" name="Arc 220"/>
            <p:cNvSpPr>
              <a:spLocks/>
            </p:cNvSpPr>
            <p:nvPr/>
          </p:nvSpPr>
          <p:spPr bwMode="auto">
            <a:xfrm>
              <a:off x="1200" y="1093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25" name="Arc 221"/>
            <p:cNvSpPr>
              <a:spLocks/>
            </p:cNvSpPr>
            <p:nvPr/>
          </p:nvSpPr>
          <p:spPr bwMode="auto">
            <a:xfrm rot="10800000">
              <a:off x="1199" y="1417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31272" name="Group 222"/>
          <p:cNvGrpSpPr>
            <a:grpSpLocks/>
          </p:cNvGrpSpPr>
          <p:nvPr/>
        </p:nvGrpSpPr>
        <p:grpSpPr bwMode="auto">
          <a:xfrm>
            <a:off x="8027988" y="1704975"/>
            <a:ext cx="76200" cy="1042988"/>
            <a:chOff x="1305" y="1095"/>
            <a:chExt cx="48" cy="657"/>
          </a:xfrm>
        </p:grpSpPr>
        <p:sp>
          <p:nvSpPr>
            <p:cNvPr id="431327" name="Arc 223"/>
            <p:cNvSpPr>
              <a:spLocks/>
            </p:cNvSpPr>
            <p:nvPr/>
          </p:nvSpPr>
          <p:spPr bwMode="auto">
            <a:xfrm>
              <a:off x="1305" y="1095"/>
              <a:ext cx="46" cy="333"/>
            </a:xfrm>
            <a:custGeom>
              <a:avLst/>
              <a:gdLst>
                <a:gd name="G0" fmla="+- 480 0 0"/>
                <a:gd name="G1" fmla="+- 21600 0 0"/>
                <a:gd name="G2" fmla="+- 21600 0 0"/>
                <a:gd name="T0" fmla="*/ 0 w 22080"/>
                <a:gd name="T1" fmla="*/ 5 h 21600"/>
                <a:gd name="T2" fmla="*/ 22080 w 22080"/>
                <a:gd name="T3" fmla="*/ 21600 h 21600"/>
                <a:gd name="T4" fmla="*/ 480 w 220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0" h="21600" fill="none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</a:path>
                <a:path w="22080" h="21600" stroke="0" extrusionOk="0">
                  <a:moveTo>
                    <a:pt x="0" y="5"/>
                  </a:moveTo>
                  <a:cubicBezTo>
                    <a:pt x="159" y="1"/>
                    <a:pt x="319" y="-1"/>
                    <a:pt x="480" y="0"/>
                  </a:cubicBezTo>
                  <a:cubicBezTo>
                    <a:pt x="12409" y="0"/>
                    <a:pt x="22080" y="9670"/>
                    <a:pt x="22080" y="21600"/>
                  </a:cubicBezTo>
                  <a:lnTo>
                    <a:pt x="48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28" name="Arc 224"/>
            <p:cNvSpPr>
              <a:spLocks/>
            </p:cNvSpPr>
            <p:nvPr/>
          </p:nvSpPr>
          <p:spPr bwMode="auto">
            <a:xfrm rot="10800000">
              <a:off x="1308" y="1419"/>
              <a:ext cx="45" cy="333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0 w 21600"/>
                <a:gd name="T1" fmla="*/ 21595 h 21595"/>
                <a:gd name="T2" fmla="*/ 21120 w 21600"/>
                <a:gd name="T3" fmla="*/ 0 h 21595"/>
                <a:gd name="T4" fmla="*/ 21600 w 21600"/>
                <a:gd name="T5" fmla="*/ 21595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5" fill="none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52"/>
                    <a:pt x="9380" y="261"/>
                    <a:pt x="21120" y="0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31330" name="Line 226"/>
          <p:cNvSpPr>
            <a:spLocks noChangeShapeType="1"/>
          </p:cNvSpPr>
          <p:nvPr/>
        </p:nvSpPr>
        <p:spPr bwMode="auto">
          <a:xfrm>
            <a:off x="1547813" y="4941888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331" name="Line 227"/>
          <p:cNvSpPr>
            <a:spLocks noChangeShapeType="1"/>
          </p:cNvSpPr>
          <p:nvPr/>
        </p:nvSpPr>
        <p:spPr bwMode="auto">
          <a:xfrm>
            <a:off x="1547813" y="5373688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332" name="Line 228"/>
          <p:cNvSpPr>
            <a:spLocks noChangeShapeType="1"/>
          </p:cNvSpPr>
          <p:nvPr/>
        </p:nvSpPr>
        <p:spPr bwMode="auto">
          <a:xfrm>
            <a:off x="1547813" y="5805488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333" name="Line 229"/>
          <p:cNvSpPr>
            <a:spLocks noChangeShapeType="1"/>
          </p:cNvSpPr>
          <p:nvPr/>
        </p:nvSpPr>
        <p:spPr bwMode="auto">
          <a:xfrm>
            <a:off x="1547813" y="6237288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334" name="Line 230"/>
          <p:cNvSpPr>
            <a:spLocks noChangeShapeType="1"/>
          </p:cNvSpPr>
          <p:nvPr/>
        </p:nvSpPr>
        <p:spPr bwMode="auto">
          <a:xfrm flipV="1">
            <a:off x="4067175" y="4508500"/>
            <a:ext cx="433388" cy="17287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335" name="Line 231"/>
          <p:cNvSpPr>
            <a:spLocks noChangeShapeType="1"/>
          </p:cNvSpPr>
          <p:nvPr/>
        </p:nvSpPr>
        <p:spPr bwMode="auto">
          <a:xfrm flipV="1">
            <a:off x="6227763" y="4508500"/>
            <a:ext cx="720725" cy="17287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1337" name="Text Box 233"/>
          <p:cNvSpPr txBox="1">
            <a:spLocks noChangeArrowheads="1"/>
          </p:cNvSpPr>
          <p:nvPr/>
        </p:nvSpPr>
        <p:spPr bwMode="auto">
          <a:xfrm>
            <a:off x="2309813" y="26304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=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9E5F0E-C1BE-574B-A80B-6C669FC478EF}"/>
              </a:ext>
            </a:extLst>
          </p:cNvPr>
          <p:cNvGrpSpPr/>
          <p:nvPr/>
        </p:nvGrpSpPr>
        <p:grpSpPr>
          <a:xfrm>
            <a:off x="2093913" y="2565400"/>
            <a:ext cx="317500" cy="366713"/>
            <a:chOff x="2093913" y="2565400"/>
            <a:chExt cx="317500" cy="366713"/>
          </a:xfrm>
        </p:grpSpPr>
        <p:sp>
          <p:nvSpPr>
            <p:cNvPr id="431336" name="Text Box 232"/>
            <p:cNvSpPr txBox="1">
              <a:spLocks noChangeArrowheads="1"/>
            </p:cNvSpPr>
            <p:nvPr/>
          </p:nvSpPr>
          <p:spPr bwMode="auto">
            <a:xfrm>
              <a:off x="2093913" y="2565400"/>
              <a:ext cx="317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+</a:t>
              </a:r>
            </a:p>
          </p:txBody>
        </p:sp>
        <p:sp>
          <p:nvSpPr>
            <p:cNvPr id="431338" name="Line 234"/>
            <p:cNvSpPr>
              <a:spLocks noChangeShapeType="1"/>
            </p:cNvSpPr>
            <p:nvPr/>
          </p:nvSpPr>
          <p:spPr bwMode="auto">
            <a:xfrm flipV="1">
              <a:off x="2124075" y="2781300"/>
              <a:ext cx="714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1339" name="Line 235"/>
            <p:cNvSpPr>
              <a:spLocks noChangeShapeType="1"/>
            </p:cNvSpPr>
            <p:nvPr/>
          </p:nvSpPr>
          <p:spPr bwMode="auto">
            <a:xfrm flipV="1">
              <a:off x="2268538" y="2636838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256A477-31F4-814D-8FA3-EC52114CEF75}"/>
              </a:ext>
            </a:extLst>
          </p:cNvPr>
          <p:cNvGrpSpPr/>
          <p:nvPr/>
        </p:nvGrpSpPr>
        <p:grpSpPr>
          <a:xfrm>
            <a:off x="2570956" y="2598738"/>
            <a:ext cx="317500" cy="366713"/>
            <a:chOff x="2093913" y="2565400"/>
            <a:chExt cx="317500" cy="366713"/>
          </a:xfrm>
        </p:grpSpPr>
        <p:sp>
          <p:nvSpPr>
            <p:cNvPr id="215" name="Text Box 232">
              <a:extLst>
                <a:ext uri="{FF2B5EF4-FFF2-40B4-BE49-F238E27FC236}">
                  <a16:creationId xmlns:a16="http://schemas.microsoft.com/office/drawing/2014/main" id="{0D53DDBA-5527-A84E-8395-21CF2F2E2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913" y="2565400"/>
              <a:ext cx="317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+</a:t>
              </a:r>
            </a:p>
          </p:txBody>
        </p:sp>
        <p:sp>
          <p:nvSpPr>
            <p:cNvPr id="216" name="Line 234">
              <a:extLst>
                <a:ext uri="{FF2B5EF4-FFF2-40B4-BE49-F238E27FC236}">
                  <a16:creationId xmlns:a16="http://schemas.microsoft.com/office/drawing/2014/main" id="{86986A15-CA3D-DD41-86E5-91807BD9B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4075" y="2781300"/>
              <a:ext cx="714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7" name="Line 235">
              <a:extLst>
                <a:ext uri="{FF2B5EF4-FFF2-40B4-BE49-F238E27FC236}">
                  <a16:creationId xmlns:a16="http://schemas.microsoft.com/office/drawing/2014/main" id="{B45E1F18-B7B0-F74A-8079-1C8F20520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8538" y="2636838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8" name="Text Box 233">
            <a:extLst>
              <a:ext uri="{FF2B5EF4-FFF2-40B4-BE49-F238E27FC236}">
                <a16:creationId xmlns:a16="http://schemas.microsoft.com/office/drawing/2014/main" id="{DB34E1EB-99FA-FB4E-B19F-B78D612A6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10" y="2618296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=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CC845E7-7359-C446-A4A4-776814709732}"/>
              </a:ext>
            </a:extLst>
          </p:cNvPr>
          <p:cNvGrpSpPr/>
          <p:nvPr/>
        </p:nvGrpSpPr>
        <p:grpSpPr>
          <a:xfrm>
            <a:off x="2975801" y="2613817"/>
            <a:ext cx="317500" cy="366713"/>
            <a:chOff x="2093913" y="2565400"/>
            <a:chExt cx="317500" cy="366713"/>
          </a:xfrm>
        </p:grpSpPr>
        <p:sp>
          <p:nvSpPr>
            <p:cNvPr id="220" name="Text Box 232">
              <a:extLst>
                <a:ext uri="{FF2B5EF4-FFF2-40B4-BE49-F238E27FC236}">
                  <a16:creationId xmlns:a16="http://schemas.microsoft.com/office/drawing/2014/main" id="{1F0DCDF1-F60C-4B46-86A3-3737B2681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913" y="2565400"/>
              <a:ext cx="317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+</a:t>
              </a:r>
            </a:p>
          </p:txBody>
        </p:sp>
        <p:sp>
          <p:nvSpPr>
            <p:cNvPr id="221" name="Line 234">
              <a:extLst>
                <a:ext uri="{FF2B5EF4-FFF2-40B4-BE49-F238E27FC236}">
                  <a16:creationId xmlns:a16="http://schemas.microsoft.com/office/drawing/2014/main" id="{73FC1029-568C-6540-BCC2-07CB06C5B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4075" y="2781300"/>
              <a:ext cx="714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2" name="Line 235">
              <a:extLst>
                <a:ext uri="{FF2B5EF4-FFF2-40B4-BE49-F238E27FC236}">
                  <a16:creationId xmlns:a16="http://schemas.microsoft.com/office/drawing/2014/main" id="{E0B4D759-7B73-5740-96B3-F7A93A414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8538" y="2636838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A0A938-15F7-EA40-B305-CA1D882511FE}"/>
              </a:ext>
            </a:extLst>
          </p:cNvPr>
          <p:cNvGrpSpPr/>
          <p:nvPr/>
        </p:nvGrpSpPr>
        <p:grpSpPr>
          <a:xfrm>
            <a:off x="3374963" y="2613596"/>
            <a:ext cx="317500" cy="366713"/>
            <a:chOff x="2093913" y="2565400"/>
            <a:chExt cx="317500" cy="366713"/>
          </a:xfrm>
        </p:grpSpPr>
        <p:sp>
          <p:nvSpPr>
            <p:cNvPr id="224" name="Text Box 232">
              <a:extLst>
                <a:ext uri="{FF2B5EF4-FFF2-40B4-BE49-F238E27FC236}">
                  <a16:creationId xmlns:a16="http://schemas.microsoft.com/office/drawing/2014/main" id="{6AE5D003-DCFB-A64D-960B-D0B585800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913" y="2565400"/>
              <a:ext cx="317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+</a:t>
              </a:r>
            </a:p>
          </p:txBody>
        </p:sp>
        <p:sp>
          <p:nvSpPr>
            <p:cNvPr id="225" name="Line 234">
              <a:extLst>
                <a:ext uri="{FF2B5EF4-FFF2-40B4-BE49-F238E27FC236}">
                  <a16:creationId xmlns:a16="http://schemas.microsoft.com/office/drawing/2014/main" id="{0464274F-3381-CB49-B3FB-02CF2376D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4075" y="2781300"/>
              <a:ext cx="714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6" name="Line 235">
              <a:extLst>
                <a:ext uri="{FF2B5EF4-FFF2-40B4-BE49-F238E27FC236}">
                  <a16:creationId xmlns:a16="http://schemas.microsoft.com/office/drawing/2014/main" id="{02AB805E-AB78-FA42-9196-A5417D4A4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8538" y="2636838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27" name="Text Box 233">
            <a:extLst>
              <a:ext uri="{FF2B5EF4-FFF2-40B4-BE49-F238E27FC236}">
                <a16:creationId xmlns:a16="http://schemas.microsoft.com/office/drawing/2014/main" id="{246E8A3F-3200-4A4C-884E-9A9B5507B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634171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228" name="Text Box 233">
            <a:extLst>
              <a:ext uri="{FF2B5EF4-FFF2-40B4-BE49-F238E27FC236}">
                <a16:creationId xmlns:a16="http://schemas.microsoft.com/office/drawing/2014/main" id="{18A85DC3-B38E-A94A-91C1-0D55B6F6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875" y="264475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216232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Algorithm</a:t>
            </a:r>
          </a:p>
        </p:txBody>
      </p:sp>
      <p:sp>
        <p:nvSpPr>
          <p:cNvPr id="4710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</a:t>
            </a:r>
          </a:p>
          <a:p>
            <a:pPr lvl="1"/>
            <a:r>
              <a:rPr lang="en-US" dirty="0"/>
              <a:t>If the component of the next node to be visited is 0, skip that node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/>
              <a:t>Potentially useless visits of such a node are avoided</a:t>
            </a:r>
          </a:p>
          <a:p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Independent from the net topology</a:t>
            </a:r>
          </a:p>
          <a:p>
            <a:pPr lvl="1"/>
            <a:r>
              <a:rPr lang="en-US" dirty="0"/>
              <a:t>Low number of control messages</a:t>
            </a:r>
          </a:p>
          <a:p>
            <a:pPr lvl="1"/>
            <a:r>
              <a:rPr lang="en-US" dirty="0"/>
              <a:t>Basic messages remain untouched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Length of the control message (vector)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O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/>
              <a:t>Algorithm is </a:t>
            </a:r>
            <a:r>
              <a:rPr lang="en-US" i="1" dirty="0"/>
              <a:t>not</a:t>
            </a:r>
            <a:r>
              <a:rPr lang="en-US" dirty="0"/>
              <a:t> re-entrant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167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 Algorithm</a:t>
            </a:r>
            <a:endParaRPr lang="en-US" dirty="0"/>
          </a:p>
        </p:txBody>
      </p:sp>
      <p:sp>
        <p:nvSpPr>
          <p:cNvPr id="4352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not based on a wave algorithm, but on a global system invariant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Primary process starts the distributed calculation with credit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process sends a message, the message receives half of the current credit of the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 active process receives a message, its credit increases by the credit of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process becomes passive, it sends its current credit to the primary process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following presentation of the algorithm assumes the asynchronous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93041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Algorithm</a:t>
            </a:r>
          </a:p>
        </p:txBody>
      </p:sp>
      <p:sp>
        <p:nvSpPr>
          <p:cNvPr id="4433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Main Invariant</a:t>
            </a:r>
          </a:p>
          <a:p>
            <a:pPr lvl="1"/>
            <a:r>
              <a:rPr lang="en-US" dirty="0"/>
              <a:t>The credit sum is always 1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Further Characteristics</a:t>
            </a:r>
          </a:p>
          <a:p>
            <a:pPr lvl="1"/>
            <a:r>
              <a:rPr lang="en-US" dirty="0"/>
              <a:t>Basic messages always carry a credit &gt; 0 with them</a:t>
            </a:r>
          </a:p>
          <a:p>
            <a:pPr lvl="1"/>
            <a:r>
              <a:rPr lang="en-US" dirty="0"/>
              <a:t>Active processes always have a credit &gt; 0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Termination</a:t>
            </a:r>
          </a:p>
          <a:p>
            <a:pPr lvl="1"/>
            <a:r>
              <a:rPr lang="en-US" dirty="0"/>
              <a:t>If the primary process has credit 1 again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1362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the Credit Portions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Floating point number inconvenient</a:t>
            </a:r>
          </a:p>
          <a:p>
            <a:pPr>
              <a:buFont typeface="Arial" charset="0"/>
              <a:buChar char="•"/>
            </a:pPr>
            <a:r>
              <a:rPr lang="en-US" dirty="0"/>
              <a:t>Better: storage of the negative dual logarithm of the credit portion </a:t>
            </a:r>
            <a:r>
              <a:rPr lang="en-US" i="1" dirty="0"/>
              <a:t>c</a:t>
            </a:r>
            <a:r>
              <a:rPr lang="en-US" dirty="0"/>
              <a:t> = - </a:t>
            </a:r>
            <a:r>
              <a:rPr lang="en-US" i="1" dirty="0"/>
              <a:t>ld</a:t>
            </a:r>
            <a:r>
              <a:rPr lang="en-US" dirty="0"/>
              <a:t> 2</a:t>
            </a:r>
            <a:r>
              <a:rPr lang="en-US" baseline="30000" dirty="0"/>
              <a:t>-</a:t>
            </a:r>
            <a:r>
              <a:rPr lang="en-US" i="1" baseline="30000" dirty="0"/>
              <a:t>d</a:t>
            </a:r>
            <a:endParaRPr lang="en-US" dirty="0"/>
          </a:p>
          <a:p>
            <a:pPr lvl="1"/>
            <a:r>
              <a:rPr lang="en-US" i="1" dirty="0"/>
              <a:t>k</a:t>
            </a:r>
            <a:r>
              <a:rPr lang="en-US" dirty="0"/>
              <a:t> = 1/1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= 0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 = 1/2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= 1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 = 1/4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= 2</a:t>
            </a:r>
          </a:p>
          <a:p>
            <a:pPr lvl="1"/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Halving of the credit </a:t>
            </a:r>
            <a:r>
              <a:rPr lang="en-US" i="1" dirty="0"/>
              <a:t>c</a:t>
            </a:r>
            <a:r>
              <a:rPr lang="en-US" dirty="0"/>
              <a:t> := </a:t>
            </a:r>
            <a:r>
              <a:rPr lang="en-US" i="1" dirty="0"/>
              <a:t>c</a:t>
            </a:r>
            <a:r>
              <a:rPr lang="en-US" dirty="0"/>
              <a:t> + 1</a:t>
            </a:r>
          </a:p>
          <a:p>
            <a:pPr>
              <a:buFont typeface="Arial" charset="0"/>
              <a:buChar char="•"/>
            </a:pPr>
            <a:endParaRPr lang="en-US" dirty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ym typeface="Wingdings" pitchFamily="2" charset="2"/>
              </a:rPr>
              <a:t>Bit vector for the storage of the credit portions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Recombination of credit portions through binary addition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57929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Trace of the Credit Algorithm</a:t>
            </a:r>
          </a:p>
        </p:txBody>
      </p:sp>
      <p:sp>
        <p:nvSpPr>
          <p:cNvPr id="49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5AA752A6-1379-EB4D-A39C-137F9065CE57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37257" name="Line 9"/>
          <p:cNvSpPr>
            <a:spLocks noChangeShapeType="1"/>
          </p:cNvSpPr>
          <p:nvPr/>
        </p:nvSpPr>
        <p:spPr bwMode="auto">
          <a:xfrm>
            <a:off x="1187450" y="4306888"/>
            <a:ext cx="6551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297" name="Rectangle 49"/>
          <p:cNvSpPr>
            <a:spLocks noChangeArrowheads="1"/>
          </p:cNvSpPr>
          <p:nvPr/>
        </p:nvSpPr>
        <p:spPr bwMode="auto">
          <a:xfrm>
            <a:off x="2771775" y="4084638"/>
            <a:ext cx="360045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1187450" y="3586163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258" name="Line 10"/>
          <p:cNvSpPr>
            <a:spLocks noChangeShapeType="1"/>
          </p:cNvSpPr>
          <p:nvPr/>
        </p:nvSpPr>
        <p:spPr bwMode="auto">
          <a:xfrm>
            <a:off x="1187450" y="5027613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259" name="Text Box 11"/>
          <p:cNvSpPr txBox="1">
            <a:spLocks noChangeArrowheads="1"/>
          </p:cNvSpPr>
          <p:nvPr/>
        </p:nvSpPr>
        <p:spPr bwMode="auto">
          <a:xfrm>
            <a:off x="611188" y="33639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2</a:t>
            </a:r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611188" y="408463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3</a:t>
            </a: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611188" y="480536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4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1187450" y="2867025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271" name="Text Box 23"/>
          <p:cNvSpPr txBox="1">
            <a:spLocks noChangeArrowheads="1"/>
          </p:cNvSpPr>
          <p:nvPr/>
        </p:nvSpPr>
        <p:spPr bwMode="auto">
          <a:xfrm>
            <a:off x="611188" y="26447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i="1"/>
              <a:t>P</a:t>
            </a:r>
            <a:r>
              <a:rPr lang="de-DE" baseline="-25000"/>
              <a:t>1</a:t>
            </a:r>
          </a:p>
        </p:txBody>
      </p:sp>
      <p:sp>
        <p:nvSpPr>
          <p:cNvPr id="437279" name="Rectangle 31"/>
          <p:cNvSpPr>
            <a:spLocks noChangeArrowheads="1"/>
          </p:cNvSpPr>
          <p:nvPr/>
        </p:nvSpPr>
        <p:spPr bwMode="auto">
          <a:xfrm>
            <a:off x="1403350" y="2644775"/>
            <a:ext cx="1081088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37281" name="Text Box 33"/>
          <p:cNvSpPr txBox="1">
            <a:spLocks noChangeArrowheads="1"/>
          </p:cNvSpPr>
          <p:nvPr/>
        </p:nvSpPr>
        <p:spPr bwMode="auto">
          <a:xfrm>
            <a:off x="1403350" y="26447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0</a:t>
            </a:r>
          </a:p>
        </p:txBody>
      </p:sp>
      <p:sp>
        <p:nvSpPr>
          <p:cNvPr id="437282" name="Line 34"/>
          <p:cNvSpPr>
            <a:spLocks noChangeShapeType="1"/>
          </p:cNvSpPr>
          <p:nvPr/>
        </p:nvSpPr>
        <p:spPr bwMode="auto">
          <a:xfrm>
            <a:off x="1908175" y="28606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283" name="Text Box 35"/>
          <p:cNvSpPr txBox="1">
            <a:spLocks noChangeArrowheads="1"/>
          </p:cNvSpPr>
          <p:nvPr/>
        </p:nvSpPr>
        <p:spPr bwMode="auto">
          <a:xfrm>
            <a:off x="2124075" y="26447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37284" name="Rectangle 36"/>
          <p:cNvSpPr>
            <a:spLocks noChangeArrowheads="1"/>
          </p:cNvSpPr>
          <p:nvPr/>
        </p:nvSpPr>
        <p:spPr bwMode="auto">
          <a:xfrm>
            <a:off x="2339975" y="3363913"/>
            <a:ext cx="1223963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37285" name="Line 37"/>
          <p:cNvSpPr>
            <a:spLocks noChangeShapeType="1"/>
          </p:cNvSpPr>
          <p:nvPr/>
        </p:nvSpPr>
        <p:spPr bwMode="auto">
          <a:xfrm>
            <a:off x="2700338" y="3579813"/>
            <a:ext cx="714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287" name="Text Box 39"/>
          <p:cNvSpPr txBox="1">
            <a:spLocks noChangeArrowheads="1"/>
          </p:cNvSpPr>
          <p:nvPr/>
        </p:nvSpPr>
        <p:spPr bwMode="auto">
          <a:xfrm>
            <a:off x="1835150" y="30765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37288" name="Text Box 40"/>
          <p:cNvSpPr txBox="1">
            <a:spLocks noChangeArrowheads="1"/>
          </p:cNvSpPr>
          <p:nvPr/>
        </p:nvSpPr>
        <p:spPr bwMode="auto">
          <a:xfrm>
            <a:off x="2339975" y="3363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37289" name="Text Box 41"/>
          <p:cNvSpPr txBox="1">
            <a:spLocks noChangeArrowheads="1"/>
          </p:cNvSpPr>
          <p:nvPr/>
        </p:nvSpPr>
        <p:spPr bwMode="auto">
          <a:xfrm>
            <a:off x="2771775" y="3363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37290" name="Text Box 42"/>
          <p:cNvSpPr txBox="1">
            <a:spLocks noChangeArrowheads="1"/>
          </p:cNvSpPr>
          <p:nvPr/>
        </p:nvSpPr>
        <p:spPr bwMode="auto">
          <a:xfrm>
            <a:off x="3203575" y="3363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37291" name="Text Box 43"/>
          <p:cNvSpPr txBox="1">
            <a:spLocks noChangeArrowheads="1"/>
          </p:cNvSpPr>
          <p:nvPr/>
        </p:nvSpPr>
        <p:spPr bwMode="auto">
          <a:xfrm>
            <a:off x="2460625" y="3933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37292" name="Text Box 44"/>
          <p:cNvSpPr txBox="1">
            <a:spLocks noChangeArrowheads="1"/>
          </p:cNvSpPr>
          <p:nvPr/>
        </p:nvSpPr>
        <p:spPr bwMode="auto">
          <a:xfrm>
            <a:off x="4572000" y="451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3492500" y="4805363"/>
            <a:ext cx="1081088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37294" name="Line 46"/>
          <p:cNvSpPr>
            <a:spLocks noChangeShapeType="1"/>
          </p:cNvSpPr>
          <p:nvPr/>
        </p:nvSpPr>
        <p:spPr bwMode="auto">
          <a:xfrm flipV="1">
            <a:off x="4572000" y="2860675"/>
            <a:ext cx="360363" cy="2159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295" name="Text Box 47"/>
          <p:cNvSpPr txBox="1">
            <a:spLocks noChangeArrowheads="1"/>
          </p:cNvSpPr>
          <p:nvPr/>
        </p:nvSpPr>
        <p:spPr bwMode="auto">
          <a:xfrm>
            <a:off x="3108325" y="451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37296" name="Text Box 48"/>
          <p:cNvSpPr txBox="1">
            <a:spLocks noChangeArrowheads="1"/>
          </p:cNvSpPr>
          <p:nvPr/>
        </p:nvSpPr>
        <p:spPr bwMode="auto">
          <a:xfrm>
            <a:off x="3540125" y="48037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37286" name="Line 38"/>
          <p:cNvSpPr>
            <a:spLocks noChangeShapeType="1"/>
          </p:cNvSpPr>
          <p:nvPr/>
        </p:nvSpPr>
        <p:spPr bwMode="auto">
          <a:xfrm>
            <a:off x="3132138" y="3579813"/>
            <a:ext cx="360362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299" name="Line 51"/>
          <p:cNvSpPr>
            <a:spLocks noChangeShapeType="1"/>
          </p:cNvSpPr>
          <p:nvPr/>
        </p:nvSpPr>
        <p:spPr bwMode="auto">
          <a:xfrm flipV="1">
            <a:off x="6372225" y="2860675"/>
            <a:ext cx="1079500" cy="14398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300" name="Line 52"/>
          <p:cNvSpPr>
            <a:spLocks noChangeShapeType="1"/>
          </p:cNvSpPr>
          <p:nvPr/>
        </p:nvSpPr>
        <p:spPr bwMode="auto">
          <a:xfrm flipV="1">
            <a:off x="3563938" y="2860675"/>
            <a:ext cx="287337" cy="71913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302" name="Text Box 54"/>
          <p:cNvSpPr txBox="1">
            <a:spLocks noChangeArrowheads="1"/>
          </p:cNvSpPr>
          <p:nvPr/>
        </p:nvSpPr>
        <p:spPr bwMode="auto">
          <a:xfrm>
            <a:off x="6708775" y="3724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37303" name="Text Box 55"/>
          <p:cNvSpPr txBox="1">
            <a:spLocks noChangeArrowheads="1"/>
          </p:cNvSpPr>
          <p:nvPr/>
        </p:nvSpPr>
        <p:spPr bwMode="auto">
          <a:xfrm>
            <a:off x="3708400" y="30765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437304" name="Text Box 56"/>
          <p:cNvSpPr txBox="1">
            <a:spLocks noChangeArrowheads="1"/>
          </p:cNvSpPr>
          <p:nvPr/>
        </p:nvSpPr>
        <p:spPr bwMode="auto">
          <a:xfrm>
            <a:off x="4044950" y="4084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437305" name="Text Box 57"/>
          <p:cNvSpPr txBox="1">
            <a:spLocks noChangeArrowheads="1"/>
          </p:cNvSpPr>
          <p:nvPr/>
        </p:nvSpPr>
        <p:spPr bwMode="auto">
          <a:xfrm>
            <a:off x="3492500" y="20669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1, 3</a:t>
            </a:r>
          </a:p>
        </p:txBody>
      </p:sp>
      <p:sp>
        <p:nvSpPr>
          <p:cNvPr id="437307" name="Text Box 59"/>
          <p:cNvSpPr txBox="1">
            <a:spLocks noChangeArrowheads="1"/>
          </p:cNvSpPr>
          <p:nvPr/>
        </p:nvSpPr>
        <p:spPr bwMode="auto">
          <a:xfrm>
            <a:off x="4716463" y="20669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1, 3, 4</a:t>
            </a:r>
          </a:p>
        </p:txBody>
      </p:sp>
      <p:sp>
        <p:nvSpPr>
          <p:cNvPr id="437308" name="Line 60"/>
          <p:cNvSpPr>
            <a:spLocks noChangeShapeType="1"/>
          </p:cNvSpPr>
          <p:nvPr/>
        </p:nvSpPr>
        <p:spPr bwMode="auto">
          <a:xfrm flipV="1">
            <a:off x="4067175" y="3579813"/>
            <a:ext cx="11525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309" name="Text Box 61"/>
          <p:cNvSpPr txBox="1">
            <a:spLocks noChangeArrowheads="1"/>
          </p:cNvSpPr>
          <p:nvPr/>
        </p:nvSpPr>
        <p:spPr bwMode="auto">
          <a:xfrm>
            <a:off x="4211638" y="48037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37310" name="Text Box 62"/>
          <p:cNvSpPr txBox="1">
            <a:spLocks noChangeArrowheads="1"/>
          </p:cNvSpPr>
          <p:nvPr/>
        </p:nvSpPr>
        <p:spPr bwMode="auto">
          <a:xfrm>
            <a:off x="4932363" y="3724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37311" name="Rectangle 63"/>
          <p:cNvSpPr>
            <a:spLocks noChangeArrowheads="1"/>
          </p:cNvSpPr>
          <p:nvPr/>
        </p:nvSpPr>
        <p:spPr bwMode="auto">
          <a:xfrm>
            <a:off x="5219700" y="3363913"/>
            <a:ext cx="1081088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37312" name="Text Box 64"/>
          <p:cNvSpPr txBox="1">
            <a:spLocks noChangeArrowheads="1"/>
          </p:cNvSpPr>
          <p:nvPr/>
        </p:nvSpPr>
        <p:spPr bwMode="auto">
          <a:xfrm>
            <a:off x="5580063" y="3363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37313" name="Line 65"/>
          <p:cNvSpPr>
            <a:spLocks noChangeShapeType="1"/>
          </p:cNvSpPr>
          <p:nvPr/>
        </p:nvSpPr>
        <p:spPr bwMode="auto">
          <a:xfrm flipV="1">
            <a:off x="6300788" y="2860675"/>
            <a:ext cx="358775" cy="719138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7315" name="Text Box 67"/>
          <p:cNvSpPr txBox="1">
            <a:spLocks noChangeArrowheads="1"/>
          </p:cNvSpPr>
          <p:nvPr/>
        </p:nvSpPr>
        <p:spPr bwMode="auto">
          <a:xfrm>
            <a:off x="6311900" y="20605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1, 2</a:t>
            </a:r>
          </a:p>
        </p:txBody>
      </p:sp>
      <p:sp>
        <p:nvSpPr>
          <p:cNvPr id="437316" name="Text Box 68"/>
          <p:cNvSpPr txBox="1">
            <a:spLocks noChangeArrowheads="1"/>
          </p:cNvSpPr>
          <p:nvPr/>
        </p:nvSpPr>
        <p:spPr bwMode="auto">
          <a:xfrm>
            <a:off x="6156325" y="30035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/>
              <a:t>4</a:t>
            </a:r>
          </a:p>
        </p:txBody>
      </p:sp>
      <p:sp>
        <p:nvSpPr>
          <p:cNvPr id="437317" name="Text Box 69"/>
          <p:cNvSpPr txBox="1">
            <a:spLocks noChangeArrowheads="1"/>
          </p:cNvSpPr>
          <p:nvPr/>
        </p:nvSpPr>
        <p:spPr bwMode="auto">
          <a:xfrm>
            <a:off x="7285038" y="2066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37318" name="Text Box 70"/>
          <p:cNvSpPr txBox="1">
            <a:spLocks noChangeArrowheads="1"/>
          </p:cNvSpPr>
          <p:nvPr/>
        </p:nvSpPr>
        <p:spPr bwMode="auto">
          <a:xfrm>
            <a:off x="1403350" y="2054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37319" name="Text Box 71"/>
          <p:cNvSpPr txBox="1">
            <a:spLocks noChangeArrowheads="1"/>
          </p:cNvSpPr>
          <p:nvPr/>
        </p:nvSpPr>
        <p:spPr bwMode="auto">
          <a:xfrm>
            <a:off x="2124075" y="2054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437320" name="Text Box 72"/>
          <p:cNvSpPr txBox="1">
            <a:spLocks noChangeArrowheads="1"/>
          </p:cNvSpPr>
          <p:nvPr/>
        </p:nvSpPr>
        <p:spPr bwMode="auto">
          <a:xfrm>
            <a:off x="5219700" y="5661025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Control Message</a:t>
            </a:r>
          </a:p>
        </p:txBody>
      </p:sp>
      <p:sp>
        <p:nvSpPr>
          <p:cNvPr id="50" name="Text Box 70">
            <a:extLst>
              <a:ext uri="{FF2B5EF4-FFF2-40B4-BE49-F238E27FC236}">
                <a16:creationId xmlns:a16="http://schemas.microsoft.com/office/drawing/2014/main" id="{2B04DF91-EBCA-B145-83FF-0B02B881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229" y="1781175"/>
            <a:ext cx="327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2</a:t>
            </a:r>
            <a:r>
              <a:rPr lang="de-DE" sz="1200" baseline="30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1" name="Text Box 70">
            <a:extLst>
              <a:ext uri="{FF2B5EF4-FFF2-40B4-BE49-F238E27FC236}">
                <a16:creationId xmlns:a16="http://schemas.microsoft.com/office/drawing/2014/main" id="{E1663660-5C0B-7B43-86DD-41A00391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891" y="1777226"/>
            <a:ext cx="360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2</a:t>
            </a:r>
            <a:r>
              <a:rPr lang="de-DE" sz="1200" baseline="30000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52" name="Text Box 70">
            <a:extLst>
              <a:ext uri="{FF2B5EF4-FFF2-40B4-BE49-F238E27FC236}">
                <a16:creationId xmlns:a16="http://schemas.microsoft.com/office/drawing/2014/main" id="{AD48F1A4-4867-E748-A222-11DFE85EA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776" y="1781174"/>
            <a:ext cx="6703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2</a:t>
            </a:r>
            <a:r>
              <a:rPr lang="de-DE" sz="1200" baseline="30000" dirty="0">
                <a:solidFill>
                  <a:srgbClr val="00B050"/>
                </a:solidFill>
              </a:rPr>
              <a:t>-1</a:t>
            </a:r>
            <a:r>
              <a:rPr lang="de-DE" sz="1200" dirty="0">
                <a:solidFill>
                  <a:srgbClr val="00B050"/>
                </a:solidFill>
              </a:rPr>
              <a:t>+ 2</a:t>
            </a:r>
            <a:r>
              <a:rPr lang="de-DE" sz="1200" baseline="30000" dirty="0">
                <a:solidFill>
                  <a:srgbClr val="00B050"/>
                </a:solidFill>
              </a:rPr>
              <a:t>-3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53" name="Text Box 70">
            <a:extLst>
              <a:ext uri="{FF2B5EF4-FFF2-40B4-BE49-F238E27FC236}">
                <a16:creationId xmlns:a16="http://schemas.microsoft.com/office/drawing/2014/main" id="{F9C8CAF2-94A5-A14C-990E-6FD522F13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1820476"/>
            <a:ext cx="9797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2</a:t>
            </a:r>
            <a:r>
              <a:rPr lang="de-DE" sz="1200" baseline="30000" dirty="0">
                <a:solidFill>
                  <a:srgbClr val="00B050"/>
                </a:solidFill>
              </a:rPr>
              <a:t>-1</a:t>
            </a:r>
            <a:r>
              <a:rPr lang="de-DE" sz="1200" dirty="0">
                <a:solidFill>
                  <a:srgbClr val="00B050"/>
                </a:solidFill>
              </a:rPr>
              <a:t>+ 2</a:t>
            </a:r>
            <a:r>
              <a:rPr lang="de-DE" sz="1200" baseline="30000" dirty="0">
                <a:solidFill>
                  <a:srgbClr val="00B050"/>
                </a:solidFill>
              </a:rPr>
              <a:t>-3</a:t>
            </a:r>
            <a:r>
              <a:rPr lang="de-DE" sz="1200" dirty="0">
                <a:solidFill>
                  <a:srgbClr val="00B050"/>
                </a:solidFill>
              </a:rPr>
              <a:t>+ 2</a:t>
            </a:r>
            <a:r>
              <a:rPr lang="de-DE" sz="1200" baseline="30000" dirty="0">
                <a:solidFill>
                  <a:srgbClr val="00B050"/>
                </a:solidFill>
              </a:rPr>
              <a:t>-4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54" name="Text Box 70">
            <a:extLst>
              <a:ext uri="{FF2B5EF4-FFF2-40B4-BE49-F238E27FC236}">
                <a16:creationId xmlns:a16="http://schemas.microsoft.com/office/drawing/2014/main" id="{56CBD2B8-6F42-B440-8FF9-DC3FEF46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238" y="1815713"/>
            <a:ext cx="6703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2</a:t>
            </a:r>
            <a:r>
              <a:rPr lang="de-DE" sz="1200" baseline="30000" dirty="0">
                <a:solidFill>
                  <a:srgbClr val="00B050"/>
                </a:solidFill>
              </a:rPr>
              <a:t>-1</a:t>
            </a:r>
            <a:r>
              <a:rPr lang="de-DE" sz="1200" dirty="0">
                <a:solidFill>
                  <a:srgbClr val="00B050"/>
                </a:solidFill>
              </a:rPr>
              <a:t>+ 2</a:t>
            </a:r>
            <a:r>
              <a:rPr lang="de-DE" sz="1200" baseline="30000" dirty="0">
                <a:solidFill>
                  <a:srgbClr val="00B050"/>
                </a:solidFill>
              </a:rPr>
              <a:t>-2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55" name="Text Box 70">
            <a:extLst>
              <a:ext uri="{FF2B5EF4-FFF2-40B4-BE49-F238E27FC236}">
                <a16:creationId xmlns:a16="http://schemas.microsoft.com/office/drawing/2014/main" id="{676A11D9-BD3F-7448-84C1-E885D94DE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1815713"/>
            <a:ext cx="327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2</a:t>
            </a:r>
            <a:r>
              <a:rPr lang="de-DE" sz="1200" baseline="30000" dirty="0">
                <a:solidFill>
                  <a:srgbClr val="00B050"/>
                </a:solidFill>
              </a:rPr>
              <a:t>0</a:t>
            </a:r>
            <a:endParaRPr lang="de-DE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321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de-DE" dirty="0"/>
              <a:t>G. Coulouris, J. Dollimore, </a:t>
            </a:r>
            <a:r>
              <a:rPr lang="de-DE" dirty="0" err="1"/>
              <a:t>and</a:t>
            </a:r>
            <a:r>
              <a:rPr lang="de-DE" dirty="0"/>
              <a:t> T. Kindberg. Distributed Systems: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Design. Addison-Wesley, 4th </a:t>
            </a:r>
            <a:r>
              <a:rPr lang="de-DE" dirty="0" err="1"/>
              <a:t>edition</a:t>
            </a:r>
            <a:r>
              <a:rPr lang="de-DE" dirty="0"/>
              <a:t>, 2005. Chapter 11.5 + 11.6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de-DE" dirty="0"/>
              <a:t>A. S. Tanenbaum </a:t>
            </a:r>
            <a:r>
              <a:rPr lang="de-DE" dirty="0" err="1"/>
              <a:t>and</a:t>
            </a:r>
            <a:r>
              <a:rPr lang="de-DE" dirty="0"/>
              <a:t> M. van Steen. Distributed Systems: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Paradigms</a:t>
            </a:r>
            <a:r>
              <a:rPr lang="de-DE" dirty="0"/>
              <a:t>. Prentice Hall, 2002. Chapter 5.3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de-DE" dirty="0"/>
              <a:t>N. Lynch. Distributed </a:t>
            </a:r>
            <a:r>
              <a:rPr lang="de-DE" dirty="0" err="1"/>
              <a:t>Algorithms</a:t>
            </a:r>
            <a:r>
              <a:rPr lang="de-DE" dirty="0"/>
              <a:t>. Morgan Kaufmann, 1996. Chapter 19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de-DE" b="1" dirty="0"/>
              <a:t>F. Mattern. Verteilte Basisalgorithmen. Springer-Verlag, 1989. Kapitel 3: Das Schnappschussproblem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de-DE" dirty="0"/>
              <a:t>G. Tel.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Distributed </a:t>
            </a:r>
            <a:r>
              <a:rPr lang="de-DE" dirty="0" err="1"/>
              <a:t>Algorithms</a:t>
            </a:r>
            <a:r>
              <a:rPr lang="de-DE" dirty="0"/>
              <a:t>. Cambridge University Press, 2nd </a:t>
            </a:r>
            <a:r>
              <a:rPr lang="de-DE" dirty="0" err="1"/>
              <a:t>edition</a:t>
            </a:r>
            <a:r>
              <a:rPr lang="de-DE" dirty="0"/>
              <a:t>, 2000. Chapter 10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de-DE" dirty="0"/>
              <a:t>K. M. Chandy </a:t>
            </a:r>
            <a:r>
              <a:rPr lang="de-DE" dirty="0" err="1"/>
              <a:t>and</a:t>
            </a:r>
            <a:r>
              <a:rPr lang="de-DE" dirty="0"/>
              <a:t> L. Lamport. Distributed Snapshots: </a:t>
            </a:r>
            <a:r>
              <a:rPr lang="de-DE" dirty="0" err="1"/>
              <a:t>Determining</a:t>
            </a:r>
            <a:r>
              <a:rPr lang="de-DE" dirty="0"/>
              <a:t> Global States </a:t>
            </a:r>
            <a:r>
              <a:rPr lang="de-DE" dirty="0" err="1"/>
              <a:t>of</a:t>
            </a:r>
            <a:r>
              <a:rPr lang="de-DE" dirty="0"/>
              <a:t> Distributed Systems. ACM Transactions on Computer Systems, 3(1):63--75, </a:t>
            </a:r>
            <a:r>
              <a:rPr lang="de-DE" dirty="0" err="1"/>
              <a:t>February</a:t>
            </a:r>
            <a:r>
              <a:rPr lang="de-DE" dirty="0"/>
              <a:t> 1985.</a:t>
            </a:r>
          </a:p>
          <a:p>
            <a:pPr marL="419100" indent="-419100">
              <a:lnSpc>
                <a:spcPct val="110000"/>
              </a:lnSpc>
              <a:buFont typeface="Arial" charset="0"/>
              <a:buAutoNum type="arabicPeriod"/>
            </a:pPr>
            <a:r>
              <a:rPr lang="de-DE" dirty="0"/>
              <a:t>T. H. Lai </a:t>
            </a:r>
            <a:r>
              <a:rPr lang="de-DE" dirty="0" err="1"/>
              <a:t>and</a:t>
            </a:r>
            <a:r>
              <a:rPr lang="de-DE" dirty="0"/>
              <a:t> T. H. Yang. On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snapshots</a:t>
            </a:r>
            <a:r>
              <a:rPr lang="de-DE" dirty="0"/>
              <a:t>. Information Processing Letters, 25(3):153--158, 1987.</a:t>
            </a:r>
          </a:p>
          <a:p>
            <a:pPr marL="419100" indent="-419100">
              <a:lnSpc>
                <a:spcPct val="110000"/>
              </a:lnSpc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</a:t>
            </a:r>
            <a:r>
              <a:rPr lang="en-US" b="0"/>
              <a:t>Algorithms 2018/19</a:t>
            </a:r>
            <a:endParaRPr lang="en-US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59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Snapshot Problem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8280722" cy="4067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Determine “current” </a:t>
            </a:r>
            <a:r>
              <a:rPr lang="en-US" i="1" dirty="0"/>
              <a:t>snapshot </a:t>
            </a:r>
            <a:r>
              <a:rPr lang="en-US" dirty="0"/>
              <a:t>of the </a:t>
            </a:r>
            <a:r>
              <a:rPr lang="en-US" dirty="0">
                <a:solidFill>
                  <a:schemeClr val="accent1"/>
                </a:solidFill>
              </a:rPr>
              <a:t>global state </a:t>
            </a:r>
            <a:r>
              <a:rPr lang="en-US" i="1" dirty="0"/>
              <a:t>without </a:t>
            </a:r>
            <a:r>
              <a:rPr lang="en-US" dirty="0"/>
              <a:t>stopping the system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i="1" dirty="0"/>
              <a:t>Global State</a:t>
            </a:r>
            <a:r>
              <a:rPr lang="en-US" dirty="0"/>
              <a:t>: Local states + messages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Consistent snapshots are important</a:t>
            </a:r>
          </a:p>
          <a:p>
            <a:pPr lvl="1"/>
            <a:r>
              <a:rPr lang="en-US" dirty="0"/>
              <a:t>Determine safety points for a distributed database</a:t>
            </a:r>
          </a:p>
          <a:p>
            <a:pPr lvl="1"/>
            <a:r>
              <a:rPr lang="en-US" dirty="0"/>
              <a:t>Find out the current load of a distributed system</a:t>
            </a:r>
          </a:p>
          <a:p>
            <a:pPr lvl="1"/>
            <a:r>
              <a:rPr lang="en-US" dirty="0"/>
              <a:t>Does a deadlock exist?</a:t>
            </a:r>
          </a:p>
          <a:p>
            <a:pPr lvl="1"/>
            <a:r>
              <a:rPr lang="en-US" dirty="0"/>
              <a:t>Has the algorithm terminated?</a:t>
            </a:r>
          </a:p>
          <a:p>
            <a:pPr lvl="1"/>
            <a:r>
              <a:rPr lang="en-US" dirty="0"/>
              <a:t>Can an object be collected?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How can a “consistent” snapshot be determined?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Determining the Snapshot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One cannot catch all processes at the same time</a:t>
            </a:r>
          </a:p>
          <a:p>
            <a:pPr>
              <a:buFont typeface="Arial" charset="0"/>
              <a:buChar char="•"/>
            </a:pPr>
            <a:r>
              <a:rPr lang="en-US" dirty="0"/>
              <a:t>Messages that are on the way cannot be seen</a:t>
            </a:r>
          </a:p>
          <a:p>
            <a:pPr>
              <a:buFont typeface="Arial" charset="0"/>
              <a:buChar char="•"/>
            </a:pPr>
            <a:r>
              <a:rPr lang="en-US" dirty="0"/>
              <a:t>The determined state</a:t>
            </a:r>
          </a:p>
          <a:p>
            <a:pPr lvl="1"/>
            <a:r>
              <a:rPr lang="en-US" dirty="0"/>
              <a:t>is generally out of date,</a:t>
            </a:r>
          </a:p>
          <a:p>
            <a:pPr lvl="1"/>
            <a:r>
              <a:rPr lang="en-US" dirty="0"/>
              <a:t>under certain circumstances has never “really” been like that</a:t>
            </a:r>
          </a:p>
          <a:p>
            <a:pPr lvl="1"/>
            <a:r>
              <a:rPr lang="en-US" dirty="0"/>
              <a:t>Is probably inconsistent because messages from the future were received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Requirement</a:t>
            </a:r>
          </a:p>
          <a:p>
            <a:pPr lvl="1"/>
            <a:r>
              <a:rPr lang="en-US" dirty="0"/>
              <a:t>The determined state should at least be </a:t>
            </a:r>
            <a:r>
              <a:rPr lang="en-US" dirty="0">
                <a:solidFill>
                  <a:schemeClr val="accent1"/>
                </a:solidFill>
              </a:rPr>
              <a:t>consistent</a:t>
            </a:r>
            <a:r>
              <a:rPr lang="en-US" dirty="0"/>
              <a:t>, i.e., the saved state should not be influenced by messages from the future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5053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State: Definition?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2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924050"/>
                <a:ext cx="8061325" cy="2753514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execution of each process in our Distributed System can be characterized by its history</a:t>
                </a:r>
              </a:p>
              <a:p>
                <a:pPr lvl="1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h𝑖𝑠𝑡𝑜𝑟𝑦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…&gt;</m:t>
                    </m:r>
                  </m:oMath>
                </a14:m>
                <a:endParaRPr lang="en-US" dirty="0"/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en-US" dirty="0"/>
                  <a:t>We define a prefix of the process history 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pPr lvl="1">
                  <a:buFont typeface="Symbol" panose="05050102010706020507" pitchFamily="18" charset="2"/>
                  <a:buChar char="-"/>
                </a:pPr>
                <a:r>
                  <a:rPr lang="en-US" dirty="0"/>
                  <a:t>We define </a:t>
                </a:r>
                <a:r>
                  <a:rPr lang="en-US" i="1" dirty="0" err="1"/>
                  <a:t>s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as the state of the process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dirty="0"/>
                  <a:t>, each event causes a state transition</a:t>
                </a:r>
              </a:p>
              <a:p>
                <a:pPr lvl="2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denotes the state of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immediately before the </a:t>
                </a:r>
                <a:r>
                  <a:rPr lang="en-US" i="1" dirty="0"/>
                  <a:t>kth</a:t>
                </a:r>
                <a:r>
                  <a:rPr lang="en-US" dirty="0"/>
                  <a:t> event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initial state) </a:t>
                </a:r>
              </a:p>
              <a:p>
                <a:pPr marL="727075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39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924050"/>
                <a:ext cx="8061325" cy="2753514"/>
              </a:xfrm>
              <a:blipFill rotWithShape="0">
                <a:blip r:embed="rId3"/>
                <a:stretch>
                  <a:fillRect l="-1664" t="-2882" r="-25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691680" y="4725144"/>
            <a:ext cx="6010340" cy="1436222"/>
            <a:chOff x="1714607" y="4873098"/>
            <a:chExt cx="6010340" cy="1436222"/>
          </a:xfrm>
        </p:grpSpPr>
        <p:cxnSp>
          <p:nvCxnSpPr>
            <p:cNvPr id="6" name="Gerader Verbinder 5"/>
            <p:cNvCxnSpPr/>
            <p:nvPr/>
          </p:nvCxnSpPr>
          <p:spPr bwMode="auto">
            <a:xfrm>
              <a:off x="2051720" y="5055626"/>
              <a:ext cx="0" cy="9832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auto">
            <a:xfrm flipH="1">
              <a:off x="2051720" y="5833889"/>
              <a:ext cx="46085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 bwMode="auto">
            <a:xfrm flipH="1">
              <a:off x="2051720" y="5257825"/>
              <a:ext cx="46085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8853" y="5650994"/>
              <a:ext cx="195567" cy="149465"/>
            </a:xfrm>
            <a:prstGeom prst="rect">
              <a:avLst/>
            </a:prstGeom>
          </p:spPr>
        </p:pic>
        <p:cxnSp>
          <p:nvCxnSpPr>
            <p:cNvPr id="10" name="Gerade Verbindung mit Pfeil 9"/>
            <p:cNvCxnSpPr>
              <a:stCxn id="16" idx="5"/>
              <a:endCxn id="17" idx="1"/>
            </p:cNvCxnSpPr>
            <p:nvPr/>
          </p:nvCxnSpPr>
          <p:spPr bwMode="auto">
            <a:xfrm>
              <a:off x="3099171" y="5318263"/>
              <a:ext cx="782269" cy="464623"/>
            </a:xfrm>
            <a:prstGeom prst="straightConnector1">
              <a:avLst/>
            </a:prstGeom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3036943" y="5587226"/>
              <a:ext cx="370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717858" y="5115817"/>
              <a:ext cx="327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6660232" y="5693353"/>
              <a:ext cx="10647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Physical Time</a:t>
              </a:r>
              <a:endParaRPr lang="en-US" sz="1100" baseline="-250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14607" y="5660070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2406936" y="5200344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 bwMode="auto">
            <a:xfrm>
              <a:off x="2960959" y="5200046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3857726" y="5762603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4385203" y="5762603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3509030" y="5197901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5436587" y="5762603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Ellipse 20"/>
            <p:cNvSpPr/>
            <p:nvPr/>
          </p:nvSpPr>
          <p:spPr bwMode="auto">
            <a:xfrm>
              <a:off x="6210274" y="5197901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2" name="Gerade Verbindung mit Pfeil 21"/>
            <p:cNvCxnSpPr>
              <a:stCxn id="20" idx="7"/>
              <a:endCxn id="21" idx="3"/>
            </p:cNvCxnSpPr>
            <p:nvPr/>
          </p:nvCxnSpPr>
          <p:spPr bwMode="auto">
            <a:xfrm flipV="1">
              <a:off x="5574799" y="5316118"/>
              <a:ext cx="659189" cy="466768"/>
            </a:xfrm>
            <a:prstGeom prst="straightConnector1">
              <a:avLst/>
            </a:prstGeom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1682" y="5460025"/>
              <a:ext cx="195567" cy="149465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5979772" y="5396257"/>
              <a:ext cx="370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/>
                <p:cNvSpPr/>
                <p:nvPr/>
              </p:nvSpPr>
              <p:spPr>
                <a:xfrm>
                  <a:off x="2324147" y="4910035"/>
                  <a:ext cx="451086" cy="342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Rechteck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47" y="4910035"/>
                  <a:ext cx="451086" cy="3429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/>
                <p:cNvSpPr/>
                <p:nvPr/>
              </p:nvSpPr>
              <p:spPr>
                <a:xfrm>
                  <a:off x="2845928" y="4897175"/>
                  <a:ext cx="446725" cy="340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Rechteck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928" y="4897175"/>
                  <a:ext cx="446725" cy="34092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/>
                <p:cNvSpPr/>
                <p:nvPr/>
              </p:nvSpPr>
              <p:spPr>
                <a:xfrm>
                  <a:off x="3407557" y="4910034"/>
                  <a:ext cx="451086" cy="341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Rechteck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57" y="4910034"/>
                  <a:ext cx="451086" cy="3414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/>
                <p:cNvSpPr/>
                <p:nvPr/>
              </p:nvSpPr>
              <p:spPr>
                <a:xfrm>
                  <a:off x="6098587" y="4898917"/>
                  <a:ext cx="451086" cy="342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Rechteck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7" y="4898917"/>
                  <a:ext cx="451086" cy="342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/>
                <p:cNvSpPr/>
                <p:nvPr/>
              </p:nvSpPr>
              <p:spPr>
                <a:xfrm>
                  <a:off x="5324900" y="5901600"/>
                  <a:ext cx="451086" cy="341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Rechteck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900" y="5901600"/>
                  <a:ext cx="451086" cy="34188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/>
                <p:cNvSpPr/>
                <p:nvPr/>
              </p:nvSpPr>
              <p:spPr>
                <a:xfrm>
                  <a:off x="4275151" y="5901600"/>
                  <a:ext cx="446725" cy="3413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Rechteck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151" y="5901600"/>
                  <a:ext cx="446725" cy="34137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/>
                <p:cNvSpPr/>
                <p:nvPr/>
              </p:nvSpPr>
              <p:spPr>
                <a:xfrm>
                  <a:off x="3747824" y="5901600"/>
                  <a:ext cx="451086" cy="343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Rechteck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824" y="5901600"/>
                  <a:ext cx="451086" cy="3434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/>
            <p:cNvSpPr/>
            <p:nvPr/>
          </p:nvSpPr>
          <p:spPr bwMode="auto">
            <a:xfrm>
              <a:off x="2112904" y="4873098"/>
              <a:ext cx="1891857" cy="590702"/>
            </a:xfrm>
            <a:prstGeom prst="ellipse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240775" y="5436760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Prefix of p1</a:t>
              </a:r>
            </a:p>
          </p:txBody>
        </p:sp>
        <p:sp>
          <p:nvSpPr>
            <p:cNvPr id="34" name="Ellipse 33"/>
            <p:cNvSpPr/>
            <p:nvPr/>
          </p:nvSpPr>
          <p:spPr bwMode="auto">
            <a:xfrm>
              <a:off x="3628355" y="5601383"/>
              <a:ext cx="2102092" cy="707937"/>
            </a:xfrm>
            <a:prstGeom prst="ellipse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829314" y="6017137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Prefix of 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7466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2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global history </a:t>
                </a:r>
                <a:r>
                  <a:rPr lang="en-US" i="1" dirty="0">
                    <a:solidFill>
                      <a:schemeClr val="accent1"/>
                    </a:solidFill>
                  </a:rPr>
                  <a:t>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the union of the individual process histories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… ∪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;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Global state </a:t>
                </a:r>
                <a:r>
                  <a:rPr lang="en-US" i="1" dirty="0"/>
                  <a:t>S</a:t>
                </a:r>
                <a:r>
                  <a:rPr lang="en-US" dirty="0"/>
                  <a:t> is represented by any set of individual process states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We can </a:t>
                </a:r>
                <a:r>
                  <a:rPr lang="en-US" dirty="0">
                    <a:solidFill>
                      <a:schemeClr val="accent1"/>
                    </a:solidFill>
                  </a:rPr>
                  <a:t>aggregate any set </a:t>
                </a:r>
                <a:r>
                  <a:rPr lang="en-US" dirty="0"/>
                  <a:t>of states of the individual processes to form a </a:t>
                </a:r>
                <a:r>
                  <a:rPr lang="en-US" dirty="0">
                    <a:solidFill>
                      <a:schemeClr val="accent1"/>
                    </a:solidFill>
                  </a:rPr>
                  <a:t>global state</a:t>
                </a:r>
              </a:p>
              <a:p>
                <a:pPr lvl="1"/>
                <a:r>
                  <a:rPr lang="en-US" dirty="0"/>
                  <a:t>Which global states are meaningful? -&gt; which process states could have occurred at the same time?</a:t>
                </a:r>
              </a:p>
              <a:p>
                <a:pPr lvl="1"/>
                <a:r>
                  <a:rPr lang="en-US" dirty="0"/>
                  <a:t>A global state corresponds to initial prefixes of the individual process histories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2"/>
                    </a:solidFill>
                  </a:rPr>
                  <a:t>Cut</a:t>
                </a:r>
                <a:r>
                  <a:rPr lang="en-US" i="1" dirty="0">
                    <a:solidFill>
                      <a:schemeClr val="accent2"/>
                    </a:solidFill>
                  </a:rPr>
                  <a:t> C </a:t>
                </a:r>
                <a:r>
                  <a:rPr lang="en-US" dirty="0"/>
                  <a:t>of the system´s execution is a </a:t>
                </a:r>
                <a:r>
                  <a:rPr lang="en-US" dirty="0">
                    <a:solidFill>
                      <a:schemeClr val="accent2"/>
                    </a:solidFill>
                  </a:rPr>
                  <a:t>union of prefixes </a:t>
                </a:r>
                <a:r>
                  <a:rPr lang="en-US" dirty="0"/>
                  <a:t>of process histories </a:t>
                </a:r>
              </a:p>
              <a:p>
                <a:pPr marL="539750" lvl="1" indent="0" algn="ctr">
                  <a:buNone/>
                </a:pPr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… ∪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39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64" t="-1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0871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06007"/>
                <a:ext cx="8352928" cy="2923447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/>
                  <a:t>A </a:t>
                </a:r>
                <a:r>
                  <a:rPr lang="en-US" sz="1700" dirty="0">
                    <a:solidFill>
                      <a:schemeClr val="accent1"/>
                    </a:solidFill>
                  </a:rPr>
                  <a:t>meaningful global state </a:t>
                </a:r>
                <a:r>
                  <a:rPr lang="en-US" sz="1700" dirty="0"/>
                  <a:t>is represented by a Consistent Cut</a:t>
                </a:r>
              </a:p>
              <a:p>
                <a:pPr lvl="1"/>
                <a:r>
                  <a:rPr lang="en-US" sz="1700" dirty="0"/>
                  <a:t>As a result of C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… ∪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sup>
                    </m:sSubSup>
                  </m:oMath>
                </a14:m>
                <a:r>
                  <a:rPr lang="en-US" sz="1700" dirty="0"/>
                  <a:t>, the cut contains all events up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p>
                    </m:sSubSup>
                  </m:oMath>
                </a14:m>
                <a:r>
                  <a:rPr lang="en-US" sz="1700" dirty="0"/>
                  <a:t> </a:t>
                </a:r>
              </a:p>
              <a:p>
                <a:pPr lvl="1"/>
                <a:r>
                  <a:rPr lang="en-US" sz="1700" dirty="0"/>
                  <a:t>State </a:t>
                </a:r>
                <a:r>
                  <a:rPr lang="en-US" sz="1700" i="1" dirty="0" err="1"/>
                  <a:t>s</a:t>
                </a:r>
                <a:r>
                  <a:rPr lang="en-US" sz="1700" i="1" baseline="-25000" dirty="0" err="1"/>
                  <a:t>i</a:t>
                </a:r>
                <a:r>
                  <a:rPr lang="en-US" sz="1700" dirty="0"/>
                  <a:t> of each process contained in global state </a:t>
                </a:r>
                <a:r>
                  <a:rPr lang="en-US" sz="1700" i="1" dirty="0"/>
                  <a:t>S</a:t>
                </a:r>
                <a:r>
                  <a:rPr lang="en-US" sz="1700" dirty="0"/>
                  <a:t> corresponding to the Cut C is that of </a:t>
                </a:r>
                <a:r>
                  <a:rPr lang="en-US" sz="1700" i="1" dirty="0"/>
                  <a:t>p</a:t>
                </a:r>
                <a:r>
                  <a:rPr lang="en-US" sz="1700" i="1" baseline="-25000" dirty="0"/>
                  <a:t>i</a:t>
                </a:r>
                <a:r>
                  <a:rPr lang="en-US" sz="1700" dirty="0"/>
                  <a:t> immediately after the last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p>
                    </m:sSubSup>
                  </m:oMath>
                </a14:m>
                <a:r>
                  <a:rPr lang="en-US" sz="1700" dirty="0"/>
                  <a:t> has been processed </a:t>
                </a:r>
              </a:p>
              <a:p>
                <a:pPr lvl="1"/>
                <a:r>
                  <a:rPr lang="en-US" sz="1700" dirty="0"/>
                  <a:t>The set of last events of the individual process prefixes is called </a:t>
                </a:r>
                <a:r>
                  <a:rPr lang="en-US" sz="1700" dirty="0">
                    <a:solidFill>
                      <a:schemeClr val="accent2"/>
                    </a:solidFill>
                  </a:rPr>
                  <a:t>frontier</a:t>
                </a:r>
              </a:p>
              <a:p>
                <a:pPr lvl="1"/>
                <a:r>
                  <a:rPr lang="en-US" sz="1700" dirty="0"/>
                  <a:t>Example – Inconsistent Cut: </a:t>
                </a:r>
                <a:r>
                  <a:rPr lang="en-US" sz="1700" i="1" dirty="0">
                    <a:solidFill>
                      <a:schemeClr val="accent2"/>
                    </a:solidFill>
                  </a:rPr>
                  <a:t>frontier</a:t>
                </a:r>
                <a:r>
                  <a:rPr lang="en-US" sz="1700" i="1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700" i="1" dirty="0"/>
              </a:p>
              <a:p>
                <a:pPr lvl="2"/>
                <a:r>
                  <a:rPr lang="en-US" sz="1700" dirty="0"/>
                  <a:t>This Cut is inconsistent because it  shows an </a:t>
                </a:r>
                <a:r>
                  <a:rPr lang="en-US" sz="1700" dirty="0">
                    <a:solidFill>
                      <a:schemeClr val="accent2"/>
                    </a:solidFill>
                  </a:rPr>
                  <a:t>effect without cause</a:t>
                </a:r>
              </a:p>
              <a:p>
                <a:pPr lvl="2"/>
                <a:r>
                  <a:rPr lang="en-US" sz="1700" i="1" dirty="0"/>
                  <a:t>p</a:t>
                </a:r>
                <a:r>
                  <a:rPr lang="en-US" sz="1700" i="1" baseline="-25000" dirty="0"/>
                  <a:t>2</a:t>
                </a:r>
                <a:r>
                  <a:rPr lang="en-US" sz="1700" dirty="0"/>
                  <a:t> includes the receipt of message </a:t>
                </a:r>
                <a:r>
                  <a:rPr lang="en-US" sz="1700" i="1" dirty="0"/>
                  <a:t>m</a:t>
                </a:r>
                <a:r>
                  <a:rPr lang="en-US" sz="1700" i="1" baseline="-25000" dirty="0"/>
                  <a:t>1</a:t>
                </a:r>
                <a:r>
                  <a:rPr lang="en-US" sz="1700" dirty="0"/>
                  <a:t>, but </a:t>
                </a:r>
                <a:r>
                  <a:rPr lang="en-US" sz="1700" i="1" dirty="0"/>
                  <a:t>p</a:t>
                </a:r>
                <a:r>
                  <a:rPr lang="en-US" sz="1700" i="1" baseline="-25000" dirty="0"/>
                  <a:t>1</a:t>
                </a:r>
                <a:r>
                  <a:rPr lang="en-US" sz="1700" dirty="0"/>
                  <a:t> does not include the sending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06007"/>
                <a:ext cx="8352928" cy="2923447"/>
              </a:xfrm>
              <a:blipFill rotWithShape="0">
                <a:blip r:embed="rId2"/>
                <a:stretch>
                  <a:fillRect l="-1459" t="-2296" r="-2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1547664" y="4753339"/>
            <a:ext cx="6077217" cy="1585548"/>
            <a:chOff x="1714607" y="4795780"/>
            <a:chExt cx="6077217" cy="1585548"/>
          </a:xfrm>
        </p:grpSpPr>
        <p:cxnSp>
          <p:nvCxnSpPr>
            <p:cNvPr id="6" name="Gerader Verbinder 5"/>
            <p:cNvCxnSpPr/>
            <p:nvPr/>
          </p:nvCxnSpPr>
          <p:spPr bwMode="auto">
            <a:xfrm>
              <a:off x="2051720" y="4954231"/>
              <a:ext cx="0" cy="9832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auto">
            <a:xfrm flipH="1">
              <a:off x="2051720" y="5732494"/>
              <a:ext cx="46085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 bwMode="auto">
            <a:xfrm flipH="1">
              <a:off x="2051720" y="5156430"/>
              <a:ext cx="46085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853" y="5549599"/>
              <a:ext cx="195567" cy="149465"/>
            </a:xfrm>
            <a:prstGeom prst="rect">
              <a:avLst/>
            </a:prstGeom>
          </p:spPr>
        </p:pic>
        <p:cxnSp>
          <p:nvCxnSpPr>
            <p:cNvPr id="10" name="Gerade Verbindung mit Pfeil 9"/>
            <p:cNvCxnSpPr>
              <a:stCxn id="16" idx="5"/>
              <a:endCxn id="17" idx="1"/>
            </p:cNvCxnSpPr>
            <p:nvPr/>
          </p:nvCxnSpPr>
          <p:spPr bwMode="auto">
            <a:xfrm>
              <a:off x="3099171" y="5216868"/>
              <a:ext cx="782269" cy="464623"/>
            </a:xfrm>
            <a:prstGeom prst="straightConnector1">
              <a:avLst/>
            </a:prstGeom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3036943" y="5485831"/>
              <a:ext cx="370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717858" y="5014422"/>
              <a:ext cx="327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6660232" y="5591958"/>
              <a:ext cx="1131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Physical Time</a:t>
              </a:r>
              <a:endParaRPr lang="en-US" sz="1200" baseline="-250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14607" y="5558675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2406936" y="5098949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 bwMode="auto">
            <a:xfrm>
              <a:off x="2960959" y="5098651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3857726" y="5661208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4385203" y="5661208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3509030" y="5096506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5436587" y="5661208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Ellipse 20"/>
            <p:cNvSpPr/>
            <p:nvPr/>
          </p:nvSpPr>
          <p:spPr bwMode="auto">
            <a:xfrm>
              <a:off x="6210274" y="5096506"/>
              <a:ext cx="161926" cy="1385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2" name="Gerade Verbindung mit Pfeil 21"/>
            <p:cNvCxnSpPr>
              <a:stCxn id="20" idx="7"/>
              <a:endCxn id="21" idx="3"/>
            </p:cNvCxnSpPr>
            <p:nvPr/>
          </p:nvCxnSpPr>
          <p:spPr bwMode="auto">
            <a:xfrm flipV="1">
              <a:off x="5574799" y="5214723"/>
              <a:ext cx="659189" cy="466768"/>
            </a:xfrm>
            <a:prstGeom prst="straightConnector1">
              <a:avLst/>
            </a:prstGeom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1682" y="5358630"/>
              <a:ext cx="195567" cy="149465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5979772" y="5294862"/>
              <a:ext cx="370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/>
                <p:cNvSpPr/>
                <p:nvPr/>
              </p:nvSpPr>
              <p:spPr>
                <a:xfrm>
                  <a:off x="2324147" y="4808640"/>
                  <a:ext cx="385297" cy="280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hteck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47" y="4808640"/>
                  <a:ext cx="385297" cy="2803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/>
                <p:cNvSpPr/>
                <p:nvPr/>
              </p:nvSpPr>
              <p:spPr>
                <a:xfrm>
                  <a:off x="2845928" y="4795780"/>
                  <a:ext cx="382028" cy="2787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hteck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928" y="4795780"/>
                  <a:ext cx="382028" cy="27879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/>
                <p:cNvSpPr/>
                <p:nvPr/>
              </p:nvSpPr>
              <p:spPr>
                <a:xfrm>
                  <a:off x="3407557" y="4808639"/>
                  <a:ext cx="385298" cy="279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hteck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57" y="4808639"/>
                  <a:ext cx="385298" cy="2791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/>
                <p:cNvSpPr/>
                <p:nvPr/>
              </p:nvSpPr>
              <p:spPr>
                <a:xfrm>
                  <a:off x="6098587" y="4797522"/>
                  <a:ext cx="385298" cy="2800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hteck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7" y="4797522"/>
                  <a:ext cx="385298" cy="2800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/>
                <p:cNvSpPr/>
                <p:nvPr/>
              </p:nvSpPr>
              <p:spPr>
                <a:xfrm>
                  <a:off x="5324900" y="5802743"/>
                  <a:ext cx="385298" cy="2795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hteck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900" y="5802743"/>
                  <a:ext cx="385298" cy="2795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/>
                <p:cNvSpPr/>
                <p:nvPr/>
              </p:nvSpPr>
              <p:spPr>
                <a:xfrm>
                  <a:off x="4275151" y="5800205"/>
                  <a:ext cx="382028" cy="279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hteck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151" y="5800205"/>
                  <a:ext cx="382028" cy="27917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/>
                <p:cNvSpPr/>
                <p:nvPr/>
              </p:nvSpPr>
              <p:spPr>
                <a:xfrm>
                  <a:off x="3747824" y="5809051"/>
                  <a:ext cx="385298" cy="2807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hteck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824" y="5809051"/>
                  <a:ext cx="385298" cy="28071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ihandform 31"/>
            <p:cNvSpPr/>
            <p:nvPr/>
          </p:nvSpPr>
          <p:spPr bwMode="auto">
            <a:xfrm>
              <a:off x="2643028" y="4838230"/>
              <a:ext cx="1595131" cy="1366462"/>
            </a:xfrm>
            <a:custGeom>
              <a:avLst/>
              <a:gdLst>
                <a:gd name="connsiteX0" fmla="*/ 161817 w 1595131"/>
                <a:gd name="connsiteY0" fmla="*/ 0 h 1366462"/>
                <a:gd name="connsiteX1" fmla="*/ 120720 w 1595131"/>
                <a:gd name="connsiteY1" fmla="*/ 513707 h 1366462"/>
                <a:gd name="connsiteX2" fmla="*/ 1507732 w 1595131"/>
                <a:gd name="connsiteY2" fmla="*/ 493159 h 1366462"/>
                <a:gd name="connsiteX3" fmla="*/ 1446087 w 1595131"/>
                <a:gd name="connsiteY3" fmla="*/ 1366462 h 13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131" h="1366462">
                  <a:moveTo>
                    <a:pt x="161817" y="0"/>
                  </a:moveTo>
                  <a:cubicBezTo>
                    <a:pt x="29109" y="215757"/>
                    <a:pt x="-103599" y="431514"/>
                    <a:pt x="120720" y="513707"/>
                  </a:cubicBezTo>
                  <a:cubicBezTo>
                    <a:pt x="345039" y="595900"/>
                    <a:pt x="1286838" y="351033"/>
                    <a:pt x="1507732" y="493159"/>
                  </a:cubicBezTo>
                  <a:cubicBezTo>
                    <a:pt x="1728626" y="635285"/>
                    <a:pt x="1463211" y="1227761"/>
                    <a:pt x="1446087" y="1366462"/>
                  </a:cubicBezTo>
                </a:path>
              </a:pathLst>
            </a:custGeom>
            <a:noFill/>
            <a:ln w="25400" cap="flat" cmpd="sng" algn="ctr">
              <a:solidFill>
                <a:schemeClr val="tx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Freihandform 32"/>
            <p:cNvSpPr/>
            <p:nvPr/>
          </p:nvSpPr>
          <p:spPr bwMode="auto">
            <a:xfrm>
              <a:off x="5545884" y="4971794"/>
              <a:ext cx="616122" cy="1160979"/>
            </a:xfrm>
            <a:custGeom>
              <a:avLst/>
              <a:gdLst>
                <a:gd name="connsiteX0" fmla="*/ 74080 w 616122"/>
                <a:gd name="connsiteY0" fmla="*/ 0 h 1160979"/>
                <a:gd name="connsiteX1" fmla="*/ 43258 w 616122"/>
                <a:gd name="connsiteY1" fmla="*/ 380143 h 1160979"/>
                <a:gd name="connsiteX2" fmla="*/ 587788 w 616122"/>
                <a:gd name="connsiteY2" fmla="*/ 657546 h 1160979"/>
                <a:gd name="connsiteX3" fmla="*/ 536417 w 616122"/>
                <a:gd name="connsiteY3" fmla="*/ 1160979 h 116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122" h="1160979">
                  <a:moveTo>
                    <a:pt x="74080" y="0"/>
                  </a:moveTo>
                  <a:cubicBezTo>
                    <a:pt x="15860" y="135276"/>
                    <a:pt x="-42360" y="270552"/>
                    <a:pt x="43258" y="380143"/>
                  </a:cubicBezTo>
                  <a:cubicBezTo>
                    <a:pt x="128876" y="489734"/>
                    <a:pt x="505595" y="527407"/>
                    <a:pt x="587788" y="657546"/>
                  </a:cubicBezTo>
                  <a:cubicBezTo>
                    <a:pt x="669981" y="787685"/>
                    <a:pt x="548403" y="1056525"/>
                    <a:pt x="536417" y="1160979"/>
                  </a:cubicBezTo>
                </a:path>
              </a:pathLst>
            </a:custGeom>
            <a:noFill/>
            <a:ln w="25400" cap="flat" cmpd="sng" algn="ctr">
              <a:solidFill>
                <a:schemeClr val="tx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5544923" y="6104329"/>
              <a:ext cx="119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Consistent Cut</a:t>
              </a:r>
              <a:endParaRPr lang="en-US" sz="1200" baseline="-250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461742" y="6101928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Inconsistent Cut</a:t>
              </a:r>
              <a:endParaRPr lang="en-US" sz="1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77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meaningful global state is represented by a </a:t>
                </a:r>
                <a:r>
                  <a:rPr lang="en-US" dirty="0">
                    <a:solidFill>
                      <a:schemeClr val="accent1"/>
                    </a:solidFill>
                  </a:rPr>
                  <a:t>Consistent Cut</a:t>
                </a:r>
              </a:p>
              <a:p>
                <a:pPr marL="263525" indent="-263525">
                  <a:buFont typeface="Arial" panose="020B0604020202020204" pitchFamily="34" charset="0"/>
                  <a:buChar char="•"/>
                </a:pPr>
                <a:r>
                  <a:rPr lang="en-US" dirty="0"/>
                  <a:t>Example – Consistent Cut: </a:t>
                </a:r>
                <a:r>
                  <a:rPr lang="en-US" i="1" dirty="0"/>
                  <a:t>frontier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This Cut is consistent although it does not contain the receipt of message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2</a:t>
                </a:r>
              </a:p>
              <a:p>
                <a:pPr lvl="1"/>
                <a:r>
                  <a:rPr lang="en-US" dirty="0"/>
                  <a:t>consistent with the actual execution, because messages may take some time to arrive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Cut C is consistent if, for each event it contains, it also contains all events that </a:t>
                </a:r>
                <a:r>
                  <a:rPr lang="en-US" dirty="0">
                    <a:solidFill>
                      <a:schemeClr val="accent2"/>
                    </a:solidFill>
                  </a:rPr>
                  <a:t>happened-before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4" t="-1949" r="-8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73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5187</TotalTime>
  <Words>3400</Words>
  <Application>Microsoft Macintosh PowerPoint</Application>
  <PresentationFormat>On-screen Show (4:3)</PresentationFormat>
  <Paragraphs>656</Paragraphs>
  <Slides>39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 Unicode MS</vt:lpstr>
      <vt:lpstr>Arial</vt:lpstr>
      <vt:lpstr>Cambria Math</vt:lpstr>
      <vt:lpstr>ITC Quay Sans Book</vt:lpstr>
      <vt:lpstr>Symbol</vt:lpstr>
      <vt:lpstr>Times New Roman</vt:lpstr>
      <vt:lpstr>AVA</vt:lpstr>
      <vt:lpstr>TU_PPT_Master_ohneBild_HDL-einzeilig</vt:lpstr>
      <vt:lpstr>Distributed Algorithms 2018/19 Consistent Snapshots and Snapshot Application</vt:lpstr>
      <vt:lpstr>Overview</vt:lpstr>
      <vt:lpstr>Consistent Snapshots</vt:lpstr>
      <vt:lpstr>The Snapshot Problem</vt:lpstr>
      <vt:lpstr>Problems with Determining the Snapshot</vt:lpstr>
      <vt:lpstr>Global State: Definition?</vt:lpstr>
      <vt:lpstr>Global State</vt:lpstr>
      <vt:lpstr>Global State</vt:lpstr>
      <vt:lpstr>Global State</vt:lpstr>
      <vt:lpstr>Snapshot Algorithms – Purpose</vt:lpstr>
      <vt:lpstr>Snapshot Algorithm (Lai and Yang, 1987)</vt:lpstr>
      <vt:lpstr>Termination of the Snapshot Algorithm</vt:lpstr>
      <vt:lpstr>Algorithm by Chandy and Lamport, 1985</vt:lpstr>
      <vt:lpstr>Algorithm by Chandy and Lamport</vt:lpstr>
      <vt:lpstr>Algorithm by Chandy and Lamport</vt:lpstr>
      <vt:lpstr>Distributed Termination Detection</vt:lpstr>
      <vt:lpstr>Asynchronous Model</vt:lpstr>
      <vt:lpstr>Process Model</vt:lpstr>
      <vt:lpstr>Atom Model</vt:lpstr>
      <vt:lpstr>Simple Counting Algorithm</vt:lpstr>
      <vt:lpstr>Simple Counting Algorithm</vt:lpstr>
      <vt:lpstr>Solution Ideas</vt:lpstr>
      <vt:lpstr>Freezing the System</vt:lpstr>
      <vt:lpstr>Double Counting Algorithm</vt:lpstr>
      <vt:lpstr>Double Counting Algorithm – Characteristics</vt:lpstr>
      <vt:lpstr>Control Topologies</vt:lpstr>
      <vt:lpstr>Using the Echo-Algorithm</vt:lpstr>
      <vt:lpstr>Usage of the Echo-Algorithm</vt:lpstr>
      <vt:lpstr>Time Zone Algorithm</vt:lpstr>
      <vt:lpstr>Moving Forward the Intersection Line</vt:lpstr>
      <vt:lpstr>Time Zone Algorithm</vt:lpstr>
      <vt:lpstr>Vector Algorithm</vt:lpstr>
      <vt:lpstr>Vector Algorithm – Example Trace</vt:lpstr>
      <vt:lpstr>Vector Algorithm</vt:lpstr>
      <vt:lpstr>Credit Algorithm</vt:lpstr>
      <vt:lpstr>Credit Algorithm</vt:lpstr>
      <vt:lpstr>Representation of the Credit Portions</vt:lpstr>
      <vt:lpstr>Example Trace of the Credit Algorithm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TU-Pseudonym 5418765764479576</cp:lastModifiedBy>
  <cp:revision>412</cp:revision>
  <dcterms:created xsi:type="dcterms:W3CDTF">2002-09-06T08:52:33Z</dcterms:created>
  <dcterms:modified xsi:type="dcterms:W3CDTF">2018-12-04T13:14:24Z</dcterms:modified>
  <cp:category>Lecture</cp:category>
</cp:coreProperties>
</file>