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689" r:id="rId2"/>
  </p:sldMasterIdLst>
  <p:notesMasterIdLst>
    <p:notesMasterId r:id="rId35"/>
  </p:notesMasterIdLst>
  <p:handoutMasterIdLst>
    <p:handoutMasterId r:id="rId36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7099300" cy="10234613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0" autoAdjust="0"/>
    <p:restoredTop sz="86527" autoAdjust="0"/>
  </p:normalViewPr>
  <p:slideViewPr>
    <p:cSldViewPr>
      <p:cViewPr varScale="1">
        <p:scale>
          <a:sx n="201" d="100"/>
          <a:sy n="201" d="100"/>
        </p:scale>
        <p:origin x="3960" y="192"/>
      </p:cViewPr>
      <p:guideLst>
        <p:guide orient="horz" pos="845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580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66773CAC-6899-46B2-930D-A0EA91D40EA5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8426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33A49666-3D55-4EE3-BAB8-CA9FBD8679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47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DF5BA3-5F0F-44CC-A917-FA51CC9BF235}" type="slidenum">
              <a:rPr lang="en-US"/>
              <a:pPr/>
              <a:t>1</a:t>
            </a:fld>
            <a:endParaRPr lang="en-US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117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2BB95-84F4-485D-A66B-34BB684D726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34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A2F192-FE15-4E84-B9BB-D002726304FA}" type="slidenum">
              <a:rPr lang="en-US"/>
              <a:pPr/>
              <a:t>14</a:t>
            </a:fld>
            <a:endParaRPr lang="en-US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088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2BB95-84F4-485D-A66B-34BB684D726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0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2BB95-84F4-485D-A66B-34BB684D726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10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87D659-39F9-401D-986B-4A6C533D3741}" type="slidenum">
              <a:rPr lang="en-US"/>
              <a:pPr/>
              <a:t>17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082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607160-61BE-48B0-8BBA-D0C819770FD0}" type="slidenum">
              <a:rPr lang="en-US"/>
              <a:pPr/>
              <a:t>18</a:t>
            </a:fld>
            <a:endParaRPr lang="en-US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503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2BB95-84F4-485D-A66B-34BB684D726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83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2BB95-84F4-485D-A66B-34BB684D726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30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A0D010-2610-4BE7-A229-608232CFA219}" type="slidenum">
              <a:rPr lang="en-US"/>
              <a:pPr/>
              <a:t>21</a:t>
            </a:fld>
            <a:endParaRPr lang="en-US"/>
          </a:p>
        </p:txBody>
      </p:sp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4107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9548C4-CE16-4BD0-AF4E-EB67AF547E66}" type="slidenum">
              <a:rPr lang="en-US"/>
              <a:pPr/>
              <a:t>22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401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EEC4BC-3C80-4D7E-AF59-B69950ECF6EC}" type="slidenum">
              <a:rPr lang="en-US"/>
              <a:pPr/>
              <a:t>2</a:t>
            </a:fld>
            <a:endParaRPr lang="en-US"/>
          </a:p>
        </p:txBody>
      </p:sp>
      <p:sp>
        <p:nvSpPr>
          <p:cNvPr id="64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3302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7ABA5B-506B-4E03-BB78-57CBB49F94A6}" type="slidenum">
              <a:rPr lang="en-US"/>
              <a:pPr/>
              <a:t>23</a:t>
            </a:fld>
            <a:endParaRPr lang="en-US"/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1553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A869A0-B5DD-4504-BBC6-89DD9DEAD0B2}" type="slidenum">
              <a:rPr lang="en-US"/>
              <a:pPr/>
              <a:t>24</a:t>
            </a:fld>
            <a:endParaRPr lang="en-US"/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1872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27D888-B9AA-4E24-AE1F-D4B6336EE0A5}" type="slidenum">
              <a:rPr lang="en-US"/>
              <a:pPr/>
              <a:t>25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762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B435D-EA10-448A-80F6-BD9DBFB680A3}" type="slidenum">
              <a:rPr lang="en-US"/>
              <a:pPr/>
              <a:t>26</a:t>
            </a:fld>
            <a:endParaRPr lang="en-US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3930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A869A0-B5DD-4504-BBC6-89DD9DEAD0B2}" type="slidenum">
              <a:rPr lang="en-US"/>
              <a:pPr/>
              <a:t>27</a:t>
            </a:fld>
            <a:endParaRPr lang="en-US"/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01082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A869A0-B5DD-4504-BBC6-89DD9DEAD0B2}" type="slidenum">
              <a:rPr lang="en-US"/>
              <a:pPr/>
              <a:t>28</a:t>
            </a:fld>
            <a:endParaRPr lang="en-US"/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05376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301074-697D-4BE3-B514-7163BA94D4A8}" type="slidenum">
              <a:rPr lang="en-US"/>
              <a:pPr/>
              <a:t>29</a:t>
            </a:fld>
            <a:endParaRPr lang="en-US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45435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2BB95-84F4-485D-A66B-34BB684D726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91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121856-AD1B-4DF5-B4E2-ADA50739286D}" type="slidenum">
              <a:rPr lang="en-US"/>
              <a:pPr/>
              <a:t>3</a:t>
            </a:fld>
            <a:endParaRPr lang="en-US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649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8569FC-F48B-4C2D-91DA-3A680F5955C6}" type="slidenum">
              <a:rPr lang="en-US"/>
              <a:pPr/>
              <a:t>4</a:t>
            </a:fld>
            <a:endParaRPr lang="en-US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196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C34B08-B9BF-4320-BED0-A34BF697C721}" type="slidenum">
              <a:rPr lang="en-US"/>
              <a:pPr/>
              <a:t>5</a:t>
            </a:fld>
            <a:endParaRPr lang="en-US"/>
          </a:p>
        </p:txBody>
      </p:sp>
      <p:sp>
        <p:nvSpPr>
          <p:cNvPr id="55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071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2426F8-92D8-4D20-97E9-CEF7AD2D6590}" type="slidenum">
              <a:rPr lang="en-US"/>
              <a:pPr/>
              <a:t>6</a:t>
            </a:fld>
            <a:endParaRPr lang="en-US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193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2EF106-9894-4468-930F-FA461489886D}" type="slidenum">
              <a:rPr lang="en-US"/>
              <a:pPr/>
              <a:t>7</a:t>
            </a:fld>
            <a:endParaRPr 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904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C15F71-F3DA-4E90-A2A2-C81E5D52A3D2}" type="slidenum">
              <a:rPr lang="en-US"/>
              <a:pPr/>
              <a:t>8</a:t>
            </a:fld>
            <a:endParaRPr lang="en-US"/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316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2BB95-84F4-485D-A66B-34BB684D726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09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2" name="Rectangle 4"/>
          <p:cNvSpPr>
            <a:spLocks noGrp="1" noChangeArrowheads="1"/>
          </p:cNvSpPr>
          <p:nvPr/>
        </p:nvSpPr>
        <p:spPr bwMode="auto">
          <a:xfrm>
            <a:off x="684213" y="1600200"/>
            <a:ext cx="777557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</p:txBody>
      </p:sp>
      <p:sp>
        <p:nvSpPr>
          <p:cNvPr id="4116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887736"/>
            <a:ext cx="7772400" cy="965200"/>
          </a:xfrm>
        </p:spPr>
        <p:txBody>
          <a:bodyPr/>
          <a:lstStyle>
            <a:lvl1pPr>
              <a:defRPr sz="3600" b="0"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4116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25750"/>
            <a:ext cx="7773988" cy="641350"/>
          </a:xfrm>
        </p:spPr>
        <p:txBody>
          <a:bodyPr/>
          <a:lstStyle>
            <a:lvl1pPr marL="0" indent="0">
              <a:buFont typeface="Arial" charset="0"/>
              <a:buNone/>
              <a:defRPr sz="3300"/>
            </a:lvl1pPr>
          </a:lstStyle>
          <a:p>
            <a:pPr lvl="0"/>
            <a:r>
              <a:rPr lang="de-DE" noProof="0" dirty="0"/>
              <a:t>Formatvorlage des Untertitelmasters durch Klicken bearbeiten</a:t>
            </a:r>
          </a:p>
        </p:txBody>
      </p:sp>
      <p:sp>
        <p:nvSpPr>
          <p:cNvPr id="10" name="Text Box 11"/>
          <p:cNvSpPr txBox="1">
            <a:spLocks noChangeArrowheads="1"/>
          </p:cNvSpPr>
          <p:nvPr userDrawn="1"/>
        </p:nvSpPr>
        <p:spPr bwMode="auto">
          <a:xfrm>
            <a:off x="685800" y="3906044"/>
            <a:ext cx="7773988" cy="182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de-DE" sz="2400"/>
              <a:t>Prof. Dr.-Ing. Helge Parzyjegla</a:t>
            </a:r>
          </a:p>
          <a:p>
            <a:pPr>
              <a:defRPr/>
            </a:pPr>
            <a:endParaRPr lang="de-DE" sz="2400"/>
          </a:p>
          <a:p>
            <a:pPr>
              <a:defRPr/>
            </a:pPr>
            <a:r>
              <a:rPr lang="de-DE" sz="2200"/>
              <a:t>Kommunikations- und Betriebssysteme (KBS)</a:t>
            </a:r>
          </a:p>
          <a:p>
            <a:pPr>
              <a:defRPr/>
            </a:pPr>
            <a:r>
              <a:rPr lang="de-DE" sz="2200"/>
              <a:t>Institut für Telekommunikationssysteme</a:t>
            </a:r>
          </a:p>
          <a:p>
            <a:pPr>
              <a:defRPr/>
            </a:pPr>
            <a:r>
              <a:rPr lang="de-DE" sz="2200"/>
              <a:t>Fakultät IV – Elektrotechnik und Informatik</a:t>
            </a:r>
          </a:p>
          <a:p>
            <a:pPr>
              <a:defRPr/>
            </a:pPr>
            <a:r>
              <a:rPr lang="de-DE" sz="2200"/>
              <a:t>Technische Universität Berlin</a:t>
            </a:r>
          </a:p>
        </p:txBody>
      </p:sp>
      <p:pic>
        <p:nvPicPr>
          <p:cNvPr id="11" name="Picture 4" descr="rand_gelb_unten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12" y="6253163"/>
            <a:ext cx="4570413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rand_gelb_oben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3588" y="0"/>
            <a:ext cx="4570412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 descr="my_tu-logo_3d_rot_transparent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85138" y="212725"/>
            <a:ext cx="74930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1235AF1-7D94-45EE-8CD3-8E0DD5B19F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55613" y="367834"/>
            <a:ext cx="7645400" cy="52322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73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4910138"/>
            <a:ext cx="8061325" cy="381000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5659438"/>
            <a:ext cx="8061325" cy="279400"/>
          </a:xfrm>
        </p:spPr>
        <p:txBody>
          <a:bodyPr anchor="b">
            <a:spAutoFit/>
          </a:bodyPr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539750" y="6135688"/>
            <a:ext cx="80613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4105" name="Picture 9" descr="TU_Logo_lang_RGB_rot_PP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88" y="539750"/>
            <a:ext cx="2160587" cy="1206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064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DDA20590-EC26-DE40-BF83-8E86F34B783D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315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CD5D53CD-51C2-B74E-9B93-9D7142D35FE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00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924050"/>
            <a:ext cx="3954463" cy="4067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924050"/>
            <a:ext cx="3954462" cy="4067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809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854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44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466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288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76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273050"/>
            <a:ext cx="7645400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55611" y="1126800"/>
            <a:ext cx="8229600" cy="52992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40645103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896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6538" y="1357313"/>
            <a:ext cx="2014537" cy="4633912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1357313"/>
            <a:ext cx="5894388" cy="463391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3419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315200" cy="457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066800"/>
            <a:ext cx="39243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38700" y="1066800"/>
            <a:ext cx="39243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0" y="6705600"/>
            <a:ext cx="3347864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65532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0-</a:t>
            </a:r>
            <a:fld id="{0FF05924-277F-44FF-99FA-E39186B5BDA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0510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3924300" cy="279400"/>
          </a:xfrm>
          <a:prstGeom prst="rect">
            <a:avLst/>
          </a:prstGeom>
        </p:spPr>
        <p:txBody>
          <a:bodyPr/>
          <a:lstStyle/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55611" y="1126800"/>
            <a:ext cx="8229600" cy="52992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193274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300" y="3072606"/>
            <a:ext cx="7645400" cy="7127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330" y="6534150"/>
            <a:ext cx="2016125" cy="279400"/>
          </a:xfrm>
          <a:prstGeom prst="rect">
            <a:avLst/>
          </a:prstGeom>
        </p:spPr>
        <p:txBody>
          <a:bodyPr/>
          <a:lstStyle/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0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273050"/>
            <a:ext cx="7645400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55611" y="1126800"/>
            <a:ext cx="8229600" cy="52992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406451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Odej Kao, TU Berlin, Distributed Algorithms 2016/17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55611" y="1126800"/>
            <a:ext cx="8229600" cy="52992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1932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379ECF0-7C5A-40AF-B2A2-93F08A94F6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Odej Kao, TU Berlin, Distributed Algorithms 2016/17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0CD4D732-D163-478E-8D7F-8C21B4C1F0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0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300" y="3072606"/>
            <a:ext cx="7645400" cy="7127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Odej Kao, TU Berlin, Distributed Algorithms 2016/17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6"/>
          <p:cNvSpPr>
            <a:spLocks noGrp="1"/>
          </p:cNvSpPr>
          <p:nvPr>
            <p:ph type="body" sz="quarter" idx="15"/>
          </p:nvPr>
        </p:nvSpPr>
        <p:spPr>
          <a:xfrm>
            <a:off x="4708525" y="1125538"/>
            <a:ext cx="4040188" cy="52974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55613" y="1125538"/>
            <a:ext cx="4038600" cy="52974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8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157314E-F360-49E8-8F17-2ECFA347C5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2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5613" y="1125538"/>
            <a:ext cx="4038600" cy="5297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25538"/>
            <a:ext cx="4040187" cy="5297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5598206-1B8D-4D61-B8CC-95B14EDFC9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0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image" Target="../media/image5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rand_gelb_unten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-512" y="6253163"/>
            <a:ext cx="4570413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rand_gelb_oben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73588" y="0"/>
            <a:ext cx="4570412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 descr="my_tu-logo_3d_rot_transparent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85138" y="212725"/>
            <a:ext cx="74930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627" name="Rectangle 3"/>
          <p:cNvSpPr>
            <a:spLocks noGrp="1" noChangeArrowheads="1"/>
          </p:cNvSpPr>
          <p:nvPr/>
        </p:nvSpPr>
        <p:spPr bwMode="auto">
          <a:xfrm>
            <a:off x="684213" y="1600200"/>
            <a:ext cx="777557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</p:txBody>
      </p:sp>
      <p:sp>
        <p:nvSpPr>
          <p:cNvPr id="4106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367834"/>
            <a:ext cx="764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4106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125538"/>
            <a:ext cx="8231187" cy="529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</p:txBody>
      </p:sp>
      <p:sp>
        <p:nvSpPr>
          <p:cNvPr id="13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9225" y="6534150"/>
            <a:ext cx="446405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925" y="6534150"/>
            <a:ext cx="201612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Odej Kao, TU Berlin, Distributed Algorithms 2016/17</a:t>
            </a:r>
          </a:p>
        </p:txBody>
      </p:sp>
      <p:sp>
        <p:nvSpPr>
          <p:cNvPr id="15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34150"/>
            <a:ext cx="10064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8B2F734-D3B2-4423-8BB5-FAEF5E3288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004A99"/>
        </a:buClr>
        <a:buFont typeface="Arial" charset="0"/>
        <a:buChar char="&gt;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004A99"/>
        </a:buClr>
        <a:buFont typeface="Arial" charset="0"/>
        <a:buChar char="&gt;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004A99"/>
        </a:buClr>
        <a:buFont typeface="Arial" charset="0"/>
        <a:buChar char="&gt;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357313"/>
            <a:ext cx="8061325" cy="381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 durch Klicken hinzufügen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924050"/>
            <a:ext cx="8061325" cy="4067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 </a:t>
            </a:r>
            <a:r>
              <a:rPr lang="de-DE" dirty="0" err="1"/>
              <a:t>durck</a:t>
            </a:r>
            <a:r>
              <a:rPr lang="de-DE" dirty="0"/>
              <a:t> Klicken hinzufügen</a:t>
            </a:r>
          </a:p>
          <a:p>
            <a:pPr lvl="1"/>
            <a:r>
              <a:rPr lang="de-DE" dirty="0" err="1"/>
              <a:t>Xxx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accent1"/>
                </a:solidFill>
              </a:defRPr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9650" y="6557963"/>
            <a:ext cx="6624638" cy="152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/>
              <a:t>Slide </a:t>
            </a:r>
            <a:fld id="{53EC5674-4864-724D-92F0-385EEF188541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1031" name="Picture 7" descr="TU_Logo_lang_RGB_rot_PPT-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50" y="539750"/>
            <a:ext cx="1368425" cy="76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877" y="6351539"/>
            <a:ext cx="570198" cy="35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6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+mn-lt"/>
          <a:ea typeface="+mn-ea"/>
          <a:cs typeface="+mn-cs"/>
        </a:defRPr>
      </a:lvl1pPr>
      <a:lvl2pPr marL="784225" indent="-2444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rgbClr val="000000"/>
          </a:solidFill>
          <a:latin typeface="+mn-lt"/>
          <a:ea typeface="+mn-ea"/>
        </a:defRPr>
      </a:lvl2pPr>
      <a:lvl3pPr marL="1192213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oleObject" Target="../embeddings/oleObject15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3.bin"/><Relationship Id="rId5" Type="http://schemas.openxmlformats.org/officeDocument/2006/relationships/image" Target="../media/image7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0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750" y="4521697"/>
            <a:ext cx="8061325" cy="769441"/>
          </a:xfrm>
        </p:spPr>
        <p:txBody>
          <a:bodyPr/>
          <a:lstStyle/>
          <a:p>
            <a:r>
              <a:rPr lang="de-DE" dirty="0"/>
              <a:t>Distributed </a:t>
            </a:r>
            <a:r>
              <a:rPr lang="de-DE" dirty="0" err="1"/>
              <a:t>Algorithms</a:t>
            </a:r>
            <a:r>
              <a:rPr lang="de-DE" dirty="0"/>
              <a:t> 2018/19</a:t>
            </a:r>
            <a:br>
              <a:rPr lang="de-DE" dirty="0"/>
            </a:br>
            <a:r>
              <a:rPr lang="en-US" b="1" dirty="0"/>
              <a:t>Consensus and Related Problems</a:t>
            </a:r>
            <a:endParaRPr lang="de-DE" b="1" dirty="0"/>
          </a:p>
        </p:txBody>
      </p:sp>
      <p:sp>
        <p:nvSpPr>
          <p:cNvPr id="47309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Danh</a:t>
            </a:r>
            <a:r>
              <a:rPr lang="en-US" dirty="0"/>
              <a:t> Le-</a:t>
            </a:r>
            <a:r>
              <a:rPr lang="en-US" dirty="0" err="1"/>
              <a:t>Phuoc</a:t>
            </a:r>
            <a:r>
              <a:rPr lang="en-US" dirty="0"/>
              <a:t> | Open Distributed Systems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546471" y="5846134"/>
            <a:ext cx="8061325" cy="279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84225" indent="-2444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922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sz="1200" kern="0" dirty="0"/>
              <a:t>With material from R. </a:t>
            </a:r>
            <a:r>
              <a:rPr lang="en-US" sz="1200" kern="0" dirty="0" err="1"/>
              <a:t>Karnapke</a:t>
            </a:r>
            <a:r>
              <a:rPr lang="en-US" sz="1200" kern="0" dirty="0"/>
              <a:t> @ KBS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BG – Intuitive Argument for </a:t>
            </a:r>
            <a:r>
              <a:rPr lang="en-US" sz="2400" i="1" dirty="0"/>
              <a:t>n</a:t>
            </a:r>
            <a:r>
              <a:rPr lang="en-US" sz="2400" dirty="0"/>
              <a:t> = 3 and </a:t>
            </a:r>
            <a:r>
              <a:rPr lang="en-US" sz="2400" i="1" dirty="0"/>
              <a:t>m</a:t>
            </a:r>
            <a:r>
              <a:rPr lang="en-US" sz="2400" dirty="0"/>
              <a:t> = 1</a:t>
            </a:r>
          </a:p>
        </p:txBody>
      </p:sp>
      <p:sp>
        <p:nvSpPr>
          <p:cNvPr id="65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19100" indent="-419100">
              <a:buFont typeface="Arial" charset="0"/>
              <a:buAutoNum type="arabicPeriod"/>
            </a:pPr>
            <a:r>
              <a:rPr lang="en-US" dirty="0"/>
              <a:t>Case: Commander is faulty </a:t>
            </a:r>
            <a:r>
              <a:rPr lang="en-US" dirty="0">
                <a:sym typeface="Wingdings" pitchFamily="2" charset="2"/>
              </a:rPr>
              <a:t> Good generals receive {</a:t>
            </a:r>
            <a:r>
              <a:rPr lang="en-US" i="1" dirty="0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i="1" dirty="0"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}</a:t>
            </a:r>
          </a:p>
          <a:p>
            <a:pPr marL="419100" indent="-419100">
              <a:buFont typeface="Arial" charset="0"/>
              <a:buAutoNum type="arabicPeriod"/>
            </a:pPr>
            <a:r>
              <a:rPr lang="en-US" dirty="0">
                <a:sym typeface="Wingdings" pitchFamily="2" charset="2"/>
              </a:rPr>
              <a:t>Case: Right general is faulty  Left general receives {</a:t>
            </a:r>
            <a:r>
              <a:rPr lang="en-US" i="1" dirty="0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i="1" dirty="0"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}</a:t>
            </a:r>
          </a:p>
          <a:p>
            <a:pPr marL="419100" indent="-419100">
              <a:buFont typeface="Arial" charset="0"/>
              <a:buAutoNum type="arabicPeriod"/>
            </a:pPr>
            <a:r>
              <a:rPr lang="en-US" dirty="0">
                <a:sym typeface="Wingdings" pitchFamily="2" charset="2"/>
              </a:rPr>
              <a:t>Case: Left general is faulty  Right general receives {</a:t>
            </a:r>
            <a:r>
              <a:rPr lang="en-US" i="1" dirty="0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i="1" dirty="0"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}</a:t>
            </a:r>
          </a:p>
        </p:txBody>
      </p:sp>
      <p:sp>
        <p:nvSpPr>
          <p:cNvPr id="43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graphicFrame>
        <p:nvGraphicFramePr>
          <p:cNvPr id="650244" name="Object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06450" y="5080000"/>
          <a:ext cx="287338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Designer 4.1 Zeichnung" r:id="rId4" imgW="1438656" imgH="5791200" progId="">
                  <p:embed/>
                </p:oleObj>
              </mc:Choice>
              <mc:Fallback>
                <p:oleObj name="Designer 4.1 Zeichnung" r:id="rId4" imgW="1438656" imgH="579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5080000"/>
                        <a:ext cx="287338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9900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0245" name="Object 5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1706563" y="3562350"/>
          <a:ext cx="287337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Designer 4.1 Zeichnung" r:id="rId6" imgW="1438656" imgH="5791200" progId="">
                  <p:embed/>
                </p:oleObj>
              </mc:Choice>
              <mc:Fallback>
                <p:oleObj name="Designer 4.1 Zeichnung" r:id="rId6" imgW="1438656" imgH="579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3562350"/>
                        <a:ext cx="287337" cy="115728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accent2"/>
                          </a:gs>
                          <a:gs pos="100000">
                            <a:srgbClr val="2990FF"/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0246" name="Object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78113" y="5116513"/>
          <a:ext cx="287337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Designer 4.1 Zeichnung" r:id="rId7" imgW="1438656" imgH="5791200" progId="">
                  <p:embed/>
                </p:oleObj>
              </mc:Choice>
              <mc:Fallback>
                <p:oleObj name="Designer 4.1 Zeichnung" r:id="rId7" imgW="1438656" imgH="579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3" y="5116513"/>
                        <a:ext cx="287337" cy="115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9900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0247" name="AutoShape 7"/>
          <p:cNvCxnSpPr>
            <a:cxnSpLocks noChangeShapeType="1"/>
          </p:cNvCxnSpPr>
          <p:nvPr/>
        </p:nvCxnSpPr>
        <p:spPr bwMode="auto">
          <a:xfrm flipH="1">
            <a:off x="950913" y="4141788"/>
            <a:ext cx="755650" cy="938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0248" name="AutoShape 8"/>
          <p:cNvCxnSpPr>
            <a:cxnSpLocks noChangeShapeType="1"/>
          </p:cNvCxnSpPr>
          <p:nvPr/>
        </p:nvCxnSpPr>
        <p:spPr bwMode="auto">
          <a:xfrm>
            <a:off x="1993900" y="4141788"/>
            <a:ext cx="828675" cy="974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0249" name="Text Box 9"/>
          <p:cNvSpPr txBox="1">
            <a:spLocks noChangeArrowheads="1"/>
          </p:cNvSpPr>
          <p:nvPr/>
        </p:nvSpPr>
        <p:spPr bwMode="auto">
          <a:xfrm>
            <a:off x="792163" y="4400550"/>
            <a:ext cx="51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0:</a:t>
            </a:r>
            <a:r>
              <a:rPr lang="de-DE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sp>
        <p:nvSpPr>
          <p:cNvPr id="650250" name="Text Box 10"/>
          <p:cNvSpPr txBox="1">
            <a:spLocks noChangeArrowheads="1"/>
          </p:cNvSpPr>
          <p:nvPr/>
        </p:nvSpPr>
        <p:spPr bwMode="auto">
          <a:xfrm>
            <a:off x="2476500" y="4430713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0:</a:t>
            </a:r>
            <a:r>
              <a:rPr lang="de-DE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</a:t>
            </a:r>
          </a:p>
        </p:txBody>
      </p:sp>
      <p:sp>
        <p:nvSpPr>
          <p:cNvPr id="650251" name="Line 11"/>
          <p:cNvSpPr>
            <a:spLocks noChangeShapeType="1"/>
          </p:cNvSpPr>
          <p:nvPr/>
        </p:nvSpPr>
        <p:spPr bwMode="auto">
          <a:xfrm>
            <a:off x="1166813" y="5440363"/>
            <a:ext cx="14398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50252" name="Line 12"/>
          <p:cNvSpPr>
            <a:spLocks noChangeShapeType="1"/>
          </p:cNvSpPr>
          <p:nvPr/>
        </p:nvSpPr>
        <p:spPr bwMode="auto">
          <a:xfrm>
            <a:off x="1166813" y="5872163"/>
            <a:ext cx="14398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50253" name="Text Box 13"/>
          <p:cNvSpPr txBox="1">
            <a:spLocks noChangeArrowheads="1"/>
          </p:cNvSpPr>
          <p:nvPr/>
        </p:nvSpPr>
        <p:spPr bwMode="auto">
          <a:xfrm>
            <a:off x="1479550" y="503713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/>
              <a:t>1:0:</a:t>
            </a:r>
            <a:r>
              <a:rPr lang="de-DE" i="1"/>
              <a:t>a</a:t>
            </a:r>
          </a:p>
        </p:txBody>
      </p:sp>
      <p:sp>
        <p:nvSpPr>
          <p:cNvPr id="650254" name="Text Box 14"/>
          <p:cNvSpPr txBox="1">
            <a:spLocks noChangeArrowheads="1"/>
          </p:cNvSpPr>
          <p:nvPr/>
        </p:nvSpPr>
        <p:spPr bwMode="auto">
          <a:xfrm>
            <a:off x="1479550" y="5865813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/>
              <a:t>2:0:</a:t>
            </a:r>
            <a:r>
              <a:rPr lang="de-DE" i="1"/>
              <a:t>b</a:t>
            </a:r>
          </a:p>
        </p:txBody>
      </p:sp>
      <p:sp>
        <p:nvSpPr>
          <p:cNvPr id="650255" name="Text Box 15"/>
          <p:cNvSpPr txBox="1">
            <a:spLocks noChangeArrowheads="1"/>
          </p:cNvSpPr>
          <p:nvPr/>
        </p:nvSpPr>
        <p:spPr bwMode="auto">
          <a:xfrm>
            <a:off x="684213" y="3525838"/>
            <a:ext cx="106792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2000" dirty="0"/>
              <a:t>1. Case</a:t>
            </a:r>
          </a:p>
        </p:txBody>
      </p:sp>
      <p:graphicFrame>
        <p:nvGraphicFramePr>
          <p:cNvPr id="650256" name="Object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44875" y="5080000"/>
          <a:ext cx="287338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Designer 4.1 Zeichnung" r:id="rId8" imgW="1438656" imgH="5791200" progId="">
                  <p:embed/>
                </p:oleObj>
              </mc:Choice>
              <mc:Fallback>
                <p:oleObj name="Designer 4.1 Zeichnung" r:id="rId8" imgW="1438656" imgH="579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5" y="5080000"/>
                        <a:ext cx="287338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9900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0257" name="Object 17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4344988" y="3562350"/>
          <a:ext cx="287337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Designer 4.1 Zeichnung" r:id="rId9" imgW="1438656" imgH="5791200" progId="">
                  <p:embed/>
                </p:oleObj>
              </mc:Choice>
              <mc:Fallback>
                <p:oleObj name="Designer 4.1 Zeichnung" r:id="rId9" imgW="1438656" imgH="579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4988" y="3562350"/>
                        <a:ext cx="287337" cy="11572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0258" name="Object 18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5316538" y="5116513"/>
          <a:ext cx="287337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Designer 4.1 Zeichnung" r:id="rId10" imgW="1438656" imgH="5791200" progId="">
                  <p:embed/>
                </p:oleObj>
              </mc:Choice>
              <mc:Fallback>
                <p:oleObj name="Designer 4.1 Zeichnung" r:id="rId10" imgW="1438656" imgH="579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538" y="5116513"/>
                        <a:ext cx="287337" cy="1157287"/>
                      </a:xfrm>
                      <a:prstGeom prst="rect">
                        <a:avLst/>
                      </a:prstGeom>
                      <a:solidFill>
                        <a:srgbClr val="2990FF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0259" name="AutoShape 19"/>
          <p:cNvCxnSpPr>
            <a:cxnSpLocks noChangeShapeType="1"/>
          </p:cNvCxnSpPr>
          <p:nvPr/>
        </p:nvCxnSpPr>
        <p:spPr bwMode="auto">
          <a:xfrm flipH="1">
            <a:off x="3589338" y="4141788"/>
            <a:ext cx="755650" cy="938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0260" name="AutoShape 20"/>
          <p:cNvCxnSpPr>
            <a:cxnSpLocks noChangeShapeType="1"/>
          </p:cNvCxnSpPr>
          <p:nvPr/>
        </p:nvCxnSpPr>
        <p:spPr bwMode="auto">
          <a:xfrm>
            <a:off x="4632325" y="4141788"/>
            <a:ext cx="828675" cy="974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0261" name="Text Box 21"/>
          <p:cNvSpPr txBox="1">
            <a:spLocks noChangeArrowheads="1"/>
          </p:cNvSpPr>
          <p:nvPr/>
        </p:nvSpPr>
        <p:spPr bwMode="auto">
          <a:xfrm>
            <a:off x="3362325" y="440055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de-DE"/>
              <a:t>0:</a:t>
            </a:r>
            <a:r>
              <a:rPr lang="de-DE" i="1"/>
              <a:t>a</a:t>
            </a:r>
          </a:p>
        </p:txBody>
      </p:sp>
      <p:sp>
        <p:nvSpPr>
          <p:cNvPr id="650262" name="Text Box 22"/>
          <p:cNvSpPr txBox="1">
            <a:spLocks noChangeArrowheads="1"/>
          </p:cNvSpPr>
          <p:nvPr/>
        </p:nvSpPr>
        <p:spPr bwMode="auto">
          <a:xfrm>
            <a:off x="5114925" y="443071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0:</a:t>
            </a:r>
            <a:r>
              <a:rPr lang="de-DE" i="1"/>
              <a:t>a</a:t>
            </a:r>
          </a:p>
        </p:txBody>
      </p:sp>
      <p:sp>
        <p:nvSpPr>
          <p:cNvPr id="650263" name="Line 23"/>
          <p:cNvSpPr>
            <a:spLocks noChangeShapeType="1"/>
          </p:cNvSpPr>
          <p:nvPr/>
        </p:nvSpPr>
        <p:spPr bwMode="auto">
          <a:xfrm>
            <a:off x="3805238" y="5440363"/>
            <a:ext cx="14398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50264" name="Line 24"/>
          <p:cNvSpPr>
            <a:spLocks noChangeShapeType="1"/>
          </p:cNvSpPr>
          <p:nvPr/>
        </p:nvSpPr>
        <p:spPr bwMode="auto">
          <a:xfrm>
            <a:off x="3805238" y="5872163"/>
            <a:ext cx="14398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50265" name="Text Box 25"/>
          <p:cNvSpPr txBox="1">
            <a:spLocks noChangeArrowheads="1"/>
          </p:cNvSpPr>
          <p:nvPr/>
        </p:nvSpPr>
        <p:spPr bwMode="auto">
          <a:xfrm>
            <a:off x="4117975" y="503713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/>
              <a:t>1:0:</a:t>
            </a:r>
            <a:r>
              <a:rPr lang="de-DE" i="1"/>
              <a:t>a</a:t>
            </a:r>
          </a:p>
        </p:txBody>
      </p:sp>
      <p:sp>
        <p:nvSpPr>
          <p:cNvPr id="650266" name="Text Box 26"/>
          <p:cNvSpPr txBox="1">
            <a:spLocks noChangeArrowheads="1"/>
          </p:cNvSpPr>
          <p:nvPr/>
        </p:nvSpPr>
        <p:spPr bwMode="auto">
          <a:xfrm>
            <a:off x="4098925" y="5865813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2:0:</a:t>
            </a:r>
            <a:r>
              <a:rPr lang="de-DE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</a:t>
            </a:r>
          </a:p>
        </p:txBody>
      </p:sp>
      <p:sp>
        <p:nvSpPr>
          <p:cNvPr id="650267" name="Text Box 27"/>
          <p:cNvSpPr txBox="1">
            <a:spLocks noChangeArrowheads="1"/>
          </p:cNvSpPr>
          <p:nvPr/>
        </p:nvSpPr>
        <p:spPr bwMode="auto">
          <a:xfrm>
            <a:off x="3371850" y="3525838"/>
            <a:ext cx="106792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2000" dirty="0"/>
              <a:t>2. Case</a:t>
            </a:r>
          </a:p>
        </p:txBody>
      </p:sp>
      <p:graphicFrame>
        <p:nvGraphicFramePr>
          <p:cNvPr id="650268" name="Object 28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6084888" y="5080000"/>
          <a:ext cx="287337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Designer 4.1 Zeichnung" r:id="rId11" imgW="1438656" imgH="5791200" progId="">
                  <p:embed/>
                </p:oleObj>
              </mc:Choice>
              <mc:Fallback>
                <p:oleObj name="Designer 4.1 Zeichnung" r:id="rId11" imgW="1438656" imgH="579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5080000"/>
                        <a:ext cx="287337" cy="1157288"/>
                      </a:xfrm>
                      <a:prstGeom prst="rect">
                        <a:avLst/>
                      </a:prstGeom>
                      <a:solidFill>
                        <a:srgbClr val="2990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0269" name="Object 29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6985000" y="3562350"/>
          <a:ext cx="287338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Designer 4.1 Zeichnung" r:id="rId12" imgW="1438656" imgH="5791200" progId="">
                  <p:embed/>
                </p:oleObj>
              </mc:Choice>
              <mc:Fallback>
                <p:oleObj name="Designer 4.1 Zeichnung" r:id="rId12" imgW="1438656" imgH="579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0" y="3562350"/>
                        <a:ext cx="287338" cy="11572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0270" name="Object 3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956550" y="5116513"/>
          <a:ext cx="287338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Designer 4.1 Zeichnung" r:id="rId13" imgW="1438656" imgH="5791200" progId="">
                  <p:embed/>
                </p:oleObj>
              </mc:Choice>
              <mc:Fallback>
                <p:oleObj name="Designer 4.1 Zeichnung" r:id="rId13" imgW="1438656" imgH="579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5116513"/>
                        <a:ext cx="287338" cy="115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8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0271" name="AutoShape 31"/>
          <p:cNvCxnSpPr>
            <a:cxnSpLocks noChangeShapeType="1"/>
          </p:cNvCxnSpPr>
          <p:nvPr/>
        </p:nvCxnSpPr>
        <p:spPr bwMode="auto">
          <a:xfrm flipH="1">
            <a:off x="6229350" y="4141788"/>
            <a:ext cx="755650" cy="938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0272" name="AutoShape 32"/>
          <p:cNvCxnSpPr>
            <a:cxnSpLocks noChangeShapeType="1"/>
          </p:cNvCxnSpPr>
          <p:nvPr/>
        </p:nvCxnSpPr>
        <p:spPr bwMode="auto">
          <a:xfrm>
            <a:off x="7272338" y="4141788"/>
            <a:ext cx="828675" cy="974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0273" name="Text Box 33"/>
          <p:cNvSpPr txBox="1">
            <a:spLocks noChangeArrowheads="1"/>
          </p:cNvSpPr>
          <p:nvPr/>
        </p:nvSpPr>
        <p:spPr bwMode="auto">
          <a:xfrm>
            <a:off x="6002338" y="440055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de-DE"/>
              <a:t>0:</a:t>
            </a:r>
            <a:r>
              <a:rPr lang="de-DE" i="1"/>
              <a:t>b</a:t>
            </a:r>
          </a:p>
        </p:txBody>
      </p:sp>
      <p:sp>
        <p:nvSpPr>
          <p:cNvPr id="650274" name="Text Box 34"/>
          <p:cNvSpPr txBox="1">
            <a:spLocks noChangeArrowheads="1"/>
          </p:cNvSpPr>
          <p:nvPr/>
        </p:nvSpPr>
        <p:spPr bwMode="auto">
          <a:xfrm>
            <a:off x="7754938" y="443071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0:</a:t>
            </a:r>
            <a:r>
              <a:rPr lang="de-DE" i="1"/>
              <a:t>b</a:t>
            </a:r>
          </a:p>
        </p:txBody>
      </p:sp>
      <p:sp>
        <p:nvSpPr>
          <p:cNvPr id="650275" name="Line 35"/>
          <p:cNvSpPr>
            <a:spLocks noChangeShapeType="1"/>
          </p:cNvSpPr>
          <p:nvPr/>
        </p:nvSpPr>
        <p:spPr bwMode="auto">
          <a:xfrm>
            <a:off x="6445250" y="5440363"/>
            <a:ext cx="14398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50276" name="Line 36"/>
          <p:cNvSpPr>
            <a:spLocks noChangeShapeType="1"/>
          </p:cNvSpPr>
          <p:nvPr/>
        </p:nvSpPr>
        <p:spPr bwMode="auto">
          <a:xfrm>
            <a:off x="6445250" y="5872163"/>
            <a:ext cx="14398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50277" name="Text Box 37"/>
          <p:cNvSpPr txBox="1">
            <a:spLocks noChangeArrowheads="1"/>
          </p:cNvSpPr>
          <p:nvPr/>
        </p:nvSpPr>
        <p:spPr bwMode="auto">
          <a:xfrm>
            <a:off x="6745288" y="5037138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1:0:</a:t>
            </a:r>
            <a:r>
              <a:rPr lang="de-DE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sp>
        <p:nvSpPr>
          <p:cNvPr id="650278" name="Text Box 38"/>
          <p:cNvSpPr txBox="1">
            <a:spLocks noChangeArrowheads="1"/>
          </p:cNvSpPr>
          <p:nvPr/>
        </p:nvSpPr>
        <p:spPr bwMode="auto">
          <a:xfrm>
            <a:off x="6757988" y="5865813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/>
              <a:t>2:0:</a:t>
            </a:r>
            <a:r>
              <a:rPr lang="de-DE" i="1"/>
              <a:t>b</a:t>
            </a:r>
          </a:p>
        </p:txBody>
      </p:sp>
      <p:sp>
        <p:nvSpPr>
          <p:cNvPr id="650279" name="Text Box 39"/>
          <p:cNvSpPr txBox="1">
            <a:spLocks noChangeArrowheads="1"/>
          </p:cNvSpPr>
          <p:nvPr/>
        </p:nvSpPr>
        <p:spPr bwMode="auto">
          <a:xfrm>
            <a:off x="6011863" y="3525838"/>
            <a:ext cx="106792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2000" dirty="0"/>
              <a:t>3. Case</a:t>
            </a:r>
          </a:p>
        </p:txBody>
      </p:sp>
      <p:sp>
        <p:nvSpPr>
          <p:cNvPr id="650280" name="Text Box 40"/>
          <p:cNvSpPr txBox="1">
            <a:spLocks noChangeArrowheads="1"/>
          </p:cNvSpPr>
          <p:nvPr/>
        </p:nvSpPr>
        <p:spPr bwMode="auto">
          <a:xfrm>
            <a:off x="5832140" y="2852936"/>
            <a:ext cx="1819729" cy="36933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It applies </a:t>
            </a:r>
            <a:r>
              <a:rPr lang="en-US" i="1" dirty="0"/>
              <a:t>a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≠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!</a:t>
            </a:r>
          </a:p>
        </p:txBody>
      </p:sp>
      <p:sp>
        <p:nvSpPr>
          <p:cNvPr id="650281" name="Text Box 41"/>
          <p:cNvSpPr txBox="1">
            <a:spLocks noChangeArrowheads="1"/>
          </p:cNvSpPr>
          <p:nvPr/>
        </p:nvSpPr>
        <p:spPr bwMode="auto">
          <a:xfrm>
            <a:off x="3816350" y="2744788"/>
            <a:ext cx="1890261" cy="646331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116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116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116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116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116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16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16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16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16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Commander: 0</a:t>
            </a:r>
          </a:p>
          <a:p>
            <a:r>
              <a:rPr lang="en-US" dirty="0"/>
              <a:t>Lieutenants: 1, 2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730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BG – Intuitive Argument for </a:t>
            </a:r>
            <a:r>
              <a:rPr lang="en-US" sz="2400" i="1" dirty="0"/>
              <a:t>n</a:t>
            </a:r>
            <a:r>
              <a:rPr lang="en-US" sz="2400" dirty="0"/>
              <a:t> = 3 and </a:t>
            </a:r>
            <a:r>
              <a:rPr lang="en-US" sz="2400" i="1" dirty="0"/>
              <a:t>m</a:t>
            </a:r>
            <a:r>
              <a:rPr lang="en-US" sz="2400" dirty="0"/>
              <a:t> = 1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The left general cannot distinguish case 1 from case 2. Thus, it has to choose the value </a:t>
            </a:r>
            <a:r>
              <a:rPr lang="en-US" i="1" dirty="0"/>
              <a:t>a</a:t>
            </a:r>
            <a:r>
              <a:rPr lang="en-US" dirty="0"/>
              <a:t> given by the commander to fulfill IC2</a:t>
            </a:r>
          </a:p>
          <a:p>
            <a:pPr>
              <a:buFont typeface="Arial" charset="0"/>
              <a:buChar char="•"/>
            </a:pPr>
            <a:r>
              <a:rPr lang="en-US" dirty="0"/>
              <a:t>The right general cannot distinguish case 1 from case 3. Thus, it has to choose value </a:t>
            </a:r>
            <a:r>
              <a:rPr lang="en-US" i="1" dirty="0"/>
              <a:t>b</a:t>
            </a:r>
            <a:r>
              <a:rPr lang="en-US" dirty="0"/>
              <a:t> given by the commander to fulfill IC2</a:t>
            </a:r>
          </a:p>
          <a:p>
            <a:pPr>
              <a:buFont typeface="Arial" charset="0"/>
              <a:buChar char="•"/>
            </a:pPr>
            <a:r>
              <a:rPr lang="en-US" dirty="0"/>
              <a:t>But that means that both general</a:t>
            </a:r>
            <a:r>
              <a:rPr lang="de-DE" dirty="0"/>
              <a:t>s</a:t>
            </a:r>
            <a:r>
              <a:rPr lang="en-US" dirty="0"/>
              <a:t> choose different values in the 1. case. Thus, IC1 is violated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Similar arguments for different approaches, e.g., for choosing a default value in case of different opinions. Then, sending of a non-default value by a correct general leads to a contradiction.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882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 – Proof of Impossibility for n=3, m=1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Proof:</a:t>
            </a:r>
            <a:br>
              <a:rPr lang="en-US" dirty="0"/>
            </a:br>
            <a:r>
              <a:rPr lang="en-US" dirty="0"/>
              <a:t>Indirect approach: Assuming, there is an algorithm solving the problem in a system 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Construct S’ based on two instances</a:t>
            </a:r>
            <a:br>
              <a:rPr lang="en-US" dirty="0"/>
            </a:br>
            <a:r>
              <a:rPr lang="en-US" dirty="0"/>
              <a:t>of S with inverse starting values for</a:t>
            </a:r>
            <a:br>
              <a:rPr lang="en-US" dirty="0"/>
            </a:br>
            <a:r>
              <a:rPr lang="en-US" dirty="0"/>
              <a:t>the second instance</a:t>
            </a:r>
          </a:p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pic>
        <p:nvPicPr>
          <p:cNvPr id="66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2600908"/>
            <a:ext cx="143871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6156" y="4257092"/>
            <a:ext cx="206129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8458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5301" y="599728"/>
            <a:ext cx="8061325" cy="381000"/>
          </a:xfrm>
        </p:spPr>
        <p:txBody>
          <a:bodyPr/>
          <a:lstStyle/>
          <a:p>
            <a:r>
              <a:rPr lang="en-US" dirty="0"/>
              <a:t>BG – Proof of Impossibility for n=3, m=1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For two nodes, no difference</a:t>
            </a:r>
            <a:br>
              <a:rPr lang="en-US" dirty="0"/>
            </a:br>
            <a:r>
              <a:rPr lang="en-US" dirty="0"/>
              <a:t>is detectable between S’ and</a:t>
            </a:r>
            <a:br>
              <a:rPr lang="en-US" dirty="0"/>
            </a:br>
            <a:r>
              <a:rPr lang="en-US" dirty="0"/>
              <a:t>S with a faulty node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Successive application of this </a:t>
            </a:r>
            <a:br>
              <a:rPr lang="en-US" dirty="0"/>
            </a:br>
            <a:r>
              <a:rPr lang="en-US" dirty="0"/>
              <a:t>argument to pairs of generals </a:t>
            </a:r>
            <a:br>
              <a:rPr lang="en-US" dirty="0"/>
            </a:br>
            <a:r>
              <a:rPr lang="en-US" dirty="0"/>
              <a:t>leads to a contradiction</a:t>
            </a:r>
          </a:p>
          <a:p>
            <a:pPr>
              <a:buFont typeface="Arial Unicode MS" pitchFamily="34" charset="-128"/>
              <a:buChar char="&gt;"/>
            </a:pPr>
            <a:endParaRPr lang="en-US" dirty="0"/>
          </a:p>
          <a:p>
            <a:pPr>
              <a:buFont typeface="Arial Unicode MS" pitchFamily="34" charset="-128"/>
              <a:buChar char="&gt;"/>
            </a:pPr>
            <a:endParaRPr lang="en-US" dirty="0"/>
          </a:p>
          <a:p>
            <a:pPr>
              <a:buFont typeface="Arial Unicode MS" pitchFamily="34" charset="-128"/>
              <a:buChar char="&gt;"/>
            </a:pPr>
            <a:r>
              <a:rPr lang="en-US" dirty="0"/>
              <a:t>For </a:t>
            </a:r>
            <a:r>
              <a:rPr lang="en-US" i="1" dirty="0"/>
              <a:t>n</a:t>
            </a:r>
            <a:r>
              <a:rPr lang="en-US" dirty="0"/>
              <a:t> = 3 and </a:t>
            </a:r>
            <a:r>
              <a:rPr lang="en-US" i="1" dirty="0"/>
              <a:t>m</a:t>
            </a:r>
            <a:r>
              <a:rPr lang="en-US" dirty="0"/>
              <a:t> = 1, no solution is possible!</a:t>
            </a:r>
          </a:p>
          <a:p>
            <a:pPr>
              <a:buFont typeface="Arial" charset="0"/>
              <a:buChar char="•"/>
            </a:pPr>
            <a:r>
              <a:rPr lang="en-US" dirty="0"/>
              <a:t>This result can be generalized: </a:t>
            </a:r>
            <a:br>
              <a:rPr lang="en-US" dirty="0"/>
            </a:br>
            <a:r>
              <a:rPr lang="en-US" dirty="0"/>
              <a:t>	For </a:t>
            </a:r>
            <a:r>
              <a:rPr lang="en-US" i="1" dirty="0"/>
              <a:t>n</a:t>
            </a:r>
            <a:r>
              <a:rPr lang="en-US" dirty="0"/>
              <a:t> ≤ 3</a:t>
            </a:r>
            <a:r>
              <a:rPr lang="en-US" i="1" dirty="0"/>
              <a:t>m</a:t>
            </a:r>
            <a:r>
              <a:rPr lang="en-US" dirty="0"/>
              <a:t> no solution is possible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pic>
        <p:nvPicPr>
          <p:cNvPr id="66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3677643"/>
            <a:ext cx="2693429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8209" y="1423368"/>
            <a:ext cx="3960872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077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 – Algorithm for </a:t>
            </a:r>
            <a:r>
              <a:rPr lang="en-US" i="1" dirty="0"/>
              <a:t>m</a:t>
            </a:r>
            <a:r>
              <a:rPr lang="en-US" dirty="0"/>
              <a:t> = 1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19100" indent="-419100">
              <a:buFont typeface="Arial" charset="0"/>
              <a:buAutoNum type="arabicPeriod"/>
            </a:pPr>
            <a:r>
              <a:rPr lang="en-US" dirty="0"/>
              <a:t>The commander reveals its value to the others (0 or 1)</a:t>
            </a:r>
          </a:p>
          <a:p>
            <a:pPr marL="419100" indent="-419100">
              <a:buFont typeface="Arial" charset="0"/>
              <a:buAutoNum type="arabicPeriod"/>
            </a:pPr>
            <a:r>
              <a:rPr lang="en-US" dirty="0"/>
              <a:t>Then, each general tells each other general the value it received from the commander</a:t>
            </a:r>
          </a:p>
          <a:p>
            <a:pPr marL="419100" indent="-419100">
              <a:buFont typeface="Arial" charset="0"/>
              <a:buAutoNum type="arabicPeriod"/>
            </a:pPr>
            <a:r>
              <a:rPr lang="en-US" dirty="0"/>
              <a:t>Each general makes a majority decision according to the received values</a:t>
            </a:r>
          </a:p>
          <a:p>
            <a:pPr marL="419100" indent="-419100">
              <a:buFont typeface="Arial" charset="0"/>
              <a:buAutoNum type="arabicPeriod"/>
            </a:pPr>
            <a:endParaRPr lang="en-US" dirty="0"/>
          </a:p>
          <a:p>
            <a:pPr marL="419100" indent="-419100"/>
            <a:r>
              <a:rPr lang="en-US" dirty="0"/>
              <a:t>Attention: A faulty commander or general can send what it wants!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644741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Byzantine Generals for </a:t>
            </a:r>
            <a:r>
              <a:rPr lang="en-US" i="1" dirty="0"/>
              <a:t>n</a:t>
            </a:r>
            <a:r>
              <a:rPr lang="en-US" dirty="0"/>
              <a:t> = 4 and </a:t>
            </a:r>
            <a:r>
              <a:rPr lang="en-US" i="1" dirty="0"/>
              <a:t>m</a:t>
            </a:r>
            <a:r>
              <a:rPr lang="en-US" dirty="0"/>
              <a:t> = 1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simple case with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≥ 3</a:t>
            </a:r>
            <a:r>
              <a:rPr lang="en-US" i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+ 1</a:t>
            </a:r>
          </a:p>
          <a:p>
            <a:pPr>
              <a:buFont typeface="Arial" charset="0"/>
              <a:buAutoNum type="arabicPeriod"/>
            </a:pPr>
            <a:r>
              <a:rPr lang="en-US" dirty="0"/>
              <a:t>Case: Commander is faulty</a:t>
            </a:r>
          </a:p>
          <a:p>
            <a:pPr lvl="1"/>
            <a:r>
              <a:rPr lang="en-US" dirty="0"/>
              <a:t>Each general receives 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} and decides for </a:t>
            </a:r>
            <a:r>
              <a:rPr lang="en-US" i="1" dirty="0"/>
              <a:t>a</a:t>
            </a:r>
          </a:p>
        </p:txBody>
      </p:sp>
      <p:sp>
        <p:nvSpPr>
          <p:cNvPr id="29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35496" y="6458418"/>
            <a:ext cx="6624638" cy="152400"/>
          </a:xfrm>
        </p:spPr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graphicFrame>
        <p:nvGraphicFramePr>
          <p:cNvPr id="652292" name="Object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06625" y="4451350"/>
          <a:ext cx="304800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Designer 4.1 Zeichnung" r:id="rId4" imgW="1438656" imgH="5791200" progId="">
                  <p:embed/>
                </p:oleObj>
              </mc:Choice>
              <mc:Fallback>
                <p:oleObj name="Designer 4.1 Zeichnung" r:id="rId4" imgW="1438656" imgH="579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4451350"/>
                        <a:ext cx="304800" cy="135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9900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2293" name="Object 5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4187825" y="2674938"/>
          <a:ext cx="304800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Designer 4.1 Zeichnung" r:id="rId6" imgW="1438656" imgH="5791200" progId="">
                  <p:embed/>
                </p:oleObj>
              </mc:Choice>
              <mc:Fallback>
                <p:oleObj name="Designer 4.1 Zeichnung" r:id="rId6" imgW="1438656" imgH="579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2674938"/>
                        <a:ext cx="304800" cy="135413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accent2"/>
                          </a:gs>
                          <a:gs pos="100000">
                            <a:srgbClr val="2990FF"/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2294" name="Object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34100" y="4535488"/>
          <a:ext cx="304800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Designer 4.1 Zeichnung" r:id="rId7" imgW="1438656" imgH="5791200" progId="">
                  <p:embed/>
                </p:oleObj>
              </mc:Choice>
              <mc:Fallback>
                <p:oleObj name="Designer 4.1 Zeichnung" r:id="rId7" imgW="1438656" imgH="579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4535488"/>
                        <a:ext cx="304800" cy="135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9900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2295" name="Object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10050" y="4478338"/>
          <a:ext cx="287338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Designer 4.1 Zeichnung" r:id="rId8" imgW="1438656" imgH="5791200" progId="">
                  <p:embed/>
                </p:oleObj>
              </mc:Choice>
              <mc:Fallback>
                <p:oleObj name="Designer 4.1 Zeichnung" r:id="rId8" imgW="1438656" imgH="579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4478338"/>
                        <a:ext cx="287338" cy="115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9900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2296" name="AutoShape 8"/>
          <p:cNvCxnSpPr>
            <a:cxnSpLocks noChangeShapeType="1"/>
          </p:cNvCxnSpPr>
          <p:nvPr/>
        </p:nvCxnSpPr>
        <p:spPr bwMode="auto">
          <a:xfrm flipH="1">
            <a:off x="2359025" y="3352800"/>
            <a:ext cx="1828800" cy="1098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2297" name="AutoShape 9"/>
          <p:cNvCxnSpPr>
            <a:cxnSpLocks noChangeShapeType="1"/>
          </p:cNvCxnSpPr>
          <p:nvPr/>
        </p:nvCxnSpPr>
        <p:spPr bwMode="auto">
          <a:xfrm>
            <a:off x="4340225" y="4029075"/>
            <a:ext cx="14288" cy="449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2298" name="AutoShape 10"/>
          <p:cNvCxnSpPr>
            <a:cxnSpLocks noChangeShapeType="1"/>
          </p:cNvCxnSpPr>
          <p:nvPr/>
        </p:nvCxnSpPr>
        <p:spPr bwMode="auto">
          <a:xfrm>
            <a:off x="4492625" y="3352800"/>
            <a:ext cx="1793875" cy="1182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2299" name="Text Box 11"/>
          <p:cNvSpPr txBox="1">
            <a:spLocks noChangeArrowheads="1"/>
          </p:cNvSpPr>
          <p:nvPr/>
        </p:nvSpPr>
        <p:spPr bwMode="auto">
          <a:xfrm>
            <a:off x="2446338" y="3822700"/>
            <a:ext cx="51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0:</a:t>
            </a:r>
            <a:r>
              <a:rPr lang="de-DE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sp>
        <p:nvSpPr>
          <p:cNvPr id="652300" name="Text Box 12"/>
          <p:cNvSpPr txBox="1">
            <a:spLocks noChangeArrowheads="1"/>
          </p:cNvSpPr>
          <p:nvPr/>
        </p:nvSpPr>
        <p:spPr bwMode="auto">
          <a:xfrm>
            <a:off x="4440238" y="4111625"/>
            <a:ext cx="51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0:</a:t>
            </a:r>
            <a:r>
              <a:rPr lang="de-DE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sp>
        <p:nvSpPr>
          <p:cNvPr id="652301" name="Text Box 13"/>
          <p:cNvSpPr txBox="1">
            <a:spLocks noChangeArrowheads="1"/>
          </p:cNvSpPr>
          <p:nvPr/>
        </p:nvSpPr>
        <p:spPr bwMode="auto">
          <a:xfrm>
            <a:off x="5722938" y="38227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0:</a:t>
            </a:r>
            <a:r>
              <a:rPr lang="de-DE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</a:t>
            </a:r>
          </a:p>
        </p:txBody>
      </p:sp>
      <p:sp>
        <p:nvSpPr>
          <p:cNvPr id="652302" name="Line 14"/>
          <p:cNvSpPr>
            <a:spLocks noChangeShapeType="1"/>
          </p:cNvSpPr>
          <p:nvPr/>
        </p:nvSpPr>
        <p:spPr bwMode="auto">
          <a:xfrm>
            <a:off x="2698750" y="4802188"/>
            <a:ext cx="14398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52303" name="Line 15"/>
          <p:cNvSpPr>
            <a:spLocks noChangeShapeType="1"/>
          </p:cNvSpPr>
          <p:nvPr/>
        </p:nvSpPr>
        <p:spPr bwMode="auto">
          <a:xfrm>
            <a:off x="2698750" y="5233988"/>
            <a:ext cx="14398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52304" name="Line 16"/>
          <p:cNvSpPr>
            <a:spLocks noChangeShapeType="1"/>
          </p:cNvSpPr>
          <p:nvPr/>
        </p:nvSpPr>
        <p:spPr bwMode="auto">
          <a:xfrm>
            <a:off x="4535488" y="4802188"/>
            <a:ext cx="14398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52305" name="Line 17"/>
          <p:cNvSpPr>
            <a:spLocks noChangeShapeType="1"/>
          </p:cNvSpPr>
          <p:nvPr/>
        </p:nvSpPr>
        <p:spPr bwMode="auto">
          <a:xfrm>
            <a:off x="4535488" y="5233988"/>
            <a:ext cx="14398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cxnSp>
        <p:nvCxnSpPr>
          <p:cNvPr id="652306" name="AutoShape 18"/>
          <p:cNvCxnSpPr>
            <a:cxnSpLocks noChangeShapeType="1"/>
          </p:cNvCxnSpPr>
          <p:nvPr/>
        </p:nvCxnSpPr>
        <p:spPr bwMode="auto">
          <a:xfrm rot="16200000" flipH="1">
            <a:off x="4280694" y="3883819"/>
            <a:ext cx="84137" cy="3927475"/>
          </a:xfrm>
          <a:prstGeom prst="curvedConnector3">
            <a:avLst>
              <a:gd name="adj1" fmla="val 36981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2307" name="AutoShape 19"/>
          <p:cNvCxnSpPr>
            <a:cxnSpLocks noChangeShapeType="1"/>
          </p:cNvCxnSpPr>
          <p:nvPr/>
        </p:nvCxnSpPr>
        <p:spPr bwMode="auto">
          <a:xfrm rot="16200000" flipV="1">
            <a:off x="4280694" y="3883819"/>
            <a:ext cx="84137" cy="3927475"/>
          </a:xfrm>
          <a:prstGeom prst="curvedConnector3">
            <a:avLst>
              <a:gd name="adj1" fmla="val -758491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2308" name="Text Box 20"/>
          <p:cNvSpPr txBox="1">
            <a:spLocks noChangeArrowheads="1"/>
          </p:cNvSpPr>
          <p:nvPr/>
        </p:nvSpPr>
        <p:spPr bwMode="auto">
          <a:xfrm>
            <a:off x="3201988" y="4398963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1:0:</a:t>
            </a:r>
            <a:r>
              <a:rPr lang="de-DE" i="1"/>
              <a:t>a</a:t>
            </a:r>
          </a:p>
        </p:txBody>
      </p:sp>
      <p:sp>
        <p:nvSpPr>
          <p:cNvPr id="652309" name="Text Box 21"/>
          <p:cNvSpPr txBox="1">
            <a:spLocks noChangeArrowheads="1"/>
          </p:cNvSpPr>
          <p:nvPr/>
        </p:nvSpPr>
        <p:spPr bwMode="auto">
          <a:xfrm>
            <a:off x="3201988" y="522763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2:0:</a:t>
            </a:r>
            <a:r>
              <a:rPr lang="de-DE" i="1"/>
              <a:t>a</a:t>
            </a:r>
          </a:p>
        </p:txBody>
      </p:sp>
      <p:sp>
        <p:nvSpPr>
          <p:cNvPr id="652310" name="Text Box 22"/>
          <p:cNvSpPr txBox="1">
            <a:spLocks noChangeArrowheads="1"/>
          </p:cNvSpPr>
          <p:nvPr/>
        </p:nvSpPr>
        <p:spPr bwMode="auto">
          <a:xfrm>
            <a:off x="5051425" y="4405313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2:0:</a:t>
            </a:r>
            <a:r>
              <a:rPr lang="de-DE" i="1"/>
              <a:t>a</a:t>
            </a:r>
          </a:p>
        </p:txBody>
      </p:sp>
      <p:sp>
        <p:nvSpPr>
          <p:cNvPr id="652311" name="Text Box 23"/>
          <p:cNvSpPr txBox="1">
            <a:spLocks noChangeArrowheads="1"/>
          </p:cNvSpPr>
          <p:nvPr/>
        </p:nvSpPr>
        <p:spPr bwMode="auto">
          <a:xfrm>
            <a:off x="5038725" y="522763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3:0:</a:t>
            </a:r>
            <a:r>
              <a:rPr lang="de-DE" i="1"/>
              <a:t>b</a:t>
            </a:r>
          </a:p>
        </p:txBody>
      </p:sp>
      <p:sp>
        <p:nvSpPr>
          <p:cNvPr id="652312" name="Text Box 24"/>
          <p:cNvSpPr txBox="1">
            <a:spLocks noChangeArrowheads="1"/>
          </p:cNvSpPr>
          <p:nvPr/>
        </p:nvSpPr>
        <p:spPr bwMode="auto">
          <a:xfrm>
            <a:off x="4032250" y="6200775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3:0:</a:t>
            </a:r>
            <a:r>
              <a:rPr lang="de-DE" i="1"/>
              <a:t>b</a:t>
            </a:r>
          </a:p>
        </p:txBody>
      </p:sp>
      <p:sp>
        <p:nvSpPr>
          <p:cNvPr id="652313" name="Text Box 25"/>
          <p:cNvSpPr txBox="1">
            <a:spLocks noChangeArrowheads="1"/>
          </p:cNvSpPr>
          <p:nvPr/>
        </p:nvSpPr>
        <p:spPr bwMode="auto">
          <a:xfrm>
            <a:off x="6840538" y="4652963"/>
            <a:ext cx="1819729" cy="36933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It applies </a:t>
            </a:r>
            <a:r>
              <a:rPr lang="en-US" i="1" dirty="0"/>
              <a:t>a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≠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!</a:t>
            </a:r>
          </a:p>
        </p:txBody>
      </p:sp>
      <p:sp>
        <p:nvSpPr>
          <p:cNvPr id="652314" name="Text Box 26"/>
          <p:cNvSpPr txBox="1">
            <a:spLocks noChangeArrowheads="1"/>
          </p:cNvSpPr>
          <p:nvPr/>
        </p:nvSpPr>
        <p:spPr bwMode="auto">
          <a:xfrm>
            <a:off x="6819900" y="3665538"/>
            <a:ext cx="2146742" cy="646331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116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116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116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116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116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16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16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16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16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Commander: 0</a:t>
            </a:r>
          </a:p>
          <a:p>
            <a:r>
              <a:rPr lang="en-US" dirty="0"/>
              <a:t>Lieutenants: 1, 2, 3</a:t>
            </a:r>
          </a:p>
        </p:txBody>
      </p:sp>
      <p:sp>
        <p:nvSpPr>
          <p:cNvPr id="652315" name="Text Box 27"/>
          <p:cNvSpPr txBox="1">
            <a:spLocks noChangeArrowheads="1"/>
          </p:cNvSpPr>
          <p:nvPr/>
        </p:nvSpPr>
        <p:spPr bwMode="auto">
          <a:xfrm>
            <a:off x="4024313" y="5762625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1:0:</a:t>
            </a:r>
            <a:r>
              <a:rPr lang="de-DE" i="1"/>
              <a:t>a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>
          <a:xfrm>
            <a:off x="539750" y="6596061"/>
            <a:ext cx="6624638" cy="152400"/>
          </a:xfrm>
        </p:spPr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8283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Byzantine Generals for </a:t>
            </a:r>
            <a:r>
              <a:rPr lang="en-US" i="1" dirty="0"/>
              <a:t>n</a:t>
            </a:r>
            <a:r>
              <a:rPr lang="en-US" dirty="0"/>
              <a:t> = 4 and </a:t>
            </a:r>
            <a:r>
              <a:rPr lang="en-US" i="1" dirty="0"/>
              <a:t>m</a:t>
            </a:r>
            <a:r>
              <a:rPr lang="en-US" dirty="0"/>
              <a:t> = 1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19100" indent="-419100">
              <a:buFont typeface="Arial" charset="0"/>
              <a:buAutoNum type="arabicPeriod" startAt="2"/>
            </a:pPr>
            <a:r>
              <a:rPr lang="en-US" dirty="0"/>
              <a:t>Case: A lieutenant general is faulty</a:t>
            </a:r>
          </a:p>
          <a:p>
            <a:pPr marL="838200" lvl="1" indent="-381000"/>
            <a:r>
              <a:rPr lang="en-US" dirty="0"/>
              <a:t>Left general receives 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b="1" i="1" dirty="0">
                <a:solidFill>
                  <a:schemeClr val="tx1"/>
                </a:solidFill>
              </a:rPr>
              <a:t>b</a:t>
            </a:r>
            <a:r>
              <a:rPr lang="en-US" dirty="0"/>
              <a:t>} and decides for </a:t>
            </a:r>
            <a:r>
              <a:rPr lang="en-US" i="1" dirty="0"/>
              <a:t>a</a:t>
            </a:r>
          </a:p>
          <a:p>
            <a:pPr marL="838200" lvl="1" indent="-381000"/>
            <a:r>
              <a:rPr lang="en-US" dirty="0"/>
              <a:t>Middle general receives 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b="1" i="1" dirty="0">
                <a:solidFill>
                  <a:schemeClr val="tx1"/>
                </a:solidFill>
              </a:rPr>
              <a:t>b</a:t>
            </a:r>
            <a:r>
              <a:rPr lang="en-US" dirty="0"/>
              <a:t>} and decides for </a:t>
            </a:r>
            <a:r>
              <a:rPr lang="en-US" i="1" dirty="0"/>
              <a:t>a</a:t>
            </a:r>
          </a:p>
          <a:p>
            <a:pPr marL="419100" indent="-419100"/>
            <a:endParaRPr lang="de-DE" dirty="0"/>
          </a:p>
        </p:txBody>
      </p:sp>
      <p:sp>
        <p:nvSpPr>
          <p:cNvPr id="2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31022" y="6480175"/>
            <a:ext cx="6624638" cy="152400"/>
          </a:xfrm>
        </p:spPr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graphicFrame>
        <p:nvGraphicFramePr>
          <p:cNvPr id="653316" name="Object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198688" y="4451350"/>
          <a:ext cx="303212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Designer 4.1 Zeichnung" r:id="rId4" imgW="1438656" imgH="5791200" progId="">
                  <p:embed/>
                </p:oleObj>
              </mc:Choice>
              <mc:Fallback>
                <p:oleObj name="Designer 4.1 Zeichnung" r:id="rId4" imgW="1438656" imgH="579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4451350"/>
                        <a:ext cx="303212" cy="135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9900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17" name="Object 5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4179888" y="2674938"/>
          <a:ext cx="303212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Designer 4.1 Zeichnung" r:id="rId6" imgW="1438656" imgH="5791200" progId="">
                  <p:embed/>
                </p:oleObj>
              </mc:Choice>
              <mc:Fallback>
                <p:oleObj name="Designer 4.1 Zeichnung" r:id="rId6" imgW="1438656" imgH="579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2674938"/>
                        <a:ext cx="303212" cy="135413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18" name="Object 6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6126163" y="4535488"/>
          <a:ext cx="303212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Designer 4.1 Zeichnung" r:id="rId7" imgW="1438656" imgH="5791200" progId="">
                  <p:embed/>
                </p:oleObj>
              </mc:Choice>
              <mc:Fallback>
                <p:oleObj name="Designer 4.1 Zeichnung" r:id="rId7" imgW="1438656" imgH="579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163" y="4535488"/>
                        <a:ext cx="303212" cy="1354137"/>
                      </a:xfrm>
                      <a:prstGeom prst="rect">
                        <a:avLst/>
                      </a:prstGeom>
                      <a:solidFill>
                        <a:srgbClr val="2990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19" name="Object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02113" y="4478338"/>
          <a:ext cx="287337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Designer 4.1 Zeichnung" r:id="rId8" imgW="1438656" imgH="5791200" progId="">
                  <p:embed/>
                </p:oleObj>
              </mc:Choice>
              <mc:Fallback>
                <p:oleObj name="Designer 4.1 Zeichnung" r:id="rId8" imgW="1438656" imgH="579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2113" y="4478338"/>
                        <a:ext cx="287337" cy="115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9900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3320" name="AutoShape 8"/>
          <p:cNvCxnSpPr>
            <a:cxnSpLocks noChangeShapeType="1"/>
          </p:cNvCxnSpPr>
          <p:nvPr/>
        </p:nvCxnSpPr>
        <p:spPr bwMode="auto">
          <a:xfrm flipH="1">
            <a:off x="2351088" y="3352800"/>
            <a:ext cx="1828800" cy="1098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3321" name="AutoShape 9"/>
          <p:cNvCxnSpPr>
            <a:cxnSpLocks noChangeShapeType="1"/>
          </p:cNvCxnSpPr>
          <p:nvPr/>
        </p:nvCxnSpPr>
        <p:spPr bwMode="auto">
          <a:xfrm>
            <a:off x="4332288" y="4029075"/>
            <a:ext cx="14287" cy="449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3322" name="AutoShape 10"/>
          <p:cNvCxnSpPr>
            <a:cxnSpLocks noChangeShapeType="1"/>
          </p:cNvCxnSpPr>
          <p:nvPr/>
        </p:nvCxnSpPr>
        <p:spPr bwMode="auto">
          <a:xfrm>
            <a:off x="4483100" y="3352800"/>
            <a:ext cx="1795463" cy="1182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3323" name="Text Box 11"/>
          <p:cNvSpPr txBox="1">
            <a:spLocks noChangeArrowheads="1"/>
          </p:cNvSpPr>
          <p:nvPr/>
        </p:nvSpPr>
        <p:spPr bwMode="auto">
          <a:xfrm>
            <a:off x="2438400" y="38227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0:</a:t>
            </a:r>
            <a:r>
              <a:rPr lang="de-DE" i="1"/>
              <a:t>a</a:t>
            </a:r>
          </a:p>
        </p:txBody>
      </p:sp>
      <p:sp>
        <p:nvSpPr>
          <p:cNvPr id="653324" name="Text Box 12"/>
          <p:cNvSpPr txBox="1">
            <a:spLocks noChangeArrowheads="1"/>
          </p:cNvSpPr>
          <p:nvPr/>
        </p:nvSpPr>
        <p:spPr bwMode="auto">
          <a:xfrm>
            <a:off x="4432300" y="4111625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0:</a:t>
            </a:r>
            <a:r>
              <a:rPr lang="de-DE" i="1"/>
              <a:t>a</a:t>
            </a:r>
          </a:p>
        </p:txBody>
      </p:sp>
      <p:sp>
        <p:nvSpPr>
          <p:cNvPr id="653325" name="Text Box 13"/>
          <p:cNvSpPr txBox="1">
            <a:spLocks noChangeArrowheads="1"/>
          </p:cNvSpPr>
          <p:nvPr/>
        </p:nvSpPr>
        <p:spPr bwMode="auto">
          <a:xfrm>
            <a:off x="5715000" y="38227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0:</a:t>
            </a:r>
            <a:r>
              <a:rPr lang="de-DE" i="1"/>
              <a:t>a</a:t>
            </a:r>
          </a:p>
        </p:txBody>
      </p:sp>
      <p:sp>
        <p:nvSpPr>
          <p:cNvPr id="653326" name="Line 14"/>
          <p:cNvSpPr>
            <a:spLocks noChangeShapeType="1"/>
          </p:cNvSpPr>
          <p:nvPr/>
        </p:nvSpPr>
        <p:spPr bwMode="auto">
          <a:xfrm>
            <a:off x="2690813" y="4802188"/>
            <a:ext cx="14398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53327" name="Line 15"/>
          <p:cNvSpPr>
            <a:spLocks noChangeShapeType="1"/>
          </p:cNvSpPr>
          <p:nvPr/>
        </p:nvSpPr>
        <p:spPr bwMode="auto">
          <a:xfrm>
            <a:off x="2690813" y="5233988"/>
            <a:ext cx="14398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53328" name="Line 16"/>
          <p:cNvSpPr>
            <a:spLocks noChangeShapeType="1"/>
          </p:cNvSpPr>
          <p:nvPr/>
        </p:nvSpPr>
        <p:spPr bwMode="auto">
          <a:xfrm>
            <a:off x="4527550" y="4802188"/>
            <a:ext cx="14398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53329" name="Line 17"/>
          <p:cNvSpPr>
            <a:spLocks noChangeShapeType="1"/>
          </p:cNvSpPr>
          <p:nvPr/>
        </p:nvSpPr>
        <p:spPr bwMode="auto">
          <a:xfrm>
            <a:off x="4527550" y="5233988"/>
            <a:ext cx="14398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cxnSp>
        <p:nvCxnSpPr>
          <p:cNvPr id="653330" name="AutoShape 18"/>
          <p:cNvCxnSpPr>
            <a:cxnSpLocks noChangeShapeType="1"/>
          </p:cNvCxnSpPr>
          <p:nvPr/>
        </p:nvCxnSpPr>
        <p:spPr bwMode="auto">
          <a:xfrm rot="16200000" flipH="1">
            <a:off x="4272757" y="3883819"/>
            <a:ext cx="84137" cy="3927475"/>
          </a:xfrm>
          <a:prstGeom prst="curvedConnector3">
            <a:avLst>
              <a:gd name="adj1" fmla="val 36981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3331" name="AutoShape 19"/>
          <p:cNvCxnSpPr>
            <a:cxnSpLocks noChangeShapeType="1"/>
          </p:cNvCxnSpPr>
          <p:nvPr/>
        </p:nvCxnSpPr>
        <p:spPr bwMode="auto">
          <a:xfrm rot="16200000" flipV="1">
            <a:off x="4272757" y="3883819"/>
            <a:ext cx="84137" cy="3927475"/>
          </a:xfrm>
          <a:prstGeom prst="curvedConnector3">
            <a:avLst>
              <a:gd name="adj1" fmla="val -86038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3332" name="Text Box 20"/>
          <p:cNvSpPr txBox="1">
            <a:spLocks noChangeArrowheads="1"/>
          </p:cNvSpPr>
          <p:nvPr/>
        </p:nvSpPr>
        <p:spPr bwMode="auto">
          <a:xfrm>
            <a:off x="3194050" y="4398963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1:0:</a:t>
            </a:r>
            <a:r>
              <a:rPr lang="de-DE" i="1"/>
              <a:t>a</a:t>
            </a:r>
          </a:p>
        </p:txBody>
      </p:sp>
      <p:sp>
        <p:nvSpPr>
          <p:cNvPr id="653333" name="Text Box 21"/>
          <p:cNvSpPr txBox="1">
            <a:spLocks noChangeArrowheads="1"/>
          </p:cNvSpPr>
          <p:nvPr/>
        </p:nvSpPr>
        <p:spPr bwMode="auto">
          <a:xfrm>
            <a:off x="3194050" y="522763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2:0:</a:t>
            </a:r>
            <a:r>
              <a:rPr lang="de-DE" i="1"/>
              <a:t>a</a:t>
            </a:r>
          </a:p>
        </p:txBody>
      </p:sp>
      <p:sp>
        <p:nvSpPr>
          <p:cNvPr id="653334" name="Text Box 22"/>
          <p:cNvSpPr txBox="1">
            <a:spLocks noChangeArrowheads="1"/>
          </p:cNvSpPr>
          <p:nvPr/>
        </p:nvSpPr>
        <p:spPr bwMode="auto">
          <a:xfrm>
            <a:off x="5043488" y="4405313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2:0:</a:t>
            </a:r>
            <a:r>
              <a:rPr lang="de-DE" i="1"/>
              <a:t>a</a:t>
            </a:r>
          </a:p>
        </p:txBody>
      </p:sp>
      <p:sp>
        <p:nvSpPr>
          <p:cNvPr id="653335" name="Text Box 23"/>
          <p:cNvSpPr txBox="1">
            <a:spLocks noChangeArrowheads="1"/>
          </p:cNvSpPr>
          <p:nvPr/>
        </p:nvSpPr>
        <p:spPr bwMode="auto">
          <a:xfrm>
            <a:off x="5030788" y="522763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3:0:</a:t>
            </a:r>
            <a:r>
              <a:rPr lang="de-DE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</a:t>
            </a:r>
          </a:p>
        </p:txBody>
      </p:sp>
      <p:sp>
        <p:nvSpPr>
          <p:cNvPr id="653336" name="Text Box 24"/>
          <p:cNvSpPr txBox="1">
            <a:spLocks noChangeArrowheads="1"/>
          </p:cNvSpPr>
          <p:nvPr/>
        </p:nvSpPr>
        <p:spPr bwMode="auto">
          <a:xfrm>
            <a:off x="3995738" y="627380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3:0:</a:t>
            </a:r>
            <a:r>
              <a:rPr lang="de-DE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</a:t>
            </a:r>
          </a:p>
        </p:txBody>
      </p:sp>
      <p:sp>
        <p:nvSpPr>
          <p:cNvPr id="653337" name="Text Box 25"/>
          <p:cNvSpPr txBox="1">
            <a:spLocks noChangeArrowheads="1"/>
          </p:cNvSpPr>
          <p:nvPr/>
        </p:nvSpPr>
        <p:spPr bwMode="auto">
          <a:xfrm>
            <a:off x="6904038" y="4419600"/>
            <a:ext cx="1819729" cy="36933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It applies </a:t>
            </a:r>
            <a:r>
              <a:rPr lang="en-US" i="1" dirty="0"/>
              <a:t>a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≠</a:t>
            </a:r>
            <a:r>
              <a:rPr lang="en-US" dirty="0"/>
              <a:t> </a:t>
            </a:r>
            <a:r>
              <a:rPr lang="en-US" i="1" dirty="0"/>
              <a:t>b </a:t>
            </a:r>
            <a:r>
              <a:rPr lang="en-US" dirty="0"/>
              <a:t>!</a:t>
            </a:r>
          </a:p>
        </p:txBody>
      </p:sp>
      <p:sp>
        <p:nvSpPr>
          <p:cNvPr id="653338" name="Text Box 26"/>
          <p:cNvSpPr txBox="1">
            <a:spLocks noChangeArrowheads="1"/>
          </p:cNvSpPr>
          <p:nvPr/>
        </p:nvSpPr>
        <p:spPr bwMode="auto">
          <a:xfrm>
            <a:off x="3995738" y="5768975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1:0:</a:t>
            </a:r>
            <a:r>
              <a:rPr lang="de-DE" i="1"/>
              <a:t>a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>
          <a:xfrm>
            <a:off x="539750" y="6608763"/>
            <a:ext cx="6624638" cy="152400"/>
          </a:xfrm>
        </p:spPr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8198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Byzantine Generals</a:t>
            </a:r>
          </a:p>
        </p:txBody>
      </p:sp>
      <p:sp>
        <p:nvSpPr>
          <p:cNvPr id="49152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tabLst>
                <a:tab pos="4033838" algn="l"/>
              </a:tabLst>
            </a:pPr>
            <a:r>
              <a:rPr lang="en-US" dirty="0"/>
              <a:t>Algorithm can be generalized for larger </a:t>
            </a:r>
            <a:r>
              <a:rPr lang="en-US" i="1" dirty="0"/>
              <a:t>m</a:t>
            </a:r>
            <a:r>
              <a:rPr lang="en-US" dirty="0"/>
              <a:t> through a recursive execution of the algorithm</a:t>
            </a:r>
          </a:p>
          <a:p>
            <a:pPr lvl="1">
              <a:tabLst>
                <a:tab pos="4033838" algn="l"/>
              </a:tabLst>
            </a:pPr>
            <a:r>
              <a:rPr lang="en-US" dirty="0"/>
              <a:t>The algorithm needs </a:t>
            </a:r>
            <a:r>
              <a:rPr lang="en-US" i="1" dirty="0"/>
              <a:t>m</a:t>
            </a:r>
            <a:r>
              <a:rPr lang="en-US" dirty="0"/>
              <a:t> + 1 rounds (that is minimal!)</a:t>
            </a:r>
          </a:p>
          <a:p>
            <a:pPr lvl="1">
              <a:buFont typeface="Arial Unicode MS" pitchFamily="34" charset="-128"/>
              <a:buChar char="⇒"/>
              <a:tabLst>
                <a:tab pos="4033838" algn="l"/>
              </a:tabLst>
            </a:pPr>
            <a:r>
              <a:rPr lang="en-US" dirty="0"/>
              <a:t>Unit time complexity </a:t>
            </a:r>
            <a:r>
              <a:rPr lang="en-US" i="1" dirty="0"/>
              <a:t>m</a:t>
            </a:r>
            <a:r>
              <a:rPr lang="en-US" dirty="0"/>
              <a:t> + 1</a:t>
            </a:r>
          </a:p>
          <a:p>
            <a:pPr>
              <a:buFont typeface="Arial" charset="0"/>
              <a:buChar char="•"/>
              <a:tabLst>
                <a:tab pos="4033838" algn="l"/>
              </a:tabLst>
            </a:pPr>
            <a:r>
              <a:rPr lang="en-US" dirty="0"/>
              <a:t>With </a:t>
            </a:r>
            <a:r>
              <a:rPr lang="en-US" i="1" dirty="0"/>
              <a:t>m</a:t>
            </a:r>
            <a:r>
              <a:rPr lang="en-US" dirty="0"/>
              <a:t> faulty processes, agreement is possible if there are at least 2</a:t>
            </a:r>
            <a:r>
              <a:rPr lang="en-US" i="1" dirty="0"/>
              <a:t>m</a:t>
            </a:r>
            <a:r>
              <a:rPr lang="en-US" dirty="0"/>
              <a:t> + 1 correct processes </a:t>
            </a:r>
          </a:p>
          <a:p>
            <a:pPr>
              <a:buFont typeface="Arial" charset="0"/>
              <a:buChar char="•"/>
              <a:tabLst>
                <a:tab pos="4033838" algn="l"/>
              </a:tabLst>
            </a:pPr>
            <a:endParaRPr lang="en-US" dirty="0"/>
          </a:p>
          <a:p>
            <a:pPr>
              <a:buFont typeface="Arial Unicode MS" pitchFamily="34" charset="-128"/>
              <a:buChar char="⇒"/>
              <a:tabLst>
                <a:tab pos="4033838" algn="l"/>
              </a:tabLst>
            </a:pPr>
            <a:r>
              <a:rPr lang="en-US" dirty="0"/>
              <a:t>It must apply: </a:t>
            </a:r>
            <a:r>
              <a:rPr lang="en-US" i="1" dirty="0">
                <a:sym typeface="Wingdings" pitchFamily="2" charset="2"/>
              </a:rPr>
              <a:t>n</a:t>
            </a:r>
            <a:r>
              <a:rPr lang="en-US" dirty="0">
                <a:sym typeface="Wingdings" pitchFamily="2" charset="2"/>
              </a:rPr>
              <a:t> ≥ 3</a:t>
            </a:r>
            <a:r>
              <a:rPr lang="en-US" i="1" dirty="0">
                <a:sym typeface="Wingdings" pitchFamily="2" charset="2"/>
              </a:rPr>
              <a:t>m</a:t>
            </a:r>
            <a:r>
              <a:rPr lang="en-US" dirty="0">
                <a:sym typeface="Wingdings" pitchFamily="2" charset="2"/>
              </a:rPr>
              <a:t> + 1 	(The barrier is hard!)</a:t>
            </a:r>
          </a:p>
          <a:p>
            <a:pPr>
              <a:buFont typeface="Arial Unicode MS" pitchFamily="34" charset="-128"/>
              <a:buChar char="⇒"/>
              <a:tabLst>
                <a:tab pos="4033838" algn="l"/>
              </a:tabLst>
            </a:pPr>
            <a:endParaRPr lang="en-US" dirty="0"/>
          </a:p>
          <a:p>
            <a:pPr>
              <a:buFont typeface="Arial Unicode MS" pitchFamily="34" charset="-128"/>
              <a:buChar char="⇒"/>
              <a:tabLst>
                <a:tab pos="4033838" algn="l"/>
              </a:tabLst>
            </a:pPr>
            <a:r>
              <a:rPr lang="en-US" dirty="0"/>
              <a:t>More than 2 / 3 of all processes must work correctly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144502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Recursive algorithm </a:t>
            </a:r>
            <a:r>
              <a:rPr lang="en-US" sz="2400" i="1" dirty="0"/>
              <a:t>OM</a:t>
            </a:r>
            <a:r>
              <a:rPr lang="en-US" sz="2400" dirty="0"/>
              <a:t> for Oral Messages 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  <a:tabLst>
                <a:tab pos="720725" algn="l"/>
                <a:tab pos="1076325" algn="l"/>
                <a:tab pos="1431925" algn="l"/>
                <a:tab pos="1798638" algn="l"/>
                <a:tab pos="2154238" algn="l"/>
                <a:tab pos="2509838" algn="l"/>
                <a:tab pos="3944938" algn="l"/>
              </a:tabLst>
            </a:pPr>
            <a:r>
              <a:rPr lang="de-DE" b="1" noProof="1">
                <a:latin typeface="Courier New" pitchFamily="49" charset="0"/>
              </a:rPr>
              <a:t>Initial action at commander:	</a:t>
            </a:r>
            <a:r>
              <a:rPr lang="de-DE" b="1" noProof="1">
                <a:solidFill>
                  <a:schemeClr val="tx2"/>
                </a:solidFill>
                <a:latin typeface="Courier New" pitchFamily="49" charset="0"/>
              </a:rPr>
              <a:t>OM(m,</a:t>
            </a:r>
            <a:r>
              <a:rPr lang="de-DE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de-DE" b="1" noProof="1">
                <a:solidFill>
                  <a:schemeClr val="tx2"/>
                </a:solidFill>
                <a:latin typeface="Courier New" pitchFamily="49" charset="0"/>
              </a:rPr>
              <a:t>0,</a:t>
            </a:r>
            <a:r>
              <a:rPr lang="de-DE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de-DE" b="1" noProof="1">
                <a:solidFill>
                  <a:schemeClr val="tx2"/>
                </a:solidFill>
                <a:latin typeface="Courier New" pitchFamily="49" charset="0"/>
              </a:rPr>
              <a:t>{1,</a:t>
            </a:r>
            <a:r>
              <a:rPr lang="de-DE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de-DE" b="1" noProof="1">
                <a:solidFill>
                  <a:schemeClr val="tx2"/>
                </a:solidFill>
                <a:latin typeface="Courier New" pitchFamily="49" charset="0"/>
              </a:rPr>
              <a:t>…,</a:t>
            </a:r>
            <a:r>
              <a:rPr lang="de-DE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de-DE" b="1" noProof="1">
                <a:solidFill>
                  <a:schemeClr val="tx2"/>
                </a:solidFill>
                <a:latin typeface="Courier New" pitchFamily="49" charset="0"/>
              </a:rPr>
              <a:t>n</a:t>
            </a:r>
            <a:r>
              <a:rPr lang="de-DE" b="1" dirty="0">
                <a:solidFill>
                  <a:schemeClr val="tx2"/>
                </a:solidFill>
                <a:latin typeface="Courier New" pitchFamily="49" charset="0"/>
              </a:rPr>
              <a:t> - 1</a:t>
            </a:r>
            <a:r>
              <a:rPr lang="de-DE" b="1" noProof="1">
                <a:solidFill>
                  <a:schemeClr val="tx2"/>
                </a:solidFill>
                <a:latin typeface="Courier New" pitchFamily="49" charset="0"/>
              </a:rPr>
              <a:t>},</a:t>
            </a:r>
            <a:r>
              <a:rPr lang="de-DE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de-DE" b="1" noProof="1">
                <a:solidFill>
                  <a:schemeClr val="tx2"/>
                </a:solidFill>
                <a:latin typeface="Courier New" pitchFamily="49" charset="0"/>
              </a:rPr>
              <a:t>v)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720725" algn="l"/>
                <a:tab pos="1076325" algn="l"/>
                <a:tab pos="1431925" algn="l"/>
                <a:tab pos="1798638" algn="l"/>
                <a:tab pos="2154238" algn="l"/>
                <a:tab pos="2509838" algn="l"/>
                <a:tab pos="3944938" algn="l"/>
              </a:tabLst>
            </a:pPr>
            <a:r>
              <a:rPr lang="de-DE" b="1" noProof="1">
                <a:latin typeface="Courier New" pitchFamily="49" charset="0"/>
              </a:rPr>
              <a:t>Initial action at lieutenant</a:t>
            </a:r>
            <a:r>
              <a:rPr lang="de-DE" b="1" dirty="0">
                <a:latin typeface="Courier New" pitchFamily="49" charset="0"/>
              </a:rPr>
              <a:t> L</a:t>
            </a:r>
            <a:r>
              <a:rPr lang="de-DE" b="1" noProof="1">
                <a:latin typeface="Courier New" pitchFamily="49" charset="0"/>
              </a:rPr>
              <a:t>:	M</a:t>
            </a:r>
            <a:r>
              <a:rPr lang="de-DE" b="1" baseline="-25000" dirty="0">
                <a:latin typeface="Courier New" pitchFamily="49" charset="0"/>
              </a:rPr>
              <a:t>L</a:t>
            </a:r>
            <a:r>
              <a:rPr lang="de-DE" b="1" noProof="1">
                <a:latin typeface="Courier New" pitchFamily="49" charset="0"/>
              </a:rPr>
              <a:t>={}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720725" algn="l"/>
                <a:tab pos="1076325" algn="l"/>
                <a:tab pos="1431925" algn="l"/>
                <a:tab pos="1798638" algn="l"/>
                <a:tab pos="2154238" algn="l"/>
                <a:tab pos="2509838" algn="l"/>
                <a:tab pos="3944938" algn="l"/>
              </a:tabLst>
            </a:pPr>
            <a:endParaRPr lang="de-DE" b="1" noProof="1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  <a:tabLst>
                <a:tab pos="720725" algn="l"/>
                <a:tab pos="1076325" algn="l"/>
                <a:tab pos="1431925" algn="l"/>
                <a:tab pos="1798638" algn="l"/>
                <a:tab pos="2154238" algn="l"/>
                <a:tab pos="2509838" algn="l"/>
                <a:tab pos="3944938" algn="l"/>
              </a:tabLst>
            </a:pPr>
            <a:r>
              <a:rPr lang="de-DE" b="1" dirty="0">
                <a:latin typeface="Courier New" pitchFamily="49" charset="0"/>
              </a:rPr>
              <a:t>PROC </a:t>
            </a:r>
            <a:r>
              <a:rPr lang="de-DE" b="1" noProof="1">
                <a:solidFill>
                  <a:schemeClr val="tx2"/>
                </a:solidFill>
                <a:latin typeface="Courier New" pitchFamily="49" charset="0"/>
              </a:rPr>
              <a:t>OM(m,</a:t>
            </a:r>
            <a:r>
              <a:rPr lang="de-DE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de-DE" b="1" noProof="1">
                <a:solidFill>
                  <a:schemeClr val="tx2"/>
                </a:solidFill>
                <a:latin typeface="Courier New" pitchFamily="49" charset="0"/>
              </a:rPr>
              <a:t>C,</a:t>
            </a:r>
            <a:r>
              <a:rPr lang="de-DE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de-DE" b="1" noProof="1">
                <a:solidFill>
                  <a:schemeClr val="tx2"/>
                </a:solidFill>
                <a:latin typeface="Courier New" pitchFamily="49" charset="0"/>
              </a:rPr>
              <a:t>G,</a:t>
            </a:r>
            <a:r>
              <a:rPr lang="de-DE" b="1" dirty="0">
                <a:solidFill>
                  <a:schemeClr val="tx2"/>
                </a:solidFill>
                <a:latin typeface="Courier New" pitchFamily="49" charset="0"/>
              </a:rPr>
              <a:t> t</a:t>
            </a:r>
            <a:r>
              <a:rPr lang="de-DE" b="1" noProof="1">
                <a:solidFill>
                  <a:schemeClr val="tx2"/>
                </a:solidFill>
                <a:latin typeface="Courier New" pitchFamily="49" charset="0"/>
              </a:rPr>
              <a:t>)</a:t>
            </a:r>
            <a:r>
              <a:rPr lang="de-DE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de-DE" b="1" dirty="0">
                <a:latin typeface="Courier New" pitchFamily="49" charset="0"/>
              </a:rPr>
              <a:t>{</a:t>
            </a:r>
            <a:endParaRPr lang="de-DE" b="1" noProof="1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  <a:tabLst>
                <a:tab pos="720725" algn="l"/>
                <a:tab pos="1076325" algn="l"/>
                <a:tab pos="1431925" algn="l"/>
                <a:tab pos="1798638" algn="l"/>
                <a:tab pos="2154238" algn="l"/>
                <a:tab pos="2509838" algn="l"/>
                <a:tab pos="3944938" algn="l"/>
              </a:tabLst>
            </a:pPr>
            <a:r>
              <a:rPr lang="de-DE" b="1" noProof="1">
                <a:latin typeface="Courier New" pitchFamily="49" charset="0"/>
              </a:rPr>
              <a:t>	FOREACH L in G DO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720725" algn="l"/>
                <a:tab pos="1076325" algn="l"/>
                <a:tab pos="1431925" algn="l"/>
                <a:tab pos="1798638" algn="l"/>
                <a:tab pos="2154238" algn="l"/>
                <a:tab pos="2509838" algn="l"/>
                <a:tab pos="3944938" algn="l"/>
              </a:tabLst>
            </a:pPr>
            <a:r>
              <a:rPr lang="de-DE" b="1" noProof="1">
                <a:latin typeface="Courier New" pitchFamily="49" charset="0"/>
              </a:rPr>
              <a:t>		SEND (m,</a:t>
            </a:r>
            <a:r>
              <a:rPr lang="de-DE" b="1" dirty="0">
                <a:latin typeface="Courier New" pitchFamily="49" charset="0"/>
              </a:rPr>
              <a:t> </a:t>
            </a:r>
            <a:r>
              <a:rPr lang="de-DE" b="1" noProof="1">
                <a:latin typeface="Courier New" pitchFamily="49" charset="0"/>
              </a:rPr>
              <a:t>G,</a:t>
            </a:r>
            <a:r>
              <a:rPr lang="de-DE" b="1" dirty="0">
                <a:latin typeface="Courier New" pitchFamily="49" charset="0"/>
              </a:rPr>
              <a:t> </a:t>
            </a:r>
            <a:r>
              <a:rPr lang="de-DE" b="1" noProof="1">
                <a:latin typeface="Courier New" pitchFamily="49" charset="0"/>
              </a:rPr>
              <a:t>C</a:t>
            </a:r>
            <a:r>
              <a:rPr lang="de-DE" b="1" dirty="0">
                <a:latin typeface="Courier New" pitchFamily="49" charset="0"/>
              </a:rPr>
              <a:t> + </a:t>
            </a:r>
            <a:r>
              <a:rPr lang="de-DE" b="1" noProof="1">
                <a:latin typeface="Courier New" pitchFamily="49" charset="0"/>
                <a:cs typeface="Courier New" pitchFamily="49" charset="0"/>
              </a:rPr>
              <a:t>"</a:t>
            </a:r>
            <a:r>
              <a:rPr lang="de-DE" b="1" noProof="1">
                <a:latin typeface="Courier New" pitchFamily="49" charset="0"/>
              </a:rPr>
              <a:t>:</a:t>
            </a:r>
            <a:r>
              <a:rPr lang="de-DE" b="1" noProof="1">
                <a:latin typeface="Courier New" pitchFamily="49" charset="0"/>
                <a:cs typeface="Courier New" pitchFamily="49" charset="0"/>
              </a:rPr>
              <a:t>"</a:t>
            </a:r>
            <a:r>
              <a:rPr lang="de-D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noProof="1">
                <a:latin typeface="Courier New" pitchFamily="49" charset="0"/>
              </a:rPr>
              <a:t>+</a:t>
            </a:r>
            <a:r>
              <a:rPr lang="de-DE" b="1" dirty="0">
                <a:latin typeface="Courier New" pitchFamily="49" charset="0"/>
              </a:rPr>
              <a:t> t </a:t>
            </a:r>
            <a:r>
              <a:rPr lang="de-DE" b="1" noProof="1">
                <a:latin typeface="Courier New" pitchFamily="49" charset="0"/>
              </a:rPr>
              <a:t>) TO L;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720725" algn="l"/>
                <a:tab pos="1076325" algn="l"/>
                <a:tab pos="1431925" algn="l"/>
                <a:tab pos="1798638" algn="l"/>
                <a:tab pos="2154238" algn="l"/>
                <a:tab pos="2509838" algn="l"/>
                <a:tab pos="3944938" algn="l"/>
              </a:tabLst>
            </a:pPr>
            <a:r>
              <a:rPr lang="de-DE" b="1" noProof="1">
                <a:latin typeface="Courier New" pitchFamily="49" charset="0"/>
              </a:rPr>
              <a:t>	END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720725" algn="l"/>
                <a:tab pos="1076325" algn="l"/>
                <a:tab pos="1431925" algn="l"/>
                <a:tab pos="1798638" algn="l"/>
                <a:tab pos="2154238" algn="l"/>
                <a:tab pos="2509838" algn="l"/>
                <a:tab pos="3944938" algn="l"/>
              </a:tabLst>
            </a:pPr>
            <a:r>
              <a:rPr lang="de-DE" b="1" noProof="1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720725" algn="l"/>
                <a:tab pos="1076325" algn="l"/>
                <a:tab pos="1431925" algn="l"/>
                <a:tab pos="1798638" algn="l"/>
                <a:tab pos="2154238" algn="l"/>
                <a:tab pos="2509838" algn="l"/>
                <a:tab pos="3944938" algn="l"/>
              </a:tabLst>
            </a:pPr>
            <a:endParaRPr lang="de-DE" b="1" noProof="1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  <a:tabLst>
                <a:tab pos="720725" algn="l"/>
                <a:tab pos="1076325" algn="l"/>
                <a:tab pos="1431925" algn="l"/>
                <a:tab pos="1798638" algn="l"/>
                <a:tab pos="2154238" algn="l"/>
                <a:tab pos="2509838" algn="l"/>
                <a:tab pos="3944938" algn="l"/>
              </a:tabLst>
            </a:pPr>
            <a:r>
              <a:rPr lang="de-DE" b="1" noProof="1">
                <a:latin typeface="Courier New" pitchFamily="49" charset="0"/>
              </a:rPr>
              <a:t>{Message (m,</a:t>
            </a:r>
            <a:r>
              <a:rPr lang="de-DE" b="1" dirty="0">
                <a:latin typeface="Courier New" pitchFamily="49" charset="0"/>
              </a:rPr>
              <a:t> </a:t>
            </a:r>
            <a:r>
              <a:rPr lang="de-DE" b="1" noProof="1">
                <a:latin typeface="Courier New" pitchFamily="49" charset="0"/>
              </a:rPr>
              <a:t>G,</a:t>
            </a:r>
            <a:r>
              <a:rPr lang="de-DE" b="1" dirty="0">
                <a:latin typeface="Courier New" pitchFamily="49" charset="0"/>
              </a:rPr>
              <a:t> </a:t>
            </a:r>
            <a:r>
              <a:rPr lang="de-DE" b="1" noProof="1">
                <a:latin typeface="Courier New" pitchFamily="49" charset="0"/>
              </a:rPr>
              <a:t>t) is received by lieutenant L}:</a:t>
            </a:r>
            <a:endParaRPr lang="de-DE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  <a:tabLst>
                <a:tab pos="720725" algn="l"/>
                <a:tab pos="1076325" algn="l"/>
                <a:tab pos="1431925" algn="l"/>
                <a:tab pos="1798638" algn="l"/>
                <a:tab pos="2154238" algn="l"/>
                <a:tab pos="2509838" algn="l"/>
                <a:tab pos="3944938" algn="l"/>
              </a:tabLst>
            </a:pPr>
            <a:r>
              <a:rPr lang="de-DE" b="1" dirty="0">
                <a:latin typeface="Courier New" pitchFamily="49" charset="0"/>
              </a:rPr>
              <a:t>	IF (m, G, t) </a:t>
            </a:r>
            <a:r>
              <a:rPr lang="en-US" b="1" dirty="0">
                <a:latin typeface="Courier New" pitchFamily="49" charset="0"/>
              </a:rPr>
              <a:t>is pending</a:t>
            </a:r>
            <a:r>
              <a:rPr lang="de-DE" b="1" dirty="0">
                <a:latin typeface="Courier New" pitchFamily="49" charset="0"/>
              </a:rPr>
              <a:t> THEN</a:t>
            </a:r>
            <a:endParaRPr lang="de-DE" b="1" noProof="1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  <a:tabLst>
                <a:tab pos="720725" algn="l"/>
                <a:tab pos="1076325" algn="l"/>
                <a:tab pos="1431925" algn="l"/>
                <a:tab pos="1798638" algn="l"/>
                <a:tab pos="2154238" algn="l"/>
                <a:tab pos="2509838" algn="l"/>
                <a:tab pos="3944938" algn="l"/>
              </a:tabLst>
            </a:pPr>
            <a:r>
              <a:rPr lang="de-DE" b="1" noProof="1">
                <a:latin typeface="Courier New" pitchFamily="49" charset="0"/>
              </a:rPr>
              <a:t>	</a:t>
            </a:r>
            <a:r>
              <a:rPr lang="de-DE" b="1" dirty="0">
                <a:latin typeface="Courier New" pitchFamily="49" charset="0"/>
              </a:rPr>
              <a:t>	</a:t>
            </a:r>
            <a:r>
              <a:rPr lang="de-DE" b="1" noProof="1">
                <a:latin typeface="Courier New" pitchFamily="49" charset="0"/>
              </a:rPr>
              <a:t>M</a:t>
            </a:r>
            <a:r>
              <a:rPr lang="de-DE" b="1" baseline="-250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L </a:t>
            </a:r>
            <a:r>
              <a:rPr lang="de-DE" b="1" noProof="1">
                <a:latin typeface="Courier New" pitchFamily="49" charset="0"/>
              </a:rPr>
              <a:t>:=</a:t>
            </a:r>
            <a:r>
              <a:rPr lang="de-DE" b="1" dirty="0">
                <a:latin typeface="Courier New" pitchFamily="49" charset="0"/>
              </a:rPr>
              <a:t> </a:t>
            </a:r>
            <a:r>
              <a:rPr lang="de-DE" b="1" noProof="1">
                <a:latin typeface="Courier New" pitchFamily="49" charset="0"/>
              </a:rPr>
              <a:t>M</a:t>
            </a:r>
            <a:r>
              <a:rPr lang="de-DE" b="1" baseline="-250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L</a:t>
            </a:r>
            <a:r>
              <a:rPr lang="de-DE" b="1" noProof="1">
                <a:latin typeface="Courier New" pitchFamily="49" charset="0"/>
              </a:rPr>
              <a:t> </a:t>
            </a:r>
            <a:r>
              <a:rPr lang="de-DE" b="1" noProof="1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∪ </a:t>
            </a:r>
            <a:r>
              <a:rPr lang="de-DE" b="1" noProof="1">
                <a:latin typeface="Courier New" pitchFamily="49" charset="0"/>
              </a:rPr>
              <a:t>t;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720725" algn="l"/>
                <a:tab pos="1076325" algn="l"/>
                <a:tab pos="1431925" algn="l"/>
                <a:tab pos="1798638" algn="l"/>
                <a:tab pos="2154238" algn="l"/>
                <a:tab pos="2509838" algn="l"/>
                <a:tab pos="3944938" algn="l"/>
              </a:tabLst>
            </a:pPr>
            <a:r>
              <a:rPr lang="de-DE" b="1" noProof="1">
                <a:latin typeface="Courier New" pitchFamily="49" charset="0"/>
              </a:rPr>
              <a:t>	</a:t>
            </a:r>
            <a:r>
              <a:rPr lang="de-DE" b="1" dirty="0">
                <a:latin typeface="Courier New" pitchFamily="49" charset="0"/>
              </a:rPr>
              <a:t>	</a:t>
            </a:r>
            <a:r>
              <a:rPr lang="de-DE" b="1" noProof="1">
                <a:latin typeface="Courier New" pitchFamily="49" charset="0"/>
              </a:rPr>
              <a:t>IF m</a:t>
            </a:r>
            <a:r>
              <a:rPr lang="de-DE" b="1" dirty="0">
                <a:latin typeface="Courier New" pitchFamily="49" charset="0"/>
              </a:rPr>
              <a:t> </a:t>
            </a:r>
            <a:r>
              <a:rPr lang="de-DE" b="1" noProof="1">
                <a:latin typeface="Courier New" pitchFamily="49" charset="0"/>
              </a:rPr>
              <a:t>!=</a:t>
            </a:r>
            <a:r>
              <a:rPr lang="de-DE" b="1" dirty="0">
                <a:latin typeface="Courier New" pitchFamily="49" charset="0"/>
              </a:rPr>
              <a:t> </a:t>
            </a:r>
            <a:r>
              <a:rPr lang="de-DE" b="1" noProof="1">
                <a:latin typeface="Courier New" pitchFamily="49" charset="0"/>
              </a:rPr>
              <a:t>0 THEN </a:t>
            </a:r>
            <a:endParaRPr lang="de-DE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  <a:tabLst>
                <a:tab pos="720725" algn="l"/>
                <a:tab pos="1076325" algn="l"/>
                <a:tab pos="1431925" algn="l"/>
                <a:tab pos="1798638" algn="l"/>
                <a:tab pos="2154238" algn="l"/>
                <a:tab pos="2509838" algn="l"/>
                <a:tab pos="3944938" algn="l"/>
              </a:tabLst>
            </a:pPr>
            <a:r>
              <a:rPr lang="de-DE" b="1" dirty="0">
                <a:latin typeface="Courier New" pitchFamily="49" charset="0"/>
              </a:rPr>
              <a:t>			</a:t>
            </a:r>
            <a:r>
              <a:rPr lang="de-DE" b="1" noProof="1">
                <a:solidFill>
                  <a:schemeClr val="tx2"/>
                </a:solidFill>
                <a:latin typeface="Courier New" pitchFamily="49" charset="0"/>
              </a:rPr>
              <a:t>OM(m</a:t>
            </a:r>
            <a:r>
              <a:rPr lang="de-DE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de-DE" b="1" noProof="1">
                <a:solidFill>
                  <a:schemeClr val="tx2"/>
                </a:solidFill>
                <a:latin typeface="Courier New" pitchFamily="49" charset="0"/>
              </a:rPr>
              <a:t>-</a:t>
            </a:r>
            <a:r>
              <a:rPr lang="de-DE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de-DE" b="1" noProof="1">
                <a:solidFill>
                  <a:schemeClr val="tx2"/>
                </a:solidFill>
                <a:latin typeface="Courier New" pitchFamily="49" charset="0"/>
              </a:rPr>
              <a:t>1,</a:t>
            </a:r>
            <a:r>
              <a:rPr lang="de-DE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de-DE" b="1" noProof="1">
                <a:solidFill>
                  <a:schemeClr val="tx2"/>
                </a:solidFill>
                <a:latin typeface="Courier New" pitchFamily="49" charset="0"/>
              </a:rPr>
              <a:t>L,</a:t>
            </a:r>
            <a:r>
              <a:rPr lang="de-DE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de-DE" b="1" noProof="1">
                <a:solidFill>
                  <a:schemeClr val="tx2"/>
                </a:solidFill>
                <a:latin typeface="Courier New" pitchFamily="49" charset="0"/>
              </a:rPr>
              <a:t>G</a:t>
            </a:r>
            <a:r>
              <a:rPr lang="de-DE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de-DE" b="1" noProof="1">
                <a:solidFill>
                  <a:schemeClr val="tx2"/>
                </a:solidFill>
                <a:latin typeface="Courier New" pitchFamily="49" charset="0"/>
              </a:rPr>
              <a:t>\</a:t>
            </a:r>
            <a:r>
              <a:rPr lang="de-DE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de-DE" b="1" noProof="1">
                <a:solidFill>
                  <a:schemeClr val="tx2"/>
                </a:solidFill>
                <a:latin typeface="Courier New" pitchFamily="49" charset="0"/>
              </a:rPr>
              <a:t>{L},</a:t>
            </a:r>
            <a:r>
              <a:rPr lang="de-DE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de-DE" b="1" noProof="1">
                <a:solidFill>
                  <a:schemeClr val="tx2"/>
                </a:solidFill>
                <a:latin typeface="Courier New" pitchFamily="49" charset="0"/>
              </a:rPr>
              <a:t>t);</a:t>
            </a:r>
            <a:endParaRPr lang="de-DE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  <a:tabLst>
                <a:tab pos="720725" algn="l"/>
                <a:tab pos="1076325" algn="l"/>
                <a:tab pos="1431925" algn="l"/>
                <a:tab pos="1798638" algn="l"/>
                <a:tab pos="2154238" algn="l"/>
                <a:tab pos="2509838" algn="l"/>
                <a:tab pos="3944938" algn="l"/>
              </a:tabLst>
            </a:pPr>
            <a:r>
              <a:rPr lang="de-DE" b="1" dirty="0">
                <a:latin typeface="Courier New" pitchFamily="49" charset="0"/>
              </a:rPr>
              <a:t>		</a:t>
            </a:r>
            <a:r>
              <a:rPr lang="de-DE" b="1" noProof="1">
                <a:latin typeface="Courier New" pitchFamily="49" charset="0"/>
              </a:rPr>
              <a:t>FI</a:t>
            </a:r>
            <a:endParaRPr lang="de-DE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  <a:tabLst>
                <a:tab pos="720725" algn="l"/>
                <a:tab pos="1076325" algn="l"/>
                <a:tab pos="1431925" algn="l"/>
                <a:tab pos="1798638" algn="l"/>
                <a:tab pos="2154238" algn="l"/>
                <a:tab pos="2509838" algn="l"/>
                <a:tab pos="3944938" algn="l"/>
              </a:tabLst>
            </a:pPr>
            <a:r>
              <a:rPr lang="de-DE" b="1" dirty="0">
                <a:latin typeface="Courier New" pitchFamily="49" charset="0"/>
              </a:rPr>
              <a:t>	FI</a:t>
            </a:r>
            <a:endParaRPr lang="de-DE" b="1" noProof="1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  <a:tabLst>
                <a:tab pos="720725" algn="l"/>
                <a:tab pos="1076325" algn="l"/>
                <a:tab pos="1431925" algn="l"/>
                <a:tab pos="1798638" algn="l"/>
                <a:tab pos="2154238" algn="l"/>
                <a:tab pos="2509838" algn="l"/>
                <a:tab pos="3944938" algn="l"/>
              </a:tabLst>
            </a:pPr>
            <a:endParaRPr lang="de-DE" b="1" noProof="1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  <a:tabLst>
                <a:tab pos="720725" algn="l"/>
                <a:tab pos="1076325" algn="l"/>
                <a:tab pos="1431925" algn="l"/>
                <a:tab pos="1798638" algn="l"/>
                <a:tab pos="2154238" algn="l"/>
                <a:tab pos="2509838" algn="l"/>
                <a:tab pos="3944938" algn="l"/>
              </a:tabLst>
            </a:pPr>
            <a:r>
              <a:rPr lang="de-DE" b="1" noProof="1">
                <a:latin typeface="Courier New" pitchFamily="49" charset="0"/>
              </a:rPr>
              <a:t>{Lieutenant P has received all messages}: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720725" algn="l"/>
                <a:tab pos="1076325" algn="l"/>
                <a:tab pos="1431925" algn="l"/>
                <a:tab pos="1798638" algn="l"/>
                <a:tab pos="2154238" algn="l"/>
                <a:tab pos="2509838" algn="l"/>
                <a:tab pos="3944938" algn="l"/>
              </a:tabLst>
            </a:pPr>
            <a:r>
              <a:rPr lang="de-DE" b="1" noProof="1">
                <a:latin typeface="Courier New" pitchFamily="49" charset="0"/>
              </a:rPr>
              <a:t>	v:=tree_majority(M</a:t>
            </a:r>
            <a:r>
              <a:rPr lang="de-DE" b="1" baseline="-250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L</a:t>
            </a:r>
            <a:r>
              <a:rPr lang="de-DE" b="1" noProof="1">
                <a:latin typeface="Courier New" pitchFamily="49" charset="0"/>
              </a:rPr>
              <a:t>);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4896036" y="5229200"/>
            <a:ext cx="3960440" cy="646331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168400" algn="l"/>
              </a:tabLst>
            </a:pPr>
            <a:r>
              <a:rPr lang="de-DE" dirty="0"/>
              <a:t>Commander:	General 0</a:t>
            </a:r>
          </a:p>
          <a:p>
            <a:pPr>
              <a:tabLst>
                <a:tab pos="1168400" algn="l"/>
              </a:tabLst>
            </a:pPr>
            <a:r>
              <a:rPr lang="de-DE" dirty="0" err="1"/>
              <a:t>Lieutenants</a:t>
            </a:r>
            <a:r>
              <a:rPr lang="de-DE" dirty="0"/>
              <a:t>: 	Generals 1 – (n-1)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521673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for </a:t>
            </a:r>
            <a:r>
              <a:rPr lang="en-US" i="1" dirty="0"/>
              <a:t>n</a:t>
            </a:r>
            <a:r>
              <a:rPr lang="en-US" dirty="0"/>
              <a:t> = 5 and </a:t>
            </a:r>
            <a:r>
              <a:rPr lang="en-US" i="1" dirty="0"/>
              <a:t>m</a:t>
            </a:r>
            <a:r>
              <a:rPr lang="en-US" dirty="0"/>
              <a:t> = 1</a:t>
            </a:r>
          </a:p>
        </p:txBody>
      </p:sp>
      <p:sp>
        <p:nvSpPr>
          <p:cNvPr id="41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607237" name="Text Box 5"/>
          <p:cNvSpPr txBox="1">
            <a:spLocks noChangeArrowheads="1"/>
          </p:cNvSpPr>
          <p:nvPr/>
        </p:nvSpPr>
        <p:spPr bwMode="auto">
          <a:xfrm>
            <a:off x="4410075" y="2214563"/>
            <a:ext cx="330200" cy="385762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0</a:t>
            </a:r>
          </a:p>
        </p:txBody>
      </p:sp>
      <p:sp>
        <p:nvSpPr>
          <p:cNvPr id="607238" name="Text Box 6"/>
          <p:cNvSpPr txBox="1">
            <a:spLocks noChangeArrowheads="1"/>
          </p:cNvSpPr>
          <p:nvPr/>
        </p:nvSpPr>
        <p:spPr bwMode="auto">
          <a:xfrm>
            <a:off x="2473325" y="3375025"/>
            <a:ext cx="330200" cy="385763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1</a:t>
            </a:r>
          </a:p>
        </p:txBody>
      </p:sp>
      <p:sp>
        <p:nvSpPr>
          <p:cNvPr id="607244" name="Text Box 12"/>
          <p:cNvSpPr txBox="1">
            <a:spLocks noChangeArrowheads="1"/>
          </p:cNvSpPr>
          <p:nvPr/>
        </p:nvSpPr>
        <p:spPr bwMode="auto">
          <a:xfrm>
            <a:off x="2070100" y="4375150"/>
            <a:ext cx="330200" cy="385763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2</a:t>
            </a:r>
          </a:p>
        </p:txBody>
      </p:sp>
      <p:sp>
        <p:nvSpPr>
          <p:cNvPr id="607245" name="Text Box 13"/>
          <p:cNvSpPr txBox="1">
            <a:spLocks noChangeArrowheads="1"/>
          </p:cNvSpPr>
          <p:nvPr/>
        </p:nvSpPr>
        <p:spPr bwMode="auto">
          <a:xfrm>
            <a:off x="2463800" y="4375150"/>
            <a:ext cx="330200" cy="385763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3</a:t>
            </a:r>
          </a:p>
        </p:txBody>
      </p:sp>
      <p:sp>
        <p:nvSpPr>
          <p:cNvPr id="607246" name="Text Box 14"/>
          <p:cNvSpPr txBox="1">
            <a:spLocks noChangeArrowheads="1"/>
          </p:cNvSpPr>
          <p:nvPr/>
        </p:nvSpPr>
        <p:spPr bwMode="auto">
          <a:xfrm>
            <a:off x="2855913" y="4375150"/>
            <a:ext cx="330200" cy="385763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4</a:t>
            </a:r>
          </a:p>
        </p:txBody>
      </p:sp>
      <p:cxnSp>
        <p:nvCxnSpPr>
          <p:cNvPr id="607256" name="AutoShape 24"/>
          <p:cNvCxnSpPr>
            <a:cxnSpLocks noChangeShapeType="1"/>
            <a:stCxn id="607238" idx="2"/>
            <a:endCxn id="607244" idx="0"/>
          </p:cNvCxnSpPr>
          <p:nvPr/>
        </p:nvCxnSpPr>
        <p:spPr bwMode="auto">
          <a:xfrm flipH="1">
            <a:off x="2235200" y="3770313"/>
            <a:ext cx="403225" cy="595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7257" name="AutoShape 25"/>
          <p:cNvCxnSpPr>
            <a:cxnSpLocks noChangeShapeType="1"/>
            <a:stCxn id="607238" idx="2"/>
            <a:endCxn id="607245" idx="0"/>
          </p:cNvCxnSpPr>
          <p:nvPr/>
        </p:nvCxnSpPr>
        <p:spPr bwMode="auto">
          <a:xfrm flipH="1">
            <a:off x="2628900" y="3770313"/>
            <a:ext cx="9525" cy="595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7259" name="AutoShape 27"/>
          <p:cNvCxnSpPr>
            <a:cxnSpLocks noChangeShapeType="1"/>
            <a:stCxn id="607238" idx="2"/>
            <a:endCxn id="607246" idx="0"/>
          </p:cNvCxnSpPr>
          <p:nvPr/>
        </p:nvCxnSpPr>
        <p:spPr bwMode="auto">
          <a:xfrm>
            <a:off x="2638425" y="3770313"/>
            <a:ext cx="382588" cy="595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7374" name="AutoShape 142"/>
          <p:cNvCxnSpPr>
            <a:cxnSpLocks noChangeShapeType="1"/>
            <a:stCxn id="607237" idx="2"/>
            <a:endCxn id="607238" idx="0"/>
          </p:cNvCxnSpPr>
          <p:nvPr/>
        </p:nvCxnSpPr>
        <p:spPr bwMode="auto">
          <a:xfrm flipH="1">
            <a:off x="2638425" y="2609850"/>
            <a:ext cx="1936750" cy="755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7382" name="Text Box 150"/>
          <p:cNvSpPr txBox="1">
            <a:spLocks noChangeArrowheads="1"/>
          </p:cNvSpPr>
          <p:nvPr/>
        </p:nvSpPr>
        <p:spPr bwMode="auto">
          <a:xfrm>
            <a:off x="3768725" y="3375025"/>
            <a:ext cx="330200" cy="385763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2</a:t>
            </a:r>
          </a:p>
        </p:txBody>
      </p:sp>
      <p:sp>
        <p:nvSpPr>
          <p:cNvPr id="607383" name="Text Box 151"/>
          <p:cNvSpPr txBox="1">
            <a:spLocks noChangeArrowheads="1"/>
          </p:cNvSpPr>
          <p:nvPr/>
        </p:nvSpPr>
        <p:spPr bwMode="auto">
          <a:xfrm>
            <a:off x="3365500" y="4375150"/>
            <a:ext cx="330200" cy="385763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1</a:t>
            </a:r>
          </a:p>
        </p:txBody>
      </p:sp>
      <p:sp>
        <p:nvSpPr>
          <p:cNvPr id="607384" name="Text Box 152"/>
          <p:cNvSpPr txBox="1">
            <a:spLocks noChangeArrowheads="1"/>
          </p:cNvSpPr>
          <p:nvPr/>
        </p:nvSpPr>
        <p:spPr bwMode="auto">
          <a:xfrm>
            <a:off x="3759200" y="4375150"/>
            <a:ext cx="330200" cy="385763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3</a:t>
            </a:r>
          </a:p>
        </p:txBody>
      </p:sp>
      <p:sp>
        <p:nvSpPr>
          <p:cNvPr id="607385" name="Text Box 153"/>
          <p:cNvSpPr txBox="1">
            <a:spLocks noChangeArrowheads="1"/>
          </p:cNvSpPr>
          <p:nvPr/>
        </p:nvSpPr>
        <p:spPr bwMode="auto">
          <a:xfrm>
            <a:off x="4151313" y="4375150"/>
            <a:ext cx="330200" cy="385763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4</a:t>
            </a:r>
          </a:p>
        </p:txBody>
      </p:sp>
      <p:cxnSp>
        <p:nvCxnSpPr>
          <p:cNvPr id="607386" name="AutoShape 154"/>
          <p:cNvCxnSpPr>
            <a:cxnSpLocks noChangeShapeType="1"/>
            <a:stCxn id="607382" idx="2"/>
            <a:endCxn id="607383" idx="0"/>
          </p:cNvCxnSpPr>
          <p:nvPr/>
        </p:nvCxnSpPr>
        <p:spPr bwMode="auto">
          <a:xfrm flipH="1">
            <a:off x="3530600" y="3770313"/>
            <a:ext cx="403225" cy="595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7387" name="AutoShape 155"/>
          <p:cNvCxnSpPr>
            <a:cxnSpLocks noChangeShapeType="1"/>
            <a:stCxn id="607382" idx="2"/>
            <a:endCxn id="607384" idx="0"/>
          </p:cNvCxnSpPr>
          <p:nvPr/>
        </p:nvCxnSpPr>
        <p:spPr bwMode="auto">
          <a:xfrm flipH="1">
            <a:off x="3924300" y="3770313"/>
            <a:ext cx="9525" cy="595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7388" name="AutoShape 156"/>
          <p:cNvCxnSpPr>
            <a:cxnSpLocks noChangeShapeType="1"/>
            <a:stCxn id="607382" idx="2"/>
            <a:endCxn id="607385" idx="0"/>
          </p:cNvCxnSpPr>
          <p:nvPr/>
        </p:nvCxnSpPr>
        <p:spPr bwMode="auto">
          <a:xfrm>
            <a:off x="3933825" y="3770313"/>
            <a:ext cx="382588" cy="595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7390" name="Text Box 158"/>
          <p:cNvSpPr txBox="1">
            <a:spLocks noChangeArrowheads="1"/>
          </p:cNvSpPr>
          <p:nvPr/>
        </p:nvSpPr>
        <p:spPr bwMode="auto">
          <a:xfrm>
            <a:off x="5065713" y="3375025"/>
            <a:ext cx="330200" cy="385763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3</a:t>
            </a:r>
          </a:p>
        </p:txBody>
      </p:sp>
      <p:sp>
        <p:nvSpPr>
          <p:cNvPr id="607391" name="Text Box 159"/>
          <p:cNvSpPr txBox="1">
            <a:spLocks noChangeArrowheads="1"/>
          </p:cNvSpPr>
          <p:nvPr/>
        </p:nvSpPr>
        <p:spPr bwMode="auto">
          <a:xfrm>
            <a:off x="4662488" y="4375150"/>
            <a:ext cx="330200" cy="385763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1</a:t>
            </a:r>
          </a:p>
        </p:txBody>
      </p:sp>
      <p:sp>
        <p:nvSpPr>
          <p:cNvPr id="607392" name="Text Box 160"/>
          <p:cNvSpPr txBox="1">
            <a:spLocks noChangeArrowheads="1"/>
          </p:cNvSpPr>
          <p:nvPr/>
        </p:nvSpPr>
        <p:spPr bwMode="auto">
          <a:xfrm>
            <a:off x="5056188" y="4375150"/>
            <a:ext cx="330200" cy="385763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2</a:t>
            </a:r>
          </a:p>
        </p:txBody>
      </p:sp>
      <p:sp>
        <p:nvSpPr>
          <p:cNvPr id="607393" name="Text Box 161"/>
          <p:cNvSpPr txBox="1">
            <a:spLocks noChangeArrowheads="1"/>
          </p:cNvSpPr>
          <p:nvPr/>
        </p:nvSpPr>
        <p:spPr bwMode="auto">
          <a:xfrm>
            <a:off x="5448300" y="4375150"/>
            <a:ext cx="330200" cy="385763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4</a:t>
            </a:r>
          </a:p>
        </p:txBody>
      </p:sp>
      <p:cxnSp>
        <p:nvCxnSpPr>
          <p:cNvPr id="607394" name="AutoShape 162"/>
          <p:cNvCxnSpPr>
            <a:cxnSpLocks noChangeShapeType="1"/>
            <a:stCxn id="607390" idx="2"/>
            <a:endCxn id="607391" idx="0"/>
          </p:cNvCxnSpPr>
          <p:nvPr/>
        </p:nvCxnSpPr>
        <p:spPr bwMode="auto">
          <a:xfrm flipH="1">
            <a:off x="4827588" y="3770313"/>
            <a:ext cx="403225" cy="595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7395" name="AutoShape 163"/>
          <p:cNvCxnSpPr>
            <a:cxnSpLocks noChangeShapeType="1"/>
            <a:stCxn id="607390" idx="2"/>
            <a:endCxn id="607392" idx="0"/>
          </p:cNvCxnSpPr>
          <p:nvPr/>
        </p:nvCxnSpPr>
        <p:spPr bwMode="auto">
          <a:xfrm flipH="1">
            <a:off x="5221288" y="3770313"/>
            <a:ext cx="9525" cy="595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7396" name="AutoShape 164"/>
          <p:cNvCxnSpPr>
            <a:cxnSpLocks noChangeShapeType="1"/>
            <a:stCxn id="607390" idx="2"/>
            <a:endCxn id="607393" idx="0"/>
          </p:cNvCxnSpPr>
          <p:nvPr/>
        </p:nvCxnSpPr>
        <p:spPr bwMode="auto">
          <a:xfrm>
            <a:off x="5230813" y="3770313"/>
            <a:ext cx="382587" cy="595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7398" name="Text Box 166"/>
          <p:cNvSpPr txBox="1">
            <a:spLocks noChangeArrowheads="1"/>
          </p:cNvSpPr>
          <p:nvPr/>
        </p:nvSpPr>
        <p:spPr bwMode="auto">
          <a:xfrm>
            <a:off x="6361113" y="3375025"/>
            <a:ext cx="330200" cy="385763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4</a:t>
            </a:r>
          </a:p>
        </p:txBody>
      </p:sp>
      <p:sp>
        <p:nvSpPr>
          <p:cNvPr id="607399" name="Text Box 167"/>
          <p:cNvSpPr txBox="1">
            <a:spLocks noChangeArrowheads="1"/>
          </p:cNvSpPr>
          <p:nvPr/>
        </p:nvSpPr>
        <p:spPr bwMode="auto">
          <a:xfrm>
            <a:off x="5957888" y="4375150"/>
            <a:ext cx="330200" cy="385763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1</a:t>
            </a:r>
          </a:p>
        </p:txBody>
      </p:sp>
      <p:sp>
        <p:nvSpPr>
          <p:cNvPr id="607400" name="Text Box 168"/>
          <p:cNvSpPr txBox="1">
            <a:spLocks noChangeArrowheads="1"/>
          </p:cNvSpPr>
          <p:nvPr/>
        </p:nvSpPr>
        <p:spPr bwMode="auto">
          <a:xfrm>
            <a:off x="6351588" y="4375150"/>
            <a:ext cx="330200" cy="385763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2</a:t>
            </a:r>
          </a:p>
        </p:txBody>
      </p:sp>
      <p:sp>
        <p:nvSpPr>
          <p:cNvPr id="607401" name="Text Box 169"/>
          <p:cNvSpPr txBox="1">
            <a:spLocks noChangeArrowheads="1"/>
          </p:cNvSpPr>
          <p:nvPr/>
        </p:nvSpPr>
        <p:spPr bwMode="auto">
          <a:xfrm>
            <a:off x="6743700" y="4375150"/>
            <a:ext cx="330200" cy="385763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3</a:t>
            </a:r>
          </a:p>
        </p:txBody>
      </p:sp>
      <p:cxnSp>
        <p:nvCxnSpPr>
          <p:cNvPr id="607402" name="AutoShape 170"/>
          <p:cNvCxnSpPr>
            <a:cxnSpLocks noChangeShapeType="1"/>
            <a:stCxn id="607398" idx="2"/>
            <a:endCxn id="607399" idx="0"/>
          </p:cNvCxnSpPr>
          <p:nvPr/>
        </p:nvCxnSpPr>
        <p:spPr bwMode="auto">
          <a:xfrm flipH="1">
            <a:off x="6122988" y="3770313"/>
            <a:ext cx="403225" cy="595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7403" name="AutoShape 171"/>
          <p:cNvCxnSpPr>
            <a:cxnSpLocks noChangeShapeType="1"/>
            <a:stCxn id="607398" idx="2"/>
            <a:endCxn id="607400" idx="0"/>
          </p:cNvCxnSpPr>
          <p:nvPr/>
        </p:nvCxnSpPr>
        <p:spPr bwMode="auto">
          <a:xfrm flipH="1">
            <a:off x="6516688" y="3770313"/>
            <a:ext cx="9525" cy="595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7404" name="AutoShape 172"/>
          <p:cNvCxnSpPr>
            <a:cxnSpLocks noChangeShapeType="1"/>
            <a:stCxn id="607398" idx="2"/>
            <a:endCxn id="607401" idx="0"/>
          </p:cNvCxnSpPr>
          <p:nvPr/>
        </p:nvCxnSpPr>
        <p:spPr bwMode="auto">
          <a:xfrm>
            <a:off x="6526213" y="3770313"/>
            <a:ext cx="382587" cy="595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7405" name="AutoShape 173"/>
          <p:cNvCxnSpPr>
            <a:cxnSpLocks noChangeShapeType="1"/>
            <a:stCxn id="607237" idx="2"/>
            <a:endCxn id="607382" idx="0"/>
          </p:cNvCxnSpPr>
          <p:nvPr/>
        </p:nvCxnSpPr>
        <p:spPr bwMode="auto">
          <a:xfrm flipH="1">
            <a:off x="3933825" y="2609850"/>
            <a:ext cx="641350" cy="755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7406" name="AutoShape 174"/>
          <p:cNvCxnSpPr>
            <a:cxnSpLocks noChangeShapeType="1"/>
            <a:stCxn id="607237" idx="2"/>
            <a:endCxn id="607390" idx="0"/>
          </p:cNvCxnSpPr>
          <p:nvPr/>
        </p:nvCxnSpPr>
        <p:spPr bwMode="auto">
          <a:xfrm>
            <a:off x="4575175" y="2609850"/>
            <a:ext cx="655638" cy="755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7407" name="AutoShape 175"/>
          <p:cNvCxnSpPr>
            <a:cxnSpLocks noChangeShapeType="1"/>
            <a:stCxn id="607237" idx="2"/>
            <a:endCxn id="607398" idx="0"/>
          </p:cNvCxnSpPr>
          <p:nvPr/>
        </p:nvCxnSpPr>
        <p:spPr bwMode="auto">
          <a:xfrm>
            <a:off x="4575175" y="2609850"/>
            <a:ext cx="1951038" cy="755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7409" name="Text Box 177"/>
          <p:cNvSpPr txBox="1">
            <a:spLocks noChangeArrowheads="1"/>
          </p:cNvSpPr>
          <p:nvPr/>
        </p:nvSpPr>
        <p:spPr bwMode="auto">
          <a:xfrm>
            <a:off x="684213" y="2744788"/>
            <a:ext cx="12250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5000"/>
              </a:spcBef>
              <a:buClr>
                <a:schemeClr val="tx2"/>
              </a:buClr>
              <a:buFont typeface="Arial" charset="0"/>
              <a:buNone/>
            </a:pPr>
            <a:r>
              <a:rPr lang="de-DE" sz="2000" dirty="0"/>
              <a:t>1. </a:t>
            </a:r>
            <a:r>
              <a:rPr lang="en-US" sz="2000" dirty="0"/>
              <a:t>Round</a:t>
            </a:r>
          </a:p>
        </p:txBody>
      </p:sp>
      <p:sp>
        <p:nvSpPr>
          <p:cNvPr id="607413" name="Text Box 181"/>
          <p:cNvSpPr txBox="1">
            <a:spLocks noChangeArrowheads="1"/>
          </p:cNvSpPr>
          <p:nvPr/>
        </p:nvSpPr>
        <p:spPr bwMode="auto">
          <a:xfrm>
            <a:off x="684213" y="3813175"/>
            <a:ext cx="12250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5000"/>
              </a:spcBef>
              <a:buClr>
                <a:schemeClr val="tx2"/>
              </a:buClr>
              <a:buFont typeface="Arial" charset="0"/>
              <a:buNone/>
            </a:pPr>
            <a:r>
              <a:rPr lang="de-DE" sz="2000" dirty="0"/>
              <a:t>2. </a:t>
            </a:r>
            <a:r>
              <a:rPr lang="en-US" sz="2000" dirty="0"/>
              <a:t>Round</a:t>
            </a:r>
          </a:p>
        </p:txBody>
      </p:sp>
      <p:sp>
        <p:nvSpPr>
          <p:cNvPr id="607414" name="Text Box 182"/>
          <p:cNvSpPr txBox="1">
            <a:spLocks noChangeArrowheads="1"/>
          </p:cNvSpPr>
          <p:nvPr/>
        </p:nvSpPr>
        <p:spPr bwMode="auto">
          <a:xfrm>
            <a:off x="8135938" y="267335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n</a:t>
            </a:r>
            <a:r>
              <a:rPr lang="de-DE"/>
              <a:t> - 1</a:t>
            </a:r>
          </a:p>
        </p:txBody>
      </p:sp>
      <p:sp>
        <p:nvSpPr>
          <p:cNvPr id="607415" name="Text Box 183"/>
          <p:cNvSpPr txBox="1">
            <a:spLocks noChangeArrowheads="1"/>
          </p:cNvSpPr>
          <p:nvPr/>
        </p:nvSpPr>
        <p:spPr bwMode="auto">
          <a:xfrm>
            <a:off x="8135938" y="385445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n</a:t>
            </a:r>
            <a:r>
              <a:rPr lang="de-DE"/>
              <a:t> - 2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101436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Consensus and Related Problems</a:t>
            </a:r>
          </a:p>
        </p:txBody>
      </p:sp>
      <p:sp>
        <p:nvSpPr>
          <p:cNvPr id="64717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Byzantine generals</a:t>
            </a:r>
          </a:p>
          <a:p>
            <a:pPr lvl="1"/>
            <a:r>
              <a:rPr lang="en-US" b="1" i="1" dirty="0">
                <a:solidFill>
                  <a:schemeClr val="tx2"/>
                </a:solidFill>
              </a:rPr>
              <a:t>One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value is proposed by </a:t>
            </a:r>
            <a:r>
              <a:rPr lang="de-DE" b="1" dirty="0" err="1">
                <a:solidFill>
                  <a:schemeClr val="tx2"/>
                </a:solidFill>
              </a:rPr>
              <a:t>one</a:t>
            </a:r>
            <a:r>
              <a:rPr lang="en-US" dirty="0"/>
              <a:t> distinguished process</a:t>
            </a:r>
          </a:p>
          <a:p>
            <a:pPr lvl="1"/>
            <a:r>
              <a:rPr lang="en-US" dirty="0"/>
              <a:t>All correct processes agree on the same value (IC1)</a:t>
            </a:r>
          </a:p>
          <a:p>
            <a:pPr lvl="1"/>
            <a:r>
              <a:rPr lang="en-US" dirty="0"/>
              <a:t>If the proposing process is fault-free, the proposed </a:t>
            </a:r>
            <a:r>
              <a:rPr lang="en-US" b="1" dirty="0">
                <a:solidFill>
                  <a:schemeClr val="tx2"/>
                </a:solidFill>
              </a:rPr>
              <a:t>value</a:t>
            </a:r>
            <a:r>
              <a:rPr lang="en-US" dirty="0"/>
              <a:t> is the value agreed on (IC2)</a:t>
            </a:r>
          </a:p>
          <a:p>
            <a:pPr>
              <a:buFont typeface="Arial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Interactive consistency</a:t>
            </a:r>
          </a:p>
          <a:p>
            <a:pPr lvl="1"/>
            <a:r>
              <a:rPr lang="en-US" b="1" i="1" dirty="0">
                <a:solidFill>
                  <a:schemeClr val="tx2"/>
                </a:solidFill>
              </a:rPr>
              <a:t>One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value is given by </a:t>
            </a:r>
            <a:r>
              <a:rPr lang="en-US" b="1" i="1" dirty="0">
                <a:solidFill>
                  <a:schemeClr val="tx2"/>
                </a:solidFill>
              </a:rPr>
              <a:t>each</a:t>
            </a:r>
            <a:r>
              <a:rPr lang="en-US" i="1" dirty="0"/>
              <a:t> </a:t>
            </a:r>
            <a:r>
              <a:rPr lang="en-US" dirty="0"/>
              <a:t>process</a:t>
            </a:r>
          </a:p>
          <a:p>
            <a:pPr lvl="1"/>
            <a:r>
              <a:rPr lang="en-US" dirty="0"/>
              <a:t>All correct processes agree on the same </a:t>
            </a:r>
            <a:r>
              <a:rPr lang="en-US" b="1" i="1" dirty="0">
                <a:solidFill>
                  <a:schemeClr val="tx2"/>
                </a:solidFill>
              </a:rPr>
              <a:t>value vector</a:t>
            </a:r>
          </a:p>
          <a:p>
            <a:pPr lvl="1"/>
            <a:r>
              <a:rPr lang="en-US" dirty="0"/>
              <a:t>The proposed values of fault-free processes are rendered correctly in the value vector</a:t>
            </a:r>
          </a:p>
          <a:p>
            <a:pPr>
              <a:buFont typeface="Arial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Consensus</a:t>
            </a:r>
          </a:p>
          <a:p>
            <a:pPr lvl="1"/>
            <a:r>
              <a:rPr lang="en-US" b="1" i="1" dirty="0">
                <a:solidFill>
                  <a:schemeClr val="tx2"/>
                </a:solidFill>
              </a:rPr>
              <a:t>One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dirty="0"/>
              <a:t>value is given by </a:t>
            </a:r>
            <a:r>
              <a:rPr lang="en-US" b="1" i="1" dirty="0">
                <a:solidFill>
                  <a:schemeClr val="tx2"/>
                </a:solidFill>
              </a:rPr>
              <a:t>each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process</a:t>
            </a:r>
          </a:p>
          <a:p>
            <a:pPr lvl="1"/>
            <a:r>
              <a:rPr lang="en-US" dirty="0"/>
              <a:t>All correct processes agree on the same </a:t>
            </a:r>
            <a:r>
              <a:rPr lang="en-US" b="1" dirty="0">
                <a:solidFill>
                  <a:schemeClr val="tx2"/>
                </a:solidFill>
              </a:rPr>
              <a:t>value</a:t>
            </a:r>
          </a:p>
          <a:p>
            <a:pPr lvl="1"/>
            <a:r>
              <a:rPr lang="en-US" dirty="0"/>
              <a:t>If all correct processes propose the same value, they all agree on that value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086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Byzantine Generals – Message Complexity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instance of </a:t>
            </a:r>
            <a:r>
              <a:rPr lang="en-US" i="1" dirty="0"/>
              <a:t>OM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 starts (</a:t>
            </a:r>
            <a:r>
              <a:rPr lang="en-US" i="1" dirty="0"/>
              <a:t>n </a:t>
            </a:r>
            <a:r>
              <a:rPr lang="en-US" dirty="0"/>
              <a:t>– 1) instances of </a:t>
            </a:r>
            <a:r>
              <a:rPr lang="en-US" i="1" dirty="0"/>
              <a:t>OM</a:t>
            </a:r>
            <a:r>
              <a:rPr lang="en-US" dirty="0"/>
              <a:t>(</a:t>
            </a:r>
            <a:r>
              <a:rPr lang="en-US" i="1" dirty="0"/>
              <a:t>m </a:t>
            </a:r>
            <a:r>
              <a:rPr lang="en-US" dirty="0"/>
              <a:t>– 1)</a:t>
            </a:r>
          </a:p>
          <a:p>
            <a:r>
              <a:rPr lang="en-US" dirty="0"/>
              <a:t>Each instance of </a:t>
            </a:r>
            <a:r>
              <a:rPr lang="en-US" i="1" dirty="0"/>
              <a:t>OM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 – 1) starts (</a:t>
            </a:r>
            <a:r>
              <a:rPr lang="en-US" i="1" dirty="0"/>
              <a:t>n</a:t>
            </a:r>
            <a:r>
              <a:rPr lang="en-US" dirty="0"/>
              <a:t> – 2) instances of </a:t>
            </a:r>
            <a:r>
              <a:rPr lang="en-US" i="1" dirty="0"/>
              <a:t>OM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 – 2)</a:t>
            </a:r>
          </a:p>
          <a:p>
            <a:r>
              <a:rPr lang="en-US" dirty="0"/>
              <a:t>Each instance of </a:t>
            </a:r>
            <a:r>
              <a:rPr lang="en-US" i="1" dirty="0"/>
              <a:t>OM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 – 2) starts (</a:t>
            </a:r>
            <a:r>
              <a:rPr lang="en-US" i="1" dirty="0"/>
              <a:t>n</a:t>
            </a:r>
            <a:r>
              <a:rPr lang="en-US" dirty="0"/>
              <a:t> – 3) instances of </a:t>
            </a:r>
            <a:r>
              <a:rPr lang="en-US" i="1" dirty="0"/>
              <a:t>OM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 – 3)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Each instance of </a:t>
            </a:r>
            <a:r>
              <a:rPr lang="en-US" i="1" dirty="0"/>
              <a:t>OM</a:t>
            </a:r>
            <a:r>
              <a:rPr lang="en-US" dirty="0"/>
              <a:t>(1) starts (</a:t>
            </a:r>
            <a:r>
              <a:rPr lang="en-US" i="1" dirty="0"/>
              <a:t>n</a:t>
            </a:r>
            <a:r>
              <a:rPr lang="en-US" dirty="0"/>
              <a:t> – </a:t>
            </a:r>
            <a:r>
              <a:rPr lang="en-US" i="1" dirty="0"/>
              <a:t>m</a:t>
            </a:r>
            <a:r>
              <a:rPr lang="en-US" dirty="0"/>
              <a:t>) instances of </a:t>
            </a:r>
            <a:r>
              <a:rPr lang="en-US" i="1" dirty="0"/>
              <a:t>OM</a:t>
            </a:r>
            <a:r>
              <a:rPr lang="en-US" dirty="0"/>
              <a:t>(0)</a:t>
            </a:r>
          </a:p>
          <a:p>
            <a:pPr>
              <a:buFont typeface="Arial" charset="0"/>
              <a:buNone/>
            </a:pPr>
            <a:endParaRPr lang="en-US" dirty="0"/>
          </a:p>
          <a:p>
            <a:r>
              <a:rPr lang="en-US" dirty="0"/>
              <a:t>Each instance of </a:t>
            </a:r>
            <a:r>
              <a:rPr lang="en-US" i="1" dirty="0"/>
              <a:t>OM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 sends (</a:t>
            </a:r>
            <a:r>
              <a:rPr lang="en-US" i="1" dirty="0"/>
              <a:t>n</a:t>
            </a:r>
            <a:r>
              <a:rPr lang="en-US" dirty="0"/>
              <a:t> – 1) messages</a:t>
            </a:r>
          </a:p>
          <a:p>
            <a:r>
              <a:rPr lang="en-US" dirty="0"/>
              <a:t>Each instance of </a:t>
            </a:r>
            <a:r>
              <a:rPr lang="en-US" i="1" dirty="0"/>
              <a:t>OM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 – 1) sends (</a:t>
            </a:r>
            <a:r>
              <a:rPr lang="en-US" i="1" dirty="0"/>
              <a:t>n</a:t>
            </a:r>
            <a:r>
              <a:rPr lang="en-US" dirty="0"/>
              <a:t> – 2) messages</a:t>
            </a:r>
          </a:p>
          <a:p>
            <a:r>
              <a:rPr lang="en-US" dirty="0"/>
              <a:t>Each instance of </a:t>
            </a:r>
            <a:r>
              <a:rPr lang="en-US" i="1" dirty="0"/>
              <a:t>OM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 – 2) sends (</a:t>
            </a:r>
            <a:r>
              <a:rPr lang="en-US" i="1" dirty="0"/>
              <a:t>n</a:t>
            </a:r>
            <a:r>
              <a:rPr lang="en-US" dirty="0"/>
              <a:t> – 3) messages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Each instance of </a:t>
            </a:r>
            <a:r>
              <a:rPr lang="en-US" i="1" dirty="0"/>
              <a:t>OM</a:t>
            </a:r>
            <a:r>
              <a:rPr lang="en-US" dirty="0"/>
              <a:t>(1) sends (</a:t>
            </a:r>
            <a:r>
              <a:rPr lang="en-US" i="1" dirty="0"/>
              <a:t>n </a:t>
            </a:r>
            <a:r>
              <a:rPr lang="en-US" dirty="0"/>
              <a:t>– </a:t>
            </a:r>
            <a:r>
              <a:rPr lang="en-US" i="1" dirty="0"/>
              <a:t>m</a:t>
            </a:r>
            <a:r>
              <a:rPr lang="en-US" dirty="0"/>
              <a:t>) messages</a:t>
            </a:r>
          </a:p>
          <a:p>
            <a:r>
              <a:rPr lang="en-US" dirty="0"/>
              <a:t>Each instance of </a:t>
            </a:r>
            <a:r>
              <a:rPr lang="en-US" i="1" dirty="0"/>
              <a:t>OM</a:t>
            </a:r>
            <a:r>
              <a:rPr lang="en-US" dirty="0"/>
              <a:t>(0) sends (</a:t>
            </a:r>
            <a:r>
              <a:rPr lang="en-US" i="1" dirty="0"/>
              <a:t>n </a:t>
            </a:r>
            <a:r>
              <a:rPr lang="en-US" dirty="0"/>
              <a:t>– 1 – </a:t>
            </a:r>
            <a:r>
              <a:rPr lang="en-US" i="1" dirty="0"/>
              <a:t>m</a:t>
            </a:r>
            <a:r>
              <a:rPr lang="en-US" dirty="0"/>
              <a:t>) messages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861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Byzantine Generals – Message Complexity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round:	1 instance with </a:t>
            </a:r>
            <a:r>
              <a:rPr lang="en-US" i="1" dirty="0"/>
              <a:t>n </a:t>
            </a:r>
            <a:r>
              <a:rPr lang="en-US" dirty="0"/>
              <a:t>– 1 messages each</a:t>
            </a:r>
          </a:p>
          <a:p>
            <a:r>
              <a:rPr lang="en-US" dirty="0"/>
              <a:t>2. round:	</a:t>
            </a:r>
            <a:r>
              <a:rPr lang="en-US" i="1" dirty="0"/>
              <a:t>n</a:t>
            </a:r>
            <a:r>
              <a:rPr lang="en-US" dirty="0"/>
              <a:t> – 1 instances with </a:t>
            </a:r>
            <a:r>
              <a:rPr lang="en-US" i="1" dirty="0"/>
              <a:t>n</a:t>
            </a:r>
            <a:r>
              <a:rPr lang="en-US" dirty="0"/>
              <a:t> – 2 messages each</a:t>
            </a:r>
          </a:p>
          <a:p>
            <a:r>
              <a:rPr lang="en-US" dirty="0"/>
              <a:t>3. round:	(</a:t>
            </a:r>
            <a:r>
              <a:rPr lang="en-US" i="1" dirty="0"/>
              <a:t>n</a:t>
            </a:r>
            <a:r>
              <a:rPr lang="en-US" dirty="0"/>
              <a:t> – 1)(</a:t>
            </a:r>
            <a:r>
              <a:rPr lang="en-US" i="1" dirty="0"/>
              <a:t>n</a:t>
            </a:r>
            <a:r>
              <a:rPr lang="en-US" dirty="0"/>
              <a:t> – 2) instances with </a:t>
            </a:r>
            <a:r>
              <a:rPr lang="en-US" i="1" dirty="0"/>
              <a:t>n</a:t>
            </a:r>
            <a:r>
              <a:rPr lang="en-US" dirty="0"/>
              <a:t> – 3 messages each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+1)-</a:t>
            </a:r>
            <a:r>
              <a:rPr lang="en-US" dirty="0" err="1"/>
              <a:t>th</a:t>
            </a:r>
            <a:r>
              <a:rPr lang="en-US" dirty="0"/>
              <a:t> R.: 	(</a:t>
            </a:r>
            <a:r>
              <a:rPr lang="en-US" i="1" dirty="0"/>
              <a:t>n</a:t>
            </a:r>
            <a:r>
              <a:rPr lang="en-US" dirty="0"/>
              <a:t> – 1)! / (</a:t>
            </a:r>
            <a:r>
              <a:rPr lang="en-US" i="1" dirty="0"/>
              <a:t>n</a:t>
            </a:r>
            <a:r>
              <a:rPr lang="en-US" dirty="0"/>
              <a:t> – 1 – </a:t>
            </a:r>
            <a:r>
              <a:rPr lang="en-US" i="1" dirty="0"/>
              <a:t>m</a:t>
            </a:r>
            <a:r>
              <a:rPr lang="en-US" dirty="0"/>
              <a:t>)! instances </a:t>
            </a:r>
            <a:br>
              <a:rPr lang="en-US" dirty="0"/>
            </a:br>
            <a:r>
              <a:rPr lang="en-US" dirty="0"/>
              <a:t>		with </a:t>
            </a:r>
            <a:r>
              <a:rPr lang="en-US" i="1" dirty="0"/>
              <a:t>n</a:t>
            </a:r>
            <a:r>
              <a:rPr lang="en-US" dirty="0"/>
              <a:t> – 1 – </a:t>
            </a:r>
            <a:r>
              <a:rPr lang="en-US" i="1" dirty="0"/>
              <a:t>m</a:t>
            </a:r>
            <a:r>
              <a:rPr lang="en-US" dirty="0"/>
              <a:t> messages each</a:t>
            </a:r>
          </a:p>
          <a:p>
            <a:pPr>
              <a:buFont typeface="Arial" charset="0"/>
              <a:buNone/>
            </a:pPr>
            <a:endParaRPr lang="en-US" dirty="0"/>
          </a:p>
          <a:p>
            <a:r>
              <a:rPr lang="en-US" dirty="0"/>
              <a:t>Derivation of the message complexity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pic>
        <p:nvPicPr>
          <p:cNvPr id="655364" name="Picture 4" descr="latex-image-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50" y="4394200"/>
            <a:ext cx="608647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6386666" y="2912747"/>
            <a:ext cx="2505814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/>
              <a:t>Assumption</a:t>
            </a:r>
            <a:r>
              <a:rPr lang="de-DE" dirty="0"/>
              <a:t>: </a:t>
            </a:r>
            <a:r>
              <a:rPr lang="de-DE" dirty="0" err="1"/>
              <a:t>Faulty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generals</a:t>
            </a:r>
            <a:r>
              <a:rPr lang="de-DE" dirty="0"/>
              <a:t> do not send</a:t>
            </a:r>
            <a:br>
              <a:rPr lang="de-DE" dirty="0"/>
            </a:b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messages</a:t>
            </a:r>
            <a:r>
              <a:rPr lang="de-DE" dirty="0"/>
              <a:t> </a:t>
            </a:r>
            <a:r>
              <a:rPr lang="de-DE" dirty="0" err="1"/>
              <a:t>than</a:t>
            </a:r>
            <a:br>
              <a:rPr lang="de-DE" dirty="0"/>
            </a:b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.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2335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Byzantine Generals – Message Complexity</a:t>
            </a:r>
          </a:p>
        </p:txBody>
      </p:sp>
      <p:sp>
        <p:nvSpPr>
          <p:cNvPr id="52122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i="1" dirty="0"/>
              <a:t>n</a:t>
            </a:r>
            <a:r>
              <a:rPr lang="en-US" dirty="0"/>
              <a:t> = 4, </a:t>
            </a:r>
            <a:r>
              <a:rPr lang="en-US" i="1" dirty="0"/>
              <a:t>m</a:t>
            </a:r>
            <a:r>
              <a:rPr lang="en-US" dirty="0"/>
              <a:t> = 1</a:t>
            </a:r>
          </a:p>
          <a:p>
            <a:pPr lvl="1"/>
            <a:r>
              <a:rPr lang="en-US" dirty="0"/>
              <a:t>3 + 3 · 2 = 3 + 6 = 9 messages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i="1" dirty="0"/>
              <a:t>n</a:t>
            </a:r>
            <a:r>
              <a:rPr lang="en-US" dirty="0"/>
              <a:t> = 7, </a:t>
            </a:r>
            <a:r>
              <a:rPr lang="en-US" i="1" dirty="0"/>
              <a:t>m</a:t>
            </a:r>
            <a:r>
              <a:rPr lang="en-US" dirty="0"/>
              <a:t> = 2</a:t>
            </a:r>
          </a:p>
          <a:p>
            <a:pPr lvl="1"/>
            <a:r>
              <a:rPr lang="en-US" dirty="0"/>
              <a:t>6 + 6 · 5 + 6 · 5 · 4 = 156 messages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i="1" dirty="0"/>
              <a:t>n</a:t>
            </a:r>
            <a:r>
              <a:rPr lang="en-US" dirty="0"/>
              <a:t> = 10, </a:t>
            </a:r>
            <a:r>
              <a:rPr lang="en-US" i="1" dirty="0"/>
              <a:t>m</a:t>
            </a:r>
            <a:r>
              <a:rPr lang="en-US" dirty="0"/>
              <a:t> = 3</a:t>
            </a:r>
          </a:p>
          <a:p>
            <a:pPr lvl="1"/>
            <a:r>
              <a:rPr lang="en-US" dirty="0"/>
              <a:t>9 + 9 · 8 + 9 · 8 · 7 + 9 · 8 · 7 · 6 = 3,609 messages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i="1" dirty="0"/>
              <a:t>n</a:t>
            </a:r>
            <a:r>
              <a:rPr lang="en-US" dirty="0"/>
              <a:t> = 13, </a:t>
            </a:r>
            <a:r>
              <a:rPr lang="en-US" i="1" dirty="0"/>
              <a:t>m</a:t>
            </a:r>
            <a:r>
              <a:rPr lang="en-US" dirty="0"/>
              <a:t> = 4</a:t>
            </a:r>
          </a:p>
          <a:p>
            <a:pPr lvl="1"/>
            <a:r>
              <a:rPr lang="en-US" dirty="0"/>
              <a:t>13 + 13 · 12 + 13 · 12 · 11 + 13 · 12 · 11 · 10 + 13 · 12 · 11 · 10 · 9 = 108,384 messages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73186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69" name="Rectangle 5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 Tree/ Tree Majority Function</a:t>
            </a:r>
          </a:p>
        </p:txBody>
      </p:sp>
      <p:sp>
        <p:nvSpPr>
          <p:cNvPr id="525370" name="Rectangle 5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Each general forms a message tree from the messages it has received</a:t>
            </a:r>
          </a:p>
          <a:p>
            <a:pPr>
              <a:buFont typeface="Arial" charset="0"/>
              <a:buChar char="•"/>
            </a:pPr>
            <a:r>
              <a:rPr lang="en-US" dirty="0"/>
              <a:t>Therefore, it arranges the received messages in accordance to the postfix of their message path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Repeat majority formation, until a single value is derived, after following method</a:t>
            </a:r>
          </a:p>
          <a:p>
            <a:pPr lvl="1"/>
            <a:r>
              <a:rPr lang="en-US" dirty="0"/>
              <a:t>The majority is formed for each node directly above the leafs from its value and the values of the leafs below it</a:t>
            </a:r>
          </a:p>
          <a:p>
            <a:pPr lvl="1"/>
            <a:r>
              <a:rPr lang="en-US" dirty="0"/>
              <a:t>If there is no majority, a (predefined) </a:t>
            </a:r>
            <a:r>
              <a:rPr lang="en-US" dirty="0">
                <a:solidFill>
                  <a:schemeClr val="tx1"/>
                </a:solidFill>
              </a:rPr>
              <a:t>default value</a:t>
            </a:r>
            <a:r>
              <a:rPr lang="en-US" dirty="0"/>
              <a:t> is used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570169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 Tree for General 1 and </a:t>
            </a:r>
            <a:r>
              <a:rPr lang="en-US" i="1" dirty="0"/>
              <a:t>n</a:t>
            </a:r>
            <a:r>
              <a:rPr lang="en-US" dirty="0"/>
              <a:t> = 7, </a:t>
            </a:r>
            <a:r>
              <a:rPr lang="en-US" i="1" dirty="0"/>
              <a:t>m</a:t>
            </a:r>
            <a:r>
              <a:rPr lang="en-US" dirty="0"/>
              <a:t> = 2</a:t>
            </a:r>
          </a:p>
        </p:txBody>
      </p:sp>
      <p:sp>
        <p:nvSpPr>
          <p:cNvPr id="59" name="Inhaltsplatzhalter 58"/>
          <p:cNvSpPr>
            <a:spLocks noGrp="1"/>
          </p:cNvSpPr>
          <p:nvPr>
            <p:ph idx="1"/>
          </p:nvPr>
        </p:nvSpPr>
        <p:spPr>
          <a:xfrm>
            <a:off x="539750" y="1738314"/>
            <a:ext cx="8061325" cy="4252912"/>
          </a:xfrm>
        </p:spPr>
        <p:txBody>
          <a:bodyPr>
            <a:normAutofit/>
          </a:bodyPr>
          <a:lstStyle/>
          <a:p>
            <a:r>
              <a:rPr lang="en-US" dirty="0"/>
              <a:t>General 5 and 6 faulty, commander sends </a:t>
            </a:r>
            <a:r>
              <a:rPr lang="en-US" b="1" i="1" dirty="0">
                <a:solidFill>
                  <a:schemeClr val="tx2"/>
                </a:solidFill>
              </a:rPr>
              <a:t>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to the nodes 1 to 6</a:t>
            </a:r>
          </a:p>
          <a:p>
            <a:r>
              <a:rPr lang="en-US" dirty="0"/>
              <a:t>In the second round, 5 and 6 send arbitrary values to the others; here </a:t>
            </a:r>
            <a:r>
              <a:rPr lang="en-US" b="1" i="1" dirty="0">
                <a:solidFill>
                  <a:schemeClr val="tx2"/>
                </a:solidFill>
              </a:rPr>
              <a:t>b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to create maximum confusion</a:t>
            </a:r>
          </a:p>
        </p:txBody>
      </p:sp>
      <p:sp>
        <p:nvSpPr>
          <p:cNvPr id="57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591876" name="Freeform 4"/>
          <p:cNvSpPr>
            <a:spLocks/>
          </p:cNvSpPr>
          <p:nvPr/>
        </p:nvSpPr>
        <p:spPr bwMode="auto">
          <a:xfrm>
            <a:off x="169863" y="2593975"/>
            <a:ext cx="2341562" cy="3246438"/>
          </a:xfrm>
          <a:custGeom>
            <a:avLst/>
            <a:gdLst>
              <a:gd name="T0" fmla="*/ 667 w 1475"/>
              <a:gd name="T1" fmla="*/ 1997 h 2045"/>
              <a:gd name="T2" fmla="*/ 1452 w 1475"/>
              <a:gd name="T3" fmla="*/ 2045 h 2045"/>
              <a:gd name="T4" fmla="*/ 1475 w 1475"/>
              <a:gd name="T5" fmla="*/ 1592 h 2045"/>
              <a:gd name="T6" fmla="*/ 1089 w 1475"/>
              <a:gd name="T7" fmla="*/ 1161 h 2045"/>
              <a:gd name="T8" fmla="*/ 1066 w 1475"/>
              <a:gd name="T9" fmla="*/ 775 h 2045"/>
              <a:gd name="T10" fmla="*/ 1384 w 1475"/>
              <a:gd name="T11" fmla="*/ 616 h 2045"/>
              <a:gd name="T12" fmla="*/ 1384 w 1475"/>
              <a:gd name="T13" fmla="*/ 117 h 2045"/>
              <a:gd name="T14" fmla="*/ 776 w 1475"/>
              <a:gd name="T15" fmla="*/ 45 h 2045"/>
              <a:gd name="T16" fmla="*/ 565 w 1475"/>
              <a:gd name="T17" fmla="*/ 19 h 2045"/>
              <a:gd name="T18" fmla="*/ 130 w 1475"/>
              <a:gd name="T19" fmla="*/ 0 h 2045"/>
              <a:gd name="T20" fmla="*/ 0 w 1475"/>
              <a:gd name="T21" fmla="*/ 775 h 2045"/>
              <a:gd name="T22" fmla="*/ 0 w 1475"/>
              <a:gd name="T23" fmla="*/ 1433 h 2045"/>
              <a:gd name="T24" fmla="*/ 136 w 1475"/>
              <a:gd name="T25" fmla="*/ 1977 h 2045"/>
              <a:gd name="T26" fmla="*/ 667 w 1475"/>
              <a:gd name="T27" fmla="*/ 1997 h 2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5" h="2045">
                <a:moveTo>
                  <a:pt x="667" y="1997"/>
                </a:moveTo>
                <a:lnTo>
                  <a:pt x="1452" y="2045"/>
                </a:lnTo>
                <a:lnTo>
                  <a:pt x="1475" y="1592"/>
                </a:lnTo>
                <a:lnTo>
                  <a:pt x="1089" y="1161"/>
                </a:lnTo>
                <a:lnTo>
                  <a:pt x="1066" y="775"/>
                </a:lnTo>
                <a:lnTo>
                  <a:pt x="1384" y="616"/>
                </a:lnTo>
                <a:lnTo>
                  <a:pt x="1384" y="117"/>
                </a:lnTo>
                <a:lnTo>
                  <a:pt x="776" y="45"/>
                </a:lnTo>
                <a:lnTo>
                  <a:pt x="565" y="19"/>
                </a:lnTo>
                <a:lnTo>
                  <a:pt x="130" y="0"/>
                </a:lnTo>
                <a:lnTo>
                  <a:pt x="0" y="775"/>
                </a:lnTo>
                <a:lnTo>
                  <a:pt x="0" y="1433"/>
                </a:lnTo>
                <a:lnTo>
                  <a:pt x="136" y="1977"/>
                </a:lnTo>
                <a:lnTo>
                  <a:pt x="667" y="1997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91877" name="Text Box 5"/>
          <p:cNvSpPr txBox="1">
            <a:spLocks noChangeArrowheads="1"/>
          </p:cNvSpPr>
          <p:nvPr/>
        </p:nvSpPr>
        <p:spPr bwMode="auto">
          <a:xfrm>
            <a:off x="4303713" y="2276475"/>
            <a:ext cx="520700" cy="38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dirty="0"/>
              <a:t>0:a</a:t>
            </a:r>
          </a:p>
        </p:txBody>
      </p:sp>
      <p:sp>
        <p:nvSpPr>
          <p:cNvPr id="591878" name="Text Box 6"/>
          <p:cNvSpPr txBox="1">
            <a:spLocks noChangeArrowheads="1"/>
          </p:cNvSpPr>
          <p:nvPr/>
        </p:nvSpPr>
        <p:spPr bwMode="auto">
          <a:xfrm>
            <a:off x="1430338" y="3151188"/>
            <a:ext cx="711200" cy="3857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/>
              <a:t>2:0:a</a:t>
            </a:r>
          </a:p>
        </p:txBody>
      </p:sp>
      <p:sp>
        <p:nvSpPr>
          <p:cNvPr id="591879" name="Text Box 7"/>
          <p:cNvSpPr txBox="1">
            <a:spLocks noChangeArrowheads="1"/>
          </p:cNvSpPr>
          <p:nvPr/>
        </p:nvSpPr>
        <p:spPr bwMode="auto">
          <a:xfrm>
            <a:off x="2816225" y="3149600"/>
            <a:ext cx="711200" cy="38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/>
              <a:t>3:0:a</a:t>
            </a:r>
          </a:p>
        </p:txBody>
      </p:sp>
      <p:sp>
        <p:nvSpPr>
          <p:cNvPr id="591880" name="Text Box 8"/>
          <p:cNvSpPr txBox="1">
            <a:spLocks noChangeArrowheads="1"/>
          </p:cNvSpPr>
          <p:nvPr/>
        </p:nvSpPr>
        <p:spPr bwMode="auto">
          <a:xfrm>
            <a:off x="4202113" y="3149600"/>
            <a:ext cx="711200" cy="38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/>
              <a:t>4:0:a</a:t>
            </a:r>
          </a:p>
        </p:txBody>
      </p:sp>
      <p:sp>
        <p:nvSpPr>
          <p:cNvPr id="591881" name="Text Box 9"/>
          <p:cNvSpPr txBox="1">
            <a:spLocks noChangeArrowheads="1"/>
          </p:cNvSpPr>
          <p:nvPr/>
        </p:nvSpPr>
        <p:spPr bwMode="auto">
          <a:xfrm>
            <a:off x="5588000" y="3149600"/>
            <a:ext cx="711200" cy="38576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/>
              <a:t>5:0:b</a:t>
            </a:r>
          </a:p>
        </p:txBody>
      </p:sp>
      <p:sp>
        <p:nvSpPr>
          <p:cNvPr id="591882" name="Text Box 10"/>
          <p:cNvSpPr txBox="1">
            <a:spLocks noChangeArrowheads="1"/>
          </p:cNvSpPr>
          <p:nvPr/>
        </p:nvSpPr>
        <p:spPr bwMode="auto">
          <a:xfrm>
            <a:off x="6975475" y="3149600"/>
            <a:ext cx="711200" cy="38576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/>
              <a:t>6:0:b</a:t>
            </a:r>
          </a:p>
        </p:txBody>
      </p:sp>
      <p:sp>
        <p:nvSpPr>
          <p:cNvPr id="591883" name="Text Box 11"/>
          <p:cNvSpPr txBox="1">
            <a:spLocks noChangeArrowheads="1"/>
          </p:cNvSpPr>
          <p:nvPr/>
        </p:nvSpPr>
        <p:spPr bwMode="auto">
          <a:xfrm>
            <a:off x="287338" y="4076700"/>
            <a:ext cx="744537" cy="323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/>
              <a:t>3:2:0:a</a:t>
            </a:r>
          </a:p>
        </p:txBody>
      </p:sp>
      <p:sp>
        <p:nvSpPr>
          <p:cNvPr id="591884" name="Text Box 12"/>
          <p:cNvSpPr txBox="1">
            <a:spLocks noChangeArrowheads="1"/>
          </p:cNvSpPr>
          <p:nvPr/>
        </p:nvSpPr>
        <p:spPr bwMode="auto">
          <a:xfrm>
            <a:off x="638175" y="4481513"/>
            <a:ext cx="744538" cy="323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/>
              <a:t>4:2:0:a</a:t>
            </a:r>
          </a:p>
        </p:txBody>
      </p:sp>
      <p:sp>
        <p:nvSpPr>
          <p:cNvPr id="591885" name="Text Box 13"/>
          <p:cNvSpPr txBox="1">
            <a:spLocks noChangeArrowheads="1"/>
          </p:cNvSpPr>
          <p:nvPr/>
        </p:nvSpPr>
        <p:spPr bwMode="auto">
          <a:xfrm>
            <a:off x="1055688" y="4878388"/>
            <a:ext cx="744537" cy="32385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 dirty="0"/>
              <a:t>5:2:0:b</a:t>
            </a:r>
          </a:p>
        </p:txBody>
      </p:sp>
      <p:sp>
        <p:nvSpPr>
          <p:cNvPr id="591886" name="Text Box 14"/>
          <p:cNvSpPr txBox="1">
            <a:spLocks noChangeArrowheads="1"/>
          </p:cNvSpPr>
          <p:nvPr/>
        </p:nvSpPr>
        <p:spPr bwMode="auto">
          <a:xfrm>
            <a:off x="1524000" y="5310188"/>
            <a:ext cx="744538" cy="32385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/>
              <a:t>6:2:0:b</a:t>
            </a:r>
          </a:p>
        </p:txBody>
      </p:sp>
      <p:cxnSp>
        <p:nvCxnSpPr>
          <p:cNvPr id="591887" name="AutoShape 15"/>
          <p:cNvCxnSpPr>
            <a:cxnSpLocks noChangeShapeType="1"/>
            <a:stCxn id="591878" idx="2"/>
            <a:endCxn id="591883" idx="0"/>
          </p:cNvCxnSpPr>
          <p:nvPr/>
        </p:nvCxnSpPr>
        <p:spPr bwMode="auto">
          <a:xfrm flipH="1">
            <a:off x="660400" y="3546475"/>
            <a:ext cx="1125538" cy="520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888" name="AutoShape 16"/>
          <p:cNvCxnSpPr>
            <a:cxnSpLocks noChangeShapeType="1"/>
            <a:stCxn id="591878" idx="2"/>
            <a:endCxn id="591884" idx="0"/>
          </p:cNvCxnSpPr>
          <p:nvPr/>
        </p:nvCxnSpPr>
        <p:spPr bwMode="auto">
          <a:xfrm flipH="1">
            <a:off x="1011238" y="3546475"/>
            <a:ext cx="774700" cy="9255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889" name="AutoShape 17"/>
          <p:cNvCxnSpPr>
            <a:cxnSpLocks noChangeShapeType="1"/>
            <a:stCxn id="591878" idx="2"/>
            <a:endCxn id="591885" idx="0"/>
          </p:cNvCxnSpPr>
          <p:nvPr/>
        </p:nvCxnSpPr>
        <p:spPr bwMode="auto">
          <a:xfrm flipH="1">
            <a:off x="1428750" y="3546475"/>
            <a:ext cx="357188" cy="1322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890" name="AutoShape 18"/>
          <p:cNvCxnSpPr>
            <a:cxnSpLocks noChangeShapeType="1"/>
            <a:stCxn id="591878" idx="2"/>
            <a:endCxn id="591886" idx="0"/>
          </p:cNvCxnSpPr>
          <p:nvPr/>
        </p:nvCxnSpPr>
        <p:spPr bwMode="auto">
          <a:xfrm>
            <a:off x="1785938" y="3546475"/>
            <a:ext cx="111125" cy="17541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891" name="AutoShape 19"/>
          <p:cNvCxnSpPr>
            <a:cxnSpLocks noChangeShapeType="1"/>
            <a:stCxn id="591878" idx="0"/>
            <a:endCxn id="591877" idx="2"/>
          </p:cNvCxnSpPr>
          <p:nvPr/>
        </p:nvCxnSpPr>
        <p:spPr bwMode="auto">
          <a:xfrm flipV="1">
            <a:off x="1785938" y="2671763"/>
            <a:ext cx="2778125" cy="469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1892" name="Text Box 20"/>
          <p:cNvSpPr txBox="1">
            <a:spLocks noChangeArrowheads="1"/>
          </p:cNvSpPr>
          <p:nvPr/>
        </p:nvSpPr>
        <p:spPr bwMode="auto">
          <a:xfrm>
            <a:off x="1982788" y="4084638"/>
            <a:ext cx="744537" cy="323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/>
              <a:t>2:3:0:a</a:t>
            </a:r>
          </a:p>
        </p:txBody>
      </p:sp>
      <p:sp>
        <p:nvSpPr>
          <p:cNvPr id="591893" name="Text Box 21"/>
          <p:cNvSpPr txBox="1">
            <a:spLocks noChangeArrowheads="1"/>
          </p:cNvSpPr>
          <p:nvPr/>
        </p:nvSpPr>
        <p:spPr bwMode="auto">
          <a:xfrm>
            <a:off x="2365375" y="4481513"/>
            <a:ext cx="744538" cy="323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/>
              <a:t>4:3:0:a</a:t>
            </a:r>
          </a:p>
        </p:txBody>
      </p:sp>
      <p:sp>
        <p:nvSpPr>
          <p:cNvPr id="591894" name="Text Box 22"/>
          <p:cNvSpPr txBox="1">
            <a:spLocks noChangeArrowheads="1"/>
          </p:cNvSpPr>
          <p:nvPr/>
        </p:nvSpPr>
        <p:spPr bwMode="auto">
          <a:xfrm>
            <a:off x="2782888" y="4878388"/>
            <a:ext cx="744537" cy="32385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/>
              <a:t>5:3:0:b</a:t>
            </a:r>
          </a:p>
        </p:txBody>
      </p:sp>
      <p:sp>
        <p:nvSpPr>
          <p:cNvPr id="591895" name="Text Box 23"/>
          <p:cNvSpPr txBox="1">
            <a:spLocks noChangeArrowheads="1"/>
          </p:cNvSpPr>
          <p:nvPr/>
        </p:nvSpPr>
        <p:spPr bwMode="auto">
          <a:xfrm>
            <a:off x="3324225" y="5310188"/>
            <a:ext cx="744538" cy="32385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/>
              <a:t>6:3:0:b</a:t>
            </a:r>
          </a:p>
        </p:txBody>
      </p:sp>
      <p:cxnSp>
        <p:nvCxnSpPr>
          <p:cNvPr id="591896" name="AutoShape 24"/>
          <p:cNvCxnSpPr>
            <a:cxnSpLocks noChangeShapeType="1"/>
            <a:stCxn id="591879" idx="2"/>
            <a:endCxn id="591892" idx="0"/>
          </p:cNvCxnSpPr>
          <p:nvPr/>
        </p:nvCxnSpPr>
        <p:spPr bwMode="auto">
          <a:xfrm flipH="1">
            <a:off x="2355850" y="3544888"/>
            <a:ext cx="815975" cy="530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897" name="AutoShape 25"/>
          <p:cNvCxnSpPr>
            <a:cxnSpLocks noChangeShapeType="1"/>
            <a:stCxn id="591879" idx="2"/>
            <a:endCxn id="591893" idx="0"/>
          </p:cNvCxnSpPr>
          <p:nvPr/>
        </p:nvCxnSpPr>
        <p:spPr bwMode="auto">
          <a:xfrm flipH="1">
            <a:off x="2738438" y="3544888"/>
            <a:ext cx="433387" cy="9271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898" name="AutoShape 26"/>
          <p:cNvCxnSpPr>
            <a:cxnSpLocks noChangeShapeType="1"/>
            <a:stCxn id="591879" idx="2"/>
            <a:endCxn id="591894" idx="0"/>
          </p:cNvCxnSpPr>
          <p:nvPr/>
        </p:nvCxnSpPr>
        <p:spPr bwMode="auto">
          <a:xfrm flipH="1">
            <a:off x="3155950" y="3544888"/>
            <a:ext cx="15875" cy="1323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899" name="AutoShape 27"/>
          <p:cNvCxnSpPr>
            <a:cxnSpLocks noChangeShapeType="1"/>
            <a:stCxn id="591879" idx="2"/>
            <a:endCxn id="591895" idx="0"/>
          </p:cNvCxnSpPr>
          <p:nvPr/>
        </p:nvCxnSpPr>
        <p:spPr bwMode="auto">
          <a:xfrm>
            <a:off x="3171825" y="3544888"/>
            <a:ext cx="525463" cy="1755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1900" name="Text Box 28"/>
          <p:cNvSpPr txBox="1">
            <a:spLocks noChangeArrowheads="1"/>
          </p:cNvSpPr>
          <p:nvPr/>
        </p:nvSpPr>
        <p:spPr bwMode="auto">
          <a:xfrm>
            <a:off x="3482975" y="4084638"/>
            <a:ext cx="744538" cy="323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/>
              <a:t>2:4:0:a</a:t>
            </a:r>
          </a:p>
        </p:txBody>
      </p:sp>
      <p:sp>
        <p:nvSpPr>
          <p:cNvPr id="591901" name="Text Box 29"/>
          <p:cNvSpPr txBox="1">
            <a:spLocks noChangeArrowheads="1"/>
          </p:cNvSpPr>
          <p:nvPr/>
        </p:nvSpPr>
        <p:spPr bwMode="auto">
          <a:xfrm>
            <a:off x="3914775" y="4481513"/>
            <a:ext cx="744538" cy="323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/>
              <a:t>3:4:0:a</a:t>
            </a:r>
          </a:p>
        </p:txBody>
      </p:sp>
      <p:sp>
        <p:nvSpPr>
          <p:cNvPr id="591902" name="Text Box 30"/>
          <p:cNvSpPr txBox="1">
            <a:spLocks noChangeArrowheads="1"/>
          </p:cNvSpPr>
          <p:nvPr/>
        </p:nvSpPr>
        <p:spPr bwMode="auto">
          <a:xfrm>
            <a:off x="4403725" y="4878388"/>
            <a:ext cx="744538" cy="32385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/>
              <a:t>5:4:0:b</a:t>
            </a:r>
          </a:p>
        </p:txBody>
      </p:sp>
      <p:sp>
        <p:nvSpPr>
          <p:cNvPr id="591903" name="Text Box 31"/>
          <p:cNvSpPr txBox="1">
            <a:spLocks noChangeArrowheads="1"/>
          </p:cNvSpPr>
          <p:nvPr/>
        </p:nvSpPr>
        <p:spPr bwMode="auto">
          <a:xfrm>
            <a:off x="5016500" y="5310188"/>
            <a:ext cx="744538" cy="32385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/>
              <a:t>6:4:0:b</a:t>
            </a:r>
          </a:p>
        </p:txBody>
      </p:sp>
      <p:cxnSp>
        <p:nvCxnSpPr>
          <p:cNvPr id="591904" name="AutoShape 32"/>
          <p:cNvCxnSpPr>
            <a:cxnSpLocks noChangeShapeType="1"/>
            <a:stCxn id="591900" idx="0"/>
            <a:endCxn id="591880" idx="2"/>
          </p:cNvCxnSpPr>
          <p:nvPr/>
        </p:nvCxnSpPr>
        <p:spPr bwMode="auto">
          <a:xfrm flipV="1">
            <a:off x="3856038" y="3544888"/>
            <a:ext cx="701675" cy="530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905" name="AutoShape 33"/>
          <p:cNvCxnSpPr>
            <a:cxnSpLocks noChangeShapeType="1"/>
            <a:stCxn id="591879" idx="0"/>
            <a:endCxn id="591877" idx="2"/>
          </p:cNvCxnSpPr>
          <p:nvPr/>
        </p:nvCxnSpPr>
        <p:spPr bwMode="auto">
          <a:xfrm flipV="1">
            <a:off x="3171825" y="2671763"/>
            <a:ext cx="1392238" cy="468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906" name="AutoShape 34"/>
          <p:cNvCxnSpPr>
            <a:cxnSpLocks noChangeShapeType="1"/>
            <a:stCxn id="591880" idx="0"/>
            <a:endCxn id="591877" idx="2"/>
          </p:cNvCxnSpPr>
          <p:nvPr/>
        </p:nvCxnSpPr>
        <p:spPr bwMode="auto">
          <a:xfrm flipV="1">
            <a:off x="4557713" y="2671763"/>
            <a:ext cx="6350" cy="468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907" name="AutoShape 35"/>
          <p:cNvCxnSpPr>
            <a:cxnSpLocks noChangeShapeType="1"/>
            <a:stCxn id="591881" idx="0"/>
            <a:endCxn id="591877" idx="2"/>
          </p:cNvCxnSpPr>
          <p:nvPr/>
        </p:nvCxnSpPr>
        <p:spPr bwMode="auto">
          <a:xfrm flipH="1" flipV="1">
            <a:off x="4564063" y="2671763"/>
            <a:ext cx="1379537" cy="468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908" name="AutoShape 36"/>
          <p:cNvCxnSpPr>
            <a:cxnSpLocks noChangeShapeType="1"/>
            <a:stCxn id="591882" idx="0"/>
            <a:endCxn id="591877" idx="2"/>
          </p:cNvCxnSpPr>
          <p:nvPr/>
        </p:nvCxnSpPr>
        <p:spPr bwMode="auto">
          <a:xfrm flipH="1" flipV="1">
            <a:off x="4564063" y="2671763"/>
            <a:ext cx="2767012" cy="468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909" name="AutoShape 37"/>
          <p:cNvCxnSpPr>
            <a:cxnSpLocks noChangeShapeType="1"/>
            <a:stCxn id="591901" idx="0"/>
            <a:endCxn id="591880" idx="2"/>
          </p:cNvCxnSpPr>
          <p:nvPr/>
        </p:nvCxnSpPr>
        <p:spPr bwMode="auto">
          <a:xfrm flipV="1">
            <a:off x="4287838" y="3544888"/>
            <a:ext cx="269875" cy="9271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910" name="AutoShape 38"/>
          <p:cNvCxnSpPr>
            <a:cxnSpLocks noChangeShapeType="1"/>
            <a:stCxn id="591902" idx="0"/>
            <a:endCxn id="591880" idx="2"/>
          </p:cNvCxnSpPr>
          <p:nvPr/>
        </p:nvCxnSpPr>
        <p:spPr bwMode="auto">
          <a:xfrm flipH="1" flipV="1">
            <a:off x="4557713" y="3544888"/>
            <a:ext cx="219075" cy="1323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911" name="AutoShape 39"/>
          <p:cNvCxnSpPr>
            <a:cxnSpLocks noChangeShapeType="1"/>
            <a:stCxn id="591903" idx="0"/>
            <a:endCxn id="591880" idx="2"/>
          </p:cNvCxnSpPr>
          <p:nvPr/>
        </p:nvCxnSpPr>
        <p:spPr bwMode="auto">
          <a:xfrm flipH="1" flipV="1">
            <a:off x="4557713" y="3544888"/>
            <a:ext cx="831850" cy="1755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1912" name="Text Box 40"/>
          <p:cNvSpPr txBox="1">
            <a:spLocks noChangeArrowheads="1"/>
          </p:cNvSpPr>
          <p:nvPr/>
        </p:nvSpPr>
        <p:spPr bwMode="auto">
          <a:xfrm>
            <a:off x="8256588" y="4264025"/>
            <a:ext cx="744537" cy="32385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/>
              <a:t>2:6:0:b</a:t>
            </a:r>
          </a:p>
        </p:txBody>
      </p:sp>
      <p:sp>
        <p:nvSpPr>
          <p:cNvPr id="591913" name="Text Box 41"/>
          <p:cNvSpPr txBox="1">
            <a:spLocks noChangeArrowheads="1"/>
          </p:cNvSpPr>
          <p:nvPr/>
        </p:nvSpPr>
        <p:spPr bwMode="auto">
          <a:xfrm>
            <a:off x="7788275" y="4660900"/>
            <a:ext cx="744538" cy="32385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/>
              <a:t>3:6:0:b</a:t>
            </a:r>
          </a:p>
        </p:txBody>
      </p:sp>
      <p:sp>
        <p:nvSpPr>
          <p:cNvPr id="591914" name="Text Box 42"/>
          <p:cNvSpPr txBox="1">
            <a:spLocks noChangeArrowheads="1"/>
          </p:cNvSpPr>
          <p:nvPr/>
        </p:nvSpPr>
        <p:spPr bwMode="auto">
          <a:xfrm>
            <a:off x="7319963" y="5057775"/>
            <a:ext cx="744537" cy="32385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/>
              <a:t>4:6:0:b</a:t>
            </a:r>
          </a:p>
        </p:txBody>
      </p:sp>
      <p:sp>
        <p:nvSpPr>
          <p:cNvPr id="591915" name="Text Box 43"/>
          <p:cNvSpPr txBox="1">
            <a:spLocks noChangeArrowheads="1"/>
          </p:cNvSpPr>
          <p:nvPr/>
        </p:nvSpPr>
        <p:spPr bwMode="auto">
          <a:xfrm>
            <a:off x="6794500" y="5489575"/>
            <a:ext cx="744538" cy="32385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/>
              <a:t>5:6:0:b</a:t>
            </a:r>
          </a:p>
        </p:txBody>
      </p:sp>
      <p:cxnSp>
        <p:nvCxnSpPr>
          <p:cNvPr id="591916" name="AutoShape 44"/>
          <p:cNvCxnSpPr>
            <a:cxnSpLocks noChangeShapeType="1"/>
            <a:stCxn id="591912" idx="0"/>
            <a:endCxn id="591882" idx="2"/>
          </p:cNvCxnSpPr>
          <p:nvPr/>
        </p:nvCxnSpPr>
        <p:spPr bwMode="auto">
          <a:xfrm flipH="1" flipV="1">
            <a:off x="7331075" y="3544888"/>
            <a:ext cx="1298575" cy="7096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917" name="AutoShape 45"/>
          <p:cNvCxnSpPr>
            <a:cxnSpLocks noChangeShapeType="1"/>
            <a:stCxn id="591913" idx="0"/>
            <a:endCxn id="591882" idx="2"/>
          </p:cNvCxnSpPr>
          <p:nvPr/>
        </p:nvCxnSpPr>
        <p:spPr bwMode="auto">
          <a:xfrm flipH="1" flipV="1">
            <a:off x="7331075" y="3544888"/>
            <a:ext cx="830263" cy="11064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918" name="AutoShape 46"/>
          <p:cNvCxnSpPr>
            <a:cxnSpLocks noChangeShapeType="1"/>
            <a:stCxn id="591914" idx="0"/>
            <a:endCxn id="591882" idx="2"/>
          </p:cNvCxnSpPr>
          <p:nvPr/>
        </p:nvCxnSpPr>
        <p:spPr bwMode="auto">
          <a:xfrm flipH="1" flipV="1">
            <a:off x="7331075" y="3544888"/>
            <a:ext cx="361950" cy="150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919" name="AutoShape 47"/>
          <p:cNvCxnSpPr>
            <a:cxnSpLocks noChangeShapeType="1"/>
            <a:stCxn id="591915" idx="0"/>
            <a:endCxn id="591882" idx="2"/>
          </p:cNvCxnSpPr>
          <p:nvPr/>
        </p:nvCxnSpPr>
        <p:spPr bwMode="auto">
          <a:xfrm flipV="1">
            <a:off x="7167563" y="3544888"/>
            <a:ext cx="163512" cy="19351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1920" name="Text Box 48"/>
          <p:cNvSpPr txBox="1">
            <a:spLocks noChangeArrowheads="1"/>
          </p:cNvSpPr>
          <p:nvPr/>
        </p:nvSpPr>
        <p:spPr bwMode="auto">
          <a:xfrm>
            <a:off x="4994275" y="3860800"/>
            <a:ext cx="744538" cy="32385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/>
              <a:t>2:5:0:b</a:t>
            </a:r>
          </a:p>
        </p:txBody>
      </p:sp>
      <p:sp>
        <p:nvSpPr>
          <p:cNvPr id="591921" name="Text Box 49"/>
          <p:cNvSpPr txBox="1">
            <a:spLocks noChangeArrowheads="1"/>
          </p:cNvSpPr>
          <p:nvPr/>
        </p:nvSpPr>
        <p:spPr bwMode="auto">
          <a:xfrm>
            <a:off x="5354638" y="4652963"/>
            <a:ext cx="744537" cy="32385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/>
              <a:t>3:5:0:b</a:t>
            </a:r>
          </a:p>
        </p:txBody>
      </p:sp>
      <p:sp>
        <p:nvSpPr>
          <p:cNvPr id="591922" name="Text Box 50"/>
          <p:cNvSpPr txBox="1">
            <a:spLocks noChangeArrowheads="1"/>
          </p:cNvSpPr>
          <p:nvPr/>
        </p:nvSpPr>
        <p:spPr bwMode="auto">
          <a:xfrm>
            <a:off x="5930900" y="5049838"/>
            <a:ext cx="744538" cy="32385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/>
              <a:t>4:5:0:b</a:t>
            </a:r>
          </a:p>
        </p:txBody>
      </p:sp>
      <p:sp>
        <p:nvSpPr>
          <p:cNvPr id="591923" name="Text Box 51"/>
          <p:cNvSpPr txBox="1">
            <a:spLocks noChangeArrowheads="1"/>
          </p:cNvSpPr>
          <p:nvPr/>
        </p:nvSpPr>
        <p:spPr bwMode="auto">
          <a:xfrm>
            <a:off x="6435725" y="4364038"/>
            <a:ext cx="744538" cy="32385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/>
              <a:t>6:5:0:b</a:t>
            </a:r>
          </a:p>
        </p:txBody>
      </p:sp>
      <p:cxnSp>
        <p:nvCxnSpPr>
          <p:cNvPr id="591924" name="AutoShape 52"/>
          <p:cNvCxnSpPr>
            <a:cxnSpLocks noChangeShapeType="1"/>
            <a:stCxn id="591920" idx="0"/>
            <a:endCxn id="591881" idx="2"/>
          </p:cNvCxnSpPr>
          <p:nvPr/>
        </p:nvCxnSpPr>
        <p:spPr bwMode="auto">
          <a:xfrm flipV="1">
            <a:off x="5367338" y="3544888"/>
            <a:ext cx="576262" cy="3063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925" name="AutoShape 53"/>
          <p:cNvCxnSpPr>
            <a:cxnSpLocks noChangeShapeType="1"/>
            <a:stCxn id="591921" idx="0"/>
            <a:endCxn id="591881" idx="2"/>
          </p:cNvCxnSpPr>
          <p:nvPr/>
        </p:nvCxnSpPr>
        <p:spPr bwMode="auto">
          <a:xfrm flipV="1">
            <a:off x="5727700" y="3544888"/>
            <a:ext cx="215900" cy="1098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926" name="AutoShape 54"/>
          <p:cNvCxnSpPr>
            <a:cxnSpLocks noChangeShapeType="1"/>
            <a:stCxn id="591922" idx="0"/>
            <a:endCxn id="591881" idx="2"/>
          </p:cNvCxnSpPr>
          <p:nvPr/>
        </p:nvCxnSpPr>
        <p:spPr bwMode="auto">
          <a:xfrm flipH="1" flipV="1">
            <a:off x="5943600" y="3544888"/>
            <a:ext cx="360363" cy="149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927" name="AutoShape 55"/>
          <p:cNvCxnSpPr>
            <a:cxnSpLocks noChangeShapeType="1"/>
            <a:stCxn id="591923" idx="0"/>
            <a:endCxn id="591881" idx="2"/>
          </p:cNvCxnSpPr>
          <p:nvPr/>
        </p:nvCxnSpPr>
        <p:spPr bwMode="auto">
          <a:xfrm flipH="1" flipV="1">
            <a:off x="5943600" y="3544888"/>
            <a:ext cx="865188" cy="809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1928" name="Text Box 56"/>
          <p:cNvSpPr txBox="1">
            <a:spLocks noChangeArrowheads="1"/>
          </p:cNvSpPr>
          <p:nvPr/>
        </p:nvSpPr>
        <p:spPr bwMode="auto">
          <a:xfrm>
            <a:off x="323850" y="2736850"/>
            <a:ext cx="133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b="1"/>
              <a:t>Postfix 2:0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553150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 Tree for General 1 and </a:t>
            </a:r>
            <a:r>
              <a:rPr lang="en-US" i="1" dirty="0"/>
              <a:t>n</a:t>
            </a:r>
            <a:r>
              <a:rPr lang="en-US" dirty="0"/>
              <a:t> = 7, m = 2</a:t>
            </a:r>
          </a:p>
        </p:txBody>
      </p:sp>
      <p:sp>
        <p:nvSpPr>
          <p:cNvPr id="16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505859" name="Text Box 3"/>
          <p:cNvSpPr txBox="1">
            <a:spLocks noChangeArrowheads="1"/>
          </p:cNvSpPr>
          <p:nvPr/>
        </p:nvSpPr>
        <p:spPr bwMode="auto">
          <a:xfrm>
            <a:off x="4270375" y="2420938"/>
            <a:ext cx="520700" cy="3857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dirty="0"/>
              <a:t>0:a</a:t>
            </a:r>
          </a:p>
        </p:txBody>
      </p:sp>
      <p:sp>
        <p:nvSpPr>
          <p:cNvPr id="505860" name="Text Box 4"/>
          <p:cNvSpPr txBox="1">
            <a:spLocks noChangeArrowheads="1"/>
          </p:cNvSpPr>
          <p:nvPr/>
        </p:nvSpPr>
        <p:spPr bwMode="auto">
          <a:xfrm>
            <a:off x="1397000" y="3403600"/>
            <a:ext cx="330200" cy="38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/>
              <a:t>a</a:t>
            </a:r>
          </a:p>
        </p:txBody>
      </p:sp>
      <p:sp>
        <p:nvSpPr>
          <p:cNvPr id="505861" name="Text Box 5"/>
          <p:cNvSpPr txBox="1">
            <a:spLocks noChangeArrowheads="1"/>
          </p:cNvSpPr>
          <p:nvPr/>
        </p:nvSpPr>
        <p:spPr bwMode="auto">
          <a:xfrm>
            <a:off x="2782888" y="3402013"/>
            <a:ext cx="330200" cy="3857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/>
              <a:t>a</a:t>
            </a:r>
          </a:p>
        </p:txBody>
      </p:sp>
      <p:sp>
        <p:nvSpPr>
          <p:cNvPr id="505862" name="Text Box 6"/>
          <p:cNvSpPr txBox="1">
            <a:spLocks noChangeArrowheads="1"/>
          </p:cNvSpPr>
          <p:nvPr/>
        </p:nvSpPr>
        <p:spPr bwMode="auto">
          <a:xfrm>
            <a:off x="4168775" y="3402013"/>
            <a:ext cx="330200" cy="3857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/>
              <a:t>a</a:t>
            </a:r>
          </a:p>
        </p:txBody>
      </p:sp>
      <p:sp>
        <p:nvSpPr>
          <p:cNvPr id="505863" name="Text Box 7"/>
          <p:cNvSpPr txBox="1">
            <a:spLocks noChangeArrowheads="1"/>
          </p:cNvSpPr>
          <p:nvPr/>
        </p:nvSpPr>
        <p:spPr bwMode="auto">
          <a:xfrm>
            <a:off x="5554663" y="3402013"/>
            <a:ext cx="330200" cy="38576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dirty="0"/>
              <a:t>b</a:t>
            </a:r>
          </a:p>
        </p:txBody>
      </p:sp>
      <p:sp>
        <p:nvSpPr>
          <p:cNvPr id="505864" name="Text Box 8"/>
          <p:cNvSpPr txBox="1">
            <a:spLocks noChangeArrowheads="1"/>
          </p:cNvSpPr>
          <p:nvPr/>
        </p:nvSpPr>
        <p:spPr bwMode="auto">
          <a:xfrm>
            <a:off x="6942138" y="3402013"/>
            <a:ext cx="330200" cy="38576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/>
              <a:t>b</a:t>
            </a:r>
          </a:p>
        </p:txBody>
      </p:sp>
      <p:cxnSp>
        <p:nvCxnSpPr>
          <p:cNvPr id="505873" name="AutoShape 17"/>
          <p:cNvCxnSpPr>
            <a:cxnSpLocks noChangeShapeType="1"/>
            <a:stCxn id="505860" idx="0"/>
            <a:endCxn id="505859" idx="2"/>
          </p:cNvCxnSpPr>
          <p:nvPr/>
        </p:nvCxnSpPr>
        <p:spPr bwMode="auto">
          <a:xfrm flipV="1">
            <a:off x="1562100" y="2816225"/>
            <a:ext cx="29686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5887" name="AutoShape 31"/>
          <p:cNvCxnSpPr>
            <a:cxnSpLocks noChangeShapeType="1"/>
            <a:stCxn id="505861" idx="0"/>
            <a:endCxn id="505859" idx="2"/>
          </p:cNvCxnSpPr>
          <p:nvPr/>
        </p:nvCxnSpPr>
        <p:spPr bwMode="auto">
          <a:xfrm flipV="1">
            <a:off x="2947988" y="2816225"/>
            <a:ext cx="1582737" cy="576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5888" name="AutoShape 32"/>
          <p:cNvCxnSpPr>
            <a:cxnSpLocks noChangeShapeType="1"/>
            <a:stCxn id="505862" idx="0"/>
            <a:endCxn id="505859" idx="2"/>
          </p:cNvCxnSpPr>
          <p:nvPr/>
        </p:nvCxnSpPr>
        <p:spPr bwMode="auto">
          <a:xfrm flipV="1">
            <a:off x="4333875" y="2816225"/>
            <a:ext cx="196850" cy="576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5889" name="AutoShape 33"/>
          <p:cNvCxnSpPr>
            <a:cxnSpLocks noChangeShapeType="1"/>
            <a:stCxn id="505863" idx="0"/>
            <a:endCxn id="505859" idx="2"/>
          </p:cNvCxnSpPr>
          <p:nvPr/>
        </p:nvCxnSpPr>
        <p:spPr bwMode="auto">
          <a:xfrm flipH="1" flipV="1">
            <a:off x="4530725" y="2816225"/>
            <a:ext cx="1189038" cy="576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5890" name="AutoShape 34"/>
          <p:cNvCxnSpPr>
            <a:cxnSpLocks noChangeShapeType="1"/>
            <a:stCxn id="505864" idx="0"/>
            <a:endCxn id="505859" idx="2"/>
          </p:cNvCxnSpPr>
          <p:nvPr/>
        </p:nvCxnSpPr>
        <p:spPr bwMode="auto">
          <a:xfrm flipH="1" flipV="1">
            <a:off x="4530725" y="2816225"/>
            <a:ext cx="2576513" cy="576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5910" name="Text Box 54"/>
          <p:cNvSpPr txBox="1">
            <a:spLocks noChangeArrowheads="1"/>
          </p:cNvSpPr>
          <p:nvPr/>
        </p:nvSpPr>
        <p:spPr bwMode="auto">
          <a:xfrm>
            <a:off x="3599892" y="4529138"/>
            <a:ext cx="5468164" cy="646331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This figure shows the message tree of the previous </a:t>
            </a:r>
          </a:p>
          <a:p>
            <a:r>
              <a:rPr lang="en-US" dirty="0"/>
              <a:t>slide after the first majority formation.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288466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 Tree for General 1 and </a:t>
            </a:r>
            <a:r>
              <a:rPr lang="en-US" i="1" dirty="0"/>
              <a:t>n</a:t>
            </a:r>
            <a:r>
              <a:rPr lang="en-US" dirty="0"/>
              <a:t> = 7, </a:t>
            </a:r>
            <a:r>
              <a:rPr lang="en-US" i="1" dirty="0"/>
              <a:t>m</a:t>
            </a:r>
            <a:r>
              <a:rPr lang="en-US" dirty="0"/>
              <a:t> = 2</a:t>
            </a: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506883" name="Text Box 3"/>
          <p:cNvSpPr txBox="1">
            <a:spLocks noChangeArrowheads="1"/>
          </p:cNvSpPr>
          <p:nvPr/>
        </p:nvSpPr>
        <p:spPr bwMode="auto">
          <a:xfrm>
            <a:off x="4168775" y="2395538"/>
            <a:ext cx="330200" cy="3857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/>
              <a:t>a</a:t>
            </a:r>
          </a:p>
        </p:txBody>
      </p:sp>
      <p:sp>
        <p:nvSpPr>
          <p:cNvPr id="506894" name="Text Box 14"/>
          <p:cNvSpPr txBox="1">
            <a:spLocks noChangeArrowheads="1"/>
          </p:cNvSpPr>
          <p:nvPr/>
        </p:nvSpPr>
        <p:spPr bwMode="auto">
          <a:xfrm>
            <a:off x="3599892" y="4529138"/>
            <a:ext cx="5416868" cy="646331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This figure shows the message tree of the previous</a:t>
            </a:r>
          </a:p>
          <a:p>
            <a:r>
              <a:rPr lang="en-US" dirty="0"/>
              <a:t>slide after the second majority formation.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336153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Message Tree for General 1 and </a:t>
            </a:r>
            <a:r>
              <a:rPr lang="en-US" sz="2400" i="1" dirty="0"/>
              <a:t>n</a:t>
            </a:r>
            <a:r>
              <a:rPr lang="en-US" sz="2400" dirty="0"/>
              <a:t> = 7, </a:t>
            </a:r>
            <a:r>
              <a:rPr lang="en-US" sz="2400" i="1" dirty="0"/>
              <a:t>m</a:t>
            </a:r>
            <a:r>
              <a:rPr lang="en-US" sz="2400" dirty="0"/>
              <a:t> = 2</a:t>
            </a:r>
            <a:endParaRPr lang="de-DE" sz="2400" dirty="0"/>
          </a:p>
        </p:txBody>
      </p:sp>
      <p:sp>
        <p:nvSpPr>
          <p:cNvPr id="57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591876" name="Freeform 4"/>
          <p:cNvSpPr>
            <a:spLocks/>
          </p:cNvSpPr>
          <p:nvPr/>
        </p:nvSpPr>
        <p:spPr bwMode="auto">
          <a:xfrm>
            <a:off x="169863" y="2954870"/>
            <a:ext cx="2341562" cy="3246438"/>
          </a:xfrm>
          <a:custGeom>
            <a:avLst/>
            <a:gdLst>
              <a:gd name="T0" fmla="*/ 667 w 1475"/>
              <a:gd name="T1" fmla="*/ 1997 h 2045"/>
              <a:gd name="T2" fmla="*/ 1452 w 1475"/>
              <a:gd name="T3" fmla="*/ 2045 h 2045"/>
              <a:gd name="T4" fmla="*/ 1475 w 1475"/>
              <a:gd name="T5" fmla="*/ 1592 h 2045"/>
              <a:gd name="T6" fmla="*/ 1089 w 1475"/>
              <a:gd name="T7" fmla="*/ 1161 h 2045"/>
              <a:gd name="T8" fmla="*/ 1066 w 1475"/>
              <a:gd name="T9" fmla="*/ 775 h 2045"/>
              <a:gd name="T10" fmla="*/ 1384 w 1475"/>
              <a:gd name="T11" fmla="*/ 616 h 2045"/>
              <a:gd name="T12" fmla="*/ 1384 w 1475"/>
              <a:gd name="T13" fmla="*/ 117 h 2045"/>
              <a:gd name="T14" fmla="*/ 776 w 1475"/>
              <a:gd name="T15" fmla="*/ 45 h 2045"/>
              <a:gd name="T16" fmla="*/ 565 w 1475"/>
              <a:gd name="T17" fmla="*/ 19 h 2045"/>
              <a:gd name="T18" fmla="*/ 130 w 1475"/>
              <a:gd name="T19" fmla="*/ 0 h 2045"/>
              <a:gd name="T20" fmla="*/ 0 w 1475"/>
              <a:gd name="T21" fmla="*/ 775 h 2045"/>
              <a:gd name="T22" fmla="*/ 0 w 1475"/>
              <a:gd name="T23" fmla="*/ 1433 h 2045"/>
              <a:gd name="T24" fmla="*/ 136 w 1475"/>
              <a:gd name="T25" fmla="*/ 1977 h 2045"/>
              <a:gd name="T26" fmla="*/ 667 w 1475"/>
              <a:gd name="T27" fmla="*/ 1997 h 2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5" h="2045">
                <a:moveTo>
                  <a:pt x="667" y="1997"/>
                </a:moveTo>
                <a:lnTo>
                  <a:pt x="1452" y="2045"/>
                </a:lnTo>
                <a:lnTo>
                  <a:pt x="1475" y="1592"/>
                </a:lnTo>
                <a:lnTo>
                  <a:pt x="1089" y="1161"/>
                </a:lnTo>
                <a:lnTo>
                  <a:pt x="1066" y="775"/>
                </a:lnTo>
                <a:lnTo>
                  <a:pt x="1384" y="616"/>
                </a:lnTo>
                <a:lnTo>
                  <a:pt x="1384" y="117"/>
                </a:lnTo>
                <a:lnTo>
                  <a:pt x="776" y="45"/>
                </a:lnTo>
                <a:lnTo>
                  <a:pt x="565" y="19"/>
                </a:lnTo>
                <a:lnTo>
                  <a:pt x="130" y="0"/>
                </a:lnTo>
                <a:lnTo>
                  <a:pt x="0" y="775"/>
                </a:lnTo>
                <a:lnTo>
                  <a:pt x="0" y="1433"/>
                </a:lnTo>
                <a:lnTo>
                  <a:pt x="136" y="1977"/>
                </a:lnTo>
                <a:lnTo>
                  <a:pt x="667" y="1997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91877" name="Text Box 5"/>
          <p:cNvSpPr txBox="1">
            <a:spLocks noChangeArrowheads="1"/>
          </p:cNvSpPr>
          <p:nvPr/>
        </p:nvSpPr>
        <p:spPr bwMode="auto">
          <a:xfrm>
            <a:off x="4303713" y="2637370"/>
            <a:ext cx="520700" cy="38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dirty="0"/>
              <a:t>0:a</a:t>
            </a:r>
          </a:p>
        </p:txBody>
      </p:sp>
      <p:sp>
        <p:nvSpPr>
          <p:cNvPr id="591878" name="Text Box 6"/>
          <p:cNvSpPr txBox="1">
            <a:spLocks noChangeArrowheads="1"/>
          </p:cNvSpPr>
          <p:nvPr/>
        </p:nvSpPr>
        <p:spPr bwMode="auto">
          <a:xfrm>
            <a:off x="1430338" y="3512083"/>
            <a:ext cx="711200" cy="3857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/>
              <a:t>2:0:a</a:t>
            </a:r>
          </a:p>
        </p:txBody>
      </p:sp>
      <p:sp>
        <p:nvSpPr>
          <p:cNvPr id="591879" name="Text Box 7"/>
          <p:cNvSpPr txBox="1">
            <a:spLocks noChangeArrowheads="1"/>
          </p:cNvSpPr>
          <p:nvPr/>
        </p:nvSpPr>
        <p:spPr bwMode="auto">
          <a:xfrm>
            <a:off x="2816225" y="3510495"/>
            <a:ext cx="711200" cy="38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/>
              <a:t>3:0:a</a:t>
            </a:r>
          </a:p>
        </p:txBody>
      </p:sp>
      <p:sp>
        <p:nvSpPr>
          <p:cNvPr id="591880" name="Text Box 8"/>
          <p:cNvSpPr txBox="1">
            <a:spLocks noChangeArrowheads="1"/>
          </p:cNvSpPr>
          <p:nvPr/>
        </p:nvSpPr>
        <p:spPr bwMode="auto">
          <a:xfrm>
            <a:off x="4202113" y="3510495"/>
            <a:ext cx="697627" cy="36933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dirty="0"/>
              <a:t>4:0:b</a:t>
            </a:r>
          </a:p>
        </p:txBody>
      </p:sp>
      <p:sp>
        <p:nvSpPr>
          <p:cNvPr id="591881" name="Text Box 9"/>
          <p:cNvSpPr txBox="1">
            <a:spLocks noChangeArrowheads="1"/>
          </p:cNvSpPr>
          <p:nvPr/>
        </p:nvSpPr>
        <p:spPr bwMode="auto">
          <a:xfrm>
            <a:off x="5588000" y="3510495"/>
            <a:ext cx="711200" cy="38576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/>
              <a:t>5:0:b</a:t>
            </a:r>
          </a:p>
        </p:txBody>
      </p:sp>
      <p:sp>
        <p:nvSpPr>
          <p:cNvPr id="591882" name="Text Box 10"/>
          <p:cNvSpPr txBox="1">
            <a:spLocks noChangeArrowheads="1"/>
          </p:cNvSpPr>
          <p:nvPr/>
        </p:nvSpPr>
        <p:spPr bwMode="auto">
          <a:xfrm>
            <a:off x="6975475" y="3510495"/>
            <a:ext cx="81304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dirty="0"/>
              <a:t>6:0:x1</a:t>
            </a:r>
          </a:p>
        </p:txBody>
      </p:sp>
      <p:sp>
        <p:nvSpPr>
          <p:cNvPr id="591883" name="Text Box 11"/>
          <p:cNvSpPr txBox="1">
            <a:spLocks noChangeArrowheads="1"/>
          </p:cNvSpPr>
          <p:nvPr/>
        </p:nvSpPr>
        <p:spPr bwMode="auto">
          <a:xfrm>
            <a:off x="287338" y="4437595"/>
            <a:ext cx="744537" cy="323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/>
              <a:t>3:2:0:a</a:t>
            </a:r>
          </a:p>
        </p:txBody>
      </p:sp>
      <p:sp>
        <p:nvSpPr>
          <p:cNvPr id="591884" name="Text Box 12"/>
          <p:cNvSpPr txBox="1">
            <a:spLocks noChangeArrowheads="1"/>
          </p:cNvSpPr>
          <p:nvPr/>
        </p:nvSpPr>
        <p:spPr bwMode="auto">
          <a:xfrm>
            <a:off x="638175" y="4842408"/>
            <a:ext cx="744538" cy="323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 dirty="0"/>
              <a:t>4:2:0:a</a:t>
            </a:r>
          </a:p>
        </p:txBody>
      </p:sp>
      <p:sp>
        <p:nvSpPr>
          <p:cNvPr id="591885" name="Text Box 13"/>
          <p:cNvSpPr txBox="1">
            <a:spLocks noChangeArrowheads="1"/>
          </p:cNvSpPr>
          <p:nvPr/>
        </p:nvSpPr>
        <p:spPr bwMode="auto">
          <a:xfrm>
            <a:off x="1055688" y="5239283"/>
            <a:ext cx="73129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 dirty="0"/>
              <a:t>5:2:0:a</a:t>
            </a:r>
          </a:p>
        </p:txBody>
      </p:sp>
      <p:sp>
        <p:nvSpPr>
          <p:cNvPr id="591886" name="Text Box 14"/>
          <p:cNvSpPr txBox="1">
            <a:spLocks noChangeArrowheads="1"/>
          </p:cNvSpPr>
          <p:nvPr/>
        </p:nvSpPr>
        <p:spPr bwMode="auto">
          <a:xfrm>
            <a:off x="1524000" y="5671083"/>
            <a:ext cx="731290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 dirty="0"/>
              <a:t>6:2:0:?</a:t>
            </a:r>
          </a:p>
        </p:txBody>
      </p:sp>
      <p:cxnSp>
        <p:nvCxnSpPr>
          <p:cNvPr id="591887" name="AutoShape 15"/>
          <p:cNvCxnSpPr>
            <a:cxnSpLocks noChangeShapeType="1"/>
            <a:stCxn id="591878" idx="2"/>
            <a:endCxn id="591883" idx="0"/>
          </p:cNvCxnSpPr>
          <p:nvPr/>
        </p:nvCxnSpPr>
        <p:spPr bwMode="auto">
          <a:xfrm flipH="1">
            <a:off x="660400" y="3907370"/>
            <a:ext cx="1125538" cy="520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888" name="AutoShape 16"/>
          <p:cNvCxnSpPr>
            <a:cxnSpLocks noChangeShapeType="1"/>
            <a:stCxn id="591878" idx="2"/>
            <a:endCxn id="591884" idx="0"/>
          </p:cNvCxnSpPr>
          <p:nvPr/>
        </p:nvCxnSpPr>
        <p:spPr bwMode="auto">
          <a:xfrm flipH="1">
            <a:off x="1011238" y="3907370"/>
            <a:ext cx="774700" cy="9255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889" name="AutoShape 17"/>
          <p:cNvCxnSpPr>
            <a:cxnSpLocks noChangeShapeType="1"/>
            <a:stCxn id="591878" idx="2"/>
            <a:endCxn id="591885" idx="0"/>
          </p:cNvCxnSpPr>
          <p:nvPr/>
        </p:nvCxnSpPr>
        <p:spPr bwMode="auto">
          <a:xfrm flipH="1">
            <a:off x="1421333" y="3897845"/>
            <a:ext cx="364605" cy="1341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890" name="AutoShape 18"/>
          <p:cNvCxnSpPr>
            <a:cxnSpLocks noChangeShapeType="1"/>
            <a:stCxn id="591878" idx="2"/>
            <a:endCxn id="591886" idx="0"/>
          </p:cNvCxnSpPr>
          <p:nvPr/>
        </p:nvCxnSpPr>
        <p:spPr bwMode="auto">
          <a:xfrm>
            <a:off x="1785938" y="3897845"/>
            <a:ext cx="103707" cy="177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891" name="AutoShape 19"/>
          <p:cNvCxnSpPr>
            <a:cxnSpLocks noChangeShapeType="1"/>
            <a:stCxn id="591878" idx="0"/>
            <a:endCxn id="591877" idx="2"/>
          </p:cNvCxnSpPr>
          <p:nvPr/>
        </p:nvCxnSpPr>
        <p:spPr bwMode="auto">
          <a:xfrm flipV="1">
            <a:off x="1785938" y="3032658"/>
            <a:ext cx="2778125" cy="469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1892" name="Text Box 20"/>
          <p:cNvSpPr txBox="1">
            <a:spLocks noChangeArrowheads="1"/>
          </p:cNvSpPr>
          <p:nvPr/>
        </p:nvSpPr>
        <p:spPr bwMode="auto">
          <a:xfrm>
            <a:off x="1982788" y="4445533"/>
            <a:ext cx="744537" cy="323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/>
              <a:t>2:3:0:a</a:t>
            </a:r>
          </a:p>
        </p:txBody>
      </p:sp>
      <p:sp>
        <p:nvSpPr>
          <p:cNvPr id="591893" name="Text Box 21"/>
          <p:cNvSpPr txBox="1">
            <a:spLocks noChangeArrowheads="1"/>
          </p:cNvSpPr>
          <p:nvPr/>
        </p:nvSpPr>
        <p:spPr bwMode="auto">
          <a:xfrm>
            <a:off x="2365375" y="4842408"/>
            <a:ext cx="744538" cy="323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/>
              <a:t>4:3:0:a</a:t>
            </a:r>
          </a:p>
        </p:txBody>
      </p:sp>
      <p:sp>
        <p:nvSpPr>
          <p:cNvPr id="591894" name="Text Box 22"/>
          <p:cNvSpPr txBox="1">
            <a:spLocks noChangeArrowheads="1"/>
          </p:cNvSpPr>
          <p:nvPr/>
        </p:nvSpPr>
        <p:spPr bwMode="auto">
          <a:xfrm>
            <a:off x="2782888" y="5239283"/>
            <a:ext cx="73129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 dirty="0"/>
              <a:t>5:3:0:a</a:t>
            </a:r>
          </a:p>
        </p:txBody>
      </p:sp>
      <p:sp>
        <p:nvSpPr>
          <p:cNvPr id="591895" name="Text Box 23"/>
          <p:cNvSpPr txBox="1">
            <a:spLocks noChangeArrowheads="1"/>
          </p:cNvSpPr>
          <p:nvPr/>
        </p:nvSpPr>
        <p:spPr bwMode="auto">
          <a:xfrm>
            <a:off x="3324225" y="5671083"/>
            <a:ext cx="731290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 dirty="0"/>
              <a:t>6:3:0:?</a:t>
            </a:r>
          </a:p>
        </p:txBody>
      </p:sp>
      <p:cxnSp>
        <p:nvCxnSpPr>
          <p:cNvPr id="591896" name="AutoShape 24"/>
          <p:cNvCxnSpPr>
            <a:cxnSpLocks noChangeShapeType="1"/>
            <a:stCxn id="591879" idx="2"/>
            <a:endCxn id="591892" idx="0"/>
          </p:cNvCxnSpPr>
          <p:nvPr/>
        </p:nvCxnSpPr>
        <p:spPr bwMode="auto">
          <a:xfrm flipH="1">
            <a:off x="2355850" y="3905783"/>
            <a:ext cx="815975" cy="530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897" name="AutoShape 25"/>
          <p:cNvCxnSpPr>
            <a:cxnSpLocks noChangeShapeType="1"/>
            <a:stCxn id="591879" idx="2"/>
            <a:endCxn id="591893" idx="0"/>
          </p:cNvCxnSpPr>
          <p:nvPr/>
        </p:nvCxnSpPr>
        <p:spPr bwMode="auto">
          <a:xfrm flipH="1">
            <a:off x="2738438" y="3905783"/>
            <a:ext cx="433387" cy="9271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898" name="AutoShape 26"/>
          <p:cNvCxnSpPr>
            <a:cxnSpLocks noChangeShapeType="1"/>
            <a:stCxn id="591879" idx="2"/>
            <a:endCxn id="591894" idx="0"/>
          </p:cNvCxnSpPr>
          <p:nvPr/>
        </p:nvCxnSpPr>
        <p:spPr bwMode="auto">
          <a:xfrm flipH="1">
            <a:off x="3148533" y="3896258"/>
            <a:ext cx="23292" cy="1343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899" name="AutoShape 27"/>
          <p:cNvCxnSpPr>
            <a:cxnSpLocks noChangeShapeType="1"/>
            <a:stCxn id="591879" idx="2"/>
            <a:endCxn id="591895" idx="0"/>
          </p:cNvCxnSpPr>
          <p:nvPr/>
        </p:nvCxnSpPr>
        <p:spPr bwMode="auto">
          <a:xfrm>
            <a:off x="3171825" y="3896258"/>
            <a:ext cx="518045" cy="177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1900" name="Text Box 28"/>
          <p:cNvSpPr txBox="1">
            <a:spLocks noChangeArrowheads="1"/>
          </p:cNvSpPr>
          <p:nvPr/>
        </p:nvSpPr>
        <p:spPr bwMode="auto">
          <a:xfrm>
            <a:off x="3482975" y="4445533"/>
            <a:ext cx="731290" cy="30777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 dirty="0"/>
              <a:t>2:4:0:b</a:t>
            </a:r>
          </a:p>
        </p:txBody>
      </p:sp>
      <p:sp>
        <p:nvSpPr>
          <p:cNvPr id="591901" name="Text Box 29"/>
          <p:cNvSpPr txBox="1">
            <a:spLocks noChangeArrowheads="1"/>
          </p:cNvSpPr>
          <p:nvPr/>
        </p:nvSpPr>
        <p:spPr bwMode="auto">
          <a:xfrm>
            <a:off x="3914775" y="4842408"/>
            <a:ext cx="731290" cy="30777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 dirty="0"/>
              <a:t>3:4:0:b</a:t>
            </a:r>
          </a:p>
        </p:txBody>
      </p:sp>
      <p:sp>
        <p:nvSpPr>
          <p:cNvPr id="591902" name="Text Box 30"/>
          <p:cNvSpPr txBox="1">
            <a:spLocks noChangeArrowheads="1"/>
          </p:cNvSpPr>
          <p:nvPr/>
        </p:nvSpPr>
        <p:spPr bwMode="auto">
          <a:xfrm>
            <a:off x="4403725" y="5239283"/>
            <a:ext cx="744538" cy="32385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/>
              <a:t>5:4:0:b</a:t>
            </a:r>
          </a:p>
        </p:txBody>
      </p:sp>
      <p:sp>
        <p:nvSpPr>
          <p:cNvPr id="591903" name="Text Box 31"/>
          <p:cNvSpPr txBox="1">
            <a:spLocks noChangeArrowheads="1"/>
          </p:cNvSpPr>
          <p:nvPr/>
        </p:nvSpPr>
        <p:spPr bwMode="auto">
          <a:xfrm>
            <a:off x="5016500" y="5671083"/>
            <a:ext cx="731290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 dirty="0"/>
              <a:t>6:4:0:?</a:t>
            </a:r>
          </a:p>
        </p:txBody>
      </p:sp>
      <p:cxnSp>
        <p:nvCxnSpPr>
          <p:cNvPr id="591904" name="AutoShape 32"/>
          <p:cNvCxnSpPr>
            <a:cxnSpLocks noChangeShapeType="1"/>
            <a:stCxn id="591900" idx="0"/>
            <a:endCxn id="591880" idx="2"/>
          </p:cNvCxnSpPr>
          <p:nvPr/>
        </p:nvCxnSpPr>
        <p:spPr bwMode="auto">
          <a:xfrm flipV="1">
            <a:off x="3848620" y="3879827"/>
            <a:ext cx="702307" cy="5657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905" name="AutoShape 33"/>
          <p:cNvCxnSpPr>
            <a:cxnSpLocks noChangeShapeType="1"/>
            <a:stCxn id="591879" idx="0"/>
            <a:endCxn id="591877" idx="2"/>
          </p:cNvCxnSpPr>
          <p:nvPr/>
        </p:nvCxnSpPr>
        <p:spPr bwMode="auto">
          <a:xfrm flipV="1">
            <a:off x="3171825" y="3032658"/>
            <a:ext cx="1392238" cy="468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906" name="AutoShape 34"/>
          <p:cNvCxnSpPr>
            <a:cxnSpLocks noChangeShapeType="1"/>
            <a:stCxn id="591880" idx="0"/>
            <a:endCxn id="591877" idx="2"/>
          </p:cNvCxnSpPr>
          <p:nvPr/>
        </p:nvCxnSpPr>
        <p:spPr bwMode="auto">
          <a:xfrm flipV="1">
            <a:off x="4550927" y="3023133"/>
            <a:ext cx="13136" cy="487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907" name="AutoShape 35"/>
          <p:cNvCxnSpPr>
            <a:cxnSpLocks noChangeShapeType="1"/>
            <a:stCxn id="591881" idx="0"/>
            <a:endCxn id="591877" idx="2"/>
          </p:cNvCxnSpPr>
          <p:nvPr/>
        </p:nvCxnSpPr>
        <p:spPr bwMode="auto">
          <a:xfrm flipH="1" flipV="1">
            <a:off x="4564063" y="3032658"/>
            <a:ext cx="1379537" cy="468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908" name="AutoShape 36"/>
          <p:cNvCxnSpPr>
            <a:cxnSpLocks noChangeShapeType="1"/>
            <a:stCxn id="591882" idx="0"/>
            <a:endCxn id="591877" idx="2"/>
          </p:cNvCxnSpPr>
          <p:nvPr/>
        </p:nvCxnSpPr>
        <p:spPr bwMode="auto">
          <a:xfrm flipH="1" flipV="1">
            <a:off x="4564063" y="3023133"/>
            <a:ext cx="2817934" cy="487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909" name="AutoShape 37"/>
          <p:cNvCxnSpPr>
            <a:cxnSpLocks noChangeShapeType="1"/>
            <a:stCxn id="591901" idx="0"/>
            <a:endCxn id="591880" idx="2"/>
          </p:cNvCxnSpPr>
          <p:nvPr/>
        </p:nvCxnSpPr>
        <p:spPr bwMode="auto">
          <a:xfrm flipV="1">
            <a:off x="4280420" y="3879827"/>
            <a:ext cx="270507" cy="9625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910" name="AutoShape 38"/>
          <p:cNvCxnSpPr>
            <a:cxnSpLocks noChangeShapeType="1"/>
            <a:stCxn id="591902" idx="0"/>
            <a:endCxn id="591880" idx="2"/>
          </p:cNvCxnSpPr>
          <p:nvPr/>
        </p:nvCxnSpPr>
        <p:spPr bwMode="auto">
          <a:xfrm flipH="1" flipV="1">
            <a:off x="4550927" y="3879827"/>
            <a:ext cx="225067" cy="135945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911" name="AutoShape 39"/>
          <p:cNvCxnSpPr>
            <a:cxnSpLocks noChangeShapeType="1"/>
            <a:stCxn id="591903" idx="0"/>
            <a:endCxn id="591880" idx="2"/>
          </p:cNvCxnSpPr>
          <p:nvPr/>
        </p:nvCxnSpPr>
        <p:spPr bwMode="auto">
          <a:xfrm flipH="1" flipV="1">
            <a:off x="4550927" y="3879827"/>
            <a:ext cx="831218" cy="179125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1912" name="Text Box 40"/>
          <p:cNvSpPr txBox="1">
            <a:spLocks noChangeArrowheads="1"/>
          </p:cNvSpPr>
          <p:nvPr/>
        </p:nvSpPr>
        <p:spPr bwMode="auto">
          <a:xfrm>
            <a:off x="8256588" y="4624920"/>
            <a:ext cx="821059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 dirty="0"/>
              <a:t>2:6:0:x2</a:t>
            </a:r>
          </a:p>
        </p:txBody>
      </p:sp>
      <p:sp>
        <p:nvSpPr>
          <p:cNvPr id="591913" name="Text Box 41"/>
          <p:cNvSpPr txBox="1">
            <a:spLocks noChangeArrowheads="1"/>
          </p:cNvSpPr>
          <p:nvPr/>
        </p:nvSpPr>
        <p:spPr bwMode="auto">
          <a:xfrm>
            <a:off x="7788275" y="5021795"/>
            <a:ext cx="821059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 dirty="0"/>
              <a:t>3:6:0:x3</a:t>
            </a:r>
          </a:p>
        </p:txBody>
      </p:sp>
      <p:sp>
        <p:nvSpPr>
          <p:cNvPr id="591914" name="Text Box 42"/>
          <p:cNvSpPr txBox="1">
            <a:spLocks noChangeArrowheads="1"/>
          </p:cNvSpPr>
          <p:nvPr/>
        </p:nvSpPr>
        <p:spPr bwMode="auto">
          <a:xfrm>
            <a:off x="7319963" y="5418670"/>
            <a:ext cx="821059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 dirty="0"/>
              <a:t>4:6:0:x4</a:t>
            </a:r>
          </a:p>
        </p:txBody>
      </p:sp>
      <p:sp>
        <p:nvSpPr>
          <p:cNvPr id="591915" name="Text Box 43"/>
          <p:cNvSpPr txBox="1">
            <a:spLocks noChangeArrowheads="1"/>
          </p:cNvSpPr>
          <p:nvPr/>
        </p:nvSpPr>
        <p:spPr bwMode="auto">
          <a:xfrm>
            <a:off x="6794500" y="5850470"/>
            <a:ext cx="821059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 dirty="0"/>
              <a:t>5:6:0:x5</a:t>
            </a:r>
          </a:p>
        </p:txBody>
      </p:sp>
      <p:cxnSp>
        <p:nvCxnSpPr>
          <p:cNvPr id="591916" name="AutoShape 44"/>
          <p:cNvCxnSpPr>
            <a:cxnSpLocks noChangeShapeType="1"/>
            <a:stCxn id="591912" idx="0"/>
            <a:endCxn id="591882" idx="2"/>
          </p:cNvCxnSpPr>
          <p:nvPr/>
        </p:nvCxnSpPr>
        <p:spPr bwMode="auto">
          <a:xfrm flipH="1" flipV="1">
            <a:off x="7381997" y="3879827"/>
            <a:ext cx="1285121" cy="74509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917" name="AutoShape 45"/>
          <p:cNvCxnSpPr>
            <a:cxnSpLocks noChangeShapeType="1"/>
            <a:stCxn id="591913" idx="0"/>
            <a:endCxn id="591882" idx="2"/>
          </p:cNvCxnSpPr>
          <p:nvPr/>
        </p:nvCxnSpPr>
        <p:spPr bwMode="auto">
          <a:xfrm flipH="1" flipV="1">
            <a:off x="7381997" y="3879827"/>
            <a:ext cx="816808" cy="114196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918" name="AutoShape 46"/>
          <p:cNvCxnSpPr>
            <a:cxnSpLocks noChangeShapeType="1"/>
            <a:stCxn id="591914" idx="0"/>
            <a:endCxn id="591882" idx="2"/>
          </p:cNvCxnSpPr>
          <p:nvPr/>
        </p:nvCxnSpPr>
        <p:spPr bwMode="auto">
          <a:xfrm flipH="1" flipV="1">
            <a:off x="7381997" y="3879827"/>
            <a:ext cx="348496" cy="153884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919" name="AutoShape 47"/>
          <p:cNvCxnSpPr>
            <a:cxnSpLocks noChangeShapeType="1"/>
            <a:stCxn id="591915" idx="0"/>
            <a:endCxn id="591882" idx="2"/>
          </p:cNvCxnSpPr>
          <p:nvPr/>
        </p:nvCxnSpPr>
        <p:spPr bwMode="auto">
          <a:xfrm flipV="1">
            <a:off x="7205030" y="3879827"/>
            <a:ext cx="176967" cy="197064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1920" name="Text Box 48"/>
          <p:cNvSpPr txBox="1">
            <a:spLocks noChangeArrowheads="1"/>
          </p:cNvSpPr>
          <p:nvPr/>
        </p:nvSpPr>
        <p:spPr bwMode="auto">
          <a:xfrm>
            <a:off x="4994275" y="4221695"/>
            <a:ext cx="744538" cy="32385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/>
              <a:t>2:5:0:b</a:t>
            </a:r>
          </a:p>
        </p:txBody>
      </p:sp>
      <p:sp>
        <p:nvSpPr>
          <p:cNvPr id="591921" name="Text Box 49"/>
          <p:cNvSpPr txBox="1">
            <a:spLocks noChangeArrowheads="1"/>
          </p:cNvSpPr>
          <p:nvPr/>
        </p:nvSpPr>
        <p:spPr bwMode="auto">
          <a:xfrm>
            <a:off x="5354638" y="5013858"/>
            <a:ext cx="744537" cy="32385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/>
              <a:t>3:5:0:b</a:t>
            </a:r>
          </a:p>
        </p:txBody>
      </p:sp>
      <p:sp>
        <p:nvSpPr>
          <p:cNvPr id="591922" name="Text Box 50"/>
          <p:cNvSpPr txBox="1">
            <a:spLocks noChangeArrowheads="1"/>
          </p:cNvSpPr>
          <p:nvPr/>
        </p:nvSpPr>
        <p:spPr bwMode="auto">
          <a:xfrm>
            <a:off x="5930900" y="5410733"/>
            <a:ext cx="744538" cy="32385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/>
              <a:t>4:5:0:b</a:t>
            </a:r>
          </a:p>
        </p:txBody>
      </p:sp>
      <p:sp>
        <p:nvSpPr>
          <p:cNvPr id="591923" name="Text Box 51"/>
          <p:cNvSpPr txBox="1">
            <a:spLocks noChangeArrowheads="1"/>
          </p:cNvSpPr>
          <p:nvPr/>
        </p:nvSpPr>
        <p:spPr bwMode="auto">
          <a:xfrm>
            <a:off x="6435725" y="4724933"/>
            <a:ext cx="731290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 dirty="0"/>
              <a:t>6:5:0:?</a:t>
            </a:r>
          </a:p>
        </p:txBody>
      </p:sp>
      <p:cxnSp>
        <p:nvCxnSpPr>
          <p:cNvPr id="591924" name="AutoShape 52"/>
          <p:cNvCxnSpPr>
            <a:cxnSpLocks noChangeShapeType="1"/>
            <a:stCxn id="591920" idx="0"/>
            <a:endCxn id="591881" idx="2"/>
          </p:cNvCxnSpPr>
          <p:nvPr/>
        </p:nvCxnSpPr>
        <p:spPr bwMode="auto">
          <a:xfrm flipV="1">
            <a:off x="5367338" y="3905783"/>
            <a:ext cx="576262" cy="3063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925" name="AutoShape 53"/>
          <p:cNvCxnSpPr>
            <a:cxnSpLocks noChangeShapeType="1"/>
            <a:stCxn id="591921" idx="0"/>
            <a:endCxn id="591881" idx="2"/>
          </p:cNvCxnSpPr>
          <p:nvPr/>
        </p:nvCxnSpPr>
        <p:spPr bwMode="auto">
          <a:xfrm flipV="1">
            <a:off x="5727700" y="3905783"/>
            <a:ext cx="215900" cy="1098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926" name="AutoShape 54"/>
          <p:cNvCxnSpPr>
            <a:cxnSpLocks noChangeShapeType="1"/>
            <a:stCxn id="591922" idx="0"/>
            <a:endCxn id="591881" idx="2"/>
          </p:cNvCxnSpPr>
          <p:nvPr/>
        </p:nvCxnSpPr>
        <p:spPr bwMode="auto">
          <a:xfrm flipH="1" flipV="1">
            <a:off x="5943600" y="3905783"/>
            <a:ext cx="360363" cy="149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927" name="AutoShape 55"/>
          <p:cNvCxnSpPr>
            <a:cxnSpLocks noChangeShapeType="1"/>
            <a:stCxn id="591923" idx="0"/>
            <a:endCxn id="591881" idx="2"/>
          </p:cNvCxnSpPr>
          <p:nvPr/>
        </p:nvCxnSpPr>
        <p:spPr bwMode="auto">
          <a:xfrm flipH="1" flipV="1">
            <a:off x="5943600" y="3896258"/>
            <a:ext cx="857770" cy="828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1928" name="Text Box 56"/>
          <p:cNvSpPr txBox="1">
            <a:spLocks noChangeArrowheads="1"/>
          </p:cNvSpPr>
          <p:nvPr/>
        </p:nvSpPr>
        <p:spPr bwMode="auto">
          <a:xfrm>
            <a:off x="323850" y="3097745"/>
            <a:ext cx="133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b="1"/>
              <a:t>Postfix 2:0</a:t>
            </a:r>
          </a:p>
        </p:txBody>
      </p:sp>
      <p:sp>
        <p:nvSpPr>
          <p:cNvPr id="62" name="Textplatzhalter 1"/>
          <p:cNvSpPr txBox="1">
            <a:spLocks/>
          </p:cNvSpPr>
          <p:nvPr/>
        </p:nvSpPr>
        <p:spPr>
          <a:xfrm>
            <a:off x="538163" y="1612133"/>
            <a:ext cx="8229600" cy="14021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4A99"/>
              </a:buClr>
              <a:buFont typeface="Arial" charset="0"/>
              <a:buChar char="&gt;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4A99"/>
              </a:buClr>
              <a:buFont typeface="Arial" charset="0"/>
              <a:buChar char="&gt;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4A99"/>
              </a:buClr>
              <a:buFont typeface="Arial" charset="0"/>
              <a:buChar char="&gt;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Generals 0 (commander) and 6 faulty</a:t>
            </a:r>
          </a:p>
          <a:p>
            <a:r>
              <a:rPr lang="en-US" sz="1400" dirty="0"/>
              <a:t>Commander sends </a:t>
            </a:r>
            <a:r>
              <a:rPr lang="en-US" sz="1400" b="1" i="1" dirty="0">
                <a:solidFill>
                  <a:schemeClr val="tx2"/>
                </a:solidFill>
              </a:rPr>
              <a:t>a</a:t>
            </a:r>
            <a:r>
              <a:rPr lang="en-US" sz="1400" dirty="0"/>
              <a:t> to generals 1 to 3 and </a:t>
            </a:r>
            <a:r>
              <a:rPr lang="en-US" sz="1400" b="1" i="1" dirty="0">
                <a:solidFill>
                  <a:schemeClr val="tx2"/>
                </a:solidFill>
              </a:rPr>
              <a:t>b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/>
              <a:t>to 4 to 6</a:t>
            </a:r>
          </a:p>
          <a:p>
            <a:r>
              <a:rPr lang="en-US" sz="1400" dirty="0"/>
              <a:t>General 6 sends in </a:t>
            </a:r>
            <a:r>
              <a:rPr lang="en-US" sz="1400" b="1" dirty="0">
                <a:solidFill>
                  <a:schemeClr val="tx2"/>
                </a:solidFill>
              </a:rPr>
              <a:t>2. + 3.</a:t>
            </a:r>
            <a:r>
              <a:rPr lang="en-US" sz="1400" dirty="0"/>
              <a:t> round arbitrary values to the others (x1,x2,x3,x4,x5)</a:t>
            </a:r>
          </a:p>
          <a:p>
            <a:r>
              <a:rPr lang="en-US" sz="1400" dirty="0"/>
              <a:t>Depending on the values </a:t>
            </a:r>
            <a:r>
              <a:rPr lang="en-US" sz="1400" i="1" dirty="0"/>
              <a:t>x</a:t>
            </a:r>
            <a:r>
              <a:rPr lang="en-US" sz="1400" dirty="0"/>
              <a:t>1 to </a:t>
            </a:r>
            <a:r>
              <a:rPr lang="en-US" sz="1400" i="1" dirty="0"/>
              <a:t>x</a:t>
            </a:r>
            <a:r>
              <a:rPr lang="en-US" sz="1400" dirty="0"/>
              <a:t>5 of general 6, </a:t>
            </a:r>
            <a:r>
              <a:rPr lang="en-US" sz="1400" i="1" dirty="0"/>
              <a:t>all</a:t>
            </a:r>
            <a:r>
              <a:rPr lang="en-US" sz="1400" dirty="0"/>
              <a:t> correct generals agree on </a:t>
            </a:r>
            <a:r>
              <a:rPr lang="en-US" sz="1400" i="1" dirty="0"/>
              <a:t>a</a:t>
            </a:r>
            <a:r>
              <a:rPr lang="en-US" sz="1400" dirty="0"/>
              <a:t> or the default value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389294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48009" y="1287491"/>
            <a:ext cx="8061325" cy="381000"/>
          </a:xfrm>
        </p:spPr>
        <p:txBody>
          <a:bodyPr/>
          <a:lstStyle/>
          <a:p>
            <a:r>
              <a:rPr lang="en-US" sz="2400" dirty="0"/>
              <a:t>Message Tree for General 4 and </a:t>
            </a:r>
            <a:r>
              <a:rPr lang="en-US" sz="2400" i="1" dirty="0"/>
              <a:t>n</a:t>
            </a:r>
            <a:r>
              <a:rPr lang="en-US" sz="2400" dirty="0"/>
              <a:t> = 7, </a:t>
            </a:r>
            <a:r>
              <a:rPr lang="en-US" sz="2400" i="1" dirty="0"/>
              <a:t>m</a:t>
            </a:r>
            <a:r>
              <a:rPr lang="en-US" sz="2400" dirty="0"/>
              <a:t> = 2</a:t>
            </a:r>
            <a:endParaRPr lang="de-DE" sz="2400" dirty="0"/>
          </a:p>
        </p:txBody>
      </p:sp>
      <p:sp>
        <p:nvSpPr>
          <p:cNvPr id="57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591876" name="Freeform 4"/>
          <p:cNvSpPr>
            <a:spLocks/>
          </p:cNvSpPr>
          <p:nvPr/>
        </p:nvSpPr>
        <p:spPr bwMode="auto">
          <a:xfrm>
            <a:off x="169863" y="2954870"/>
            <a:ext cx="2341562" cy="3246438"/>
          </a:xfrm>
          <a:custGeom>
            <a:avLst/>
            <a:gdLst>
              <a:gd name="T0" fmla="*/ 667 w 1475"/>
              <a:gd name="T1" fmla="*/ 1997 h 2045"/>
              <a:gd name="T2" fmla="*/ 1452 w 1475"/>
              <a:gd name="T3" fmla="*/ 2045 h 2045"/>
              <a:gd name="T4" fmla="*/ 1475 w 1475"/>
              <a:gd name="T5" fmla="*/ 1592 h 2045"/>
              <a:gd name="T6" fmla="*/ 1089 w 1475"/>
              <a:gd name="T7" fmla="*/ 1161 h 2045"/>
              <a:gd name="T8" fmla="*/ 1066 w 1475"/>
              <a:gd name="T9" fmla="*/ 775 h 2045"/>
              <a:gd name="T10" fmla="*/ 1384 w 1475"/>
              <a:gd name="T11" fmla="*/ 616 h 2045"/>
              <a:gd name="T12" fmla="*/ 1384 w 1475"/>
              <a:gd name="T13" fmla="*/ 117 h 2045"/>
              <a:gd name="T14" fmla="*/ 776 w 1475"/>
              <a:gd name="T15" fmla="*/ 45 h 2045"/>
              <a:gd name="T16" fmla="*/ 565 w 1475"/>
              <a:gd name="T17" fmla="*/ 19 h 2045"/>
              <a:gd name="T18" fmla="*/ 130 w 1475"/>
              <a:gd name="T19" fmla="*/ 0 h 2045"/>
              <a:gd name="T20" fmla="*/ 0 w 1475"/>
              <a:gd name="T21" fmla="*/ 775 h 2045"/>
              <a:gd name="T22" fmla="*/ 0 w 1475"/>
              <a:gd name="T23" fmla="*/ 1433 h 2045"/>
              <a:gd name="T24" fmla="*/ 136 w 1475"/>
              <a:gd name="T25" fmla="*/ 1977 h 2045"/>
              <a:gd name="T26" fmla="*/ 667 w 1475"/>
              <a:gd name="T27" fmla="*/ 1997 h 2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5" h="2045">
                <a:moveTo>
                  <a:pt x="667" y="1997"/>
                </a:moveTo>
                <a:lnTo>
                  <a:pt x="1452" y="2045"/>
                </a:lnTo>
                <a:lnTo>
                  <a:pt x="1475" y="1592"/>
                </a:lnTo>
                <a:lnTo>
                  <a:pt x="1089" y="1161"/>
                </a:lnTo>
                <a:lnTo>
                  <a:pt x="1066" y="775"/>
                </a:lnTo>
                <a:lnTo>
                  <a:pt x="1384" y="616"/>
                </a:lnTo>
                <a:lnTo>
                  <a:pt x="1384" y="117"/>
                </a:lnTo>
                <a:lnTo>
                  <a:pt x="776" y="45"/>
                </a:lnTo>
                <a:lnTo>
                  <a:pt x="565" y="19"/>
                </a:lnTo>
                <a:lnTo>
                  <a:pt x="130" y="0"/>
                </a:lnTo>
                <a:lnTo>
                  <a:pt x="0" y="775"/>
                </a:lnTo>
                <a:lnTo>
                  <a:pt x="0" y="1433"/>
                </a:lnTo>
                <a:lnTo>
                  <a:pt x="136" y="1977"/>
                </a:lnTo>
                <a:lnTo>
                  <a:pt x="667" y="1997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91877" name="Text Box 5"/>
          <p:cNvSpPr txBox="1">
            <a:spLocks noChangeArrowheads="1"/>
          </p:cNvSpPr>
          <p:nvPr/>
        </p:nvSpPr>
        <p:spPr bwMode="auto">
          <a:xfrm>
            <a:off x="4303713" y="2637370"/>
            <a:ext cx="505267" cy="36933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dirty="0"/>
              <a:t>0:b</a:t>
            </a:r>
          </a:p>
        </p:txBody>
      </p:sp>
      <p:sp>
        <p:nvSpPr>
          <p:cNvPr id="591878" name="Text Box 6"/>
          <p:cNvSpPr txBox="1">
            <a:spLocks noChangeArrowheads="1"/>
          </p:cNvSpPr>
          <p:nvPr/>
        </p:nvSpPr>
        <p:spPr bwMode="auto">
          <a:xfrm>
            <a:off x="1430338" y="3512083"/>
            <a:ext cx="69762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dirty="0"/>
              <a:t>1:0:a</a:t>
            </a:r>
          </a:p>
        </p:txBody>
      </p:sp>
      <p:sp>
        <p:nvSpPr>
          <p:cNvPr id="591879" name="Text Box 7"/>
          <p:cNvSpPr txBox="1">
            <a:spLocks noChangeArrowheads="1"/>
          </p:cNvSpPr>
          <p:nvPr/>
        </p:nvSpPr>
        <p:spPr bwMode="auto">
          <a:xfrm>
            <a:off x="2816225" y="3510495"/>
            <a:ext cx="69762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dirty="0"/>
              <a:t>2:0:a</a:t>
            </a:r>
          </a:p>
        </p:txBody>
      </p:sp>
      <p:sp>
        <p:nvSpPr>
          <p:cNvPr id="591880" name="Text Box 8"/>
          <p:cNvSpPr txBox="1">
            <a:spLocks noChangeArrowheads="1"/>
          </p:cNvSpPr>
          <p:nvPr/>
        </p:nvSpPr>
        <p:spPr bwMode="auto">
          <a:xfrm>
            <a:off x="4202113" y="3510495"/>
            <a:ext cx="69762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dirty="0"/>
              <a:t>3:0:a</a:t>
            </a:r>
          </a:p>
        </p:txBody>
      </p:sp>
      <p:sp>
        <p:nvSpPr>
          <p:cNvPr id="591881" name="Text Box 9"/>
          <p:cNvSpPr txBox="1">
            <a:spLocks noChangeArrowheads="1"/>
          </p:cNvSpPr>
          <p:nvPr/>
        </p:nvSpPr>
        <p:spPr bwMode="auto">
          <a:xfrm>
            <a:off x="5588000" y="3510495"/>
            <a:ext cx="711200" cy="38576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dirty="0"/>
              <a:t>5:0:b</a:t>
            </a:r>
          </a:p>
        </p:txBody>
      </p:sp>
      <p:sp>
        <p:nvSpPr>
          <p:cNvPr id="591882" name="Text Box 10"/>
          <p:cNvSpPr txBox="1">
            <a:spLocks noChangeArrowheads="1"/>
          </p:cNvSpPr>
          <p:nvPr/>
        </p:nvSpPr>
        <p:spPr bwMode="auto">
          <a:xfrm>
            <a:off x="6975475" y="3510495"/>
            <a:ext cx="81304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dirty="0"/>
              <a:t>6:0:x4</a:t>
            </a:r>
          </a:p>
        </p:txBody>
      </p:sp>
      <p:sp>
        <p:nvSpPr>
          <p:cNvPr id="591883" name="Text Box 11"/>
          <p:cNvSpPr txBox="1">
            <a:spLocks noChangeArrowheads="1"/>
          </p:cNvSpPr>
          <p:nvPr/>
        </p:nvSpPr>
        <p:spPr bwMode="auto">
          <a:xfrm>
            <a:off x="287338" y="4437595"/>
            <a:ext cx="73129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 dirty="0"/>
              <a:t>2:1:0:a</a:t>
            </a:r>
          </a:p>
        </p:txBody>
      </p:sp>
      <p:sp>
        <p:nvSpPr>
          <p:cNvPr id="591884" name="Text Box 12"/>
          <p:cNvSpPr txBox="1">
            <a:spLocks noChangeArrowheads="1"/>
          </p:cNvSpPr>
          <p:nvPr/>
        </p:nvSpPr>
        <p:spPr bwMode="auto">
          <a:xfrm>
            <a:off x="638175" y="4842408"/>
            <a:ext cx="73129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 dirty="0"/>
              <a:t>3:1:0:a</a:t>
            </a:r>
          </a:p>
        </p:txBody>
      </p:sp>
      <p:sp>
        <p:nvSpPr>
          <p:cNvPr id="591885" name="Text Box 13"/>
          <p:cNvSpPr txBox="1">
            <a:spLocks noChangeArrowheads="1"/>
          </p:cNvSpPr>
          <p:nvPr/>
        </p:nvSpPr>
        <p:spPr bwMode="auto">
          <a:xfrm>
            <a:off x="1055688" y="5239283"/>
            <a:ext cx="73129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 dirty="0"/>
              <a:t>5:1:0:a</a:t>
            </a:r>
          </a:p>
        </p:txBody>
      </p:sp>
      <p:sp>
        <p:nvSpPr>
          <p:cNvPr id="591886" name="Text Box 14"/>
          <p:cNvSpPr txBox="1">
            <a:spLocks noChangeArrowheads="1"/>
          </p:cNvSpPr>
          <p:nvPr/>
        </p:nvSpPr>
        <p:spPr bwMode="auto">
          <a:xfrm>
            <a:off x="1524000" y="5671083"/>
            <a:ext cx="731290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 dirty="0"/>
              <a:t>6:1:0:?</a:t>
            </a:r>
          </a:p>
        </p:txBody>
      </p:sp>
      <p:cxnSp>
        <p:nvCxnSpPr>
          <p:cNvPr id="591887" name="AutoShape 15"/>
          <p:cNvCxnSpPr>
            <a:cxnSpLocks noChangeShapeType="1"/>
            <a:stCxn id="591878" idx="2"/>
            <a:endCxn id="591883" idx="0"/>
          </p:cNvCxnSpPr>
          <p:nvPr/>
        </p:nvCxnSpPr>
        <p:spPr bwMode="auto">
          <a:xfrm flipH="1">
            <a:off x="652983" y="3881415"/>
            <a:ext cx="1126169" cy="5561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888" name="AutoShape 16"/>
          <p:cNvCxnSpPr>
            <a:cxnSpLocks noChangeShapeType="1"/>
            <a:stCxn id="591878" idx="2"/>
            <a:endCxn id="591884" idx="0"/>
          </p:cNvCxnSpPr>
          <p:nvPr/>
        </p:nvCxnSpPr>
        <p:spPr bwMode="auto">
          <a:xfrm flipH="1">
            <a:off x="1003820" y="3881415"/>
            <a:ext cx="775332" cy="96099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889" name="AutoShape 17"/>
          <p:cNvCxnSpPr>
            <a:cxnSpLocks noChangeShapeType="1"/>
            <a:stCxn id="591878" idx="2"/>
            <a:endCxn id="591885" idx="0"/>
          </p:cNvCxnSpPr>
          <p:nvPr/>
        </p:nvCxnSpPr>
        <p:spPr bwMode="auto">
          <a:xfrm flipH="1">
            <a:off x="1421333" y="3881415"/>
            <a:ext cx="357819" cy="135786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890" name="AutoShape 18"/>
          <p:cNvCxnSpPr>
            <a:cxnSpLocks noChangeShapeType="1"/>
            <a:stCxn id="591878" idx="2"/>
            <a:endCxn id="591886" idx="0"/>
          </p:cNvCxnSpPr>
          <p:nvPr/>
        </p:nvCxnSpPr>
        <p:spPr bwMode="auto">
          <a:xfrm>
            <a:off x="1779152" y="3881415"/>
            <a:ext cx="110493" cy="178966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891" name="AutoShape 19"/>
          <p:cNvCxnSpPr>
            <a:cxnSpLocks noChangeShapeType="1"/>
            <a:stCxn id="591878" idx="0"/>
            <a:endCxn id="591877" idx="2"/>
          </p:cNvCxnSpPr>
          <p:nvPr/>
        </p:nvCxnSpPr>
        <p:spPr bwMode="auto">
          <a:xfrm flipV="1">
            <a:off x="1779152" y="3006702"/>
            <a:ext cx="2777195" cy="5053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1892" name="Text Box 20"/>
          <p:cNvSpPr txBox="1">
            <a:spLocks noChangeArrowheads="1"/>
          </p:cNvSpPr>
          <p:nvPr/>
        </p:nvSpPr>
        <p:spPr bwMode="auto">
          <a:xfrm>
            <a:off x="1982788" y="4445533"/>
            <a:ext cx="73129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 dirty="0"/>
              <a:t>1:2:0:a</a:t>
            </a:r>
          </a:p>
        </p:txBody>
      </p:sp>
      <p:sp>
        <p:nvSpPr>
          <p:cNvPr id="591893" name="Text Box 21"/>
          <p:cNvSpPr txBox="1">
            <a:spLocks noChangeArrowheads="1"/>
          </p:cNvSpPr>
          <p:nvPr/>
        </p:nvSpPr>
        <p:spPr bwMode="auto">
          <a:xfrm>
            <a:off x="2365375" y="4842408"/>
            <a:ext cx="73129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 dirty="0"/>
              <a:t>3:2:0:a</a:t>
            </a:r>
          </a:p>
        </p:txBody>
      </p:sp>
      <p:sp>
        <p:nvSpPr>
          <p:cNvPr id="591894" name="Text Box 22"/>
          <p:cNvSpPr txBox="1">
            <a:spLocks noChangeArrowheads="1"/>
          </p:cNvSpPr>
          <p:nvPr/>
        </p:nvSpPr>
        <p:spPr bwMode="auto">
          <a:xfrm>
            <a:off x="2782888" y="5239283"/>
            <a:ext cx="73129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 dirty="0"/>
              <a:t>5:2:0:a</a:t>
            </a:r>
          </a:p>
        </p:txBody>
      </p:sp>
      <p:sp>
        <p:nvSpPr>
          <p:cNvPr id="591895" name="Text Box 23"/>
          <p:cNvSpPr txBox="1">
            <a:spLocks noChangeArrowheads="1"/>
          </p:cNvSpPr>
          <p:nvPr/>
        </p:nvSpPr>
        <p:spPr bwMode="auto">
          <a:xfrm>
            <a:off x="3324225" y="5671083"/>
            <a:ext cx="731290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 dirty="0"/>
              <a:t>6:2:0:?</a:t>
            </a:r>
          </a:p>
        </p:txBody>
      </p:sp>
      <p:cxnSp>
        <p:nvCxnSpPr>
          <p:cNvPr id="591896" name="AutoShape 24"/>
          <p:cNvCxnSpPr>
            <a:cxnSpLocks noChangeShapeType="1"/>
            <a:stCxn id="591879" idx="2"/>
            <a:endCxn id="591892" idx="0"/>
          </p:cNvCxnSpPr>
          <p:nvPr/>
        </p:nvCxnSpPr>
        <p:spPr bwMode="auto">
          <a:xfrm flipH="1">
            <a:off x="2348433" y="3879827"/>
            <a:ext cx="816606" cy="5657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897" name="AutoShape 25"/>
          <p:cNvCxnSpPr>
            <a:cxnSpLocks noChangeShapeType="1"/>
            <a:stCxn id="591879" idx="2"/>
            <a:endCxn id="591893" idx="0"/>
          </p:cNvCxnSpPr>
          <p:nvPr/>
        </p:nvCxnSpPr>
        <p:spPr bwMode="auto">
          <a:xfrm flipH="1">
            <a:off x="2731020" y="3879827"/>
            <a:ext cx="434019" cy="9625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898" name="AutoShape 26"/>
          <p:cNvCxnSpPr>
            <a:cxnSpLocks noChangeShapeType="1"/>
            <a:stCxn id="591879" idx="2"/>
            <a:endCxn id="591894" idx="0"/>
          </p:cNvCxnSpPr>
          <p:nvPr/>
        </p:nvCxnSpPr>
        <p:spPr bwMode="auto">
          <a:xfrm flipH="1">
            <a:off x="3148533" y="3879827"/>
            <a:ext cx="16506" cy="135945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899" name="AutoShape 27"/>
          <p:cNvCxnSpPr>
            <a:cxnSpLocks noChangeShapeType="1"/>
            <a:stCxn id="591879" idx="2"/>
            <a:endCxn id="591895" idx="0"/>
          </p:cNvCxnSpPr>
          <p:nvPr/>
        </p:nvCxnSpPr>
        <p:spPr bwMode="auto">
          <a:xfrm>
            <a:off x="3165039" y="3879827"/>
            <a:ext cx="524831" cy="179125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1900" name="Text Box 28"/>
          <p:cNvSpPr txBox="1">
            <a:spLocks noChangeArrowheads="1"/>
          </p:cNvSpPr>
          <p:nvPr/>
        </p:nvSpPr>
        <p:spPr bwMode="auto">
          <a:xfrm>
            <a:off x="3482975" y="4445533"/>
            <a:ext cx="73129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 dirty="0"/>
              <a:t>1:3:0:a</a:t>
            </a:r>
          </a:p>
        </p:txBody>
      </p:sp>
      <p:sp>
        <p:nvSpPr>
          <p:cNvPr id="591901" name="Text Box 29"/>
          <p:cNvSpPr txBox="1">
            <a:spLocks noChangeArrowheads="1"/>
          </p:cNvSpPr>
          <p:nvPr/>
        </p:nvSpPr>
        <p:spPr bwMode="auto">
          <a:xfrm>
            <a:off x="3914775" y="4842408"/>
            <a:ext cx="73129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 dirty="0"/>
              <a:t>2:3:0:a</a:t>
            </a:r>
          </a:p>
        </p:txBody>
      </p:sp>
      <p:sp>
        <p:nvSpPr>
          <p:cNvPr id="591902" name="Text Box 30"/>
          <p:cNvSpPr txBox="1">
            <a:spLocks noChangeArrowheads="1"/>
          </p:cNvSpPr>
          <p:nvPr/>
        </p:nvSpPr>
        <p:spPr bwMode="auto">
          <a:xfrm>
            <a:off x="4403725" y="5239283"/>
            <a:ext cx="73129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 dirty="0"/>
              <a:t>5:3:0:a</a:t>
            </a:r>
          </a:p>
        </p:txBody>
      </p:sp>
      <p:sp>
        <p:nvSpPr>
          <p:cNvPr id="591903" name="Text Box 31"/>
          <p:cNvSpPr txBox="1">
            <a:spLocks noChangeArrowheads="1"/>
          </p:cNvSpPr>
          <p:nvPr/>
        </p:nvSpPr>
        <p:spPr bwMode="auto">
          <a:xfrm>
            <a:off x="5016500" y="5671083"/>
            <a:ext cx="731290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 dirty="0"/>
              <a:t>6:3:0:?</a:t>
            </a:r>
          </a:p>
        </p:txBody>
      </p:sp>
      <p:cxnSp>
        <p:nvCxnSpPr>
          <p:cNvPr id="591904" name="AutoShape 32"/>
          <p:cNvCxnSpPr>
            <a:cxnSpLocks noChangeShapeType="1"/>
            <a:stCxn id="591900" idx="0"/>
            <a:endCxn id="591880" idx="2"/>
          </p:cNvCxnSpPr>
          <p:nvPr/>
        </p:nvCxnSpPr>
        <p:spPr bwMode="auto">
          <a:xfrm flipV="1">
            <a:off x="3848620" y="3879827"/>
            <a:ext cx="702307" cy="5657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905" name="AutoShape 33"/>
          <p:cNvCxnSpPr>
            <a:cxnSpLocks noChangeShapeType="1"/>
            <a:stCxn id="591879" idx="0"/>
            <a:endCxn id="591877" idx="2"/>
          </p:cNvCxnSpPr>
          <p:nvPr/>
        </p:nvCxnSpPr>
        <p:spPr bwMode="auto">
          <a:xfrm flipV="1">
            <a:off x="3165039" y="3006702"/>
            <a:ext cx="1391308" cy="50379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906" name="AutoShape 34"/>
          <p:cNvCxnSpPr>
            <a:cxnSpLocks noChangeShapeType="1"/>
            <a:stCxn id="591880" idx="0"/>
            <a:endCxn id="591877" idx="2"/>
          </p:cNvCxnSpPr>
          <p:nvPr/>
        </p:nvCxnSpPr>
        <p:spPr bwMode="auto">
          <a:xfrm flipV="1">
            <a:off x="4550927" y="3006702"/>
            <a:ext cx="5420" cy="50379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907" name="AutoShape 35"/>
          <p:cNvCxnSpPr>
            <a:cxnSpLocks noChangeShapeType="1"/>
            <a:stCxn id="591881" idx="0"/>
            <a:endCxn id="591877" idx="2"/>
          </p:cNvCxnSpPr>
          <p:nvPr/>
        </p:nvCxnSpPr>
        <p:spPr bwMode="auto">
          <a:xfrm flipH="1" flipV="1">
            <a:off x="4556347" y="3006702"/>
            <a:ext cx="1387253" cy="50379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908" name="AutoShape 36"/>
          <p:cNvCxnSpPr>
            <a:cxnSpLocks noChangeShapeType="1"/>
            <a:stCxn id="591882" idx="0"/>
            <a:endCxn id="591877" idx="2"/>
          </p:cNvCxnSpPr>
          <p:nvPr/>
        </p:nvCxnSpPr>
        <p:spPr bwMode="auto">
          <a:xfrm flipH="1" flipV="1">
            <a:off x="4556347" y="3006702"/>
            <a:ext cx="2825650" cy="50379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909" name="AutoShape 37"/>
          <p:cNvCxnSpPr>
            <a:cxnSpLocks noChangeShapeType="1"/>
            <a:stCxn id="591901" idx="0"/>
            <a:endCxn id="591880" idx="2"/>
          </p:cNvCxnSpPr>
          <p:nvPr/>
        </p:nvCxnSpPr>
        <p:spPr bwMode="auto">
          <a:xfrm flipV="1">
            <a:off x="4280420" y="3879827"/>
            <a:ext cx="270507" cy="9625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910" name="AutoShape 38"/>
          <p:cNvCxnSpPr>
            <a:cxnSpLocks noChangeShapeType="1"/>
            <a:stCxn id="591902" idx="0"/>
            <a:endCxn id="591880" idx="2"/>
          </p:cNvCxnSpPr>
          <p:nvPr/>
        </p:nvCxnSpPr>
        <p:spPr bwMode="auto">
          <a:xfrm flipH="1" flipV="1">
            <a:off x="4550927" y="3879827"/>
            <a:ext cx="218443" cy="135945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911" name="AutoShape 39"/>
          <p:cNvCxnSpPr>
            <a:cxnSpLocks noChangeShapeType="1"/>
            <a:stCxn id="591903" idx="0"/>
            <a:endCxn id="591880" idx="2"/>
          </p:cNvCxnSpPr>
          <p:nvPr/>
        </p:nvCxnSpPr>
        <p:spPr bwMode="auto">
          <a:xfrm flipH="1" flipV="1">
            <a:off x="4550927" y="3879827"/>
            <a:ext cx="831218" cy="179125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1912" name="Text Box 40"/>
          <p:cNvSpPr txBox="1">
            <a:spLocks noChangeArrowheads="1"/>
          </p:cNvSpPr>
          <p:nvPr/>
        </p:nvSpPr>
        <p:spPr bwMode="auto">
          <a:xfrm>
            <a:off x="8256588" y="4624920"/>
            <a:ext cx="821059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 dirty="0"/>
              <a:t>1:6:0:x1</a:t>
            </a:r>
          </a:p>
        </p:txBody>
      </p:sp>
      <p:sp>
        <p:nvSpPr>
          <p:cNvPr id="591913" name="Text Box 41"/>
          <p:cNvSpPr txBox="1">
            <a:spLocks noChangeArrowheads="1"/>
          </p:cNvSpPr>
          <p:nvPr/>
        </p:nvSpPr>
        <p:spPr bwMode="auto">
          <a:xfrm>
            <a:off x="7788275" y="5021795"/>
            <a:ext cx="821059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 dirty="0"/>
              <a:t>2:6:0:x2</a:t>
            </a:r>
          </a:p>
        </p:txBody>
      </p:sp>
      <p:sp>
        <p:nvSpPr>
          <p:cNvPr id="591914" name="Text Box 42"/>
          <p:cNvSpPr txBox="1">
            <a:spLocks noChangeArrowheads="1"/>
          </p:cNvSpPr>
          <p:nvPr/>
        </p:nvSpPr>
        <p:spPr bwMode="auto">
          <a:xfrm>
            <a:off x="7319963" y="5418670"/>
            <a:ext cx="821059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 dirty="0"/>
              <a:t>3:6:0:x3</a:t>
            </a:r>
          </a:p>
        </p:txBody>
      </p:sp>
      <p:sp>
        <p:nvSpPr>
          <p:cNvPr id="591915" name="Text Box 43"/>
          <p:cNvSpPr txBox="1">
            <a:spLocks noChangeArrowheads="1"/>
          </p:cNvSpPr>
          <p:nvPr/>
        </p:nvSpPr>
        <p:spPr bwMode="auto">
          <a:xfrm>
            <a:off x="6794500" y="5850470"/>
            <a:ext cx="821059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 dirty="0"/>
              <a:t>5:6:0:x5</a:t>
            </a:r>
          </a:p>
        </p:txBody>
      </p:sp>
      <p:cxnSp>
        <p:nvCxnSpPr>
          <p:cNvPr id="591916" name="AutoShape 44"/>
          <p:cNvCxnSpPr>
            <a:cxnSpLocks noChangeShapeType="1"/>
            <a:stCxn id="591912" idx="0"/>
            <a:endCxn id="591882" idx="2"/>
          </p:cNvCxnSpPr>
          <p:nvPr/>
        </p:nvCxnSpPr>
        <p:spPr bwMode="auto">
          <a:xfrm flipH="1" flipV="1">
            <a:off x="7381997" y="3879827"/>
            <a:ext cx="1285121" cy="74509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917" name="AutoShape 45"/>
          <p:cNvCxnSpPr>
            <a:cxnSpLocks noChangeShapeType="1"/>
            <a:stCxn id="591913" idx="0"/>
            <a:endCxn id="591882" idx="2"/>
          </p:cNvCxnSpPr>
          <p:nvPr/>
        </p:nvCxnSpPr>
        <p:spPr bwMode="auto">
          <a:xfrm flipH="1" flipV="1">
            <a:off x="7381997" y="3879827"/>
            <a:ext cx="816808" cy="114196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918" name="AutoShape 46"/>
          <p:cNvCxnSpPr>
            <a:cxnSpLocks noChangeShapeType="1"/>
            <a:stCxn id="591914" idx="0"/>
            <a:endCxn id="591882" idx="2"/>
          </p:cNvCxnSpPr>
          <p:nvPr/>
        </p:nvCxnSpPr>
        <p:spPr bwMode="auto">
          <a:xfrm flipH="1" flipV="1">
            <a:off x="7381997" y="3879827"/>
            <a:ext cx="348496" cy="153884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919" name="AutoShape 47"/>
          <p:cNvCxnSpPr>
            <a:cxnSpLocks noChangeShapeType="1"/>
            <a:stCxn id="591915" idx="0"/>
            <a:endCxn id="591882" idx="2"/>
          </p:cNvCxnSpPr>
          <p:nvPr/>
        </p:nvCxnSpPr>
        <p:spPr bwMode="auto">
          <a:xfrm flipV="1">
            <a:off x="7205030" y="3879827"/>
            <a:ext cx="176967" cy="197064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1920" name="Text Box 48"/>
          <p:cNvSpPr txBox="1">
            <a:spLocks noChangeArrowheads="1"/>
          </p:cNvSpPr>
          <p:nvPr/>
        </p:nvSpPr>
        <p:spPr bwMode="auto">
          <a:xfrm>
            <a:off x="4994275" y="4221695"/>
            <a:ext cx="731290" cy="30777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 dirty="0"/>
              <a:t>1:5:0:b</a:t>
            </a:r>
          </a:p>
        </p:txBody>
      </p:sp>
      <p:sp>
        <p:nvSpPr>
          <p:cNvPr id="591921" name="Text Box 49"/>
          <p:cNvSpPr txBox="1">
            <a:spLocks noChangeArrowheads="1"/>
          </p:cNvSpPr>
          <p:nvPr/>
        </p:nvSpPr>
        <p:spPr bwMode="auto">
          <a:xfrm>
            <a:off x="5354638" y="5013858"/>
            <a:ext cx="731290" cy="30777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 dirty="0"/>
              <a:t>2:5:0:b</a:t>
            </a:r>
          </a:p>
        </p:txBody>
      </p:sp>
      <p:sp>
        <p:nvSpPr>
          <p:cNvPr id="591922" name="Text Box 50"/>
          <p:cNvSpPr txBox="1">
            <a:spLocks noChangeArrowheads="1"/>
          </p:cNvSpPr>
          <p:nvPr/>
        </p:nvSpPr>
        <p:spPr bwMode="auto">
          <a:xfrm>
            <a:off x="5930900" y="5410733"/>
            <a:ext cx="731290" cy="30777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 dirty="0"/>
              <a:t>3:5:0:b</a:t>
            </a:r>
          </a:p>
        </p:txBody>
      </p:sp>
      <p:sp>
        <p:nvSpPr>
          <p:cNvPr id="591923" name="Text Box 51"/>
          <p:cNvSpPr txBox="1">
            <a:spLocks noChangeArrowheads="1"/>
          </p:cNvSpPr>
          <p:nvPr/>
        </p:nvSpPr>
        <p:spPr bwMode="auto">
          <a:xfrm>
            <a:off x="6435725" y="4724933"/>
            <a:ext cx="731290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 dirty="0"/>
              <a:t>6:5:0:?</a:t>
            </a:r>
          </a:p>
        </p:txBody>
      </p:sp>
      <p:cxnSp>
        <p:nvCxnSpPr>
          <p:cNvPr id="591924" name="AutoShape 52"/>
          <p:cNvCxnSpPr>
            <a:cxnSpLocks noChangeShapeType="1"/>
            <a:stCxn id="591920" idx="0"/>
            <a:endCxn id="591881" idx="2"/>
          </p:cNvCxnSpPr>
          <p:nvPr/>
        </p:nvCxnSpPr>
        <p:spPr bwMode="auto">
          <a:xfrm flipV="1">
            <a:off x="5359920" y="3896258"/>
            <a:ext cx="583680" cy="325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925" name="AutoShape 53"/>
          <p:cNvCxnSpPr>
            <a:cxnSpLocks noChangeShapeType="1"/>
            <a:stCxn id="591921" idx="0"/>
            <a:endCxn id="591881" idx="2"/>
          </p:cNvCxnSpPr>
          <p:nvPr/>
        </p:nvCxnSpPr>
        <p:spPr bwMode="auto">
          <a:xfrm flipV="1">
            <a:off x="5720283" y="3896258"/>
            <a:ext cx="223317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926" name="AutoShape 54"/>
          <p:cNvCxnSpPr>
            <a:cxnSpLocks noChangeShapeType="1"/>
            <a:stCxn id="591922" idx="0"/>
            <a:endCxn id="591881" idx="2"/>
          </p:cNvCxnSpPr>
          <p:nvPr/>
        </p:nvCxnSpPr>
        <p:spPr bwMode="auto">
          <a:xfrm flipH="1" flipV="1">
            <a:off x="5943600" y="3896258"/>
            <a:ext cx="352945" cy="151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927" name="AutoShape 55"/>
          <p:cNvCxnSpPr>
            <a:cxnSpLocks noChangeShapeType="1"/>
            <a:stCxn id="591923" idx="0"/>
            <a:endCxn id="591881" idx="2"/>
          </p:cNvCxnSpPr>
          <p:nvPr/>
        </p:nvCxnSpPr>
        <p:spPr bwMode="auto">
          <a:xfrm flipH="1" flipV="1">
            <a:off x="5943600" y="3896258"/>
            <a:ext cx="857770" cy="828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1928" name="Text Box 56"/>
          <p:cNvSpPr txBox="1">
            <a:spLocks noChangeArrowheads="1"/>
          </p:cNvSpPr>
          <p:nvPr/>
        </p:nvSpPr>
        <p:spPr bwMode="auto">
          <a:xfrm>
            <a:off x="323850" y="3097745"/>
            <a:ext cx="13516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b="1" dirty="0" err="1"/>
              <a:t>Postfix</a:t>
            </a:r>
            <a:r>
              <a:rPr lang="de-DE" b="1" dirty="0"/>
              <a:t> 1:0</a:t>
            </a:r>
          </a:p>
        </p:txBody>
      </p:sp>
      <p:sp>
        <p:nvSpPr>
          <p:cNvPr id="60" name="Textplatzhalter 1"/>
          <p:cNvSpPr txBox="1">
            <a:spLocks/>
          </p:cNvSpPr>
          <p:nvPr/>
        </p:nvSpPr>
        <p:spPr>
          <a:xfrm>
            <a:off x="548659" y="1566334"/>
            <a:ext cx="8229600" cy="14021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4A99"/>
              </a:buClr>
              <a:buFont typeface="Arial" charset="0"/>
              <a:buChar char="&gt;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4A99"/>
              </a:buClr>
              <a:buFont typeface="Arial" charset="0"/>
              <a:buChar char="&gt;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4A99"/>
              </a:buClr>
              <a:buFont typeface="Arial" charset="0"/>
              <a:buChar char="&gt;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Generals 0 (commander) and 6 faulty</a:t>
            </a:r>
          </a:p>
          <a:p>
            <a:r>
              <a:rPr lang="en-US" sz="1400" dirty="0"/>
              <a:t>Commander sends </a:t>
            </a:r>
            <a:r>
              <a:rPr lang="en-US" sz="1400" b="1" i="1" dirty="0">
                <a:solidFill>
                  <a:schemeClr val="tx2"/>
                </a:solidFill>
              </a:rPr>
              <a:t>a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/>
              <a:t>to generals 1 to 3 and </a:t>
            </a:r>
            <a:r>
              <a:rPr lang="en-US" sz="1400" b="1" i="1" dirty="0">
                <a:solidFill>
                  <a:schemeClr val="tx2"/>
                </a:solidFill>
              </a:rPr>
              <a:t>b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/>
              <a:t>to 4 to 6</a:t>
            </a:r>
          </a:p>
          <a:p>
            <a:r>
              <a:rPr lang="en-US" sz="1400" dirty="0"/>
              <a:t>General 6 sends in </a:t>
            </a:r>
            <a:r>
              <a:rPr lang="en-US" sz="1400" b="1" dirty="0">
                <a:solidFill>
                  <a:schemeClr val="tx2"/>
                </a:solidFill>
              </a:rPr>
              <a:t>2.</a:t>
            </a:r>
            <a:r>
              <a:rPr lang="en-US" sz="1400" dirty="0">
                <a:solidFill>
                  <a:schemeClr val="tx2"/>
                </a:solidFill>
              </a:rPr>
              <a:t> + </a:t>
            </a:r>
            <a:r>
              <a:rPr lang="en-US" sz="1400" b="1" dirty="0">
                <a:solidFill>
                  <a:schemeClr val="tx2"/>
                </a:solidFill>
              </a:rPr>
              <a:t>3.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/>
              <a:t>round arbitrary values to the others (x1,x2,x3,x4,x5)</a:t>
            </a:r>
          </a:p>
          <a:p>
            <a:r>
              <a:rPr lang="en-US" sz="1400" dirty="0"/>
              <a:t>Depending on the values </a:t>
            </a:r>
            <a:r>
              <a:rPr lang="en-US" sz="1400" i="1" dirty="0"/>
              <a:t>x</a:t>
            </a:r>
            <a:r>
              <a:rPr lang="en-US" sz="1400" dirty="0"/>
              <a:t>1 to </a:t>
            </a:r>
            <a:r>
              <a:rPr lang="en-US" sz="1400" i="1" dirty="0"/>
              <a:t>x</a:t>
            </a:r>
            <a:r>
              <a:rPr lang="en-US" sz="1400" dirty="0"/>
              <a:t>5 of general 6, </a:t>
            </a:r>
            <a:r>
              <a:rPr lang="en-US" sz="1400" i="1" dirty="0"/>
              <a:t>all</a:t>
            </a:r>
            <a:r>
              <a:rPr lang="en-US" sz="1400" dirty="0"/>
              <a:t> correct generals agree on </a:t>
            </a:r>
            <a:r>
              <a:rPr lang="en-US" sz="1400" i="1" dirty="0"/>
              <a:t>a</a:t>
            </a:r>
            <a:r>
              <a:rPr lang="en-US" sz="1400" dirty="0"/>
              <a:t> or the default value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946466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4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Byzantine Generals – Signed Messages</a:t>
            </a:r>
          </a:p>
        </p:txBody>
      </p:sp>
      <p:sp>
        <p:nvSpPr>
          <p:cNvPr id="5007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If messages can be signed forgery-proof (signed messages), the agreement can be achieved with arbitrarily many faulty processes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Precondition so far: Synchronous system</a:t>
            </a:r>
          </a:p>
          <a:p>
            <a:pPr>
              <a:buFont typeface="Arial" charset="0"/>
              <a:buChar char="•"/>
            </a:pPr>
            <a:r>
              <a:rPr lang="en-US" dirty="0">
                <a:latin typeface="Times New Roman" pitchFamily="18" charset="0"/>
              </a:rPr>
              <a:t>"In an asynchronous system no agreement is possible."</a:t>
            </a:r>
          </a:p>
          <a:p>
            <a:pPr>
              <a:buFont typeface="Arial" charset="0"/>
              <a:buChar char="•"/>
            </a:pPr>
            <a:r>
              <a:rPr lang="en-US" dirty="0"/>
              <a:t>	Fisher et al., 1985</a:t>
            </a:r>
          </a:p>
          <a:p>
            <a:pPr>
              <a:buFont typeface="Arial" charset="0"/>
              <a:buChar char="•"/>
            </a:pPr>
            <a:r>
              <a:rPr lang="en-US" dirty="0"/>
              <a:t>Many other (theoretical) papers with this topic with differing assumptions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65902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61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Agreement vs. Consensus vs. Consistency</a:t>
            </a:r>
          </a:p>
        </p:txBody>
      </p:sp>
      <p:sp>
        <p:nvSpPr>
          <p:cNvPr id="466962" name="Rectangle 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problems can be transferred into each other!</a:t>
            </a:r>
          </a:p>
          <a:p>
            <a:r>
              <a:rPr lang="en-US" dirty="0"/>
              <a:t>See also Coulouris, pages 452-455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cxnSp>
        <p:nvCxnSpPr>
          <p:cNvPr id="466951" name="AutoShape 7"/>
          <p:cNvCxnSpPr>
            <a:cxnSpLocks noChangeShapeType="1"/>
            <a:stCxn id="466959" idx="0"/>
            <a:endCxn id="466958" idx="1"/>
          </p:cNvCxnSpPr>
          <p:nvPr/>
        </p:nvCxnSpPr>
        <p:spPr bwMode="auto">
          <a:xfrm flipV="1">
            <a:off x="1530350" y="2871788"/>
            <a:ext cx="1457325" cy="2286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6952" name="AutoShape 8"/>
          <p:cNvCxnSpPr>
            <a:cxnSpLocks noChangeShapeType="1"/>
            <a:stCxn id="466958" idx="3"/>
            <a:endCxn id="466960" idx="0"/>
          </p:cNvCxnSpPr>
          <p:nvPr/>
        </p:nvCxnSpPr>
        <p:spPr bwMode="auto">
          <a:xfrm>
            <a:off x="5111750" y="2871788"/>
            <a:ext cx="1601788" cy="2286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6953" name="AutoShape 9"/>
          <p:cNvCxnSpPr>
            <a:cxnSpLocks noChangeShapeType="1"/>
            <a:stCxn id="466960" idx="1"/>
            <a:endCxn id="466959" idx="3"/>
          </p:cNvCxnSpPr>
          <p:nvPr/>
        </p:nvCxnSpPr>
        <p:spPr bwMode="auto">
          <a:xfrm flipH="1">
            <a:off x="2592388" y="5464175"/>
            <a:ext cx="30591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6955" name="Text Box 11"/>
          <p:cNvSpPr txBox="1">
            <a:spLocks noChangeArrowheads="1"/>
          </p:cNvSpPr>
          <p:nvPr/>
        </p:nvSpPr>
        <p:spPr bwMode="auto">
          <a:xfrm>
            <a:off x="215900" y="3549650"/>
            <a:ext cx="1903085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Distribution of the </a:t>
            </a:r>
          </a:p>
          <a:p>
            <a:r>
              <a:rPr lang="en-US" sz="1600" dirty="0"/>
              <a:t>initial value to all</a:t>
            </a:r>
          </a:p>
        </p:txBody>
      </p:sp>
      <p:sp>
        <p:nvSpPr>
          <p:cNvPr id="466956" name="Text Box 12"/>
          <p:cNvSpPr txBox="1">
            <a:spLocks noChangeArrowheads="1"/>
          </p:cNvSpPr>
          <p:nvPr/>
        </p:nvSpPr>
        <p:spPr bwMode="auto">
          <a:xfrm>
            <a:off x="3024188" y="4602163"/>
            <a:ext cx="1725024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Calculation from</a:t>
            </a:r>
          </a:p>
          <a:p>
            <a:r>
              <a:rPr lang="en-US" sz="1600" dirty="0"/>
              <a:t>common vector</a:t>
            </a:r>
          </a:p>
        </p:txBody>
      </p:sp>
      <p:sp>
        <p:nvSpPr>
          <p:cNvPr id="466957" name="Text Box 13"/>
          <p:cNvSpPr txBox="1">
            <a:spLocks noChangeArrowheads="1"/>
          </p:cNvSpPr>
          <p:nvPr/>
        </p:nvSpPr>
        <p:spPr bwMode="auto">
          <a:xfrm>
            <a:off x="6264188" y="3537012"/>
            <a:ext cx="2545890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Each node starts instance</a:t>
            </a:r>
          </a:p>
          <a:p>
            <a:r>
              <a:rPr lang="en-US" sz="1600" dirty="0"/>
              <a:t>of algorithm</a:t>
            </a:r>
          </a:p>
        </p:txBody>
      </p:sp>
      <p:sp>
        <p:nvSpPr>
          <p:cNvPr id="466958" name="Rectangle 14"/>
          <p:cNvSpPr>
            <a:spLocks noChangeArrowheads="1"/>
          </p:cNvSpPr>
          <p:nvPr/>
        </p:nvSpPr>
        <p:spPr bwMode="auto">
          <a:xfrm>
            <a:off x="2987675" y="2565400"/>
            <a:ext cx="2124075" cy="61118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Byzantine</a:t>
            </a:r>
            <a:br>
              <a:rPr lang="en-US" dirty="0"/>
            </a:br>
            <a:r>
              <a:rPr lang="en-US" dirty="0"/>
              <a:t>Generals</a:t>
            </a:r>
          </a:p>
        </p:txBody>
      </p:sp>
      <p:sp>
        <p:nvSpPr>
          <p:cNvPr id="466959" name="Rectangle 15"/>
          <p:cNvSpPr>
            <a:spLocks noChangeArrowheads="1"/>
          </p:cNvSpPr>
          <p:nvPr/>
        </p:nvSpPr>
        <p:spPr bwMode="auto">
          <a:xfrm>
            <a:off x="468313" y="5157788"/>
            <a:ext cx="2124075" cy="61118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Consensus</a:t>
            </a:r>
          </a:p>
        </p:txBody>
      </p:sp>
      <p:sp>
        <p:nvSpPr>
          <p:cNvPr id="466960" name="Rectangle 16"/>
          <p:cNvSpPr>
            <a:spLocks noChangeArrowheads="1"/>
          </p:cNvSpPr>
          <p:nvPr/>
        </p:nvSpPr>
        <p:spPr bwMode="auto">
          <a:xfrm>
            <a:off x="5651500" y="5157788"/>
            <a:ext cx="2124075" cy="61118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Interactive</a:t>
            </a:r>
          </a:p>
          <a:p>
            <a:pPr algn="ctr"/>
            <a:r>
              <a:rPr lang="en-US" dirty="0"/>
              <a:t>Consistency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863026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Byzantine Generals – Conditions for Solvability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In literature, a number of impossibility proofs for byzantine generals or similar problems was given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err="1"/>
              <a:t>Dolev</a:t>
            </a:r>
            <a:r>
              <a:rPr lang="en-US" dirty="0"/>
              <a:t> et. Al. identified five system characteristics that are important</a:t>
            </a:r>
          </a:p>
          <a:p>
            <a:pPr lvl="1"/>
            <a:r>
              <a:rPr lang="en-US" dirty="0"/>
              <a:t>Execution at nodes: Synchronous vs. asynchronous</a:t>
            </a:r>
          </a:p>
          <a:p>
            <a:pPr lvl="1"/>
            <a:r>
              <a:rPr lang="en-US" dirty="0"/>
              <a:t>Communication: Synchronous vs. asynchronous</a:t>
            </a:r>
          </a:p>
          <a:p>
            <a:pPr lvl="1"/>
            <a:r>
              <a:rPr lang="en-US" dirty="0"/>
              <a:t>Order of messages: ordered (FIFO) vs. not ordered</a:t>
            </a:r>
          </a:p>
          <a:p>
            <a:pPr lvl="1"/>
            <a:r>
              <a:rPr lang="en-US" dirty="0"/>
              <a:t>Communication scheme: broadcast vs. point to point</a:t>
            </a:r>
          </a:p>
          <a:p>
            <a:pPr lvl="1"/>
            <a:r>
              <a:rPr lang="en-US" dirty="0"/>
              <a:t>Atomicity of send/receive: atomic vs. not atomic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8457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Byzantine Generals – Conditions for Solvability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Exactly four cases were identified for existence of byzantine agreement with </a:t>
            </a:r>
            <a:r>
              <a:rPr lang="en-US" i="1" dirty="0"/>
              <a:t>f &gt; 1</a:t>
            </a:r>
            <a:r>
              <a:rPr lang="en-US" dirty="0"/>
              <a:t> faulty nodes</a:t>
            </a:r>
          </a:p>
          <a:p>
            <a:pPr lvl="1"/>
            <a:r>
              <a:rPr lang="en-US" dirty="0"/>
              <a:t>Synchronous nodes and synchronous communication</a:t>
            </a:r>
          </a:p>
          <a:p>
            <a:pPr lvl="1"/>
            <a:r>
              <a:rPr lang="en-US" dirty="0"/>
              <a:t>Synchronous nodes and ordered messages</a:t>
            </a:r>
          </a:p>
          <a:p>
            <a:pPr lvl="1"/>
            <a:r>
              <a:rPr lang="en-US" dirty="0"/>
              <a:t>Broadcast and ordered messages</a:t>
            </a:r>
          </a:p>
          <a:p>
            <a:pPr lvl="1"/>
            <a:r>
              <a:rPr lang="en-US" dirty="0"/>
              <a:t>Synchronous communication, broadcast, atomic send/receive</a:t>
            </a:r>
          </a:p>
          <a:p>
            <a:pPr>
              <a:buFont typeface="Arial" charset="0"/>
              <a:buChar char="•"/>
            </a:pPr>
            <a:r>
              <a:rPr lang="en-US" dirty="0"/>
              <a:t>For </a:t>
            </a:r>
            <a:r>
              <a:rPr lang="en-US" i="1" dirty="0"/>
              <a:t>f = 1 </a:t>
            </a:r>
            <a:r>
              <a:rPr lang="en-US" dirty="0"/>
              <a:t>another case exists:</a:t>
            </a:r>
          </a:p>
          <a:p>
            <a:pPr lvl="1"/>
            <a:r>
              <a:rPr lang="en-US" dirty="0"/>
              <a:t>Asynchronous nodes, synchronous communication, point-to-point communication and atomic send/receive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6673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19100" indent="-419100">
              <a:buFont typeface="Arial" charset="0"/>
              <a:buAutoNum type="arabicPeriod"/>
            </a:pPr>
            <a:r>
              <a:rPr lang="en-US" b="1" dirty="0"/>
              <a:t>L. </a:t>
            </a:r>
            <a:r>
              <a:rPr lang="en-US" b="1" dirty="0" err="1"/>
              <a:t>Lamport</a:t>
            </a:r>
            <a:r>
              <a:rPr lang="en-US" b="1" dirty="0"/>
              <a:t>, R. </a:t>
            </a:r>
            <a:r>
              <a:rPr lang="en-US" b="1" dirty="0" err="1"/>
              <a:t>Shostak</a:t>
            </a:r>
            <a:r>
              <a:rPr lang="en-US" b="1" dirty="0"/>
              <a:t>, and M. Pease. The Byzantine Generals Problem. ACM Transactions on Programming Languages and Systems, 4(3):382--401, 1982.</a:t>
            </a:r>
          </a:p>
          <a:p>
            <a:pPr marL="419100" indent="-419100">
              <a:buFont typeface="Arial" charset="0"/>
              <a:buAutoNum type="arabicPeriod"/>
            </a:pPr>
            <a:r>
              <a:rPr lang="da-DK" dirty="0"/>
              <a:t>D. K. Pradhan: Fault-Tolerant Computer System Design, </a:t>
            </a:r>
            <a:r>
              <a:rPr lang="en-US" dirty="0"/>
              <a:t>section 3.4 and chapter 8</a:t>
            </a:r>
          </a:p>
          <a:p>
            <a:pPr marL="419100" indent="-419100">
              <a:buFont typeface="Arial" charset="0"/>
              <a:buAutoNum type="arabicPeriod"/>
            </a:pPr>
            <a:r>
              <a:rPr lang="en-US" dirty="0"/>
              <a:t>N.A. Lynch: Distributed Algorithms, Chapter 6</a:t>
            </a:r>
          </a:p>
          <a:p>
            <a:pPr marL="419100" indent="-419100">
              <a:buFont typeface="Arial" charset="0"/>
              <a:buAutoNum type="arabicPeriod"/>
            </a:pPr>
            <a:r>
              <a:rPr lang="en-US" dirty="0"/>
              <a:t>M. </a:t>
            </a:r>
            <a:r>
              <a:rPr lang="en-US" dirty="0" err="1"/>
              <a:t>Barborak</a:t>
            </a:r>
            <a:r>
              <a:rPr lang="en-US" dirty="0"/>
              <a:t>, M. </a:t>
            </a:r>
            <a:r>
              <a:rPr lang="en-US" dirty="0" err="1"/>
              <a:t>Malek</a:t>
            </a:r>
            <a:r>
              <a:rPr lang="en-US" dirty="0"/>
              <a:t>, A. </a:t>
            </a:r>
            <a:r>
              <a:rPr lang="en-US" dirty="0" err="1"/>
              <a:t>Dahbura</a:t>
            </a:r>
            <a:r>
              <a:rPr lang="en-US" dirty="0"/>
              <a:t>: The Consensus Problem in Fault-Tolerant Computing, ACM Computing Survey </a:t>
            </a:r>
            <a:r>
              <a:rPr lang="en-US" dirty="0" err="1"/>
              <a:t>Vol</a:t>
            </a:r>
            <a:r>
              <a:rPr lang="en-US" dirty="0"/>
              <a:t> 25, </a:t>
            </a:r>
            <a:r>
              <a:rPr lang="de-DE" dirty="0"/>
              <a:t>Nr. 2, 1993</a:t>
            </a:r>
            <a:endParaRPr lang="en-US" b="1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448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Byzantine Generals </a:t>
            </a:r>
            <a:r>
              <a:rPr lang="en-US" sz="2400" dirty="0">
                <a:sym typeface="Wingdings" pitchFamily="2" charset="2"/>
              </a:rPr>
              <a:t> Interactive Consistency</a:t>
            </a:r>
            <a:endParaRPr lang="en-US" sz="2400" dirty="0"/>
          </a:p>
        </p:txBody>
      </p:sp>
      <p:sp>
        <p:nvSpPr>
          <p:cNvPr id="5232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Solution for Byzantine generals exists, we are searching for a solution for interactive consistency</a:t>
            </a:r>
          </a:p>
          <a:p>
            <a:pPr lvl="1"/>
            <a:r>
              <a:rPr lang="en-US" dirty="0"/>
              <a:t>Each node starts an instance of the algorithm for the Byzantine generals with its value</a:t>
            </a:r>
          </a:p>
          <a:p>
            <a:pPr lvl="1"/>
            <a:r>
              <a:rPr lang="en-US" dirty="0"/>
              <a:t>Each fault-free node takes the value that it calculates as solution for the byzantine generals with process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as leader as </a:t>
            </a:r>
            <a:r>
              <a:rPr lang="en-US" i="1" dirty="0"/>
              <a:t>i</a:t>
            </a:r>
            <a:r>
              <a:rPr lang="en-US" dirty="0"/>
              <a:t>-</a:t>
            </a:r>
            <a:r>
              <a:rPr lang="en-US" dirty="0" err="1"/>
              <a:t>th</a:t>
            </a:r>
            <a:r>
              <a:rPr lang="en-US" dirty="0"/>
              <a:t> component of its result vector</a:t>
            </a:r>
          </a:p>
          <a:p>
            <a:pPr lvl="1"/>
            <a:r>
              <a:rPr lang="en-US" dirty="0"/>
              <a:t>The result vectors of the nodes are a correct solution of the problem of interactive consistency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69836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Consistency </a:t>
            </a:r>
            <a:r>
              <a:rPr lang="en-US" dirty="0">
                <a:sym typeface="Wingdings" pitchFamily="2" charset="2"/>
              </a:rPr>
              <a:t> Consensus</a:t>
            </a:r>
            <a:endParaRPr lang="en-US" dirty="0"/>
          </a:p>
        </p:txBody>
      </p:sp>
      <p:sp>
        <p:nvSpPr>
          <p:cNvPr id="52429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Solution for interactive consistency exists, we are searching for consensus </a:t>
            </a:r>
          </a:p>
          <a:p>
            <a:pPr lvl="1"/>
            <a:r>
              <a:rPr lang="en-US" dirty="0"/>
              <a:t>The nodes determine a solution for the interactive consistency</a:t>
            </a:r>
          </a:p>
          <a:p>
            <a:pPr lvl="1"/>
            <a:r>
              <a:rPr lang="en-US" dirty="0"/>
              <a:t>Each node gives the value it would also propose for the consensus</a:t>
            </a:r>
          </a:p>
          <a:p>
            <a:pPr lvl="1"/>
            <a:r>
              <a:rPr lang="en-US" dirty="0"/>
              <a:t>Then, each node determines a value from its result vector by means of the majority function; if no majority exists, it takes the default-value</a:t>
            </a:r>
          </a:p>
          <a:p>
            <a:pPr lvl="1"/>
            <a:r>
              <a:rPr lang="en-US" dirty="0"/>
              <a:t>The solution built by the values of the nodes is a correct solution of the consensus problem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97167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</a:t>
            </a:r>
            <a:r>
              <a:rPr lang="en-US" dirty="0">
                <a:sym typeface="Wingdings" pitchFamily="2" charset="2"/>
              </a:rPr>
              <a:t> Byzantine Generals</a:t>
            </a:r>
            <a:endParaRPr lang="en-US" dirty="0"/>
          </a:p>
        </p:txBody>
      </p:sp>
      <p:sp>
        <p:nvSpPr>
          <p:cNvPr id="5222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Solution for consensus exists; we are searching for one for the byzantine generals</a:t>
            </a:r>
          </a:p>
          <a:p>
            <a:pPr lvl="1"/>
            <a:r>
              <a:rPr lang="en-US" dirty="0"/>
              <a:t>The initial value is distributed by the leader to all lieutenants and to itself</a:t>
            </a:r>
          </a:p>
          <a:p>
            <a:pPr lvl="1"/>
            <a:r>
              <a:rPr lang="en-US" dirty="0"/>
              <a:t>Then, a solution of the consensus problem is determined among all generals</a:t>
            </a:r>
          </a:p>
          <a:p>
            <a:pPr lvl="1"/>
            <a:r>
              <a:rPr lang="en-US" dirty="0"/>
              <a:t>Each lieutenant has a consensus value afterwards</a:t>
            </a:r>
          </a:p>
          <a:p>
            <a:pPr lvl="1"/>
            <a:r>
              <a:rPr lang="en-US" dirty="0"/>
              <a:t>The consensus values of all lieutenants form a correct solution of the problem of the byzantine generals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88944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27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Byzantine Generals</a:t>
            </a:r>
          </a:p>
        </p:txBody>
      </p:sp>
      <p:sp>
        <p:nvSpPr>
          <p:cNvPr id="456728" name="Rectangle 24"/>
          <p:cNvSpPr>
            <a:spLocks noGrp="1" noChangeArrowheads="1"/>
          </p:cNvSpPr>
          <p:nvPr>
            <p:ph idx="1"/>
          </p:nvPr>
        </p:nvSpPr>
        <p:spPr>
          <a:xfrm>
            <a:off x="539751" y="1924050"/>
            <a:ext cx="5232400" cy="4067175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Lamport, Shostak, and Pease, 1982</a:t>
            </a:r>
          </a:p>
          <a:p>
            <a:pPr>
              <a:buFont typeface="Arial" charset="0"/>
              <a:buChar char="•"/>
            </a:pPr>
            <a:r>
              <a:rPr lang="en-US" i="1" dirty="0"/>
              <a:t>n</a:t>
            </a:r>
            <a:r>
              <a:rPr lang="en-US" dirty="0"/>
              <a:t> &gt; 3 </a:t>
            </a:r>
            <a:r>
              <a:rPr lang="en-US" dirty="0">
                <a:solidFill>
                  <a:schemeClr val="tx1"/>
                </a:solidFill>
              </a:rPr>
              <a:t>generals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dirty="0"/>
              <a:t> of them are </a:t>
            </a:r>
            <a:r>
              <a:rPr lang="en-US" dirty="0">
                <a:solidFill>
                  <a:schemeClr val="tx1"/>
                </a:solidFill>
              </a:rPr>
              <a:t>traitors </a:t>
            </a:r>
            <a:r>
              <a:rPr lang="en-US" dirty="0"/>
              <a:t>(cause byzantine faults)</a:t>
            </a:r>
          </a:p>
          <a:p>
            <a:pPr>
              <a:buFont typeface="Arial" charset="0"/>
              <a:buChar char="•"/>
            </a:pPr>
            <a:r>
              <a:rPr lang="en-US" dirty="0"/>
              <a:t>One of the generals is the commander (</a:t>
            </a:r>
            <a:r>
              <a:rPr lang="en-US" dirty="0">
                <a:solidFill>
                  <a:schemeClr val="tx1"/>
                </a:solidFill>
              </a:rPr>
              <a:t>commanding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general</a:t>
            </a:r>
            <a:r>
              <a:rPr lang="en-US" dirty="0"/>
              <a:t>) and proposes a value </a:t>
            </a:r>
            <a:r>
              <a:rPr lang="en-US" i="1" dirty="0"/>
              <a:t>v</a:t>
            </a:r>
            <a:r>
              <a:rPr lang="en-US" dirty="0"/>
              <a:t> ∈ {0, 1}</a:t>
            </a:r>
          </a:p>
          <a:p>
            <a:pPr>
              <a:buFont typeface="Arial" charset="0"/>
              <a:buChar char="•"/>
            </a:pPr>
            <a:r>
              <a:rPr lang="en-US" dirty="0"/>
              <a:t>The other generals (</a:t>
            </a:r>
            <a:r>
              <a:rPr lang="en-US" dirty="0">
                <a:solidFill>
                  <a:schemeClr val="tx1"/>
                </a:solidFill>
              </a:rPr>
              <a:t>lieutenant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generals</a:t>
            </a:r>
            <a:r>
              <a:rPr lang="en-US" dirty="0"/>
              <a:t>) shall execute the order of the commander</a:t>
            </a:r>
          </a:p>
          <a:p>
            <a:pPr>
              <a:buFont typeface="Arial" charset="0"/>
              <a:buChar char="•"/>
            </a:pPr>
            <a:r>
              <a:rPr lang="en-US" dirty="0"/>
              <a:t>At least 1 lieutenant is loyal (fault free)</a:t>
            </a:r>
          </a:p>
          <a:p>
            <a:pPr>
              <a:buFont typeface="Arial" charset="0"/>
              <a:buChar char="•"/>
            </a:pPr>
            <a:r>
              <a:rPr lang="en-US" dirty="0"/>
              <a:t>Even the commander can be a traitor (faulty)</a:t>
            </a:r>
          </a:p>
          <a:p>
            <a:pPr>
              <a:buFont typeface="Arial" charset="0"/>
              <a:buChar char="•"/>
              <a:tabLst>
                <a:tab pos="1527175" algn="l"/>
              </a:tabLst>
            </a:pPr>
            <a:r>
              <a:rPr lang="en-US" dirty="0"/>
              <a:t>Question: 	Attack together (</a:t>
            </a:r>
            <a:r>
              <a:rPr lang="en-US" i="1" dirty="0"/>
              <a:t>v</a:t>
            </a:r>
            <a:r>
              <a:rPr lang="en-US" dirty="0"/>
              <a:t> = 1) or wait (</a:t>
            </a:r>
            <a:r>
              <a:rPr lang="en-US" i="1" dirty="0"/>
              <a:t>v</a:t>
            </a:r>
            <a:r>
              <a:rPr lang="en-US" dirty="0"/>
              <a:t> = 0)?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graphicFrame>
        <p:nvGraphicFramePr>
          <p:cNvPr id="456713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5873750" y="2397125"/>
          <a:ext cx="28575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Designer 4.1 Zeichnung" r:id="rId4" imgW="1438656" imgH="5791200" progId="">
                  <p:embed/>
                </p:oleObj>
              </mc:Choice>
              <mc:Fallback>
                <p:oleObj name="Designer 4.1 Zeichnung" r:id="rId4" imgW="1438656" imgH="579120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0" y="2397125"/>
                        <a:ext cx="28575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14" name="Object 10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7092950" y="1939925"/>
          <a:ext cx="28575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Designer 4.1 Zeichnung" r:id="rId6" imgW="1438656" imgH="5791200" progId="">
                  <p:embed/>
                </p:oleObj>
              </mc:Choice>
              <mc:Fallback>
                <p:oleObj name="Designer 4.1 Zeichnung" r:id="rId6" imgW="1438656" imgH="579120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1939925"/>
                        <a:ext cx="285750" cy="102076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15" name="Object 11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8388350" y="2168525"/>
          <a:ext cx="28575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Designer 4.1 Zeichnung" r:id="rId7" imgW="1438656" imgH="5791200" progId="">
                  <p:embed/>
                </p:oleObj>
              </mc:Choice>
              <mc:Fallback>
                <p:oleObj name="Designer 4.1 Zeichnung" r:id="rId7" imgW="1438656" imgH="579120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350" y="2168525"/>
                        <a:ext cx="285750" cy="1020763"/>
                      </a:xfrm>
                      <a:prstGeom prst="rect">
                        <a:avLst/>
                      </a:prstGeom>
                      <a:solidFill>
                        <a:srgbClr val="2990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16" name="Object 12">
            <a:hlinkClick r:id="" action="ppaction://ole?verb=0"/>
          </p:cNvPr>
          <p:cNvGraphicFramePr>
            <a:graphicFrameLocks/>
          </p:cNvGraphicFramePr>
          <p:nvPr/>
        </p:nvGraphicFramePr>
        <p:xfrm>
          <a:off x="8312150" y="3540125"/>
          <a:ext cx="28575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Designer 4.1 Zeichnung" r:id="rId8" imgW="1438656" imgH="5791200" progId="">
                  <p:embed/>
                </p:oleObj>
              </mc:Choice>
              <mc:Fallback>
                <p:oleObj name="Designer 4.1 Zeichnung" r:id="rId8" imgW="1438656" imgH="579120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2150" y="3540125"/>
                        <a:ext cx="28575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17" name="Object 13">
            <a:hlinkClick r:id="" action="ppaction://ole?verb=0"/>
          </p:cNvPr>
          <p:cNvGraphicFramePr>
            <a:graphicFrameLocks/>
          </p:cNvGraphicFramePr>
          <p:nvPr/>
        </p:nvGraphicFramePr>
        <p:xfrm>
          <a:off x="7092950" y="3997325"/>
          <a:ext cx="28575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Designer 4.1 Zeichnung" r:id="rId9" imgW="1438656" imgH="5791200" progId="">
                  <p:embed/>
                </p:oleObj>
              </mc:Choice>
              <mc:Fallback>
                <p:oleObj name="Designer 4.1 Zeichnung" r:id="rId9" imgW="1438656" imgH="579120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3997325"/>
                        <a:ext cx="28575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9900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18" name="Object 14">
            <a:hlinkClick r:id="" action="ppaction://ole?verb=0"/>
          </p:cNvPr>
          <p:cNvGraphicFramePr>
            <a:graphicFrameLocks/>
          </p:cNvGraphicFramePr>
          <p:nvPr/>
        </p:nvGraphicFramePr>
        <p:xfrm>
          <a:off x="5949950" y="3768725"/>
          <a:ext cx="28575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Designer 4.1 Zeichnung" r:id="rId10" imgW="1438656" imgH="5791200" progId="">
                  <p:embed/>
                </p:oleObj>
              </mc:Choice>
              <mc:Fallback>
                <p:oleObj name="Designer 4.1 Zeichnung" r:id="rId10" imgW="1438656" imgH="579120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950" y="3768725"/>
                        <a:ext cx="28575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6719" name="Line 15"/>
          <p:cNvSpPr>
            <a:spLocks noChangeShapeType="1"/>
          </p:cNvSpPr>
          <p:nvPr/>
        </p:nvSpPr>
        <p:spPr bwMode="auto">
          <a:xfrm>
            <a:off x="6337300" y="3089275"/>
            <a:ext cx="1739900" cy="825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56720" name="Line 16"/>
          <p:cNvSpPr>
            <a:spLocks noChangeShapeType="1"/>
          </p:cNvSpPr>
          <p:nvPr/>
        </p:nvSpPr>
        <p:spPr bwMode="auto">
          <a:xfrm flipH="1">
            <a:off x="6477000" y="2784475"/>
            <a:ext cx="1765300" cy="128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56721" name="Line 17"/>
          <p:cNvSpPr>
            <a:spLocks noChangeShapeType="1"/>
          </p:cNvSpPr>
          <p:nvPr/>
        </p:nvSpPr>
        <p:spPr bwMode="auto">
          <a:xfrm>
            <a:off x="7245350" y="3089275"/>
            <a:ext cx="0" cy="825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56723" name="Text Box 19"/>
          <p:cNvSpPr txBox="1">
            <a:spLocks noChangeArrowheads="1"/>
          </p:cNvSpPr>
          <p:nvPr/>
        </p:nvSpPr>
        <p:spPr bwMode="auto">
          <a:xfrm>
            <a:off x="7915275" y="1773238"/>
            <a:ext cx="9816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/>
              <a:t>Traitor</a:t>
            </a:r>
          </a:p>
        </p:txBody>
      </p:sp>
      <p:sp>
        <p:nvSpPr>
          <p:cNvPr id="456724" name="Text Box 20"/>
          <p:cNvSpPr txBox="1">
            <a:spLocks noChangeArrowheads="1"/>
          </p:cNvSpPr>
          <p:nvPr/>
        </p:nvSpPr>
        <p:spPr bwMode="auto">
          <a:xfrm>
            <a:off x="6624638" y="1484313"/>
            <a:ext cx="16818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de-DE" sz="2000" b="1" dirty="0">
                <a:solidFill>
                  <a:schemeClr val="tx2"/>
                </a:solidFill>
              </a:rPr>
              <a:t>Commander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297263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Byzantine Generals – Assumptions</a:t>
            </a:r>
          </a:p>
        </p:txBody>
      </p:sp>
      <p:sp>
        <p:nvSpPr>
          <p:cNvPr id="45773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Synchronous system model</a:t>
            </a:r>
          </a:p>
          <a:p>
            <a:pPr>
              <a:buFont typeface="Arial" charset="0"/>
              <a:buChar char="•"/>
            </a:pPr>
            <a:endParaRPr lang="en-US" sz="1200" dirty="0"/>
          </a:p>
          <a:p>
            <a:pPr>
              <a:buFont typeface="Arial" charset="0"/>
              <a:buChar char="•"/>
            </a:pPr>
            <a:r>
              <a:rPr lang="en-US" dirty="0"/>
              <a:t>Each process is directly connected to every other process </a:t>
            </a:r>
            <a:r>
              <a:rPr lang="en-US" dirty="0">
                <a:sym typeface="Wingdings" pitchFamily="2" charset="2"/>
              </a:rPr>
              <a:t> complete meshing</a:t>
            </a:r>
            <a:endParaRPr lang="en-US" dirty="0"/>
          </a:p>
          <a:p>
            <a:pPr>
              <a:buFont typeface="Arial" charset="0"/>
              <a:buChar char="•"/>
            </a:pPr>
            <a:endParaRPr lang="en-US" sz="1200" dirty="0"/>
          </a:p>
          <a:p>
            <a:pPr>
              <a:buFont typeface="Arial" charset="0"/>
              <a:buChar char="•"/>
            </a:pPr>
            <a:r>
              <a:rPr lang="en-US" dirty="0"/>
              <a:t>Messages</a:t>
            </a:r>
          </a:p>
          <a:p>
            <a:pPr lvl="1"/>
            <a:r>
              <a:rPr lang="en-US" dirty="0"/>
              <a:t>Do not get lost</a:t>
            </a:r>
          </a:p>
          <a:p>
            <a:pPr lvl="1"/>
            <a:r>
              <a:rPr lang="en-US" dirty="0"/>
              <a:t>Are not duplicated</a:t>
            </a:r>
          </a:p>
          <a:p>
            <a:pPr lvl="1"/>
            <a:r>
              <a:rPr lang="en-US" dirty="0"/>
              <a:t>Arrive as sent</a:t>
            </a:r>
          </a:p>
          <a:p>
            <a:pPr lvl="1"/>
            <a:r>
              <a:rPr lang="en-US" dirty="0"/>
              <a:t>Cannot be signed forgery-proof</a:t>
            </a:r>
          </a:p>
          <a:p>
            <a:pPr lvl="1"/>
            <a:r>
              <a:rPr lang="en-US" dirty="0"/>
              <a:t>Allow the determination of the sender‘s identity </a:t>
            </a:r>
          </a:p>
          <a:p>
            <a:pPr lvl="2"/>
            <a:r>
              <a:rPr lang="en-US" dirty="0">
                <a:sym typeface="Wingdings" pitchFamily="2" charset="2"/>
              </a:rPr>
              <a:t> oral messages</a:t>
            </a: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</a:t>
            </a:r>
            <a:r>
              <a:rPr lang="en-US" b="0" dirty="0" err="1"/>
              <a:t>Phuoc</a:t>
            </a:r>
            <a:r>
              <a:rPr lang="en-US" b="0" dirty="0"/>
              <a:t>, TU Berlin, Distributed Algorithms 2017/18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602656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Byzantine Generals – Preconditions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For </a:t>
            </a:r>
            <a:r>
              <a:rPr lang="en-US" i="1" dirty="0"/>
              <a:t>m</a:t>
            </a:r>
            <a:r>
              <a:rPr lang="en-US" dirty="0"/>
              <a:t> traitors and </a:t>
            </a:r>
            <a:r>
              <a:rPr lang="en-US" i="1" dirty="0"/>
              <a:t>n</a:t>
            </a:r>
            <a:r>
              <a:rPr lang="en-US" dirty="0"/>
              <a:t> generals no algorithm exists that solves the problem of byzantine generals for </a:t>
            </a:r>
            <a:r>
              <a:rPr lang="en-US" i="1" dirty="0"/>
              <a:t>n</a:t>
            </a:r>
            <a:r>
              <a:rPr lang="en-US" dirty="0"/>
              <a:t> ≤ 3</a:t>
            </a:r>
            <a:r>
              <a:rPr lang="en-US" i="1" dirty="0"/>
              <a:t>m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Simplest special case: </a:t>
            </a:r>
            <a:br>
              <a:rPr lang="en-US" dirty="0"/>
            </a:br>
            <a:r>
              <a:rPr lang="en-US" dirty="0"/>
              <a:t>There is no solution for </a:t>
            </a:r>
            <a:r>
              <a:rPr lang="en-US" i="1" dirty="0"/>
              <a:t>n </a:t>
            </a:r>
            <a:r>
              <a:rPr lang="en-US" dirty="0"/>
              <a:t>= 3 and </a:t>
            </a:r>
            <a:r>
              <a:rPr lang="en-US" i="1" dirty="0"/>
              <a:t>m </a:t>
            </a:r>
            <a:r>
              <a:rPr lang="en-US" dirty="0"/>
              <a:t>= 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Intuitive argument:</a:t>
            </a:r>
          </a:p>
          <a:p>
            <a:pPr lvl="2"/>
            <a:r>
              <a:rPr lang="en-US" dirty="0"/>
              <a:t>How should a loyal general communicating with a loyal general and a traitor figure out who is who if they blame each other?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For the next slide, assume that the commander sends the command to the generals. Afterwards, they send the received message to each other.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14722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GMUEHL@FAUEUEJUUVWXYL24" val="3523"/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AVA">
  <a:themeElements>
    <a:clrScheme name="AVA Farbe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4A99"/>
      </a:accent1>
      <a:accent2>
        <a:srgbClr val="E67800"/>
      </a:accent2>
      <a:accent3>
        <a:srgbClr val="99004A"/>
      </a:accent3>
      <a:accent4>
        <a:srgbClr val="4A9900"/>
      </a:accent4>
      <a:accent5>
        <a:srgbClr val="D9C200"/>
      </a:accent5>
      <a:accent6>
        <a:srgbClr val="808080"/>
      </a:accent6>
      <a:hlink>
        <a:srgbClr val="419BFF"/>
      </a:hlink>
      <a:folHlink>
        <a:srgbClr val="39A6E4"/>
      </a:folHlink>
    </a:clrScheme>
    <a:fontScheme name="4_ava_dessi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ava_dessi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va_dessi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B9"/>
        </a:accent6>
        <a:hlink>
          <a:srgbClr val="F07C00"/>
        </a:hlink>
        <a:folHlink>
          <a:srgbClr val="39A6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ECE07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D6CB72"/>
        </a:accent6>
        <a:hlink>
          <a:srgbClr val="F07C00"/>
        </a:hlink>
        <a:folHlink>
          <a:srgbClr val="39A6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ECE07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D6CB72"/>
        </a:accent6>
        <a:hlink>
          <a:srgbClr val="F07C00"/>
        </a:hlink>
        <a:folHlink>
          <a:srgbClr val="004A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U_PPT_Master_ohneBild_HDL-einzeilig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Technische Universität Berlin | PowerPoint Master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ava_dessin</Template>
  <TotalTime>8409</TotalTime>
  <Words>2723</Words>
  <Application>Microsoft Macintosh PowerPoint</Application>
  <PresentationFormat>On-screen Show (4:3)</PresentationFormat>
  <Paragraphs>475</Paragraphs>
  <Slides>32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 Unicode MS</vt:lpstr>
      <vt:lpstr>Arial</vt:lpstr>
      <vt:lpstr>Courier New</vt:lpstr>
      <vt:lpstr>Times New Roman</vt:lpstr>
      <vt:lpstr>AVA</vt:lpstr>
      <vt:lpstr>TU_PPT_Master_ohneBild_HDL-einzeilig</vt:lpstr>
      <vt:lpstr>Designer 4.1 Zeichnung</vt:lpstr>
      <vt:lpstr>Distributed Algorithms 2018/19 Consensus and Related Problems</vt:lpstr>
      <vt:lpstr>Consensus and Related Problems</vt:lpstr>
      <vt:lpstr>Agreement vs. Consensus vs. Consistency</vt:lpstr>
      <vt:lpstr>Byzantine Generals  Interactive Consistency</vt:lpstr>
      <vt:lpstr>Interactive Consistency  Consensus</vt:lpstr>
      <vt:lpstr>Consensus  Byzantine Generals</vt:lpstr>
      <vt:lpstr>Byzantine Generals</vt:lpstr>
      <vt:lpstr>Byzantine Generals – Assumptions</vt:lpstr>
      <vt:lpstr>Byzantine Generals – Preconditions</vt:lpstr>
      <vt:lpstr>BG – Intuitive Argument for n = 3 and m = 1</vt:lpstr>
      <vt:lpstr>BG – Intuitive Argument for n = 3 and m = 1</vt:lpstr>
      <vt:lpstr>BG – Proof of Impossibility for n=3, m=1</vt:lpstr>
      <vt:lpstr>BG – Proof of Impossibility for n=3, m=1</vt:lpstr>
      <vt:lpstr>BG – Algorithm for m = 1</vt:lpstr>
      <vt:lpstr>Byzantine Generals for n = 4 and m = 1</vt:lpstr>
      <vt:lpstr>Byzantine Generals for n = 4 and m = 1</vt:lpstr>
      <vt:lpstr>Byzantine Generals</vt:lpstr>
      <vt:lpstr>Recursive algorithm OM for Oral Messages </vt:lpstr>
      <vt:lpstr>Recursion Tree for n = 5 and m = 1</vt:lpstr>
      <vt:lpstr>Byzantine Generals – Message Complexity</vt:lpstr>
      <vt:lpstr>Byzantine Generals – Message Complexity</vt:lpstr>
      <vt:lpstr>Byzantine Generals – Message Complexity</vt:lpstr>
      <vt:lpstr>Message Tree/ Tree Majority Function</vt:lpstr>
      <vt:lpstr>Message Tree for General 1 and n = 7, m = 2</vt:lpstr>
      <vt:lpstr>Message Tree for General 1 and n = 7, m = 2</vt:lpstr>
      <vt:lpstr>Message Tree for General 1 and n = 7, m = 2</vt:lpstr>
      <vt:lpstr>Message Tree for General 1 and n = 7, m = 2</vt:lpstr>
      <vt:lpstr>Message Tree for General 4 and n = 7, m = 2</vt:lpstr>
      <vt:lpstr>Byzantine Generals – Signed Messages</vt:lpstr>
      <vt:lpstr>Byzantine Generals – Conditions for Solvability</vt:lpstr>
      <vt:lpstr>Byzantine Generals – Conditions for Solvability</vt:lpstr>
      <vt:lpstr>Literature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Jan Richling</dc:creator>
  <cp:lastModifiedBy>TU-Pseudonym 5418765764479576</cp:lastModifiedBy>
  <cp:revision>415</cp:revision>
  <cp:lastPrinted>2018-12-04T15:00:43Z</cp:lastPrinted>
  <dcterms:created xsi:type="dcterms:W3CDTF">2002-09-06T08:52:33Z</dcterms:created>
  <dcterms:modified xsi:type="dcterms:W3CDTF">2018-12-07T14:38:47Z</dcterms:modified>
  <cp:category>Lecture</cp:category>
</cp:coreProperties>
</file>