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89" r:id="rId2"/>
  </p:sldMasterIdLst>
  <p:notesMasterIdLst>
    <p:notesMasterId r:id="rId59"/>
  </p:notesMasterIdLst>
  <p:handoutMasterIdLst>
    <p:handoutMasterId r:id="rId60"/>
  </p:handoutMasterIdLst>
  <p:sldIdLst>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59" r:id="rId35"/>
    <p:sldId id="260" r:id="rId36"/>
    <p:sldId id="261" r:id="rId37"/>
    <p:sldId id="262" r:id="rId38"/>
    <p:sldId id="263" r:id="rId39"/>
    <p:sldId id="264" r:id="rId40"/>
    <p:sldId id="265" r:id="rId41"/>
    <p:sldId id="266" r:id="rId42"/>
    <p:sldId id="267"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289" r:id="rId58"/>
  </p:sldIdLst>
  <p:sldSz cx="9144000" cy="6858000" type="screen4x3"/>
  <p:notesSz cx="7099300" cy="10234613"/>
  <p:custDataLst>
    <p:tags r:id="rId6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4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2" autoAdjust="0"/>
    <p:restoredTop sz="86436" autoAdjust="0"/>
  </p:normalViewPr>
  <p:slideViewPr>
    <p:cSldViewPr>
      <p:cViewPr varScale="1">
        <p:scale>
          <a:sx n="113" d="100"/>
          <a:sy n="113" d="100"/>
        </p:scale>
        <p:origin x="176" y="296"/>
      </p:cViewPr>
      <p:guideLst>
        <p:guide orient="horz" pos="845"/>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84" d="100"/>
          <a:sy n="184" d="100"/>
        </p:scale>
        <p:origin x="350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3107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a:p>
        </p:txBody>
      </p:sp>
      <p:sp>
        <p:nvSpPr>
          <p:cNvPr id="13107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3107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66773CAC-6899-46B2-930D-A0EA91D40EA5}" type="slidenum">
              <a:rPr lang="de-DE"/>
              <a:pPr/>
              <a:t>‹#›</a:t>
            </a:fld>
            <a:endParaRPr lang="de-DE"/>
          </a:p>
        </p:txBody>
      </p:sp>
    </p:spTree>
    <p:extLst>
      <p:ext uri="{BB962C8B-B14F-4D97-AF65-F5344CB8AC3E}">
        <p14:creationId xmlns:p14="http://schemas.microsoft.com/office/powerpoint/2010/main" val="706842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p>
        </p:txBody>
      </p:sp>
      <p:sp>
        <p:nvSpPr>
          <p:cNvPr id="2150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p>
        </p:txBody>
      </p:sp>
      <p:sp>
        <p:nvSpPr>
          <p:cNvPr id="2150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150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2151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p>
        </p:txBody>
      </p:sp>
      <p:sp>
        <p:nvSpPr>
          <p:cNvPr id="2151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33A49666-3D55-4EE3-BAB8-CA9FBD8679DD}" type="slidenum">
              <a:rPr lang="en-US"/>
              <a:pPr/>
              <a:t>‹#›</a:t>
            </a:fld>
            <a:endParaRPr lang="en-US"/>
          </a:p>
        </p:txBody>
      </p:sp>
    </p:spTree>
    <p:extLst>
      <p:ext uri="{BB962C8B-B14F-4D97-AF65-F5344CB8AC3E}">
        <p14:creationId xmlns:p14="http://schemas.microsoft.com/office/powerpoint/2010/main" val="41926473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F5BA3-5F0F-44CC-A917-FA51CC9BF235}" type="slidenum">
              <a:rPr lang="en-US"/>
              <a:pPr/>
              <a:t>1</a:t>
            </a:fld>
            <a:endParaRPr lang="en-US"/>
          </a:p>
        </p:txBody>
      </p:sp>
      <p:sp>
        <p:nvSpPr>
          <p:cNvPr id="474114" name="Rectangle 2"/>
          <p:cNvSpPr>
            <a:spLocks noGrp="1" noRot="1" noChangeAspect="1" noChangeArrowheads="1" noTextEdit="1"/>
          </p:cNvSpPr>
          <p:nvPr>
            <p:ph type="sldImg"/>
          </p:nvPr>
        </p:nvSpPr>
        <p:spPr>
          <a:xfrm>
            <a:off x="992188" y="768350"/>
            <a:ext cx="5114925" cy="3836988"/>
          </a:xfrm>
          <a:ln/>
        </p:spPr>
      </p:sp>
      <p:sp>
        <p:nvSpPr>
          <p:cNvPr id="474115" name="Rectangle 3"/>
          <p:cNvSpPr>
            <a:spLocks noGrp="1" noChangeArrowheads="1"/>
          </p:cNvSpPr>
          <p:nvPr>
            <p:ph type="body" idx="1"/>
          </p:nvPr>
        </p:nvSpPr>
        <p:spPr>
          <a:xfrm>
            <a:off x="709613" y="4860925"/>
            <a:ext cx="5680075" cy="4605338"/>
          </a:xfrm>
        </p:spPr>
        <p:txBody>
          <a:bodyPr/>
          <a:lstStyle/>
          <a:p>
            <a:endParaRPr lang="de-DE"/>
          </a:p>
        </p:txBody>
      </p:sp>
    </p:spTree>
    <p:extLst>
      <p:ext uri="{BB962C8B-B14F-4D97-AF65-F5344CB8AC3E}">
        <p14:creationId xmlns:p14="http://schemas.microsoft.com/office/powerpoint/2010/main" val="1310117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noProof="0" dirty="0"/>
          </a:p>
        </p:txBody>
      </p:sp>
      <p:sp>
        <p:nvSpPr>
          <p:cNvPr id="4" name="Foliennummernplatzhalter 3"/>
          <p:cNvSpPr>
            <a:spLocks noGrp="1"/>
          </p:cNvSpPr>
          <p:nvPr>
            <p:ph type="sldNum" sz="quarter" idx="10"/>
          </p:nvPr>
        </p:nvSpPr>
        <p:spPr/>
        <p:txBody>
          <a:bodyPr/>
          <a:lstStyle/>
          <a:p>
            <a:fld id="{4AD2BB95-84F4-485D-A66B-34BB684D726D}" type="slidenum">
              <a:rPr lang="en-US" smtClean="0"/>
              <a:pPr/>
              <a:t>12</a:t>
            </a:fld>
            <a:endParaRPr lang="en-US"/>
          </a:p>
        </p:txBody>
      </p:sp>
    </p:spTree>
    <p:extLst>
      <p:ext uri="{BB962C8B-B14F-4D97-AF65-F5344CB8AC3E}">
        <p14:creationId xmlns:p14="http://schemas.microsoft.com/office/powerpoint/2010/main" val="346042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103B0-A1A5-4FB3-AC94-480F1CEDAF25}" type="slidenum">
              <a:rPr lang="en-US"/>
              <a:pPr/>
              <a:t>13</a:t>
            </a:fld>
            <a:endParaRPr lang="en-US"/>
          </a:p>
        </p:txBody>
      </p:sp>
      <p:sp>
        <p:nvSpPr>
          <p:cNvPr id="642050" name="Rectangle 2"/>
          <p:cNvSpPr>
            <a:spLocks noGrp="1" noRot="1" noChangeAspect="1" noChangeArrowheads="1" noTextEdit="1"/>
          </p:cNvSpPr>
          <p:nvPr>
            <p:ph type="sldImg"/>
          </p:nvPr>
        </p:nvSpPr>
        <p:spPr>
          <a:xfrm>
            <a:off x="992188" y="768350"/>
            <a:ext cx="5114925" cy="3836988"/>
          </a:xfrm>
          <a:ln/>
        </p:spPr>
      </p:sp>
      <p:sp>
        <p:nvSpPr>
          <p:cNvPr id="642051" name="Rectangle 3"/>
          <p:cNvSpPr>
            <a:spLocks noGrp="1" noChangeArrowheads="1"/>
          </p:cNvSpPr>
          <p:nvPr>
            <p:ph type="body" idx="1"/>
          </p:nvPr>
        </p:nvSpPr>
        <p:spPr/>
        <p:txBody>
          <a:bodyPr/>
          <a:lstStyle/>
          <a:p>
            <a:r>
              <a:rPr lang="de-DE"/>
              <a:t>TMR: Komponente ist dreifach vorhanden. Voter bildet die Mehrheitsentscheidung.</a:t>
            </a:r>
          </a:p>
        </p:txBody>
      </p:sp>
    </p:spTree>
    <p:extLst>
      <p:ext uri="{BB962C8B-B14F-4D97-AF65-F5344CB8AC3E}">
        <p14:creationId xmlns:p14="http://schemas.microsoft.com/office/powerpoint/2010/main" val="2726591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14</a:t>
            </a:fld>
            <a:endParaRPr lang="en-US"/>
          </a:p>
        </p:txBody>
      </p:sp>
    </p:spTree>
    <p:extLst>
      <p:ext uri="{BB962C8B-B14F-4D97-AF65-F5344CB8AC3E}">
        <p14:creationId xmlns:p14="http://schemas.microsoft.com/office/powerpoint/2010/main" val="152511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15</a:t>
            </a:fld>
            <a:endParaRPr lang="en-US"/>
          </a:p>
        </p:txBody>
      </p:sp>
    </p:spTree>
    <p:extLst>
      <p:ext uri="{BB962C8B-B14F-4D97-AF65-F5344CB8AC3E}">
        <p14:creationId xmlns:p14="http://schemas.microsoft.com/office/powerpoint/2010/main" val="216519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31688-1163-4FD4-B204-C68FAC59862D}" type="slidenum">
              <a:rPr lang="en-US"/>
              <a:pPr/>
              <a:t>16</a:t>
            </a:fld>
            <a:endParaRPr lang="en-US"/>
          </a:p>
        </p:txBody>
      </p:sp>
      <p:sp>
        <p:nvSpPr>
          <p:cNvPr id="646146" name="Rectangle 2"/>
          <p:cNvSpPr>
            <a:spLocks noGrp="1" noRot="1" noChangeAspect="1" noChangeArrowheads="1" noTextEdit="1"/>
          </p:cNvSpPr>
          <p:nvPr>
            <p:ph type="sldImg"/>
          </p:nvPr>
        </p:nvSpPr>
        <p:spPr>
          <a:xfrm>
            <a:off x="992188" y="768350"/>
            <a:ext cx="5114925" cy="3836988"/>
          </a:xfrm>
          <a:ln/>
        </p:spPr>
      </p:sp>
      <p:sp>
        <p:nvSpPr>
          <p:cNvPr id="646147" name="Rectangle 3"/>
          <p:cNvSpPr>
            <a:spLocks noGrp="1" noChangeArrowheads="1"/>
          </p:cNvSpPr>
          <p:nvPr>
            <p:ph type="body" idx="1"/>
          </p:nvPr>
        </p:nvSpPr>
        <p:spPr/>
        <p:txBody>
          <a:bodyPr/>
          <a:lstStyle/>
          <a:p>
            <a:r>
              <a:rPr lang="de-DE" sz="1500" dirty="0"/>
              <a:t>Nicht nur Redundanz der Hardware sondern auch Redundanz der Software wird eingesetzt</a:t>
            </a:r>
            <a:endParaRPr lang="de-DE" dirty="0"/>
          </a:p>
        </p:txBody>
      </p:sp>
    </p:spTree>
    <p:extLst>
      <p:ext uri="{BB962C8B-B14F-4D97-AF65-F5344CB8AC3E}">
        <p14:creationId xmlns:p14="http://schemas.microsoft.com/office/powerpoint/2010/main" val="3915681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423FC-90E0-474F-8D85-D36CEE384A79}" type="slidenum">
              <a:rPr lang="en-US"/>
              <a:pPr/>
              <a:t>18</a:t>
            </a:fld>
            <a:endParaRPr lang="en-US"/>
          </a:p>
        </p:txBody>
      </p:sp>
      <p:sp>
        <p:nvSpPr>
          <p:cNvPr id="602114" name="Rectangle 2"/>
          <p:cNvSpPr>
            <a:spLocks noGrp="1" noRot="1" noChangeAspect="1" noChangeArrowheads="1" noTextEdit="1"/>
          </p:cNvSpPr>
          <p:nvPr>
            <p:ph type="sldImg"/>
          </p:nvPr>
        </p:nvSpPr>
        <p:spPr>
          <a:xfrm>
            <a:off x="992188" y="768350"/>
            <a:ext cx="5114925" cy="3836988"/>
          </a:xfrm>
          <a:ln/>
        </p:spPr>
      </p:sp>
      <p:sp>
        <p:nvSpPr>
          <p:cNvPr id="6021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90811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F2D1A-C1D5-4B56-8903-BC178C84DFE3}" type="slidenum">
              <a:rPr lang="en-US"/>
              <a:pPr/>
              <a:t>19</a:t>
            </a:fld>
            <a:endParaRPr lang="en-US"/>
          </a:p>
        </p:txBody>
      </p:sp>
      <p:sp>
        <p:nvSpPr>
          <p:cNvPr id="604162" name="Rectangle 2"/>
          <p:cNvSpPr>
            <a:spLocks noGrp="1" noRot="1" noChangeAspect="1" noChangeArrowheads="1" noTextEdit="1"/>
          </p:cNvSpPr>
          <p:nvPr>
            <p:ph type="sldImg"/>
          </p:nvPr>
        </p:nvSpPr>
        <p:spPr>
          <a:xfrm>
            <a:off x="992188" y="768350"/>
            <a:ext cx="5114925" cy="3836988"/>
          </a:xfrm>
          <a:ln/>
        </p:spPr>
      </p:sp>
      <p:sp>
        <p:nvSpPr>
          <p:cNvPr id="60416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722084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129D2-733D-40F1-A78B-64E76ED43623}" type="slidenum">
              <a:rPr lang="en-US"/>
              <a:pPr/>
              <a:t>20</a:t>
            </a:fld>
            <a:endParaRPr lang="en-US"/>
          </a:p>
        </p:txBody>
      </p:sp>
      <p:sp>
        <p:nvSpPr>
          <p:cNvPr id="606210" name="Rectangle 2"/>
          <p:cNvSpPr>
            <a:spLocks noGrp="1" noRot="1" noChangeAspect="1" noChangeArrowheads="1" noTextEdit="1"/>
          </p:cNvSpPr>
          <p:nvPr>
            <p:ph type="sldImg"/>
          </p:nvPr>
        </p:nvSpPr>
        <p:spPr>
          <a:xfrm>
            <a:off x="992188" y="768350"/>
            <a:ext cx="5114925" cy="3836988"/>
          </a:xfrm>
          <a:ln/>
        </p:spPr>
      </p:sp>
      <p:sp>
        <p:nvSpPr>
          <p:cNvPr id="60621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77447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FBDD6AAC-A010-4C5E-806B-BB542216B2B9}" type="slidenum">
              <a:rPr lang="en-US" smtClean="0"/>
              <a:pPr/>
              <a:t>21</a:t>
            </a:fld>
            <a:endParaRPr lang="en-US"/>
          </a:p>
        </p:txBody>
      </p:sp>
    </p:spTree>
    <p:extLst>
      <p:ext uri="{BB962C8B-B14F-4D97-AF65-F5344CB8AC3E}">
        <p14:creationId xmlns:p14="http://schemas.microsoft.com/office/powerpoint/2010/main" val="1318471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dirty="0" err="1"/>
              <a:t>Docker</a:t>
            </a:r>
            <a:r>
              <a:rPr lang="en-US" dirty="0"/>
              <a:t> for instance has a Checkpointing and recovery mechanism</a:t>
            </a:r>
          </a:p>
        </p:txBody>
      </p:sp>
      <p:sp>
        <p:nvSpPr>
          <p:cNvPr id="4" name="Foliennummernplatzhalter 3"/>
          <p:cNvSpPr>
            <a:spLocks noGrp="1"/>
          </p:cNvSpPr>
          <p:nvPr>
            <p:ph type="sldNum" sz="quarter" idx="10"/>
          </p:nvPr>
        </p:nvSpPr>
        <p:spPr/>
        <p:txBody>
          <a:bodyPr/>
          <a:lstStyle/>
          <a:p>
            <a:fld id="{33A49666-3D55-4EE3-BAB8-CA9FBD8679DD}" type="slidenum">
              <a:rPr lang="en-US" smtClean="0"/>
              <a:pPr/>
              <a:t>23</a:t>
            </a:fld>
            <a:endParaRPr lang="en-US"/>
          </a:p>
        </p:txBody>
      </p:sp>
    </p:spTree>
    <p:extLst>
      <p:ext uri="{BB962C8B-B14F-4D97-AF65-F5344CB8AC3E}">
        <p14:creationId xmlns:p14="http://schemas.microsoft.com/office/powerpoint/2010/main" val="9083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2</a:t>
            </a:fld>
            <a:endParaRPr lang="en-US"/>
          </a:p>
        </p:txBody>
      </p:sp>
    </p:spTree>
    <p:extLst>
      <p:ext uri="{BB962C8B-B14F-4D97-AF65-F5344CB8AC3E}">
        <p14:creationId xmlns:p14="http://schemas.microsoft.com/office/powerpoint/2010/main" val="227560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dirty="0"/>
              <a:t>If the </a:t>
            </a:r>
            <a:r>
              <a:rPr lang="en-US" dirty="0" err="1"/>
              <a:t>excuting</a:t>
            </a:r>
            <a:r>
              <a:rPr lang="en-US" dirty="0"/>
              <a:t> process</a:t>
            </a:r>
            <a:r>
              <a:rPr lang="en-US" baseline="0" dirty="0"/>
              <a:t> fails the caller will be </a:t>
            </a:r>
            <a:r>
              <a:rPr lang="en-US" baseline="0" dirty="0" err="1"/>
              <a:t>suspenden</a:t>
            </a:r>
            <a:r>
              <a:rPr lang="en-US" baseline="0" dirty="0"/>
              <a:t> for ever</a:t>
            </a:r>
          </a:p>
          <a:p>
            <a:r>
              <a:rPr lang="en-US" baseline="0" dirty="0"/>
              <a:t>If the caller fails, the executing process has nowhere to return the results to</a:t>
            </a:r>
            <a:endParaRPr lang="en-US" dirty="0"/>
          </a:p>
        </p:txBody>
      </p:sp>
      <p:sp>
        <p:nvSpPr>
          <p:cNvPr id="4" name="Foliennummernplatzhalter 3"/>
          <p:cNvSpPr>
            <a:spLocks noGrp="1"/>
          </p:cNvSpPr>
          <p:nvPr>
            <p:ph type="sldNum" sz="quarter" idx="10"/>
          </p:nvPr>
        </p:nvSpPr>
        <p:spPr/>
        <p:txBody>
          <a:bodyPr/>
          <a:lstStyle/>
          <a:p>
            <a:fld id="{33A49666-3D55-4EE3-BAB8-CA9FBD8679DD}" type="slidenum">
              <a:rPr lang="en-US" smtClean="0"/>
              <a:pPr/>
              <a:t>24</a:t>
            </a:fld>
            <a:endParaRPr lang="en-US"/>
          </a:p>
        </p:txBody>
      </p:sp>
    </p:spTree>
    <p:extLst>
      <p:ext uri="{BB962C8B-B14F-4D97-AF65-F5344CB8AC3E}">
        <p14:creationId xmlns:p14="http://schemas.microsoft.com/office/powerpoint/2010/main" val="1499033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dirty="0"/>
              <a:t>The</a:t>
            </a:r>
            <a:r>
              <a:rPr lang="en-US" baseline="0" dirty="0"/>
              <a:t> network first delivers the first message of A, then the first message of B….</a:t>
            </a:r>
          </a:p>
          <a:p>
            <a:r>
              <a:rPr lang="en-US" baseline="0" dirty="0"/>
              <a:t>The tables show the situation that A did not yet received the RSN for the last message from P</a:t>
            </a:r>
          </a:p>
          <a:p>
            <a:r>
              <a:rPr lang="en-US" baseline="0" dirty="0"/>
              <a:t>This message is partially logged </a:t>
            </a:r>
            <a:endParaRPr lang="en-US" dirty="0"/>
          </a:p>
        </p:txBody>
      </p:sp>
      <p:sp>
        <p:nvSpPr>
          <p:cNvPr id="4" name="Foliennummernplatzhalter 3"/>
          <p:cNvSpPr>
            <a:spLocks noGrp="1"/>
          </p:cNvSpPr>
          <p:nvPr>
            <p:ph type="sldNum" sz="quarter" idx="10"/>
          </p:nvPr>
        </p:nvSpPr>
        <p:spPr/>
        <p:txBody>
          <a:bodyPr/>
          <a:lstStyle/>
          <a:p>
            <a:fld id="{33A49666-3D55-4EE3-BAB8-CA9FBD8679DD}" type="slidenum">
              <a:rPr lang="en-US" smtClean="0"/>
              <a:pPr/>
              <a:t>29</a:t>
            </a:fld>
            <a:endParaRPr lang="en-US"/>
          </a:p>
        </p:txBody>
      </p:sp>
    </p:spTree>
    <p:extLst>
      <p:ext uri="{BB962C8B-B14F-4D97-AF65-F5344CB8AC3E}">
        <p14:creationId xmlns:p14="http://schemas.microsoft.com/office/powerpoint/2010/main" val="1210736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r>
              <a:rPr lang="en-US" dirty="0"/>
              <a:t>The</a:t>
            </a:r>
            <a:r>
              <a:rPr lang="en-US" baseline="0" dirty="0"/>
              <a:t> network first delivers the first message of A, then the first message of B….</a:t>
            </a:r>
          </a:p>
          <a:p>
            <a:r>
              <a:rPr lang="en-US" baseline="0" dirty="0"/>
              <a:t>The tables show the situation that A did not yet received the RSN for the last message from P</a:t>
            </a:r>
          </a:p>
          <a:p>
            <a:r>
              <a:rPr lang="en-US" baseline="0" dirty="0"/>
              <a:t>This message is </a:t>
            </a:r>
            <a:r>
              <a:rPr lang="en-US" baseline="0"/>
              <a:t>partially logged </a:t>
            </a:r>
            <a:endParaRPr lang="en-US"/>
          </a:p>
        </p:txBody>
      </p:sp>
      <p:sp>
        <p:nvSpPr>
          <p:cNvPr id="4" name="Foliennummernplatzhalter 3"/>
          <p:cNvSpPr>
            <a:spLocks noGrp="1"/>
          </p:cNvSpPr>
          <p:nvPr>
            <p:ph type="sldNum" sz="quarter" idx="10"/>
          </p:nvPr>
        </p:nvSpPr>
        <p:spPr/>
        <p:txBody>
          <a:bodyPr/>
          <a:lstStyle/>
          <a:p>
            <a:fld id="{33A49666-3D55-4EE3-BAB8-CA9FBD8679DD}" type="slidenum">
              <a:rPr lang="en-US" smtClean="0"/>
              <a:pPr/>
              <a:t>30</a:t>
            </a:fld>
            <a:endParaRPr lang="en-US"/>
          </a:p>
        </p:txBody>
      </p:sp>
    </p:spTree>
    <p:extLst>
      <p:ext uri="{BB962C8B-B14F-4D97-AF65-F5344CB8AC3E}">
        <p14:creationId xmlns:p14="http://schemas.microsoft.com/office/powerpoint/2010/main" val="217103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FBDD6AAC-A010-4C5E-806B-BB542216B2B9}" type="slidenum">
              <a:rPr lang="en-US" smtClean="0"/>
              <a:pPr/>
              <a:t>32</a:t>
            </a:fld>
            <a:endParaRPr lang="en-US"/>
          </a:p>
        </p:txBody>
      </p:sp>
    </p:spTree>
    <p:extLst>
      <p:ext uri="{BB962C8B-B14F-4D97-AF65-F5344CB8AC3E}">
        <p14:creationId xmlns:p14="http://schemas.microsoft.com/office/powerpoint/2010/main" val="110523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34</a:t>
            </a:fld>
            <a:endParaRPr lang="en-US"/>
          </a:p>
        </p:txBody>
      </p:sp>
    </p:spTree>
    <p:extLst>
      <p:ext uri="{BB962C8B-B14F-4D97-AF65-F5344CB8AC3E}">
        <p14:creationId xmlns:p14="http://schemas.microsoft.com/office/powerpoint/2010/main" val="1479256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35</a:t>
            </a:fld>
            <a:endParaRPr lang="en-US"/>
          </a:p>
        </p:txBody>
      </p:sp>
    </p:spTree>
    <p:extLst>
      <p:ext uri="{BB962C8B-B14F-4D97-AF65-F5344CB8AC3E}">
        <p14:creationId xmlns:p14="http://schemas.microsoft.com/office/powerpoint/2010/main" val="117397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CD7FE-B3B2-4C3D-9281-70D60E9AB3C3}" type="slidenum">
              <a:rPr lang="en-US"/>
              <a:pPr/>
              <a:t>36</a:t>
            </a:fld>
            <a:endParaRPr lang="en-US"/>
          </a:p>
        </p:txBody>
      </p:sp>
      <p:sp>
        <p:nvSpPr>
          <p:cNvPr id="575490" name="Rectangle 2"/>
          <p:cNvSpPr>
            <a:spLocks noGrp="1" noRot="1" noChangeAspect="1" noChangeArrowheads="1" noTextEdit="1"/>
          </p:cNvSpPr>
          <p:nvPr>
            <p:ph type="sldImg"/>
          </p:nvPr>
        </p:nvSpPr>
        <p:spPr>
          <a:xfrm>
            <a:off x="992188" y="768350"/>
            <a:ext cx="5114925" cy="3836988"/>
          </a:xfrm>
          <a:ln/>
        </p:spPr>
      </p:sp>
      <p:sp>
        <p:nvSpPr>
          <p:cNvPr id="5754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035632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15C91-FF05-458E-B3A0-6C6E9B41388E}" type="slidenum">
              <a:rPr lang="en-US"/>
              <a:pPr/>
              <a:t>37</a:t>
            </a:fld>
            <a:endParaRPr lang="en-US"/>
          </a:p>
        </p:txBody>
      </p:sp>
      <p:sp>
        <p:nvSpPr>
          <p:cNvPr id="576514" name="Rectangle 2"/>
          <p:cNvSpPr>
            <a:spLocks noGrp="1" noRot="1" noChangeAspect="1" noChangeArrowheads="1" noTextEdit="1"/>
          </p:cNvSpPr>
          <p:nvPr>
            <p:ph type="sldImg"/>
          </p:nvPr>
        </p:nvSpPr>
        <p:spPr>
          <a:xfrm>
            <a:off x="992188" y="768350"/>
            <a:ext cx="5114925" cy="3836988"/>
          </a:xfrm>
          <a:ln/>
        </p:spPr>
      </p:sp>
      <p:sp>
        <p:nvSpPr>
          <p:cNvPr id="5765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198446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666A8-9D1E-4A26-BE98-DDDC1D3C1F83}" type="slidenum">
              <a:rPr lang="en-US"/>
              <a:pPr/>
              <a:t>38</a:t>
            </a:fld>
            <a:endParaRPr lang="en-US"/>
          </a:p>
        </p:txBody>
      </p:sp>
      <p:sp>
        <p:nvSpPr>
          <p:cNvPr id="577538" name="Rectangle 2"/>
          <p:cNvSpPr>
            <a:spLocks noGrp="1" noRot="1" noChangeAspect="1" noChangeArrowheads="1" noTextEdit="1"/>
          </p:cNvSpPr>
          <p:nvPr>
            <p:ph type="sldImg"/>
          </p:nvPr>
        </p:nvSpPr>
        <p:spPr>
          <a:xfrm>
            <a:off x="992188" y="768350"/>
            <a:ext cx="5114925" cy="3836988"/>
          </a:xfrm>
          <a:ln/>
        </p:spPr>
      </p:sp>
      <p:sp>
        <p:nvSpPr>
          <p:cNvPr id="57753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517450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435B8-C4F3-42C6-8903-5DA7F56392AC}" type="slidenum">
              <a:rPr lang="en-US"/>
              <a:pPr/>
              <a:t>39</a:t>
            </a:fld>
            <a:endParaRPr lang="en-US"/>
          </a:p>
        </p:txBody>
      </p:sp>
      <p:sp>
        <p:nvSpPr>
          <p:cNvPr id="617474" name="Rectangle 2"/>
          <p:cNvSpPr>
            <a:spLocks noGrp="1" noRot="1" noChangeAspect="1" noChangeArrowheads="1" noTextEdit="1"/>
          </p:cNvSpPr>
          <p:nvPr>
            <p:ph type="sldImg"/>
          </p:nvPr>
        </p:nvSpPr>
        <p:spPr>
          <a:xfrm>
            <a:off x="992188" y="768350"/>
            <a:ext cx="5114925" cy="3836988"/>
          </a:xfrm>
          <a:ln/>
        </p:spPr>
      </p:sp>
      <p:sp>
        <p:nvSpPr>
          <p:cNvPr id="617475" name="Rectangle 3"/>
          <p:cNvSpPr>
            <a:spLocks noGrp="1" noChangeArrowheads="1"/>
          </p:cNvSpPr>
          <p:nvPr>
            <p:ph type="body" idx="1"/>
          </p:nvPr>
        </p:nvSpPr>
        <p:spPr/>
        <p:txBody>
          <a:bodyPr/>
          <a:lstStyle/>
          <a:p>
            <a:r>
              <a:rPr lang="de-DE" dirty="0"/>
              <a:t>t.</a:t>
            </a:r>
          </a:p>
        </p:txBody>
      </p:sp>
    </p:spTree>
    <p:extLst>
      <p:ext uri="{BB962C8B-B14F-4D97-AF65-F5344CB8AC3E}">
        <p14:creationId xmlns:p14="http://schemas.microsoft.com/office/powerpoint/2010/main" val="186522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2685F-3B1A-4787-80EB-8D3855052DAC}" type="slidenum">
              <a:rPr lang="en-US"/>
              <a:pPr/>
              <a:t>3</a:t>
            </a:fld>
            <a:endParaRPr lang="en-US"/>
          </a:p>
        </p:txBody>
      </p:sp>
      <p:sp>
        <p:nvSpPr>
          <p:cNvPr id="268290" name="Rectangle 2"/>
          <p:cNvSpPr>
            <a:spLocks noGrp="1" noRot="1" noChangeAspect="1" noChangeArrowheads="1" noTextEdit="1"/>
          </p:cNvSpPr>
          <p:nvPr>
            <p:ph type="sldImg"/>
          </p:nvPr>
        </p:nvSpPr>
        <p:spPr>
          <a:xfrm>
            <a:off x="992188" y="768350"/>
            <a:ext cx="5114925" cy="3836988"/>
          </a:xfrm>
          <a:ln/>
        </p:spPr>
      </p:sp>
      <p:sp>
        <p:nvSpPr>
          <p:cNvPr id="2682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503065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7AB31-A047-45D9-AF27-E2E4B9009B4E}" type="slidenum">
              <a:rPr lang="en-US"/>
              <a:pPr/>
              <a:t>40</a:t>
            </a:fld>
            <a:endParaRPr lang="en-US"/>
          </a:p>
        </p:txBody>
      </p:sp>
      <p:sp>
        <p:nvSpPr>
          <p:cNvPr id="619522" name="Rectangle 2"/>
          <p:cNvSpPr>
            <a:spLocks noGrp="1" noRot="1" noChangeAspect="1" noChangeArrowheads="1" noTextEdit="1"/>
          </p:cNvSpPr>
          <p:nvPr>
            <p:ph type="sldImg"/>
          </p:nvPr>
        </p:nvSpPr>
        <p:spPr>
          <a:xfrm>
            <a:off x="992188" y="768350"/>
            <a:ext cx="5114925" cy="3836988"/>
          </a:xfrm>
          <a:ln/>
        </p:spPr>
      </p:sp>
      <p:sp>
        <p:nvSpPr>
          <p:cNvPr id="619523" name="Rectangle 3"/>
          <p:cNvSpPr>
            <a:spLocks noGrp="1" noChangeArrowheads="1"/>
          </p:cNvSpPr>
          <p:nvPr>
            <p:ph type="body" idx="1"/>
          </p:nvPr>
        </p:nvSpPr>
        <p:spPr/>
        <p:txBody>
          <a:bodyPr/>
          <a:lstStyle/>
          <a:p>
            <a:r>
              <a:rPr lang="de-DE" dirty="0"/>
              <a:t>Ein Prozess der das Token hat, greift auf den kritischen Abschnitt zu und zieht. Dadurch bekommt ein anderer Knoten das Token.</a:t>
            </a:r>
          </a:p>
        </p:txBody>
      </p:sp>
    </p:spTree>
    <p:extLst>
      <p:ext uri="{BB962C8B-B14F-4D97-AF65-F5344CB8AC3E}">
        <p14:creationId xmlns:p14="http://schemas.microsoft.com/office/powerpoint/2010/main" val="1393163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7AB31-A047-45D9-AF27-E2E4B9009B4E}" type="slidenum">
              <a:rPr lang="en-US"/>
              <a:pPr/>
              <a:t>41</a:t>
            </a:fld>
            <a:endParaRPr lang="en-US"/>
          </a:p>
        </p:txBody>
      </p:sp>
      <p:sp>
        <p:nvSpPr>
          <p:cNvPr id="619522" name="Rectangle 2"/>
          <p:cNvSpPr>
            <a:spLocks noGrp="1" noRot="1" noChangeAspect="1" noChangeArrowheads="1" noTextEdit="1"/>
          </p:cNvSpPr>
          <p:nvPr>
            <p:ph type="sldImg"/>
          </p:nvPr>
        </p:nvSpPr>
        <p:spPr>
          <a:xfrm>
            <a:off x="992188" y="768350"/>
            <a:ext cx="5114925" cy="3836988"/>
          </a:xfrm>
          <a:ln/>
        </p:spPr>
      </p:sp>
      <p:sp>
        <p:nvSpPr>
          <p:cNvPr id="619523" name="Rectangle 3"/>
          <p:cNvSpPr>
            <a:spLocks noGrp="1" noChangeArrowheads="1"/>
          </p:cNvSpPr>
          <p:nvPr>
            <p:ph type="body" idx="1"/>
          </p:nvPr>
        </p:nvSpPr>
        <p:spPr/>
        <p:txBody>
          <a:bodyPr/>
          <a:lstStyle/>
          <a:p>
            <a:r>
              <a:rPr lang="de-DE"/>
              <a:t>Ein Prozess der das Token hat, greift auf den kritischen Abschnitt zu und zieht. Dadurch bekommt ein anderer Knoten das Token.</a:t>
            </a:r>
          </a:p>
        </p:txBody>
      </p:sp>
    </p:spTree>
    <p:extLst>
      <p:ext uri="{BB962C8B-B14F-4D97-AF65-F5344CB8AC3E}">
        <p14:creationId xmlns:p14="http://schemas.microsoft.com/office/powerpoint/2010/main" val="3296066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B207D-568C-4B15-B3AD-6A7786914ADC}" type="slidenum">
              <a:rPr lang="en-US"/>
              <a:pPr/>
              <a:t>42</a:t>
            </a:fld>
            <a:endParaRPr lang="en-US"/>
          </a:p>
        </p:txBody>
      </p:sp>
      <p:sp>
        <p:nvSpPr>
          <p:cNvPr id="621570" name="Rectangle 2"/>
          <p:cNvSpPr>
            <a:spLocks noGrp="1" noRot="1" noChangeAspect="1" noChangeArrowheads="1" noTextEdit="1"/>
          </p:cNvSpPr>
          <p:nvPr>
            <p:ph type="sldImg"/>
          </p:nvPr>
        </p:nvSpPr>
        <p:spPr>
          <a:xfrm>
            <a:off x="992188" y="768350"/>
            <a:ext cx="5114925" cy="3836988"/>
          </a:xfrm>
          <a:ln/>
        </p:spPr>
      </p:sp>
      <p:sp>
        <p:nvSpPr>
          <p:cNvPr id="62157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20949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A840C-4AA2-4086-A9AC-22F00FC16C04}" type="slidenum">
              <a:rPr lang="en-US"/>
              <a:pPr/>
              <a:t>43</a:t>
            </a:fld>
            <a:endParaRPr lang="en-US"/>
          </a:p>
        </p:txBody>
      </p:sp>
      <p:sp>
        <p:nvSpPr>
          <p:cNvPr id="578562" name="Rectangle 2"/>
          <p:cNvSpPr>
            <a:spLocks noGrp="1" noRot="1" noChangeAspect="1" noChangeArrowheads="1" noTextEdit="1"/>
          </p:cNvSpPr>
          <p:nvPr>
            <p:ph type="sldImg"/>
          </p:nvPr>
        </p:nvSpPr>
        <p:spPr>
          <a:xfrm>
            <a:off x="992188" y="768350"/>
            <a:ext cx="5114925" cy="3836988"/>
          </a:xfrm>
          <a:ln/>
        </p:spPr>
      </p:sp>
      <p:sp>
        <p:nvSpPr>
          <p:cNvPr id="57856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009480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44</a:t>
            </a:fld>
            <a:endParaRPr lang="en-US"/>
          </a:p>
        </p:txBody>
      </p:sp>
    </p:spTree>
    <p:extLst>
      <p:ext uri="{BB962C8B-B14F-4D97-AF65-F5344CB8AC3E}">
        <p14:creationId xmlns:p14="http://schemas.microsoft.com/office/powerpoint/2010/main" val="3518535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45</a:t>
            </a:fld>
            <a:endParaRPr lang="en-US"/>
          </a:p>
        </p:txBody>
      </p:sp>
    </p:spTree>
    <p:extLst>
      <p:ext uri="{BB962C8B-B14F-4D97-AF65-F5344CB8AC3E}">
        <p14:creationId xmlns:p14="http://schemas.microsoft.com/office/powerpoint/2010/main" val="353845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46</a:t>
            </a:fld>
            <a:endParaRPr lang="en-US"/>
          </a:p>
        </p:txBody>
      </p:sp>
    </p:spTree>
    <p:extLst>
      <p:ext uri="{BB962C8B-B14F-4D97-AF65-F5344CB8AC3E}">
        <p14:creationId xmlns:p14="http://schemas.microsoft.com/office/powerpoint/2010/main" val="1841294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967A4-211D-4318-B07F-6C5D36B3D18C}" type="slidenum">
              <a:rPr lang="en-US"/>
              <a:pPr/>
              <a:t>49</a:t>
            </a:fld>
            <a:endParaRPr lang="en-US"/>
          </a:p>
        </p:txBody>
      </p:sp>
      <p:sp>
        <p:nvSpPr>
          <p:cNvPr id="435202" name="Rectangle 2"/>
          <p:cNvSpPr>
            <a:spLocks noGrp="1" noRot="1" noChangeAspect="1" noChangeArrowheads="1" noTextEdit="1"/>
          </p:cNvSpPr>
          <p:nvPr>
            <p:ph type="sldImg"/>
          </p:nvPr>
        </p:nvSpPr>
        <p:spPr>
          <a:xfrm>
            <a:off x="992188" y="768350"/>
            <a:ext cx="5114925" cy="3836988"/>
          </a:xfrm>
          <a:ln/>
        </p:spPr>
      </p:sp>
      <p:sp>
        <p:nvSpPr>
          <p:cNvPr id="435203" name="Rectangle 3"/>
          <p:cNvSpPr>
            <a:spLocks noGrp="1" noChangeArrowheads="1"/>
          </p:cNvSpPr>
          <p:nvPr>
            <p:ph type="body" idx="1"/>
          </p:nvPr>
        </p:nvSpPr>
        <p:spPr/>
        <p:txBody>
          <a:bodyPr/>
          <a:lstStyle/>
          <a:p>
            <a:r>
              <a:rPr lang="de-DE"/>
              <a:t>Bei den Knoten 1 und 9 läuft gleichzeitig der Timeout ab.</a:t>
            </a:r>
          </a:p>
        </p:txBody>
      </p:sp>
    </p:spTree>
    <p:extLst>
      <p:ext uri="{BB962C8B-B14F-4D97-AF65-F5344CB8AC3E}">
        <p14:creationId xmlns:p14="http://schemas.microsoft.com/office/powerpoint/2010/main" val="1532977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4C8B88-EE36-4821-8B09-138D66DBFB18}" type="slidenum">
              <a:rPr lang="en-US"/>
              <a:pPr/>
              <a:t>50</a:t>
            </a:fld>
            <a:endParaRPr lang="en-US"/>
          </a:p>
        </p:txBody>
      </p:sp>
      <p:sp>
        <p:nvSpPr>
          <p:cNvPr id="580610" name="Rectangle 2"/>
          <p:cNvSpPr>
            <a:spLocks noGrp="1" noRot="1" noChangeAspect="1" noChangeArrowheads="1" noTextEdit="1"/>
          </p:cNvSpPr>
          <p:nvPr>
            <p:ph type="sldImg"/>
          </p:nvPr>
        </p:nvSpPr>
        <p:spPr>
          <a:xfrm>
            <a:off x="992188" y="768350"/>
            <a:ext cx="5114925" cy="3836988"/>
          </a:xfrm>
          <a:ln/>
        </p:spPr>
      </p:sp>
      <p:sp>
        <p:nvSpPr>
          <p:cNvPr id="58061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682442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F97FB-74C3-41CB-97A5-353D5E45488E}" type="slidenum">
              <a:rPr lang="en-US"/>
              <a:pPr/>
              <a:t>51</a:t>
            </a:fld>
            <a:endParaRPr lang="en-US"/>
          </a:p>
        </p:txBody>
      </p:sp>
      <p:sp>
        <p:nvSpPr>
          <p:cNvPr id="581634" name="Rectangle 2"/>
          <p:cNvSpPr>
            <a:spLocks noGrp="1" noRot="1" noChangeAspect="1" noChangeArrowheads="1" noTextEdit="1"/>
          </p:cNvSpPr>
          <p:nvPr>
            <p:ph type="sldImg"/>
          </p:nvPr>
        </p:nvSpPr>
        <p:spPr>
          <a:xfrm>
            <a:off x="992188" y="768350"/>
            <a:ext cx="5114925" cy="3836988"/>
          </a:xfrm>
          <a:ln/>
        </p:spPr>
      </p:sp>
      <p:sp>
        <p:nvSpPr>
          <p:cNvPr id="5816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35248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2004C-CB51-4ECF-8989-98A9CDD6C115}" type="slidenum">
              <a:rPr lang="en-US"/>
              <a:pPr/>
              <a:t>4</a:t>
            </a:fld>
            <a:endParaRPr lang="en-US"/>
          </a:p>
        </p:txBody>
      </p:sp>
      <p:sp>
        <p:nvSpPr>
          <p:cNvPr id="545794" name="Rectangle 2"/>
          <p:cNvSpPr>
            <a:spLocks noGrp="1" noRot="1" noChangeAspect="1" noChangeArrowheads="1" noTextEdit="1"/>
          </p:cNvSpPr>
          <p:nvPr>
            <p:ph type="sldImg"/>
          </p:nvPr>
        </p:nvSpPr>
        <p:spPr>
          <a:xfrm>
            <a:off x="992188" y="768350"/>
            <a:ext cx="5114925" cy="3836988"/>
          </a:xfrm>
          <a:ln/>
        </p:spPr>
      </p:sp>
      <p:sp>
        <p:nvSpPr>
          <p:cNvPr id="54579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7950608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D042E-299C-4292-93AE-D614A1F85C5A}" type="slidenum">
              <a:rPr lang="en-US"/>
              <a:pPr/>
              <a:t>52</a:t>
            </a:fld>
            <a:endParaRPr lang="en-US"/>
          </a:p>
        </p:txBody>
      </p:sp>
      <p:sp>
        <p:nvSpPr>
          <p:cNvPr id="582658" name="Rectangle 2"/>
          <p:cNvSpPr>
            <a:spLocks noGrp="1" noRot="1" noChangeAspect="1" noChangeArrowheads="1" noTextEdit="1"/>
          </p:cNvSpPr>
          <p:nvPr>
            <p:ph type="sldImg"/>
          </p:nvPr>
        </p:nvSpPr>
        <p:spPr>
          <a:xfrm>
            <a:off x="992188" y="768350"/>
            <a:ext cx="5114925" cy="3836988"/>
          </a:xfrm>
          <a:ln/>
        </p:spPr>
      </p:sp>
      <p:sp>
        <p:nvSpPr>
          <p:cNvPr id="5826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622627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53</a:t>
            </a:fld>
            <a:endParaRPr lang="en-US"/>
          </a:p>
        </p:txBody>
      </p:sp>
    </p:spTree>
    <p:extLst>
      <p:ext uri="{BB962C8B-B14F-4D97-AF65-F5344CB8AC3E}">
        <p14:creationId xmlns:p14="http://schemas.microsoft.com/office/powerpoint/2010/main" val="3739872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54</a:t>
            </a:fld>
            <a:endParaRPr lang="en-US"/>
          </a:p>
        </p:txBody>
      </p:sp>
    </p:spTree>
    <p:extLst>
      <p:ext uri="{BB962C8B-B14F-4D97-AF65-F5344CB8AC3E}">
        <p14:creationId xmlns:p14="http://schemas.microsoft.com/office/powerpoint/2010/main" val="43445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55</a:t>
            </a:fld>
            <a:endParaRPr lang="en-US"/>
          </a:p>
        </p:txBody>
      </p:sp>
    </p:spTree>
    <p:extLst>
      <p:ext uri="{BB962C8B-B14F-4D97-AF65-F5344CB8AC3E}">
        <p14:creationId xmlns:p14="http://schemas.microsoft.com/office/powerpoint/2010/main" val="2437571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FBDD6AAC-A010-4C5E-806B-BB542216B2B9}" type="slidenum">
              <a:rPr lang="en-US" smtClean="0"/>
              <a:pPr/>
              <a:t>56</a:t>
            </a:fld>
            <a:endParaRPr lang="en-US"/>
          </a:p>
        </p:txBody>
      </p:sp>
    </p:spTree>
    <p:extLst>
      <p:ext uri="{BB962C8B-B14F-4D97-AF65-F5344CB8AC3E}">
        <p14:creationId xmlns:p14="http://schemas.microsoft.com/office/powerpoint/2010/main" val="486583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5</a:t>
            </a:fld>
            <a:endParaRPr lang="en-US"/>
          </a:p>
        </p:txBody>
      </p:sp>
    </p:spTree>
    <p:extLst>
      <p:ext uri="{BB962C8B-B14F-4D97-AF65-F5344CB8AC3E}">
        <p14:creationId xmlns:p14="http://schemas.microsoft.com/office/powerpoint/2010/main" val="982629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4AD2BB95-84F4-485D-A66B-34BB684D726D}" type="slidenum">
              <a:rPr lang="en-US" smtClean="0"/>
              <a:pPr/>
              <a:t>6</a:t>
            </a:fld>
            <a:endParaRPr lang="en-US"/>
          </a:p>
        </p:txBody>
      </p:sp>
    </p:spTree>
    <p:extLst>
      <p:ext uri="{BB962C8B-B14F-4D97-AF65-F5344CB8AC3E}">
        <p14:creationId xmlns:p14="http://schemas.microsoft.com/office/powerpoint/2010/main" val="64102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8821F-DF76-49E7-9A13-E45E0FE85AEE}" type="slidenum">
              <a:rPr lang="en-US"/>
              <a:pPr/>
              <a:t>9</a:t>
            </a:fld>
            <a:endParaRPr lang="en-US"/>
          </a:p>
        </p:txBody>
      </p:sp>
      <p:sp>
        <p:nvSpPr>
          <p:cNvPr id="548866" name="Rectangle 2"/>
          <p:cNvSpPr>
            <a:spLocks noGrp="1" noRot="1" noChangeAspect="1" noChangeArrowheads="1" noTextEdit="1"/>
          </p:cNvSpPr>
          <p:nvPr>
            <p:ph type="sldImg"/>
          </p:nvPr>
        </p:nvSpPr>
        <p:spPr>
          <a:xfrm>
            <a:off x="992188" y="768350"/>
            <a:ext cx="5114925" cy="3836988"/>
          </a:xfrm>
          <a:ln/>
        </p:spPr>
      </p:sp>
      <p:sp>
        <p:nvSpPr>
          <p:cNvPr id="54886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4208251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26ADE-9599-40EE-9DF0-943F98469FAF}" type="slidenum">
              <a:rPr lang="en-US"/>
              <a:pPr/>
              <a:t>10</a:t>
            </a:fld>
            <a:endParaRPr lang="en-US"/>
          </a:p>
        </p:txBody>
      </p:sp>
      <p:sp>
        <p:nvSpPr>
          <p:cNvPr id="549890" name="Rectangle 2"/>
          <p:cNvSpPr>
            <a:spLocks noGrp="1" noRot="1" noChangeAspect="1" noChangeArrowheads="1" noTextEdit="1"/>
          </p:cNvSpPr>
          <p:nvPr>
            <p:ph type="sldImg"/>
          </p:nvPr>
        </p:nvSpPr>
        <p:spPr>
          <a:xfrm>
            <a:off x="992188" y="768350"/>
            <a:ext cx="5114925" cy="3836988"/>
          </a:xfrm>
          <a:ln/>
        </p:spPr>
      </p:sp>
      <p:sp>
        <p:nvSpPr>
          <p:cNvPr id="54989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75994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CA066-7556-49D7-A570-4E616EE321EE}" type="slidenum">
              <a:rPr lang="en-US"/>
              <a:pPr/>
              <a:t>11</a:t>
            </a:fld>
            <a:endParaRPr lang="en-US"/>
          </a:p>
        </p:txBody>
      </p:sp>
      <p:sp>
        <p:nvSpPr>
          <p:cNvPr id="550914" name="Rectangle 2"/>
          <p:cNvSpPr>
            <a:spLocks noGrp="1" noRot="1" noChangeAspect="1" noChangeArrowheads="1" noTextEdit="1"/>
          </p:cNvSpPr>
          <p:nvPr>
            <p:ph type="sldImg"/>
          </p:nvPr>
        </p:nvSpPr>
        <p:spPr>
          <a:xfrm>
            <a:off x="992188" y="768350"/>
            <a:ext cx="5114925" cy="3836988"/>
          </a:xfrm>
          <a:ln/>
        </p:spPr>
      </p:sp>
      <p:sp>
        <p:nvSpPr>
          <p:cNvPr id="5509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099537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11652" name="Rectangle 4"/>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1653" name="Rectangle 5"/>
          <p:cNvSpPr>
            <a:spLocks noGrp="1" noChangeArrowheads="1"/>
          </p:cNvSpPr>
          <p:nvPr>
            <p:ph type="ctrTitle"/>
          </p:nvPr>
        </p:nvSpPr>
        <p:spPr>
          <a:xfrm>
            <a:off x="685800" y="1887736"/>
            <a:ext cx="7772400" cy="965200"/>
          </a:xfrm>
        </p:spPr>
        <p:txBody>
          <a:bodyPr/>
          <a:lstStyle>
            <a:lvl1pPr>
              <a:defRPr sz="3600" b="0"/>
            </a:lvl1pPr>
          </a:lstStyle>
          <a:p>
            <a:pPr lvl="0"/>
            <a:r>
              <a:rPr lang="de-DE" noProof="0"/>
              <a:t>Titelmasterformat durch Klicken bearbeiten</a:t>
            </a:r>
            <a:endParaRPr lang="de-DE" noProof="0" dirty="0"/>
          </a:p>
        </p:txBody>
      </p:sp>
      <p:sp>
        <p:nvSpPr>
          <p:cNvPr id="411654" name="Rectangle 6"/>
          <p:cNvSpPr>
            <a:spLocks noGrp="1" noChangeArrowheads="1"/>
          </p:cNvSpPr>
          <p:nvPr>
            <p:ph type="subTitle" idx="1"/>
          </p:nvPr>
        </p:nvSpPr>
        <p:spPr>
          <a:xfrm>
            <a:off x="685800" y="2825750"/>
            <a:ext cx="7773988" cy="641350"/>
          </a:xfrm>
        </p:spPr>
        <p:txBody>
          <a:bodyPr/>
          <a:lstStyle>
            <a:lvl1pPr marL="0" indent="0">
              <a:buFont typeface="Arial" charset="0"/>
              <a:buNone/>
              <a:defRPr sz="3300"/>
            </a:lvl1pPr>
          </a:lstStyle>
          <a:p>
            <a:pPr lvl="0"/>
            <a:r>
              <a:rPr lang="de-DE" noProof="0" dirty="0"/>
              <a:t>Formatvorlage des Untertitelmasters durch Klicken bearbeiten</a:t>
            </a:r>
          </a:p>
        </p:txBody>
      </p:sp>
      <p:sp>
        <p:nvSpPr>
          <p:cNvPr id="10" name="Text Box 11"/>
          <p:cNvSpPr txBox="1">
            <a:spLocks noChangeArrowheads="1"/>
          </p:cNvSpPr>
          <p:nvPr userDrawn="1"/>
        </p:nvSpPr>
        <p:spPr bwMode="auto">
          <a:xfrm>
            <a:off x="685800" y="3906044"/>
            <a:ext cx="7773988" cy="1827212"/>
          </a:xfrm>
          <a:prstGeom prst="rect">
            <a:avLst/>
          </a:prstGeom>
          <a:noFill/>
          <a:ln w="9525">
            <a:noFill/>
            <a:miter lim="800000"/>
            <a:headEnd/>
            <a:tailEnd/>
          </a:ln>
          <a:effectLst/>
        </p:spPr>
        <p:txBody>
          <a:bodyPr wrap="none"/>
          <a:lstStyle/>
          <a:p>
            <a:pPr>
              <a:defRPr/>
            </a:pPr>
            <a:r>
              <a:rPr lang="de-DE" sz="2400"/>
              <a:t>Prof. Dr.-Ing. Helge Parzyjegla</a:t>
            </a:r>
          </a:p>
          <a:p>
            <a:pPr>
              <a:defRPr/>
            </a:pPr>
            <a:endParaRPr lang="de-DE" sz="2400"/>
          </a:p>
          <a:p>
            <a:pPr>
              <a:defRPr/>
            </a:pPr>
            <a:r>
              <a:rPr lang="de-DE" sz="2200"/>
              <a:t>Kommunikations- und Betriebssysteme (KBS)</a:t>
            </a:r>
          </a:p>
          <a:p>
            <a:pPr>
              <a:defRPr/>
            </a:pPr>
            <a:r>
              <a:rPr lang="de-DE" sz="2200"/>
              <a:t>Institut für Telekommunikationssysteme</a:t>
            </a:r>
          </a:p>
          <a:p>
            <a:pPr>
              <a:defRPr/>
            </a:pPr>
            <a:r>
              <a:rPr lang="de-DE" sz="2200"/>
              <a:t>Fakultät IV – Elektrotechnik und Informatik</a:t>
            </a:r>
          </a:p>
          <a:p>
            <a:pPr>
              <a:defRPr/>
            </a:pPr>
            <a:r>
              <a:rPr lang="de-DE" sz="2200"/>
              <a:t>Technische Universität Berlin</a:t>
            </a:r>
          </a:p>
        </p:txBody>
      </p:sp>
      <p:pic>
        <p:nvPicPr>
          <p:cNvPr id="11" name="Picture 4" descr="rand_gelb_unten"/>
          <p:cNvPicPr>
            <a:picLocks noChangeAspect="1" noChangeArrowheads="1"/>
          </p:cNvPicPr>
          <p:nvPr userDrawn="1"/>
        </p:nvPicPr>
        <p:blipFill>
          <a:blip r:embed="rId2" cstate="print"/>
          <a:srcRect/>
          <a:stretch>
            <a:fillRect/>
          </a:stretch>
        </p:blipFill>
        <p:spPr bwMode="auto">
          <a:xfrm>
            <a:off x="-512" y="6253163"/>
            <a:ext cx="4570413" cy="604837"/>
          </a:xfrm>
          <a:prstGeom prst="rect">
            <a:avLst/>
          </a:prstGeom>
          <a:noFill/>
          <a:ln w="9525">
            <a:noFill/>
            <a:miter lim="800000"/>
            <a:headEnd/>
            <a:tailEnd/>
          </a:ln>
        </p:spPr>
      </p:pic>
      <p:pic>
        <p:nvPicPr>
          <p:cNvPr id="12" name="Picture 2" descr="rand_gelb_oben"/>
          <p:cNvPicPr>
            <a:picLocks noChangeAspect="1" noChangeArrowheads="1"/>
          </p:cNvPicPr>
          <p:nvPr userDrawn="1"/>
        </p:nvPicPr>
        <p:blipFill>
          <a:blip r:embed="rId3" cstate="print"/>
          <a:srcRect/>
          <a:stretch>
            <a:fillRect/>
          </a:stretch>
        </p:blipFill>
        <p:spPr bwMode="auto">
          <a:xfrm>
            <a:off x="4573588" y="0"/>
            <a:ext cx="4570412" cy="1008063"/>
          </a:xfrm>
          <a:prstGeom prst="rect">
            <a:avLst/>
          </a:prstGeom>
          <a:noFill/>
          <a:ln w="9525">
            <a:noFill/>
            <a:miter lim="800000"/>
            <a:headEnd/>
            <a:tailEnd/>
          </a:ln>
        </p:spPr>
      </p:pic>
      <p:pic>
        <p:nvPicPr>
          <p:cNvPr id="13" name="Picture 3" descr="my_tu-logo_3d_rot_transparent"/>
          <p:cNvPicPr>
            <a:picLocks noChangeAspect="1" noChangeArrowheads="1"/>
          </p:cNvPicPr>
          <p:nvPr userDrawn="1"/>
        </p:nvPicPr>
        <p:blipFill>
          <a:blip r:embed="rId4" cstate="print"/>
          <a:srcRect/>
          <a:stretch>
            <a:fillRect/>
          </a:stretch>
        </p:blipFill>
        <p:spPr bwMode="auto">
          <a:xfrm>
            <a:off x="8085138" y="212725"/>
            <a:ext cx="749300" cy="63658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p:txBody>
      </p:sp>
      <p:sp>
        <p:nvSpPr>
          <p:cNvPr id="7" name="Datumsplatzhalter 6"/>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8" name="Fußzeilenplatzhalter 7"/>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9" name="Foliennummernplatzhalter 8"/>
          <p:cNvSpPr>
            <a:spLocks noGrp="1"/>
          </p:cNvSpPr>
          <p:nvPr>
            <p:ph type="sldNum" sz="quarter" idx="12"/>
          </p:nvPr>
        </p:nvSpPr>
        <p:spPr>
          <a:xfrm>
            <a:off x="8101013" y="6534150"/>
            <a:ext cx="1006475" cy="279400"/>
          </a:xfrm>
          <a:prstGeom prst="rect">
            <a:avLst/>
          </a:prstGeom>
        </p:spPr>
        <p:txBody>
          <a:bodyPr/>
          <a:lstStyle>
            <a:lvl1pPr>
              <a:defRPr/>
            </a:lvl1pPr>
          </a:lstStyle>
          <a:p>
            <a:fld id="{E1235AF1-7D94-45EE-8CD3-8E0DD5B19F04}" type="slidenum">
              <a:rPr lang="en-US" smtClean="0"/>
              <a:pPr/>
              <a:t>‹#›</a:t>
            </a:fld>
            <a:endParaRPr lang="en-US"/>
          </a:p>
        </p:txBody>
      </p:sp>
      <p:sp>
        <p:nvSpPr>
          <p:cNvPr id="10" name="Titel 1"/>
          <p:cNvSpPr>
            <a:spLocks noGrp="1"/>
          </p:cNvSpPr>
          <p:nvPr>
            <p:ph type="title"/>
          </p:nvPr>
        </p:nvSpPr>
        <p:spPr>
          <a:xfrm>
            <a:off x="455613" y="367834"/>
            <a:ext cx="7645400" cy="523220"/>
          </a:xfrm>
        </p:spPr>
        <p:txBody>
          <a:bodyPr/>
          <a:lstStyle/>
          <a:p>
            <a:r>
              <a:rPr lang="de-DE"/>
              <a:t>Titelmasterformat durch Klicken bearbeiten</a:t>
            </a:r>
          </a:p>
        </p:txBody>
      </p:sp>
    </p:spTree>
    <p:extLst>
      <p:ext uri="{BB962C8B-B14F-4D97-AF65-F5344CB8AC3E}">
        <p14:creationId xmlns:p14="http://schemas.microsoft.com/office/powerpoint/2010/main" val="2073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4910138"/>
            <a:ext cx="8061325" cy="381000"/>
          </a:xfrm>
        </p:spPr>
        <p:txBody>
          <a:bodyPr>
            <a:spAutoFit/>
          </a:bodyPr>
          <a:lstStyle>
            <a:lvl1pPr>
              <a:defRPr/>
            </a:lvl1pPr>
          </a:lstStyle>
          <a:p>
            <a:pPr lvl="0"/>
            <a:r>
              <a:rPr lang="de-DE" noProof="0"/>
              <a:t>Mastertitelformat bearbeiten</a:t>
            </a:r>
          </a:p>
        </p:txBody>
      </p:sp>
      <p:sp>
        <p:nvSpPr>
          <p:cNvPr id="4099" name="Rectangle 3"/>
          <p:cNvSpPr>
            <a:spLocks noGrp="1" noChangeArrowheads="1"/>
          </p:cNvSpPr>
          <p:nvPr>
            <p:ph type="subTitle" idx="1"/>
          </p:nvPr>
        </p:nvSpPr>
        <p:spPr>
          <a:xfrm>
            <a:off x="539750" y="5659438"/>
            <a:ext cx="8061325" cy="279400"/>
          </a:xfrm>
        </p:spPr>
        <p:txBody>
          <a:bodyPr anchor="b">
            <a:spAutoFit/>
          </a:bodyPr>
          <a:lstStyle>
            <a:lvl1pPr marL="0" indent="0">
              <a:defRPr>
                <a:solidFill>
                  <a:schemeClr val="accent1"/>
                </a:solidFill>
              </a:defRPr>
            </a:lvl1pPr>
          </a:lstStyle>
          <a:p>
            <a:pPr lvl="0"/>
            <a:r>
              <a:rPr lang="de-DE" noProof="0"/>
              <a:t>Master-Untertitelformat bearbeiten</a:t>
            </a:r>
          </a:p>
        </p:txBody>
      </p:sp>
      <p:sp>
        <p:nvSpPr>
          <p:cNvPr id="4104" name="Line 8"/>
          <p:cNvSpPr>
            <a:spLocks noChangeShapeType="1"/>
          </p:cNvSpPr>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de-DE"/>
          </a:p>
        </p:txBody>
      </p:sp>
      <p:pic>
        <p:nvPicPr>
          <p:cNvPr id="4105" name="Picture 9" descr="TU_Logo_lang_RGB_rot_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2206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DDA20590-EC26-DE40-BF83-8E86F34B783D}" type="slidenum">
              <a:rPr lang="de-DE"/>
              <a:pPr/>
              <a:t>‹#›</a:t>
            </a:fld>
            <a:endParaRPr lang="de-DE"/>
          </a:p>
        </p:txBody>
      </p:sp>
    </p:spTree>
    <p:extLst>
      <p:ext uri="{BB962C8B-B14F-4D97-AF65-F5344CB8AC3E}">
        <p14:creationId xmlns:p14="http://schemas.microsoft.com/office/powerpoint/2010/main" val="106531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1"/>
          </p:nvPr>
        </p:nvSpPr>
        <p:spPr/>
        <p:txBody>
          <a:bodyPr/>
          <a:lstStyle>
            <a:lvl1pPr>
              <a:defRPr/>
            </a:lvl1pPr>
          </a:lstStyle>
          <a:p>
            <a:r>
              <a:rPr lang="de-DE"/>
              <a:t>Slide </a:t>
            </a:r>
            <a:fld id="{CD5D53CD-51C2-B74E-9B93-9D7142D35FE7}" type="slidenum">
              <a:rPr lang="de-DE"/>
              <a:pPr/>
              <a:t>‹#›</a:t>
            </a:fld>
            <a:endParaRPr lang="de-DE"/>
          </a:p>
        </p:txBody>
      </p:sp>
    </p:spTree>
    <p:extLst>
      <p:ext uri="{BB962C8B-B14F-4D97-AF65-F5344CB8AC3E}">
        <p14:creationId xmlns:p14="http://schemas.microsoft.com/office/powerpoint/2010/main" val="2675700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39750" y="1924050"/>
            <a:ext cx="3954463"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924050"/>
            <a:ext cx="3954462"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00780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9"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07785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215244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55946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192288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Fußzeilenplatzhalter 4"/>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7"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183876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288896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357313"/>
            <a:ext cx="2014537" cy="4633912"/>
          </a:xfrm>
        </p:spPr>
        <p:txBody>
          <a:bodyPr vert="eaVert"/>
          <a:lstStyle/>
          <a:p>
            <a:r>
              <a:rPr lang="de-DE"/>
              <a:t>Mastertitelformat bearbeiten</a:t>
            </a:r>
          </a:p>
        </p:txBody>
      </p:sp>
      <p:sp>
        <p:nvSpPr>
          <p:cNvPr id="3" name="Vertikaler Textplatzhalter 2"/>
          <p:cNvSpPr>
            <a:spLocks noGrp="1"/>
          </p:cNvSpPr>
          <p:nvPr>
            <p:ph type="body" orient="vert" idx="1"/>
          </p:nvPr>
        </p:nvSpPr>
        <p:spPr>
          <a:xfrm>
            <a:off x="539750" y="1357313"/>
            <a:ext cx="5894388" cy="463391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539650" y="6557963"/>
            <a:ext cx="6624638" cy="152400"/>
          </a:xfrm>
        </p:spPr>
        <p:txBody>
          <a:bodyPr/>
          <a:lstStyle>
            <a:lvl1pPr>
              <a:defRPr/>
            </a:lvl1pPr>
          </a:lstStyle>
          <a:p>
            <a:r>
              <a:rPr lang="de-DE"/>
              <a:t>Slide </a:t>
            </a:r>
            <a:fld id="{5AA752A6-1379-EB4D-A39C-137F9065CE57}" type="slidenum">
              <a:rPr lang="de-DE"/>
              <a:pPr/>
              <a:t>‹#›</a:t>
            </a:fld>
            <a:endParaRPr lang="de-DE"/>
          </a:p>
        </p:txBody>
      </p:sp>
    </p:spTree>
    <p:extLst>
      <p:ext uri="{BB962C8B-B14F-4D97-AF65-F5344CB8AC3E}">
        <p14:creationId xmlns:p14="http://schemas.microsoft.com/office/powerpoint/2010/main" val="3573341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04800"/>
            <a:ext cx="7315200" cy="457200"/>
          </a:xfrm>
        </p:spPr>
        <p:txBody>
          <a:bodyPr/>
          <a:lstStyle/>
          <a:p>
            <a:r>
              <a:rPr lang="de-DE"/>
              <a:t>Titelmasterformat durch Klicken bearbeiten</a:t>
            </a:r>
          </a:p>
        </p:txBody>
      </p:sp>
      <p:sp>
        <p:nvSpPr>
          <p:cNvPr id="3" name="Textplatzhalter 2"/>
          <p:cNvSpPr>
            <a:spLocks noGrp="1"/>
          </p:cNvSpPr>
          <p:nvPr>
            <p:ph type="body" sz="half" idx="1"/>
          </p:nvPr>
        </p:nvSpPr>
        <p:spPr>
          <a:xfrm>
            <a:off x="7620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838700" y="1066800"/>
            <a:ext cx="3924300" cy="54102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a:xfrm>
            <a:off x="0" y="6705600"/>
            <a:ext cx="3347864" cy="152400"/>
          </a:xfr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6" name="Foliennummernplatzhalter 5"/>
          <p:cNvSpPr>
            <a:spLocks noGrp="1"/>
          </p:cNvSpPr>
          <p:nvPr>
            <p:ph type="sldNum" sz="quarter" idx="11"/>
          </p:nvPr>
        </p:nvSpPr>
        <p:spPr>
          <a:xfrm>
            <a:off x="6553200" y="6477000"/>
            <a:ext cx="1905000" cy="228600"/>
          </a:xfrm>
        </p:spPr>
        <p:txBody>
          <a:bodyPr/>
          <a:lstStyle>
            <a:lvl1pPr>
              <a:defRPr/>
            </a:lvl1pPr>
          </a:lstStyle>
          <a:p>
            <a:r>
              <a:rPr lang="de-DE"/>
              <a:t>0-</a:t>
            </a:r>
            <a:fld id="{0FF05924-277F-44FF-99FA-E39186B5BDAB}" type="slidenum">
              <a:rPr lang="de-DE"/>
              <a:pPr/>
              <a:t>‹#›</a:t>
            </a:fld>
            <a:endParaRPr lang="de-DE"/>
          </a:p>
        </p:txBody>
      </p:sp>
    </p:spTree>
    <p:extLst>
      <p:ext uri="{BB962C8B-B14F-4D97-AF65-F5344CB8AC3E}">
        <p14:creationId xmlns:p14="http://schemas.microsoft.com/office/powerpoint/2010/main" val="2699051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3924300"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9330" y="6534150"/>
            <a:ext cx="2016125" cy="279400"/>
          </a:xfrm>
          <a:prstGeom prst="rect">
            <a:avLst/>
          </a:prstGeom>
        </p:spPr>
        <p:txBody>
          <a:body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Normal24">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3" name="Fußzeilenplatzhalter 2"/>
          <p:cNvSpPr>
            <a:spLocks noGrp="1"/>
          </p:cNvSpPr>
          <p:nvPr>
            <p:ph type="ftr" sz="quarter" idx="11"/>
          </p:nvPr>
        </p:nvSpPr>
        <p:spPr>
          <a:xfrm>
            <a:off x="34925" y="6534150"/>
            <a:ext cx="2016125" cy="279400"/>
          </a:xfrm>
          <a:prstGeom prst="rect">
            <a:avLst/>
          </a:prstGeom>
        </p:spPr>
        <p:txBody>
          <a:bodyPr/>
          <a:lstStyle>
            <a:lvl1pPr>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4" name="Foliennummernplatzhalter 3"/>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
        <p:nvSpPr>
          <p:cNvPr id="5" name="Title 4"/>
          <p:cNvSpPr>
            <a:spLocks noGrp="1" noChangeArrowheads="1"/>
          </p:cNvSpPr>
          <p:nvPr>
            <p:ph type="title"/>
          </p:nvPr>
        </p:nvSpPr>
        <p:spPr bwMode="auto">
          <a:xfrm>
            <a:off x="455613" y="273050"/>
            <a:ext cx="7645400"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10" name="Textplatzhalter 9"/>
          <p:cNvSpPr>
            <a:spLocks noGrp="1"/>
          </p:cNvSpPr>
          <p:nvPr>
            <p:ph type="body" sz="quarter" idx="13"/>
          </p:nvPr>
        </p:nvSpPr>
        <p:spPr>
          <a:xfrm>
            <a:off x="455611" y="1126800"/>
            <a:ext cx="8229600" cy="5299200"/>
          </a:xfrm>
        </p:spPr>
        <p:txBody>
          <a:body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40645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rmal2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
        <p:nvSpPr>
          <p:cNvPr id="6" name="Textplatzhalter 9"/>
          <p:cNvSpPr>
            <a:spLocks noGrp="1"/>
          </p:cNvSpPr>
          <p:nvPr>
            <p:ph type="body" sz="quarter" idx="13"/>
          </p:nvPr>
        </p:nvSpPr>
        <p:spPr>
          <a:xfrm>
            <a:off x="455611" y="1126800"/>
            <a:ext cx="8229600" cy="5299200"/>
          </a:xfrm>
        </p:spPr>
        <p:txBody>
          <a:bodyPr/>
          <a:lstStyle>
            <a:lvl1pPr>
              <a:defRPr sz="2200"/>
            </a:lvl1pPr>
            <a:lvl2pPr>
              <a:defRPr sz="2000"/>
            </a:lvl2pPr>
            <a:lvl3pPr>
              <a:defRPr sz="2000"/>
            </a:lvl3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231932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lvl1pPr>
              <a:defRPr/>
            </a:lvl1pPr>
          </a:lstStyle>
          <a:p>
            <a:fld id="{B379ECF0-7C5A-40AF-B2A2-93F08A94F67E}" type="slidenum">
              <a:rPr lang="en-US" smtClean="0"/>
              <a:pPr/>
              <a:t>‹#›</a:t>
            </a:fld>
            <a:endParaRPr lang="en-US"/>
          </a:p>
        </p:txBody>
      </p:sp>
    </p:spTree>
    <p:extLst>
      <p:ext uri="{BB962C8B-B14F-4D97-AF65-F5344CB8AC3E}">
        <p14:creationId xmlns:p14="http://schemas.microsoft.com/office/powerpoint/2010/main" val="6987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0CD4D732-D163-478E-8D7F-8C21B4C1F028}" type="slidenum">
              <a:rPr lang="en-US" smtClean="0"/>
              <a:pPr/>
              <a:t>‹#›</a:t>
            </a:fld>
            <a:endParaRPr lang="en-US"/>
          </a:p>
        </p:txBody>
      </p:sp>
    </p:spTree>
    <p:extLst>
      <p:ext uri="{BB962C8B-B14F-4D97-AF65-F5344CB8AC3E}">
        <p14:creationId xmlns:p14="http://schemas.microsoft.com/office/powerpoint/2010/main" val="158790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749300" y="3072606"/>
            <a:ext cx="7645400" cy="712788"/>
          </a:xfrm>
        </p:spPr>
        <p:txBody>
          <a:bodyPr/>
          <a:lstStyle/>
          <a:p>
            <a:r>
              <a:rPr lang="de-DE"/>
              <a:t>Titelmasterformat durch Klicken bearbeiten</a:t>
            </a:r>
          </a:p>
        </p:txBody>
      </p:sp>
      <p:sp>
        <p:nvSpPr>
          <p:cNvPr id="3" name="Datumsplatzhalter 2"/>
          <p:cNvSpPr>
            <a:spLocks noGrp="1"/>
          </p:cNvSpPr>
          <p:nvPr>
            <p:ph type="dt" sz="half" idx="10"/>
          </p:nvPr>
        </p:nvSpPr>
        <p:spPr>
          <a:xfrm>
            <a:off x="3959225" y="6534150"/>
            <a:ext cx="4464050" cy="287338"/>
          </a:xfrm>
          <a:prstGeom prst="rect">
            <a:avLst/>
          </a:prstGeom>
        </p:spPr>
        <p:txBody>
          <a:bodyPr/>
          <a:lstStyle/>
          <a:p>
            <a:endParaRPr lang="en-US"/>
          </a:p>
        </p:txBody>
      </p:sp>
      <p:sp>
        <p:nvSpPr>
          <p:cNvPr id="4" name="Fußzeilenplatzhalter 3"/>
          <p:cNvSpPr>
            <a:spLocks noGrp="1"/>
          </p:cNvSpPr>
          <p:nvPr>
            <p:ph type="ftr" sz="quarter" idx="11"/>
          </p:nvPr>
        </p:nvSpPr>
        <p:spPr>
          <a:xfrm>
            <a:off x="34925" y="6534150"/>
            <a:ext cx="2016125" cy="279400"/>
          </a:xfrm>
          <a:prstGeom prst="rect">
            <a:avLst/>
          </a:prstGeom>
        </p:spPr>
        <p:txBody>
          <a:bodyPr/>
          <a:lstStyle/>
          <a:p>
            <a:r>
              <a:rPr lang="en-US"/>
              <a:t>Odej Kao, TU Berlin, Distributed Algorithms 2016/17</a:t>
            </a:r>
          </a:p>
        </p:txBody>
      </p:sp>
      <p:sp>
        <p:nvSpPr>
          <p:cNvPr id="5" name="Foliennummernplatzhalter 4"/>
          <p:cNvSpPr>
            <a:spLocks noGrp="1"/>
          </p:cNvSpPr>
          <p:nvPr>
            <p:ph type="sldNum" sz="quarter" idx="12"/>
          </p:nvPr>
        </p:nvSpPr>
        <p:spPr>
          <a:xfrm>
            <a:off x="8101013" y="6534150"/>
            <a:ext cx="1006475" cy="279400"/>
          </a:xfrm>
          <a:prstGeom prst="rect">
            <a:avLst/>
          </a:prstGeom>
        </p:spPr>
        <p:txBody>
          <a:bodyPr/>
          <a:lstStyle/>
          <a:p>
            <a:fld id="{62138218-C89E-4C7A-B65D-4C4145C6DD20}" type="slidenum">
              <a:rPr lang="en-US" smtClean="0"/>
              <a:pPr/>
              <a:t>‹#›</a:t>
            </a:fld>
            <a:endParaRPr lang="en-US"/>
          </a:p>
        </p:txBody>
      </p:sp>
    </p:spTree>
    <p:extLst>
      <p:ext uri="{BB962C8B-B14F-4D97-AF65-F5344CB8AC3E}">
        <p14:creationId xmlns:p14="http://schemas.microsoft.com/office/powerpoint/2010/main" val="21973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Spalten">
    <p:spTree>
      <p:nvGrpSpPr>
        <p:cNvPr id="1" name=""/>
        <p:cNvGrpSpPr/>
        <p:nvPr/>
      </p:nvGrpSpPr>
      <p:grpSpPr>
        <a:xfrm>
          <a:off x="0" y="0"/>
          <a:ext cx="0" cy="0"/>
          <a:chOff x="0" y="0"/>
          <a:chExt cx="0" cy="0"/>
        </a:xfrm>
      </p:grpSpPr>
      <p:sp>
        <p:nvSpPr>
          <p:cNvPr id="17" name="Textplatzhalter 16"/>
          <p:cNvSpPr>
            <a:spLocks noGrp="1"/>
          </p:cNvSpPr>
          <p:nvPr>
            <p:ph type="body" sz="quarter" idx="15"/>
          </p:nvPr>
        </p:nvSpPr>
        <p:spPr>
          <a:xfrm>
            <a:off x="4708525" y="1125538"/>
            <a:ext cx="4040188" cy="5297487"/>
          </a:xfrm>
        </p:spPr>
        <p:txBody>
          <a:bodyPr/>
          <a:lstStyle/>
          <a:p>
            <a:pPr lvl="0"/>
            <a:r>
              <a:rPr lang="de-DE"/>
              <a:t>Textmasterformat bearbeiten</a:t>
            </a:r>
          </a:p>
          <a:p>
            <a:pPr lvl="1"/>
            <a:r>
              <a:rPr lang="de-DE"/>
              <a:t>Zweite Ebene</a:t>
            </a:r>
          </a:p>
          <a:p>
            <a:pPr lvl="2"/>
            <a:r>
              <a:rPr lang="de-DE"/>
              <a:t>Dritte Ebene</a:t>
            </a:r>
          </a:p>
        </p:txBody>
      </p:sp>
      <p:sp>
        <p:nvSpPr>
          <p:cNvPr id="9" name="Textplatzhalter 8"/>
          <p:cNvSpPr>
            <a:spLocks noGrp="1"/>
          </p:cNvSpPr>
          <p:nvPr>
            <p:ph type="body" sz="quarter" idx="13"/>
          </p:nvPr>
        </p:nvSpPr>
        <p:spPr>
          <a:xfrm>
            <a:off x="455613" y="1125538"/>
            <a:ext cx="4038600" cy="5297487"/>
          </a:xfrm>
        </p:spPr>
        <p:txBody>
          <a:bodyPr/>
          <a:lstStyle/>
          <a:p>
            <a:pPr lvl="0"/>
            <a:r>
              <a:rPr lang="de-DE"/>
              <a:t>Textmasterformat bearbeiten</a:t>
            </a:r>
          </a:p>
          <a:p>
            <a:pPr lvl="1"/>
            <a:r>
              <a:rPr lang="de-DE"/>
              <a:t>Zweite Ebene</a:t>
            </a:r>
          </a:p>
          <a:p>
            <a:pPr lvl="2"/>
            <a:r>
              <a:rPr lang="de-DE"/>
              <a:t>Dritte Ebene</a:t>
            </a:r>
          </a:p>
        </p:txBody>
      </p:sp>
      <p:sp>
        <p:nvSpPr>
          <p:cNvPr id="2" name="Titel 1"/>
          <p:cNvSpPr>
            <a:spLocks noGrp="1"/>
          </p:cNvSpPr>
          <p:nvPr>
            <p:ph type="title"/>
          </p:nvPr>
        </p:nvSpPr>
        <p:spPr/>
        <p:txBody>
          <a:bodyPr/>
          <a:lstStyle/>
          <a:p>
            <a:r>
              <a:rPr lang="de-DE"/>
              <a:t>Titelmasterformat durch Klicken bearbeiten</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2138218-C89E-4C7A-B65D-4C4145C6DD20}" type="slidenum">
              <a:rPr lang="en-US" smtClean="0"/>
              <a:pPr/>
              <a:t>‹#›</a:t>
            </a:fld>
            <a:endParaRPr lang="en-US"/>
          </a:p>
        </p:txBody>
      </p:sp>
    </p:spTree>
    <p:extLst>
      <p:ext uri="{BB962C8B-B14F-4D97-AF65-F5344CB8AC3E}">
        <p14:creationId xmlns:p14="http://schemas.microsoft.com/office/powerpoint/2010/main" val="256158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p:txBody>
      </p:sp>
      <p:sp>
        <p:nvSpPr>
          <p:cNvPr id="4" name="Datumsplatzhalter 3"/>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5" name="Fußzeilenplatzhalter 4"/>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6" name="Foliennummernplatzhalter 5"/>
          <p:cNvSpPr>
            <a:spLocks noGrp="1"/>
          </p:cNvSpPr>
          <p:nvPr>
            <p:ph type="sldNum" sz="quarter" idx="12"/>
          </p:nvPr>
        </p:nvSpPr>
        <p:spPr>
          <a:xfrm>
            <a:off x="8101013" y="6534150"/>
            <a:ext cx="1006475" cy="279400"/>
          </a:xfrm>
          <a:prstGeom prst="rect">
            <a:avLst/>
          </a:prstGeom>
        </p:spPr>
        <p:txBody>
          <a:bodyPr/>
          <a:lstStyle>
            <a:lvl1pPr>
              <a:defRPr/>
            </a:lvl1pPr>
          </a:lstStyle>
          <a:p>
            <a:fld id="{8157314E-F360-49E8-8F17-2ECFA347C5B9}" type="slidenum">
              <a:rPr lang="en-US" smtClean="0"/>
              <a:pPr/>
              <a:t>‹#›</a:t>
            </a:fld>
            <a:endParaRPr lang="en-US"/>
          </a:p>
        </p:txBody>
      </p:sp>
    </p:spTree>
    <p:extLst>
      <p:ext uri="{BB962C8B-B14F-4D97-AF65-F5344CB8AC3E}">
        <p14:creationId xmlns:p14="http://schemas.microsoft.com/office/powerpoint/2010/main" val="399042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5613" y="1125538"/>
            <a:ext cx="4038600"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4" name="Inhaltsplatzhalter 3"/>
          <p:cNvSpPr>
            <a:spLocks noGrp="1"/>
          </p:cNvSpPr>
          <p:nvPr>
            <p:ph sz="half" idx="2"/>
          </p:nvPr>
        </p:nvSpPr>
        <p:spPr>
          <a:xfrm>
            <a:off x="4646613" y="1125538"/>
            <a:ext cx="4040187" cy="5297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p:txBody>
      </p:sp>
      <p:sp>
        <p:nvSpPr>
          <p:cNvPr id="5" name="Datumsplatzhalter 4"/>
          <p:cNvSpPr>
            <a:spLocks noGrp="1"/>
          </p:cNvSpPr>
          <p:nvPr>
            <p:ph type="dt" sz="half" idx="10"/>
          </p:nvPr>
        </p:nvSpPr>
        <p:spPr>
          <a:xfrm>
            <a:off x="3959225" y="6534150"/>
            <a:ext cx="4464050" cy="287338"/>
          </a:xfrm>
          <a:prstGeom prst="rect">
            <a:avLst/>
          </a:prstGeom>
        </p:spPr>
        <p:txBody>
          <a:bodyPr/>
          <a:lstStyle>
            <a:lvl1pPr>
              <a:defRPr/>
            </a:lvl1pPr>
          </a:lstStyle>
          <a:p>
            <a:endParaRPr lang="en-US"/>
          </a:p>
        </p:txBody>
      </p:sp>
      <p:sp>
        <p:nvSpPr>
          <p:cNvPr id="6" name="Fußzeilenplatzhalter 5"/>
          <p:cNvSpPr>
            <a:spLocks noGrp="1"/>
          </p:cNvSpPr>
          <p:nvPr>
            <p:ph type="ftr" sz="quarter" idx="11"/>
          </p:nvPr>
        </p:nvSpPr>
        <p:spPr>
          <a:xfrm>
            <a:off x="34925" y="6534150"/>
            <a:ext cx="2016125" cy="279400"/>
          </a:xfrm>
          <a:prstGeom prst="rect">
            <a:avLst/>
          </a:prstGeom>
        </p:spPr>
        <p:txBody>
          <a:bodyPr/>
          <a:lstStyle>
            <a:lvl1pPr>
              <a:defRPr/>
            </a:lvl1pPr>
          </a:lstStyle>
          <a:p>
            <a:r>
              <a:rPr lang="en-US"/>
              <a:t>Odej Kao, TU Berlin, Distributed Algorithms 2016/17</a:t>
            </a:r>
          </a:p>
        </p:txBody>
      </p:sp>
      <p:sp>
        <p:nvSpPr>
          <p:cNvPr id="7" name="Foliennummernplatzhalter 6"/>
          <p:cNvSpPr>
            <a:spLocks noGrp="1"/>
          </p:cNvSpPr>
          <p:nvPr>
            <p:ph type="sldNum" sz="quarter" idx="12"/>
          </p:nvPr>
        </p:nvSpPr>
        <p:spPr>
          <a:xfrm>
            <a:off x="8101013" y="6534150"/>
            <a:ext cx="1006475" cy="279400"/>
          </a:xfrm>
          <a:prstGeom prst="rect">
            <a:avLst/>
          </a:prstGeom>
        </p:spPr>
        <p:txBody>
          <a:bodyPr/>
          <a:lstStyle>
            <a:lvl1pPr>
              <a:defRPr/>
            </a:lvl1pPr>
          </a:lstStyle>
          <a:p>
            <a:fld id="{65598206-1B8D-4D61-B8CC-95B14EDFC949}" type="slidenum">
              <a:rPr lang="en-US" smtClean="0"/>
              <a:pPr/>
              <a:t>‹#›</a:t>
            </a:fld>
            <a:endParaRPr lang="en-US"/>
          </a:p>
        </p:txBody>
      </p:sp>
    </p:spTree>
    <p:extLst>
      <p:ext uri="{BB962C8B-B14F-4D97-AF65-F5344CB8AC3E}">
        <p14:creationId xmlns:p14="http://schemas.microsoft.com/office/powerpoint/2010/main" val="148740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5.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4.jpe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4" descr="rand_gelb_unten"/>
          <p:cNvPicPr>
            <a:picLocks noChangeAspect="1" noChangeArrowheads="1"/>
          </p:cNvPicPr>
          <p:nvPr userDrawn="1"/>
        </p:nvPicPr>
        <p:blipFill>
          <a:blip r:embed="rId12" cstate="print"/>
          <a:srcRect/>
          <a:stretch>
            <a:fillRect/>
          </a:stretch>
        </p:blipFill>
        <p:spPr bwMode="auto">
          <a:xfrm>
            <a:off x="-512" y="6253163"/>
            <a:ext cx="4570413" cy="604837"/>
          </a:xfrm>
          <a:prstGeom prst="rect">
            <a:avLst/>
          </a:prstGeom>
          <a:noFill/>
          <a:ln w="9525">
            <a:noFill/>
            <a:miter lim="800000"/>
            <a:headEnd/>
            <a:tailEnd/>
          </a:ln>
        </p:spPr>
      </p:pic>
      <p:pic>
        <p:nvPicPr>
          <p:cNvPr id="10" name="Picture 2" descr="rand_gelb_oben"/>
          <p:cNvPicPr>
            <a:picLocks noChangeAspect="1" noChangeArrowheads="1"/>
          </p:cNvPicPr>
          <p:nvPr userDrawn="1"/>
        </p:nvPicPr>
        <p:blipFill>
          <a:blip r:embed="rId13" cstate="print"/>
          <a:srcRect/>
          <a:stretch>
            <a:fillRect/>
          </a:stretch>
        </p:blipFill>
        <p:spPr bwMode="auto">
          <a:xfrm>
            <a:off x="4573588" y="0"/>
            <a:ext cx="4570412" cy="1008063"/>
          </a:xfrm>
          <a:prstGeom prst="rect">
            <a:avLst/>
          </a:prstGeom>
          <a:noFill/>
          <a:ln w="9525">
            <a:noFill/>
            <a:miter lim="800000"/>
            <a:headEnd/>
            <a:tailEnd/>
          </a:ln>
        </p:spPr>
      </p:pic>
      <p:pic>
        <p:nvPicPr>
          <p:cNvPr id="11" name="Picture 3" descr="my_tu-logo_3d_rot_transparent"/>
          <p:cNvPicPr>
            <a:picLocks noChangeAspect="1" noChangeArrowheads="1"/>
          </p:cNvPicPr>
          <p:nvPr userDrawn="1"/>
        </p:nvPicPr>
        <p:blipFill>
          <a:blip r:embed="rId14" cstate="print"/>
          <a:srcRect/>
          <a:stretch>
            <a:fillRect/>
          </a:stretch>
        </p:blipFill>
        <p:spPr bwMode="auto">
          <a:xfrm>
            <a:off x="8085138" y="212725"/>
            <a:ext cx="749300" cy="636588"/>
          </a:xfrm>
          <a:prstGeom prst="rect">
            <a:avLst/>
          </a:prstGeom>
          <a:noFill/>
          <a:ln w="9525">
            <a:noFill/>
            <a:miter lim="800000"/>
            <a:headEnd/>
            <a:tailEnd/>
          </a:ln>
        </p:spPr>
      </p:pic>
      <p:sp>
        <p:nvSpPr>
          <p:cNvPr id="410627" name="Rectangle 3"/>
          <p:cNvSpPr>
            <a:spLocks noGrp="1" noChangeArrowheads="1"/>
          </p:cNvSpPr>
          <p:nvPr/>
        </p:nvSpPr>
        <p:spPr bwMode="auto">
          <a:xfrm>
            <a:off x="684213" y="1600200"/>
            <a:ext cx="7775575"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a:p>
            <a:pPr eaLnBrk="0" hangingPunct="0">
              <a:buClr>
                <a:srgbClr val="000000"/>
              </a:buClr>
              <a:buSzPts val="2000"/>
              <a:buFont typeface="Arial" charset="0"/>
              <a:buNone/>
            </a:pPr>
            <a:endParaRPr lang="en-US"/>
          </a:p>
        </p:txBody>
      </p:sp>
      <p:sp>
        <p:nvSpPr>
          <p:cNvPr id="410628" name="Rectangle 4"/>
          <p:cNvSpPr>
            <a:spLocks noGrp="1" noChangeArrowheads="1"/>
          </p:cNvSpPr>
          <p:nvPr>
            <p:ph type="title"/>
          </p:nvPr>
        </p:nvSpPr>
        <p:spPr bwMode="auto">
          <a:xfrm>
            <a:off x="455613" y="367834"/>
            <a:ext cx="764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10629" name="Rectangle 5"/>
          <p:cNvSpPr>
            <a:spLocks noGrp="1" noChangeArrowheads="1"/>
          </p:cNvSpPr>
          <p:nvPr>
            <p:ph type="body" idx="1"/>
          </p:nvPr>
        </p:nvSpPr>
        <p:spPr bwMode="auto">
          <a:xfrm>
            <a:off x="455613" y="1125538"/>
            <a:ext cx="8231187" cy="5297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t>Textmasterformate durch Klicken bearbeiten</a:t>
            </a:r>
          </a:p>
          <a:p>
            <a:pPr lvl="1"/>
            <a:r>
              <a:rPr lang="en-US"/>
              <a:t>Zweite Ebene</a:t>
            </a:r>
          </a:p>
          <a:p>
            <a:pPr lvl="2"/>
            <a:r>
              <a:rPr lang="en-US"/>
              <a:t>Dritte Ebene</a:t>
            </a:r>
          </a:p>
        </p:txBody>
      </p:sp>
      <p:sp>
        <p:nvSpPr>
          <p:cNvPr id="13" name="Rectangle 8"/>
          <p:cNvSpPr>
            <a:spLocks noGrp="1" noChangeArrowheads="1"/>
          </p:cNvSpPr>
          <p:nvPr>
            <p:ph type="dt" sz="half" idx="2"/>
          </p:nvPr>
        </p:nvSpPr>
        <p:spPr bwMode="auto">
          <a:xfrm>
            <a:off x="3959225" y="6534150"/>
            <a:ext cx="446405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endParaRPr lang="en-US"/>
          </a:p>
        </p:txBody>
      </p:sp>
      <p:sp>
        <p:nvSpPr>
          <p:cNvPr id="14" name="Rectangle 9"/>
          <p:cNvSpPr>
            <a:spLocks noGrp="1" noChangeArrowheads="1"/>
          </p:cNvSpPr>
          <p:nvPr>
            <p:ph type="ftr" sz="quarter" idx="3"/>
          </p:nvPr>
        </p:nvSpPr>
        <p:spPr bwMode="auto">
          <a:xfrm>
            <a:off x="34925" y="6534150"/>
            <a:ext cx="201612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solidFill>
                  <a:schemeClr val="bg2"/>
                </a:solidFill>
              </a:defRPr>
            </a:lvl1pPr>
          </a:lstStyle>
          <a:p>
            <a:pPr>
              <a:defRPr/>
            </a:pPr>
            <a:r>
              <a:rPr lang="en-US"/>
              <a:t>Odej Kao, TU Berlin, Distributed Algorithms 2016/17</a:t>
            </a:r>
          </a:p>
        </p:txBody>
      </p:sp>
      <p:sp>
        <p:nvSpPr>
          <p:cNvPr id="15" name="Rectangle 10"/>
          <p:cNvSpPr>
            <a:spLocks noGrp="1" noChangeArrowheads="1"/>
          </p:cNvSpPr>
          <p:nvPr>
            <p:ph type="sldNum" sz="quarter" idx="4"/>
          </p:nvPr>
        </p:nvSpPr>
        <p:spPr bwMode="auto">
          <a:xfrm>
            <a:off x="8101013" y="6534150"/>
            <a:ext cx="100647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2"/>
                </a:solidFill>
              </a:defRPr>
            </a:lvl1pPr>
          </a:lstStyle>
          <a:p>
            <a:pPr>
              <a:defRPr/>
            </a:pPr>
            <a:fld id="{28B2F734-D3B2-4423-8BB5-FAEF5E3288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dt="0"/>
  <p:txStyles>
    <p:titleStyle>
      <a:lvl1pPr algn="l" rtl="0" eaLnBrk="1" fontAlgn="base" hangingPunct="1">
        <a:spcBef>
          <a:spcPct val="0"/>
        </a:spcBef>
        <a:spcAft>
          <a:spcPct val="0"/>
        </a:spcAft>
        <a:defRPr sz="2800" b="1">
          <a:solidFill>
            <a:srgbClr val="004A99"/>
          </a:solidFill>
          <a:latin typeface="+mj-lt"/>
          <a:ea typeface="+mj-ea"/>
          <a:cs typeface="+mj-cs"/>
        </a:defRPr>
      </a:lvl1pPr>
      <a:lvl2pPr algn="l" rtl="0" eaLnBrk="1" fontAlgn="base" hangingPunct="1">
        <a:spcBef>
          <a:spcPct val="0"/>
        </a:spcBef>
        <a:spcAft>
          <a:spcPct val="0"/>
        </a:spcAft>
        <a:defRPr sz="2800" b="1">
          <a:solidFill>
            <a:srgbClr val="004A99"/>
          </a:solidFill>
          <a:latin typeface="Arial" charset="0"/>
        </a:defRPr>
      </a:lvl2pPr>
      <a:lvl3pPr algn="l" rtl="0" eaLnBrk="1" fontAlgn="base" hangingPunct="1">
        <a:spcBef>
          <a:spcPct val="0"/>
        </a:spcBef>
        <a:spcAft>
          <a:spcPct val="0"/>
        </a:spcAft>
        <a:defRPr sz="2800" b="1">
          <a:solidFill>
            <a:srgbClr val="004A99"/>
          </a:solidFill>
          <a:latin typeface="Arial" charset="0"/>
        </a:defRPr>
      </a:lvl3pPr>
      <a:lvl4pPr algn="l" rtl="0" eaLnBrk="1" fontAlgn="base" hangingPunct="1">
        <a:spcBef>
          <a:spcPct val="0"/>
        </a:spcBef>
        <a:spcAft>
          <a:spcPct val="0"/>
        </a:spcAft>
        <a:defRPr sz="2800" b="1">
          <a:solidFill>
            <a:srgbClr val="004A99"/>
          </a:solidFill>
          <a:latin typeface="Arial" charset="0"/>
        </a:defRPr>
      </a:lvl4pPr>
      <a:lvl5pPr algn="l" rtl="0" eaLnBrk="1" fontAlgn="base" hangingPunct="1">
        <a:spcBef>
          <a:spcPct val="0"/>
        </a:spcBef>
        <a:spcAft>
          <a:spcPct val="0"/>
        </a:spcAft>
        <a:defRPr sz="2800" b="1">
          <a:solidFill>
            <a:srgbClr val="004A99"/>
          </a:solidFill>
          <a:latin typeface="Arial" charset="0"/>
        </a:defRPr>
      </a:lvl5pPr>
      <a:lvl6pPr marL="457200" algn="l" rtl="0" eaLnBrk="1" fontAlgn="base" hangingPunct="1">
        <a:spcBef>
          <a:spcPct val="0"/>
        </a:spcBef>
        <a:spcAft>
          <a:spcPct val="0"/>
        </a:spcAft>
        <a:defRPr sz="2800" b="1">
          <a:solidFill>
            <a:srgbClr val="004A99"/>
          </a:solidFill>
          <a:latin typeface="Arial" charset="0"/>
        </a:defRPr>
      </a:lvl6pPr>
      <a:lvl7pPr marL="914400" algn="l" rtl="0" eaLnBrk="1" fontAlgn="base" hangingPunct="1">
        <a:spcBef>
          <a:spcPct val="0"/>
        </a:spcBef>
        <a:spcAft>
          <a:spcPct val="0"/>
        </a:spcAft>
        <a:defRPr sz="2800" b="1">
          <a:solidFill>
            <a:srgbClr val="004A99"/>
          </a:solidFill>
          <a:latin typeface="Arial" charset="0"/>
        </a:defRPr>
      </a:lvl7pPr>
      <a:lvl8pPr marL="1371600" algn="l" rtl="0" eaLnBrk="1" fontAlgn="base" hangingPunct="1">
        <a:spcBef>
          <a:spcPct val="0"/>
        </a:spcBef>
        <a:spcAft>
          <a:spcPct val="0"/>
        </a:spcAft>
        <a:defRPr sz="2800" b="1">
          <a:solidFill>
            <a:srgbClr val="004A99"/>
          </a:solidFill>
          <a:latin typeface="Arial" charset="0"/>
        </a:defRPr>
      </a:lvl8pPr>
      <a:lvl9pPr marL="1828800" algn="l" rtl="0" eaLnBrk="1" fontAlgn="base" hangingPunct="1">
        <a:spcBef>
          <a:spcPct val="0"/>
        </a:spcBef>
        <a:spcAft>
          <a:spcPct val="0"/>
        </a:spcAft>
        <a:defRPr sz="2800" b="1">
          <a:solidFill>
            <a:srgbClr val="004A99"/>
          </a:solidFill>
          <a:latin typeface="Arial" charset="0"/>
        </a:defRPr>
      </a:lvl9pPr>
    </p:titleStyle>
    <p:bodyStyle>
      <a:lvl1pPr marL="342900" indent="-342900" algn="l" rtl="0" eaLnBrk="1" fontAlgn="base" hangingPunct="1">
        <a:lnSpc>
          <a:spcPct val="120000"/>
        </a:lnSpc>
        <a:spcBef>
          <a:spcPct val="0"/>
        </a:spcBef>
        <a:spcAft>
          <a:spcPct val="0"/>
        </a:spcAft>
        <a:buClr>
          <a:srgbClr val="004A99"/>
        </a:buClr>
        <a:buFont typeface="Arial" charset="0"/>
        <a:buChar char="&gt;"/>
        <a:defRPr sz="2400">
          <a:solidFill>
            <a:schemeClr val="tx1"/>
          </a:solidFill>
          <a:latin typeface="+mn-lt"/>
          <a:ea typeface="+mn-ea"/>
          <a:cs typeface="+mn-cs"/>
        </a:defRPr>
      </a:lvl1pPr>
      <a:lvl2pPr marL="742950" indent="-28575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2pPr>
      <a:lvl3pPr marL="1143000" indent="-228600" algn="l" rtl="0" eaLnBrk="1" fontAlgn="base" hangingPunct="1">
        <a:lnSpc>
          <a:spcPct val="120000"/>
        </a:lnSpc>
        <a:spcBef>
          <a:spcPct val="0"/>
        </a:spcBef>
        <a:spcAft>
          <a:spcPct val="0"/>
        </a:spcAft>
        <a:buClr>
          <a:srgbClr val="004A99"/>
        </a:buClr>
        <a:buFont typeface="Arial" charset="0"/>
        <a:buChar char="&gt;"/>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357313"/>
            <a:ext cx="8061325" cy="381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p>
            <a:pPr lvl="0"/>
            <a:r>
              <a:rPr lang="de-DE"/>
              <a:t>Titel durch Klicken hinzufügen</a:t>
            </a:r>
          </a:p>
        </p:txBody>
      </p:sp>
      <p:sp>
        <p:nvSpPr>
          <p:cNvPr id="1027" name="Rectangle 3"/>
          <p:cNvSpPr>
            <a:spLocks noGrp="1" noChangeArrowheads="1"/>
          </p:cNvSpPr>
          <p:nvPr>
            <p:ph type="body" idx="1"/>
          </p:nvPr>
        </p:nvSpPr>
        <p:spPr bwMode="auto">
          <a:xfrm>
            <a:off x="539750" y="1924050"/>
            <a:ext cx="8061325" cy="4067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de-DE" dirty="0"/>
              <a:t>Text </a:t>
            </a:r>
            <a:r>
              <a:rPr lang="de-DE" dirty="0" err="1"/>
              <a:t>durck</a:t>
            </a:r>
            <a:r>
              <a:rPr lang="de-DE" dirty="0"/>
              <a:t> Klicken hinzufügen</a:t>
            </a:r>
          </a:p>
          <a:p>
            <a:pPr lvl="1"/>
            <a:r>
              <a:rPr lang="de-DE" dirty="0" err="1"/>
              <a:t>Xxx</a:t>
            </a:r>
            <a:endParaRPr lang="de-DE" dirty="0"/>
          </a:p>
        </p:txBody>
      </p:sp>
      <p:sp>
        <p:nvSpPr>
          <p:cNvPr id="1029" name="Rectangle 5"/>
          <p:cNvSpPr>
            <a:spLocks noGrp="1" noChangeArrowheads="1"/>
          </p:cNvSpPr>
          <p:nvPr>
            <p:ph type="ftr" sz="quarter" idx="3"/>
          </p:nvPr>
        </p:nvSpPr>
        <p:spPr bwMode="auto">
          <a:xfrm>
            <a:off x="539750" y="6372225"/>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b="0" dirty="0" err="1"/>
              <a:t>Danh</a:t>
            </a:r>
            <a:r>
              <a:rPr lang="de-DE" b="0" dirty="0"/>
              <a:t> Le-</a:t>
            </a:r>
            <a:r>
              <a:rPr lang="de-DE" b="0" dirty="0" err="1"/>
              <a:t>Phuoc</a:t>
            </a:r>
            <a:r>
              <a:rPr lang="de-DE" b="0" dirty="0"/>
              <a:t>, TU Berlin, Distributed </a:t>
            </a:r>
            <a:r>
              <a:rPr lang="de-DE" b="0" dirty="0" err="1"/>
              <a:t>Algorithms</a:t>
            </a:r>
            <a:r>
              <a:rPr lang="de-DE" b="0" dirty="0"/>
              <a:t> 2017/18</a:t>
            </a:r>
          </a:p>
        </p:txBody>
      </p:sp>
      <p:sp>
        <p:nvSpPr>
          <p:cNvPr id="1030" name="Rectangle 6"/>
          <p:cNvSpPr>
            <a:spLocks noGrp="1" noChangeArrowheads="1"/>
          </p:cNvSpPr>
          <p:nvPr>
            <p:ph type="sldNum" sz="quarter" idx="4"/>
          </p:nvPr>
        </p:nvSpPr>
        <p:spPr bwMode="auto">
          <a:xfrm>
            <a:off x="539650" y="6557963"/>
            <a:ext cx="6624638"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Slide </a:t>
            </a:r>
            <a:fld id="{53EC5674-4864-724D-92F0-385EEF188541}" type="slidenum">
              <a:rPr lang="de-DE"/>
              <a:pPr/>
              <a:t>‹#›</a:t>
            </a:fld>
            <a:endParaRPr lang="de-DE"/>
          </a:p>
        </p:txBody>
      </p:sp>
      <p:pic>
        <p:nvPicPr>
          <p:cNvPr id="1031" name="Picture 7" descr="TU_Logo_lang_RGB_rot_PPT-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Grafik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8030877" y="6351539"/>
            <a:ext cx="570198" cy="357312"/>
          </a:xfrm>
          <a:prstGeom prst="rect">
            <a:avLst/>
          </a:prstGeom>
        </p:spPr>
      </p:pic>
    </p:spTree>
    <p:extLst>
      <p:ext uri="{BB962C8B-B14F-4D97-AF65-F5344CB8AC3E}">
        <p14:creationId xmlns:p14="http://schemas.microsoft.com/office/powerpoint/2010/main" val="19208625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2pPr>
      <a:lvl3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3pPr>
      <a:lvl4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4pPr>
      <a:lvl5pPr algn="l" rtl="0" eaLnBrk="1" fontAlgn="base" hangingPunct="1">
        <a:lnSpc>
          <a:spcPts val="3000"/>
        </a:lnSpc>
        <a:spcBef>
          <a:spcPct val="0"/>
        </a:spcBef>
        <a:spcAft>
          <a:spcPct val="0"/>
        </a:spcAft>
        <a:defRPr sz="2400">
          <a:solidFill>
            <a:schemeClr val="tx2"/>
          </a:solidFill>
          <a:latin typeface="Arial" charset="0"/>
          <a:ea typeface="ＭＳ Ｐゴシック" charset="0"/>
        </a:defRPr>
      </a:lvl5pPr>
      <a:lvl6pPr marL="457200" algn="l" rtl="0" eaLnBrk="1" fontAlgn="base" hangingPunct="1">
        <a:lnSpc>
          <a:spcPts val="3000"/>
        </a:lnSpc>
        <a:spcBef>
          <a:spcPct val="0"/>
        </a:spcBef>
        <a:spcAft>
          <a:spcPct val="0"/>
        </a:spcAft>
        <a:defRPr sz="2400">
          <a:solidFill>
            <a:schemeClr val="tx2"/>
          </a:solidFill>
          <a:latin typeface="Arial" charset="0"/>
          <a:ea typeface="ＭＳ Ｐゴシック" charset="0"/>
        </a:defRPr>
      </a:lvl6pPr>
      <a:lvl7pPr marL="914400" algn="l" rtl="0" eaLnBrk="1" fontAlgn="base" hangingPunct="1">
        <a:lnSpc>
          <a:spcPts val="3000"/>
        </a:lnSpc>
        <a:spcBef>
          <a:spcPct val="0"/>
        </a:spcBef>
        <a:spcAft>
          <a:spcPct val="0"/>
        </a:spcAft>
        <a:defRPr sz="2400">
          <a:solidFill>
            <a:schemeClr val="tx2"/>
          </a:solidFill>
          <a:latin typeface="Arial" charset="0"/>
          <a:ea typeface="ＭＳ Ｐゴシック" charset="0"/>
        </a:defRPr>
      </a:lvl7pPr>
      <a:lvl8pPr marL="1371600" algn="l" rtl="0" eaLnBrk="1" fontAlgn="base" hangingPunct="1">
        <a:lnSpc>
          <a:spcPts val="3000"/>
        </a:lnSpc>
        <a:spcBef>
          <a:spcPct val="0"/>
        </a:spcBef>
        <a:spcAft>
          <a:spcPct val="0"/>
        </a:spcAft>
        <a:defRPr sz="2400">
          <a:solidFill>
            <a:schemeClr val="tx2"/>
          </a:solidFill>
          <a:latin typeface="Arial" charset="0"/>
          <a:ea typeface="ＭＳ Ｐゴシック" charset="0"/>
        </a:defRPr>
      </a:lvl8pPr>
      <a:lvl9pPr marL="1828800" algn="l" rtl="0" eaLnBrk="1" fontAlgn="base" hangingPunct="1">
        <a:lnSpc>
          <a:spcPts val="3000"/>
        </a:lnSpc>
        <a:spcBef>
          <a:spcPct val="0"/>
        </a:spcBef>
        <a:spcAft>
          <a:spcPct val="0"/>
        </a:spcAft>
        <a:defRPr sz="2400">
          <a:solidFill>
            <a:schemeClr val="tx2"/>
          </a:solidFill>
          <a:latin typeface="Arial" charset="0"/>
          <a:ea typeface="ＭＳ Ｐゴシック"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9750" y="4521697"/>
            <a:ext cx="8061325" cy="769441"/>
          </a:xfrm>
        </p:spPr>
        <p:txBody>
          <a:bodyPr/>
          <a:lstStyle/>
          <a:p>
            <a:r>
              <a:rPr lang="de-DE" dirty="0"/>
              <a:t>Distributed </a:t>
            </a:r>
            <a:r>
              <a:rPr lang="de-DE" dirty="0" err="1"/>
              <a:t>Algorithms</a:t>
            </a:r>
            <a:r>
              <a:rPr lang="de-DE" dirty="0"/>
              <a:t> 2018/19</a:t>
            </a:r>
            <a:br>
              <a:rPr lang="de-DE" dirty="0"/>
            </a:br>
            <a:r>
              <a:rPr lang="en-US" b="1" dirty="0"/>
              <a:t>Fault Tolerance </a:t>
            </a:r>
            <a:endParaRPr lang="de-DE" b="1" dirty="0"/>
          </a:p>
        </p:txBody>
      </p:sp>
      <p:sp>
        <p:nvSpPr>
          <p:cNvPr id="473093" name="Rectangle 5"/>
          <p:cNvSpPr>
            <a:spLocks noGrp="1" noChangeArrowheads="1"/>
          </p:cNvSpPr>
          <p:nvPr>
            <p:ph type="subTitle" idx="1"/>
          </p:nvPr>
        </p:nvSpPr>
        <p:spPr/>
        <p:txBody>
          <a:bodyPr>
            <a:normAutofit/>
          </a:bodyPr>
          <a:lstStyle/>
          <a:p>
            <a:pPr>
              <a:lnSpc>
                <a:spcPct val="110000"/>
              </a:lnSpc>
            </a:pPr>
            <a:r>
              <a:rPr lang="en-US" dirty="0" err="1"/>
              <a:t>Danh</a:t>
            </a:r>
            <a:r>
              <a:rPr lang="en-US" dirty="0"/>
              <a:t> Le-</a:t>
            </a:r>
            <a:r>
              <a:rPr lang="en-US" dirty="0" err="1"/>
              <a:t>Phuoc</a:t>
            </a:r>
            <a:r>
              <a:rPr lang="en-US" dirty="0"/>
              <a:t> | Open Distributed Systems</a:t>
            </a:r>
          </a:p>
        </p:txBody>
      </p:sp>
      <p:sp>
        <p:nvSpPr>
          <p:cNvPr id="4" name="Rectangle 5"/>
          <p:cNvSpPr txBox="1">
            <a:spLocks noChangeArrowheads="1"/>
          </p:cNvSpPr>
          <p:nvPr/>
        </p:nvSpPr>
        <p:spPr bwMode="auto">
          <a:xfrm>
            <a:off x="546471" y="5846134"/>
            <a:ext cx="8061325" cy="279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normAutofit/>
          </a:bodyPr>
          <a:lstStyle>
            <a:lvl1pPr marL="0" indent="0" algn="l" rtl="0" eaLnBrk="1" fontAlgn="base" hangingPunct="1">
              <a:lnSpc>
                <a:spcPts val="2200"/>
              </a:lnSpc>
              <a:spcBef>
                <a:spcPct val="0"/>
              </a:spcBef>
              <a:spcAft>
                <a:spcPct val="0"/>
              </a:spcAft>
              <a:defRPr sz="1400">
                <a:solidFill>
                  <a:schemeClr val="accent1"/>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ea typeface="+mn-ea"/>
              </a:defRPr>
            </a:lvl2pPr>
            <a:lvl3pPr marL="1192213" indent="-228600" algn="l" rtl="0" eaLnBrk="1" fontAlgn="base" hangingPunct="1">
              <a:spcBef>
                <a:spcPct val="20000"/>
              </a:spcBef>
              <a:spcAft>
                <a:spcPct val="0"/>
              </a:spcAft>
              <a:buChar char="•"/>
              <a:defRPr sz="1400">
                <a:solidFill>
                  <a:schemeClr val="tx1"/>
                </a:solidFill>
                <a:latin typeface="+mn-lt"/>
                <a:ea typeface="+mn-ea"/>
              </a:defRPr>
            </a:lvl3pPr>
            <a:lvl4pPr marL="1600200" indent="-228600" algn="l" rtl="0" eaLnBrk="1" fontAlgn="base" hangingPunct="1">
              <a:spcBef>
                <a:spcPct val="20000"/>
              </a:spcBef>
              <a:spcAft>
                <a:spcPct val="0"/>
              </a:spcAft>
              <a:buChar char="–"/>
              <a:defRPr sz="14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pPr algn="r">
              <a:lnSpc>
                <a:spcPct val="110000"/>
              </a:lnSpc>
            </a:pPr>
            <a:r>
              <a:rPr lang="en-US" sz="1200" kern="0" dirty="0"/>
              <a:t>With material from R. </a:t>
            </a:r>
            <a:r>
              <a:rPr lang="en-US" sz="1200" kern="0" dirty="0" err="1"/>
              <a:t>Karnapke</a:t>
            </a:r>
            <a:r>
              <a:rPr lang="en-US" sz="1200" kern="0" dirty="0"/>
              <a:t> @ KBS &amp; O. Kao @ CIT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Rectangle 4"/>
          <p:cNvSpPr>
            <a:spLocks noGrp="1" noChangeArrowheads="1"/>
          </p:cNvSpPr>
          <p:nvPr>
            <p:ph type="title"/>
          </p:nvPr>
        </p:nvSpPr>
        <p:spPr/>
        <p:txBody>
          <a:bodyPr/>
          <a:lstStyle/>
          <a:p>
            <a:r>
              <a:rPr lang="en-US" dirty="0"/>
              <a:t>Masking Fault Tolerance</a:t>
            </a:r>
          </a:p>
        </p:txBody>
      </p:sp>
      <p:sp>
        <p:nvSpPr>
          <p:cNvPr id="446469" name="Rectangle 5"/>
          <p:cNvSpPr>
            <a:spLocks noGrp="1" noChangeArrowheads="1"/>
          </p:cNvSpPr>
          <p:nvPr>
            <p:ph idx="1"/>
          </p:nvPr>
        </p:nvSpPr>
        <p:spPr/>
        <p:txBody>
          <a:bodyPr/>
          <a:lstStyle/>
          <a:p>
            <a:pPr>
              <a:buFont typeface="Arial" charset="0"/>
              <a:buChar char="•"/>
            </a:pPr>
            <a:r>
              <a:rPr lang="en-US" dirty="0"/>
              <a:t>Necessary if a (also temporary) failure of the system would have inacceptable consequences</a:t>
            </a:r>
          </a:p>
          <a:p>
            <a:pPr lvl="1"/>
            <a:r>
              <a:rPr lang="en-US" dirty="0"/>
              <a:t>e.g., death of humans or high financial losses</a:t>
            </a:r>
          </a:p>
          <a:p>
            <a:pPr>
              <a:buFont typeface="Arial" charset="0"/>
              <a:buChar char="•"/>
            </a:pPr>
            <a:r>
              <a:rPr lang="en-US" dirty="0"/>
              <a:t>Sensible also with many other applications</a:t>
            </a:r>
          </a:p>
          <a:p>
            <a:pPr>
              <a:buFont typeface="Arial" charset="0"/>
              <a:buChar char="•"/>
            </a:pPr>
            <a:r>
              <a:rPr lang="en-US" dirty="0"/>
              <a:t>Tries to ensure safety and liveness!</a:t>
            </a:r>
          </a:p>
          <a:p>
            <a:pPr>
              <a:buFont typeface="Arial" charset="0"/>
              <a:buChar char="•"/>
            </a:pPr>
            <a:endParaRPr lang="en-US" dirty="0"/>
          </a:p>
          <a:p>
            <a:pPr>
              <a:buFont typeface="Arial" charset="0"/>
              <a:buChar char="•"/>
            </a:pPr>
            <a:r>
              <a:rPr lang="en-US" dirty="0"/>
              <a:t>Example car brakes</a:t>
            </a:r>
          </a:p>
          <a:p>
            <a:pPr lvl="1"/>
            <a:r>
              <a:rPr lang="en-US" dirty="0"/>
              <a:t>Separated brake circuits for right front wheel and left back wheel as well as for left front wheel and right back wheel</a:t>
            </a:r>
          </a:p>
          <a:p>
            <a:pPr lvl="1"/>
            <a:r>
              <a:rPr lang="en-US" dirty="0"/>
              <a:t>Car can still break if one circuit has failed</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10</a:t>
            </a:fld>
            <a:endParaRPr lang="de-DE" dirty="0"/>
          </a:p>
        </p:txBody>
      </p:sp>
    </p:spTree>
    <p:extLst>
      <p:ext uri="{BB962C8B-B14F-4D97-AF65-F5344CB8AC3E}">
        <p14:creationId xmlns:p14="http://schemas.microsoft.com/office/powerpoint/2010/main" val="13904118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2" name="Rectangle 4"/>
          <p:cNvSpPr>
            <a:spLocks noGrp="1" noChangeArrowheads="1"/>
          </p:cNvSpPr>
          <p:nvPr>
            <p:ph type="title"/>
          </p:nvPr>
        </p:nvSpPr>
        <p:spPr/>
        <p:txBody>
          <a:bodyPr/>
          <a:lstStyle/>
          <a:p>
            <a:r>
              <a:rPr lang="en-US" dirty="0"/>
              <a:t>Masking Fault Tolerance</a:t>
            </a:r>
          </a:p>
        </p:txBody>
      </p:sp>
      <p:sp>
        <p:nvSpPr>
          <p:cNvPr id="452613" name="Rectangle 5"/>
          <p:cNvSpPr>
            <a:spLocks noGrp="1" noChangeArrowheads="1"/>
          </p:cNvSpPr>
          <p:nvPr>
            <p:ph idx="1"/>
          </p:nvPr>
        </p:nvSpPr>
        <p:spPr/>
        <p:txBody>
          <a:bodyPr/>
          <a:lstStyle/>
          <a:p>
            <a:pPr>
              <a:buFont typeface="Arial" charset="0"/>
              <a:buChar char="•"/>
            </a:pPr>
            <a:r>
              <a:rPr lang="en-US" dirty="0"/>
              <a:t>Always needs </a:t>
            </a:r>
            <a:r>
              <a:rPr lang="en-US" b="1" dirty="0">
                <a:solidFill>
                  <a:schemeClr val="tx1"/>
                </a:solidFill>
              </a:rPr>
              <a:t>redundancy </a:t>
            </a:r>
            <a:r>
              <a:rPr lang="en-US" dirty="0"/>
              <a:t>for implementation</a:t>
            </a:r>
          </a:p>
          <a:p>
            <a:pPr>
              <a:buFont typeface="Arial" charset="0"/>
              <a:buChar char="•"/>
            </a:pPr>
            <a:r>
              <a:rPr lang="en-US" dirty="0"/>
              <a:t>Always only possible for the faults considered</a:t>
            </a:r>
          </a:p>
          <a:p>
            <a:pPr>
              <a:buFont typeface="Arial" charset="0"/>
              <a:buChar char="•"/>
            </a:pPr>
            <a:r>
              <a:rPr lang="en-US" dirty="0"/>
              <a:t>Can never take into account all possible faults</a:t>
            </a:r>
          </a:p>
          <a:p>
            <a:pPr>
              <a:buFont typeface="Arial" charset="0"/>
              <a:buChar char="•"/>
            </a:pPr>
            <a:r>
              <a:rPr lang="en-US" dirty="0"/>
              <a:t>Only successful if only a limited part of the components is erroneous</a:t>
            </a:r>
          </a:p>
          <a:p>
            <a:pPr>
              <a:buFont typeface="Arial" charset="0"/>
              <a:buChar char="•"/>
            </a:pPr>
            <a:r>
              <a:rPr lang="en-US" dirty="0"/>
              <a:t>The amount of the erroneous components that can be tolerated depends on the </a:t>
            </a:r>
            <a:r>
              <a:rPr lang="en-US" b="1" dirty="0">
                <a:solidFill>
                  <a:schemeClr val="tx1"/>
                </a:solidFill>
              </a:rPr>
              <a:t>fault model</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11</a:t>
            </a:fld>
            <a:endParaRPr lang="de-DE" dirty="0"/>
          </a:p>
        </p:txBody>
      </p:sp>
    </p:spTree>
    <p:extLst>
      <p:ext uri="{BB962C8B-B14F-4D97-AF65-F5344CB8AC3E}">
        <p14:creationId xmlns:p14="http://schemas.microsoft.com/office/powerpoint/2010/main" val="17918724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4" name="Rectangle 4"/>
          <p:cNvSpPr>
            <a:spLocks noGrp="1" noChangeArrowheads="1"/>
          </p:cNvSpPr>
          <p:nvPr>
            <p:ph type="title"/>
          </p:nvPr>
        </p:nvSpPr>
        <p:spPr/>
        <p:txBody>
          <a:bodyPr>
            <a:normAutofit/>
          </a:bodyPr>
          <a:lstStyle/>
          <a:p>
            <a:r>
              <a:rPr lang="en-US" dirty="0"/>
              <a:t>Redundancy in Space or Time</a:t>
            </a:r>
          </a:p>
        </p:txBody>
      </p:sp>
      <p:sp>
        <p:nvSpPr>
          <p:cNvPr id="614405" name="Rectangle 5"/>
          <p:cNvSpPr>
            <a:spLocks noGrp="1" noChangeArrowheads="1"/>
          </p:cNvSpPr>
          <p:nvPr>
            <p:ph idx="1"/>
          </p:nvPr>
        </p:nvSpPr>
        <p:spPr/>
        <p:txBody>
          <a:bodyPr>
            <a:normAutofit/>
          </a:bodyPr>
          <a:lstStyle/>
          <a:p>
            <a:pPr>
              <a:buFont typeface="Arial" charset="0"/>
              <a:buChar char="•"/>
            </a:pPr>
            <a:r>
              <a:rPr lang="en-US" b="1" dirty="0">
                <a:solidFill>
                  <a:schemeClr val="tx1"/>
                </a:solidFill>
              </a:rPr>
              <a:t>Redundancy in Space</a:t>
            </a:r>
            <a:r>
              <a:rPr lang="en-US" dirty="0"/>
              <a:t>: </a:t>
            </a:r>
            <a:br>
              <a:rPr lang="en-US" dirty="0"/>
            </a:br>
            <a:r>
              <a:rPr lang="en-US" dirty="0"/>
              <a:t>multiple instances of components</a:t>
            </a:r>
          </a:p>
          <a:p>
            <a:pPr lvl="1"/>
            <a:r>
              <a:rPr lang="en-US" dirty="0"/>
              <a:t>example: a server has several independent power supplies</a:t>
            </a:r>
          </a:p>
          <a:p>
            <a:pPr lvl="2"/>
            <a:r>
              <a:rPr lang="en-US" dirty="0"/>
              <a:t>single, functioning power supply sufficient</a:t>
            </a:r>
          </a:p>
          <a:p>
            <a:pPr lvl="2"/>
            <a:r>
              <a:rPr lang="en-US" dirty="0"/>
              <a:t>erroneous power supplies are substituted without disrupting server operation</a:t>
            </a:r>
          </a:p>
          <a:p>
            <a:pPr>
              <a:buFont typeface="Arial" charset="0"/>
              <a:buChar char="•"/>
            </a:pPr>
            <a:endParaRPr lang="en-US" dirty="0"/>
          </a:p>
          <a:p>
            <a:pPr>
              <a:buFont typeface="Arial" charset="0"/>
              <a:buChar char="•"/>
            </a:pPr>
            <a:r>
              <a:rPr lang="en-US" b="1" dirty="0">
                <a:solidFill>
                  <a:schemeClr val="tx1"/>
                </a:solidFill>
              </a:rPr>
              <a:t>Redundancy in Time</a:t>
            </a:r>
            <a:r>
              <a:rPr lang="en-US" dirty="0"/>
              <a:t>:</a:t>
            </a:r>
            <a:br>
              <a:rPr lang="en-US" dirty="0"/>
            </a:br>
            <a:r>
              <a:rPr lang="en-US" dirty="0"/>
              <a:t>multiple execution of actions</a:t>
            </a:r>
          </a:p>
          <a:p>
            <a:pPr lvl="1"/>
            <a:r>
              <a:rPr lang="en-US" dirty="0"/>
              <a:t>example: packages are submitted several times over an unreliable network; from those package</a:t>
            </a:r>
            <a:r>
              <a:rPr lang="de-DE" dirty="0"/>
              <a:t>s</a:t>
            </a:r>
            <a:r>
              <a:rPr lang="en-US" dirty="0"/>
              <a:t>, an error free package is generated (if possible)</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12</a:t>
            </a:fld>
            <a:endParaRPr lang="de-DE" dirty="0"/>
          </a:p>
        </p:txBody>
      </p:sp>
    </p:spTree>
    <p:extLst>
      <p:ext uri="{BB962C8B-B14F-4D97-AF65-F5344CB8AC3E}">
        <p14:creationId xmlns:p14="http://schemas.microsoft.com/office/powerpoint/2010/main" val="232350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Active and Passive Replication</a:t>
            </a:r>
          </a:p>
        </p:txBody>
      </p:sp>
      <p:sp>
        <p:nvSpPr>
          <p:cNvPr id="641027" name="Rectangle 3"/>
          <p:cNvSpPr>
            <a:spLocks noGrp="1" noChangeArrowheads="1"/>
          </p:cNvSpPr>
          <p:nvPr>
            <p:ph idx="1"/>
          </p:nvPr>
        </p:nvSpPr>
        <p:spPr/>
        <p:txBody>
          <a:bodyPr>
            <a:normAutofit/>
          </a:bodyPr>
          <a:lstStyle/>
          <a:p>
            <a:pPr>
              <a:buFont typeface="Arial" charset="0"/>
              <a:buChar char="•"/>
            </a:pPr>
            <a:r>
              <a:rPr lang="en-US" b="1" dirty="0">
                <a:solidFill>
                  <a:schemeClr val="tx1"/>
                </a:solidFill>
              </a:rPr>
              <a:t>Active Replication</a:t>
            </a:r>
          </a:p>
          <a:p>
            <a:pPr lvl="1"/>
            <a:r>
              <a:rPr lang="en-US" dirty="0"/>
              <a:t>All replicas collaborate productively</a:t>
            </a:r>
          </a:p>
          <a:p>
            <a:pPr lvl="2"/>
            <a:r>
              <a:rPr lang="en-US" dirty="0"/>
              <a:t>e.g. eyes, aircraft engines, brake systems,...</a:t>
            </a:r>
          </a:p>
          <a:p>
            <a:pPr lvl="1"/>
            <a:r>
              <a:rPr lang="en-US" dirty="0"/>
              <a:t>TMR (</a:t>
            </a:r>
            <a:r>
              <a:rPr lang="en-US" i="1" dirty="0"/>
              <a:t>Triple Modular Redundancy</a:t>
            </a:r>
            <a:r>
              <a:rPr lang="en-US" dirty="0"/>
              <a:t>)</a:t>
            </a:r>
          </a:p>
          <a:p>
            <a:pPr lvl="1"/>
            <a:endParaRPr lang="en-US" dirty="0"/>
          </a:p>
          <a:p>
            <a:pPr lvl="1"/>
            <a:endParaRPr lang="en-US" dirty="0"/>
          </a:p>
          <a:p>
            <a:pPr lvl="1"/>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r>
              <a:rPr lang="en-US" b="1" dirty="0">
                <a:solidFill>
                  <a:schemeClr val="tx1"/>
                </a:solidFill>
              </a:rPr>
              <a:t>Passive Replication</a:t>
            </a:r>
          </a:p>
          <a:p>
            <a:pPr lvl="1"/>
            <a:r>
              <a:rPr lang="en-US" dirty="0"/>
              <a:t>Replicas only get active in case of an error (</a:t>
            </a:r>
            <a:r>
              <a:rPr lang="en-US" i="1" dirty="0"/>
              <a:t>primary/backup</a:t>
            </a:r>
            <a:r>
              <a:rPr lang="en-US" dirty="0"/>
              <a:t>)</a:t>
            </a:r>
          </a:p>
          <a:p>
            <a:pPr lvl="1"/>
            <a:r>
              <a:rPr lang="en-US" dirty="0"/>
              <a:t>e.g., spare tire (no masking), emergency power generator</a:t>
            </a:r>
          </a:p>
          <a:p>
            <a:pPr>
              <a:buFont typeface="Arial" charset="0"/>
              <a:buChar char="•"/>
            </a:pPr>
            <a:endParaRPr lang="de-DE" dirty="0"/>
          </a:p>
        </p:txBody>
      </p:sp>
      <p:sp>
        <p:nvSpPr>
          <p:cNvPr id="18"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4"/>
          <p:cNvGrpSpPr>
            <a:grpSpLocks/>
          </p:cNvGrpSpPr>
          <p:nvPr/>
        </p:nvGrpSpPr>
        <p:grpSpPr bwMode="auto">
          <a:xfrm>
            <a:off x="1763713" y="3196530"/>
            <a:ext cx="1866900" cy="1490663"/>
            <a:chOff x="2212" y="2116"/>
            <a:chExt cx="952" cy="760"/>
          </a:xfrm>
        </p:grpSpPr>
        <p:sp>
          <p:nvSpPr>
            <p:cNvPr id="641029" name="Rectangle 5"/>
            <p:cNvSpPr>
              <a:spLocks noChangeArrowheads="1"/>
            </p:cNvSpPr>
            <p:nvPr/>
          </p:nvSpPr>
          <p:spPr bwMode="auto">
            <a:xfrm>
              <a:off x="2212" y="2404"/>
              <a:ext cx="280" cy="184"/>
            </a:xfrm>
            <a:prstGeom prst="rect">
              <a:avLst/>
            </a:prstGeom>
            <a:solidFill>
              <a:schemeClr val="accent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sz="1600" i="1"/>
                <a:t>A</a:t>
              </a:r>
              <a:r>
                <a:rPr lang="de-DE" sz="1600" baseline="-25000"/>
                <a:t>2</a:t>
              </a:r>
            </a:p>
          </p:txBody>
        </p:sp>
        <p:sp>
          <p:nvSpPr>
            <p:cNvPr id="641030" name="Rectangle 6"/>
            <p:cNvSpPr>
              <a:spLocks noChangeArrowheads="1"/>
            </p:cNvSpPr>
            <p:nvPr/>
          </p:nvSpPr>
          <p:spPr bwMode="auto">
            <a:xfrm>
              <a:off x="2212" y="2692"/>
              <a:ext cx="280" cy="184"/>
            </a:xfrm>
            <a:prstGeom prst="rect">
              <a:avLst/>
            </a:prstGeom>
            <a:solidFill>
              <a:schemeClr val="accent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i="1"/>
                <a:t>A</a:t>
              </a:r>
              <a:r>
                <a:rPr lang="de-DE" baseline="-25000"/>
                <a:t>3</a:t>
              </a:r>
            </a:p>
          </p:txBody>
        </p:sp>
        <p:sp>
          <p:nvSpPr>
            <p:cNvPr id="641031" name="Rectangle 7"/>
            <p:cNvSpPr>
              <a:spLocks noChangeArrowheads="1"/>
            </p:cNvSpPr>
            <p:nvPr/>
          </p:nvSpPr>
          <p:spPr bwMode="auto">
            <a:xfrm>
              <a:off x="2212" y="2116"/>
              <a:ext cx="280" cy="184"/>
            </a:xfrm>
            <a:prstGeom prst="rect">
              <a:avLst/>
            </a:prstGeom>
            <a:solidFill>
              <a:schemeClr val="accent2"/>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de-DE" sz="1600" i="1" dirty="0"/>
                <a:t>A</a:t>
              </a:r>
              <a:r>
                <a:rPr lang="de-DE" sz="1600" baseline="-25000" dirty="0"/>
                <a:t>1</a:t>
              </a:r>
            </a:p>
          </p:txBody>
        </p:sp>
        <p:sp>
          <p:nvSpPr>
            <p:cNvPr id="641032" name="Line 8"/>
            <p:cNvSpPr>
              <a:spLocks noChangeShapeType="1"/>
            </p:cNvSpPr>
            <p:nvPr/>
          </p:nvSpPr>
          <p:spPr bwMode="auto">
            <a:xfrm>
              <a:off x="2500" y="2496"/>
              <a:ext cx="664"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641033" name="Line 9"/>
            <p:cNvSpPr>
              <a:spLocks noChangeShapeType="1"/>
            </p:cNvSpPr>
            <p:nvPr/>
          </p:nvSpPr>
          <p:spPr bwMode="auto">
            <a:xfrm>
              <a:off x="2500" y="2212"/>
              <a:ext cx="664" cy="28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641034" name="Line 10"/>
            <p:cNvSpPr>
              <a:spLocks noChangeShapeType="1"/>
            </p:cNvSpPr>
            <p:nvPr/>
          </p:nvSpPr>
          <p:spPr bwMode="auto">
            <a:xfrm flipV="1">
              <a:off x="2500" y="2492"/>
              <a:ext cx="664" cy="296"/>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641035" name="Line 11"/>
          <p:cNvSpPr>
            <a:spLocks noChangeShapeType="1"/>
          </p:cNvSpPr>
          <p:nvPr/>
        </p:nvSpPr>
        <p:spPr bwMode="auto">
          <a:xfrm>
            <a:off x="4494213" y="3941068"/>
            <a:ext cx="1301750"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641036" name="AutoShape 12"/>
          <p:cNvSpPr>
            <a:spLocks noChangeArrowheads="1"/>
          </p:cNvSpPr>
          <p:nvPr/>
        </p:nvSpPr>
        <p:spPr bwMode="auto">
          <a:xfrm rot="5400000">
            <a:off x="3450432" y="3384649"/>
            <a:ext cx="941387" cy="1114425"/>
          </a:xfrm>
          <a:prstGeom prst="triangle">
            <a:avLst>
              <a:gd name="adj" fmla="val 49995"/>
            </a:avLst>
          </a:prstGeom>
          <a:solidFill>
            <a:schemeClr val="accent1">
              <a:lumMod val="60000"/>
              <a:lumOff val="40000"/>
            </a:schemeClr>
          </a:solidFill>
          <a:ln w="19050">
            <a:solidFill>
              <a:schemeClr val="tx1"/>
            </a:solidFill>
            <a:miter lim="800000"/>
            <a:headEnd/>
            <a:tailEnd/>
          </a:ln>
          <a:effectLst/>
        </p:spPr>
        <p:txBody>
          <a:bodyPr rot="10800000" vert="eaVert" wrap="none" lIns="90488" tIns="44450" rIns="90488" bIns="44450" anchor="ctr"/>
          <a:lstStyle/>
          <a:p>
            <a:pPr algn="ctr" eaLnBrk="0" hangingPunct="0"/>
            <a:r>
              <a:rPr lang="en-US" dirty="0"/>
              <a:t>Voter</a:t>
            </a:r>
          </a:p>
        </p:txBody>
      </p:sp>
      <p:sp>
        <p:nvSpPr>
          <p:cNvPr id="641037" name="Text Box 13"/>
          <p:cNvSpPr txBox="1">
            <a:spLocks noChangeArrowheads="1"/>
          </p:cNvSpPr>
          <p:nvPr/>
        </p:nvSpPr>
        <p:spPr bwMode="auto">
          <a:xfrm>
            <a:off x="2593975" y="3140968"/>
            <a:ext cx="298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i="1"/>
              <a:t>x</a:t>
            </a:r>
          </a:p>
        </p:txBody>
      </p:sp>
      <p:sp>
        <p:nvSpPr>
          <p:cNvPr id="641038" name="Text Box 14"/>
          <p:cNvSpPr txBox="1">
            <a:spLocks noChangeArrowheads="1"/>
          </p:cNvSpPr>
          <p:nvPr/>
        </p:nvSpPr>
        <p:spPr bwMode="auto">
          <a:xfrm>
            <a:off x="2593975" y="4242693"/>
            <a:ext cx="298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i="1"/>
              <a:t>x</a:t>
            </a:r>
          </a:p>
        </p:txBody>
      </p:sp>
      <p:sp>
        <p:nvSpPr>
          <p:cNvPr id="641039" name="Text Box 15"/>
          <p:cNvSpPr txBox="1">
            <a:spLocks noChangeArrowheads="1"/>
          </p:cNvSpPr>
          <p:nvPr/>
        </p:nvSpPr>
        <p:spPr bwMode="auto">
          <a:xfrm>
            <a:off x="2593975" y="3566418"/>
            <a:ext cx="298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i="1"/>
              <a:t>y</a:t>
            </a:r>
          </a:p>
        </p:txBody>
      </p:sp>
      <p:sp>
        <p:nvSpPr>
          <p:cNvPr id="641040" name="Text Box 16"/>
          <p:cNvSpPr txBox="1">
            <a:spLocks noChangeArrowheads="1"/>
          </p:cNvSpPr>
          <p:nvPr/>
        </p:nvSpPr>
        <p:spPr bwMode="auto">
          <a:xfrm>
            <a:off x="4862513" y="3566418"/>
            <a:ext cx="298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i="1"/>
              <a:t>x</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13</a:t>
            </a:fld>
            <a:endParaRPr lang="de-DE" dirty="0"/>
          </a:p>
        </p:txBody>
      </p:sp>
    </p:spTree>
    <p:extLst>
      <p:ext uri="{BB962C8B-B14F-4D97-AF65-F5344CB8AC3E}">
        <p14:creationId xmlns:p14="http://schemas.microsoft.com/office/powerpoint/2010/main" val="387418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noAutofit/>
          </a:bodyPr>
          <a:lstStyle/>
          <a:p>
            <a:r>
              <a:rPr lang="en-US" dirty="0"/>
              <a:t>Fault Tolerance by Redundant Components</a:t>
            </a:r>
          </a:p>
        </p:txBody>
      </p:sp>
      <p:sp>
        <p:nvSpPr>
          <p:cNvPr id="643075" name="Rectangle 3"/>
          <p:cNvSpPr>
            <a:spLocks noGrp="1" noChangeArrowheads="1"/>
          </p:cNvSpPr>
          <p:nvPr>
            <p:ph idx="1"/>
          </p:nvPr>
        </p:nvSpPr>
        <p:spPr/>
        <p:txBody>
          <a:bodyPr>
            <a:normAutofit/>
          </a:bodyPr>
          <a:lstStyle/>
          <a:p>
            <a:pPr>
              <a:buFont typeface="Arial" charset="0"/>
              <a:buChar char="•"/>
            </a:pPr>
            <a:r>
              <a:rPr lang="en-US" b="1" i="1" dirty="0">
                <a:solidFill>
                  <a:schemeClr val="tx1"/>
                </a:solidFill>
              </a:rPr>
              <a:t>k</a:t>
            </a:r>
            <a:r>
              <a:rPr lang="en-US" b="1" dirty="0">
                <a:solidFill>
                  <a:schemeClr val="tx1"/>
                </a:solidFill>
              </a:rPr>
              <a:t>-reliability</a:t>
            </a:r>
            <a:r>
              <a:rPr lang="en-US" dirty="0"/>
              <a:t> of a system with respect to a component that exists </a:t>
            </a:r>
            <a:r>
              <a:rPr lang="en-US" i="1" dirty="0"/>
              <a:t>n</a:t>
            </a:r>
            <a:r>
              <a:rPr lang="en-US" dirty="0"/>
              <a:t> times: system can tolerate the failure of up to </a:t>
            </a:r>
            <a:r>
              <a:rPr lang="en-US" i="1" dirty="0"/>
              <a:t>k</a:t>
            </a:r>
            <a:r>
              <a:rPr lang="en-US" dirty="0"/>
              <a:t> of the </a:t>
            </a:r>
            <a:r>
              <a:rPr lang="en-US" i="1" dirty="0"/>
              <a:t>n</a:t>
            </a:r>
            <a:r>
              <a:rPr lang="en-US" dirty="0"/>
              <a:t> instances of the components</a:t>
            </a:r>
          </a:p>
          <a:p>
            <a:pPr>
              <a:buFont typeface="Arial" charset="0"/>
              <a:buChar char="•"/>
            </a:pPr>
            <a:endParaRPr lang="en-US" dirty="0"/>
          </a:p>
          <a:p>
            <a:pPr>
              <a:buFont typeface="Arial" charset="0"/>
              <a:buChar char="•"/>
            </a:pPr>
            <a:r>
              <a:rPr lang="en-US" dirty="0"/>
              <a:t>Non-Byzantine fault</a:t>
            </a:r>
          </a:p>
          <a:p>
            <a:pPr lvl="1"/>
            <a:r>
              <a:rPr lang="en-US" dirty="0"/>
              <a:t>System with an </a:t>
            </a:r>
            <a:r>
              <a:rPr lang="en-US" i="1" dirty="0"/>
              <a:t>n</a:t>
            </a:r>
            <a:r>
              <a:rPr lang="en-US" dirty="0"/>
              <a:t>-times existing component is </a:t>
            </a:r>
            <a:r>
              <a:rPr lang="de-DE" dirty="0"/>
              <a:t>(</a:t>
            </a:r>
            <a:r>
              <a:rPr lang="de-DE" i="1" dirty="0"/>
              <a:t>n</a:t>
            </a:r>
            <a:r>
              <a:rPr lang="de-DE" dirty="0"/>
              <a:t> – 1)-</a:t>
            </a:r>
            <a:r>
              <a:rPr lang="en-US" dirty="0"/>
              <a:t>reliable in reference to that component</a:t>
            </a:r>
            <a:br>
              <a:rPr lang="en-US" dirty="0"/>
            </a:br>
            <a:endParaRPr lang="en-US" dirty="0"/>
          </a:p>
          <a:p>
            <a:pPr>
              <a:buFont typeface="Arial" charset="0"/>
              <a:buChar char="•"/>
            </a:pPr>
            <a:r>
              <a:rPr lang="en-US" dirty="0"/>
              <a:t>Byzantine fault</a:t>
            </a:r>
          </a:p>
          <a:p>
            <a:pPr lvl="1"/>
            <a:r>
              <a:rPr lang="en-US" dirty="0"/>
              <a:t>Assumption: correct output can uniquely be determined from the </a:t>
            </a:r>
            <a:r>
              <a:rPr lang="en-US" i="1" dirty="0"/>
              <a:t>n</a:t>
            </a:r>
            <a:r>
              <a:rPr lang="en-US" dirty="0"/>
              <a:t> outputs by highly reliable voter</a:t>
            </a:r>
          </a:p>
          <a:p>
            <a:pPr lvl="1"/>
            <a:r>
              <a:rPr lang="en-US" dirty="0"/>
              <a:t>System with an </a:t>
            </a:r>
            <a:r>
              <a:rPr lang="en-US" i="1" dirty="0"/>
              <a:t>n</a:t>
            </a:r>
            <a:r>
              <a:rPr lang="en-US" dirty="0"/>
              <a:t>-times existing component is </a:t>
            </a:r>
          </a:p>
          <a:p>
            <a:pPr marL="539750" lvl="1" indent="0">
              <a:buNone/>
            </a:pPr>
            <a:br>
              <a:rPr lang="en-US" dirty="0"/>
            </a:br>
            <a:r>
              <a:rPr lang="en-US" dirty="0"/>
              <a:t>		reliable in reference to that component</a:t>
            </a:r>
          </a:p>
        </p:txBody>
      </p:sp>
      <p:sp>
        <p:nvSpPr>
          <p:cNvPr id="6"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pic>
        <p:nvPicPr>
          <p:cNvPr id="643076" name="Picture 4" descr="latex-image-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948" y="4653136"/>
            <a:ext cx="812800" cy="5254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14</a:t>
            </a:fld>
            <a:endParaRPr lang="de-DE" dirty="0"/>
          </a:p>
        </p:txBody>
      </p:sp>
    </p:spTree>
    <p:extLst>
      <p:ext uri="{BB962C8B-B14F-4D97-AF65-F5344CB8AC3E}">
        <p14:creationId xmlns:p14="http://schemas.microsoft.com/office/powerpoint/2010/main" val="273785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a:t>Example: 1–Reliability</a:t>
            </a:r>
            <a:endParaRPr lang="en-US" dirty="0"/>
          </a:p>
        </p:txBody>
      </p:sp>
      <p:sp>
        <p:nvSpPr>
          <p:cNvPr id="644099" name="Rectangle 3"/>
          <p:cNvSpPr>
            <a:spLocks noGrp="1" noChangeArrowheads="1"/>
          </p:cNvSpPr>
          <p:nvPr>
            <p:ph idx="1"/>
          </p:nvPr>
        </p:nvSpPr>
        <p:spPr/>
        <p:txBody>
          <a:bodyPr>
            <a:normAutofit/>
          </a:bodyPr>
          <a:lstStyle/>
          <a:p>
            <a:pPr>
              <a:buFont typeface="Arial" charset="0"/>
              <a:buChar char="•"/>
            </a:pPr>
            <a:r>
              <a:rPr lang="en-US" dirty="0"/>
              <a:t>Consider a file server </a:t>
            </a:r>
            <a:r>
              <a:rPr lang="en-US" i="1" dirty="0"/>
              <a:t>S</a:t>
            </a:r>
            <a:r>
              <a:rPr lang="en-US" dirty="0"/>
              <a:t> with the operations </a:t>
            </a:r>
            <a:r>
              <a:rPr lang="en-US" i="1" dirty="0"/>
              <a:t>read</a:t>
            </a:r>
            <a:r>
              <a:rPr lang="en-US" dirty="0"/>
              <a:t>() and </a:t>
            </a:r>
            <a:r>
              <a:rPr lang="en-US" i="1" dirty="0"/>
              <a:t>write</a:t>
            </a:r>
            <a:r>
              <a:rPr lang="en-US" dirty="0"/>
              <a:t>()</a:t>
            </a:r>
          </a:p>
          <a:p>
            <a:pPr>
              <a:buFont typeface="Arial" charset="0"/>
              <a:buChar char="•"/>
            </a:pPr>
            <a:r>
              <a:rPr lang="en-US" dirty="0"/>
              <a:t>Non-byzantine fault</a:t>
            </a:r>
          </a:p>
          <a:p>
            <a:pPr lvl="1"/>
            <a:r>
              <a:rPr lang="en-US" i="1" dirty="0"/>
              <a:t>S</a:t>
            </a:r>
            <a:r>
              <a:rPr lang="en-US" dirty="0"/>
              <a:t> sends, in response to </a:t>
            </a:r>
            <a:r>
              <a:rPr lang="en-US" i="1" dirty="0"/>
              <a:t>read</a:t>
            </a:r>
            <a:r>
              <a:rPr lang="en-US" dirty="0"/>
              <a:t>(), either correct content or nothing</a:t>
            </a:r>
          </a:p>
          <a:p>
            <a:pPr lvl="1"/>
            <a:r>
              <a:rPr lang="en-US" dirty="0"/>
              <a:t>Realization with two servers </a:t>
            </a:r>
            <a:r>
              <a:rPr lang="en-US" i="1" dirty="0"/>
              <a:t>S</a:t>
            </a:r>
            <a:r>
              <a:rPr lang="en-US" dirty="0"/>
              <a:t>1 and </a:t>
            </a:r>
            <a:r>
              <a:rPr lang="en-US" i="1" dirty="0"/>
              <a:t>S</a:t>
            </a:r>
            <a:r>
              <a:rPr lang="en-US" dirty="0"/>
              <a:t>2</a:t>
            </a:r>
          </a:p>
          <a:p>
            <a:pPr lvl="2">
              <a:tabLst>
                <a:tab pos="2330450" algn="l"/>
              </a:tabLst>
            </a:pPr>
            <a:r>
              <a:rPr lang="en-US" i="1" dirty="0"/>
              <a:t>write</a:t>
            </a:r>
            <a:r>
              <a:rPr lang="en-US" dirty="0"/>
              <a:t>(): 	to both servers</a:t>
            </a:r>
          </a:p>
          <a:p>
            <a:pPr lvl="2">
              <a:tabLst>
                <a:tab pos="2330450" algn="l"/>
              </a:tabLst>
            </a:pPr>
            <a:r>
              <a:rPr lang="en-US" i="1" dirty="0"/>
              <a:t>read</a:t>
            </a:r>
            <a:r>
              <a:rPr lang="en-US" dirty="0"/>
              <a:t>(): 	if </a:t>
            </a:r>
            <a:r>
              <a:rPr lang="en-US" i="1" dirty="0"/>
              <a:t>S</a:t>
            </a:r>
            <a:r>
              <a:rPr lang="en-US" dirty="0"/>
              <a:t>1 does not reply, then </a:t>
            </a:r>
            <a:r>
              <a:rPr lang="en-US" i="1" dirty="0"/>
              <a:t>S</a:t>
            </a:r>
            <a:r>
              <a:rPr lang="en-US" dirty="0"/>
              <a:t>2</a:t>
            </a:r>
            <a:br>
              <a:rPr lang="en-US" dirty="0"/>
            </a:br>
            <a:r>
              <a:rPr lang="en-US" dirty="0"/>
              <a:t>	also possible: ask </a:t>
            </a:r>
            <a:r>
              <a:rPr lang="en-US" i="1" dirty="0"/>
              <a:t>S</a:t>
            </a:r>
            <a:r>
              <a:rPr lang="en-US" dirty="0"/>
              <a:t>1 and </a:t>
            </a:r>
            <a:r>
              <a:rPr lang="en-US" i="1" dirty="0"/>
              <a:t>S</a:t>
            </a:r>
            <a:r>
              <a:rPr lang="en-US" dirty="0"/>
              <a:t>2; use first answer</a:t>
            </a:r>
          </a:p>
          <a:p>
            <a:pPr>
              <a:buFont typeface="Arial" charset="0"/>
              <a:buChar char="•"/>
            </a:pPr>
            <a:r>
              <a:rPr lang="en-US" dirty="0"/>
              <a:t>Byzantine fault</a:t>
            </a:r>
          </a:p>
          <a:p>
            <a:pPr lvl="1"/>
            <a:r>
              <a:rPr lang="en-US" i="1" dirty="0"/>
              <a:t>S</a:t>
            </a:r>
            <a:r>
              <a:rPr lang="en-US" dirty="0"/>
              <a:t> sends either the correct content or a false content or nothing after read() is called</a:t>
            </a:r>
          </a:p>
          <a:p>
            <a:pPr lvl="1"/>
            <a:r>
              <a:rPr lang="en-US" dirty="0"/>
              <a:t>Realization with three servers </a:t>
            </a:r>
            <a:r>
              <a:rPr lang="en-US" i="1" dirty="0"/>
              <a:t>S</a:t>
            </a:r>
            <a:r>
              <a:rPr lang="en-US" dirty="0"/>
              <a:t>1, </a:t>
            </a:r>
            <a:r>
              <a:rPr lang="en-US" i="1" dirty="0"/>
              <a:t>S</a:t>
            </a:r>
            <a:r>
              <a:rPr lang="en-US" dirty="0"/>
              <a:t>2 and </a:t>
            </a:r>
            <a:r>
              <a:rPr lang="en-US" i="1" dirty="0"/>
              <a:t>S</a:t>
            </a:r>
            <a:r>
              <a:rPr lang="en-US" dirty="0"/>
              <a:t>3</a:t>
            </a:r>
          </a:p>
          <a:p>
            <a:pPr lvl="2"/>
            <a:r>
              <a:rPr lang="en-US" i="1" dirty="0"/>
              <a:t>write</a:t>
            </a:r>
            <a:r>
              <a:rPr lang="en-US" dirty="0"/>
              <a:t>():	to all three servers</a:t>
            </a:r>
          </a:p>
          <a:p>
            <a:pPr lvl="2"/>
            <a:r>
              <a:rPr lang="en-US" i="1" dirty="0"/>
              <a:t>read</a:t>
            </a:r>
            <a:r>
              <a:rPr lang="en-US" dirty="0"/>
              <a:t>(): 	to all three servers, majority vote at the client</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15</a:t>
            </a:fld>
            <a:endParaRPr lang="de-DE" dirty="0"/>
          </a:p>
        </p:txBody>
      </p:sp>
    </p:spTree>
    <p:extLst>
      <p:ext uri="{BB962C8B-B14F-4D97-AF65-F5344CB8AC3E}">
        <p14:creationId xmlns:p14="http://schemas.microsoft.com/office/powerpoint/2010/main" val="226089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6" name="Rectangle 6"/>
          <p:cNvSpPr>
            <a:spLocks noGrp="1" noChangeArrowheads="1"/>
          </p:cNvSpPr>
          <p:nvPr>
            <p:ph type="title"/>
          </p:nvPr>
        </p:nvSpPr>
        <p:spPr/>
        <p:txBody>
          <a:bodyPr/>
          <a:lstStyle/>
          <a:p>
            <a:r>
              <a:rPr lang="en-US" dirty="0"/>
              <a:t>Example: </a:t>
            </a:r>
            <a:r>
              <a:rPr lang="en-US" i="1" dirty="0"/>
              <a:t>N</a:t>
            </a:r>
            <a:r>
              <a:rPr lang="en-US" dirty="0"/>
              <a:t>-Version Programming</a:t>
            </a:r>
          </a:p>
        </p:txBody>
      </p:sp>
      <p:sp>
        <p:nvSpPr>
          <p:cNvPr id="645127" name="Rectangle 7"/>
          <p:cNvSpPr>
            <a:spLocks noGrp="1" noChangeArrowheads="1"/>
          </p:cNvSpPr>
          <p:nvPr>
            <p:ph idx="1"/>
          </p:nvPr>
        </p:nvSpPr>
        <p:spPr/>
        <p:txBody>
          <a:bodyPr/>
          <a:lstStyle/>
          <a:p>
            <a:pPr>
              <a:buFont typeface="Arial" charset="0"/>
              <a:buChar char="•"/>
            </a:pPr>
            <a:r>
              <a:rPr lang="en-US" dirty="0"/>
              <a:t>Application is implemented several times by </a:t>
            </a:r>
            <a:r>
              <a:rPr lang="en-US" i="1" dirty="0"/>
              <a:t>independent</a:t>
            </a:r>
            <a:r>
              <a:rPr lang="en-US" dirty="0"/>
              <a:t> programmer teams</a:t>
            </a:r>
          </a:p>
          <a:p>
            <a:pPr>
              <a:buFont typeface="Arial" charset="0"/>
              <a:buChar char="•"/>
            </a:pPr>
            <a:r>
              <a:rPr lang="en-US" dirty="0"/>
              <a:t>Results are evaluated by majority vote at run time</a:t>
            </a:r>
          </a:p>
          <a:p>
            <a:pPr>
              <a:buFont typeface="Arial" charset="0"/>
              <a:buChar char="•"/>
            </a:pPr>
            <a:r>
              <a:rPr lang="en-US" dirty="0"/>
              <a:t>Problems</a:t>
            </a:r>
          </a:p>
          <a:p>
            <a:pPr lvl="1"/>
            <a:r>
              <a:rPr lang="en-US" dirty="0"/>
              <a:t>Comparison of results with admissible inaccuracy</a:t>
            </a:r>
            <a:br>
              <a:rPr lang="en-US" dirty="0"/>
            </a:br>
            <a:r>
              <a:rPr lang="en-US" dirty="0"/>
              <a:t>(e.g., result of a numeric approximation)</a:t>
            </a:r>
          </a:p>
          <a:p>
            <a:pPr lvl="1"/>
            <a:r>
              <a:rPr lang="en-US" dirty="0"/>
              <a:t>Comparison of multiple possible correct solutions</a:t>
            </a:r>
            <a:br>
              <a:rPr lang="en-US" dirty="0"/>
            </a:br>
            <a:r>
              <a:rPr lang="en-US" dirty="0"/>
              <a:t>(e.g., zero of a polynomial)</a:t>
            </a:r>
          </a:p>
          <a:p>
            <a:pPr lvl="1"/>
            <a:r>
              <a:rPr lang="en-US" dirty="0"/>
              <a:t>Development often not really “independent”</a:t>
            </a:r>
          </a:p>
          <a:p>
            <a:pPr lvl="1"/>
            <a:r>
              <a:rPr lang="en-US" dirty="0"/>
              <a:t>…</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16</a:t>
            </a:fld>
            <a:endParaRPr lang="de-DE" dirty="0"/>
          </a:p>
        </p:txBody>
      </p:sp>
    </p:spTree>
    <p:extLst>
      <p:ext uri="{BB962C8B-B14F-4D97-AF65-F5344CB8AC3E}">
        <p14:creationId xmlns:p14="http://schemas.microsoft.com/office/powerpoint/2010/main" val="186859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Problem: Hidden Dependencies</a:t>
            </a:r>
          </a:p>
        </p:txBody>
      </p:sp>
      <p:sp>
        <p:nvSpPr>
          <p:cNvPr id="3" name="Inhaltsplatzhalter 2"/>
          <p:cNvSpPr>
            <a:spLocks noGrp="1"/>
          </p:cNvSpPr>
          <p:nvPr>
            <p:ph idx="1"/>
          </p:nvPr>
        </p:nvSpPr>
        <p:spPr/>
        <p:txBody>
          <a:bodyPr/>
          <a:lstStyle/>
          <a:p>
            <a:pPr>
              <a:buFont typeface="Arial" charset="0"/>
              <a:buChar char="•"/>
            </a:pPr>
            <a:r>
              <a:rPr lang="en-US" dirty="0"/>
              <a:t>Hidden dependencies of redundant instances increase probability of simultaneous failure!</a:t>
            </a:r>
          </a:p>
          <a:p>
            <a:pPr>
              <a:buFont typeface="Arial" charset="0"/>
              <a:buChar char="•"/>
            </a:pPr>
            <a:r>
              <a:rPr lang="en-US" dirty="0"/>
              <a:t>Examples?</a:t>
            </a:r>
          </a:p>
          <a:p>
            <a:pPr lvl="1"/>
            <a:r>
              <a:rPr lang="en-US" dirty="0"/>
              <a:t>Redundant power supplies in the same electric circuit</a:t>
            </a:r>
          </a:p>
          <a:p>
            <a:pPr lvl="1"/>
            <a:r>
              <a:rPr lang="en-US" dirty="0"/>
              <a:t>Redundant servers cooled by the same air condition</a:t>
            </a:r>
          </a:p>
          <a:p>
            <a:pPr lvl="1"/>
            <a:r>
              <a:rPr lang="en-US" dirty="0"/>
              <a:t>Redundant diesel generators sharing the diesel tank</a:t>
            </a:r>
          </a:p>
          <a:p>
            <a:pPr lvl="1"/>
            <a:r>
              <a:rPr lang="en-US" dirty="0"/>
              <a:t>Programming teams with same education in N-version programming</a:t>
            </a:r>
          </a:p>
          <a:p>
            <a:pPr lvl="1"/>
            <a:r>
              <a:rPr lang="en-US" dirty="0"/>
              <a:t>Same, faulty compiler in N-version programming</a:t>
            </a:r>
          </a:p>
          <a:p>
            <a:pPr lvl="1"/>
            <a:r>
              <a:rPr lang="en-US" dirty="0"/>
              <a:t>Redundant computation centers in the same area</a:t>
            </a:r>
          </a:p>
          <a:p>
            <a:pPr lvl="1"/>
            <a:r>
              <a:rPr lang="en-US" dirty="0"/>
              <a:t>…</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17</a:t>
            </a:fld>
            <a:endParaRPr lang="de-DE" dirty="0"/>
          </a:p>
        </p:txBody>
      </p:sp>
    </p:spTree>
    <p:extLst>
      <p:ext uri="{BB962C8B-B14F-4D97-AF65-F5344CB8AC3E}">
        <p14:creationId xmlns:p14="http://schemas.microsoft.com/office/powerpoint/2010/main" val="168185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normAutofit/>
          </a:bodyPr>
          <a:lstStyle/>
          <a:p>
            <a:r>
              <a:rPr lang="en-US" dirty="0"/>
              <a:t>Non-Masking Fault Tolerance</a:t>
            </a:r>
          </a:p>
        </p:txBody>
      </p:sp>
      <p:sp>
        <p:nvSpPr>
          <p:cNvPr id="601091" name="Rectangle 3"/>
          <p:cNvSpPr>
            <a:spLocks noGrp="1" noChangeArrowheads="1"/>
          </p:cNvSpPr>
          <p:nvPr>
            <p:ph idx="1"/>
          </p:nvPr>
        </p:nvSpPr>
        <p:spPr/>
        <p:txBody>
          <a:bodyPr/>
          <a:lstStyle/>
          <a:p>
            <a:pPr>
              <a:buFont typeface="Arial" charset="0"/>
              <a:buChar char="•"/>
            </a:pPr>
            <a:r>
              <a:rPr lang="en-US" dirty="0"/>
              <a:t>Applicable if a partial or temporary failure of the system/the component is acceptable</a:t>
            </a:r>
          </a:p>
          <a:p>
            <a:pPr>
              <a:buFont typeface="Arial" charset="0"/>
              <a:buChar char="•"/>
            </a:pPr>
            <a:r>
              <a:rPr lang="en-US" dirty="0"/>
              <a:t>1. possible aim: In case of an error, bring the system into a safe state (</a:t>
            </a:r>
            <a:r>
              <a:rPr lang="en-US" b="1" dirty="0">
                <a:solidFill>
                  <a:schemeClr val="tx1"/>
                </a:solidFill>
              </a:rPr>
              <a:t>fail safe</a:t>
            </a:r>
            <a:r>
              <a:rPr lang="en-US" dirty="0"/>
              <a:t>)</a:t>
            </a:r>
          </a:p>
          <a:p>
            <a:pPr lvl="1"/>
            <a:r>
              <a:rPr lang="en-US" dirty="0"/>
              <a:t>Assures safety</a:t>
            </a:r>
          </a:p>
          <a:p>
            <a:pPr lvl="1"/>
            <a:r>
              <a:rPr lang="en-US" dirty="0"/>
              <a:t>Example: traffic light control</a:t>
            </a:r>
          </a:p>
          <a:p>
            <a:pPr lvl="2"/>
            <a:r>
              <a:rPr lang="en-US" dirty="0"/>
              <a:t>In case of an error of the traffic light control, all traffic lights are switched to red</a:t>
            </a:r>
          </a:p>
          <a:p>
            <a:pPr lvl="1"/>
            <a:r>
              <a:rPr lang="en-US" dirty="0"/>
              <a:t>Example: mechanic stop sign for trains </a:t>
            </a:r>
          </a:p>
          <a:p>
            <a:pPr lvl="2"/>
            <a:r>
              <a:rPr lang="en-US" dirty="0"/>
              <a:t>When the signal rope is torn, the arm of the signal falls into the position “Stop!”</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18</a:t>
            </a:fld>
            <a:endParaRPr lang="de-DE" dirty="0"/>
          </a:p>
        </p:txBody>
      </p:sp>
    </p:spTree>
    <p:extLst>
      <p:ext uri="{BB962C8B-B14F-4D97-AF65-F5344CB8AC3E}">
        <p14:creationId xmlns:p14="http://schemas.microsoft.com/office/powerpoint/2010/main" val="31187682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a:t>Non-Masking Fault Tolerance</a:t>
            </a:r>
          </a:p>
        </p:txBody>
      </p:sp>
      <p:sp>
        <p:nvSpPr>
          <p:cNvPr id="603139" name="Rectangle 3"/>
          <p:cNvSpPr>
            <a:spLocks noGrp="1" noChangeArrowheads="1"/>
          </p:cNvSpPr>
          <p:nvPr>
            <p:ph idx="1"/>
          </p:nvPr>
        </p:nvSpPr>
        <p:spPr/>
        <p:txBody>
          <a:bodyPr/>
          <a:lstStyle/>
          <a:p>
            <a:r>
              <a:rPr lang="en-US" dirty="0"/>
              <a:t>2. possible aim: in case of a failure, the system is run on with restricted functionality</a:t>
            </a:r>
            <a:br>
              <a:rPr lang="en-US" dirty="0"/>
            </a:br>
            <a:r>
              <a:rPr lang="en-US" dirty="0"/>
              <a:t>(</a:t>
            </a:r>
            <a:r>
              <a:rPr lang="en-US" b="1" dirty="0">
                <a:solidFill>
                  <a:schemeClr val="tx1"/>
                </a:solidFill>
              </a:rPr>
              <a:t>graceful degradation</a:t>
            </a:r>
            <a:r>
              <a:rPr lang="en-US" dirty="0"/>
              <a:t>)</a:t>
            </a:r>
          </a:p>
          <a:p>
            <a:pPr lvl="1"/>
            <a:r>
              <a:rPr lang="en-US" dirty="0"/>
              <a:t>Assures safety and limited liveness</a:t>
            </a:r>
          </a:p>
          <a:p>
            <a:pPr lvl="1"/>
            <a:r>
              <a:rPr lang="en-US" dirty="0"/>
              <a:t>Example servo steering</a:t>
            </a:r>
          </a:p>
          <a:p>
            <a:pPr lvl="2"/>
            <a:r>
              <a:rPr lang="en-US" dirty="0"/>
              <a:t>In case of the failure of the servo pump, steering is still possible, but only with higher effort</a:t>
            </a:r>
          </a:p>
          <a:p>
            <a:pPr lvl="1"/>
            <a:r>
              <a:rPr lang="en-US" dirty="0"/>
              <a:t>Example ABS brake</a:t>
            </a:r>
          </a:p>
          <a:p>
            <a:pPr lvl="2"/>
            <a:r>
              <a:rPr lang="en-US" dirty="0"/>
              <a:t>In case of electronic failure, the brake is still operational without ABS functionality</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19</a:t>
            </a:fld>
            <a:endParaRPr lang="de-DE" dirty="0"/>
          </a:p>
        </p:txBody>
      </p:sp>
    </p:spTree>
    <p:extLst>
      <p:ext uri="{BB962C8B-B14F-4D97-AF65-F5344CB8AC3E}">
        <p14:creationId xmlns:p14="http://schemas.microsoft.com/office/powerpoint/2010/main" val="4011825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Overview</a:t>
            </a:r>
          </a:p>
        </p:txBody>
      </p:sp>
      <p:sp>
        <p:nvSpPr>
          <p:cNvPr id="593923" name="Rectangle 3"/>
          <p:cNvSpPr>
            <a:spLocks noGrp="1" noChangeArrowheads="1"/>
          </p:cNvSpPr>
          <p:nvPr>
            <p:ph idx="1"/>
          </p:nvPr>
        </p:nvSpPr>
        <p:spPr/>
        <p:txBody>
          <a:bodyPr/>
          <a:lstStyle/>
          <a:p>
            <a:pPr>
              <a:buFont typeface="Arial" charset="0"/>
              <a:buChar char="•"/>
            </a:pPr>
            <a:r>
              <a:rPr lang="en-US" dirty="0"/>
              <a:t>Introduction into fault tolerance</a:t>
            </a:r>
          </a:p>
          <a:p>
            <a:pPr>
              <a:buFont typeface="Arial" charset="0"/>
              <a:buChar char="•"/>
            </a:pPr>
            <a:endParaRPr lang="en-US" dirty="0"/>
          </a:p>
          <a:p>
            <a:pPr>
              <a:buFont typeface="Arial" charset="0"/>
              <a:buChar char="•"/>
            </a:pPr>
            <a:r>
              <a:rPr lang="en-US" dirty="0"/>
              <a:t>Masking fault tolerance </a:t>
            </a:r>
          </a:p>
          <a:p>
            <a:pPr>
              <a:buFont typeface="Arial" charset="0"/>
              <a:buChar char="•"/>
            </a:pPr>
            <a:r>
              <a:rPr lang="en-US" dirty="0"/>
              <a:t>Redundancy techniques (only sketched)</a:t>
            </a:r>
          </a:p>
          <a:p>
            <a:pPr lvl="1"/>
            <a:r>
              <a:rPr lang="en-US" dirty="0"/>
              <a:t>Consensus and related problems</a:t>
            </a:r>
          </a:p>
          <a:p>
            <a:pPr>
              <a:buFont typeface="Arial" charset="0"/>
              <a:buChar char="•"/>
            </a:pPr>
            <a:endParaRPr lang="en-US" dirty="0"/>
          </a:p>
          <a:p>
            <a:pPr>
              <a:buFont typeface="Arial" charset="0"/>
              <a:buChar char="•"/>
            </a:pPr>
            <a:r>
              <a:rPr lang="en-US" dirty="0"/>
              <a:t>Non-masking fault tolerance</a:t>
            </a:r>
          </a:p>
          <a:p>
            <a:pPr lvl="1"/>
            <a:r>
              <a:rPr lang="en-US" dirty="0"/>
              <a:t>Self-Stabilization</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a:t>
            </a:fld>
            <a:endParaRPr lang="de-DE" dirty="0"/>
          </a:p>
        </p:txBody>
      </p:sp>
    </p:spTree>
    <p:extLst>
      <p:ext uri="{BB962C8B-B14F-4D97-AF65-F5344CB8AC3E}">
        <p14:creationId xmlns:p14="http://schemas.microsoft.com/office/powerpoint/2010/main" val="36707363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normAutofit/>
          </a:bodyPr>
          <a:lstStyle/>
          <a:p>
            <a:r>
              <a:rPr lang="en-US" dirty="0"/>
              <a:t>Non-Masking Fault Tolerance</a:t>
            </a:r>
          </a:p>
        </p:txBody>
      </p:sp>
      <p:sp>
        <p:nvSpPr>
          <p:cNvPr id="605187" name="Rectangle 3"/>
          <p:cNvSpPr>
            <a:spLocks noGrp="1" noChangeArrowheads="1"/>
          </p:cNvSpPr>
          <p:nvPr>
            <p:ph idx="1"/>
          </p:nvPr>
        </p:nvSpPr>
        <p:spPr/>
        <p:txBody>
          <a:bodyPr/>
          <a:lstStyle/>
          <a:p>
            <a:r>
              <a:rPr lang="en-US" dirty="0"/>
              <a:t>3. possible aim: In case of a failure, reconfigure the system in such a way that it works correctly again</a:t>
            </a:r>
          </a:p>
          <a:p>
            <a:pPr lvl="1"/>
            <a:r>
              <a:rPr lang="en-US" dirty="0"/>
              <a:t>Assures safety again after reconfiguration (</a:t>
            </a:r>
            <a:r>
              <a:rPr lang="en-US" b="1" dirty="0">
                <a:solidFill>
                  <a:schemeClr val="tx1"/>
                </a:solidFill>
              </a:rPr>
              <a:t>eventual safety</a:t>
            </a:r>
            <a:r>
              <a:rPr lang="en-US" dirty="0"/>
              <a:t>)</a:t>
            </a:r>
          </a:p>
          <a:p>
            <a:pPr lvl="1"/>
            <a:r>
              <a:rPr lang="en-US" dirty="0"/>
              <a:t>Liveness is not affected if the reconfiguration only lasts for a limited time</a:t>
            </a:r>
          </a:p>
          <a:p>
            <a:pPr lvl="1"/>
            <a:r>
              <a:rPr lang="en-US" dirty="0"/>
              <a:t>Example: communication over serially connected lines</a:t>
            </a:r>
          </a:p>
          <a:p>
            <a:pPr lvl="2"/>
            <a:r>
              <a:rPr lang="en-US" dirty="0"/>
              <a:t>In case of the failure of one or several lines, an alternative route is set up without usage of the failed lines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20</a:t>
            </a:fld>
            <a:endParaRPr lang="de-DE" dirty="0"/>
          </a:p>
        </p:txBody>
      </p:sp>
    </p:spTree>
    <p:extLst>
      <p:ext uri="{BB962C8B-B14F-4D97-AF65-F5344CB8AC3E}">
        <p14:creationId xmlns:p14="http://schemas.microsoft.com/office/powerpoint/2010/main" val="19418439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Process Resiliency</a:t>
            </a:r>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21</a:t>
            </a:fld>
            <a:endParaRPr lang="de-DE" dirty="0"/>
          </a:p>
        </p:txBody>
      </p:sp>
    </p:spTree>
    <p:extLst>
      <p:ext uri="{BB962C8B-B14F-4D97-AF65-F5344CB8AC3E}">
        <p14:creationId xmlns:p14="http://schemas.microsoft.com/office/powerpoint/2010/main" val="2107764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Process resiliency</a:t>
            </a:r>
          </a:p>
        </p:txBody>
      </p:sp>
      <p:sp>
        <p:nvSpPr>
          <p:cNvPr id="3" name="Inhaltsplatzhalter 2"/>
          <p:cNvSpPr>
            <a:spLocks noGrp="1"/>
          </p:cNvSpPr>
          <p:nvPr>
            <p:ph idx="1"/>
          </p:nvPr>
        </p:nvSpPr>
        <p:spPr/>
        <p:txBody>
          <a:bodyPr/>
          <a:lstStyle/>
          <a:p>
            <a:r>
              <a:rPr lang="en-US" dirty="0"/>
              <a:t>In distributed applications have multiple processes that rely on each other. If a process fails (e.g. due</a:t>
            </a:r>
          </a:p>
          <a:p>
            <a:r>
              <a:rPr lang="en-US" dirty="0"/>
              <a:t>to a node failure) other processes may no more be able to do their job. This can cause the a failing of</a:t>
            </a:r>
          </a:p>
          <a:p>
            <a:r>
              <a:rPr lang="en-US" dirty="0"/>
              <a:t>the entire application. </a:t>
            </a:r>
          </a:p>
          <a:p>
            <a:pPr>
              <a:buFont typeface="Arial" pitchFamily="34" charset="0"/>
              <a:buChar char="•"/>
            </a:pPr>
            <a:endParaRPr lang="en-US" dirty="0"/>
          </a:p>
          <a:p>
            <a:pPr>
              <a:buFont typeface="Arial" pitchFamily="34" charset="0"/>
              <a:buChar char="•"/>
            </a:pPr>
            <a:r>
              <a:rPr lang="en-US" dirty="0"/>
              <a:t>To prevent this we have to make processes resilient</a:t>
            </a:r>
          </a:p>
          <a:p>
            <a:pPr>
              <a:buFont typeface="Arial" pitchFamily="34" charset="0"/>
              <a:buChar char="•"/>
            </a:pPr>
            <a:r>
              <a:rPr lang="en-US" dirty="0"/>
              <a:t>Process resilience should make sure, that a distributed computation can carry on even though some of its processes failed</a:t>
            </a:r>
          </a:p>
          <a:p>
            <a:pPr>
              <a:buFont typeface="Arial" pitchFamily="34" charset="0"/>
              <a:buChar char="•"/>
            </a:pPr>
            <a:r>
              <a:rPr lang="en-US" dirty="0"/>
              <a:t>This is important in systems which cannot be stopped. </a:t>
            </a:r>
          </a:p>
          <a:p>
            <a:pPr>
              <a:buFont typeface="Arial" pitchFamily="34" charset="0"/>
              <a:buChar char="•"/>
            </a:pPr>
            <a:endParaRPr lang="en-US" dirty="0"/>
          </a:p>
          <a:p>
            <a:pPr>
              <a:buFont typeface="Arial" pitchFamily="34" charset="0"/>
              <a:buChar char="•"/>
            </a:pPr>
            <a:r>
              <a:rPr lang="en-US" dirty="0"/>
              <a:t>One possible solution for this issue is Checkpointing </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22</a:t>
            </a:fld>
            <a:endParaRPr lang="de-DE" dirty="0"/>
          </a:p>
        </p:txBody>
      </p:sp>
    </p:spTree>
    <p:extLst>
      <p:ext uri="{BB962C8B-B14F-4D97-AF65-F5344CB8AC3E}">
        <p14:creationId xmlns:p14="http://schemas.microsoft.com/office/powerpoint/2010/main" val="181117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Checkpointing</a:t>
            </a:r>
          </a:p>
        </p:txBody>
      </p:sp>
      <p:sp>
        <p:nvSpPr>
          <p:cNvPr id="3" name="Inhaltsplatzhalter 2"/>
          <p:cNvSpPr>
            <a:spLocks noGrp="1"/>
          </p:cNvSpPr>
          <p:nvPr>
            <p:ph idx="1"/>
          </p:nvPr>
        </p:nvSpPr>
        <p:spPr/>
        <p:txBody>
          <a:bodyPr/>
          <a:lstStyle/>
          <a:p>
            <a:pPr>
              <a:buFont typeface="Arial" pitchFamily="34" charset="0"/>
              <a:buChar char="•"/>
            </a:pPr>
            <a:r>
              <a:rPr lang="en-US" dirty="0"/>
              <a:t>Saving (at least) the state of a process is a checkpoint</a:t>
            </a:r>
          </a:p>
          <a:p>
            <a:pPr>
              <a:buFont typeface="Arial" pitchFamily="34" charset="0"/>
              <a:buChar char="•"/>
            </a:pPr>
            <a:r>
              <a:rPr lang="en-US" dirty="0"/>
              <a:t>Checkpointing enables the system to be able to rollback recover. If a failure occurs, the process rolls back to the least consistent state saved in a checkpoint.</a:t>
            </a:r>
          </a:p>
          <a:p>
            <a:pPr>
              <a:buFont typeface="Arial" pitchFamily="34" charset="0"/>
              <a:buChar char="•"/>
            </a:pPr>
            <a:r>
              <a:rPr lang="en-US" dirty="0"/>
              <a:t>In distributed environments a processes state depends on the state of other processes, as the communicate/exchange messages between each other</a:t>
            </a:r>
          </a:p>
          <a:p>
            <a:pPr lvl="1">
              <a:buFont typeface="Arial" pitchFamily="34" charset="0"/>
              <a:buChar char="•"/>
            </a:pPr>
            <a:r>
              <a:rPr lang="en-US" dirty="0"/>
              <a:t>Processes can thus not just rollback on their own. If a communication is discarded during rollback, the communication partner has to roll back too.</a:t>
            </a:r>
          </a:p>
          <a:p>
            <a:pPr lvl="1">
              <a:buFont typeface="Arial" pitchFamily="34" charset="0"/>
              <a:buChar char="•"/>
            </a:pPr>
            <a:r>
              <a:rPr lang="en-US" dirty="0"/>
              <a:t>This is called rollback propagation an can lead to the scenario that the system rolls back to its initial state (domino effect)</a:t>
            </a:r>
          </a:p>
          <a:p>
            <a:pPr lvl="1">
              <a:buFont typeface="Arial" pitchFamily="34" charset="0"/>
              <a:buChar char="•"/>
            </a:pPr>
            <a:r>
              <a:rPr lang="en-US" dirty="0"/>
              <a:t>Checkpointing can be realized coordinated, uncoordinated and semi coordinated.</a:t>
            </a:r>
          </a:p>
          <a:p>
            <a:pPr lvl="1">
              <a:buFont typeface="Arial" pitchFamily="34" charset="0"/>
              <a:buChar char="•"/>
            </a:pPr>
            <a:r>
              <a:rPr lang="en-US" dirty="0"/>
              <a:t>Global Checkpoints that are coordinated between all processes and would prevent rollback propagation are expensive </a:t>
            </a:r>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dirty="0"/>
              <a:t>Slide </a:t>
            </a:r>
            <a:fld id="{DDA20590-EC26-DE40-BF83-8E86F34B783D}" type="slidenum">
              <a:rPr lang="de-DE" smtClean="0"/>
              <a:pPr/>
              <a:t>23</a:t>
            </a:fld>
            <a:endParaRPr lang="de-DE" dirty="0"/>
          </a:p>
        </p:txBody>
      </p:sp>
    </p:spTree>
    <p:extLst>
      <p:ext uri="{BB962C8B-B14F-4D97-AF65-F5344CB8AC3E}">
        <p14:creationId xmlns:p14="http://schemas.microsoft.com/office/powerpoint/2010/main" val="193257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Resilient RPC</a:t>
            </a:r>
          </a:p>
        </p:txBody>
      </p:sp>
      <p:sp>
        <p:nvSpPr>
          <p:cNvPr id="3" name="Inhaltsplatzhalter 2"/>
          <p:cNvSpPr>
            <a:spLocks noGrp="1"/>
          </p:cNvSpPr>
          <p:nvPr>
            <p:ph idx="1"/>
          </p:nvPr>
        </p:nvSpPr>
        <p:spPr/>
        <p:txBody>
          <a:bodyPr/>
          <a:lstStyle/>
          <a:p>
            <a:r>
              <a:rPr lang="en-US" dirty="0"/>
              <a:t>Remote procedure calls enable a process, running on one node to make a call to a procedure running on another node. Those RPCs can be nested, as the called procedure may call a remote procedure itself and so on.</a:t>
            </a:r>
          </a:p>
          <a:p>
            <a:r>
              <a:rPr lang="en-US" dirty="0"/>
              <a:t>A single process failure will fail all other processes involved. </a:t>
            </a:r>
          </a:p>
          <a:p>
            <a:endParaRPr lang="en-US" dirty="0"/>
          </a:p>
          <a:p>
            <a:r>
              <a:rPr lang="en-US" dirty="0"/>
              <a:t>Primary site approach</a:t>
            </a:r>
          </a:p>
          <a:p>
            <a:pPr>
              <a:buFont typeface="Arial" pitchFamily="34" charset="0"/>
              <a:buChar char="•"/>
            </a:pPr>
            <a:r>
              <a:rPr lang="en-US" dirty="0"/>
              <a:t>Using process pairs, a primary and a backup.</a:t>
            </a:r>
          </a:p>
          <a:p>
            <a:pPr>
              <a:buFont typeface="Arial" pitchFamily="34" charset="0"/>
              <a:buChar char="•"/>
            </a:pPr>
            <a:r>
              <a:rPr lang="en-US" dirty="0"/>
              <a:t>If the primary does not exists (any more) the request is sent to the backup</a:t>
            </a:r>
          </a:p>
          <a:p>
            <a:pPr>
              <a:buFont typeface="Arial" pitchFamily="34" charset="0"/>
              <a:buChar char="•"/>
            </a:pPr>
            <a:r>
              <a:rPr lang="en-US" dirty="0"/>
              <a:t>The primary checkpoints each request on the backup, by sending a message </a:t>
            </a:r>
          </a:p>
          <a:p>
            <a:pPr>
              <a:buFont typeface="Arial" pitchFamily="34" charset="0"/>
              <a:buChar char="•"/>
            </a:pPr>
            <a:r>
              <a:rPr lang="en-US" dirty="0"/>
              <a:t>On failure the backup becomes primary</a:t>
            </a:r>
          </a:p>
          <a:p>
            <a:pPr>
              <a:buFont typeface="Arial" pitchFamily="34" charset="0"/>
              <a:buChar char="•"/>
            </a:pPr>
            <a:r>
              <a:rPr lang="en-US" dirty="0"/>
              <a:t>Sequence numbers can be used to avoid double execution</a:t>
            </a:r>
          </a:p>
          <a:p>
            <a:pPr>
              <a:buFont typeface="Arial" pitchFamily="34" charset="0"/>
              <a:buChar char="•"/>
            </a:pPr>
            <a:endParaRPr lang="en-US" dirty="0"/>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24</a:t>
            </a:fld>
            <a:endParaRPr lang="de-DE" dirty="0"/>
          </a:p>
        </p:txBody>
      </p:sp>
    </p:spTree>
    <p:extLst>
      <p:ext uri="{BB962C8B-B14F-4D97-AF65-F5344CB8AC3E}">
        <p14:creationId xmlns:p14="http://schemas.microsoft.com/office/powerpoint/2010/main" val="201430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Resilient RPC</a:t>
            </a:r>
          </a:p>
        </p:txBody>
      </p:sp>
      <p:sp>
        <p:nvSpPr>
          <p:cNvPr id="3" name="Inhaltsplatzhalter 2"/>
          <p:cNvSpPr>
            <a:spLocks noGrp="1"/>
          </p:cNvSpPr>
          <p:nvPr>
            <p:ph idx="1"/>
          </p:nvPr>
        </p:nvSpPr>
        <p:spPr/>
        <p:txBody>
          <a:bodyPr/>
          <a:lstStyle/>
          <a:p>
            <a:r>
              <a:rPr lang="en-US" dirty="0"/>
              <a:t>Replication call</a:t>
            </a:r>
          </a:p>
          <a:p>
            <a:pPr>
              <a:buFont typeface="Arial" pitchFamily="34" charset="0"/>
              <a:buChar char="•"/>
            </a:pPr>
            <a:r>
              <a:rPr lang="en-US" dirty="0"/>
              <a:t>Several replicas of the remote procedure</a:t>
            </a:r>
          </a:p>
          <a:p>
            <a:pPr>
              <a:buFont typeface="Arial" pitchFamily="34" charset="0"/>
              <a:buChar char="•"/>
            </a:pPr>
            <a:r>
              <a:rPr lang="en-US" dirty="0"/>
              <a:t>On call all replicas are executed</a:t>
            </a:r>
          </a:p>
          <a:p>
            <a:pPr>
              <a:buFont typeface="Arial" pitchFamily="34" charset="0"/>
              <a:buChar char="•"/>
            </a:pPr>
            <a:r>
              <a:rPr lang="en-US" dirty="0"/>
              <a:t>As long, as one procedure is alive the call will receive result</a:t>
            </a:r>
          </a:p>
          <a:p>
            <a:pPr>
              <a:buFont typeface="Arial" pitchFamily="34" charset="0"/>
              <a:buChar char="•"/>
            </a:pPr>
            <a:r>
              <a:rPr lang="en-US" dirty="0"/>
              <a:t>Depending on the of the error correction capability, the call my take the first arriving result, or wait for all results to decide which on is correct.</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25</a:t>
            </a:fld>
            <a:endParaRPr lang="de-DE" dirty="0"/>
          </a:p>
        </p:txBody>
      </p:sp>
    </p:spTree>
    <p:extLst>
      <p:ext uri="{BB962C8B-B14F-4D97-AF65-F5344CB8AC3E}">
        <p14:creationId xmlns:p14="http://schemas.microsoft.com/office/powerpoint/2010/main" val="211785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Resiliency with Asynchronous Message passing</a:t>
            </a:r>
          </a:p>
        </p:txBody>
      </p:sp>
      <p:sp>
        <p:nvSpPr>
          <p:cNvPr id="3" name="Inhaltsplatzhalter 2"/>
          <p:cNvSpPr>
            <a:spLocks noGrp="1"/>
          </p:cNvSpPr>
          <p:nvPr>
            <p:ph idx="1"/>
          </p:nvPr>
        </p:nvSpPr>
        <p:spPr/>
        <p:txBody>
          <a:bodyPr/>
          <a:lstStyle/>
          <a:p>
            <a:r>
              <a:rPr lang="en-US" dirty="0"/>
              <a:t>Systems that communicate with asynchronous message passing are prone to the domino effect described before. Rolling back just the failed node to the last checkpoint leads to an inconsistent system state as the state of the rolled back processes will not include the arrival and sending of messages in-between checkpoint and failing.</a:t>
            </a:r>
          </a:p>
          <a:p>
            <a:r>
              <a:rPr lang="en-US" dirty="0"/>
              <a:t>In order to reach a consistent state those messages have to be recovered (if we do not want to rollback all other processes too). This asks for massages to be saved to stable storage -&gt; Message logging</a:t>
            </a:r>
          </a:p>
          <a:p>
            <a:endParaRPr lang="en-US" dirty="0"/>
          </a:p>
          <a:p>
            <a:r>
              <a:rPr lang="en-US" dirty="0"/>
              <a:t>Sender based message logging</a:t>
            </a:r>
          </a:p>
          <a:p>
            <a:pPr>
              <a:buFont typeface="Arial" pitchFamily="34" charset="0"/>
              <a:buChar char="•"/>
            </a:pPr>
            <a:r>
              <a:rPr lang="en-US" dirty="0"/>
              <a:t>Single process failure</a:t>
            </a:r>
          </a:p>
          <a:p>
            <a:pPr>
              <a:buFont typeface="Arial" pitchFamily="34" charset="0"/>
              <a:buChar char="•"/>
            </a:pPr>
            <a:r>
              <a:rPr lang="en-US" dirty="0"/>
              <a:t>Messages are logged by the processes which send messages </a:t>
            </a:r>
          </a:p>
          <a:p>
            <a:pPr>
              <a:buFont typeface="Arial" pitchFamily="34" charset="0"/>
              <a:buChar char="•"/>
            </a:pPr>
            <a:r>
              <a:rPr lang="en-US" dirty="0"/>
              <a:t>If a process receives a message it returns a receive sequence number (RSN) to the sender</a:t>
            </a:r>
          </a:p>
          <a:p>
            <a:pPr>
              <a:buFont typeface="Arial" pitchFamily="34" charset="0"/>
              <a:buChar char="•"/>
            </a:pPr>
            <a:r>
              <a:rPr lang="en-US" dirty="0"/>
              <a:t>The sender add this RSN to the log. Those RSNs build a total order of the received messages</a:t>
            </a:r>
          </a:p>
          <a:p>
            <a:pPr>
              <a:buFont typeface="Arial" pitchFamily="34" charset="0"/>
              <a:buChar char="•"/>
            </a:pPr>
            <a:r>
              <a:rPr lang="en-US" dirty="0"/>
              <a:t>On recovery the messages are retransmitted in the RSN order, thus the failed process gets the message in the same order as last time</a:t>
            </a:r>
          </a:p>
          <a:p>
            <a:pPr>
              <a:buFont typeface="Arial" pitchFamily="34" charset="0"/>
              <a:buChar char="•"/>
            </a:pPr>
            <a:endParaRPr lang="en-US" dirty="0"/>
          </a:p>
          <a:p>
            <a:endParaRPr lang="en-US" dirty="0"/>
          </a:p>
          <a:p>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26</a:t>
            </a:fld>
            <a:endParaRPr lang="de-DE" dirty="0"/>
          </a:p>
        </p:txBody>
      </p:sp>
    </p:spTree>
    <p:extLst>
      <p:ext uri="{BB962C8B-B14F-4D97-AF65-F5344CB8AC3E}">
        <p14:creationId xmlns:p14="http://schemas.microsoft.com/office/powerpoint/2010/main" val="311637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Sender based message logging example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27</a:t>
            </a:fld>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3419872" y="2348880"/>
            <a:ext cx="608459" cy="60845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411760" y="4221088"/>
            <a:ext cx="628650" cy="6286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355976" y="4221088"/>
            <a:ext cx="628650" cy="628650"/>
          </a:xfrm>
          <a:prstGeom prst="rect">
            <a:avLst/>
          </a:prstGeom>
          <a:noFill/>
          <a:ln w="9525">
            <a:noFill/>
            <a:miter lim="800000"/>
            <a:headEnd/>
            <a:tailEnd/>
          </a:ln>
        </p:spPr>
      </p:pic>
      <p:cxnSp>
        <p:nvCxnSpPr>
          <p:cNvPr id="12" name="Gerade Verbindung mit Pfeil 11"/>
          <p:cNvCxnSpPr/>
          <p:nvPr/>
        </p:nvCxnSpPr>
        <p:spPr bwMode="auto">
          <a:xfrm flipV="1">
            <a:off x="2843808" y="2924944"/>
            <a:ext cx="720080" cy="1296144"/>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Gerade Verbindung mit Pfeil 14"/>
          <p:cNvCxnSpPr/>
          <p:nvPr/>
        </p:nvCxnSpPr>
        <p:spPr bwMode="auto">
          <a:xfrm flipH="1" flipV="1">
            <a:off x="3851920" y="2924944"/>
            <a:ext cx="720080" cy="1368152"/>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feld 16"/>
          <p:cNvSpPr txBox="1"/>
          <p:nvPr/>
        </p:nvSpPr>
        <p:spPr>
          <a:xfrm>
            <a:off x="2051720" y="4437112"/>
            <a:ext cx="288032" cy="369332"/>
          </a:xfrm>
          <a:prstGeom prst="rect">
            <a:avLst/>
          </a:prstGeom>
          <a:noFill/>
        </p:spPr>
        <p:txBody>
          <a:bodyPr wrap="square" rtlCol="0">
            <a:spAutoFit/>
          </a:bodyPr>
          <a:lstStyle/>
          <a:p>
            <a:r>
              <a:rPr lang="en-US" dirty="0"/>
              <a:t>A</a:t>
            </a:r>
          </a:p>
        </p:txBody>
      </p:sp>
      <p:sp>
        <p:nvSpPr>
          <p:cNvPr id="18" name="Textfeld 17"/>
          <p:cNvSpPr txBox="1"/>
          <p:nvPr/>
        </p:nvSpPr>
        <p:spPr>
          <a:xfrm>
            <a:off x="5076056" y="4365104"/>
            <a:ext cx="360040" cy="369332"/>
          </a:xfrm>
          <a:prstGeom prst="rect">
            <a:avLst/>
          </a:prstGeom>
          <a:noFill/>
        </p:spPr>
        <p:txBody>
          <a:bodyPr wrap="square" rtlCol="0">
            <a:spAutoFit/>
          </a:bodyPr>
          <a:lstStyle/>
          <a:p>
            <a:r>
              <a:rPr lang="en-US" dirty="0"/>
              <a:t>B</a:t>
            </a:r>
          </a:p>
        </p:txBody>
      </p:sp>
      <p:sp>
        <p:nvSpPr>
          <p:cNvPr id="19" name="Textfeld 18"/>
          <p:cNvSpPr txBox="1"/>
          <p:nvPr/>
        </p:nvSpPr>
        <p:spPr>
          <a:xfrm>
            <a:off x="3995936" y="2276872"/>
            <a:ext cx="432048" cy="369332"/>
          </a:xfrm>
          <a:prstGeom prst="rect">
            <a:avLst/>
          </a:prstGeom>
          <a:noFill/>
        </p:spPr>
        <p:txBody>
          <a:bodyPr wrap="square" rtlCol="0">
            <a:spAutoFit/>
          </a:bodyPr>
          <a:lstStyle/>
          <a:p>
            <a:r>
              <a:rPr lang="en-US" dirty="0"/>
              <a:t>P</a:t>
            </a:r>
          </a:p>
        </p:txBody>
      </p:sp>
      <p:sp>
        <p:nvSpPr>
          <p:cNvPr id="20" name="Textfeld 19"/>
          <p:cNvSpPr txBox="1"/>
          <p:nvPr/>
        </p:nvSpPr>
        <p:spPr>
          <a:xfrm>
            <a:off x="4427984" y="5229200"/>
            <a:ext cx="3816424" cy="646331"/>
          </a:xfrm>
          <a:prstGeom prst="rect">
            <a:avLst/>
          </a:prstGeom>
          <a:noFill/>
        </p:spPr>
        <p:txBody>
          <a:bodyPr wrap="square" rtlCol="0">
            <a:spAutoFit/>
          </a:bodyPr>
          <a:lstStyle/>
          <a:p>
            <a:r>
              <a:rPr lang="en-US" dirty="0"/>
              <a:t>As in “Fault tolerance in Distributed systems” </a:t>
            </a:r>
            <a:r>
              <a:rPr lang="en-US" dirty="0" err="1"/>
              <a:t>Pankaj</a:t>
            </a:r>
            <a:r>
              <a:rPr lang="en-US" dirty="0"/>
              <a:t> </a:t>
            </a:r>
            <a:r>
              <a:rPr lang="en-US" dirty="0" err="1"/>
              <a:t>Jalote</a:t>
            </a:r>
            <a:r>
              <a:rPr lang="en-US" dirty="0"/>
              <a:t> </a:t>
            </a:r>
          </a:p>
        </p:txBody>
      </p:sp>
    </p:spTree>
    <p:extLst>
      <p:ext uri="{BB962C8B-B14F-4D97-AF65-F5344CB8AC3E}">
        <p14:creationId xmlns:p14="http://schemas.microsoft.com/office/powerpoint/2010/main" val="2132600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Sender based message logging example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28</a:t>
            </a:fld>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3419872" y="2348880"/>
            <a:ext cx="608459" cy="60845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411760" y="4221088"/>
            <a:ext cx="628650" cy="6286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355976" y="4221088"/>
            <a:ext cx="628650" cy="628650"/>
          </a:xfrm>
          <a:prstGeom prst="rect">
            <a:avLst/>
          </a:prstGeom>
          <a:noFill/>
          <a:ln w="9525">
            <a:noFill/>
            <a:miter lim="800000"/>
            <a:headEnd/>
            <a:tailEnd/>
          </a:ln>
        </p:spPr>
      </p:pic>
      <p:cxnSp>
        <p:nvCxnSpPr>
          <p:cNvPr id="12" name="Gerade Verbindung mit Pfeil 11"/>
          <p:cNvCxnSpPr/>
          <p:nvPr/>
        </p:nvCxnSpPr>
        <p:spPr bwMode="auto">
          <a:xfrm flipV="1">
            <a:off x="2843808" y="2924944"/>
            <a:ext cx="720080" cy="1296144"/>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Gerade Verbindung mit Pfeil 14"/>
          <p:cNvCxnSpPr/>
          <p:nvPr/>
        </p:nvCxnSpPr>
        <p:spPr bwMode="auto">
          <a:xfrm flipH="1" flipV="1">
            <a:off x="3851920" y="2924944"/>
            <a:ext cx="720080" cy="1368152"/>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feld 16"/>
          <p:cNvSpPr txBox="1"/>
          <p:nvPr/>
        </p:nvSpPr>
        <p:spPr>
          <a:xfrm>
            <a:off x="2051720" y="4437112"/>
            <a:ext cx="288032" cy="369332"/>
          </a:xfrm>
          <a:prstGeom prst="rect">
            <a:avLst/>
          </a:prstGeom>
          <a:noFill/>
        </p:spPr>
        <p:txBody>
          <a:bodyPr wrap="square" rtlCol="0">
            <a:spAutoFit/>
          </a:bodyPr>
          <a:lstStyle/>
          <a:p>
            <a:r>
              <a:rPr lang="en-US" dirty="0"/>
              <a:t>A</a:t>
            </a:r>
          </a:p>
        </p:txBody>
      </p:sp>
      <p:sp>
        <p:nvSpPr>
          <p:cNvPr id="18" name="Textfeld 17"/>
          <p:cNvSpPr txBox="1"/>
          <p:nvPr/>
        </p:nvSpPr>
        <p:spPr>
          <a:xfrm>
            <a:off x="5076056" y="4365104"/>
            <a:ext cx="360040" cy="369332"/>
          </a:xfrm>
          <a:prstGeom prst="rect">
            <a:avLst/>
          </a:prstGeom>
          <a:noFill/>
        </p:spPr>
        <p:txBody>
          <a:bodyPr wrap="square" rtlCol="0">
            <a:spAutoFit/>
          </a:bodyPr>
          <a:lstStyle/>
          <a:p>
            <a:r>
              <a:rPr lang="en-US" dirty="0"/>
              <a:t>B</a:t>
            </a:r>
          </a:p>
        </p:txBody>
      </p:sp>
      <p:sp>
        <p:nvSpPr>
          <p:cNvPr id="19" name="Textfeld 18"/>
          <p:cNvSpPr txBox="1"/>
          <p:nvPr/>
        </p:nvSpPr>
        <p:spPr>
          <a:xfrm>
            <a:off x="3995936" y="2276872"/>
            <a:ext cx="432048" cy="369332"/>
          </a:xfrm>
          <a:prstGeom prst="rect">
            <a:avLst/>
          </a:prstGeom>
          <a:noFill/>
        </p:spPr>
        <p:txBody>
          <a:bodyPr wrap="square" rtlCol="0">
            <a:spAutoFit/>
          </a:bodyPr>
          <a:lstStyle/>
          <a:p>
            <a:r>
              <a:rPr lang="en-US" dirty="0"/>
              <a:t>P</a:t>
            </a:r>
          </a:p>
        </p:txBody>
      </p:sp>
      <p:sp>
        <p:nvSpPr>
          <p:cNvPr id="13" name="Textfeld 12"/>
          <p:cNvSpPr txBox="1"/>
          <p:nvPr/>
        </p:nvSpPr>
        <p:spPr>
          <a:xfrm>
            <a:off x="4932040" y="2204864"/>
            <a:ext cx="4032448" cy="954107"/>
          </a:xfrm>
          <a:prstGeom prst="rect">
            <a:avLst/>
          </a:prstGeom>
          <a:noFill/>
        </p:spPr>
        <p:txBody>
          <a:bodyPr wrap="square" rtlCol="0">
            <a:spAutoFit/>
          </a:bodyPr>
          <a:lstStyle/>
          <a:p>
            <a:pPr>
              <a:buFont typeface="Arial" pitchFamily="34" charset="0"/>
              <a:buChar char="•"/>
            </a:pPr>
            <a:r>
              <a:rPr lang="en-US" sz="1400" dirty="0"/>
              <a:t>P already received 5 messages</a:t>
            </a:r>
          </a:p>
          <a:p>
            <a:pPr>
              <a:buFont typeface="Arial" pitchFamily="34" charset="0"/>
              <a:buChar char="•"/>
            </a:pPr>
            <a:r>
              <a:rPr lang="en-US" sz="1400" dirty="0"/>
              <a:t>Each process saves send sequence number and receive sequence number</a:t>
            </a:r>
          </a:p>
          <a:p>
            <a:pPr>
              <a:buFont typeface="Arial" pitchFamily="34" charset="0"/>
              <a:buChar char="•"/>
            </a:pPr>
            <a:r>
              <a:rPr lang="en-US" sz="1400" dirty="0"/>
              <a:t>A sends 4 messages, B sends 3 messages</a:t>
            </a:r>
          </a:p>
        </p:txBody>
      </p:sp>
    </p:spTree>
    <p:extLst>
      <p:ext uri="{BB962C8B-B14F-4D97-AF65-F5344CB8AC3E}">
        <p14:creationId xmlns:p14="http://schemas.microsoft.com/office/powerpoint/2010/main" val="110823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Sender based message logging example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29</a:t>
            </a:fld>
            <a:endParaRPr lang="de-DE" dirty="0"/>
          </a:p>
        </p:txBody>
      </p:sp>
      <p:pic>
        <p:nvPicPr>
          <p:cNvPr id="1027" name="Picture 3"/>
          <p:cNvPicPr>
            <a:picLocks noChangeAspect="1" noChangeArrowheads="1"/>
          </p:cNvPicPr>
          <p:nvPr/>
        </p:nvPicPr>
        <p:blipFill>
          <a:blip r:embed="rId3" cstate="print"/>
          <a:srcRect/>
          <a:stretch>
            <a:fillRect/>
          </a:stretch>
        </p:blipFill>
        <p:spPr bwMode="auto">
          <a:xfrm>
            <a:off x="3419872" y="2348880"/>
            <a:ext cx="608459" cy="60845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411760" y="4221088"/>
            <a:ext cx="628650" cy="6286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355976" y="4221088"/>
            <a:ext cx="628650" cy="628650"/>
          </a:xfrm>
          <a:prstGeom prst="rect">
            <a:avLst/>
          </a:prstGeom>
          <a:noFill/>
          <a:ln w="9525">
            <a:noFill/>
            <a:miter lim="800000"/>
            <a:headEnd/>
            <a:tailEnd/>
          </a:ln>
        </p:spPr>
      </p:pic>
      <p:cxnSp>
        <p:nvCxnSpPr>
          <p:cNvPr id="12" name="Gerade Verbindung mit Pfeil 11"/>
          <p:cNvCxnSpPr/>
          <p:nvPr/>
        </p:nvCxnSpPr>
        <p:spPr bwMode="auto">
          <a:xfrm flipV="1">
            <a:off x="2843808" y="2924944"/>
            <a:ext cx="720080" cy="1296144"/>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Gerade Verbindung mit Pfeil 14"/>
          <p:cNvCxnSpPr/>
          <p:nvPr/>
        </p:nvCxnSpPr>
        <p:spPr bwMode="auto">
          <a:xfrm flipH="1" flipV="1">
            <a:off x="3851920" y="2924944"/>
            <a:ext cx="720080" cy="1368152"/>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feld 16"/>
          <p:cNvSpPr txBox="1"/>
          <p:nvPr/>
        </p:nvSpPr>
        <p:spPr>
          <a:xfrm>
            <a:off x="2051720" y="4437112"/>
            <a:ext cx="288032" cy="369332"/>
          </a:xfrm>
          <a:prstGeom prst="rect">
            <a:avLst/>
          </a:prstGeom>
          <a:noFill/>
        </p:spPr>
        <p:txBody>
          <a:bodyPr wrap="square" rtlCol="0">
            <a:spAutoFit/>
          </a:bodyPr>
          <a:lstStyle/>
          <a:p>
            <a:r>
              <a:rPr lang="en-US" dirty="0"/>
              <a:t>A</a:t>
            </a:r>
          </a:p>
        </p:txBody>
      </p:sp>
      <p:sp>
        <p:nvSpPr>
          <p:cNvPr id="18" name="Textfeld 17"/>
          <p:cNvSpPr txBox="1"/>
          <p:nvPr/>
        </p:nvSpPr>
        <p:spPr>
          <a:xfrm>
            <a:off x="5076056" y="4365104"/>
            <a:ext cx="360040" cy="369332"/>
          </a:xfrm>
          <a:prstGeom prst="rect">
            <a:avLst/>
          </a:prstGeom>
          <a:noFill/>
        </p:spPr>
        <p:txBody>
          <a:bodyPr wrap="square" rtlCol="0">
            <a:spAutoFit/>
          </a:bodyPr>
          <a:lstStyle/>
          <a:p>
            <a:r>
              <a:rPr lang="en-US" dirty="0"/>
              <a:t>B</a:t>
            </a:r>
          </a:p>
        </p:txBody>
      </p:sp>
      <p:sp>
        <p:nvSpPr>
          <p:cNvPr id="19" name="Textfeld 18"/>
          <p:cNvSpPr txBox="1"/>
          <p:nvPr/>
        </p:nvSpPr>
        <p:spPr>
          <a:xfrm>
            <a:off x="3995936" y="2276872"/>
            <a:ext cx="432048" cy="369332"/>
          </a:xfrm>
          <a:prstGeom prst="rect">
            <a:avLst/>
          </a:prstGeom>
          <a:noFill/>
        </p:spPr>
        <p:txBody>
          <a:bodyPr wrap="square" rtlCol="0">
            <a:spAutoFit/>
          </a:bodyPr>
          <a:lstStyle/>
          <a:p>
            <a:r>
              <a:rPr lang="en-US" dirty="0"/>
              <a:t>P</a:t>
            </a:r>
          </a:p>
        </p:txBody>
      </p:sp>
      <p:graphicFrame>
        <p:nvGraphicFramePr>
          <p:cNvPr id="14" name="Tabelle 13"/>
          <p:cNvGraphicFramePr>
            <a:graphicFrameLocks noGrp="1"/>
          </p:cNvGraphicFramePr>
          <p:nvPr/>
        </p:nvGraphicFramePr>
        <p:xfrm>
          <a:off x="611560" y="5013176"/>
          <a:ext cx="2376263" cy="741680"/>
        </p:xfrm>
        <a:graphic>
          <a:graphicData uri="http://schemas.openxmlformats.org/drawingml/2006/table">
            <a:tbl>
              <a:tblPr firstRow="1" bandRow="1">
                <a:tableStyleId>{D7AC3CCA-C797-4891-BE02-D94E43425B78}</a:tableStyleId>
              </a:tblPr>
              <a:tblGrid>
                <a:gridCol w="1018399">
                  <a:extLst>
                    <a:ext uri="{9D8B030D-6E8A-4147-A177-3AD203B41FA5}">
                      <a16:colId xmlns:a16="http://schemas.microsoft.com/office/drawing/2014/main" val="20000"/>
                    </a:ext>
                  </a:extLst>
                </a:gridCol>
                <a:gridCol w="339466">
                  <a:extLst>
                    <a:ext uri="{9D8B030D-6E8A-4147-A177-3AD203B41FA5}">
                      <a16:colId xmlns:a16="http://schemas.microsoft.com/office/drawing/2014/main" val="20001"/>
                    </a:ext>
                  </a:extLst>
                </a:gridCol>
                <a:gridCol w="339466">
                  <a:extLst>
                    <a:ext uri="{9D8B030D-6E8A-4147-A177-3AD203B41FA5}">
                      <a16:colId xmlns:a16="http://schemas.microsoft.com/office/drawing/2014/main" val="20002"/>
                    </a:ext>
                  </a:extLst>
                </a:gridCol>
                <a:gridCol w="339466">
                  <a:extLst>
                    <a:ext uri="{9D8B030D-6E8A-4147-A177-3AD203B41FA5}">
                      <a16:colId xmlns:a16="http://schemas.microsoft.com/office/drawing/2014/main" val="20003"/>
                    </a:ext>
                  </a:extLst>
                </a:gridCol>
                <a:gridCol w="339466">
                  <a:extLst>
                    <a:ext uri="{9D8B030D-6E8A-4147-A177-3AD203B41FA5}">
                      <a16:colId xmlns:a16="http://schemas.microsoft.com/office/drawing/2014/main" val="20004"/>
                    </a:ext>
                  </a:extLst>
                </a:gridCol>
              </a:tblGrid>
              <a:tr h="370840">
                <a:tc>
                  <a:txBody>
                    <a:bodyPr/>
                    <a:lstStyle/>
                    <a:p>
                      <a:r>
                        <a:rPr lang="en-US" dirty="0"/>
                        <a:t>SSN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RSN</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16" name="Tabelle 15"/>
          <p:cNvGraphicFramePr>
            <a:graphicFrameLocks noGrp="1"/>
          </p:cNvGraphicFramePr>
          <p:nvPr/>
        </p:nvGraphicFramePr>
        <p:xfrm>
          <a:off x="4932040" y="5013176"/>
          <a:ext cx="2016224" cy="741680"/>
        </p:xfrm>
        <a:graphic>
          <a:graphicData uri="http://schemas.openxmlformats.org/drawingml/2006/table">
            <a:tbl>
              <a:tblPr firstRow="1" bandRow="1">
                <a:tableStyleId>{D7AC3CCA-C797-4891-BE02-D94E43425B78}</a:tableStyleId>
              </a:tblPr>
              <a:tblGrid>
                <a:gridCol w="703606">
                  <a:extLst>
                    <a:ext uri="{9D8B030D-6E8A-4147-A177-3AD203B41FA5}">
                      <a16:colId xmlns:a16="http://schemas.microsoft.com/office/drawing/2014/main" val="20000"/>
                    </a:ext>
                  </a:extLst>
                </a:gridCol>
                <a:gridCol w="412518">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370840">
                <a:tc>
                  <a:txBody>
                    <a:bodyPr/>
                    <a:lstStyle/>
                    <a:p>
                      <a:r>
                        <a:rPr lang="en-US" dirty="0"/>
                        <a:t>SSN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r h="370840">
                <a:tc>
                  <a:txBody>
                    <a:bodyPr/>
                    <a:lstStyle/>
                    <a:p>
                      <a:r>
                        <a:rPr lang="en-US" dirty="0"/>
                        <a:t>RSN</a:t>
                      </a:r>
                    </a:p>
                  </a:txBody>
                  <a:tcPr/>
                </a:tc>
                <a:tc>
                  <a:txBody>
                    <a:bodyPr/>
                    <a:lstStyle/>
                    <a:p>
                      <a:r>
                        <a:rPr lang="en-US" dirty="0"/>
                        <a:t>6</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703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60" name="Rectangle 48"/>
          <p:cNvSpPr>
            <a:spLocks noGrp="1" noChangeArrowheads="1"/>
          </p:cNvSpPr>
          <p:nvPr>
            <p:ph type="title"/>
          </p:nvPr>
        </p:nvSpPr>
        <p:spPr/>
        <p:txBody>
          <a:bodyPr/>
          <a:lstStyle/>
          <a:p>
            <a:r>
              <a:rPr lang="en-US" dirty="0"/>
              <a:t>Fault Tolerance</a:t>
            </a:r>
          </a:p>
        </p:txBody>
      </p:sp>
      <p:sp>
        <p:nvSpPr>
          <p:cNvPr id="218161" name="Rectangle 49"/>
          <p:cNvSpPr>
            <a:spLocks noGrp="1" noChangeArrowheads="1"/>
          </p:cNvSpPr>
          <p:nvPr>
            <p:ph idx="1"/>
          </p:nvPr>
        </p:nvSpPr>
        <p:spPr/>
        <p:txBody>
          <a:bodyPr>
            <a:normAutofit/>
          </a:bodyPr>
          <a:lstStyle/>
          <a:p>
            <a:pPr>
              <a:buFont typeface="Arial" charset="0"/>
              <a:buChar char="•"/>
            </a:pPr>
            <a:r>
              <a:rPr lang="en-US" dirty="0"/>
              <a:t>No (non-trivial) system contains no fault!</a:t>
            </a:r>
          </a:p>
          <a:p>
            <a:pPr>
              <a:buFont typeface="Arial" charset="0"/>
              <a:buChar char="•"/>
            </a:pPr>
            <a:r>
              <a:rPr lang="en-US" dirty="0"/>
              <a:t>Taking faults into account is, thus, absolutely necessary!</a:t>
            </a:r>
          </a:p>
          <a:p>
            <a:pPr>
              <a:buFont typeface="Arial" charset="0"/>
              <a:buChar char="•"/>
            </a:pPr>
            <a:r>
              <a:rPr lang="en-US" dirty="0"/>
              <a:t>In large systems (e.g., the Internet) some components will always work faulty</a:t>
            </a:r>
          </a:p>
          <a:p>
            <a:pPr>
              <a:buFont typeface="Arial" charset="0"/>
              <a:buChar char="•"/>
            </a:pPr>
            <a:endParaRPr lang="en-US" dirty="0"/>
          </a:p>
          <a:p>
            <a:pPr>
              <a:buFont typeface="Arial" charset="0"/>
              <a:buChar char="•"/>
            </a:pPr>
            <a:r>
              <a:rPr lang="en-US" dirty="0"/>
              <a:t>Simple motivation: All computers of a systems must be available at the same time (</a:t>
            </a:r>
            <a:r>
              <a:rPr lang="en-US" dirty="0">
                <a:sym typeface="Wingdings" pitchFamily="2" charset="2"/>
              </a:rPr>
              <a:t> </a:t>
            </a:r>
            <a:r>
              <a:rPr lang="en-US" dirty="0">
                <a:solidFill>
                  <a:schemeClr val="tx2"/>
                </a:solidFill>
              </a:rPr>
              <a:t>serial composition</a:t>
            </a:r>
            <a:r>
              <a:rPr lang="en-US" dirty="0"/>
              <a:t>)</a:t>
            </a:r>
          </a:p>
          <a:p>
            <a:pPr lvl="1">
              <a:tabLst>
                <a:tab pos="2873375" algn="l"/>
              </a:tabLst>
            </a:pPr>
            <a:r>
              <a:rPr lang="en-US" dirty="0"/>
              <a:t>1 computer	</a:t>
            </a:r>
            <a:r>
              <a:rPr lang="en-US" dirty="0">
                <a:sym typeface="Wingdings" pitchFamily="2" charset="2"/>
              </a:rPr>
              <a:t> system unavailable </a:t>
            </a:r>
            <a:r>
              <a:rPr lang="en-US" dirty="0"/>
              <a:t>1% of the time</a:t>
            </a:r>
          </a:p>
          <a:p>
            <a:pPr lvl="1">
              <a:tabLst>
                <a:tab pos="2873375" algn="l"/>
              </a:tabLst>
            </a:pPr>
            <a:r>
              <a:rPr lang="en-US" dirty="0"/>
              <a:t>10 computers	</a:t>
            </a:r>
            <a:r>
              <a:rPr lang="en-US" dirty="0">
                <a:sym typeface="Wingdings" pitchFamily="2" charset="2"/>
              </a:rPr>
              <a:t> system unavailable </a:t>
            </a:r>
            <a:r>
              <a:rPr lang="de-DE" dirty="0">
                <a:sym typeface="Wingdings" pitchFamily="2" charset="2"/>
              </a:rPr>
              <a:t>~</a:t>
            </a:r>
            <a:r>
              <a:rPr lang="en-US" dirty="0"/>
              <a:t>10% of the time</a:t>
            </a:r>
          </a:p>
          <a:p>
            <a:pPr lvl="1">
              <a:tabLst>
                <a:tab pos="2873375" algn="l"/>
              </a:tabLst>
            </a:pPr>
            <a:r>
              <a:rPr lang="en-US" dirty="0"/>
              <a:t>100 computers	</a:t>
            </a:r>
            <a:r>
              <a:rPr lang="en-US" dirty="0">
                <a:sym typeface="Wingdings" pitchFamily="2" charset="2"/>
              </a:rPr>
              <a:t> system unavailable </a:t>
            </a:r>
            <a:r>
              <a:rPr lang="de-DE" dirty="0">
                <a:sym typeface="Wingdings" pitchFamily="2" charset="2"/>
              </a:rPr>
              <a:t>~</a:t>
            </a:r>
            <a:r>
              <a:rPr lang="en-US" dirty="0"/>
              <a:t>63% of the time</a:t>
            </a:r>
          </a:p>
          <a:p>
            <a:pPr lvl="1">
              <a:tabLst>
                <a:tab pos="2873375" algn="l"/>
              </a:tabLst>
            </a:pPr>
            <a:r>
              <a:rPr lang="en-US" dirty="0"/>
              <a:t>1000 computers	</a:t>
            </a:r>
            <a:r>
              <a:rPr lang="en-US" dirty="0">
                <a:sym typeface="Wingdings" pitchFamily="2" charset="2"/>
              </a:rPr>
              <a:t> system unavailable </a:t>
            </a:r>
            <a:r>
              <a:rPr lang="de-DE" dirty="0">
                <a:sym typeface="Wingdings" pitchFamily="2" charset="2"/>
              </a:rPr>
              <a:t>~</a:t>
            </a:r>
            <a:r>
              <a:rPr lang="en-US" dirty="0">
                <a:sym typeface="Wingdings" pitchFamily="2" charset="2"/>
              </a:rPr>
              <a:t>99.99% of the time</a:t>
            </a:r>
          </a:p>
          <a:p>
            <a:pPr>
              <a:buFont typeface="Arial" charset="0"/>
              <a:buChar char="•"/>
              <a:tabLst>
                <a:tab pos="2873375" algn="l"/>
              </a:tabLst>
            </a:pPr>
            <a:endParaRPr lang="en-US" dirty="0">
              <a:sym typeface="Wingdings" pitchFamily="2" charset="2"/>
            </a:endParaRPr>
          </a:p>
          <a:p>
            <a:pPr>
              <a:buFont typeface="Arial" charset="0"/>
              <a:buChar char="•"/>
              <a:tabLst>
                <a:tab pos="2873375" algn="l"/>
              </a:tabLst>
            </a:pPr>
            <a:r>
              <a:rPr lang="en-US" dirty="0">
                <a:sym typeface="Wingdings" pitchFamily="2" charset="2"/>
              </a:rPr>
              <a:t>Example university computer room: How often are </a:t>
            </a:r>
            <a:r>
              <a:rPr lang="en-US" dirty="0">
                <a:solidFill>
                  <a:schemeClr val="tx2"/>
                </a:solidFill>
                <a:sym typeface="Wingdings" pitchFamily="2" charset="2"/>
              </a:rPr>
              <a:t>all </a:t>
            </a:r>
            <a:r>
              <a:rPr lang="en-US" dirty="0">
                <a:sym typeface="Wingdings" pitchFamily="2" charset="2"/>
              </a:rPr>
              <a:t>computers in a large room functional at the </a:t>
            </a:r>
            <a:r>
              <a:rPr lang="en-US" dirty="0">
                <a:solidFill>
                  <a:schemeClr val="tx2"/>
                </a:solidFill>
                <a:sym typeface="Wingdings" pitchFamily="2" charset="2"/>
              </a:rPr>
              <a:t>same time</a:t>
            </a:r>
            <a:r>
              <a:rPr lang="en-US" dirty="0">
                <a:sym typeface="Wingdings" pitchFamily="2" charset="2"/>
              </a:rPr>
              <a:t>?</a:t>
            </a:r>
            <a:endParaRPr lang="en-US"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a:t>
            </a:fld>
            <a:endParaRPr lang="de-DE" dirty="0"/>
          </a:p>
        </p:txBody>
      </p:sp>
    </p:spTree>
    <p:extLst>
      <p:ext uri="{BB962C8B-B14F-4D97-AF65-F5344CB8AC3E}">
        <p14:creationId xmlns:p14="http://schemas.microsoft.com/office/powerpoint/2010/main" val="28702515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Sender based message logging example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30</a:t>
            </a:fld>
            <a:endParaRPr lang="de-DE" dirty="0"/>
          </a:p>
        </p:txBody>
      </p:sp>
      <p:pic>
        <p:nvPicPr>
          <p:cNvPr id="1027" name="Picture 3"/>
          <p:cNvPicPr>
            <a:picLocks noChangeAspect="1" noChangeArrowheads="1"/>
          </p:cNvPicPr>
          <p:nvPr/>
        </p:nvPicPr>
        <p:blipFill>
          <a:blip r:embed="rId3" cstate="print"/>
          <a:srcRect/>
          <a:stretch>
            <a:fillRect/>
          </a:stretch>
        </p:blipFill>
        <p:spPr bwMode="auto">
          <a:xfrm>
            <a:off x="3419872" y="2348880"/>
            <a:ext cx="608459" cy="60845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411760" y="4221088"/>
            <a:ext cx="628650" cy="6286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355976" y="4221088"/>
            <a:ext cx="628650" cy="628650"/>
          </a:xfrm>
          <a:prstGeom prst="rect">
            <a:avLst/>
          </a:prstGeom>
          <a:noFill/>
          <a:ln w="9525">
            <a:noFill/>
            <a:miter lim="800000"/>
            <a:headEnd/>
            <a:tailEnd/>
          </a:ln>
        </p:spPr>
      </p:pic>
      <p:cxnSp>
        <p:nvCxnSpPr>
          <p:cNvPr id="12" name="Gerade Verbindung mit Pfeil 11"/>
          <p:cNvCxnSpPr/>
          <p:nvPr/>
        </p:nvCxnSpPr>
        <p:spPr bwMode="auto">
          <a:xfrm flipV="1">
            <a:off x="2843808" y="2924944"/>
            <a:ext cx="720080" cy="1296144"/>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Gerade Verbindung mit Pfeil 14"/>
          <p:cNvCxnSpPr/>
          <p:nvPr/>
        </p:nvCxnSpPr>
        <p:spPr bwMode="auto">
          <a:xfrm flipH="1" flipV="1">
            <a:off x="3851920" y="2924944"/>
            <a:ext cx="720080" cy="1368152"/>
          </a:xfrm>
          <a:prstGeom prst="straightConnector1">
            <a:avLst/>
          </a:prstGeom>
          <a:solidFill>
            <a:schemeClr val="tx2"/>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feld 16"/>
          <p:cNvSpPr txBox="1"/>
          <p:nvPr/>
        </p:nvSpPr>
        <p:spPr>
          <a:xfrm>
            <a:off x="2051720" y="4437112"/>
            <a:ext cx="288032" cy="369332"/>
          </a:xfrm>
          <a:prstGeom prst="rect">
            <a:avLst/>
          </a:prstGeom>
          <a:noFill/>
        </p:spPr>
        <p:txBody>
          <a:bodyPr wrap="square" rtlCol="0">
            <a:spAutoFit/>
          </a:bodyPr>
          <a:lstStyle/>
          <a:p>
            <a:r>
              <a:rPr lang="en-US" dirty="0"/>
              <a:t>A</a:t>
            </a:r>
          </a:p>
        </p:txBody>
      </p:sp>
      <p:sp>
        <p:nvSpPr>
          <p:cNvPr id="18" name="Textfeld 17"/>
          <p:cNvSpPr txBox="1"/>
          <p:nvPr/>
        </p:nvSpPr>
        <p:spPr>
          <a:xfrm>
            <a:off x="5076056" y="4365104"/>
            <a:ext cx="360040" cy="369332"/>
          </a:xfrm>
          <a:prstGeom prst="rect">
            <a:avLst/>
          </a:prstGeom>
          <a:noFill/>
        </p:spPr>
        <p:txBody>
          <a:bodyPr wrap="square" rtlCol="0">
            <a:spAutoFit/>
          </a:bodyPr>
          <a:lstStyle/>
          <a:p>
            <a:r>
              <a:rPr lang="en-US" dirty="0"/>
              <a:t>B</a:t>
            </a:r>
          </a:p>
        </p:txBody>
      </p:sp>
      <p:sp>
        <p:nvSpPr>
          <p:cNvPr id="19" name="Textfeld 18"/>
          <p:cNvSpPr txBox="1"/>
          <p:nvPr/>
        </p:nvSpPr>
        <p:spPr>
          <a:xfrm>
            <a:off x="3995936" y="2276872"/>
            <a:ext cx="432048" cy="369332"/>
          </a:xfrm>
          <a:prstGeom prst="rect">
            <a:avLst/>
          </a:prstGeom>
          <a:noFill/>
        </p:spPr>
        <p:txBody>
          <a:bodyPr wrap="square" rtlCol="0">
            <a:spAutoFit/>
          </a:bodyPr>
          <a:lstStyle/>
          <a:p>
            <a:r>
              <a:rPr lang="en-US" dirty="0"/>
              <a:t>P</a:t>
            </a:r>
          </a:p>
        </p:txBody>
      </p:sp>
      <p:graphicFrame>
        <p:nvGraphicFramePr>
          <p:cNvPr id="14" name="Tabelle 13"/>
          <p:cNvGraphicFramePr>
            <a:graphicFrameLocks noGrp="1"/>
          </p:cNvGraphicFramePr>
          <p:nvPr/>
        </p:nvGraphicFramePr>
        <p:xfrm>
          <a:off x="611560" y="5013176"/>
          <a:ext cx="2376263" cy="741680"/>
        </p:xfrm>
        <a:graphic>
          <a:graphicData uri="http://schemas.openxmlformats.org/drawingml/2006/table">
            <a:tbl>
              <a:tblPr firstRow="1" bandRow="1">
                <a:tableStyleId>{D7AC3CCA-C797-4891-BE02-D94E43425B78}</a:tableStyleId>
              </a:tblPr>
              <a:tblGrid>
                <a:gridCol w="1018399">
                  <a:extLst>
                    <a:ext uri="{9D8B030D-6E8A-4147-A177-3AD203B41FA5}">
                      <a16:colId xmlns:a16="http://schemas.microsoft.com/office/drawing/2014/main" val="20000"/>
                    </a:ext>
                  </a:extLst>
                </a:gridCol>
                <a:gridCol w="339466">
                  <a:extLst>
                    <a:ext uri="{9D8B030D-6E8A-4147-A177-3AD203B41FA5}">
                      <a16:colId xmlns:a16="http://schemas.microsoft.com/office/drawing/2014/main" val="20001"/>
                    </a:ext>
                  </a:extLst>
                </a:gridCol>
                <a:gridCol w="339466">
                  <a:extLst>
                    <a:ext uri="{9D8B030D-6E8A-4147-A177-3AD203B41FA5}">
                      <a16:colId xmlns:a16="http://schemas.microsoft.com/office/drawing/2014/main" val="20002"/>
                    </a:ext>
                  </a:extLst>
                </a:gridCol>
                <a:gridCol w="339466">
                  <a:extLst>
                    <a:ext uri="{9D8B030D-6E8A-4147-A177-3AD203B41FA5}">
                      <a16:colId xmlns:a16="http://schemas.microsoft.com/office/drawing/2014/main" val="20003"/>
                    </a:ext>
                  </a:extLst>
                </a:gridCol>
                <a:gridCol w="339466">
                  <a:extLst>
                    <a:ext uri="{9D8B030D-6E8A-4147-A177-3AD203B41FA5}">
                      <a16:colId xmlns:a16="http://schemas.microsoft.com/office/drawing/2014/main" val="20004"/>
                    </a:ext>
                  </a:extLst>
                </a:gridCol>
              </a:tblGrid>
              <a:tr h="370840">
                <a:tc>
                  <a:txBody>
                    <a:bodyPr/>
                    <a:lstStyle/>
                    <a:p>
                      <a:r>
                        <a:rPr lang="en-US" dirty="0"/>
                        <a:t>SSN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RSN</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16" name="Tabelle 15"/>
          <p:cNvGraphicFramePr>
            <a:graphicFrameLocks noGrp="1"/>
          </p:cNvGraphicFramePr>
          <p:nvPr/>
        </p:nvGraphicFramePr>
        <p:xfrm>
          <a:off x="4932040" y="5013176"/>
          <a:ext cx="2016224" cy="741680"/>
        </p:xfrm>
        <a:graphic>
          <a:graphicData uri="http://schemas.openxmlformats.org/drawingml/2006/table">
            <a:tbl>
              <a:tblPr firstRow="1" bandRow="1">
                <a:tableStyleId>{D7AC3CCA-C797-4891-BE02-D94E43425B78}</a:tableStyleId>
              </a:tblPr>
              <a:tblGrid>
                <a:gridCol w="703606">
                  <a:extLst>
                    <a:ext uri="{9D8B030D-6E8A-4147-A177-3AD203B41FA5}">
                      <a16:colId xmlns:a16="http://schemas.microsoft.com/office/drawing/2014/main" val="20000"/>
                    </a:ext>
                  </a:extLst>
                </a:gridCol>
                <a:gridCol w="412518">
                  <a:extLst>
                    <a:ext uri="{9D8B030D-6E8A-4147-A177-3AD203B41FA5}">
                      <a16:colId xmlns:a16="http://schemas.microsoft.com/office/drawing/2014/main" val="20001"/>
                    </a:ext>
                  </a:extLst>
                </a:gridCol>
                <a:gridCol w="396044">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370840">
                <a:tc>
                  <a:txBody>
                    <a:bodyPr/>
                    <a:lstStyle/>
                    <a:p>
                      <a:r>
                        <a:rPr lang="en-US" dirty="0"/>
                        <a:t>SSN</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r h="370840">
                <a:tc>
                  <a:txBody>
                    <a:bodyPr/>
                    <a:lstStyle/>
                    <a:p>
                      <a:r>
                        <a:rPr lang="en-US" dirty="0"/>
                        <a:t>RSN</a:t>
                      </a:r>
                    </a:p>
                  </a:txBody>
                  <a:tcPr/>
                </a:tc>
                <a:tc>
                  <a:txBody>
                    <a:bodyPr/>
                    <a:lstStyle/>
                    <a:p>
                      <a:r>
                        <a:rPr lang="en-US" dirty="0"/>
                        <a:t>6</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1"/>
                  </a:ext>
                </a:extLst>
              </a:tr>
            </a:tbl>
          </a:graphicData>
        </a:graphic>
      </p:graphicFrame>
      <p:sp>
        <p:nvSpPr>
          <p:cNvPr id="20" name="Textfeld 19"/>
          <p:cNvSpPr txBox="1"/>
          <p:nvPr/>
        </p:nvSpPr>
        <p:spPr>
          <a:xfrm>
            <a:off x="5580112" y="2492896"/>
            <a:ext cx="2808312" cy="1169551"/>
          </a:xfrm>
          <a:prstGeom prst="rect">
            <a:avLst/>
          </a:prstGeom>
          <a:noFill/>
        </p:spPr>
        <p:txBody>
          <a:bodyPr wrap="square" rtlCol="0">
            <a:spAutoFit/>
          </a:bodyPr>
          <a:lstStyle/>
          <a:p>
            <a:pPr>
              <a:buFont typeface="Arial" pitchFamily="34" charset="0"/>
              <a:buChar char="•"/>
            </a:pPr>
            <a:r>
              <a:rPr lang="en-US" sz="1400" dirty="0">
                <a:latin typeface="+mn-lt"/>
              </a:rPr>
              <a:t>RSN Messages have to be acknowledged too. </a:t>
            </a:r>
          </a:p>
          <a:p>
            <a:pPr>
              <a:buFont typeface="Arial" pitchFamily="34" charset="0"/>
              <a:buChar char="•"/>
            </a:pPr>
            <a:r>
              <a:rPr lang="en-US" sz="1400" dirty="0">
                <a:latin typeface="+mn-lt"/>
              </a:rPr>
              <a:t>P is not allowed to send messages before it receives the ACK for the last RSN</a:t>
            </a:r>
          </a:p>
        </p:txBody>
      </p:sp>
    </p:spTree>
    <p:extLst>
      <p:ext uri="{BB962C8B-B14F-4D97-AF65-F5344CB8AC3E}">
        <p14:creationId xmlns:p14="http://schemas.microsoft.com/office/powerpoint/2010/main" val="144142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Sender based message logging</a:t>
            </a:r>
          </a:p>
        </p:txBody>
      </p:sp>
      <p:sp>
        <p:nvSpPr>
          <p:cNvPr id="3" name="Inhaltsplatzhalter 2"/>
          <p:cNvSpPr>
            <a:spLocks noGrp="1"/>
          </p:cNvSpPr>
          <p:nvPr>
            <p:ph idx="1"/>
          </p:nvPr>
        </p:nvSpPr>
        <p:spPr/>
        <p:txBody>
          <a:bodyPr/>
          <a:lstStyle/>
          <a:p>
            <a:pPr>
              <a:buFont typeface="Arial" pitchFamily="34" charset="0"/>
              <a:buChar char="•"/>
            </a:pPr>
            <a:r>
              <a:rPr lang="en-US" dirty="0"/>
              <a:t>If process P fails, it is restarted on another node in the state of the last checkpoint</a:t>
            </a:r>
          </a:p>
          <a:p>
            <a:pPr>
              <a:buFont typeface="Arial" pitchFamily="34" charset="0"/>
              <a:buChar char="•"/>
            </a:pPr>
            <a:r>
              <a:rPr lang="en-US" dirty="0"/>
              <a:t>Requests all a resending of all messages via broadcast</a:t>
            </a:r>
          </a:p>
          <a:p>
            <a:pPr>
              <a:buFont typeface="Arial" pitchFamily="34" charset="0"/>
              <a:buChar char="•"/>
            </a:pPr>
            <a:r>
              <a:rPr lang="en-US" dirty="0"/>
              <a:t>Messages received by P will be processed in the RSN order </a:t>
            </a:r>
          </a:p>
          <a:p>
            <a:pPr>
              <a:buFont typeface="Arial" pitchFamily="34" charset="0"/>
              <a:buChar char="•"/>
            </a:pPr>
            <a:endParaRPr lang="en-US" dirty="0"/>
          </a:p>
          <a:p>
            <a:pPr>
              <a:buFont typeface="Arial" pitchFamily="34" charset="0"/>
              <a:buChar char="•"/>
            </a:pPr>
            <a:r>
              <a:rPr lang="en-US" dirty="0"/>
              <a:t>Partially logged messages are send after the logged ones</a:t>
            </a:r>
          </a:p>
          <a:p>
            <a:pPr>
              <a:buFont typeface="Arial" pitchFamily="34" charset="0"/>
              <a:buChar char="•"/>
            </a:pPr>
            <a:r>
              <a:rPr lang="en-US" dirty="0"/>
              <a:t>There is no total order to this message, they may be processed in a different order then the last time</a:t>
            </a:r>
          </a:p>
          <a:p>
            <a:pPr>
              <a:buFont typeface="Arial" pitchFamily="34" charset="0"/>
              <a:buChar char="•"/>
            </a:pPr>
            <a:r>
              <a:rPr lang="en-US" dirty="0"/>
              <a:t>As P was not allowed to communicate until all ACKs of RSN messages arrived, these messages will not have an effect to other processes, a different order is thus acceptable</a:t>
            </a:r>
          </a:p>
          <a:p>
            <a:pPr>
              <a:buFont typeface="Arial" pitchFamily="34" charset="0"/>
              <a:buChar char="•"/>
            </a:pPr>
            <a:endParaRPr lang="en-US" dirty="0"/>
          </a:p>
          <a:p>
            <a:pPr>
              <a:buFont typeface="Arial" pitchFamily="34" charset="0"/>
              <a:buChar char="•"/>
            </a:pPr>
            <a:r>
              <a:rPr lang="en-US" dirty="0"/>
              <a:t>This approach can only handle one process failure at a time.</a:t>
            </a:r>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5" name="Foliennummernplatzhalter 4"/>
          <p:cNvSpPr>
            <a:spLocks noGrp="1"/>
          </p:cNvSpPr>
          <p:nvPr>
            <p:ph type="sldNum" sz="quarter" idx="11"/>
          </p:nvPr>
        </p:nvSpPr>
        <p:spPr/>
        <p:txBody>
          <a:bodyPr/>
          <a:lstStyle/>
          <a:p>
            <a:r>
              <a:rPr lang="de-DE"/>
              <a:t>Slide </a:t>
            </a:r>
            <a:fld id="{DDA20590-EC26-DE40-BF83-8E86F34B783D}" type="slidenum">
              <a:rPr lang="de-DE" smtClean="0"/>
              <a:pPr/>
              <a:t>31</a:t>
            </a:fld>
            <a:endParaRPr lang="de-DE" dirty="0"/>
          </a:p>
        </p:txBody>
      </p:sp>
    </p:spTree>
    <p:extLst>
      <p:ext uri="{BB962C8B-B14F-4D97-AF65-F5344CB8AC3E}">
        <p14:creationId xmlns:p14="http://schemas.microsoft.com/office/powerpoint/2010/main" val="286009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Self stabilization</a:t>
            </a:r>
          </a:p>
        </p:txBody>
      </p:sp>
      <p:sp>
        <p:nvSpPr>
          <p:cNvPr id="4"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32</a:t>
            </a:fld>
            <a:endParaRPr lang="de-DE" dirty="0"/>
          </a:p>
        </p:txBody>
      </p:sp>
    </p:spTree>
    <p:extLst>
      <p:ext uri="{BB962C8B-B14F-4D97-AF65-F5344CB8AC3E}">
        <p14:creationId xmlns:p14="http://schemas.microsoft.com/office/powerpoint/2010/main" val="9010629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dirty="0"/>
              <a:t>Self-Stabilizing Systems</a:t>
            </a:r>
          </a:p>
        </p:txBody>
      </p:sp>
      <p:sp>
        <p:nvSpPr>
          <p:cNvPr id="673795" name="Rectangle 3"/>
          <p:cNvSpPr>
            <a:spLocks noGrp="1" noChangeArrowheads="1"/>
          </p:cNvSpPr>
          <p:nvPr>
            <p:ph idx="1"/>
          </p:nvPr>
        </p:nvSpPr>
        <p:spPr/>
        <p:txBody>
          <a:bodyPr/>
          <a:lstStyle/>
          <a:p>
            <a:pPr>
              <a:buFont typeface="Arial" charset="0"/>
              <a:buNone/>
            </a:pPr>
            <a:r>
              <a:rPr lang="de-DE" sz="2000" dirty="0">
                <a:latin typeface="Times New Roman" pitchFamily="18" charset="0"/>
              </a:rPr>
              <a:t>	</a:t>
            </a:r>
            <a:r>
              <a:rPr lang="de-DE" dirty="0">
                <a:latin typeface="Times New Roman" pitchFamily="18" charset="0"/>
              </a:rPr>
              <a:t>„</a:t>
            </a:r>
            <a:r>
              <a:rPr lang="en-US" dirty="0">
                <a:latin typeface="Times New Roman" pitchFamily="18" charset="0"/>
              </a:rPr>
              <a:t>We call the system "</a:t>
            </a:r>
            <a:r>
              <a:rPr lang="en-US" b="1" dirty="0">
                <a:latin typeface="Times New Roman" pitchFamily="18" charset="0"/>
              </a:rPr>
              <a:t>self-stabilizing</a:t>
            </a:r>
            <a:r>
              <a:rPr lang="en-US" dirty="0">
                <a:latin typeface="Times New Roman" pitchFamily="18" charset="0"/>
              </a:rPr>
              <a:t>" if and only if, regardless </a:t>
            </a:r>
            <a:br>
              <a:rPr lang="en-US" dirty="0">
                <a:latin typeface="Times New Roman" pitchFamily="18" charset="0"/>
              </a:rPr>
            </a:br>
            <a:r>
              <a:rPr lang="en-US" dirty="0">
                <a:latin typeface="Times New Roman" pitchFamily="18" charset="0"/>
              </a:rPr>
              <a:t>of the initial state […], the system is guaranteed to find itself </a:t>
            </a:r>
            <a:br>
              <a:rPr lang="en-US" dirty="0">
                <a:latin typeface="Times New Roman" pitchFamily="18" charset="0"/>
              </a:rPr>
            </a:br>
            <a:r>
              <a:rPr lang="en-US" dirty="0">
                <a:latin typeface="Times New Roman" pitchFamily="18" charset="0"/>
              </a:rPr>
              <a:t>in a legitimate state after a finite number of moves</a:t>
            </a:r>
            <a:r>
              <a:rPr lang="de-DE" dirty="0">
                <a:latin typeface="Times New Roman" pitchFamily="18" charset="0"/>
              </a:rPr>
              <a:t>.“</a:t>
            </a:r>
            <a:br>
              <a:rPr lang="de-DE" dirty="0">
                <a:latin typeface="Times New Roman" pitchFamily="18" charset="0"/>
              </a:rPr>
            </a:br>
            <a:r>
              <a:rPr lang="de-DE" dirty="0">
                <a:latin typeface="Times New Roman" pitchFamily="18" charset="0"/>
              </a:rPr>
              <a:t>Dijkstra, 1974</a:t>
            </a:r>
          </a:p>
        </p:txBody>
      </p:sp>
      <p:sp>
        <p:nvSpPr>
          <p:cNvPr id="12"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grpSp>
        <p:nvGrpSpPr>
          <p:cNvPr id="2" name="Group 9"/>
          <p:cNvGrpSpPr>
            <a:grpSpLocks/>
          </p:cNvGrpSpPr>
          <p:nvPr/>
        </p:nvGrpSpPr>
        <p:grpSpPr bwMode="auto">
          <a:xfrm>
            <a:off x="1684338" y="2687638"/>
            <a:ext cx="5899661" cy="3513137"/>
            <a:chOff x="1020" y="1956"/>
            <a:chExt cx="3274" cy="1950"/>
          </a:xfrm>
        </p:grpSpPr>
        <p:pic>
          <p:nvPicPr>
            <p:cNvPr id="673802" name="Picture 10" descr="stehaufmaennchen"/>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906" t="2209" r="21379" b="7085"/>
            <a:stretch>
              <a:fillRect/>
            </a:stretch>
          </p:blipFill>
          <p:spPr bwMode="auto">
            <a:xfrm>
              <a:off x="2813" y="1956"/>
              <a:ext cx="923" cy="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73803" name="Picture 11" descr="Bild2"/>
            <p:cNvPicPr>
              <a:picLocks noChangeAspect="1" noChangeArrowheads="1"/>
            </p:cNvPicPr>
            <p:nvPr/>
          </p:nvPicPr>
          <p:blipFill>
            <a:blip r:embed="rId3" cstate="print">
              <a:clrChange>
                <a:clrFrom>
                  <a:srgbClr val="FDFDFD"/>
                </a:clrFrom>
                <a:clrTo>
                  <a:srgbClr val="FDFDFD">
                    <a:alpha val="0"/>
                  </a:srgbClr>
                </a:clrTo>
              </a:clrChange>
              <a:lum bright="36000"/>
              <a:extLst>
                <a:ext uri="{28A0092B-C50C-407E-A947-70E740481C1C}">
                  <a14:useLocalDpi xmlns:a14="http://schemas.microsoft.com/office/drawing/2010/main" val="0"/>
                </a:ext>
              </a:extLst>
            </a:blip>
            <a:srcRect/>
            <a:stretch>
              <a:fillRect/>
            </a:stretch>
          </p:blipFill>
          <p:spPr bwMode="auto">
            <a:xfrm rot="600000">
              <a:off x="1181" y="2908"/>
              <a:ext cx="1948" cy="9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73804" name="Text Box 12"/>
            <p:cNvSpPr txBox="1">
              <a:spLocks noChangeArrowheads="1"/>
            </p:cNvSpPr>
            <p:nvPr/>
          </p:nvSpPr>
          <p:spPr bwMode="auto">
            <a:xfrm>
              <a:off x="1020" y="2568"/>
              <a:ext cx="715" cy="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Illegitimate</a:t>
              </a:r>
              <a:br>
                <a:rPr lang="en-US" dirty="0"/>
              </a:br>
              <a:r>
                <a:rPr lang="en-US" dirty="0"/>
                <a:t>State</a:t>
              </a:r>
            </a:p>
          </p:txBody>
        </p:sp>
        <p:sp>
          <p:nvSpPr>
            <p:cNvPr id="673805" name="Text Box 13"/>
            <p:cNvSpPr txBox="1">
              <a:spLocks noChangeArrowheads="1"/>
            </p:cNvSpPr>
            <p:nvPr/>
          </p:nvSpPr>
          <p:spPr bwMode="auto">
            <a:xfrm>
              <a:off x="3601" y="1978"/>
              <a:ext cx="693" cy="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Legitimate</a:t>
              </a:r>
              <a:br>
                <a:rPr lang="en-US" dirty="0"/>
              </a:br>
              <a:r>
                <a:rPr lang="en-US" dirty="0"/>
                <a:t>State</a:t>
              </a:r>
            </a:p>
          </p:txBody>
        </p:sp>
        <p:sp>
          <p:nvSpPr>
            <p:cNvPr id="673806" name="Line 14"/>
            <p:cNvSpPr>
              <a:spLocks noChangeShapeType="1"/>
            </p:cNvSpPr>
            <p:nvPr/>
          </p:nvSpPr>
          <p:spPr bwMode="auto">
            <a:xfrm>
              <a:off x="2699" y="3861"/>
              <a:ext cx="589"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pic>
          <p:nvPicPr>
            <p:cNvPr id="673807" name="Picture 15" descr="Bild2"/>
            <p:cNvPicPr>
              <a:picLocks noChangeAspect="1" noChangeArrowheads="1"/>
            </p:cNvPicPr>
            <p:nvPr/>
          </p:nvPicPr>
          <p:blipFill>
            <a:blip r:embed="rId4" cstate="print">
              <a:extLst>
                <a:ext uri="{28A0092B-C50C-407E-A947-70E740481C1C}">
                  <a14:useLocalDpi xmlns:a14="http://schemas.microsoft.com/office/drawing/2010/main" val="0"/>
                </a:ext>
              </a:extLst>
            </a:blip>
            <a:srcRect r="50000" b="62184"/>
            <a:stretch>
              <a:fillRect/>
            </a:stretch>
          </p:blipFill>
          <p:spPr bwMode="auto">
            <a:xfrm>
              <a:off x="1791" y="2614"/>
              <a:ext cx="1497" cy="703"/>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33</a:t>
            </a:fld>
            <a:endParaRPr lang="de-DE" dirty="0"/>
          </a:p>
        </p:txBody>
      </p:sp>
    </p:spTree>
    <p:extLst>
      <p:ext uri="{BB962C8B-B14F-4D97-AF65-F5344CB8AC3E}">
        <p14:creationId xmlns:p14="http://schemas.microsoft.com/office/powerpoint/2010/main" val="528509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4" name="Rectangle 8"/>
          <p:cNvSpPr>
            <a:spLocks noGrp="1" noChangeArrowheads="1"/>
          </p:cNvSpPr>
          <p:nvPr>
            <p:ph type="title"/>
          </p:nvPr>
        </p:nvSpPr>
        <p:spPr/>
        <p:txBody>
          <a:bodyPr>
            <a:normAutofit/>
          </a:bodyPr>
          <a:lstStyle/>
          <a:p>
            <a:r>
              <a:rPr lang="en-US" dirty="0"/>
              <a:t>Proof of Self-Stabilization</a:t>
            </a:r>
          </a:p>
        </p:txBody>
      </p:sp>
      <p:sp>
        <p:nvSpPr>
          <p:cNvPr id="659465" name="Rectangle 9"/>
          <p:cNvSpPr>
            <a:spLocks noGrp="1" noChangeArrowheads="1"/>
          </p:cNvSpPr>
          <p:nvPr>
            <p:ph idx="1"/>
          </p:nvPr>
        </p:nvSpPr>
        <p:spPr/>
        <p:txBody>
          <a:bodyPr>
            <a:normAutofit/>
          </a:bodyPr>
          <a:lstStyle/>
          <a:p>
            <a:pPr>
              <a:lnSpc>
                <a:spcPct val="110000"/>
              </a:lnSpc>
              <a:buFont typeface="Arial" charset="0"/>
              <a:buChar char="•"/>
            </a:pPr>
            <a:r>
              <a:rPr lang="en-US" dirty="0"/>
              <a:t>Set of </a:t>
            </a:r>
            <a:r>
              <a:rPr lang="en-US" i="1" dirty="0"/>
              <a:t>all</a:t>
            </a:r>
            <a:r>
              <a:rPr lang="en-US" dirty="0"/>
              <a:t> states </a:t>
            </a:r>
            <a:r>
              <a:rPr lang="en-US" i="1" dirty="0"/>
              <a:t>Z</a:t>
            </a:r>
          </a:p>
          <a:p>
            <a:pPr>
              <a:lnSpc>
                <a:spcPct val="110000"/>
              </a:lnSpc>
              <a:buFont typeface="Arial" charset="0"/>
              <a:buChar char="•"/>
            </a:pPr>
            <a:r>
              <a:rPr lang="en-US" dirty="0"/>
              <a:t>Set of the </a:t>
            </a:r>
            <a:r>
              <a:rPr lang="en-US" i="1" dirty="0"/>
              <a:t>legitimate</a:t>
            </a:r>
            <a:r>
              <a:rPr lang="en-US" dirty="0"/>
              <a:t> states </a:t>
            </a:r>
            <a:r>
              <a:rPr lang="en-US" i="1" dirty="0"/>
              <a:t>L</a:t>
            </a:r>
            <a:r>
              <a:rPr lang="en-US" dirty="0"/>
              <a:t> ⊆ </a:t>
            </a:r>
            <a:r>
              <a:rPr lang="en-US" i="1" dirty="0"/>
              <a:t>Z</a:t>
            </a:r>
          </a:p>
          <a:p>
            <a:pPr>
              <a:lnSpc>
                <a:spcPct val="110000"/>
              </a:lnSpc>
              <a:buFont typeface="Arial" charset="0"/>
              <a:buChar char="•"/>
            </a:pPr>
            <a:r>
              <a:rPr lang="en-US" dirty="0"/>
              <a:t>To be proven: convergence and closure</a:t>
            </a:r>
          </a:p>
          <a:p>
            <a:pPr>
              <a:lnSpc>
                <a:spcPct val="110000"/>
              </a:lnSpc>
              <a:buFont typeface="Arial" charset="0"/>
              <a:buChar char="•"/>
            </a:pPr>
            <a:endParaRPr lang="en-US" dirty="0"/>
          </a:p>
          <a:p>
            <a:pPr>
              <a:lnSpc>
                <a:spcPct val="110000"/>
              </a:lnSpc>
              <a:buFont typeface="Arial" charset="0"/>
              <a:buChar char="•"/>
            </a:pPr>
            <a:r>
              <a:rPr lang="en-US" b="1" dirty="0">
                <a:solidFill>
                  <a:schemeClr val="accent1"/>
                </a:solidFill>
              </a:rPr>
              <a:t>Convergence</a:t>
            </a:r>
            <a:r>
              <a:rPr lang="en-US" dirty="0"/>
              <a:t>: Starting from a state </a:t>
            </a:r>
            <a:r>
              <a:rPr lang="en-US" i="1" dirty="0"/>
              <a:t>Z</a:t>
            </a:r>
            <a:r>
              <a:rPr lang="en-US" dirty="0"/>
              <a:t> \ </a:t>
            </a:r>
            <a:r>
              <a:rPr lang="en-US" i="1" dirty="0"/>
              <a:t>L</a:t>
            </a:r>
            <a:r>
              <a:rPr lang="en-US" dirty="0"/>
              <a:t>, after a limited number of steps a state in </a:t>
            </a:r>
            <a:r>
              <a:rPr lang="en-US" i="1" dirty="0"/>
              <a:t>L</a:t>
            </a:r>
            <a:r>
              <a:rPr lang="en-US" dirty="0"/>
              <a:t> is reached</a:t>
            </a:r>
          </a:p>
          <a:p>
            <a:pPr lvl="1">
              <a:lnSpc>
                <a:spcPct val="110000"/>
              </a:lnSpc>
            </a:pPr>
            <a:r>
              <a:rPr lang="en-US" dirty="0"/>
              <a:t>Construct a function </a:t>
            </a:r>
            <a:r>
              <a:rPr lang="en-US" i="1" dirty="0"/>
              <a:t>t</a:t>
            </a:r>
            <a:r>
              <a:rPr lang="en-US" dirty="0"/>
              <a:t> (termination function) from </a:t>
            </a:r>
            <a:r>
              <a:rPr lang="en-US" i="1" dirty="0"/>
              <a:t>Z</a:t>
            </a:r>
            <a:r>
              <a:rPr lang="en-US" dirty="0"/>
              <a:t> to ℕ, that decreases with every step and indicates with </a:t>
            </a:r>
            <a:r>
              <a:rPr lang="en-US" i="1" dirty="0"/>
              <a:t>t</a:t>
            </a:r>
            <a:r>
              <a:rPr lang="en-US" dirty="0"/>
              <a:t> = 0 the stabilization in the end</a:t>
            </a:r>
          </a:p>
          <a:p>
            <a:pPr lvl="1">
              <a:lnSpc>
                <a:spcPct val="110000"/>
              </a:lnSpc>
            </a:pPr>
            <a:endParaRPr lang="en-US" dirty="0"/>
          </a:p>
          <a:p>
            <a:pPr algn="just">
              <a:lnSpc>
                <a:spcPct val="110000"/>
              </a:lnSpc>
              <a:buFont typeface="Arial" charset="0"/>
              <a:buChar char="•"/>
            </a:pPr>
            <a:r>
              <a:rPr lang="en-US" b="1" dirty="0">
                <a:solidFill>
                  <a:schemeClr val="accent1"/>
                </a:solidFill>
              </a:rPr>
              <a:t>Closure</a:t>
            </a:r>
            <a:r>
              <a:rPr lang="en-US" dirty="0"/>
              <a:t>: Starting in a state in </a:t>
            </a:r>
            <a:r>
              <a:rPr lang="en-US" i="1" dirty="0"/>
              <a:t>L</a:t>
            </a:r>
            <a:r>
              <a:rPr lang="en-US" dirty="0"/>
              <a:t>, each following state again is in </a:t>
            </a:r>
            <a:r>
              <a:rPr lang="en-US" i="1" dirty="0"/>
              <a:t>L</a:t>
            </a:r>
          </a:p>
          <a:p>
            <a:pPr lvl="1">
              <a:lnSpc>
                <a:spcPct val="110000"/>
              </a:lnSpc>
            </a:pPr>
            <a:r>
              <a:rPr lang="en-US" dirty="0"/>
              <a:t>Proven usually through an invariant</a:t>
            </a:r>
          </a:p>
        </p:txBody>
      </p:sp>
      <p:sp>
        <p:nvSpPr>
          <p:cNvPr id="9"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59460" name="AutoShape 4"/>
          <p:cNvSpPr>
            <a:spLocks noChangeArrowheads="1"/>
          </p:cNvSpPr>
          <p:nvPr/>
        </p:nvSpPr>
        <p:spPr bwMode="auto">
          <a:xfrm>
            <a:off x="5940152" y="1417638"/>
            <a:ext cx="1763712" cy="1403350"/>
          </a:xfrm>
          <a:prstGeom prst="roundRect">
            <a:avLst>
              <a:gd name="adj" fmla="val 16667"/>
            </a:avLst>
          </a:prstGeom>
          <a:solidFill>
            <a:schemeClr val="accent2"/>
          </a:solidFill>
          <a:ln>
            <a:noFill/>
          </a:ln>
          <a:effectLst/>
        </p:spPr>
        <p:txBody>
          <a:bodyPr wrap="none" anchor="ctr"/>
          <a:lstStyle/>
          <a:p>
            <a:endParaRPr lang="de-DE"/>
          </a:p>
        </p:txBody>
      </p:sp>
      <p:sp>
        <p:nvSpPr>
          <p:cNvPr id="659461" name="AutoShape 5"/>
          <p:cNvSpPr>
            <a:spLocks noChangeArrowheads="1"/>
          </p:cNvSpPr>
          <p:nvPr/>
        </p:nvSpPr>
        <p:spPr bwMode="auto">
          <a:xfrm>
            <a:off x="6406877" y="2065338"/>
            <a:ext cx="1081087" cy="576263"/>
          </a:xfrm>
          <a:prstGeom prst="roundRect">
            <a:avLst>
              <a:gd name="adj" fmla="val 16667"/>
            </a:avLst>
          </a:prstGeom>
          <a:solidFill>
            <a:schemeClr val="accent1">
              <a:lumMod val="60000"/>
              <a:lumOff val="40000"/>
            </a:schemeClr>
          </a:solidFill>
          <a:ln>
            <a:noFill/>
          </a:ln>
          <a:effectLst/>
        </p:spPr>
        <p:txBody>
          <a:bodyPr wrap="none" anchor="ctr"/>
          <a:lstStyle/>
          <a:p>
            <a:pPr marL="342900" indent="-342900" algn="ctr">
              <a:spcBef>
                <a:spcPct val="25000"/>
              </a:spcBef>
              <a:buClr>
                <a:schemeClr val="tx2"/>
              </a:buClr>
              <a:buFont typeface="Arial" charset="0"/>
              <a:buNone/>
            </a:pPr>
            <a:r>
              <a:rPr lang="de-DE" sz="2200" i="1"/>
              <a:t>L</a:t>
            </a:r>
          </a:p>
        </p:txBody>
      </p:sp>
      <p:sp>
        <p:nvSpPr>
          <p:cNvPr id="659462" name="Text Box 6"/>
          <p:cNvSpPr txBox="1">
            <a:spLocks noChangeArrowheads="1"/>
          </p:cNvSpPr>
          <p:nvPr/>
        </p:nvSpPr>
        <p:spPr bwMode="auto">
          <a:xfrm>
            <a:off x="5976664" y="2136776"/>
            <a:ext cx="355600" cy="427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5000"/>
              </a:spcBef>
              <a:buClr>
                <a:schemeClr val="tx2"/>
              </a:buClr>
              <a:buFont typeface="Arial" charset="0"/>
              <a:buNone/>
            </a:pPr>
            <a:r>
              <a:rPr lang="de-DE" sz="2200" i="1"/>
              <a:t>Z</a:t>
            </a:r>
          </a:p>
        </p:txBody>
      </p:sp>
      <p:sp>
        <p:nvSpPr>
          <p:cNvPr id="659463" name="Freeform 7"/>
          <p:cNvSpPr>
            <a:spLocks/>
          </p:cNvSpPr>
          <p:nvPr/>
        </p:nvSpPr>
        <p:spPr bwMode="auto">
          <a:xfrm>
            <a:off x="6192564" y="1597026"/>
            <a:ext cx="708025" cy="900112"/>
          </a:xfrm>
          <a:custGeom>
            <a:avLst/>
            <a:gdLst>
              <a:gd name="T0" fmla="*/ 0 w 446"/>
              <a:gd name="T1" fmla="*/ 0 h 567"/>
              <a:gd name="T2" fmla="*/ 204 w 446"/>
              <a:gd name="T3" fmla="*/ 136 h 567"/>
              <a:gd name="T4" fmla="*/ 431 w 446"/>
              <a:gd name="T5" fmla="*/ 204 h 567"/>
              <a:gd name="T6" fmla="*/ 294 w 446"/>
              <a:gd name="T7" fmla="*/ 386 h 567"/>
              <a:gd name="T8" fmla="*/ 294 w 446"/>
              <a:gd name="T9" fmla="*/ 522 h 567"/>
              <a:gd name="T10" fmla="*/ 362 w 446"/>
              <a:gd name="T11" fmla="*/ 567 h 567"/>
            </a:gdLst>
            <a:ahLst/>
            <a:cxnLst>
              <a:cxn ang="0">
                <a:pos x="T0" y="T1"/>
              </a:cxn>
              <a:cxn ang="0">
                <a:pos x="T2" y="T3"/>
              </a:cxn>
              <a:cxn ang="0">
                <a:pos x="T4" y="T5"/>
              </a:cxn>
              <a:cxn ang="0">
                <a:pos x="T6" y="T7"/>
              </a:cxn>
              <a:cxn ang="0">
                <a:pos x="T8" y="T9"/>
              </a:cxn>
              <a:cxn ang="0">
                <a:pos x="T10" y="T11"/>
              </a:cxn>
            </a:cxnLst>
            <a:rect l="0" t="0" r="r" b="b"/>
            <a:pathLst>
              <a:path w="446" h="567">
                <a:moveTo>
                  <a:pt x="0" y="0"/>
                </a:moveTo>
                <a:cubicBezTo>
                  <a:pt x="66" y="51"/>
                  <a:pt x="132" y="102"/>
                  <a:pt x="204" y="136"/>
                </a:cubicBezTo>
                <a:cubicBezTo>
                  <a:pt x="276" y="170"/>
                  <a:pt x="416" y="162"/>
                  <a:pt x="431" y="204"/>
                </a:cubicBezTo>
                <a:cubicBezTo>
                  <a:pt x="446" y="246"/>
                  <a:pt x="317" y="333"/>
                  <a:pt x="294" y="386"/>
                </a:cubicBezTo>
                <a:cubicBezTo>
                  <a:pt x="271" y="439"/>
                  <a:pt x="283" y="492"/>
                  <a:pt x="294" y="522"/>
                </a:cubicBezTo>
                <a:cubicBezTo>
                  <a:pt x="305" y="552"/>
                  <a:pt x="351" y="560"/>
                  <a:pt x="362" y="567"/>
                </a:cubicBezTo>
              </a:path>
            </a:pathLst>
          </a:custGeom>
          <a:noFill/>
          <a:ln w="9525" cap="flat" cmpd="sng">
            <a:solidFill>
              <a:schemeClr val="tx1"/>
            </a:solidFill>
            <a:prstDash val="solid"/>
            <a:round/>
            <a:headEnd type="oval"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34</a:t>
            </a:fld>
            <a:endParaRPr lang="de-DE" dirty="0"/>
          </a:p>
        </p:txBody>
      </p:sp>
    </p:spTree>
    <p:extLst>
      <p:ext uri="{BB962C8B-B14F-4D97-AF65-F5344CB8AC3E}">
        <p14:creationId xmlns:p14="http://schemas.microsoft.com/office/powerpoint/2010/main" val="373107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4" name="Rectangle 4"/>
          <p:cNvSpPr>
            <a:spLocks noGrp="1" noChangeArrowheads="1"/>
          </p:cNvSpPr>
          <p:nvPr>
            <p:ph type="title"/>
          </p:nvPr>
        </p:nvSpPr>
        <p:spPr/>
        <p:txBody>
          <a:bodyPr/>
          <a:lstStyle/>
          <a:p>
            <a:r>
              <a:rPr lang="en-US"/>
              <a:t>Recovery from Transient Errors</a:t>
            </a:r>
            <a:endParaRPr lang="en-US" dirty="0"/>
          </a:p>
        </p:txBody>
      </p:sp>
      <p:sp>
        <p:nvSpPr>
          <p:cNvPr id="660485" name="Rectangle 5"/>
          <p:cNvSpPr>
            <a:spLocks noGrp="1" noChangeArrowheads="1"/>
          </p:cNvSpPr>
          <p:nvPr>
            <p:ph idx="1"/>
          </p:nvPr>
        </p:nvSpPr>
        <p:spPr/>
        <p:txBody>
          <a:bodyPr>
            <a:normAutofit/>
          </a:bodyPr>
          <a:lstStyle/>
          <a:p>
            <a:pPr>
              <a:buFont typeface="Arial" charset="0"/>
              <a:buChar char="•"/>
            </a:pPr>
            <a:r>
              <a:rPr lang="en-US" dirty="0"/>
              <a:t>Self-stabilizing systems recover from arbitrary </a:t>
            </a:r>
            <a:r>
              <a:rPr lang="en-US" i="1" dirty="0"/>
              <a:t>transient</a:t>
            </a:r>
            <a:r>
              <a:rPr lang="en-US" dirty="0"/>
              <a:t> faults if no new faults occur for a sufficient period of time</a:t>
            </a:r>
          </a:p>
          <a:p>
            <a:pPr lvl="1"/>
            <a:r>
              <a:rPr lang="en-US" dirty="0"/>
              <a:t>The state after the end of the last fault is regarded as „initial“ state </a:t>
            </a:r>
            <a:r>
              <a:rPr lang="en-US" dirty="0">
                <a:sym typeface="Wingdings" pitchFamily="2" charset="2"/>
              </a:rPr>
              <a:t> recovery guaranteed</a:t>
            </a:r>
            <a:endParaRPr lang="en-US" dirty="0"/>
          </a:p>
          <a:p>
            <a:pPr>
              <a:buFont typeface="Arial" charset="0"/>
              <a:buChar char="•"/>
            </a:pPr>
            <a:r>
              <a:rPr lang="en-US" dirty="0"/>
              <a:t>The class of transient faults contains among others</a:t>
            </a:r>
          </a:p>
          <a:p>
            <a:pPr lvl="1"/>
            <a:r>
              <a:rPr lang="en-US" dirty="0"/>
              <a:t>Temporary network faults</a:t>
            </a:r>
          </a:p>
          <a:p>
            <a:pPr lvl="1"/>
            <a:r>
              <a:rPr lang="en-US" dirty="0"/>
              <a:t>Crash and following restart of processes</a:t>
            </a:r>
          </a:p>
          <a:p>
            <a:pPr lvl="1"/>
            <a:r>
              <a:rPr lang="en-US" dirty="0"/>
              <a:t>Arbitrary corruption of data structures</a:t>
            </a:r>
          </a:p>
          <a:p>
            <a:pPr>
              <a:buFont typeface="Arial" charset="0"/>
              <a:buChar char="•"/>
            </a:pPr>
            <a:r>
              <a:rPr lang="en-US" dirty="0"/>
              <a:t>Note: Non-self-stabilizing systems fail possibly </a:t>
            </a:r>
            <a:r>
              <a:rPr lang="en-US" i="1" dirty="0"/>
              <a:t>permanently</a:t>
            </a:r>
            <a:r>
              <a:rPr lang="en-US" dirty="0"/>
              <a:t> even after transient faults!</a:t>
            </a:r>
          </a:p>
          <a:p>
            <a:pPr>
              <a:buFont typeface="Arial" charset="0"/>
              <a:buChar char="•"/>
            </a:pPr>
            <a:endParaRPr lang="en-US" dirty="0"/>
          </a:p>
          <a:p>
            <a:pPr>
              <a:buFont typeface="Arial" charset="0"/>
              <a:buChar char="•"/>
            </a:pPr>
            <a:r>
              <a:rPr lang="en-US" i="1" dirty="0"/>
              <a:t>Arbitrary</a:t>
            </a:r>
            <a:r>
              <a:rPr lang="en-US" dirty="0"/>
              <a:t> large part of the resources can be affected by faults</a:t>
            </a:r>
          </a:p>
          <a:p>
            <a:pPr lvl="1"/>
            <a:r>
              <a:rPr lang="en-US" dirty="0"/>
              <a:t>Exception: program code and data in ROM cannot be corrupted</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35</a:t>
            </a:fld>
            <a:endParaRPr lang="de-DE" dirty="0"/>
          </a:p>
        </p:txBody>
      </p:sp>
    </p:spTree>
    <p:extLst>
      <p:ext uri="{BB962C8B-B14F-4D97-AF65-F5344CB8AC3E}">
        <p14:creationId xmlns:p14="http://schemas.microsoft.com/office/powerpoint/2010/main" val="2641131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2" name="Rectangle 6"/>
          <p:cNvSpPr>
            <a:spLocks noGrp="1" noChangeArrowheads="1"/>
          </p:cNvSpPr>
          <p:nvPr>
            <p:ph type="title"/>
          </p:nvPr>
        </p:nvSpPr>
        <p:spPr/>
        <p:txBody>
          <a:bodyPr>
            <a:normAutofit/>
          </a:bodyPr>
          <a:lstStyle/>
          <a:p>
            <a:r>
              <a:rPr lang="en-US" dirty="0"/>
              <a:t>Self-Stabilizing Systems – Characteristics</a:t>
            </a:r>
          </a:p>
        </p:txBody>
      </p:sp>
      <p:sp>
        <p:nvSpPr>
          <p:cNvPr id="418823" name="Rectangle 7"/>
          <p:cNvSpPr>
            <a:spLocks noGrp="1" noChangeArrowheads="1"/>
          </p:cNvSpPr>
          <p:nvPr>
            <p:ph idx="1"/>
          </p:nvPr>
        </p:nvSpPr>
        <p:spPr/>
        <p:txBody>
          <a:bodyPr>
            <a:normAutofit/>
          </a:bodyPr>
          <a:lstStyle/>
          <a:p>
            <a:pPr>
              <a:buFont typeface="Arial" charset="0"/>
              <a:buChar char="•"/>
            </a:pPr>
            <a:r>
              <a:rPr lang="en-US" dirty="0"/>
              <a:t>Do not need to be initialized because they reach a </a:t>
            </a:r>
            <a:r>
              <a:rPr lang="en-US" i="1" dirty="0"/>
              <a:t>legal</a:t>
            </a:r>
            <a:r>
              <a:rPr lang="en-US" dirty="0"/>
              <a:t> state from </a:t>
            </a:r>
            <a:r>
              <a:rPr lang="en-US" i="1" dirty="0"/>
              <a:t>every</a:t>
            </a:r>
            <a:r>
              <a:rPr lang="en-US" dirty="0"/>
              <a:t> starting state</a:t>
            </a:r>
          </a:p>
          <a:p>
            <a:pPr>
              <a:buFont typeface="Arial" charset="0"/>
              <a:buChar char="•"/>
            </a:pPr>
            <a:r>
              <a:rPr lang="en-US" dirty="0"/>
              <a:t>Tolerate arbitrary transient faults with one uniform mechanism</a:t>
            </a:r>
          </a:p>
          <a:p>
            <a:pPr>
              <a:buFont typeface="Arial" charset="0"/>
              <a:buChar char="•"/>
            </a:pPr>
            <a:r>
              <a:rPr lang="en-US" dirty="0"/>
              <a:t>Can not know for sure whether they are stabilized</a:t>
            </a:r>
          </a:p>
          <a:p>
            <a:pPr>
              <a:buFont typeface="Arial" charset="0"/>
              <a:buChar char="•"/>
            </a:pPr>
            <a:r>
              <a:rPr lang="en-US" dirty="0"/>
              <a:t>Must not terminate</a:t>
            </a:r>
          </a:p>
          <a:p>
            <a:pPr>
              <a:buFont typeface="Arial" charset="0"/>
              <a:buChar char="•"/>
            </a:pPr>
            <a:r>
              <a:rPr lang="en-US" dirty="0"/>
              <a:t>Adapt to dynamic changes of the typology if possible</a:t>
            </a:r>
          </a:p>
          <a:p>
            <a:pPr>
              <a:buFont typeface="Arial" charset="0"/>
              <a:buChar char="•"/>
            </a:pPr>
            <a:r>
              <a:rPr lang="en-US" dirty="0"/>
              <a:t>Do not necessarily need to detect faults to recover from them</a:t>
            </a:r>
          </a:p>
          <a:p>
            <a:pPr>
              <a:buFont typeface="Arial" charset="0"/>
              <a:buChar char="•"/>
            </a:pPr>
            <a:r>
              <a:rPr lang="en-US" dirty="0"/>
              <a:t>Offer efficient solutions for many problems</a:t>
            </a:r>
          </a:p>
          <a:p>
            <a:pPr lvl="1"/>
            <a:r>
              <a:rPr lang="en-US" dirty="0"/>
              <a:t>Information distribution, mutual exclusion, spanning tree construction, election, …</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36</a:t>
            </a:fld>
            <a:endParaRPr lang="de-DE" dirty="0"/>
          </a:p>
        </p:txBody>
      </p:sp>
    </p:spTree>
    <p:extLst>
      <p:ext uri="{BB962C8B-B14F-4D97-AF65-F5344CB8AC3E}">
        <p14:creationId xmlns:p14="http://schemas.microsoft.com/office/powerpoint/2010/main" val="27997632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dirty="0"/>
              <a:t>Composition of Algorithms</a:t>
            </a:r>
          </a:p>
        </p:txBody>
      </p:sp>
      <p:sp>
        <p:nvSpPr>
          <p:cNvPr id="417795" name="Rectangle 3"/>
          <p:cNvSpPr>
            <a:spLocks noGrp="1" noChangeArrowheads="1"/>
          </p:cNvSpPr>
          <p:nvPr>
            <p:ph idx="1"/>
          </p:nvPr>
        </p:nvSpPr>
        <p:spPr/>
        <p:txBody>
          <a:bodyPr>
            <a:normAutofit/>
          </a:bodyPr>
          <a:lstStyle/>
          <a:p>
            <a:pPr>
              <a:buFont typeface="Arial" charset="0"/>
              <a:buChar char="•"/>
            </a:pPr>
            <a:r>
              <a:rPr lang="en-US" dirty="0"/>
              <a:t>Conventional composition of algorithms </a:t>
            </a:r>
            <a:r>
              <a:rPr lang="en-US" i="1" dirty="0"/>
              <a:t>A</a:t>
            </a:r>
            <a:r>
              <a:rPr lang="en-US" dirty="0"/>
              <a:t> and </a:t>
            </a:r>
            <a:r>
              <a:rPr lang="en-US" i="1" dirty="0"/>
              <a:t>B</a:t>
            </a:r>
          </a:p>
          <a:p>
            <a:pPr lvl="1"/>
            <a:r>
              <a:rPr lang="en-US" dirty="0"/>
              <a:t>Composition of </a:t>
            </a:r>
            <a:r>
              <a:rPr lang="en-US" i="1" dirty="0"/>
              <a:t>A</a:t>
            </a:r>
            <a:r>
              <a:rPr lang="en-US" dirty="0"/>
              <a:t> and </a:t>
            </a:r>
            <a:r>
              <a:rPr lang="en-US" i="1" dirty="0"/>
              <a:t>B</a:t>
            </a:r>
          </a:p>
          <a:p>
            <a:pPr lvl="1"/>
            <a:r>
              <a:rPr lang="en-US" i="1" dirty="0"/>
              <a:t>B</a:t>
            </a:r>
            <a:r>
              <a:rPr lang="en-US" dirty="0"/>
              <a:t> is started when </a:t>
            </a:r>
            <a:r>
              <a:rPr lang="en-US" i="1" dirty="0"/>
              <a:t>A</a:t>
            </a:r>
            <a:r>
              <a:rPr lang="en-US" dirty="0"/>
              <a:t> has terminated</a:t>
            </a:r>
          </a:p>
          <a:p>
            <a:pPr lvl="1"/>
            <a:r>
              <a:rPr lang="en-US" dirty="0"/>
              <a:t>The output of </a:t>
            </a:r>
            <a:r>
              <a:rPr lang="en-US" i="1" dirty="0"/>
              <a:t>A</a:t>
            </a:r>
            <a:r>
              <a:rPr lang="en-US" dirty="0"/>
              <a:t> serves as input for </a:t>
            </a:r>
            <a:r>
              <a:rPr lang="en-US" i="1" dirty="0"/>
              <a:t>B</a:t>
            </a:r>
            <a:endParaRPr lang="en-US" dirty="0"/>
          </a:p>
        </p:txBody>
      </p:sp>
      <p:sp>
        <p:nvSpPr>
          <p:cNvPr id="10"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17796" name="Text Box 4"/>
          <p:cNvSpPr txBox="1">
            <a:spLocks noChangeArrowheads="1"/>
          </p:cNvSpPr>
          <p:nvPr/>
        </p:nvSpPr>
        <p:spPr bwMode="auto">
          <a:xfrm>
            <a:off x="879475" y="3817938"/>
            <a:ext cx="33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a:t>A</a:t>
            </a:r>
          </a:p>
        </p:txBody>
      </p:sp>
      <p:sp>
        <p:nvSpPr>
          <p:cNvPr id="417797" name="Rectangle 5"/>
          <p:cNvSpPr>
            <a:spLocks noChangeArrowheads="1"/>
          </p:cNvSpPr>
          <p:nvPr/>
        </p:nvSpPr>
        <p:spPr bwMode="auto">
          <a:xfrm>
            <a:off x="1655763" y="3933825"/>
            <a:ext cx="2160587" cy="144463"/>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endParaRPr lang="de-DE"/>
          </a:p>
        </p:txBody>
      </p:sp>
      <p:sp>
        <p:nvSpPr>
          <p:cNvPr id="417798" name="Text Box 6"/>
          <p:cNvSpPr txBox="1">
            <a:spLocks noChangeArrowheads="1"/>
          </p:cNvSpPr>
          <p:nvPr/>
        </p:nvSpPr>
        <p:spPr bwMode="auto">
          <a:xfrm>
            <a:off x="879475" y="4214813"/>
            <a:ext cx="33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a:t>B</a:t>
            </a:r>
          </a:p>
        </p:txBody>
      </p:sp>
      <p:sp>
        <p:nvSpPr>
          <p:cNvPr id="417799" name="Rectangle 7"/>
          <p:cNvSpPr>
            <a:spLocks noChangeArrowheads="1"/>
          </p:cNvSpPr>
          <p:nvPr/>
        </p:nvSpPr>
        <p:spPr bwMode="auto">
          <a:xfrm>
            <a:off x="4175125" y="4330700"/>
            <a:ext cx="2160588" cy="144463"/>
          </a:xfrm>
          <a:prstGeom prst="rect">
            <a:avLst/>
          </a:prstGeom>
          <a:solidFill>
            <a:schemeClr val="accent2"/>
          </a:solidFill>
          <a:ln w="9525">
            <a:solidFill>
              <a:schemeClr val="tx1"/>
            </a:solidFill>
            <a:miter lim="800000"/>
            <a:headEnd/>
            <a:tailEnd/>
          </a:ln>
          <a:effectLst/>
        </p:spPr>
        <p:txBody>
          <a:bodyPr wrap="none" anchor="ctr"/>
          <a:lstStyle/>
          <a:p>
            <a:endParaRPr lang="de-DE"/>
          </a:p>
        </p:txBody>
      </p:sp>
      <p:cxnSp>
        <p:nvCxnSpPr>
          <p:cNvPr id="417800" name="AutoShape 8"/>
          <p:cNvCxnSpPr>
            <a:cxnSpLocks noChangeShapeType="1"/>
            <a:stCxn id="417797" idx="3"/>
            <a:endCxn id="417799" idx="1"/>
          </p:cNvCxnSpPr>
          <p:nvPr/>
        </p:nvCxnSpPr>
        <p:spPr bwMode="auto">
          <a:xfrm>
            <a:off x="3816350" y="4006850"/>
            <a:ext cx="358775" cy="39687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37</a:t>
            </a:fld>
            <a:endParaRPr lang="de-DE" dirty="0"/>
          </a:p>
        </p:txBody>
      </p:sp>
    </p:spTree>
    <p:extLst>
      <p:ext uri="{BB962C8B-B14F-4D97-AF65-F5344CB8AC3E}">
        <p14:creationId xmlns:p14="http://schemas.microsoft.com/office/powerpoint/2010/main" val="11128579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50" name="Rectangle 26"/>
          <p:cNvSpPr>
            <a:spLocks noGrp="1" noChangeArrowheads="1"/>
          </p:cNvSpPr>
          <p:nvPr>
            <p:ph type="title"/>
          </p:nvPr>
        </p:nvSpPr>
        <p:spPr/>
        <p:txBody>
          <a:bodyPr/>
          <a:lstStyle/>
          <a:p>
            <a:r>
              <a:rPr lang="en-US" dirty="0"/>
              <a:t>Composition of Algorithms</a:t>
            </a:r>
          </a:p>
        </p:txBody>
      </p:sp>
      <p:sp>
        <p:nvSpPr>
          <p:cNvPr id="487451" name="Rectangle 27"/>
          <p:cNvSpPr>
            <a:spLocks noGrp="1" noChangeArrowheads="1"/>
          </p:cNvSpPr>
          <p:nvPr>
            <p:ph idx="1"/>
          </p:nvPr>
        </p:nvSpPr>
        <p:spPr/>
        <p:txBody>
          <a:bodyPr/>
          <a:lstStyle/>
          <a:p>
            <a:pPr>
              <a:buFont typeface="Arial" charset="0"/>
              <a:buChar char="•"/>
            </a:pPr>
            <a:r>
              <a:rPr lang="en-US" dirty="0"/>
              <a:t>Composition of </a:t>
            </a:r>
            <a:r>
              <a:rPr lang="en-US" i="1" dirty="0"/>
              <a:t>self-stabilizing</a:t>
            </a:r>
            <a:r>
              <a:rPr lang="en-US" dirty="0"/>
              <a:t> algorithms</a:t>
            </a:r>
          </a:p>
          <a:p>
            <a:pPr lvl="1"/>
            <a:r>
              <a:rPr lang="en-US" dirty="0"/>
              <a:t>Simultaneous execution of </a:t>
            </a:r>
            <a:r>
              <a:rPr lang="en-US" i="1" dirty="0"/>
              <a:t>A</a:t>
            </a:r>
            <a:r>
              <a:rPr lang="en-US" dirty="0"/>
              <a:t> and </a:t>
            </a:r>
            <a:r>
              <a:rPr lang="en-US" i="1" dirty="0"/>
              <a:t>B</a:t>
            </a:r>
          </a:p>
          <a:p>
            <a:pPr lvl="1"/>
            <a:r>
              <a:rPr lang="en-US" dirty="0"/>
              <a:t>If </a:t>
            </a:r>
            <a:r>
              <a:rPr lang="en-US" i="1" dirty="0"/>
              <a:t>A</a:t>
            </a:r>
            <a:r>
              <a:rPr lang="en-US" dirty="0"/>
              <a:t> has stabilized, </a:t>
            </a:r>
            <a:r>
              <a:rPr lang="en-US" i="1" dirty="0"/>
              <a:t>B </a:t>
            </a:r>
            <a:r>
              <a:rPr lang="en-US" dirty="0"/>
              <a:t>is stabilized afterwards</a:t>
            </a:r>
          </a:p>
          <a:p>
            <a:pPr lvl="1"/>
            <a:r>
              <a:rPr lang="en-US" dirty="0"/>
              <a:t>Precondition: </a:t>
            </a:r>
            <a:r>
              <a:rPr lang="en-US" i="1" dirty="0"/>
              <a:t>B</a:t>
            </a:r>
            <a:r>
              <a:rPr lang="en-US" dirty="0"/>
              <a:t> writes no data that </a:t>
            </a:r>
            <a:r>
              <a:rPr lang="en-US" i="1" dirty="0"/>
              <a:t>A</a:t>
            </a:r>
            <a:r>
              <a:rPr lang="en-US" dirty="0"/>
              <a:t> reads</a:t>
            </a:r>
          </a:p>
          <a:p>
            <a:pPr>
              <a:buFont typeface="Arial" charset="0"/>
              <a:buChar char="•"/>
            </a:pPr>
            <a:endParaRPr lang="en-US" dirty="0"/>
          </a:p>
          <a:p>
            <a:pPr>
              <a:buFont typeface="Arial" charset="0"/>
              <a:buChar char="•"/>
            </a:pPr>
            <a:r>
              <a:rPr lang="en-US" dirty="0"/>
              <a:t>Stabilizing time of the composition is the sum of the stabilizing times of the single algorithms plus</a:t>
            </a:r>
            <a:br>
              <a:rPr lang="en-US" dirty="0"/>
            </a:br>
            <a:r>
              <a:rPr lang="en-US" dirty="0"/>
              <a:t>possible delays</a:t>
            </a:r>
          </a:p>
        </p:txBody>
      </p:sp>
      <p:sp>
        <p:nvSpPr>
          <p:cNvPr id="21"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87428" name="Text Box 4"/>
          <p:cNvSpPr txBox="1">
            <a:spLocks noChangeArrowheads="1"/>
          </p:cNvSpPr>
          <p:nvPr/>
        </p:nvSpPr>
        <p:spPr bwMode="auto">
          <a:xfrm>
            <a:off x="1439863" y="4932363"/>
            <a:ext cx="33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A</a:t>
            </a:r>
          </a:p>
        </p:txBody>
      </p:sp>
      <p:sp>
        <p:nvSpPr>
          <p:cNvPr id="487429" name="Rectangle 5"/>
          <p:cNvSpPr>
            <a:spLocks noChangeArrowheads="1"/>
          </p:cNvSpPr>
          <p:nvPr/>
        </p:nvSpPr>
        <p:spPr bwMode="auto">
          <a:xfrm>
            <a:off x="2195513" y="5048250"/>
            <a:ext cx="1584325" cy="144463"/>
          </a:xfrm>
          <a:prstGeom prst="rect">
            <a:avLst/>
          </a:prstGeom>
          <a:solidFill>
            <a:schemeClr val="accent1">
              <a:lumMod val="20000"/>
              <a:lumOff val="80000"/>
            </a:schemeClr>
          </a:solidFill>
          <a:ln w="19050">
            <a:solidFill>
              <a:schemeClr val="tx1"/>
            </a:solidFill>
            <a:miter lim="800000"/>
            <a:headEnd/>
            <a:tailEnd/>
          </a:ln>
          <a:effectLst/>
        </p:spPr>
        <p:txBody>
          <a:bodyPr wrap="none" anchor="ctr"/>
          <a:lstStyle/>
          <a:p>
            <a:endParaRPr lang="de-DE"/>
          </a:p>
        </p:txBody>
      </p:sp>
      <p:sp>
        <p:nvSpPr>
          <p:cNvPr id="487430" name="Text Box 6"/>
          <p:cNvSpPr txBox="1">
            <a:spLocks noChangeArrowheads="1"/>
          </p:cNvSpPr>
          <p:nvPr/>
        </p:nvSpPr>
        <p:spPr bwMode="auto">
          <a:xfrm>
            <a:off x="1439863" y="5329238"/>
            <a:ext cx="33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B</a:t>
            </a:r>
          </a:p>
        </p:txBody>
      </p:sp>
      <p:sp>
        <p:nvSpPr>
          <p:cNvPr id="487431" name="Rectangle 7"/>
          <p:cNvSpPr>
            <a:spLocks noChangeArrowheads="1"/>
          </p:cNvSpPr>
          <p:nvPr/>
        </p:nvSpPr>
        <p:spPr bwMode="auto">
          <a:xfrm>
            <a:off x="3779838" y="5451475"/>
            <a:ext cx="1531937" cy="144463"/>
          </a:xfrm>
          <a:prstGeom prst="rect">
            <a:avLst/>
          </a:prstGeom>
          <a:solidFill>
            <a:schemeClr val="accent2">
              <a:lumMod val="40000"/>
              <a:lumOff val="60000"/>
            </a:schemeClr>
          </a:solidFill>
          <a:ln w="19050">
            <a:solidFill>
              <a:schemeClr val="tx1"/>
            </a:solidFill>
            <a:miter lim="800000"/>
            <a:headEnd/>
            <a:tailEnd/>
          </a:ln>
          <a:effectLst/>
        </p:spPr>
        <p:txBody>
          <a:bodyPr wrap="none" anchor="ctr"/>
          <a:lstStyle/>
          <a:p>
            <a:endParaRPr lang="de-DE"/>
          </a:p>
        </p:txBody>
      </p:sp>
      <p:sp>
        <p:nvSpPr>
          <p:cNvPr id="487434" name="Rectangle 10"/>
          <p:cNvSpPr>
            <a:spLocks noChangeArrowheads="1"/>
          </p:cNvSpPr>
          <p:nvPr/>
        </p:nvSpPr>
        <p:spPr bwMode="auto">
          <a:xfrm>
            <a:off x="3779838" y="5048250"/>
            <a:ext cx="3081337" cy="142875"/>
          </a:xfrm>
          <a:prstGeom prst="rect">
            <a:avLst/>
          </a:prstGeom>
          <a:solidFill>
            <a:schemeClr val="accent1">
              <a:lumMod val="60000"/>
              <a:lumOff val="40000"/>
            </a:schemeClr>
          </a:solidFill>
          <a:ln w="19050">
            <a:solidFill>
              <a:schemeClr val="tx1"/>
            </a:solidFill>
            <a:miter lim="800000"/>
            <a:headEnd/>
            <a:tailEnd/>
          </a:ln>
          <a:effectLst/>
        </p:spPr>
        <p:txBody>
          <a:bodyPr wrap="none" anchor="ctr"/>
          <a:lstStyle/>
          <a:p>
            <a:endParaRPr lang="de-DE"/>
          </a:p>
        </p:txBody>
      </p:sp>
      <p:sp>
        <p:nvSpPr>
          <p:cNvPr id="487436" name="Rectangle 12"/>
          <p:cNvSpPr>
            <a:spLocks noChangeArrowheads="1"/>
          </p:cNvSpPr>
          <p:nvPr/>
        </p:nvSpPr>
        <p:spPr bwMode="auto">
          <a:xfrm>
            <a:off x="5311775" y="5451475"/>
            <a:ext cx="1547813" cy="144463"/>
          </a:xfrm>
          <a:prstGeom prst="rect">
            <a:avLst/>
          </a:prstGeom>
          <a:solidFill>
            <a:schemeClr val="accent2"/>
          </a:solidFill>
          <a:ln w="19050">
            <a:solidFill>
              <a:schemeClr val="tx1"/>
            </a:solidFill>
            <a:miter lim="800000"/>
            <a:headEnd/>
            <a:tailEnd/>
          </a:ln>
          <a:effectLst/>
        </p:spPr>
        <p:txBody>
          <a:bodyPr wrap="none" anchor="ctr"/>
          <a:lstStyle/>
          <a:p>
            <a:endParaRPr lang="de-DE"/>
          </a:p>
        </p:txBody>
      </p:sp>
      <p:sp>
        <p:nvSpPr>
          <p:cNvPr id="487437" name="Text Box 13"/>
          <p:cNvSpPr txBox="1">
            <a:spLocks noChangeArrowheads="1"/>
          </p:cNvSpPr>
          <p:nvPr/>
        </p:nvSpPr>
        <p:spPr bwMode="auto">
          <a:xfrm>
            <a:off x="3800475" y="4719638"/>
            <a:ext cx="143661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i="1" dirty="0"/>
              <a:t>A</a:t>
            </a:r>
            <a:r>
              <a:rPr lang="en-US" sz="1600" dirty="0"/>
              <a:t> is stabilized</a:t>
            </a:r>
          </a:p>
        </p:txBody>
      </p:sp>
      <p:sp>
        <p:nvSpPr>
          <p:cNvPr id="487438" name="Line 14"/>
          <p:cNvSpPr>
            <a:spLocks noChangeShapeType="1"/>
          </p:cNvSpPr>
          <p:nvPr/>
        </p:nvSpPr>
        <p:spPr bwMode="auto">
          <a:xfrm flipV="1">
            <a:off x="3779838" y="4767263"/>
            <a:ext cx="0" cy="2524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87439" name="Text Box 15"/>
          <p:cNvSpPr txBox="1">
            <a:spLocks noChangeArrowheads="1"/>
          </p:cNvSpPr>
          <p:nvPr/>
        </p:nvSpPr>
        <p:spPr bwMode="auto">
          <a:xfrm>
            <a:off x="5292725" y="5613400"/>
            <a:ext cx="143661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i="1" dirty="0"/>
              <a:t>B</a:t>
            </a:r>
            <a:r>
              <a:rPr lang="en-US" sz="1600" dirty="0"/>
              <a:t> is stabilized</a:t>
            </a:r>
          </a:p>
        </p:txBody>
      </p:sp>
      <p:sp>
        <p:nvSpPr>
          <p:cNvPr id="487440" name="Line 16"/>
          <p:cNvSpPr>
            <a:spLocks noChangeShapeType="1"/>
          </p:cNvSpPr>
          <p:nvPr/>
        </p:nvSpPr>
        <p:spPr bwMode="auto">
          <a:xfrm>
            <a:off x="5313363" y="5630863"/>
            <a:ext cx="0" cy="2873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87443" name="Rectangle 19"/>
          <p:cNvSpPr>
            <a:spLocks noChangeArrowheads="1"/>
          </p:cNvSpPr>
          <p:nvPr/>
        </p:nvSpPr>
        <p:spPr bwMode="auto">
          <a:xfrm>
            <a:off x="2195513" y="5451475"/>
            <a:ext cx="1584325" cy="14446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rgbClr val="F07C00">
                    <a:alpha val="20000"/>
                  </a:srgb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e-DE"/>
          </a:p>
        </p:txBody>
      </p:sp>
      <p:sp>
        <p:nvSpPr>
          <p:cNvPr id="487445" name="Text Box 21"/>
          <p:cNvSpPr txBox="1">
            <a:spLocks noChangeArrowheads="1"/>
          </p:cNvSpPr>
          <p:nvPr/>
        </p:nvSpPr>
        <p:spPr bwMode="auto">
          <a:xfrm>
            <a:off x="2179638" y="4473575"/>
            <a:ext cx="122020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i="1" dirty="0"/>
              <a:t>A</a:t>
            </a:r>
            <a:r>
              <a:rPr lang="en-US" sz="1600" dirty="0"/>
              <a:t> begins to</a:t>
            </a:r>
          </a:p>
          <a:p>
            <a:r>
              <a:rPr lang="en-US" sz="1600" dirty="0"/>
              <a:t>stabilize</a:t>
            </a:r>
          </a:p>
        </p:txBody>
      </p:sp>
      <p:sp>
        <p:nvSpPr>
          <p:cNvPr id="487446" name="Line 22"/>
          <p:cNvSpPr>
            <a:spLocks noChangeShapeType="1"/>
          </p:cNvSpPr>
          <p:nvPr/>
        </p:nvSpPr>
        <p:spPr bwMode="auto">
          <a:xfrm flipV="1">
            <a:off x="2195513" y="4767263"/>
            <a:ext cx="0" cy="2524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87447" name="Text Box 23"/>
          <p:cNvSpPr txBox="1">
            <a:spLocks noChangeArrowheads="1"/>
          </p:cNvSpPr>
          <p:nvPr/>
        </p:nvSpPr>
        <p:spPr bwMode="auto">
          <a:xfrm>
            <a:off x="3779838" y="5619750"/>
            <a:ext cx="122020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i="1" dirty="0"/>
              <a:t>B</a:t>
            </a:r>
            <a:r>
              <a:rPr lang="en-US" sz="1600" dirty="0"/>
              <a:t> begins to</a:t>
            </a:r>
          </a:p>
          <a:p>
            <a:r>
              <a:rPr lang="en-US" sz="1600" dirty="0"/>
              <a:t>stabilize</a:t>
            </a:r>
          </a:p>
        </p:txBody>
      </p:sp>
      <p:sp>
        <p:nvSpPr>
          <p:cNvPr id="487448" name="Line 24"/>
          <p:cNvSpPr>
            <a:spLocks noChangeShapeType="1"/>
          </p:cNvSpPr>
          <p:nvPr/>
        </p:nvSpPr>
        <p:spPr bwMode="auto">
          <a:xfrm>
            <a:off x="3779838" y="5624513"/>
            <a:ext cx="0" cy="2873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87449" name="Line 25"/>
          <p:cNvSpPr>
            <a:spLocks noChangeShapeType="1"/>
          </p:cNvSpPr>
          <p:nvPr/>
        </p:nvSpPr>
        <p:spPr bwMode="auto">
          <a:xfrm>
            <a:off x="3779838" y="5192713"/>
            <a:ext cx="0" cy="252412"/>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38</a:t>
            </a:fld>
            <a:endParaRPr lang="de-DE" dirty="0"/>
          </a:p>
        </p:txBody>
      </p:sp>
    </p:spTree>
    <p:extLst>
      <p:ext uri="{BB962C8B-B14F-4D97-AF65-F5344CB8AC3E}">
        <p14:creationId xmlns:p14="http://schemas.microsoft.com/office/powerpoint/2010/main" val="238545490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4392613" y="2924175"/>
            <a:ext cx="3744912" cy="2232025"/>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endParaRPr lang="de-DE"/>
          </a:p>
        </p:txBody>
      </p:sp>
      <p:sp>
        <p:nvSpPr>
          <p:cNvPr id="616451" name="Rectangle 3"/>
          <p:cNvSpPr>
            <a:spLocks noChangeArrowheads="1"/>
          </p:cNvSpPr>
          <p:nvPr/>
        </p:nvSpPr>
        <p:spPr bwMode="auto">
          <a:xfrm>
            <a:off x="395288" y="2924175"/>
            <a:ext cx="3744912" cy="2232025"/>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endParaRPr lang="de-DE"/>
          </a:p>
        </p:txBody>
      </p:sp>
      <p:sp>
        <p:nvSpPr>
          <p:cNvPr id="616452" name="Rectangle 4"/>
          <p:cNvSpPr>
            <a:spLocks noGrp="1" noChangeArrowheads="1"/>
          </p:cNvSpPr>
          <p:nvPr>
            <p:ph type="title"/>
          </p:nvPr>
        </p:nvSpPr>
        <p:spPr/>
        <p:txBody>
          <a:bodyPr/>
          <a:lstStyle/>
          <a:p>
            <a:r>
              <a:rPr lang="en-US" sz="2400" dirty="0"/>
              <a:t>Self-Stabilizing Token Ring (Dijkstra, 1974)</a:t>
            </a:r>
          </a:p>
        </p:txBody>
      </p:sp>
      <p:sp>
        <p:nvSpPr>
          <p:cNvPr id="616453" name="Rectangle 5"/>
          <p:cNvSpPr>
            <a:spLocks noGrp="1" noChangeArrowheads="1"/>
          </p:cNvSpPr>
          <p:nvPr>
            <p:ph idx="1"/>
          </p:nvPr>
        </p:nvSpPr>
        <p:spPr/>
        <p:txBody>
          <a:bodyPr/>
          <a:lstStyle/>
          <a:p>
            <a:pPr>
              <a:lnSpc>
                <a:spcPct val="80000"/>
              </a:lnSpc>
              <a:tabLst>
                <a:tab pos="719138" algn="l"/>
                <a:tab pos="1077913" algn="l"/>
                <a:tab pos="1436688" algn="l"/>
                <a:tab pos="3951288" algn="l"/>
                <a:tab pos="4310063" algn="l"/>
                <a:tab pos="4659313" algn="l"/>
                <a:tab pos="5018088" algn="l"/>
              </a:tabLst>
            </a:pPr>
            <a:r>
              <a:rPr lang="en-US" i="1" dirty="0"/>
              <a:t>n</a:t>
            </a:r>
            <a:r>
              <a:rPr lang="en-US" dirty="0"/>
              <a:t> + 1 processes are arranged in a unidirectional ring</a:t>
            </a:r>
          </a:p>
          <a:p>
            <a:pPr>
              <a:lnSpc>
                <a:spcPct val="80000"/>
              </a:lnSpc>
              <a:tabLst>
                <a:tab pos="719138" algn="l"/>
                <a:tab pos="1077913" algn="l"/>
                <a:tab pos="1436688" algn="l"/>
                <a:tab pos="3951288" algn="l"/>
                <a:tab pos="4310063" algn="l"/>
                <a:tab pos="4659313" algn="l"/>
                <a:tab pos="5018088" algn="l"/>
              </a:tabLst>
            </a:pPr>
            <a:r>
              <a:rPr lang="en-US" dirty="0"/>
              <a:t>Each process can take on one of </a:t>
            </a:r>
            <a:r>
              <a:rPr lang="en-US" i="1" dirty="0"/>
              <a:t>k</a:t>
            </a:r>
            <a:r>
              <a:rPr lang="en-US" dirty="0"/>
              <a:t> states (</a:t>
            </a:r>
            <a:r>
              <a:rPr lang="en-US" i="1" dirty="0"/>
              <a:t>k</a:t>
            </a:r>
            <a:r>
              <a:rPr lang="en-US" dirty="0"/>
              <a:t> &gt; </a:t>
            </a:r>
            <a:r>
              <a:rPr lang="en-US" i="1" dirty="0"/>
              <a:t>n</a:t>
            </a:r>
            <a:r>
              <a:rPr lang="en-US" dirty="0"/>
              <a:t>) </a:t>
            </a:r>
            <a:br>
              <a:rPr lang="en-US" dirty="0"/>
            </a:br>
            <a:r>
              <a:rPr lang="en-US" dirty="0">
                <a:sym typeface="Wingdings" pitchFamily="2" charset="2"/>
              </a:rPr>
              <a:t> Variable </a:t>
            </a:r>
            <a:r>
              <a:rPr lang="en-US" i="1" dirty="0">
                <a:sym typeface="Wingdings" pitchFamily="2" charset="2"/>
              </a:rPr>
              <a:t>s</a:t>
            </a:r>
            <a:r>
              <a:rPr lang="en-US" dirty="0">
                <a:sym typeface="Wingdings" pitchFamily="2" charset="2"/>
              </a:rPr>
              <a:t> </a:t>
            </a:r>
            <a:r>
              <a:rPr lang="en-US" dirty="0">
                <a:ea typeface="Arial Unicode MS" pitchFamily="34" charset="-128"/>
                <a:cs typeface="Arial Unicode MS" pitchFamily="34" charset="-128"/>
                <a:sym typeface="Wingdings" pitchFamily="2" charset="2"/>
              </a:rPr>
              <a:t>∈ {0, …, </a:t>
            </a:r>
            <a:r>
              <a:rPr lang="en-US" i="1" dirty="0">
                <a:ea typeface="Arial Unicode MS" pitchFamily="34" charset="-128"/>
                <a:cs typeface="Arial Unicode MS" pitchFamily="34" charset="-128"/>
                <a:sym typeface="Wingdings" pitchFamily="2" charset="2"/>
              </a:rPr>
              <a:t>k</a:t>
            </a:r>
            <a:r>
              <a:rPr lang="en-US" dirty="0">
                <a:ea typeface="Arial Unicode MS" pitchFamily="34" charset="-128"/>
                <a:cs typeface="Arial Unicode MS" pitchFamily="34" charset="-128"/>
                <a:sym typeface="Wingdings" pitchFamily="2" charset="2"/>
              </a:rPr>
              <a:t> – 1}</a:t>
            </a:r>
            <a:endParaRPr lang="en-US" dirty="0">
              <a:ea typeface="Arial Unicode MS" pitchFamily="34" charset="-128"/>
              <a:cs typeface="Arial Unicode MS" pitchFamily="34" charset="-128"/>
            </a:endParaRPr>
          </a:p>
          <a:p>
            <a:pPr>
              <a:lnSpc>
                <a:spcPct val="80000"/>
              </a:lnSpc>
              <a:tabLst>
                <a:tab pos="719138" algn="l"/>
                <a:tab pos="1077913" algn="l"/>
                <a:tab pos="1436688" algn="l"/>
                <a:tab pos="3951288" algn="l"/>
                <a:tab pos="4310063" algn="l"/>
                <a:tab pos="4659313" algn="l"/>
                <a:tab pos="5018088" algn="l"/>
              </a:tabLst>
            </a:pPr>
            <a:r>
              <a:rPr lang="en-US" dirty="0"/>
              <a:t>Each process can access the state of its left neighbor through a common variable </a:t>
            </a:r>
            <a:r>
              <a:rPr lang="en-US" i="1" dirty="0"/>
              <a:t>left</a:t>
            </a:r>
            <a:endParaRPr lang="en-US" dirty="0"/>
          </a:p>
          <a:p>
            <a:pPr>
              <a:lnSpc>
                <a:spcPct val="80000"/>
              </a:lnSpc>
              <a:tabLst>
                <a:tab pos="719138" algn="l"/>
                <a:tab pos="1077913" algn="l"/>
                <a:tab pos="1436688" algn="l"/>
                <a:tab pos="3951288" algn="l"/>
                <a:tab pos="4310063" algn="l"/>
                <a:tab pos="4659313" algn="l"/>
                <a:tab pos="5018088" algn="l"/>
              </a:tabLst>
            </a:pPr>
            <a:r>
              <a:rPr lang="en-US" dirty="0"/>
              <a:t>Each process which can move anytime, will move at a time</a:t>
            </a:r>
          </a:p>
          <a:p>
            <a:pPr>
              <a:lnSpc>
                <a:spcPct val="80000"/>
              </a:lnSpc>
              <a:buFont typeface="Arial" charset="0"/>
              <a:buNone/>
              <a:tabLst>
                <a:tab pos="719138" algn="l"/>
                <a:tab pos="1077913" algn="l"/>
                <a:tab pos="1436688" algn="l"/>
                <a:tab pos="3951288" algn="l"/>
                <a:tab pos="4310063" algn="l"/>
                <a:tab pos="4659313" algn="l"/>
                <a:tab pos="5018088" algn="l"/>
              </a:tabLst>
            </a:pPr>
            <a:endParaRPr lang="de-DE" dirty="0"/>
          </a:p>
          <a:p>
            <a:pPr>
              <a:lnSpc>
                <a:spcPct val="80000"/>
              </a:lnSpc>
              <a:buFont typeface="Arial" charset="0"/>
              <a:buNone/>
              <a:tabLst>
                <a:tab pos="719138" algn="l"/>
                <a:tab pos="1077913" algn="l"/>
                <a:tab pos="1436688" algn="l"/>
                <a:tab pos="3951288" algn="l"/>
                <a:tab pos="4310063" algn="l"/>
                <a:tab pos="4659313" algn="l"/>
                <a:tab pos="5018088" algn="l"/>
              </a:tabLst>
            </a:pPr>
            <a:endParaRPr lang="de-DE" dirty="0"/>
          </a:p>
          <a:p>
            <a:pPr>
              <a:lnSpc>
                <a:spcPct val="80000"/>
              </a:lnSpc>
              <a:buFont typeface="Arial" charset="0"/>
              <a:buNone/>
              <a:tabLst>
                <a:tab pos="719138" algn="l"/>
                <a:tab pos="1077913" algn="l"/>
                <a:tab pos="1436688" algn="l"/>
                <a:tab pos="3951288" algn="l"/>
                <a:tab pos="4310063" algn="l"/>
                <a:tab pos="4659313" algn="l"/>
                <a:tab pos="5018088" algn="l"/>
              </a:tabLst>
            </a:pPr>
            <a:endParaRPr lang="de-DE" dirty="0"/>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ON </a:t>
            </a:r>
            <a:r>
              <a:rPr lang="en-GB" b="1" dirty="0">
                <a:solidFill>
                  <a:schemeClr val="accent2"/>
                </a:solidFill>
                <a:latin typeface="Courier New" pitchFamily="49" charset="0"/>
              </a:rPr>
              <a:t>bottom process</a:t>
            </a:r>
            <a:r>
              <a:rPr lang="en-GB" b="1" dirty="0">
                <a:latin typeface="Courier New" pitchFamily="49" charset="0"/>
              </a:rPr>
              <a:t> (P</a:t>
            </a:r>
            <a:r>
              <a:rPr lang="en-GB" b="1" baseline="-25000" dirty="0">
                <a:latin typeface="Courier New" pitchFamily="49" charset="0"/>
              </a:rPr>
              <a:t>0</a:t>
            </a:r>
            <a:r>
              <a:rPr lang="en-GB" b="1" dirty="0">
                <a:latin typeface="Courier New" pitchFamily="49" charset="0"/>
              </a:rPr>
              <a:t>):	ON </a:t>
            </a:r>
            <a:r>
              <a:rPr lang="en-GB" b="1" dirty="0">
                <a:solidFill>
                  <a:schemeClr val="accent1">
                    <a:lumMod val="60000"/>
                    <a:lumOff val="40000"/>
                  </a:schemeClr>
                </a:solidFill>
                <a:latin typeface="Courier New" pitchFamily="49" charset="0"/>
              </a:rPr>
              <a:t>other process</a:t>
            </a:r>
            <a:r>
              <a:rPr lang="en-GB" b="1" dirty="0">
                <a:latin typeface="Courier New" pitchFamily="49" charset="0"/>
              </a:rPr>
              <a:t> (P</a:t>
            </a:r>
            <a:r>
              <a:rPr lang="en-GB" b="1" baseline="-25000" dirty="0">
                <a:latin typeface="Courier New" pitchFamily="49" charset="0"/>
              </a:rPr>
              <a:t>i</a:t>
            </a:r>
            <a:r>
              <a:rPr lang="en-GB" b="1" dirty="0">
                <a:latin typeface="Courier New" pitchFamily="49" charset="0"/>
              </a:rPr>
              <a:t>, i</a:t>
            </a:r>
            <a:r>
              <a:rPr lang="en-GB" b="1" dirty="0">
                <a:latin typeface="Courier New" pitchFamily="49" charset="0"/>
                <a:ea typeface="Arial Unicode MS" pitchFamily="34" charset="-128"/>
                <a:cs typeface="Arial Unicode MS" pitchFamily="34" charset="-128"/>
              </a:rPr>
              <a:t>≠0</a:t>
            </a:r>
            <a:r>
              <a:rPr lang="en-GB" b="1" dirty="0">
                <a:latin typeface="Courier New" pitchFamily="49" charset="0"/>
              </a:rPr>
              <a:t>):</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WHILE TRUE DO		WHILE TRUE DO</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IF (left </a:t>
            </a:r>
            <a:r>
              <a:rPr lang="en-GB" b="1" dirty="0">
                <a:solidFill>
                  <a:schemeClr val="accent2"/>
                </a:solidFill>
                <a:latin typeface="Courier New" pitchFamily="49" charset="0"/>
              </a:rPr>
              <a:t>==</a:t>
            </a:r>
            <a:r>
              <a:rPr lang="en-GB" b="1" dirty="0">
                <a:latin typeface="Courier New" pitchFamily="49" charset="0"/>
              </a:rPr>
              <a:t> s) THEN			IF (left </a:t>
            </a:r>
            <a:r>
              <a:rPr lang="en-GB" b="1" dirty="0">
                <a:solidFill>
                  <a:schemeClr val="accent1">
                    <a:lumMod val="60000"/>
                    <a:lumOff val="40000"/>
                  </a:schemeClr>
                </a:solidFill>
                <a:latin typeface="Courier New" pitchFamily="49" charset="0"/>
              </a:rPr>
              <a:t>!=</a:t>
            </a:r>
            <a:r>
              <a:rPr lang="en-GB" b="1" dirty="0">
                <a:latin typeface="Courier New" pitchFamily="49" charset="0"/>
              </a:rPr>
              <a:t> s) THEN</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‹token›				‹token›</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s := </a:t>
            </a:r>
            <a:r>
              <a:rPr lang="en-GB" b="1" dirty="0">
                <a:solidFill>
                  <a:schemeClr val="accent2"/>
                </a:solidFill>
                <a:latin typeface="Courier New" pitchFamily="49" charset="0"/>
              </a:rPr>
              <a:t>(s+1) mod k</a:t>
            </a:r>
            <a:r>
              <a:rPr lang="en-GB" b="1" dirty="0">
                <a:latin typeface="Courier New" pitchFamily="49" charset="0"/>
              </a:rPr>
              <a:t>;				s := </a:t>
            </a:r>
            <a:r>
              <a:rPr lang="en-GB" b="1" dirty="0">
                <a:solidFill>
                  <a:schemeClr val="accent1">
                    <a:lumMod val="60000"/>
                    <a:lumOff val="40000"/>
                  </a:schemeClr>
                </a:solidFill>
                <a:latin typeface="Courier New" pitchFamily="49" charset="0"/>
              </a:rPr>
              <a:t>left</a:t>
            </a:r>
            <a:r>
              <a:rPr lang="en-GB" b="1" dirty="0">
                <a:latin typeface="Courier New" pitchFamily="49" charset="0"/>
              </a:rPr>
              <a:t>;</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FI					FI</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	END					END</a:t>
            </a:r>
          </a:p>
          <a:p>
            <a:pPr>
              <a:lnSpc>
                <a:spcPct val="80000"/>
              </a:lnSpc>
              <a:buFont typeface="Arial" charset="0"/>
              <a:buNone/>
              <a:tabLst>
                <a:tab pos="719138" algn="l"/>
                <a:tab pos="1077913" algn="l"/>
                <a:tab pos="1436688" algn="l"/>
                <a:tab pos="3951288" algn="l"/>
                <a:tab pos="4310063" algn="l"/>
                <a:tab pos="4659313" algn="l"/>
                <a:tab pos="5018088" algn="l"/>
              </a:tabLst>
            </a:pPr>
            <a:r>
              <a:rPr lang="en-GB" b="1" dirty="0">
                <a:latin typeface="Courier New" pitchFamily="49" charset="0"/>
              </a:rPr>
              <a:t>END					END</a:t>
            </a:r>
            <a:endParaRPr lang="de-DE" b="1" dirty="0">
              <a:latin typeface="Courier New" pitchFamily="49" charset="0"/>
            </a:endParaRPr>
          </a:p>
        </p:txBody>
      </p:sp>
      <p:sp>
        <p:nvSpPr>
          <p:cNvPr id="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39</a:t>
            </a:fld>
            <a:endParaRPr lang="de-DE" dirty="0"/>
          </a:p>
        </p:txBody>
      </p:sp>
    </p:spTree>
    <p:extLst>
      <p:ext uri="{BB962C8B-B14F-4D97-AF65-F5344CB8AC3E}">
        <p14:creationId xmlns:p14="http://schemas.microsoft.com/office/powerpoint/2010/main" val="12315669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Grp="1" noChangeArrowheads="1"/>
          </p:cNvSpPr>
          <p:nvPr>
            <p:ph type="title"/>
          </p:nvPr>
        </p:nvSpPr>
        <p:spPr/>
        <p:txBody>
          <a:bodyPr/>
          <a:lstStyle/>
          <a:p>
            <a:r>
              <a:rPr lang="de-DE" dirty="0"/>
              <a:t>Basic </a:t>
            </a:r>
            <a:r>
              <a:rPr lang="en-US" dirty="0"/>
              <a:t>Terms</a:t>
            </a:r>
          </a:p>
        </p:txBody>
      </p:sp>
      <p:sp>
        <p:nvSpPr>
          <p:cNvPr id="464901" name="Rectangle 5"/>
          <p:cNvSpPr>
            <a:spLocks noGrp="1" noChangeArrowheads="1"/>
          </p:cNvSpPr>
          <p:nvPr>
            <p:ph idx="1"/>
          </p:nvPr>
        </p:nvSpPr>
        <p:spPr>
          <a:xfrm>
            <a:off x="539651" y="1988840"/>
            <a:ext cx="5544518" cy="4002385"/>
          </a:xfrm>
        </p:spPr>
        <p:txBody>
          <a:bodyPr>
            <a:normAutofit/>
          </a:bodyPr>
          <a:lstStyle/>
          <a:p>
            <a:r>
              <a:rPr lang="en-US" b="1" noProof="1">
                <a:solidFill>
                  <a:schemeClr val="accent1"/>
                </a:solidFill>
              </a:rPr>
              <a:t>Fault</a:t>
            </a:r>
            <a:endParaRPr lang="en-US" b="1" dirty="0">
              <a:solidFill>
                <a:schemeClr val="accent1"/>
              </a:solidFill>
            </a:endParaRPr>
          </a:p>
          <a:p>
            <a:pPr lvl="1"/>
            <a:r>
              <a:rPr lang="en-US" dirty="0"/>
              <a:t>Triggering event, e.g., caused by external disturbance or wear/abrasion</a:t>
            </a:r>
          </a:p>
          <a:p>
            <a:endParaRPr lang="en-US" sz="1200" b="1" dirty="0">
              <a:solidFill>
                <a:schemeClr val="accent1"/>
              </a:solidFill>
            </a:endParaRPr>
          </a:p>
          <a:p>
            <a:r>
              <a:rPr lang="en-US" b="1" dirty="0">
                <a:solidFill>
                  <a:schemeClr val="accent1"/>
                </a:solidFill>
              </a:rPr>
              <a:t>Error</a:t>
            </a:r>
          </a:p>
          <a:p>
            <a:pPr lvl="1"/>
            <a:r>
              <a:rPr lang="en-US" dirty="0"/>
              <a:t>Internal system state that does not fit the specification, caused by a fault</a:t>
            </a:r>
          </a:p>
          <a:p>
            <a:endParaRPr lang="en-US" sz="1200" b="1" dirty="0">
              <a:solidFill>
                <a:schemeClr val="accent1"/>
              </a:solidFill>
            </a:endParaRPr>
          </a:p>
          <a:p>
            <a:r>
              <a:rPr lang="en-US" b="1" dirty="0">
                <a:solidFill>
                  <a:schemeClr val="accent1"/>
                </a:solidFill>
              </a:rPr>
              <a:t>Failure</a:t>
            </a:r>
          </a:p>
          <a:p>
            <a:pPr lvl="1"/>
            <a:r>
              <a:rPr lang="en-US" dirty="0"/>
              <a:t>System does not provide the correct service to the outside, caused by an error</a:t>
            </a:r>
          </a:p>
          <a:p>
            <a:pPr lvl="1"/>
            <a:endParaRPr lang="en-US" dirty="0"/>
          </a:p>
          <a:p>
            <a:pPr>
              <a:buFont typeface="Arial" charset="0"/>
              <a:buChar char="•"/>
            </a:pPr>
            <a:r>
              <a:rPr lang="en-US" dirty="0"/>
              <a:t>This chain might abort after every step, a failure is not always the consequence</a:t>
            </a:r>
          </a:p>
        </p:txBody>
      </p:sp>
      <p:sp>
        <p:nvSpPr>
          <p:cNvPr id="10"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64903" name="Rectangle 7"/>
          <p:cNvSpPr>
            <a:spLocks noChangeArrowheads="1"/>
          </p:cNvSpPr>
          <p:nvPr/>
        </p:nvSpPr>
        <p:spPr bwMode="auto">
          <a:xfrm>
            <a:off x="6911975" y="2276475"/>
            <a:ext cx="1584325" cy="755650"/>
          </a:xfrm>
          <a:prstGeom prst="rect">
            <a:avLst/>
          </a:prstGeom>
          <a:solidFill>
            <a:schemeClr val="bg2">
              <a:lumMod val="20000"/>
              <a:lumOff val="80000"/>
            </a:schemeClr>
          </a:solidFill>
          <a:ln w="19050">
            <a:solidFill>
              <a:schemeClr val="tx1"/>
            </a:solidFill>
            <a:miter lim="800000"/>
            <a:headEnd/>
            <a:tailEnd/>
          </a:ln>
          <a:effectLst/>
        </p:spPr>
        <p:txBody>
          <a:bodyPr wrap="none" anchor="ctr"/>
          <a:lstStyle/>
          <a:p>
            <a:pPr algn="ctr"/>
            <a:r>
              <a:rPr lang="de-DE" sz="2000" dirty="0"/>
              <a:t>Fault</a:t>
            </a:r>
          </a:p>
        </p:txBody>
      </p:sp>
      <p:sp>
        <p:nvSpPr>
          <p:cNvPr id="464904" name="Rectangle 8"/>
          <p:cNvSpPr>
            <a:spLocks noChangeArrowheads="1"/>
          </p:cNvSpPr>
          <p:nvPr/>
        </p:nvSpPr>
        <p:spPr bwMode="auto">
          <a:xfrm>
            <a:off x="6911975" y="3465513"/>
            <a:ext cx="1584325" cy="755650"/>
          </a:xfrm>
          <a:prstGeom prst="rect">
            <a:avLst/>
          </a:prstGeom>
          <a:solidFill>
            <a:schemeClr val="bg2">
              <a:lumMod val="20000"/>
              <a:lumOff val="80000"/>
            </a:schemeClr>
          </a:solidFill>
          <a:ln w="19050">
            <a:solidFill>
              <a:schemeClr val="tx1"/>
            </a:solidFill>
            <a:miter lim="800000"/>
            <a:headEnd/>
            <a:tailEnd/>
          </a:ln>
          <a:effectLst/>
        </p:spPr>
        <p:txBody>
          <a:bodyPr wrap="none" anchor="ctr"/>
          <a:lstStyle/>
          <a:p>
            <a:pPr algn="ctr"/>
            <a:r>
              <a:rPr lang="en-US" sz="2000" dirty="0"/>
              <a:t>Error</a:t>
            </a:r>
          </a:p>
        </p:txBody>
      </p:sp>
      <p:sp>
        <p:nvSpPr>
          <p:cNvPr id="464905" name="Rectangle 9"/>
          <p:cNvSpPr>
            <a:spLocks noChangeArrowheads="1"/>
          </p:cNvSpPr>
          <p:nvPr/>
        </p:nvSpPr>
        <p:spPr bwMode="auto">
          <a:xfrm>
            <a:off x="6911975" y="4689475"/>
            <a:ext cx="1584325" cy="755650"/>
          </a:xfrm>
          <a:prstGeom prst="rect">
            <a:avLst/>
          </a:prstGeom>
          <a:solidFill>
            <a:schemeClr val="accent2"/>
          </a:solidFill>
          <a:ln w="63500" cmpd="dbl">
            <a:solidFill>
              <a:schemeClr val="tx1"/>
            </a:solidFill>
            <a:miter lim="800000"/>
            <a:headEnd/>
            <a:tailEnd/>
          </a:ln>
          <a:effectLst/>
        </p:spPr>
        <p:txBody>
          <a:bodyPr wrap="none" anchor="ctr"/>
          <a:lstStyle/>
          <a:p>
            <a:pPr algn="ctr"/>
            <a:r>
              <a:rPr lang="en-US" sz="2000" dirty="0"/>
              <a:t>Failure</a:t>
            </a:r>
          </a:p>
        </p:txBody>
      </p:sp>
      <p:cxnSp>
        <p:nvCxnSpPr>
          <p:cNvPr id="464906" name="AutoShape 10"/>
          <p:cNvCxnSpPr>
            <a:cxnSpLocks noChangeShapeType="1"/>
            <a:stCxn id="464903" idx="2"/>
            <a:endCxn id="464904" idx="0"/>
          </p:cNvCxnSpPr>
          <p:nvPr/>
        </p:nvCxnSpPr>
        <p:spPr bwMode="auto">
          <a:xfrm>
            <a:off x="7704138" y="3041650"/>
            <a:ext cx="0" cy="414338"/>
          </a:xfrm>
          <a:prstGeom prst="straightConnector1">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4907" name="AutoShape 11"/>
          <p:cNvCxnSpPr>
            <a:cxnSpLocks noChangeShapeType="1"/>
            <a:stCxn id="464904" idx="2"/>
            <a:endCxn id="464905" idx="0"/>
          </p:cNvCxnSpPr>
          <p:nvPr/>
        </p:nvCxnSpPr>
        <p:spPr bwMode="auto">
          <a:xfrm>
            <a:off x="7704138" y="4230688"/>
            <a:ext cx="0" cy="427037"/>
          </a:xfrm>
          <a:prstGeom prst="straightConnector1">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a:t>
            </a:fld>
            <a:endParaRPr lang="de-DE" dirty="0"/>
          </a:p>
        </p:txBody>
      </p:sp>
    </p:spTree>
    <p:extLst>
      <p:ext uri="{BB962C8B-B14F-4D97-AF65-F5344CB8AC3E}">
        <p14:creationId xmlns:p14="http://schemas.microsoft.com/office/powerpoint/2010/main" val="61775052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1" name="Rectangle 5"/>
          <p:cNvSpPr>
            <a:spLocks noChangeArrowheads="1"/>
          </p:cNvSpPr>
          <p:nvPr/>
        </p:nvSpPr>
        <p:spPr bwMode="auto">
          <a:xfrm>
            <a:off x="1892673" y="2200690"/>
            <a:ext cx="3743325" cy="3850295"/>
          </a:xfrm>
          <a:prstGeom prst="rect">
            <a:avLst/>
          </a:prstGeom>
          <a:solidFill>
            <a:schemeClr val="accent4">
              <a:lumMod val="20000"/>
              <a:lumOff val="80000"/>
            </a:schemeClr>
          </a:solidFill>
          <a:ln>
            <a:noFill/>
          </a:ln>
          <a:effectLst/>
        </p:spPr>
        <p:txBody>
          <a:bodyPr wrap="none" anchor="ctr"/>
          <a:lstStyle/>
          <a:p>
            <a:endParaRPr lang="de-DE"/>
          </a:p>
        </p:txBody>
      </p:sp>
      <p:sp>
        <p:nvSpPr>
          <p:cNvPr id="618502" name="Rectangle 6"/>
          <p:cNvSpPr>
            <a:spLocks noGrp="1" noChangeArrowheads="1"/>
          </p:cNvSpPr>
          <p:nvPr>
            <p:ph type="title"/>
          </p:nvPr>
        </p:nvSpPr>
        <p:spPr/>
        <p:txBody>
          <a:bodyPr/>
          <a:lstStyle/>
          <a:p>
            <a:r>
              <a:rPr lang="en-US" dirty="0"/>
              <a:t>Self-Stabilizing Token Ring</a:t>
            </a:r>
            <a:endParaRPr lang="de-DE" dirty="0"/>
          </a:p>
        </p:txBody>
      </p:sp>
      <p:sp>
        <p:nvSpPr>
          <p:cNvPr id="618503" name="Rectangle 7"/>
          <p:cNvSpPr>
            <a:spLocks noGrp="1" noChangeArrowheads="1"/>
          </p:cNvSpPr>
          <p:nvPr>
            <p:ph idx="1"/>
          </p:nvPr>
        </p:nvSpPr>
        <p:spPr/>
        <p:txBody>
          <a:bodyPr/>
          <a:lstStyle/>
          <a:p>
            <a:pPr>
              <a:lnSpc>
                <a:spcPct val="90000"/>
              </a:lnSpc>
              <a:buFont typeface="Arial" charset="0"/>
              <a:buNone/>
            </a:pPr>
            <a:r>
              <a:rPr lang="de-DE" sz="2200" b="1" dirty="0" err="1"/>
              <a:t>Process</a:t>
            </a:r>
            <a:r>
              <a:rPr lang="de-DE" sz="2200" b="1" dirty="0"/>
              <a:t>	</a:t>
            </a:r>
            <a:r>
              <a:rPr lang="de-DE" sz="2200" b="1" dirty="0">
                <a:solidFill>
                  <a:schemeClr val="accent2"/>
                </a:solidFill>
              </a:rPr>
              <a:t>0</a:t>
            </a:r>
            <a:r>
              <a:rPr lang="de-DE" sz="2200" b="1" dirty="0"/>
              <a:t>	</a:t>
            </a:r>
            <a:r>
              <a:rPr lang="de-DE" sz="2200" b="1" dirty="0">
                <a:solidFill>
                  <a:schemeClr val="accent1">
                    <a:lumMod val="60000"/>
                    <a:lumOff val="40000"/>
                  </a:schemeClr>
                </a:solidFill>
              </a:rPr>
              <a:t>1	2	3</a:t>
            </a:r>
          </a:p>
          <a:p>
            <a:pPr>
              <a:lnSpc>
                <a:spcPct val="90000"/>
              </a:lnSpc>
              <a:buFont typeface="Arial" charset="0"/>
              <a:buNone/>
            </a:pPr>
            <a:r>
              <a:rPr lang="de-DE" sz="2200" b="1" dirty="0"/>
              <a:t>State	</a:t>
            </a:r>
            <a:r>
              <a:rPr lang="de-DE" sz="2200" dirty="0"/>
              <a:t>	0	0 	0	0</a:t>
            </a:r>
          </a:p>
          <a:p>
            <a:pPr>
              <a:lnSpc>
                <a:spcPct val="90000"/>
              </a:lnSpc>
              <a:buFont typeface="Arial" charset="0"/>
              <a:buNone/>
            </a:pPr>
            <a:r>
              <a:rPr lang="de-DE" sz="2200" dirty="0"/>
              <a:t>			1	0	0	0</a:t>
            </a:r>
          </a:p>
          <a:p>
            <a:pPr>
              <a:lnSpc>
                <a:spcPct val="90000"/>
              </a:lnSpc>
              <a:buFont typeface="Arial" charset="0"/>
              <a:buNone/>
            </a:pPr>
            <a:r>
              <a:rPr lang="de-DE" sz="2200" dirty="0"/>
              <a:t>			1	1	0	0</a:t>
            </a:r>
          </a:p>
          <a:p>
            <a:pPr>
              <a:lnSpc>
                <a:spcPct val="90000"/>
              </a:lnSpc>
              <a:buFont typeface="Arial" charset="0"/>
              <a:buNone/>
            </a:pPr>
            <a:r>
              <a:rPr lang="de-DE" sz="2200" dirty="0"/>
              <a:t>			1	1	1	0</a:t>
            </a:r>
          </a:p>
          <a:p>
            <a:pPr>
              <a:lnSpc>
                <a:spcPct val="90000"/>
              </a:lnSpc>
              <a:buFont typeface="Arial" charset="0"/>
              <a:buNone/>
            </a:pPr>
            <a:r>
              <a:rPr lang="de-DE" sz="2200" dirty="0"/>
              <a:t>			1	1	1	1</a:t>
            </a:r>
          </a:p>
          <a:p>
            <a:pPr>
              <a:lnSpc>
                <a:spcPct val="90000"/>
              </a:lnSpc>
              <a:buFont typeface="Arial" charset="0"/>
              <a:buNone/>
            </a:pPr>
            <a:r>
              <a:rPr lang="de-DE" sz="2200" dirty="0"/>
              <a:t>			2	1	1	1</a:t>
            </a:r>
          </a:p>
          <a:p>
            <a:pPr>
              <a:lnSpc>
                <a:spcPct val="90000"/>
              </a:lnSpc>
              <a:buFont typeface="Arial" charset="0"/>
              <a:buNone/>
            </a:pPr>
            <a:r>
              <a:rPr lang="de-DE" sz="2200" dirty="0"/>
              <a:t>			2	2	1	1</a:t>
            </a:r>
          </a:p>
          <a:p>
            <a:pPr>
              <a:lnSpc>
                <a:spcPct val="90000"/>
              </a:lnSpc>
              <a:buFont typeface="Arial" charset="0"/>
              <a:buNone/>
            </a:pPr>
            <a:r>
              <a:rPr lang="de-DE" sz="2200" dirty="0"/>
              <a:t>			2	2 	2	1</a:t>
            </a:r>
          </a:p>
          <a:p>
            <a:pPr>
              <a:lnSpc>
                <a:spcPct val="90000"/>
              </a:lnSpc>
              <a:buFont typeface="Arial" charset="0"/>
              <a:buNone/>
            </a:pPr>
            <a:r>
              <a:rPr lang="de-DE" sz="2200" dirty="0">
                <a:cs typeface="Arial" charset="0"/>
              </a:rPr>
              <a:t>			2	2	2	2</a:t>
            </a:r>
          </a:p>
          <a:p>
            <a:pPr>
              <a:lnSpc>
                <a:spcPct val="90000"/>
              </a:lnSpc>
              <a:buFont typeface="Arial" charset="0"/>
              <a:buNone/>
            </a:pPr>
            <a:r>
              <a:rPr lang="de-DE" sz="2200" dirty="0">
                <a:cs typeface="Arial" charset="0"/>
              </a:rPr>
              <a:t>			3	2	2	2</a:t>
            </a:r>
          </a:p>
        </p:txBody>
      </p:sp>
      <p:sp>
        <p:nvSpPr>
          <p:cNvPr id="39"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18498" name="Line 2"/>
          <p:cNvSpPr>
            <a:spLocks noChangeShapeType="1"/>
          </p:cNvSpPr>
          <p:nvPr/>
        </p:nvSpPr>
        <p:spPr bwMode="auto">
          <a:xfrm>
            <a:off x="1892673" y="4540950"/>
            <a:ext cx="2195773" cy="828092"/>
          </a:xfrm>
          <a:prstGeom prst="line">
            <a:avLst/>
          </a:prstGeom>
          <a:noFill/>
          <a:ln w="50800">
            <a:solidFill>
              <a:schemeClr val="accent1">
                <a:lumMod val="60000"/>
                <a:lumOff val="4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499" name="Line 3"/>
          <p:cNvSpPr>
            <a:spLocks noChangeShapeType="1"/>
          </p:cNvSpPr>
          <p:nvPr/>
        </p:nvSpPr>
        <p:spPr bwMode="auto">
          <a:xfrm>
            <a:off x="1856161" y="3352818"/>
            <a:ext cx="3924473" cy="1365709"/>
          </a:xfrm>
          <a:prstGeom prst="line">
            <a:avLst/>
          </a:prstGeom>
          <a:noFill/>
          <a:ln w="50800">
            <a:solidFill>
              <a:schemeClr val="accent1">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5" name="Line 9"/>
          <p:cNvSpPr>
            <a:spLocks noChangeShapeType="1"/>
          </p:cNvSpPr>
          <p:nvPr/>
        </p:nvSpPr>
        <p:spPr bwMode="auto">
          <a:xfrm>
            <a:off x="1892673" y="1912373"/>
            <a:ext cx="0" cy="414020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7" name="Line 11"/>
          <p:cNvSpPr>
            <a:spLocks noChangeShapeType="1"/>
          </p:cNvSpPr>
          <p:nvPr/>
        </p:nvSpPr>
        <p:spPr bwMode="auto">
          <a:xfrm>
            <a:off x="2908141" y="263627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8" name="Line 12"/>
          <p:cNvSpPr>
            <a:spLocks noChangeShapeType="1"/>
          </p:cNvSpPr>
          <p:nvPr/>
        </p:nvSpPr>
        <p:spPr bwMode="auto">
          <a:xfrm>
            <a:off x="3800848" y="2920435"/>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9" name="Line 13"/>
          <p:cNvSpPr>
            <a:spLocks noChangeShapeType="1"/>
          </p:cNvSpPr>
          <p:nvPr/>
        </p:nvSpPr>
        <p:spPr bwMode="auto">
          <a:xfrm>
            <a:off x="4735886" y="3244285"/>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0" name="Line 14"/>
          <p:cNvSpPr>
            <a:spLocks noChangeShapeType="1"/>
          </p:cNvSpPr>
          <p:nvPr/>
        </p:nvSpPr>
        <p:spPr bwMode="auto">
          <a:xfrm>
            <a:off x="1964111" y="353162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1" name="Line 15"/>
          <p:cNvSpPr>
            <a:spLocks noChangeShapeType="1"/>
          </p:cNvSpPr>
          <p:nvPr/>
        </p:nvSpPr>
        <p:spPr bwMode="auto">
          <a:xfrm>
            <a:off x="2900736" y="385547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2" name="Line 16"/>
          <p:cNvSpPr>
            <a:spLocks noChangeShapeType="1"/>
          </p:cNvSpPr>
          <p:nvPr/>
        </p:nvSpPr>
        <p:spPr bwMode="auto">
          <a:xfrm>
            <a:off x="3800848" y="4142810"/>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5" name="Oval 19"/>
          <p:cNvSpPr>
            <a:spLocks noChangeArrowheads="1"/>
          </p:cNvSpPr>
          <p:nvPr/>
        </p:nvSpPr>
        <p:spPr bwMode="auto">
          <a:xfrm>
            <a:off x="4399336" y="2876382"/>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6" name="Oval 20"/>
          <p:cNvSpPr>
            <a:spLocks noChangeArrowheads="1"/>
          </p:cNvSpPr>
          <p:nvPr/>
        </p:nvSpPr>
        <p:spPr bwMode="auto">
          <a:xfrm>
            <a:off x="5299448" y="320041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7" name="Oval 21"/>
          <p:cNvSpPr>
            <a:spLocks noChangeArrowheads="1"/>
          </p:cNvSpPr>
          <p:nvPr/>
        </p:nvSpPr>
        <p:spPr bwMode="auto">
          <a:xfrm>
            <a:off x="2567361" y="346018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8" name="Oval 22"/>
          <p:cNvSpPr>
            <a:spLocks noChangeArrowheads="1"/>
          </p:cNvSpPr>
          <p:nvPr/>
        </p:nvSpPr>
        <p:spPr bwMode="auto">
          <a:xfrm>
            <a:off x="3467473" y="378403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9" name="Oval 23"/>
          <p:cNvSpPr>
            <a:spLocks noChangeArrowheads="1"/>
          </p:cNvSpPr>
          <p:nvPr/>
        </p:nvSpPr>
        <p:spPr bwMode="auto">
          <a:xfrm>
            <a:off x="4399336" y="407137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0" name="Oval 24"/>
          <p:cNvSpPr>
            <a:spLocks noChangeArrowheads="1"/>
          </p:cNvSpPr>
          <p:nvPr/>
        </p:nvSpPr>
        <p:spPr bwMode="auto">
          <a:xfrm>
            <a:off x="5299448" y="436029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2" name="Oval 26"/>
          <p:cNvSpPr>
            <a:spLocks noChangeArrowheads="1"/>
          </p:cNvSpPr>
          <p:nvPr/>
        </p:nvSpPr>
        <p:spPr bwMode="auto">
          <a:xfrm>
            <a:off x="3454200" y="256007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3" name="Oval 27"/>
          <p:cNvSpPr>
            <a:spLocks noChangeArrowheads="1"/>
          </p:cNvSpPr>
          <p:nvPr/>
        </p:nvSpPr>
        <p:spPr bwMode="auto">
          <a:xfrm>
            <a:off x="2567361" y="2271542"/>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7" name="Line 31"/>
          <p:cNvSpPr>
            <a:spLocks noChangeShapeType="1"/>
          </p:cNvSpPr>
          <p:nvPr/>
        </p:nvSpPr>
        <p:spPr bwMode="auto">
          <a:xfrm>
            <a:off x="4735886" y="443967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28" name="Oval 32"/>
          <p:cNvSpPr>
            <a:spLocks noChangeArrowheads="1"/>
          </p:cNvSpPr>
          <p:nvPr/>
        </p:nvSpPr>
        <p:spPr bwMode="auto">
          <a:xfrm>
            <a:off x="2567361" y="4648962"/>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31" name="Line 35"/>
          <p:cNvSpPr>
            <a:spLocks noChangeShapeType="1"/>
          </p:cNvSpPr>
          <p:nvPr/>
        </p:nvSpPr>
        <p:spPr bwMode="auto">
          <a:xfrm>
            <a:off x="2000623" y="4757173"/>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32" name="Oval 36"/>
          <p:cNvSpPr>
            <a:spLocks noChangeArrowheads="1"/>
          </p:cNvSpPr>
          <p:nvPr/>
        </p:nvSpPr>
        <p:spPr bwMode="auto">
          <a:xfrm>
            <a:off x="3476998" y="497148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33" name="Line 37"/>
          <p:cNvSpPr>
            <a:spLocks noChangeShapeType="1"/>
          </p:cNvSpPr>
          <p:nvPr/>
        </p:nvSpPr>
        <p:spPr bwMode="auto">
          <a:xfrm>
            <a:off x="2900736" y="5050860"/>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1" name="Line 11"/>
          <p:cNvSpPr>
            <a:spLocks noChangeShapeType="1"/>
          </p:cNvSpPr>
          <p:nvPr/>
        </p:nvSpPr>
        <p:spPr bwMode="auto">
          <a:xfrm>
            <a:off x="1964111" y="2347742"/>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2" name="Line 8"/>
          <p:cNvSpPr>
            <a:spLocks noChangeShapeType="1"/>
          </p:cNvSpPr>
          <p:nvPr/>
        </p:nvSpPr>
        <p:spPr bwMode="auto">
          <a:xfrm>
            <a:off x="524248" y="2201298"/>
            <a:ext cx="511175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3" name="Line 3"/>
          <p:cNvSpPr>
            <a:spLocks noChangeShapeType="1"/>
          </p:cNvSpPr>
          <p:nvPr/>
        </p:nvSpPr>
        <p:spPr bwMode="auto">
          <a:xfrm>
            <a:off x="1864612" y="2164555"/>
            <a:ext cx="3924473" cy="1365709"/>
          </a:xfrm>
          <a:prstGeom prst="line">
            <a:avLst/>
          </a:prstGeom>
          <a:noFill/>
          <a:ln w="50800">
            <a:solidFill>
              <a:schemeClr val="accent1">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4" name="Line 28"/>
          <p:cNvSpPr>
            <a:spLocks noChangeShapeType="1"/>
          </p:cNvSpPr>
          <p:nvPr/>
        </p:nvSpPr>
        <p:spPr bwMode="auto">
          <a:xfrm>
            <a:off x="6624638" y="308451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45" name="Text Box 29"/>
          <p:cNvSpPr txBox="1">
            <a:spLocks noChangeArrowheads="1"/>
          </p:cNvSpPr>
          <p:nvPr/>
        </p:nvSpPr>
        <p:spPr bwMode="auto">
          <a:xfrm>
            <a:off x="7092950" y="2889250"/>
            <a:ext cx="209544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Process executes</a:t>
            </a:r>
          </a:p>
          <a:p>
            <a:r>
              <a:rPr lang="en-US" dirty="0"/>
              <a:t>step and accesses</a:t>
            </a:r>
          </a:p>
          <a:p>
            <a:r>
              <a:rPr lang="en-US" dirty="0"/>
              <a:t>token. State after </a:t>
            </a:r>
          </a:p>
          <a:p>
            <a:r>
              <a:rPr lang="en-US" dirty="0"/>
              <a:t>step in next row</a:t>
            </a:r>
          </a:p>
        </p:txBody>
      </p:sp>
      <p:sp>
        <p:nvSpPr>
          <p:cNvPr id="46" name="Oval 30"/>
          <p:cNvSpPr>
            <a:spLocks noChangeArrowheads="1"/>
          </p:cNvSpPr>
          <p:nvPr/>
        </p:nvSpPr>
        <p:spPr bwMode="auto">
          <a:xfrm>
            <a:off x="6724650" y="518477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47" name="Text Box 33"/>
          <p:cNvSpPr txBox="1">
            <a:spLocks noChangeArrowheads="1"/>
          </p:cNvSpPr>
          <p:nvPr/>
        </p:nvSpPr>
        <p:spPr bwMode="auto">
          <a:xfrm>
            <a:off x="6840252" y="1664804"/>
            <a:ext cx="2056973" cy="84023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spcBef>
                <a:spcPct val="25000"/>
              </a:spcBef>
              <a:buClr>
                <a:schemeClr val="tx2"/>
              </a:buClr>
              <a:buFont typeface="Arial" charset="0"/>
              <a:buNone/>
            </a:pPr>
            <a:r>
              <a:rPr lang="en-US" dirty="0"/>
              <a:t>Example trace </a:t>
            </a:r>
            <a:br>
              <a:rPr lang="en-US" dirty="0"/>
            </a:br>
            <a:r>
              <a:rPr lang="en-US" dirty="0"/>
              <a:t>without fault</a:t>
            </a:r>
            <a:br>
              <a:rPr lang="en-US" dirty="0"/>
            </a:br>
            <a:r>
              <a:rPr lang="en-US" dirty="0"/>
              <a:t>for </a:t>
            </a:r>
            <a:r>
              <a:rPr lang="en-US" i="1" dirty="0"/>
              <a:t>n</a:t>
            </a:r>
            <a:r>
              <a:rPr lang="en-US" dirty="0"/>
              <a:t> = 3 and </a:t>
            </a:r>
            <a:r>
              <a:rPr lang="en-US" i="1" dirty="0"/>
              <a:t>k</a:t>
            </a:r>
            <a:r>
              <a:rPr lang="en-US" dirty="0"/>
              <a:t> = 4</a:t>
            </a:r>
          </a:p>
        </p:txBody>
      </p:sp>
      <p:sp>
        <p:nvSpPr>
          <p:cNvPr id="48" name="Text Box 34"/>
          <p:cNvSpPr txBox="1">
            <a:spLocks noChangeArrowheads="1"/>
          </p:cNvSpPr>
          <p:nvPr/>
        </p:nvSpPr>
        <p:spPr bwMode="auto">
          <a:xfrm>
            <a:off x="7072313" y="5083175"/>
            <a:ext cx="2018501"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Process could</a:t>
            </a:r>
            <a:br>
              <a:rPr lang="en-US" dirty="0"/>
            </a:br>
            <a:r>
              <a:rPr lang="en-US" dirty="0"/>
              <a:t>execute step and </a:t>
            </a:r>
            <a:br>
              <a:rPr lang="en-US" dirty="0"/>
            </a:br>
            <a:r>
              <a:rPr lang="en-US" dirty="0"/>
              <a:t>access the token.</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40</a:t>
            </a:fld>
            <a:endParaRPr lang="de-DE" dirty="0"/>
          </a:p>
        </p:txBody>
      </p:sp>
    </p:spTree>
    <p:extLst>
      <p:ext uri="{BB962C8B-B14F-4D97-AF65-F5344CB8AC3E}">
        <p14:creationId xmlns:p14="http://schemas.microsoft.com/office/powerpoint/2010/main" val="42512209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1883008" y="2216150"/>
            <a:ext cx="3743325" cy="576263"/>
          </a:xfrm>
          <a:prstGeom prst="rect">
            <a:avLst/>
          </a:prstGeom>
          <a:solidFill>
            <a:schemeClr val="accent3">
              <a:lumMod val="20000"/>
              <a:lumOff val="80000"/>
            </a:schemeClr>
          </a:solidFill>
          <a:ln>
            <a:noFill/>
          </a:ln>
          <a:effectLst/>
        </p:spPr>
        <p:txBody>
          <a:bodyPr wrap="none" anchor="ctr"/>
          <a:lstStyle/>
          <a:p>
            <a:endParaRPr lang="de-DE"/>
          </a:p>
        </p:txBody>
      </p:sp>
      <p:sp>
        <p:nvSpPr>
          <p:cNvPr id="618501" name="Rectangle 5"/>
          <p:cNvSpPr>
            <a:spLocks noChangeArrowheads="1"/>
          </p:cNvSpPr>
          <p:nvPr/>
        </p:nvSpPr>
        <p:spPr bwMode="auto">
          <a:xfrm>
            <a:off x="1883008" y="2792413"/>
            <a:ext cx="3743325" cy="3275012"/>
          </a:xfrm>
          <a:prstGeom prst="rect">
            <a:avLst/>
          </a:prstGeom>
          <a:solidFill>
            <a:schemeClr val="accent4">
              <a:lumMod val="20000"/>
              <a:lumOff val="80000"/>
            </a:schemeClr>
          </a:solidFill>
          <a:ln>
            <a:noFill/>
          </a:ln>
          <a:effectLst/>
        </p:spPr>
        <p:txBody>
          <a:bodyPr wrap="none" anchor="ctr"/>
          <a:lstStyle/>
          <a:p>
            <a:endParaRPr lang="de-DE"/>
          </a:p>
        </p:txBody>
      </p:sp>
      <p:sp>
        <p:nvSpPr>
          <p:cNvPr id="618502" name="Rectangle 6"/>
          <p:cNvSpPr>
            <a:spLocks noGrp="1" noChangeArrowheads="1"/>
          </p:cNvSpPr>
          <p:nvPr>
            <p:ph type="title"/>
          </p:nvPr>
        </p:nvSpPr>
        <p:spPr/>
        <p:txBody>
          <a:bodyPr/>
          <a:lstStyle/>
          <a:p>
            <a:r>
              <a:rPr lang="en-US" dirty="0"/>
              <a:t>Self-Stabilizing Token Ring</a:t>
            </a:r>
          </a:p>
        </p:txBody>
      </p:sp>
      <p:sp>
        <p:nvSpPr>
          <p:cNvPr id="618503" name="Rectangle 7"/>
          <p:cNvSpPr>
            <a:spLocks noGrp="1" noChangeArrowheads="1"/>
          </p:cNvSpPr>
          <p:nvPr>
            <p:ph idx="1"/>
          </p:nvPr>
        </p:nvSpPr>
        <p:spPr/>
        <p:txBody>
          <a:bodyPr/>
          <a:lstStyle/>
          <a:p>
            <a:pPr>
              <a:lnSpc>
                <a:spcPct val="90000"/>
              </a:lnSpc>
              <a:buFont typeface="Arial" charset="0"/>
              <a:buNone/>
            </a:pPr>
            <a:r>
              <a:rPr lang="en-US" sz="2200" b="1" dirty="0"/>
              <a:t>Process	</a:t>
            </a:r>
            <a:r>
              <a:rPr lang="en-US" sz="2200" b="1" dirty="0">
                <a:solidFill>
                  <a:schemeClr val="accent2"/>
                </a:solidFill>
              </a:rPr>
              <a:t>0</a:t>
            </a:r>
            <a:r>
              <a:rPr lang="en-US" sz="2200" b="1" dirty="0"/>
              <a:t>	</a:t>
            </a:r>
            <a:r>
              <a:rPr lang="en-US" sz="2200" b="1" dirty="0">
                <a:solidFill>
                  <a:schemeClr val="accent1">
                    <a:lumMod val="60000"/>
                    <a:lumOff val="40000"/>
                  </a:schemeClr>
                </a:solidFill>
              </a:rPr>
              <a:t>1	2	3</a:t>
            </a:r>
          </a:p>
          <a:p>
            <a:pPr>
              <a:lnSpc>
                <a:spcPct val="90000"/>
              </a:lnSpc>
              <a:buFont typeface="Arial" charset="0"/>
              <a:buNone/>
            </a:pPr>
            <a:r>
              <a:rPr lang="en-US" sz="2200" b="1" dirty="0"/>
              <a:t>State </a:t>
            </a:r>
            <a:r>
              <a:rPr lang="en-US" sz="2200" dirty="0"/>
              <a:t>		3	</a:t>
            </a:r>
            <a:r>
              <a:rPr lang="en-US" sz="2200" b="1" dirty="0"/>
              <a:t>2</a:t>
            </a:r>
            <a:r>
              <a:rPr lang="en-US" sz="2200" dirty="0"/>
              <a:t> 	</a:t>
            </a:r>
            <a:r>
              <a:rPr lang="en-US" sz="2200" b="1" dirty="0"/>
              <a:t>0</a:t>
            </a:r>
            <a:r>
              <a:rPr lang="en-US" sz="2200" dirty="0"/>
              <a:t>	</a:t>
            </a:r>
            <a:r>
              <a:rPr lang="en-US" sz="2200" b="1" dirty="0"/>
              <a:t>1</a:t>
            </a:r>
            <a:endParaRPr lang="en-US" sz="2200" dirty="0"/>
          </a:p>
          <a:p>
            <a:pPr>
              <a:lnSpc>
                <a:spcPct val="90000"/>
              </a:lnSpc>
              <a:buFont typeface="Arial" charset="0"/>
              <a:buNone/>
            </a:pPr>
            <a:r>
              <a:rPr lang="en-US" sz="2200" dirty="0"/>
              <a:t>			3	3	</a:t>
            </a:r>
            <a:r>
              <a:rPr lang="en-US" sz="2200" b="1" dirty="0"/>
              <a:t>0</a:t>
            </a:r>
            <a:r>
              <a:rPr lang="en-US" sz="2200" dirty="0"/>
              <a:t>	</a:t>
            </a:r>
            <a:r>
              <a:rPr lang="en-US" sz="2200" b="1" dirty="0"/>
              <a:t>1</a:t>
            </a:r>
            <a:endParaRPr lang="en-US" sz="2200" dirty="0"/>
          </a:p>
          <a:p>
            <a:pPr>
              <a:lnSpc>
                <a:spcPct val="90000"/>
              </a:lnSpc>
              <a:buFont typeface="Arial" charset="0"/>
              <a:buNone/>
            </a:pPr>
            <a:r>
              <a:rPr lang="en-US" sz="2200" dirty="0"/>
              <a:t>			3	3	</a:t>
            </a:r>
            <a:r>
              <a:rPr lang="en-US" sz="2200" b="1" dirty="0"/>
              <a:t>0</a:t>
            </a:r>
            <a:r>
              <a:rPr lang="en-US" sz="2200" dirty="0"/>
              <a:t>	0</a:t>
            </a:r>
          </a:p>
          <a:p>
            <a:pPr>
              <a:lnSpc>
                <a:spcPct val="90000"/>
              </a:lnSpc>
              <a:buFont typeface="Arial" charset="0"/>
              <a:buNone/>
            </a:pPr>
            <a:r>
              <a:rPr lang="en-US" sz="2200" dirty="0"/>
              <a:t>			3	3	3	</a:t>
            </a:r>
            <a:r>
              <a:rPr lang="en-US" sz="2200" b="1" dirty="0"/>
              <a:t>0</a:t>
            </a:r>
            <a:endParaRPr lang="en-US" sz="2200" dirty="0"/>
          </a:p>
          <a:p>
            <a:pPr>
              <a:lnSpc>
                <a:spcPct val="90000"/>
              </a:lnSpc>
              <a:buFont typeface="Arial" charset="0"/>
              <a:buNone/>
            </a:pPr>
            <a:r>
              <a:rPr lang="en-US" sz="2200" dirty="0"/>
              <a:t>			</a:t>
            </a:r>
            <a:r>
              <a:rPr lang="en-US" sz="2200" b="1" dirty="0"/>
              <a:t>3</a:t>
            </a:r>
            <a:r>
              <a:rPr lang="en-US" sz="2200" dirty="0"/>
              <a:t>	3	3	3</a:t>
            </a:r>
          </a:p>
          <a:p>
            <a:pPr>
              <a:lnSpc>
                <a:spcPct val="90000"/>
              </a:lnSpc>
              <a:buFont typeface="Arial" charset="0"/>
              <a:buNone/>
            </a:pPr>
            <a:r>
              <a:rPr lang="en-US" sz="2200" dirty="0"/>
              <a:t>			0 	</a:t>
            </a:r>
            <a:r>
              <a:rPr lang="en-US" sz="2200" b="1" dirty="0"/>
              <a:t>3</a:t>
            </a:r>
            <a:r>
              <a:rPr lang="en-US" sz="2200" dirty="0"/>
              <a:t>	3	3</a:t>
            </a:r>
          </a:p>
          <a:p>
            <a:pPr>
              <a:lnSpc>
                <a:spcPct val="90000"/>
              </a:lnSpc>
              <a:buFont typeface="Arial" charset="0"/>
              <a:buNone/>
            </a:pPr>
            <a:r>
              <a:rPr lang="en-US" sz="2200" dirty="0"/>
              <a:t>			0	0 	</a:t>
            </a:r>
            <a:r>
              <a:rPr lang="en-US" sz="2200" b="1" dirty="0"/>
              <a:t>3</a:t>
            </a:r>
            <a:r>
              <a:rPr lang="en-US" sz="2200" dirty="0"/>
              <a:t> 	3</a:t>
            </a:r>
          </a:p>
          <a:p>
            <a:pPr>
              <a:lnSpc>
                <a:spcPct val="90000"/>
              </a:lnSpc>
              <a:buFont typeface="Arial" charset="0"/>
              <a:buNone/>
            </a:pPr>
            <a:r>
              <a:rPr lang="en-US" sz="2200" dirty="0"/>
              <a:t>			0	0	0 	</a:t>
            </a:r>
            <a:r>
              <a:rPr lang="en-US" sz="2200" b="1" dirty="0"/>
              <a:t>3</a:t>
            </a:r>
          </a:p>
          <a:p>
            <a:pPr>
              <a:lnSpc>
                <a:spcPct val="90000"/>
              </a:lnSpc>
              <a:buFont typeface="Arial" charset="0"/>
              <a:buNone/>
            </a:pPr>
            <a:r>
              <a:rPr lang="en-US" sz="2200" dirty="0">
                <a:cs typeface="Arial" charset="0"/>
              </a:rPr>
              <a:t>			0	0	0	0</a:t>
            </a:r>
          </a:p>
          <a:p>
            <a:pPr>
              <a:lnSpc>
                <a:spcPct val="90000"/>
              </a:lnSpc>
              <a:buFont typeface="Arial" charset="0"/>
              <a:buNone/>
            </a:pPr>
            <a:r>
              <a:rPr lang="en-US" sz="2200" dirty="0">
                <a:cs typeface="Arial" charset="0"/>
              </a:rPr>
              <a:t>			1	0	0	0</a:t>
            </a:r>
          </a:p>
        </p:txBody>
      </p:sp>
      <p:sp>
        <p:nvSpPr>
          <p:cNvPr id="39"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18498" name="Line 2"/>
          <p:cNvSpPr>
            <a:spLocks noChangeShapeType="1"/>
          </p:cNvSpPr>
          <p:nvPr/>
        </p:nvSpPr>
        <p:spPr bwMode="auto">
          <a:xfrm>
            <a:off x="1883008" y="4557390"/>
            <a:ext cx="2195773" cy="828092"/>
          </a:xfrm>
          <a:prstGeom prst="line">
            <a:avLst/>
          </a:prstGeom>
          <a:noFill/>
          <a:ln w="50800">
            <a:solidFill>
              <a:schemeClr val="accent1">
                <a:lumMod val="60000"/>
                <a:lumOff val="4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499" name="Line 3"/>
          <p:cNvSpPr>
            <a:spLocks noChangeShapeType="1"/>
          </p:cNvSpPr>
          <p:nvPr/>
        </p:nvSpPr>
        <p:spPr bwMode="auto">
          <a:xfrm>
            <a:off x="1846496" y="3369258"/>
            <a:ext cx="3924473" cy="1365709"/>
          </a:xfrm>
          <a:prstGeom prst="line">
            <a:avLst/>
          </a:prstGeom>
          <a:noFill/>
          <a:ln w="50800">
            <a:solidFill>
              <a:schemeClr val="accent1">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4" name="Line 8"/>
          <p:cNvSpPr>
            <a:spLocks noChangeShapeType="1"/>
          </p:cNvSpPr>
          <p:nvPr/>
        </p:nvSpPr>
        <p:spPr bwMode="auto">
          <a:xfrm>
            <a:off x="514583" y="2217738"/>
            <a:ext cx="511175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5" name="Line 9"/>
          <p:cNvSpPr>
            <a:spLocks noChangeShapeType="1"/>
          </p:cNvSpPr>
          <p:nvPr/>
        </p:nvSpPr>
        <p:spPr bwMode="auto">
          <a:xfrm>
            <a:off x="1883008" y="1928813"/>
            <a:ext cx="0" cy="414020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6" name="Line 10"/>
          <p:cNvSpPr>
            <a:spLocks noChangeShapeType="1"/>
          </p:cNvSpPr>
          <p:nvPr/>
        </p:nvSpPr>
        <p:spPr bwMode="auto">
          <a:xfrm>
            <a:off x="2891071" y="236061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7" name="Line 11"/>
          <p:cNvSpPr>
            <a:spLocks noChangeShapeType="1"/>
          </p:cNvSpPr>
          <p:nvPr/>
        </p:nvSpPr>
        <p:spPr bwMode="auto">
          <a:xfrm>
            <a:off x="4691296" y="2647950"/>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8" name="Line 12"/>
          <p:cNvSpPr>
            <a:spLocks noChangeShapeType="1"/>
          </p:cNvSpPr>
          <p:nvPr/>
        </p:nvSpPr>
        <p:spPr bwMode="auto">
          <a:xfrm>
            <a:off x="3791183" y="2936875"/>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09" name="Line 13"/>
          <p:cNvSpPr>
            <a:spLocks noChangeShapeType="1"/>
          </p:cNvSpPr>
          <p:nvPr/>
        </p:nvSpPr>
        <p:spPr bwMode="auto">
          <a:xfrm>
            <a:off x="4726221" y="3260725"/>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0" name="Line 14"/>
          <p:cNvSpPr>
            <a:spLocks noChangeShapeType="1"/>
          </p:cNvSpPr>
          <p:nvPr/>
        </p:nvSpPr>
        <p:spPr bwMode="auto">
          <a:xfrm>
            <a:off x="1954446" y="354806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1" name="Line 15"/>
          <p:cNvSpPr>
            <a:spLocks noChangeShapeType="1"/>
          </p:cNvSpPr>
          <p:nvPr/>
        </p:nvSpPr>
        <p:spPr bwMode="auto">
          <a:xfrm>
            <a:off x="2891071" y="387191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2" name="Line 16"/>
          <p:cNvSpPr>
            <a:spLocks noChangeShapeType="1"/>
          </p:cNvSpPr>
          <p:nvPr/>
        </p:nvSpPr>
        <p:spPr bwMode="auto">
          <a:xfrm>
            <a:off x="3791183" y="4159250"/>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13" name="Oval 17"/>
          <p:cNvSpPr>
            <a:spLocks noChangeArrowheads="1"/>
          </p:cNvSpPr>
          <p:nvPr/>
        </p:nvSpPr>
        <p:spPr bwMode="auto">
          <a:xfrm>
            <a:off x="4389671" y="257651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4" name="Oval 18"/>
          <p:cNvSpPr>
            <a:spLocks noChangeArrowheads="1"/>
          </p:cNvSpPr>
          <p:nvPr/>
        </p:nvSpPr>
        <p:spPr bwMode="auto">
          <a:xfrm>
            <a:off x="5289783" y="257651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5" name="Oval 19"/>
          <p:cNvSpPr>
            <a:spLocks noChangeArrowheads="1"/>
          </p:cNvSpPr>
          <p:nvPr/>
        </p:nvSpPr>
        <p:spPr bwMode="auto">
          <a:xfrm>
            <a:off x="4389671" y="2863850"/>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6" name="Oval 20"/>
          <p:cNvSpPr>
            <a:spLocks noChangeArrowheads="1"/>
          </p:cNvSpPr>
          <p:nvPr/>
        </p:nvSpPr>
        <p:spPr bwMode="auto">
          <a:xfrm>
            <a:off x="5289783" y="317976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7" name="Oval 21"/>
          <p:cNvSpPr>
            <a:spLocks noChangeArrowheads="1"/>
          </p:cNvSpPr>
          <p:nvPr/>
        </p:nvSpPr>
        <p:spPr bwMode="auto">
          <a:xfrm>
            <a:off x="2557696" y="347662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8" name="Oval 22"/>
          <p:cNvSpPr>
            <a:spLocks noChangeArrowheads="1"/>
          </p:cNvSpPr>
          <p:nvPr/>
        </p:nvSpPr>
        <p:spPr bwMode="auto">
          <a:xfrm>
            <a:off x="3457808" y="380047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19" name="Oval 23"/>
          <p:cNvSpPr>
            <a:spLocks noChangeArrowheads="1"/>
          </p:cNvSpPr>
          <p:nvPr/>
        </p:nvSpPr>
        <p:spPr bwMode="auto">
          <a:xfrm>
            <a:off x="4389671" y="4087813"/>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0" name="Oval 24"/>
          <p:cNvSpPr>
            <a:spLocks noChangeArrowheads="1"/>
          </p:cNvSpPr>
          <p:nvPr/>
        </p:nvSpPr>
        <p:spPr bwMode="auto">
          <a:xfrm>
            <a:off x="5289783" y="437673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1" name="Oval 25"/>
          <p:cNvSpPr>
            <a:spLocks noChangeArrowheads="1"/>
          </p:cNvSpPr>
          <p:nvPr/>
        </p:nvSpPr>
        <p:spPr bwMode="auto">
          <a:xfrm>
            <a:off x="4389671" y="228758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2" name="Oval 26"/>
          <p:cNvSpPr>
            <a:spLocks noChangeArrowheads="1"/>
          </p:cNvSpPr>
          <p:nvPr/>
        </p:nvSpPr>
        <p:spPr bwMode="auto">
          <a:xfrm>
            <a:off x="3457808" y="228758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3" name="Oval 27"/>
          <p:cNvSpPr>
            <a:spLocks noChangeArrowheads="1"/>
          </p:cNvSpPr>
          <p:nvPr/>
        </p:nvSpPr>
        <p:spPr bwMode="auto">
          <a:xfrm>
            <a:off x="5289783" y="228758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4" name="Line 28"/>
          <p:cNvSpPr>
            <a:spLocks noChangeShapeType="1"/>
          </p:cNvSpPr>
          <p:nvPr/>
        </p:nvSpPr>
        <p:spPr bwMode="auto">
          <a:xfrm>
            <a:off x="6624638" y="308451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25" name="Text Box 29"/>
          <p:cNvSpPr txBox="1">
            <a:spLocks noChangeArrowheads="1"/>
          </p:cNvSpPr>
          <p:nvPr/>
        </p:nvSpPr>
        <p:spPr bwMode="auto">
          <a:xfrm>
            <a:off x="7092950" y="2889250"/>
            <a:ext cx="209544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Process executes</a:t>
            </a:r>
          </a:p>
          <a:p>
            <a:r>
              <a:rPr lang="en-US" dirty="0"/>
              <a:t>step and accesses</a:t>
            </a:r>
          </a:p>
          <a:p>
            <a:r>
              <a:rPr lang="en-US" dirty="0"/>
              <a:t>token. State after </a:t>
            </a:r>
          </a:p>
          <a:p>
            <a:r>
              <a:rPr lang="en-US" dirty="0"/>
              <a:t>step in next row</a:t>
            </a:r>
          </a:p>
        </p:txBody>
      </p:sp>
      <p:sp>
        <p:nvSpPr>
          <p:cNvPr id="618526" name="Oval 30"/>
          <p:cNvSpPr>
            <a:spLocks noChangeArrowheads="1"/>
          </p:cNvSpPr>
          <p:nvPr/>
        </p:nvSpPr>
        <p:spPr bwMode="auto">
          <a:xfrm>
            <a:off x="6724650" y="518477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7" name="Line 31"/>
          <p:cNvSpPr>
            <a:spLocks noChangeShapeType="1"/>
          </p:cNvSpPr>
          <p:nvPr/>
        </p:nvSpPr>
        <p:spPr bwMode="auto">
          <a:xfrm>
            <a:off x="4726221" y="4456113"/>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28" name="Oval 32"/>
          <p:cNvSpPr>
            <a:spLocks noChangeArrowheads="1"/>
          </p:cNvSpPr>
          <p:nvPr/>
        </p:nvSpPr>
        <p:spPr bwMode="auto">
          <a:xfrm>
            <a:off x="2557696" y="4700588"/>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29" name="Text Box 33"/>
          <p:cNvSpPr txBox="1">
            <a:spLocks noChangeArrowheads="1"/>
          </p:cNvSpPr>
          <p:nvPr/>
        </p:nvSpPr>
        <p:spPr bwMode="auto">
          <a:xfrm>
            <a:off x="6336196" y="1340768"/>
            <a:ext cx="2287806" cy="84023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spcBef>
                <a:spcPct val="25000"/>
              </a:spcBef>
              <a:buClr>
                <a:schemeClr val="tx2"/>
              </a:buClr>
              <a:buFont typeface="Arial" charset="0"/>
              <a:buNone/>
            </a:pPr>
            <a:r>
              <a:rPr lang="en-US" dirty="0"/>
              <a:t>Example trace with</a:t>
            </a:r>
            <a:br>
              <a:rPr lang="en-US" dirty="0"/>
            </a:br>
            <a:r>
              <a:rPr lang="en-US" dirty="0"/>
              <a:t>recovery from a fault</a:t>
            </a:r>
            <a:br>
              <a:rPr lang="en-US" dirty="0"/>
            </a:br>
            <a:r>
              <a:rPr lang="en-US" dirty="0"/>
              <a:t>for </a:t>
            </a:r>
            <a:r>
              <a:rPr lang="en-US" i="1" dirty="0"/>
              <a:t>n</a:t>
            </a:r>
            <a:r>
              <a:rPr lang="en-US" dirty="0"/>
              <a:t> = 3 and </a:t>
            </a:r>
            <a:r>
              <a:rPr lang="en-US" i="1" dirty="0"/>
              <a:t>k</a:t>
            </a:r>
            <a:r>
              <a:rPr lang="en-US" dirty="0"/>
              <a:t> = 4</a:t>
            </a:r>
          </a:p>
        </p:txBody>
      </p:sp>
      <p:sp>
        <p:nvSpPr>
          <p:cNvPr id="618530" name="Text Box 34"/>
          <p:cNvSpPr txBox="1">
            <a:spLocks noChangeArrowheads="1"/>
          </p:cNvSpPr>
          <p:nvPr/>
        </p:nvSpPr>
        <p:spPr bwMode="auto">
          <a:xfrm>
            <a:off x="7072313" y="5083175"/>
            <a:ext cx="2018501"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Process could</a:t>
            </a:r>
            <a:br>
              <a:rPr lang="en-US" dirty="0"/>
            </a:br>
            <a:r>
              <a:rPr lang="en-US" dirty="0"/>
              <a:t>execute step and </a:t>
            </a:r>
            <a:br>
              <a:rPr lang="en-US" dirty="0"/>
            </a:br>
            <a:r>
              <a:rPr lang="en-US" dirty="0"/>
              <a:t>access the token.</a:t>
            </a:r>
          </a:p>
        </p:txBody>
      </p:sp>
      <p:sp>
        <p:nvSpPr>
          <p:cNvPr id="618531" name="Line 35"/>
          <p:cNvSpPr>
            <a:spLocks noChangeShapeType="1"/>
          </p:cNvSpPr>
          <p:nvPr/>
        </p:nvSpPr>
        <p:spPr bwMode="auto">
          <a:xfrm>
            <a:off x="1990958" y="4773613"/>
            <a:ext cx="36036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18532" name="Oval 36"/>
          <p:cNvSpPr>
            <a:spLocks noChangeArrowheads="1"/>
          </p:cNvSpPr>
          <p:nvPr/>
        </p:nvSpPr>
        <p:spPr bwMode="auto">
          <a:xfrm>
            <a:off x="3467333" y="4987925"/>
            <a:ext cx="152400" cy="152400"/>
          </a:xfrm>
          <a:prstGeom prst="ellipse">
            <a:avLst/>
          </a:prstGeom>
          <a:solidFill>
            <a:schemeClr val="accent2"/>
          </a:solidFill>
          <a:ln w="19050">
            <a:solidFill>
              <a:schemeClr val="tx1"/>
            </a:solidFill>
            <a:round/>
            <a:headEnd/>
            <a:tailEnd/>
          </a:ln>
          <a:effectLst/>
        </p:spPr>
        <p:txBody>
          <a:bodyPr wrap="none" anchor="ctr"/>
          <a:lstStyle/>
          <a:p>
            <a:endParaRPr lang="de-DE"/>
          </a:p>
        </p:txBody>
      </p:sp>
      <p:sp>
        <p:nvSpPr>
          <p:cNvPr id="618533" name="Line 37"/>
          <p:cNvSpPr>
            <a:spLocks noChangeShapeType="1"/>
          </p:cNvSpPr>
          <p:nvPr/>
        </p:nvSpPr>
        <p:spPr bwMode="auto">
          <a:xfrm>
            <a:off x="2891071" y="5067300"/>
            <a:ext cx="36036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41</a:t>
            </a:fld>
            <a:endParaRPr lang="de-DE" dirty="0"/>
          </a:p>
        </p:txBody>
      </p:sp>
    </p:spTree>
    <p:extLst>
      <p:ext uri="{BB962C8B-B14F-4D97-AF65-F5344CB8AC3E}">
        <p14:creationId xmlns:p14="http://schemas.microsoft.com/office/powerpoint/2010/main" val="13323078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Self-Stabilizing Token Ring</a:t>
            </a:r>
          </a:p>
        </p:txBody>
      </p:sp>
      <p:sp>
        <p:nvSpPr>
          <p:cNvPr id="620547" name="Rectangle 3"/>
          <p:cNvSpPr>
            <a:spLocks noGrp="1" noChangeArrowheads="1"/>
          </p:cNvSpPr>
          <p:nvPr>
            <p:ph idx="1"/>
          </p:nvPr>
        </p:nvSpPr>
        <p:spPr/>
        <p:txBody>
          <a:bodyPr/>
          <a:lstStyle/>
          <a:p>
            <a:pPr>
              <a:buFont typeface="Arial" charset="0"/>
              <a:buChar char="•"/>
            </a:pPr>
            <a:r>
              <a:rPr lang="en-US" dirty="0"/>
              <a:t>Original Specification</a:t>
            </a:r>
          </a:p>
          <a:p>
            <a:pPr lvl="1"/>
            <a:r>
              <a:rPr lang="en-US" dirty="0"/>
              <a:t>Safety: There is at most one token in the system</a:t>
            </a:r>
          </a:p>
          <a:p>
            <a:pPr lvl="1"/>
            <a:r>
              <a:rPr lang="en-US" dirty="0"/>
              <a:t>Liveness: At least one token circulates in the ring</a:t>
            </a:r>
          </a:p>
          <a:p>
            <a:pPr lvl="1"/>
            <a:r>
              <a:rPr lang="en-US" dirty="0"/>
              <a:t>Fairness: If a process can exercise anytime, it will exercise after a finite time</a:t>
            </a:r>
          </a:p>
          <a:p>
            <a:pPr>
              <a:buFont typeface="Arial" charset="0"/>
              <a:buChar char="•"/>
            </a:pPr>
            <a:endParaRPr lang="en-US" dirty="0"/>
          </a:p>
          <a:p>
            <a:pPr>
              <a:buFont typeface="Arial" charset="0"/>
              <a:buChar char="•"/>
            </a:pPr>
            <a:r>
              <a:rPr lang="en-US" dirty="0"/>
              <a:t>Self-stabilizing variant</a:t>
            </a:r>
          </a:p>
          <a:p>
            <a:pPr lvl="1"/>
            <a:r>
              <a:rPr lang="en-US" dirty="0"/>
              <a:t>Safety: After a finite number of steps, there is at most one token in the system</a:t>
            </a:r>
          </a:p>
          <a:p>
            <a:pPr lvl="1"/>
            <a:r>
              <a:rPr lang="en-US" dirty="0"/>
              <a:t>Liveness and Fairness as above</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42</a:t>
            </a:fld>
            <a:endParaRPr lang="de-DE" dirty="0"/>
          </a:p>
        </p:txBody>
      </p:sp>
    </p:spTree>
    <p:extLst>
      <p:ext uri="{BB962C8B-B14F-4D97-AF65-F5344CB8AC3E}">
        <p14:creationId xmlns:p14="http://schemas.microsoft.com/office/powerpoint/2010/main" val="19037609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4" name="Rectangle 4"/>
          <p:cNvSpPr>
            <a:spLocks noGrp="1" noChangeArrowheads="1"/>
          </p:cNvSpPr>
          <p:nvPr>
            <p:ph type="title"/>
          </p:nvPr>
        </p:nvSpPr>
        <p:spPr/>
        <p:txBody>
          <a:bodyPr>
            <a:normAutofit/>
          </a:bodyPr>
          <a:lstStyle/>
          <a:p>
            <a:r>
              <a:rPr lang="en-US" dirty="0"/>
              <a:t>Self-Stabilizing Span Tree Construction</a:t>
            </a:r>
          </a:p>
        </p:txBody>
      </p:sp>
      <p:sp>
        <p:nvSpPr>
          <p:cNvPr id="419845" name="Rectangle 5"/>
          <p:cNvSpPr>
            <a:spLocks noGrp="1" noChangeArrowheads="1"/>
          </p:cNvSpPr>
          <p:nvPr>
            <p:ph idx="1"/>
          </p:nvPr>
        </p:nvSpPr>
        <p:spPr/>
        <p:txBody>
          <a:bodyPr/>
          <a:lstStyle/>
          <a:p>
            <a:pPr>
              <a:buFont typeface="Arial" charset="0"/>
              <a:buChar char="•"/>
            </a:pPr>
            <a:r>
              <a:rPr lang="en-US" dirty="0"/>
              <a:t>Processes {</a:t>
            </a:r>
            <a:r>
              <a:rPr lang="en-US" i="1" dirty="0"/>
              <a:t>P</a:t>
            </a:r>
            <a:r>
              <a:rPr lang="en-US" i="1" baseline="-25000" dirty="0"/>
              <a:t>1</a:t>
            </a:r>
            <a:r>
              <a:rPr lang="en-US" dirty="0"/>
              <a:t>, …, </a:t>
            </a:r>
            <a:r>
              <a:rPr lang="en-US" i="1" dirty="0" err="1"/>
              <a:t>P</a:t>
            </a:r>
            <a:r>
              <a:rPr lang="en-US" i="1" baseline="-25000" dirty="0" err="1"/>
              <a:t>n</a:t>
            </a:r>
            <a:r>
              <a:rPr lang="en-US" dirty="0"/>
              <a:t>} are arranged in an arbitrary, connected topology</a:t>
            </a:r>
          </a:p>
          <a:p>
            <a:pPr>
              <a:buFont typeface="Arial" charset="0"/>
              <a:buChar char="•"/>
            </a:pPr>
            <a:endParaRPr lang="en-US" dirty="0"/>
          </a:p>
          <a:p>
            <a:pPr>
              <a:buFont typeface="Arial" charset="0"/>
              <a:buChar char="•"/>
            </a:pPr>
            <a:r>
              <a:rPr lang="en-US" dirty="0"/>
              <a:t>Assumptions</a:t>
            </a:r>
          </a:p>
          <a:p>
            <a:pPr lvl="1"/>
            <a:r>
              <a:rPr lang="en-US" dirty="0"/>
              <a:t>Each process has a unique identity &gt; 0, stored in its ROM</a:t>
            </a:r>
          </a:p>
          <a:p>
            <a:pPr lvl="1"/>
            <a:r>
              <a:rPr lang="en-US" dirty="0"/>
              <a:t>Each process has the same timeout-value </a:t>
            </a:r>
            <a:r>
              <a:rPr lang="en-US" i="1" dirty="0">
                <a:cs typeface="Arial" charset="0"/>
              </a:rPr>
              <a:t>ρ</a:t>
            </a:r>
            <a:r>
              <a:rPr lang="en-US" dirty="0">
                <a:cs typeface="Arial" charset="0"/>
              </a:rPr>
              <a:t> stored in </a:t>
            </a:r>
            <a:br>
              <a:rPr lang="en-US" dirty="0">
                <a:cs typeface="Arial" charset="0"/>
              </a:rPr>
            </a:br>
            <a:r>
              <a:rPr lang="en-US" dirty="0">
                <a:cs typeface="Arial" charset="0"/>
              </a:rPr>
              <a:t>its RO</a:t>
            </a:r>
            <a:r>
              <a:rPr lang="en-US" dirty="0"/>
              <a:t>M</a:t>
            </a:r>
            <a:endParaRPr lang="en-US" i="1" dirty="0">
              <a:cs typeface="Arial" charset="0"/>
            </a:endParaRPr>
          </a:p>
          <a:p>
            <a:pPr lvl="1"/>
            <a:r>
              <a:rPr lang="en-US" dirty="0"/>
              <a:t>In the fault-free case, no messages get lost and messages have a limited message delay</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43</a:t>
            </a:fld>
            <a:endParaRPr lang="de-DE" dirty="0"/>
          </a:p>
        </p:txBody>
      </p:sp>
    </p:spTree>
    <p:extLst>
      <p:ext uri="{BB962C8B-B14F-4D97-AF65-F5344CB8AC3E}">
        <p14:creationId xmlns:p14="http://schemas.microsoft.com/office/powerpoint/2010/main" val="44957310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normAutofit fontScale="90000"/>
          </a:bodyPr>
          <a:lstStyle/>
          <a:p>
            <a:r>
              <a:rPr lang="en-US" dirty="0"/>
              <a:t>Self-Stabilizing Span Tree Construction – </a:t>
            </a:r>
            <a:br>
              <a:rPr lang="en-US" dirty="0"/>
            </a:br>
            <a:r>
              <a:rPr lang="en-US" dirty="0"/>
              <a:t>Basic Idea in the Fault-free Case</a:t>
            </a:r>
          </a:p>
        </p:txBody>
      </p:sp>
      <p:sp>
        <p:nvSpPr>
          <p:cNvPr id="622692" name="Rectangle 100"/>
          <p:cNvSpPr>
            <a:spLocks noGrp="1" noChangeArrowheads="1"/>
          </p:cNvSpPr>
          <p:nvPr>
            <p:ph idx="1"/>
          </p:nvPr>
        </p:nvSpPr>
        <p:spPr/>
        <p:txBody>
          <a:bodyPr>
            <a:normAutofit/>
          </a:bodyPr>
          <a:lstStyle/>
          <a:p>
            <a:pPr>
              <a:buFont typeface="Arial" charset="0"/>
              <a:buChar char="•"/>
            </a:pPr>
            <a:r>
              <a:rPr lang="en-US" dirty="0"/>
              <a:t>Root (node with smallest ID) sends with period </a:t>
            </a:r>
            <a:r>
              <a:rPr lang="en-US" i="1" dirty="0"/>
              <a:t>ρ</a:t>
            </a:r>
            <a:r>
              <a:rPr lang="en-US" dirty="0"/>
              <a:t> heartbeats to all </a:t>
            </a:r>
            <a:br>
              <a:rPr lang="en-US" dirty="0"/>
            </a:br>
            <a:r>
              <a:rPr lang="en-US" dirty="0"/>
              <a:t>its neighbors</a:t>
            </a:r>
          </a:p>
          <a:p>
            <a:pPr>
              <a:buFont typeface="Arial" charset="0"/>
              <a:buChar char="•"/>
            </a:pPr>
            <a:r>
              <a:rPr lang="en-US" dirty="0"/>
              <a:t>Nodes relay received heartbeats to all other neighbors</a:t>
            </a:r>
          </a:p>
          <a:p>
            <a:pPr>
              <a:buFont typeface="Arial" charset="0"/>
              <a:buChar char="•"/>
            </a:pPr>
            <a:r>
              <a:rPr lang="en-US" dirty="0"/>
              <a:t>Each node elects the neighbor as father that lies closest to the root</a:t>
            </a:r>
          </a:p>
          <a:p>
            <a:pPr>
              <a:buFont typeface="Arial" charset="0"/>
              <a:buChar char="•"/>
            </a:pPr>
            <a:r>
              <a:rPr lang="en-US" dirty="0"/>
              <a:t>In case of equality, the node with smaller ID is elected</a:t>
            </a:r>
          </a:p>
          <a:p>
            <a:pPr>
              <a:buFont typeface="Arial" charset="0"/>
              <a:buChar char="•"/>
            </a:pPr>
            <a:r>
              <a:rPr lang="en-US" dirty="0"/>
              <a:t>Received heartbeat suppresses the desire of other nodes to become the root </a:t>
            </a:r>
            <a:r>
              <a:rPr lang="en-US" dirty="0">
                <a:sym typeface="Wingdings" pitchFamily="2" charset="2"/>
              </a:rPr>
              <a:t> delivery in time must be ensured</a:t>
            </a:r>
            <a:endParaRPr lang="en-US" dirty="0"/>
          </a:p>
        </p:txBody>
      </p:sp>
      <p:sp>
        <p:nvSpPr>
          <p:cNvPr id="37"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22645" name="Oval 53"/>
          <p:cNvSpPr>
            <a:spLocks noChangeArrowheads="1"/>
          </p:cNvSpPr>
          <p:nvPr/>
        </p:nvSpPr>
        <p:spPr bwMode="auto">
          <a:xfrm>
            <a:off x="4949825" y="5957888"/>
            <a:ext cx="314325" cy="314325"/>
          </a:xfrm>
          <a:prstGeom prst="ellipse">
            <a:avLst/>
          </a:prstGeom>
          <a:solidFill>
            <a:schemeClr val="accent2">
              <a:alpha val="39999"/>
            </a:schemeClr>
          </a:solidFill>
          <a:ln w="19050">
            <a:solidFill>
              <a:schemeClr val="tx1"/>
            </a:solidFill>
            <a:round/>
            <a:headEnd/>
            <a:tailEnd/>
          </a:ln>
          <a:effectLst/>
        </p:spPr>
        <p:txBody>
          <a:bodyPr wrap="none" anchor="ctr"/>
          <a:lstStyle/>
          <a:p>
            <a:pPr algn="ctr"/>
            <a:r>
              <a:rPr lang="de-DE" sz="1600"/>
              <a:t>14</a:t>
            </a:r>
          </a:p>
        </p:txBody>
      </p:sp>
      <p:sp>
        <p:nvSpPr>
          <p:cNvPr id="622646" name="Oval 54"/>
          <p:cNvSpPr>
            <a:spLocks noChangeArrowheads="1"/>
          </p:cNvSpPr>
          <p:nvPr/>
        </p:nvSpPr>
        <p:spPr bwMode="auto">
          <a:xfrm>
            <a:off x="3940175" y="4381500"/>
            <a:ext cx="315913" cy="315913"/>
          </a:xfrm>
          <a:prstGeom prst="ellipse">
            <a:avLst/>
          </a:prstGeom>
          <a:solidFill>
            <a:schemeClr val="accent2">
              <a:alpha val="70000"/>
            </a:schemeClr>
          </a:solidFill>
          <a:ln w="19050">
            <a:solidFill>
              <a:schemeClr val="tx1"/>
            </a:solidFill>
            <a:round/>
            <a:headEnd/>
            <a:tailEnd/>
          </a:ln>
          <a:effectLst/>
        </p:spPr>
        <p:txBody>
          <a:bodyPr wrap="none" anchor="ctr"/>
          <a:lstStyle/>
          <a:p>
            <a:pPr algn="ctr"/>
            <a:r>
              <a:rPr lang="de-DE" sz="1600"/>
              <a:t>3</a:t>
            </a:r>
          </a:p>
        </p:txBody>
      </p:sp>
      <p:sp>
        <p:nvSpPr>
          <p:cNvPr id="622647" name="Oval 55"/>
          <p:cNvSpPr>
            <a:spLocks noChangeArrowheads="1"/>
          </p:cNvSpPr>
          <p:nvPr/>
        </p:nvSpPr>
        <p:spPr bwMode="auto">
          <a:xfrm>
            <a:off x="5391150" y="4570413"/>
            <a:ext cx="314325" cy="315912"/>
          </a:xfrm>
          <a:prstGeom prst="ellipse">
            <a:avLst/>
          </a:prstGeom>
          <a:solidFill>
            <a:schemeClr val="accent2">
              <a:alpha val="39999"/>
            </a:schemeClr>
          </a:solidFill>
          <a:ln w="19050">
            <a:solidFill>
              <a:schemeClr val="tx1"/>
            </a:solidFill>
            <a:round/>
            <a:headEnd/>
            <a:tailEnd/>
          </a:ln>
          <a:effectLst/>
        </p:spPr>
        <p:txBody>
          <a:bodyPr wrap="none" anchor="ctr"/>
          <a:lstStyle/>
          <a:p>
            <a:pPr algn="ctr"/>
            <a:r>
              <a:rPr lang="de-DE" sz="1600"/>
              <a:t>5</a:t>
            </a:r>
          </a:p>
        </p:txBody>
      </p:sp>
      <p:sp>
        <p:nvSpPr>
          <p:cNvPr id="622648" name="Oval 56"/>
          <p:cNvSpPr>
            <a:spLocks noChangeArrowheads="1"/>
          </p:cNvSpPr>
          <p:nvPr/>
        </p:nvSpPr>
        <p:spPr bwMode="auto">
          <a:xfrm>
            <a:off x="3940175" y="5200650"/>
            <a:ext cx="315913" cy="314325"/>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a:t>
            </a:r>
          </a:p>
        </p:txBody>
      </p:sp>
      <p:sp>
        <p:nvSpPr>
          <p:cNvPr id="622649" name="Oval 57"/>
          <p:cNvSpPr>
            <a:spLocks noChangeArrowheads="1"/>
          </p:cNvSpPr>
          <p:nvPr/>
        </p:nvSpPr>
        <p:spPr bwMode="auto">
          <a:xfrm>
            <a:off x="6146800" y="5580063"/>
            <a:ext cx="314325" cy="314325"/>
          </a:xfrm>
          <a:prstGeom prst="ellipse">
            <a:avLst/>
          </a:prstGeom>
          <a:solidFill>
            <a:schemeClr val="accent2">
              <a:alpha val="10001"/>
            </a:schemeClr>
          </a:solidFill>
          <a:ln w="19050">
            <a:solidFill>
              <a:schemeClr val="tx1"/>
            </a:solidFill>
            <a:round/>
            <a:headEnd/>
            <a:tailEnd/>
          </a:ln>
          <a:effectLst/>
        </p:spPr>
        <p:txBody>
          <a:bodyPr wrap="none" anchor="ctr"/>
          <a:lstStyle/>
          <a:p>
            <a:pPr algn="ctr"/>
            <a:r>
              <a:rPr lang="de-DE" sz="1600"/>
              <a:t>11</a:t>
            </a:r>
          </a:p>
        </p:txBody>
      </p:sp>
      <p:sp>
        <p:nvSpPr>
          <p:cNvPr id="622650" name="Oval 58"/>
          <p:cNvSpPr>
            <a:spLocks noChangeArrowheads="1"/>
          </p:cNvSpPr>
          <p:nvPr/>
        </p:nvSpPr>
        <p:spPr bwMode="auto">
          <a:xfrm>
            <a:off x="4760913" y="5075238"/>
            <a:ext cx="314325" cy="315912"/>
          </a:xfrm>
          <a:prstGeom prst="ellipse">
            <a:avLst/>
          </a:prstGeom>
          <a:solidFill>
            <a:schemeClr val="accent2">
              <a:alpha val="70000"/>
            </a:schemeClr>
          </a:solidFill>
          <a:ln w="19050">
            <a:solidFill>
              <a:schemeClr val="tx1"/>
            </a:solidFill>
            <a:round/>
            <a:headEnd/>
            <a:tailEnd/>
          </a:ln>
          <a:effectLst/>
        </p:spPr>
        <p:txBody>
          <a:bodyPr wrap="none" anchor="ctr"/>
          <a:lstStyle/>
          <a:p>
            <a:pPr algn="ctr"/>
            <a:r>
              <a:rPr lang="de-DE" sz="1600"/>
              <a:t>2</a:t>
            </a:r>
          </a:p>
        </p:txBody>
      </p:sp>
      <p:sp>
        <p:nvSpPr>
          <p:cNvPr id="622651" name="Oval 59"/>
          <p:cNvSpPr>
            <a:spLocks noChangeArrowheads="1"/>
          </p:cNvSpPr>
          <p:nvPr/>
        </p:nvSpPr>
        <p:spPr bwMode="auto">
          <a:xfrm>
            <a:off x="4760913" y="3940175"/>
            <a:ext cx="314325" cy="315913"/>
          </a:xfrm>
          <a:prstGeom prst="ellipse">
            <a:avLst/>
          </a:prstGeom>
          <a:solidFill>
            <a:schemeClr val="accent2">
              <a:alpha val="39999"/>
            </a:schemeClr>
          </a:solidFill>
          <a:ln w="19050">
            <a:solidFill>
              <a:schemeClr val="tx1"/>
            </a:solidFill>
            <a:round/>
            <a:headEnd/>
            <a:tailEnd/>
          </a:ln>
          <a:effectLst/>
        </p:spPr>
        <p:txBody>
          <a:bodyPr wrap="none" anchor="ctr"/>
          <a:lstStyle/>
          <a:p>
            <a:pPr algn="ctr"/>
            <a:r>
              <a:rPr lang="de-DE" sz="1600"/>
              <a:t>7</a:t>
            </a:r>
          </a:p>
        </p:txBody>
      </p:sp>
      <p:sp>
        <p:nvSpPr>
          <p:cNvPr id="622652" name="Oval 60"/>
          <p:cNvSpPr>
            <a:spLocks noChangeArrowheads="1"/>
          </p:cNvSpPr>
          <p:nvPr/>
        </p:nvSpPr>
        <p:spPr bwMode="auto">
          <a:xfrm>
            <a:off x="6272213" y="4318000"/>
            <a:ext cx="315912" cy="315913"/>
          </a:xfrm>
          <a:prstGeom prst="ellipse">
            <a:avLst/>
          </a:prstGeom>
          <a:solidFill>
            <a:schemeClr val="accent2">
              <a:alpha val="10001"/>
            </a:schemeClr>
          </a:solidFill>
          <a:ln w="19050">
            <a:solidFill>
              <a:schemeClr val="tx1"/>
            </a:solidFill>
            <a:round/>
            <a:headEnd/>
            <a:tailEnd/>
          </a:ln>
          <a:effectLst/>
        </p:spPr>
        <p:txBody>
          <a:bodyPr wrap="none" anchor="ctr"/>
          <a:lstStyle/>
          <a:p>
            <a:pPr algn="ctr"/>
            <a:r>
              <a:rPr lang="de-DE" sz="1600"/>
              <a:t>9</a:t>
            </a:r>
          </a:p>
        </p:txBody>
      </p:sp>
      <p:sp>
        <p:nvSpPr>
          <p:cNvPr id="622653" name="Oval 61"/>
          <p:cNvSpPr>
            <a:spLocks noChangeArrowheads="1"/>
          </p:cNvSpPr>
          <p:nvPr/>
        </p:nvSpPr>
        <p:spPr bwMode="auto">
          <a:xfrm>
            <a:off x="3816350" y="5957888"/>
            <a:ext cx="314325" cy="314325"/>
          </a:xfrm>
          <a:prstGeom prst="ellipse">
            <a:avLst/>
          </a:prstGeom>
          <a:solidFill>
            <a:schemeClr val="accent2">
              <a:alpha val="70000"/>
            </a:schemeClr>
          </a:solidFill>
          <a:ln w="19050">
            <a:solidFill>
              <a:schemeClr val="tx1"/>
            </a:solidFill>
            <a:round/>
            <a:headEnd/>
            <a:tailEnd/>
          </a:ln>
          <a:effectLst/>
        </p:spPr>
        <p:txBody>
          <a:bodyPr wrap="none" anchor="ctr"/>
          <a:lstStyle/>
          <a:p>
            <a:pPr algn="ctr"/>
            <a:r>
              <a:rPr lang="de-DE" sz="1600"/>
              <a:t>12</a:t>
            </a:r>
          </a:p>
        </p:txBody>
      </p:sp>
      <p:sp>
        <p:nvSpPr>
          <p:cNvPr id="622654" name="Oval 62"/>
          <p:cNvSpPr>
            <a:spLocks noChangeArrowheads="1"/>
          </p:cNvSpPr>
          <p:nvPr/>
        </p:nvSpPr>
        <p:spPr bwMode="auto">
          <a:xfrm>
            <a:off x="2555875" y="5137150"/>
            <a:ext cx="315913" cy="315913"/>
          </a:xfrm>
          <a:prstGeom prst="ellipse">
            <a:avLst/>
          </a:prstGeom>
          <a:solidFill>
            <a:schemeClr val="accent2">
              <a:alpha val="39999"/>
            </a:schemeClr>
          </a:solidFill>
          <a:ln w="19050">
            <a:solidFill>
              <a:schemeClr val="tx1"/>
            </a:solidFill>
            <a:round/>
            <a:headEnd/>
            <a:tailEnd/>
          </a:ln>
          <a:effectLst/>
        </p:spPr>
        <p:txBody>
          <a:bodyPr wrap="none" anchor="ctr"/>
          <a:lstStyle/>
          <a:p>
            <a:pPr algn="ctr"/>
            <a:r>
              <a:rPr lang="de-DE" sz="1600"/>
              <a:t>10</a:t>
            </a:r>
          </a:p>
        </p:txBody>
      </p:sp>
      <p:sp>
        <p:nvSpPr>
          <p:cNvPr id="622655" name="Oval 63"/>
          <p:cNvSpPr>
            <a:spLocks noChangeArrowheads="1"/>
          </p:cNvSpPr>
          <p:nvPr/>
        </p:nvSpPr>
        <p:spPr bwMode="auto">
          <a:xfrm>
            <a:off x="2806700" y="4318000"/>
            <a:ext cx="315913" cy="315913"/>
          </a:xfrm>
          <a:prstGeom prst="ellipse">
            <a:avLst/>
          </a:prstGeom>
          <a:solidFill>
            <a:schemeClr val="accent2">
              <a:alpha val="39999"/>
            </a:schemeClr>
          </a:solidFill>
          <a:ln w="19050">
            <a:solidFill>
              <a:schemeClr val="tx1"/>
            </a:solidFill>
            <a:round/>
            <a:headEnd/>
            <a:tailEnd/>
          </a:ln>
          <a:effectLst/>
        </p:spPr>
        <p:txBody>
          <a:bodyPr wrap="none" anchor="ctr"/>
          <a:lstStyle/>
          <a:p>
            <a:pPr algn="ctr"/>
            <a:r>
              <a:rPr lang="de-DE" sz="1600"/>
              <a:t>4</a:t>
            </a:r>
          </a:p>
        </p:txBody>
      </p:sp>
      <p:sp>
        <p:nvSpPr>
          <p:cNvPr id="622656" name="Oval 64"/>
          <p:cNvSpPr>
            <a:spLocks noChangeArrowheads="1"/>
          </p:cNvSpPr>
          <p:nvPr/>
        </p:nvSpPr>
        <p:spPr bwMode="auto">
          <a:xfrm>
            <a:off x="2870200" y="5957888"/>
            <a:ext cx="314325" cy="314325"/>
          </a:xfrm>
          <a:prstGeom prst="ellipse">
            <a:avLst/>
          </a:prstGeom>
          <a:solidFill>
            <a:schemeClr val="accent2">
              <a:alpha val="70000"/>
            </a:schemeClr>
          </a:solidFill>
          <a:ln w="19050">
            <a:solidFill>
              <a:schemeClr val="tx1"/>
            </a:solidFill>
            <a:round/>
            <a:headEnd/>
            <a:tailEnd/>
          </a:ln>
          <a:effectLst/>
        </p:spPr>
        <p:txBody>
          <a:bodyPr wrap="none" anchor="ctr"/>
          <a:lstStyle/>
          <a:p>
            <a:pPr algn="ctr"/>
            <a:r>
              <a:rPr lang="de-DE" sz="1600" dirty="0"/>
              <a:t>13</a:t>
            </a:r>
          </a:p>
        </p:txBody>
      </p:sp>
      <p:sp>
        <p:nvSpPr>
          <p:cNvPr id="622657" name="Oval 65"/>
          <p:cNvSpPr>
            <a:spLocks noChangeArrowheads="1"/>
          </p:cNvSpPr>
          <p:nvPr/>
        </p:nvSpPr>
        <p:spPr bwMode="auto">
          <a:xfrm>
            <a:off x="5894388" y="6461125"/>
            <a:ext cx="315912" cy="315913"/>
          </a:xfrm>
          <a:prstGeom prst="ellipse">
            <a:avLst/>
          </a:prstGeom>
          <a:solidFill>
            <a:schemeClr val="accent2">
              <a:alpha val="10001"/>
            </a:schemeClr>
          </a:solidFill>
          <a:ln w="19050">
            <a:solidFill>
              <a:schemeClr val="tx1"/>
            </a:solidFill>
            <a:round/>
            <a:headEnd/>
            <a:tailEnd/>
          </a:ln>
          <a:effectLst/>
        </p:spPr>
        <p:txBody>
          <a:bodyPr wrap="none" anchor="ctr"/>
          <a:lstStyle/>
          <a:p>
            <a:pPr algn="ctr"/>
            <a:r>
              <a:rPr lang="de-DE" sz="1600" dirty="0"/>
              <a:t>15</a:t>
            </a:r>
          </a:p>
        </p:txBody>
      </p:sp>
      <p:cxnSp>
        <p:nvCxnSpPr>
          <p:cNvPr id="622658" name="AutoShape 66"/>
          <p:cNvCxnSpPr>
            <a:cxnSpLocks noChangeShapeType="1"/>
            <a:stCxn id="622655" idx="6"/>
            <a:endCxn id="622646" idx="2"/>
          </p:cNvCxnSpPr>
          <p:nvPr/>
        </p:nvCxnSpPr>
        <p:spPr bwMode="auto">
          <a:xfrm>
            <a:off x="3130550" y="4476750"/>
            <a:ext cx="801688" cy="6350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59" name="AutoShape 67"/>
          <p:cNvCxnSpPr>
            <a:cxnSpLocks noChangeShapeType="1"/>
            <a:stCxn id="622655" idx="3"/>
            <a:endCxn id="622654" idx="0"/>
          </p:cNvCxnSpPr>
          <p:nvPr/>
        </p:nvCxnSpPr>
        <p:spPr bwMode="auto">
          <a:xfrm flipH="1">
            <a:off x="2714625" y="4595813"/>
            <a:ext cx="138113" cy="5334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0" name="AutoShape 68"/>
          <p:cNvCxnSpPr>
            <a:cxnSpLocks noChangeShapeType="1"/>
            <a:stCxn id="622654" idx="6"/>
            <a:endCxn id="622646" idx="3"/>
          </p:cNvCxnSpPr>
          <p:nvPr/>
        </p:nvCxnSpPr>
        <p:spPr bwMode="auto">
          <a:xfrm flipV="1">
            <a:off x="2879725" y="4659313"/>
            <a:ext cx="1106488" cy="63658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2" name="AutoShape 70"/>
          <p:cNvCxnSpPr>
            <a:cxnSpLocks noChangeShapeType="1"/>
            <a:stCxn id="622646" idx="6"/>
            <a:endCxn id="622647" idx="2"/>
          </p:cNvCxnSpPr>
          <p:nvPr/>
        </p:nvCxnSpPr>
        <p:spPr bwMode="auto">
          <a:xfrm>
            <a:off x="4264025" y="4540250"/>
            <a:ext cx="1119188" cy="188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3" name="AutoShape 71"/>
          <p:cNvCxnSpPr>
            <a:cxnSpLocks noChangeShapeType="1"/>
            <a:stCxn id="622647" idx="6"/>
            <a:endCxn id="622652" idx="2"/>
          </p:cNvCxnSpPr>
          <p:nvPr/>
        </p:nvCxnSpPr>
        <p:spPr bwMode="auto">
          <a:xfrm flipV="1">
            <a:off x="5715000" y="4476750"/>
            <a:ext cx="549275" cy="252413"/>
          </a:xfrm>
          <a:prstGeom prst="straightConnector1">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4" name="AutoShape 72"/>
          <p:cNvCxnSpPr>
            <a:cxnSpLocks noChangeShapeType="1"/>
            <a:stCxn id="622651" idx="6"/>
            <a:endCxn id="622652" idx="1"/>
          </p:cNvCxnSpPr>
          <p:nvPr/>
        </p:nvCxnSpPr>
        <p:spPr bwMode="auto">
          <a:xfrm>
            <a:off x="5083175" y="4098925"/>
            <a:ext cx="1235075" cy="2571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5" name="AutoShape 73"/>
          <p:cNvCxnSpPr>
            <a:cxnSpLocks noChangeShapeType="1"/>
            <a:stCxn id="622652" idx="4"/>
            <a:endCxn id="622649" idx="0"/>
          </p:cNvCxnSpPr>
          <p:nvPr/>
        </p:nvCxnSpPr>
        <p:spPr bwMode="auto">
          <a:xfrm flipH="1">
            <a:off x="6305550" y="4641850"/>
            <a:ext cx="125413" cy="9286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6" name="AutoShape 74"/>
          <p:cNvCxnSpPr>
            <a:cxnSpLocks noChangeShapeType="1"/>
            <a:stCxn id="622647" idx="3"/>
            <a:endCxn id="622650" idx="7"/>
          </p:cNvCxnSpPr>
          <p:nvPr/>
        </p:nvCxnSpPr>
        <p:spPr bwMode="auto">
          <a:xfrm flipH="1">
            <a:off x="5029200" y="4848225"/>
            <a:ext cx="407988" cy="265113"/>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7" name="AutoShape 75"/>
          <p:cNvCxnSpPr>
            <a:cxnSpLocks noChangeShapeType="1"/>
            <a:stCxn id="622646" idx="4"/>
            <a:endCxn id="622648" idx="0"/>
          </p:cNvCxnSpPr>
          <p:nvPr/>
        </p:nvCxnSpPr>
        <p:spPr bwMode="auto">
          <a:xfrm>
            <a:off x="4098925" y="4705350"/>
            <a:ext cx="0" cy="485775"/>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8" name="AutoShape 76"/>
          <p:cNvCxnSpPr>
            <a:cxnSpLocks noChangeShapeType="1"/>
            <a:stCxn id="622648" idx="6"/>
            <a:endCxn id="622650" idx="2"/>
          </p:cNvCxnSpPr>
          <p:nvPr/>
        </p:nvCxnSpPr>
        <p:spPr bwMode="auto">
          <a:xfrm flipV="1">
            <a:off x="4264025" y="5233988"/>
            <a:ext cx="487363" cy="125412"/>
          </a:xfrm>
          <a:prstGeom prst="straightConnector1">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69" name="AutoShape 77"/>
          <p:cNvCxnSpPr>
            <a:cxnSpLocks noChangeShapeType="1"/>
            <a:stCxn id="622648" idx="4"/>
            <a:endCxn id="622653" idx="0"/>
          </p:cNvCxnSpPr>
          <p:nvPr/>
        </p:nvCxnSpPr>
        <p:spPr bwMode="auto">
          <a:xfrm flipH="1">
            <a:off x="3973513" y="5524500"/>
            <a:ext cx="125412" cy="423863"/>
          </a:xfrm>
          <a:prstGeom prst="straightConnector1">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0" name="AutoShape 78"/>
          <p:cNvCxnSpPr>
            <a:cxnSpLocks noChangeShapeType="1"/>
            <a:stCxn id="622656" idx="7"/>
            <a:endCxn id="622648" idx="3"/>
          </p:cNvCxnSpPr>
          <p:nvPr/>
        </p:nvCxnSpPr>
        <p:spPr bwMode="auto">
          <a:xfrm flipV="1">
            <a:off x="3138488" y="5478463"/>
            <a:ext cx="847725" cy="515937"/>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1" name="AutoShape 79"/>
          <p:cNvCxnSpPr>
            <a:cxnSpLocks noChangeShapeType="1"/>
            <a:stCxn id="622654" idx="4"/>
            <a:endCxn id="622656" idx="1"/>
          </p:cNvCxnSpPr>
          <p:nvPr/>
        </p:nvCxnSpPr>
        <p:spPr bwMode="auto">
          <a:xfrm>
            <a:off x="2714625" y="5461000"/>
            <a:ext cx="201613" cy="5334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2" name="AutoShape 80"/>
          <p:cNvCxnSpPr>
            <a:cxnSpLocks noChangeShapeType="1"/>
            <a:stCxn id="622650" idx="4"/>
            <a:endCxn id="622645" idx="0"/>
          </p:cNvCxnSpPr>
          <p:nvPr/>
        </p:nvCxnSpPr>
        <p:spPr bwMode="auto">
          <a:xfrm>
            <a:off x="4918075" y="5399088"/>
            <a:ext cx="188913" cy="549275"/>
          </a:xfrm>
          <a:prstGeom prst="straightConnector1">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3" name="AutoShape 81"/>
          <p:cNvCxnSpPr>
            <a:cxnSpLocks noChangeShapeType="1"/>
            <a:stCxn id="622649" idx="2"/>
            <a:endCxn id="622645" idx="6"/>
          </p:cNvCxnSpPr>
          <p:nvPr/>
        </p:nvCxnSpPr>
        <p:spPr bwMode="auto">
          <a:xfrm flipH="1">
            <a:off x="5272088" y="5737225"/>
            <a:ext cx="866775" cy="377825"/>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4" name="AutoShape 82"/>
          <p:cNvCxnSpPr>
            <a:cxnSpLocks noChangeShapeType="1"/>
            <a:stCxn id="622649" idx="4"/>
            <a:endCxn id="622657" idx="0"/>
          </p:cNvCxnSpPr>
          <p:nvPr/>
        </p:nvCxnSpPr>
        <p:spPr bwMode="auto">
          <a:xfrm flipH="1">
            <a:off x="6053138" y="5903913"/>
            <a:ext cx="252412" cy="5492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5" name="AutoShape 83"/>
          <p:cNvCxnSpPr>
            <a:cxnSpLocks noChangeShapeType="1"/>
            <a:stCxn id="622645" idx="5"/>
            <a:endCxn id="622657" idx="2"/>
          </p:cNvCxnSpPr>
          <p:nvPr/>
        </p:nvCxnSpPr>
        <p:spPr bwMode="auto">
          <a:xfrm>
            <a:off x="5218113" y="6235700"/>
            <a:ext cx="668337" cy="384175"/>
          </a:xfrm>
          <a:prstGeom prst="straightConnector1">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2676" name="AutoShape 84"/>
          <p:cNvCxnSpPr>
            <a:cxnSpLocks noChangeShapeType="1"/>
            <a:stCxn id="622653" idx="6"/>
            <a:endCxn id="622645" idx="2"/>
          </p:cNvCxnSpPr>
          <p:nvPr/>
        </p:nvCxnSpPr>
        <p:spPr bwMode="auto">
          <a:xfrm>
            <a:off x="4138613" y="6115050"/>
            <a:ext cx="801687" cy="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44</a:t>
            </a:fld>
            <a:endParaRPr lang="de-DE" dirty="0"/>
          </a:p>
        </p:txBody>
      </p:sp>
      <p:cxnSp>
        <p:nvCxnSpPr>
          <p:cNvPr id="38" name="AutoShape 74"/>
          <p:cNvCxnSpPr>
            <a:cxnSpLocks noChangeShapeType="1"/>
            <a:stCxn id="622651" idx="2"/>
          </p:cNvCxnSpPr>
          <p:nvPr/>
        </p:nvCxnSpPr>
        <p:spPr bwMode="auto">
          <a:xfrm flipH="1">
            <a:off x="4232593" y="4098132"/>
            <a:ext cx="528320" cy="34036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970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normAutofit fontScale="90000"/>
          </a:bodyPr>
          <a:lstStyle/>
          <a:p>
            <a:r>
              <a:rPr lang="en-US" dirty="0"/>
              <a:t>Self-Stabilizing Span Tree Construction – </a:t>
            </a:r>
            <a:br>
              <a:rPr lang="en-US" dirty="0"/>
            </a:br>
            <a:r>
              <a:rPr lang="en-US" dirty="0"/>
              <a:t>Basic Idea in Case of a Fault</a:t>
            </a:r>
          </a:p>
        </p:txBody>
      </p:sp>
      <p:sp>
        <p:nvSpPr>
          <p:cNvPr id="662531" name="Rectangle 3"/>
          <p:cNvSpPr>
            <a:spLocks noGrp="1" noChangeArrowheads="1"/>
          </p:cNvSpPr>
          <p:nvPr>
            <p:ph idx="1"/>
          </p:nvPr>
        </p:nvSpPr>
        <p:spPr/>
        <p:txBody>
          <a:bodyPr>
            <a:normAutofit/>
          </a:bodyPr>
          <a:lstStyle/>
          <a:p>
            <a:pPr>
              <a:buFont typeface="Arial" charset="0"/>
              <a:buChar char="•"/>
            </a:pPr>
            <a:r>
              <a:rPr lang="en-US" dirty="0"/>
              <a:t>If a connection fails, another spanning tree with the same root node forms</a:t>
            </a:r>
          </a:p>
          <a:p>
            <a:pPr>
              <a:buFont typeface="Arial" charset="0"/>
              <a:buChar char="•"/>
            </a:pPr>
            <a:r>
              <a:rPr lang="en-US" dirty="0"/>
              <a:t>If the root fails or if the root is no longer reachable, another spanning tree with a different root node forms</a:t>
            </a:r>
          </a:p>
          <a:p>
            <a:pPr>
              <a:buFont typeface="Arial" charset="0"/>
              <a:buChar char="•"/>
            </a:pPr>
            <a:r>
              <a:rPr lang="en-US" dirty="0"/>
              <a:t>In both cases, the trigger for the formation of a new spanning tree is the occurrence of timeouts</a:t>
            </a:r>
          </a:p>
          <a:p>
            <a:pPr>
              <a:buFont typeface="Arial" charset="0"/>
              <a:buChar char="•"/>
            </a:pPr>
            <a:r>
              <a:rPr lang="en-US" dirty="0"/>
              <a:t>If the fault is transient, the original spanning tree forms again, after, e.g., the node is available again</a:t>
            </a:r>
          </a:p>
        </p:txBody>
      </p:sp>
      <p:sp>
        <p:nvSpPr>
          <p:cNvPr id="41"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62532" name="Oval 4"/>
          <p:cNvSpPr>
            <a:spLocks noChangeArrowheads="1"/>
          </p:cNvSpPr>
          <p:nvPr/>
        </p:nvSpPr>
        <p:spPr bwMode="auto">
          <a:xfrm>
            <a:off x="4949825" y="5957888"/>
            <a:ext cx="315913" cy="315912"/>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14</a:t>
            </a:r>
          </a:p>
        </p:txBody>
      </p:sp>
      <p:sp>
        <p:nvSpPr>
          <p:cNvPr id="662533" name="Oval 5"/>
          <p:cNvSpPr>
            <a:spLocks noChangeArrowheads="1"/>
          </p:cNvSpPr>
          <p:nvPr/>
        </p:nvSpPr>
        <p:spPr bwMode="auto">
          <a:xfrm>
            <a:off x="3941763" y="4383088"/>
            <a:ext cx="314325" cy="315912"/>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3</a:t>
            </a:r>
          </a:p>
        </p:txBody>
      </p:sp>
      <p:sp>
        <p:nvSpPr>
          <p:cNvPr id="662534" name="Oval 6"/>
          <p:cNvSpPr>
            <a:spLocks noChangeArrowheads="1"/>
          </p:cNvSpPr>
          <p:nvPr/>
        </p:nvSpPr>
        <p:spPr bwMode="auto">
          <a:xfrm>
            <a:off x="5391150" y="4572000"/>
            <a:ext cx="315913" cy="31591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5</a:t>
            </a:r>
          </a:p>
        </p:txBody>
      </p:sp>
      <p:sp>
        <p:nvSpPr>
          <p:cNvPr id="662535" name="Oval 7"/>
          <p:cNvSpPr>
            <a:spLocks noChangeArrowheads="1"/>
          </p:cNvSpPr>
          <p:nvPr/>
        </p:nvSpPr>
        <p:spPr bwMode="auto">
          <a:xfrm>
            <a:off x="3941763" y="5200650"/>
            <a:ext cx="314325" cy="31591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a:t>
            </a:r>
          </a:p>
        </p:txBody>
      </p:sp>
      <p:sp>
        <p:nvSpPr>
          <p:cNvPr id="662536" name="Oval 8"/>
          <p:cNvSpPr>
            <a:spLocks noChangeArrowheads="1"/>
          </p:cNvSpPr>
          <p:nvPr/>
        </p:nvSpPr>
        <p:spPr bwMode="auto">
          <a:xfrm>
            <a:off x="6146800" y="5580063"/>
            <a:ext cx="314325" cy="314325"/>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11</a:t>
            </a:r>
          </a:p>
        </p:txBody>
      </p:sp>
      <p:sp>
        <p:nvSpPr>
          <p:cNvPr id="662537" name="Oval 9"/>
          <p:cNvSpPr>
            <a:spLocks noChangeArrowheads="1"/>
          </p:cNvSpPr>
          <p:nvPr/>
        </p:nvSpPr>
        <p:spPr bwMode="auto">
          <a:xfrm>
            <a:off x="4760913" y="5075238"/>
            <a:ext cx="314325" cy="315912"/>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2</a:t>
            </a:r>
          </a:p>
        </p:txBody>
      </p:sp>
      <p:sp>
        <p:nvSpPr>
          <p:cNvPr id="662538" name="Oval 10"/>
          <p:cNvSpPr>
            <a:spLocks noChangeArrowheads="1"/>
          </p:cNvSpPr>
          <p:nvPr/>
        </p:nvSpPr>
        <p:spPr bwMode="auto">
          <a:xfrm>
            <a:off x="4760913" y="3941763"/>
            <a:ext cx="314325" cy="315912"/>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7</a:t>
            </a:r>
          </a:p>
        </p:txBody>
      </p:sp>
      <p:sp>
        <p:nvSpPr>
          <p:cNvPr id="662539" name="Oval 11"/>
          <p:cNvSpPr>
            <a:spLocks noChangeArrowheads="1"/>
          </p:cNvSpPr>
          <p:nvPr/>
        </p:nvSpPr>
        <p:spPr bwMode="auto">
          <a:xfrm>
            <a:off x="6272213" y="4319588"/>
            <a:ext cx="315912" cy="314325"/>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9</a:t>
            </a:r>
          </a:p>
        </p:txBody>
      </p:sp>
      <p:sp>
        <p:nvSpPr>
          <p:cNvPr id="662540" name="Oval 12"/>
          <p:cNvSpPr>
            <a:spLocks noChangeArrowheads="1"/>
          </p:cNvSpPr>
          <p:nvPr/>
        </p:nvSpPr>
        <p:spPr bwMode="auto">
          <a:xfrm>
            <a:off x="3817938" y="5957888"/>
            <a:ext cx="314325" cy="315912"/>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12</a:t>
            </a:r>
          </a:p>
        </p:txBody>
      </p:sp>
      <p:sp>
        <p:nvSpPr>
          <p:cNvPr id="662541" name="Oval 13"/>
          <p:cNvSpPr>
            <a:spLocks noChangeArrowheads="1"/>
          </p:cNvSpPr>
          <p:nvPr/>
        </p:nvSpPr>
        <p:spPr bwMode="auto">
          <a:xfrm>
            <a:off x="2557463" y="5138738"/>
            <a:ext cx="315912" cy="315912"/>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10</a:t>
            </a:r>
          </a:p>
        </p:txBody>
      </p:sp>
      <p:sp>
        <p:nvSpPr>
          <p:cNvPr id="662542" name="Oval 14"/>
          <p:cNvSpPr>
            <a:spLocks noChangeArrowheads="1"/>
          </p:cNvSpPr>
          <p:nvPr/>
        </p:nvSpPr>
        <p:spPr bwMode="auto">
          <a:xfrm>
            <a:off x="2808288" y="4319588"/>
            <a:ext cx="315912" cy="314325"/>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dirty="0"/>
              <a:t>4</a:t>
            </a:r>
          </a:p>
        </p:txBody>
      </p:sp>
      <p:sp>
        <p:nvSpPr>
          <p:cNvPr id="662543" name="Oval 15"/>
          <p:cNvSpPr>
            <a:spLocks noChangeArrowheads="1"/>
          </p:cNvSpPr>
          <p:nvPr/>
        </p:nvSpPr>
        <p:spPr bwMode="auto">
          <a:xfrm>
            <a:off x="2871788" y="5957888"/>
            <a:ext cx="314325" cy="31591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07C00">
                    <a:alpha val="50000"/>
                  </a:srgb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13</a:t>
            </a:r>
          </a:p>
        </p:txBody>
      </p:sp>
      <p:sp>
        <p:nvSpPr>
          <p:cNvPr id="662544" name="Oval 16"/>
          <p:cNvSpPr>
            <a:spLocks noChangeArrowheads="1"/>
          </p:cNvSpPr>
          <p:nvPr/>
        </p:nvSpPr>
        <p:spPr bwMode="auto">
          <a:xfrm>
            <a:off x="5894388" y="6461125"/>
            <a:ext cx="315912" cy="31591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sz="1600"/>
              <a:t>15</a:t>
            </a:r>
          </a:p>
        </p:txBody>
      </p:sp>
      <p:cxnSp>
        <p:nvCxnSpPr>
          <p:cNvPr id="662545" name="AutoShape 17"/>
          <p:cNvCxnSpPr>
            <a:cxnSpLocks noChangeShapeType="1"/>
            <a:stCxn id="662542" idx="6"/>
            <a:endCxn id="662533" idx="2"/>
          </p:cNvCxnSpPr>
          <p:nvPr/>
        </p:nvCxnSpPr>
        <p:spPr bwMode="auto">
          <a:xfrm>
            <a:off x="3132138" y="4476750"/>
            <a:ext cx="801687" cy="65088"/>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46" name="AutoShape 18"/>
          <p:cNvCxnSpPr>
            <a:cxnSpLocks noChangeShapeType="1"/>
            <a:stCxn id="662542" idx="3"/>
            <a:endCxn id="662541" idx="0"/>
          </p:cNvCxnSpPr>
          <p:nvPr/>
        </p:nvCxnSpPr>
        <p:spPr bwMode="auto">
          <a:xfrm flipH="1">
            <a:off x="2716213" y="4597400"/>
            <a:ext cx="139700" cy="5334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47" name="AutoShape 19"/>
          <p:cNvCxnSpPr>
            <a:cxnSpLocks noChangeShapeType="1"/>
            <a:stCxn id="662541" idx="6"/>
            <a:endCxn id="662533" idx="3"/>
          </p:cNvCxnSpPr>
          <p:nvPr/>
        </p:nvCxnSpPr>
        <p:spPr bwMode="auto">
          <a:xfrm flipV="1">
            <a:off x="2881313" y="4660900"/>
            <a:ext cx="1106487" cy="636588"/>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48" name="AutoShape 20"/>
          <p:cNvCxnSpPr>
            <a:cxnSpLocks noChangeShapeType="1"/>
            <a:stCxn id="662533" idx="7"/>
            <a:endCxn id="662538" idx="3"/>
          </p:cNvCxnSpPr>
          <p:nvPr/>
        </p:nvCxnSpPr>
        <p:spPr bwMode="auto">
          <a:xfrm flipV="1">
            <a:off x="4211638" y="4219575"/>
            <a:ext cx="595312" cy="20002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49" name="AutoShape 21"/>
          <p:cNvCxnSpPr>
            <a:cxnSpLocks noChangeShapeType="1"/>
            <a:stCxn id="662533" idx="6"/>
            <a:endCxn id="662534" idx="2"/>
          </p:cNvCxnSpPr>
          <p:nvPr/>
        </p:nvCxnSpPr>
        <p:spPr bwMode="auto">
          <a:xfrm>
            <a:off x="4265613" y="4541838"/>
            <a:ext cx="1116012" cy="188912"/>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0" name="AutoShape 22"/>
          <p:cNvCxnSpPr>
            <a:cxnSpLocks noChangeShapeType="1"/>
            <a:stCxn id="662534" idx="6"/>
            <a:endCxn id="662539" idx="2"/>
          </p:cNvCxnSpPr>
          <p:nvPr/>
        </p:nvCxnSpPr>
        <p:spPr bwMode="auto">
          <a:xfrm flipV="1">
            <a:off x="5715000" y="4476750"/>
            <a:ext cx="549275" cy="254000"/>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1" name="AutoShape 23"/>
          <p:cNvCxnSpPr>
            <a:cxnSpLocks noChangeShapeType="1"/>
            <a:stCxn id="662538" idx="6"/>
            <a:endCxn id="662539" idx="1"/>
          </p:cNvCxnSpPr>
          <p:nvPr/>
        </p:nvCxnSpPr>
        <p:spPr bwMode="auto">
          <a:xfrm>
            <a:off x="5084763" y="4100513"/>
            <a:ext cx="1233487" cy="2571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2" name="AutoShape 24"/>
          <p:cNvCxnSpPr>
            <a:cxnSpLocks noChangeShapeType="1"/>
            <a:stCxn id="662539" idx="4"/>
            <a:endCxn id="662536" idx="0"/>
          </p:cNvCxnSpPr>
          <p:nvPr/>
        </p:nvCxnSpPr>
        <p:spPr bwMode="auto">
          <a:xfrm flipH="1">
            <a:off x="6303963" y="4643438"/>
            <a:ext cx="127000" cy="928687"/>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3" name="AutoShape 25"/>
          <p:cNvCxnSpPr>
            <a:cxnSpLocks noChangeShapeType="1"/>
            <a:stCxn id="662534" idx="3"/>
            <a:endCxn id="662537" idx="7"/>
          </p:cNvCxnSpPr>
          <p:nvPr/>
        </p:nvCxnSpPr>
        <p:spPr bwMode="auto">
          <a:xfrm flipH="1">
            <a:off x="5030788" y="4849813"/>
            <a:ext cx="404812" cy="2635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4" name="AutoShape 26"/>
          <p:cNvCxnSpPr>
            <a:cxnSpLocks noChangeShapeType="1"/>
            <a:stCxn id="662533" idx="4"/>
            <a:endCxn id="662535" idx="0"/>
          </p:cNvCxnSpPr>
          <p:nvPr/>
        </p:nvCxnSpPr>
        <p:spPr bwMode="auto">
          <a:xfrm>
            <a:off x="4098925" y="4705350"/>
            <a:ext cx="0" cy="48736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5" name="AutoShape 27"/>
          <p:cNvCxnSpPr>
            <a:cxnSpLocks noChangeShapeType="1"/>
            <a:stCxn id="662535" idx="6"/>
            <a:endCxn id="662537" idx="2"/>
          </p:cNvCxnSpPr>
          <p:nvPr/>
        </p:nvCxnSpPr>
        <p:spPr bwMode="auto">
          <a:xfrm flipV="1">
            <a:off x="4265613" y="5233988"/>
            <a:ext cx="487362" cy="125412"/>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6" name="AutoShape 28"/>
          <p:cNvCxnSpPr>
            <a:cxnSpLocks noChangeShapeType="1"/>
            <a:stCxn id="662535" idx="4"/>
            <a:endCxn id="662540" idx="0"/>
          </p:cNvCxnSpPr>
          <p:nvPr/>
        </p:nvCxnSpPr>
        <p:spPr bwMode="auto">
          <a:xfrm flipH="1">
            <a:off x="3973513" y="5526088"/>
            <a:ext cx="1254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7" name="AutoShape 29"/>
          <p:cNvCxnSpPr>
            <a:cxnSpLocks noChangeShapeType="1"/>
            <a:stCxn id="662543" idx="7"/>
            <a:endCxn id="662535" idx="3"/>
          </p:cNvCxnSpPr>
          <p:nvPr/>
        </p:nvCxnSpPr>
        <p:spPr bwMode="auto">
          <a:xfrm flipV="1">
            <a:off x="3141663" y="5478463"/>
            <a:ext cx="846137" cy="515937"/>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8" name="AutoShape 30"/>
          <p:cNvCxnSpPr>
            <a:cxnSpLocks noChangeShapeType="1"/>
            <a:stCxn id="662541" idx="4"/>
            <a:endCxn id="662543" idx="1"/>
          </p:cNvCxnSpPr>
          <p:nvPr/>
        </p:nvCxnSpPr>
        <p:spPr bwMode="auto">
          <a:xfrm>
            <a:off x="2716213" y="5462588"/>
            <a:ext cx="200025" cy="531812"/>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59" name="AutoShape 31"/>
          <p:cNvCxnSpPr>
            <a:cxnSpLocks noChangeShapeType="1"/>
            <a:stCxn id="662537" idx="4"/>
            <a:endCxn id="662532" idx="0"/>
          </p:cNvCxnSpPr>
          <p:nvPr/>
        </p:nvCxnSpPr>
        <p:spPr bwMode="auto">
          <a:xfrm>
            <a:off x="4918075" y="5400675"/>
            <a:ext cx="190500" cy="5492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60" name="AutoShape 32"/>
          <p:cNvCxnSpPr>
            <a:cxnSpLocks noChangeShapeType="1"/>
            <a:stCxn id="662536" idx="2"/>
            <a:endCxn id="662532" idx="6"/>
          </p:cNvCxnSpPr>
          <p:nvPr/>
        </p:nvCxnSpPr>
        <p:spPr bwMode="auto">
          <a:xfrm flipH="1">
            <a:off x="5272088" y="5737225"/>
            <a:ext cx="866775" cy="3794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61" name="AutoShape 33"/>
          <p:cNvCxnSpPr>
            <a:cxnSpLocks noChangeShapeType="1"/>
            <a:stCxn id="662536" idx="4"/>
            <a:endCxn id="662544" idx="0"/>
          </p:cNvCxnSpPr>
          <p:nvPr/>
        </p:nvCxnSpPr>
        <p:spPr bwMode="auto">
          <a:xfrm flipH="1">
            <a:off x="6053138" y="5903913"/>
            <a:ext cx="250825" cy="5492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62" name="AutoShape 34"/>
          <p:cNvCxnSpPr>
            <a:cxnSpLocks noChangeShapeType="1"/>
            <a:stCxn id="662532" idx="5"/>
            <a:endCxn id="662544" idx="2"/>
          </p:cNvCxnSpPr>
          <p:nvPr/>
        </p:nvCxnSpPr>
        <p:spPr bwMode="auto">
          <a:xfrm>
            <a:off x="5218113" y="6235700"/>
            <a:ext cx="669925" cy="3841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2563" name="AutoShape 35"/>
          <p:cNvCxnSpPr>
            <a:cxnSpLocks noChangeShapeType="1"/>
            <a:stCxn id="662540" idx="6"/>
            <a:endCxn id="662532" idx="2"/>
          </p:cNvCxnSpPr>
          <p:nvPr/>
        </p:nvCxnSpPr>
        <p:spPr bwMode="auto">
          <a:xfrm>
            <a:off x="4140200" y="6116638"/>
            <a:ext cx="801688" cy="0"/>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2564" name="Line 36"/>
          <p:cNvSpPr>
            <a:spLocks noChangeShapeType="1"/>
          </p:cNvSpPr>
          <p:nvPr/>
        </p:nvSpPr>
        <p:spPr bwMode="auto">
          <a:xfrm>
            <a:off x="5400675" y="5884863"/>
            <a:ext cx="396875" cy="16192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2565" name="Line 37"/>
          <p:cNvSpPr>
            <a:spLocks noChangeShapeType="1"/>
          </p:cNvSpPr>
          <p:nvPr/>
        </p:nvSpPr>
        <p:spPr bwMode="auto">
          <a:xfrm>
            <a:off x="5559425" y="5803900"/>
            <a:ext cx="396875" cy="161925"/>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2566" name="Line 38"/>
          <p:cNvSpPr>
            <a:spLocks noChangeShapeType="1"/>
          </p:cNvSpPr>
          <p:nvPr/>
        </p:nvSpPr>
        <p:spPr bwMode="auto">
          <a:xfrm>
            <a:off x="3900488" y="5235575"/>
            <a:ext cx="393700" cy="32543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2567" name="Line 39"/>
          <p:cNvSpPr>
            <a:spLocks noChangeShapeType="1"/>
          </p:cNvSpPr>
          <p:nvPr/>
        </p:nvSpPr>
        <p:spPr bwMode="auto">
          <a:xfrm flipH="1">
            <a:off x="3900488" y="5235575"/>
            <a:ext cx="393700" cy="32543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45</a:t>
            </a:fld>
            <a:endParaRPr lang="de-DE" dirty="0"/>
          </a:p>
        </p:txBody>
      </p:sp>
    </p:spTree>
    <p:extLst>
      <p:ext uri="{BB962C8B-B14F-4D97-AF65-F5344CB8AC3E}">
        <p14:creationId xmlns:p14="http://schemas.microsoft.com/office/powerpoint/2010/main" val="1334803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normAutofit/>
          </a:bodyPr>
          <a:lstStyle/>
          <a:p>
            <a:r>
              <a:rPr lang="en-US" sz="2400" dirty="0"/>
              <a:t>Self-Stabilizing Span Tree Construction</a:t>
            </a:r>
          </a:p>
        </p:txBody>
      </p:sp>
      <p:sp>
        <p:nvSpPr>
          <p:cNvPr id="663555" name="Rectangle 3"/>
          <p:cNvSpPr>
            <a:spLocks noGrp="1" noChangeArrowheads="1"/>
          </p:cNvSpPr>
          <p:nvPr>
            <p:ph idx="1"/>
          </p:nvPr>
        </p:nvSpPr>
        <p:spPr/>
        <p:txBody>
          <a:bodyPr>
            <a:normAutofit/>
          </a:bodyPr>
          <a:lstStyle/>
          <a:p>
            <a:pPr>
              <a:lnSpc>
                <a:spcPct val="110000"/>
              </a:lnSpc>
              <a:buFont typeface="Arial" charset="0"/>
              <a:buChar char="•"/>
            </a:pPr>
            <a:r>
              <a:rPr lang="en-US" dirty="0"/>
              <a:t>Each process </a:t>
            </a:r>
            <a:r>
              <a:rPr lang="en-US" i="1" dirty="0"/>
              <a:t>P</a:t>
            </a:r>
            <a:r>
              <a:rPr lang="en-US" dirty="0"/>
              <a:t> has </a:t>
            </a:r>
          </a:p>
          <a:p>
            <a:pPr lvl="1">
              <a:lnSpc>
                <a:spcPct val="110000"/>
              </a:lnSpc>
            </a:pPr>
            <a:r>
              <a:rPr lang="en-US" dirty="0"/>
              <a:t>a variable </a:t>
            </a:r>
            <a:r>
              <a:rPr lang="en-US" i="1" dirty="0"/>
              <a:t>P</a:t>
            </a:r>
            <a:r>
              <a:rPr lang="en-US" baseline="-25000" dirty="0"/>
              <a:t>V</a:t>
            </a:r>
            <a:r>
              <a:rPr lang="en-US" dirty="0"/>
              <a:t> that points at one of its neighbors (its father)</a:t>
            </a:r>
          </a:p>
          <a:p>
            <a:pPr lvl="1">
              <a:lnSpc>
                <a:spcPct val="110000"/>
              </a:lnSpc>
            </a:pPr>
            <a:r>
              <a:rPr lang="en-US" dirty="0"/>
              <a:t>a variable </a:t>
            </a:r>
            <a:r>
              <a:rPr lang="en-US" i="1" dirty="0"/>
              <a:t>P</a:t>
            </a:r>
            <a:r>
              <a:rPr lang="en-US" i="1" baseline="-25000" dirty="0"/>
              <a:t>W</a:t>
            </a:r>
            <a:r>
              <a:rPr lang="en-US" dirty="0"/>
              <a:t> that points at the current root</a:t>
            </a:r>
          </a:p>
          <a:p>
            <a:pPr lvl="1">
              <a:lnSpc>
                <a:spcPct val="110000"/>
              </a:lnSpc>
            </a:pPr>
            <a:r>
              <a:rPr lang="en-US" dirty="0"/>
              <a:t>a variable </a:t>
            </a:r>
            <a:r>
              <a:rPr lang="en-US" i="1" dirty="0"/>
              <a:t>P</a:t>
            </a:r>
            <a:r>
              <a:rPr lang="en-US" i="1" baseline="-25000" dirty="0"/>
              <a:t>L</a:t>
            </a:r>
            <a:r>
              <a:rPr lang="en-US" dirty="0"/>
              <a:t> that indicates its level in the tree and</a:t>
            </a:r>
          </a:p>
          <a:p>
            <a:pPr lvl="1">
              <a:lnSpc>
                <a:spcPct val="110000"/>
              </a:lnSpc>
            </a:pPr>
            <a:r>
              <a:rPr lang="en-US" dirty="0"/>
              <a:t>a variable </a:t>
            </a:r>
            <a:r>
              <a:rPr lang="en-US" i="1" dirty="0"/>
              <a:t>P</a:t>
            </a:r>
            <a:r>
              <a:rPr lang="en-US" i="1" baseline="-25000" dirty="0"/>
              <a:t>F</a:t>
            </a:r>
            <a:r>
              <a:rPr lang="en-US" dirty="0"/>
              <a:t> that is read out in case of a timeout and possibly changed</a:t>
            </a:r>
            <a:endParaRPr lang="en-US" i="1" dirty="0"/>
          </a:p>
          <a:p>
            <a:pPr>
              <a:lnSpc>
                <a:spcPct val="110000"/>
              </a:lnSpc>
              <a:buFont typeface="Arial" charset="0"/>
              <a:buChar char="•"/>
            </a:pPr>
            <a:endParaRPr lang="en-US" dirty="0"/>
          </a:p>
          <a:p>
            <a:pPr>
              <a:lnSpc>
                <a:spcPct val="110000"/>
              </a:lnSpc>
              <a:buFont typeface="Arial" charset="0"/>
              <a:buChar char="•"/>
            </a:pPr>
            <a:r>
              <a:rPr lang="en-US" dirty="0"/>
              <a:t>Aim: After finite time the </a:t>
            </a:r>
            <a:r>
              <a:rPr lang="en-US" i="1" dirty="0"/>
              <a:t>P</a:t>
            </a:r>
            <a:r>
              <a:rPr lang="en-US" i="1" baseline="-25000" dirty="0"/>
              <a:t>V</a:t>
            </a:r>
            <a:r>
              <a:rPr lang="en-US" dirty="0"/>
              <a:t> –references of all nodes shall form a spanning tree</a:t>
            </a:r>
          </a:p>
          <a:p>
            <a:pPr>
              <a:lnSpc>
                <a:spcPct val="110000"/>
              </a:lnSpc>
              <a:buFont typeface="Arial" charset="0"/>
              <a:buChar char="•"/>
            </a:pPr>
            <a:endParaRPr lang="en-US" dirty="0"/>
          </a:p>
          <a:p>
            <a:pPr>
              <a:lnSpc>
                <a:spcPct val="110000"/>
              </a:lnSpc>
              <a:buFont typeface="Arial" charset="0"/>
              <a:buChar char="•"/>
            </a:pPr>
            <a:r>
              <a:rPr lang="en-US" dirty="0"/>
              <a:t>Remark for the next slide:</a:t>
            </a:r>
          </a:p>
          <a:p>
            <a:pPr lvl="1">
              <a:lnSpc>
                <a:spcPct val="110000"/>
              </a:lnSpc>
            </a:pPr>
            <a:r>
              <a:rPr lang="en-US" dirty="0"/>
              <a:t>(</a:t>
            </a:r>
            <a:r>
              <a:rPr lang="en-US" i="1" dirty="0"/>
              <a:t>v</a:t>
            </a:r>
            <a:r>
              <a:rPr lang="en-US" baseline="-25000" dirty="0"/>
              <a:t>1</a:t>
            </a:r>
            <a:r>
              <a:rPr lang="en-US" dirty="0"/>
              <a:t>, </a:t>
            </a:r>
            <a:r>
              <a:rPr lang="en-US" i="1" dirty="0"/>
              <a:t>v</a:t>
            </a:r>
            <a:r>
              <a:rPr lang="en-US" baseline="-25000" dirty="0"/>
              <a:t>2</a:t>
            </a:r>
            <a:r>
              <a:rPr lang="en-US" dirty="0"/>
              <a:t>, </a:t>
            </a:r>
            <a:r>
              <a:rPr lang="en-US" i="1" dirty="0"/>
              <a:t>v</a:t>
            </a:r>
            <a:r>
              <a:rPr lang="en-US" baseline="-25000" dirty="0"/>
              <a:t>3</a:t>
            </a:r>
            <a:r>
              <a:rPr lang="en-US" dirty="0"/>
              <a:t>) &lt; (</a:t>
            </a:r>
            <a:r>
              <a:rPr lang="en-US" i="1" dirty="0"/>
              <a:t>w</a:t>
            </a:r>
            <a:r>
              <a:rPr lang="en-US" baseline="-25000" dirty="0"/>
              <a:t>1</a:t>
            </a:r>
            <a:r>
              <a:rPr lang="en-US" dirty="0"/>
              <a:t>, </a:t>
            </a:r>
            <a:r>
              <a:rPr lang="en-US" i="1" dirty="0"/>
              <a:t>w</a:t>
            </a:r>
            <a:r>
              <a:rPr lang="en-US" baseline="-25000" dirty="0"/>
              <a:t>2</a:t>
            </a:r>
            <a:r>
              <a:rPr lang="en-US" dirty="0"/>
              <a:t>, </a:t>
            </a:r>
            <a:r>
              <a:rPr lang="en-US" i="1" dirty="0"/>
              <a:t>w</a:t>
            </a:r>
            <a:r>
              <a:rPr lang="en-US" baseline="-25000" dirty="0"/>
              <a:t>3</a:t>
            </a:r>
            <a:r>
              <a:rPr lang="en-US" dirty="0"/>
              <a:t>) </a:t>
            </a:r>
            <a:br>
              <a:rPr lang="en-US" dirty="0"/>
            </a:br>
            <a:r>
              <a:rPr lang="en-US" dirty="0">
                <a:ea typeface="Arial Unicode MS" pitchFamily="34" charset="-128"/>
                <a:cs typeface="Arial Unicode MS" pitchFamily="34" charset="-128"/>
              </a:rPr>
              <a:t>⇔ </a:t>
            </a:r>
            <a:r>
              <a:rPr lang="en-US" i="1" dirty="0">
                <a:ea typeface="Arial Unicode MS" pitchFamily="34" charset="-128"/>
                <a:cs typeface="Arial Unicode MS" pitchFamily="34" charset="-128"/>
              </a:rPr>
              <a:t>v</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&lt; </a:t>
            </a:r>
            <a:r>
              <a:rPr lang="en-US" i="1" dirty="0">
                <a:ea typeface="Arial Unicode MS" pitchFamily="34" charset="-128"/>
                <a:cs typeface="Arial Unicode MS" pitchFamily="34" charset="-128"/>
              </a:rPr>
              <a:t>w</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a:t>
            </a:r>
            <a:r>
              <a:rPr lang="en-US" dirty="0"/>
              <a:t> (</a:t>
            </a:r>
            <a:r>
              <a:rPr lang="en-US" i="1" dirty="0">
                <a:ea typeface="Arial Unicode MS" pitchFamily="34" charset="-128"/>
                <a:cs typeface="Arial Unicode MS" pitchFamily="34" charset="-128"/>
              </a:rPr>
              <a:t>v</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 </a:t>
            </a:r>
            <a:r>
              <a:rPr lang="en-US" i="1" dirty="0">
                <a:ea typeface="Arial Unicode MS" pitchFamily="34" charset="-128"/>
                <a:cs typeface="Arial Unicode MS" pitchFamily="34" charset="-128"/>
              </a:rPr>
              <a:t>w</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 </a:t>
            </a:r>
            <a:r>
              <a:rPr lang="en-US" i="1" dirty="0"/>
              <a:t>v</a:t>
            </a:r>
            <a:r>
              <a:rPr lang="en-US" baseline="-25000" dirty="0"/>
              <a:t>2</a:t>
            </a:r>
            <a:r>
              <a:rPr lang="en-US" dirty="0"/>
              <a:t> &lt; </a:t>
            </a:r>
            <a:r>
              <a:rPr lang="en-US" i="1" dirty="0"/>
              <a:t>w</a:t>
            </a:r>
            <a:r>
              <a:rPr lang="en-US" baseline="-25000" dirty="0"/>
              <a:t>2</a:t>
            </a:r>
            <a:r>
              <a:rPr lang="en-US" dirty="0"/>
              <a:t>) </a:t>
            </a:r>
            <a:r>
              <a:rPr lang="en-US" dirty="0">
                <a:ea typeface="Arial Unicode MS" pitchFamily="34" charset="-128"/>
                <a:cs typeface="Arial Unicode MS" pitchFamily="34" charset="-128"/>
              </a:rPr>
              <a:t>∨ (</a:t>
            </a:r>
            <a:r>
              <a:rPr lang="en-US" i="1" dirty="0">
                <a:ea typeface="Arial Unicode MS" pitchFamily="34" charset="-128"/>
                <a:cs typeface="Arial Unicode MS" pitchFamily="34" charset="-128"/>
              </a:rPr>
              <a:t>v</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 </a:t>
            </a:r>
            <a:r>
              <a:rPr lang="en-US" i="1" dirty="0">
                <a:ea typeface="Arial Unicode MS" pitchFamily="34" charset="-128"/>
                <a:cs typeface="Arial Unicode MS" pitchFamily="34" charset="-128"/>
              </a:rPr>
              <a:t>w</a:t>
            </a:r>
            <a:r>
              <a:rPr lang="en-US" baseline="-25000" dirty="0">
                <a:ea typeface="Arial Unicode MS" pitchFamily="34" charset="-128"/>
                <a:cs typeface="Arial Unicode MS" pitchFamily="34" charset="-128"/>
              </a:rPr>
              <a:t>1</a:t>
            </a:r>
            <a:r>
              <a:rPr lang="en-US" dirty="0">
                <a:ea typeface="Arial Unicode MS" pitchFamily="34" charset="-128"/>
                <a:cs typeface="Arial Unicode MS" pitchFamily="34" charset="-128"/>
              </a:rPr>
              <a:t> ∧ </a:t>
            </a:r>
            <a:r>
              <a:rPr lang="en-US" i="1" dirty="0"/>
              <a:t>v</a:t>
            </a:r>
            <a:r>
              <a:rPr lang="en-US" baseline="-25000" dirty="0"/>
              <a:t>2</a:t>
            </a:r>
            <a:r>
              <a:rPr lang="en-US" dirty="0"/>
              <a:t> = </a:t>
            </a:r>
            <a:r>
              <a:rPr lang="en-US" i="1" dirty="0"/>
              <a:t>w</a:t>
            </a:r>
            <a:r>
              <a:rPr lang="en-US" baseline="-25000" dirty="0"/>
              <a:t>2 </a:t>
            </a:r>
            <a:r>
              <a:rPr lang="en-US" dirty="0">
                <a:ea typeface="Arial Unicode MS" pitchFamily="34" charset="-128"/>
                <a:cs typeface="Arial Unicode MS" pitchFamily="34" charset="-128"/>
              </a:rPr>
              <a:t>∧ </a:t>
            </a:r>
            <a:r>
              <a:rPr lang="en-US" i="1" dirty="0">
                <a:ea typeface="Arial Unicode MS" pitchFamily="34" charset="-128"/>
                <a:cs typeface="Arial Unicode MS" pitchFamily="34" charset="-128"/>
              </a:rPr>
              <a:t>v</a:t>
            </a:r>
            <a:r>
              <a:rPr lang="en-US" baseline="-25000" dirty="0">
                <a:ea typeface="Arial Unicode MS" pitchFamily="34" charset="-128"/>
                <a:cs typeface="Arial Unicode MS" pitchFamily="34" charset="-128"/>
              </a:rPr>
              <a:t>3</a:t>
            </a:r>
            <a:r>
              <a:rPr lang="en-US" dirty="0">
                <a:ea typeface="Arial Unicode MS" pitchFamily="34" charset="-128"/>
                <a:cs typeface="Arial Unicode MS" pitchFamily="34" charset="-128"/>
              </a:rPr>
              <a:t> &lt; </a:t>
            </a:r>
            <a:r>
              <a:rPr lang="en-US" i="1" dirty="0">
                <a:ea typeface="Arial Unicode MS" pitchFamily="34" charset="-128"/>
                <a:cs typeface="Arial Unicode MS" pitchFamily="34" charset="-128"/>
              </a:rPr>
              <a:t>w</a:t>
            </a:r>
            <a:r>
              <a:rPr lang="en-US" baseline="-25000" dirty="0">
                <a:ea typeface="Arial Unicode MS" pitchFamily="34" charset="-128"/>
                <a:cs typeface="Arial Unicode MS" pitchFamily="34" charset="-128"/>
              </a:rPr>
              <a:t>3</a:t>
            </a:r>
            <a:r>
              <a:rPr lang="en-US" dirty="0">
                <a:ea typeface="Arial Unicode MS" pitchFamily="34" charset="-128"/>
                <a:cs typeface="Arial Unicode MS" pitchFamily="34" charset="-128"/>
              </a:rPr>
              <a:t>)</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46</a:t>
            </a:fld>
            <a:endParaRPr lang="de-DE" dirty="0"/>
          </a:p>
        </p:txBody>
      </p:sp>
    </p:spTree>
    <p:extLst>
      <p:ext uri="{BB962C8B-B14F-4D97-AF65-F5344CB8AC3E}">
        <p14:creationId xmlns:p14="http://schemas.microsoft.com/office/powerpoint/2010/main" val="2391374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en-US" dirty="0"/>
              <a:t>Self-Stabilizing Spanning Tree Construction</a:t>
            </a:r>
            <a:endParaRPr lang="de-DE" dirty="0"/>
          </a:p>
        </p:txBody>
      </p:sp>
      <p:sp>
        <p:nvSpPr>
          <p:cNvPr id="8" name="Textplatzhalter 7"/>
          <p:cNvSpPr>
            <a:spLocks noGrp="1"/>
          </p:cNvSpPr>
          <p:nvPr>
            <p:ph idx="1"/>
          </p:nvPr>
        </p:nvSpPr>
        <p:spPr/>
        <p:txBody>
          <a:bodyPr>
            <a:normAutofit/>
          </a:bodyPr>
          <a:lstStyle/>
          <a:p>
            <a:pPr>
              <a:buFont typeface="Arial" charset="0"/>
              <a:buChar char="•"/>
            </a:pPr>
            <a:r>
              <a:rPr lang="en-US" dirty="0"/>
              <a:t>A node </a:t>
            </a:r>
            <a:r>
              <a:rPr lang="en-US" i="1" dirty="0"/>
              <a:t>P</a:t>
            </a:r>
            <a:r>
              <a:rPr lang="en-US" dirty="0"/>
              <a:t> receives a message (</a:t>
            </a:r>
            <a:r>
              <a:rPr lang="en-US" i="1" dirty="0"/>
              <a:t>w</a:t>
            </a:r>
            <a:r>
              <a:rPr lang="en-US" dirty="0"/>
              <a:t>, </a:t>
            </a:r>
            <a:r>
              <a:rPr lang="en-US" i="1" dirty="0"/>
              <a:t>l</a:t>
            </a:r>
            <a:r>
              <a:rPr lang="en-US" dirty="0"/>
              <a:t>, </a:t>
            </a:r>
            <a:r>
              <a:rPr lang="en-US" i="1" dirty="0"/>
              <a:t>i</a:t>
            </a:r>
            <a:r>
              <a:rPr lang="en-US" dirty="0"/>
              <a:t>)</a:t>
            </a:r>
          </a:p>
          <a:p>
            <a:pPr>
              <a:buFont typeface="Arial" charset="0"/>
              <a:buChar char="•"/>
            </a:pPr>
            <a:endParaRPr lang="en-US" dirty="0"/>
          </a:p>
          <a:p>
            <a:pPr lvl="1"/>
            <a:r>
              <a:rPr lang="en-US" dirty="0"/>
              <a:t>If (</a:t>
            </a:r>
            <a:r>
              <a:rPr lang="en-US" i="1" noProof="1"/>
              <a:t>P</a:t>
            </a:r>
            <a:r>
              <a:rPr lang="en-US" i="1" baseline="-25000" dirty="0"/>
              <a:t>W</a:t>
            </a:r>
            <a:r>
              <a:rPr lang="en-US" noProof="1"/>
              <a:t>,</a:t>
            </a:r>
            <a:r>
              <a:rPr lang="en-US" dirty="0"/>
              <a:t> </a:t>
            </a:r>
            <a:r>
              <a:rPr lang="en-US" i="1" noProof="1"/>
              <a:t>P</a:t>
            </a:r>
            <a:r>
              <a:rPr lang="en-US" i="1" baseline="-25000" dirty="0"/>
              <a:t>L</a:t>
            </a:r>
            <a:r>
              <a:rPr lang="en-US" noProof="1"/>
              <a:t>,</a:t>
            </a:r>
            <a:r>
              <a:rPr lang="en-US" dirty="0"/>
              <a:t> </a:t>
            </a:r>
            <a:r>
              <a:rPr lang="en-US" i="1" noProof="1"/>
              <a:t>P</a:t>
            </a:r>
            <a:r>
              <a:rPr lang="en-US" i="1" baseline="-25000" noProof="1"/>
              <a:t>v</a:t>
            </a:r>
            <a:r>
              <a:rPr lang="en-US" dirty="0"/>
              <a:t>) &lt; (</a:t>
            </a:r>
            <a:r>
              <a:rPr lang="en-US" i="1" dirty="0"/>
              <a:t>w</a:t>
            </a:r>
            <a:r>
              <a:rPr lang="en-US" dirty="0"/>
              <a:t>, </a:t>
            </a:r>
            <a:r>
              <a:rPr lang="en-US" i="1" dirty="0"/>
              <a:t>l</a:t>
            </a:r>
            <a:r>
              <a:rPr lang="en-US" dirty="0"/>
              <a:t> + 1, </a:t>
            </a:r>
            <a:r>
              <a:rPr lang="en-US" i="1" dirty="0"/>
              <a:t>i</a:t>
            </a:r>
            <a:r>
              <a:rPr lang="en-US" dirty="0"/>
              <a:t>) or </a:t>
            </a:r>
            <a:r>
              <a:rPr lang="en-US" i="1" dirty="0"/>
              <a:t>P</a:t>
            </a:r>
            <a:r>
              <a:rPr lang="en-US" dirty="0"/>
              <a:t> &lt; </a:t>
            </a:r>
            <a:r>
              <a:rPr lang="en-US" i="1" dirty="0"/>
              <a:t>w</a:t>
            </a:r>
            <a:r>
              <a:rPr lang="en-US" dirty="0"/>
              <a:t>, the node ignores the message 			</a:t>
            </a:r>
            <a:r>
              <a:rPr lang="en-US" dirty="0">
                <a:sym typeface="Wingdings" pitchFamily="2" charset="2"/>
              </a:rPr>
              <a:t> </a:t>
            </a:r>
            <a:r>
              <a:rPr lang="en-US" b="1" dirty="0">
                <a:solidFill>
                  <a:schemeClr val="tx2"/>
                </a:solidFill>
                <a:sym typeface="Wingdings" pitchFamily="2" charset="2"/>
              </a:rPr>
              <a:t>Message is not eligible</a:t>
            </a:r>
            <a:endParaRPr lang="en-US" b="1" dirty="0">
              <a:solidFill>
                <a:schemeClr val="tx2"/>
              </a:solidFill>
            </a:endParaRPr>
          </a:p>
          <a:p>
            <a:pPr>
              <a:buFont typeface="Arial" charset="0"/>
              <a:buChar char="•"/>
            </a:pPr>
            <a:endParaRPr lang="en-US" dirty="0"/>
          </a:p>
          <a:p>
            <a:pPr lvl="1"/>
            <a:r>
              <a:rPr lang="en-US" dirty="0"/>
              <a:t>If (</a:t>
            </a:r>
            <a:r>
              <a:rPr lang="en-US" i="1" noProof="1"/>
              <a:t>P</a:t>
            </a:r>
            <a:r>
              <a:rPr lang="en-US" i="1" baseline="-25000" dirty="0"/>
              <a:t>W</a:t>
            </a:r>
            <a:r>
              <a:rPr lang="en-US" noProof="1"/>
              <a:t>,</a:t>
            </a:r>
            <a:r>
              <a:rPr lang="en-US" dirty="0"/>
              <a:t> </a:t>
            </a:r>
            <a:r>
              <a:rPr lang="en-US" i="1" noProof="1"/>
              <a:t>P</a:t>
            </a:r>
            <a:r>
              <a:rPr lang="en-US" i="1" baseline="-25000" dirty="0"/>
              <a:t>L</a:t>
            </a:r>
            <a:r>
              <a:rPr lang="en-US" noProof="1"/>
              <a:t>, </a:t>
            </a:r>
            <a:r>
              <a:rPr lang="en-US" i="1" noProof="1"/>
              <a:t>P</a:t>
            </a:r>
            <a:r>
              <a:rPr lang="en-US" i="1" baseline="-25000" noProof="1"/>
              <a:t>v</a:t>
            </a:r>
            <a:r>
              <a:rPr lang="en-US" dirty="0"/>
              <a:t>) = (</a:t>
            </a:r>
            <a:r>
              <a:rPr lang="en-US" i="1" dirty="0"/>
              <a:t>w</a:t>
            </a:r>
            <a:r>
              <a:rPr lang="en-US" dirty="0"/>
              <a:t>, </a:t>
            </a:r>
            <a:r>
              <a:rPr lang="en-US" i="1" dirty="0"/>
              <a:t>l</a:t>
            </a:r>
            <a:r>
              <a:rPr lang="en-US" dirty="0"/>
              <a:t> + 1, </a:t>
            </a:r>
            <a:r>
              <a:rPr lang="en-US" i="1" dirty="0"/>
              <a:t>i</a:t>
            </a:r>
            <a:r>
              <a:rPr lang="en-US" dirty="0"/>
              <a:t>), it sets </a:t>
            </a:r>
            <a:r>
              <a:rPr lang="en-US" i="1" dirty="0"/>
              <a:t>P</a:t>
            </a:r>
            <a:r>
              <a:rPr lang="en-US" i="1" baseline="-25000" dirty="0"/>
              <a:t>F</a:t>
            </a:r>
            <a:r>
              <a:rPr lang="en-US" dirty="0"/>
              <a:t> to 2 and sends a message (</a:t>
            </a:r>
            <a:r>
              <a:rPr lang="en-US" i="1" noProof="1"/>
              <a:t>P</a:t>
            </a:r>
            <a:r>
              <a:rPr lang="en-US" i="1" baseline="-25000" dirty="0"/>
              <a:t>W</a:t>
            </a:r>
            <a:r>
              <a:rPr lang="en-US" noProof="1"/>
              <a:t>,</a:t>
            </a:r>
            <a:r>
              <a:rPr lang="en-US" dirty="0"/>
              <a:t> </a:t>
            </a:r>
            <a:r>
              <a:rPr lang="en-US" i="1" noProof="1"/>
              <a:t>P</a:t>
            </a:r>
            <a:r>
              <a:rPr lang="en-US" i="1" baseline="-25000" dirty="0"/>
              <a:t>L</a:t>
            </a:r>
            <a:r>
              <a:rPr lang="en-US" noProof="1"/>
              <a:t>, </a:t>
            </a:r>
            <a:r>
              <a:rPr lang="en-US" i="1" noProof="1"/>
              <a:t>P</a:t>
            </a:r>
            <a:r>
              <a:rPr lang="en-US" dirty="0"/>
              <a:t>) to all other neighbors </a:t>
            </a:r>
            <a:br>
              <a:rPr lang="en-US" dirty="0"/>
            </a:br>
            <a:r>
              <a:rPr lang="en-US" dirty="0">
                <a:sym typeface="Wingdings" pitchFamily="2" charset="2"/>
              </a:rPr>
              <a:t> </a:t>
            </a:r>
            <a:r>
              <a:rPr lang="en-US" b="1" dirty="0">
                <a:solidFill>
                  <a:srgbClr val="0000FF"/>
                </a:solidFill>
                <a:sym typeface="Wingdings" pitchFamily="2" charset="2"/>
              </a:rPr>
              <a:t>Eligible r</a:t>
            </a:r>
            <a:r>
              <a:rPr lang="en-US" b="1" dirty="0">
                <a:solidFill>
                  <a:srgbClr val="0000FF"/>
                </a:solidFill>
              </a:rPr>
              <a:t>efresh message from current root</a:t>
            </a:r>
          </a:p>
          <a:p>
            <a:pPr>
              <a:buFont typeface="Arial" charset="0"/>
              <a:buChar char="•"/>
            </a:pPr>
            <a:endParaRPr lang="en-US" dirty="0"/>
          </a:p>
          <a:p>
            <a:pPr lvl="1"/>
            <a:r>
              <a:rPr lang="en-US" dirty="0"/>
              <a:t>Otherwise, it sets (</a:t>
            </a:r>
            <a:r>
              <a:rPr lang="en-US" i="1" noProof="1"/>
              <a:t>P</a:t>
            </a:r>
            <a:r>
              <a:rPr lang="en-US" i="1" baseline="-25000" dirty="0"/>
              <a:t>W</a:t>
            </a:r>
            <a:r>
              <a:rPr lang="en-US" noProof="1"/>
              <a:t>,</a:t>
            </a:r>
            <a:r>
              <a:rPr lang="en-US" dirty="0"/>
              <a:t> </a:t>
            </a:r>
            <a:r>
              <a:rPr lang="en-US" i="1" noProof="1"/>
              <a:t>P</a:t>
            </a:r>
            <a:r>
              <a:rPr lang="en-US" i="1" baseline="-25000" dirty="0"/>
              <a:t>L</a:t>
            </a:r>
            <a:r>
              <a:rPr lang="en-US" noProof="1"/>
              <a:t>, </a:t>
            </a:r>
            <a:r>
              <a:rPr lang="en-US" i="1" noProof="1"/>
              <a:t>P</a:t>
            </a:r>
            <a:r>
              <a:rPr lang="en-US" i="1" baseline="-25000" noProof="1"/>
              <a:t>v</a:t>
            </a:r>
            <a:r>
              <a:rPr lang="en-US" dirty="0"/>
              <a:t>) := (</a:t>
            </a:r>
            <a:r>
              <a:rPr lang="en-US" i="1" dirty="0"/>
              <a:t>w</a:t>
            </a:r>
            <a:r>
              <a:rPr lang="en-US" dirty="0"/>
              <a:t>, </a:t>
            </a:r>
            <a:r>
              <a:rPr lang="en-US" i="1" dirty="0"/>
              <a:t>l</a:t>
            </a:r>
            <a:r>
              <a:rPr lang="en-US" dirty="0"/>
              <a:t> + 1, </a:t>
            </a:r>
            <a:r>
              <a:rPr lang="en-US" i="1" dirty="0"/>
              <a:t>i</a:t>
            </a:r>
            <a:r>
              <a:rPr lang="en-US" dirty="0"/>
              <a:t>) and </a:t>
            </a:r>
            <a:r>
              <a:rPr lang="en-US" i="1" dirty="0"/>
              <a:t>P</a:t>
            </a:r>
            <a:r>
              <a:rPr lang="en-US" i="1" baseline="-25000" dirty="0"/>
              <a:t>F</a:t>
            </a:r>
            <a:r>
              <a:rPr lang="en-US" dirty="0"/>
              <a:t> := 2 </a:t>
            </a:r>
            <a:br>
              <a:rPr lang="en-US" dirty="0"/>
            </a:br>
            <a:r>
              <a:rPr lang="en-US" dirty="0"/>
              <a:t>and sends a message (</a:t>
            </a:r>
            <a:r>
              <a:rPr lang="en-US" i="1" noProof="1"/>
              <a:t>P</a:t>
            </a:r>
            <a:r>
              <a:rPr lang="en-US" i="1" baseline="-25000" dirty="0"/>
              <a:t>W</a:t>
            </a:r>
            <a:r>
              <a:rPr lang="en-US" noProof="1"/>
              <a:t>,</a:t>
            </a:r>
            <a:r>
              <a:rPr lang="en-US" dirty="0"/>
              <a:t> </a:t>
            </a:r>
            <a:r>
              <a:rPr lang="en-US" i="1" noProof="1"/>
              <a:t>P</a:t>
            </a:r>
            <a:r>
              <a:rPr lang="en-US" i="1" baseline="-25000" dirty="0"/>
              <a:t>L</a:t>
            </a:r>
            <a:r>
              <a:rPr lang="en-US" noProof="1"/>
              <a:t>, </a:t>
            </a:r>
            <a:r>
              <a:rPr lang="en-US" i="1" noProof="1"/>
              <a:t>P</a:t>
            </a:r>
            <a:r>
              <a:rPr lang="en-US" dirty="0"/>
              <a:t>) to all other neighbors</a:t>
            </a:r>
            <a:br>
              <a:rPr lang="en-US" dirty="0"/>
            </a:br>
            <a:r>
              <a:rPr lang="en-US" dirty="0">
                <a:sym typeface="Wingdings" pitchFamily="2" charset="2"/>
              </a:rPr>
              <a:t> </a:t>
            </a:r>
            <a:r>
              <a:rPr lang="en-US" b="1" dirty="0">
                <a:solidFill>
                  <a:schemeClr val="tx2"/>
                </a:solidFill>
                <a:sym typeface="Wingdings" pitchFamily="2" charset="2"/>
              </a:rPr>
              <a:t>New root</a:t>
            </a:r>
            <a:endParaRPr lang="en-US" b="1" dirty="0">
              <a:solidFill>
                <a:schemeClr val="tx2"/>
              </a:solidFill>
            </a:endParaRP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14" name="Text Box 4"/>
          <p:cNvSpPr txBox="1">
            <a:spLocks noChangeArrowheads="1"/>
          </p:cNvSpPr>
          <p:nvPr/>
        </p:nvSpPr>
        <p:spPr bwMode="auto">
          <a:xfrm>
            <a:off x="6444208" y="4797152"/>
            <a:ext cx="1851789" cy="715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5000"/>
              </a:spcBef>
              <a:buClr>
                <a:schemeClr val="tx2"/>
              </a:buClr>
              <a:buFont typeface="Arial" charset="0"/>
              <a:buNone/>
            </a:pPr>
            <a:r>
              <a:rPr lang="en-US" b="1" dirty="0">
                <a:solidFill>
                  <a:srgbClr val="0000FF"/>
                </a:solidFill>
              </a:rPr>
              <a:t>Fault-free Case</a:t>
            </a:r>
          </a:p>
          <a:p>
            <a:pPr>
              <a:spcBef>
                <a:spcPct val="25000"/>
              </a:spcBef>
              <a:buClr>
                <a:schemeClr val="tx2"/>
              </a:buClr>
              <a:buFont typeface="Arial" charset="0"/>
              <a:buNone/>
            </a:pPr>
            <a:r>
              <a:rPr lang="en-US" b="1" dirty="0">
                <a:solidFill>
                  <a:schemeClr val="tx2"/>
                </a:solidFill>
              </a:rPr>
              <a:t>Faulty Case</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47</a:t>
            </a:fld>
            <a:endParaRPr lang="de-DE" dirty="0"/>
          </a:p>
        </p:txBody>
      </p:sp>
    </p:spTree>
    <p:extLst>
      <p:ext uri="{BB962C8B-B14F-4D97-AF65-F5344CB8AC3E}">
        <p14:creationId xmlns:p14="http://schemas.microsoft.com/office/powerpoint/2010/main" val="3100110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Self-Stabilizing Spanning Tree Construction</a:t>
            </a:r>
            <a:endParaRPr lang="de-DE" dirty="0"/>
          </a:p>
        </p:txBody>
      </p:sp>
      <p:sp>
        <p:nvSpPr>
          <p:cNvPr id="6" name="Textplatzhalter 5"/>
          <p:cNvSpPr>
            <a:spLocks noGrp="1"/>
          </p:cNvSpPr>
          <p:nvPr>
            <p:ph idx="1"/>
          </p:nvPr>
        </p:nvSpPr>
        <p:spPr/>
        <p:txBody>
          <a:bodyPr/>
          <a:lstStyle/>
          <a:p>
            <a:pPr>
              <a:buFont typeface="Arial" charset="0"/>
              <a:buChar char="•"/>
            </a:pPr>
            <a:r>
              <a:rPr lang="en-US" dirty="0"/>
              <a:t>When the timeout (</a:t>
            </a:r>
            <a:r>
              <a:rPr lang="en-US" i="1" dirty="0" err="1"/>
              <a:t>ρ</a:t>
            </a:r>
            <a:r>
              <a:rPr lang="en-US" i="1" dirty="0"/>
              <a:t>)</a:t>
            </a:r>
            <a:r>
              <a:rPr lang="en-US" dirty="0"/>
              <a:t> occurs at process </a:t>
            </a:r>
            <a:r>
              <a:rPr lang="en-US" i="1" dirty="0"/>
              <a:t>P</a:t>
            </a:r>
            <a:r>
              <a:rPr lang="en-US" dirty="0"/>
              <a:t>:</a:t>
            </a:r>
          </a:p>
          <a:p>
            <a:pPr>
              <a:buFont typeface="Arial" charset="0"/>
              <a:buChar char="•"/>
            </a:pPr>
            <a:endParaRPr lang="en-US" dirty="0"/>
          </a:p>
          <a:p>
            <a:pPr lvl="1"/>
            <a:r>
              <a:rPr lang="en-US" dirty="0"/>
              <a:t>If </a:t>
            </a:r>
            <a:r>
              <a:rPr lang="en-US" i="1" dirty="0"/>
              <a:t>P</a:t>
            </a:r>
            <a:r>
              <a:rPr lang="en-US" i="1" baseline="-25000" dirty="0"/>
              <a:t>F</a:t>
            </a:r>
            <a:r>
              <a:rPr lang="en-US" dirty="0"/>
              <a:t> ≤ 0, it sets (</a:t>
            </a:r>
            <a:r>
              <a:rPr lang="en-US" i="1" dirty="0"/>
              <a:t>P</a:t>
            </a:r>
            <a:r>
              <a:rPr lang="en-US" i="1" baseline="-25000" dirty="0"/>
              <a:t>W</a:t>
            </a:r>
            <a:r>
              <a:rPr lang="en-US" dirty="0"/>
              <a:t>, </a:t>
            </a:r>
            <a:r>
              <a:rPr lang="en-US" i="1" dirty="0"/>
              <a:t>P</a:t>
            </a:r>
            <a:r>
              <a:rPr lang="en-US" i="1" baseline="-25000" dirty="0"/>
              <a:t>L</a:t>
            </a:r>
            <a:r>
              <a:rPr lang="en-US" dirty="0"/>
              <a:t>, </a:t>
            </a:r>
            <a:r>
              <a:rPr lang="en-US" i="1" dirty="0" err="1"/>
              <a:t>P</a:t>
            </a:r>
            <a:r>
              <a:rPr lang="en-US" i="1" baseline="-25000" dirty="0" err="1"/>
              <a:t>v</a:t>
            </a:r>
            <a:r>
              <a:rPr lang="en-US" dirty="0"/>
              <a:t>) := (</a:t>
            </a:r>
            <a:r>
              <a:rPr lang="en-US" i="1" dirty="0"/>
              <a:t>P</a:t>
            </a:r>
            <a:r>
              <a:rPr lang="en-US" dirty="0"/>
              <a:t>, 1, </a:t>
            </a:r>
            <a:r>
              <a:rPr lang="en-US" i="1" dirty="0"/>
              <a:t>P</a:t>
            </a:r>
            <a:r>
              <a:rPr lang="en-US" dirty="0"/>
              <a:t>), leaves </a:t>
            </a:r>
            <a:r>
              <a:rPr lang="en-US" i="1" dirty="0"/>
              <a:t>P</a:t>
            </a:r>
            <a:r>
              <a:rPr lang="en-US" i="1" baseline="-25000" dirty="0"/>
              <a:t>F</a:t>
            </a:r>
            <a:r>
              <a:rPr lang="en-US" dirty="0"/>
              <a:t> unchanged and sends a message (</a:t>
            </a:r>
            <a:r>
              <a:rPr lang="en-US" i="1" dirty="0"/>
              <a:t>P</a:t>
            </a:r>
            <a:r>
              <a:rPr lang="en-US" i="1" baseline="-25000" dirty="0"/>
              <a:t>W</a:t>
            </a:r>
            <a:r>
              <a:rPr lang="en-US" dirty="0"/>
              <a:t>, </a:t>
            </a:r>
            <a:r>
              <a:rPr lang="en-US" i="1" dirty="0"/>
              <a:t>P</a:t>
            </a:r>
            <a:r>
              <a:rPr lang="en-US" i="1" baseline="-25000" dirty="0"/>
              <a:t>L</a:t>
            </a:r>
            <a:r>
              <a:rPr lang="en-US" dirty="0"/>
              <a:t>, </a:t>
            </a:r>
            <a:r>
              <a:rPr lang="en-US" i="1" dirty="0" err="1"/>
              <a:t>P</a:t>
            </a:r>
            <a:r>
              <a:rPr lang="en-US" i="1" baseline="-25000" dirty="0" err="1"/>
              <a:t>v</a:t>
            </a:r>
            <a:r>
              <a:rPr lang="en-US" dirty="0"/>
              <a:t>) to all neighbors</a:t>
            </a:r>
            <a:br>
              <a:rPr lang="en-US" dirty="0"/>
            </a:br>
            <a:r>
              <a:rPr lang="en-US" dirty="0">
                <a:sym typeface="Wingdings" pitchFamily="2" charset="2"/>
              </a:rPr>
              <a:t> </a:t>
            </a:r>
            <a:r>
              <a:rPr lang="en-US" b="1" dirty="0">
                <a:solidFill>
                  <a:schemeClr val="tx2"/>
                </a:solidFill>
                <a:sym typeface="Wingdings" pitchFamily="2" charset="2"/>
              </a:rPr>
              <a:t>Node declares itself to new root node</a:t>
            </a:r>
            <a:endParaRPr lang="en-US" b="1" dirty="0">
              <a:solidFill>
                <a:schemeClr val="tx2"/>
              </a:solidFill>
            </a:endParaRPr>
          </a:p>
          <a:p>
            <a:pPr lvl="1"/>
            <a:endParaRPr lang="en-US" dirty="0">
              <a:solidFill>
                <a:schemeClr val="accent1">
                  <a:lumMod val="60000"/>
                  <a:lumOff val="40000"/>
                </a:schemeClr>
              </a:solidFill>
            </a:endParaRPr>
          </a:p>
          <a:p>
            <a:pPr lvl="1"/>
            <a:r>
              <a:rPr lang="en-US" b="1" dirty="0">
                <a:solidFill>
                  <a:srgbClr val="0000FF"/>
                </a:solidFill>
              </a:rPr>
              <a:t>If </a:t>
            </a:r>
            <a:r>
              <a:rPr lang="en-US" b="1" i="1" dirty="0">
                <a:solidFill>
                  <a:srgbClr val="0000FF"/>
                </a:solidFill>
              </a:rPr>
              <a:t>P</a:t>
            </a:r>
            <a:r>
              <a:rPr lang="en-US" b="1" i="1" baseline="-25000" dirty="0">
                <a:solidFill>
                  <a:srgbClr val="0000FF"/>
                </a:solidFill>
              </a:rPr>
              <a:t>F</a:t>
            </a:r>
            <a:r>
              <a:rPr lang="en-US" b="1" dirty="0">
                <a:solidFill>
                  <a:srgbClr val="0000FF"/>
                </a:solidFill>
              </a:rPr>
              <a:t> = 1, </a:t>
            </a:r>
            <a:r>
              <a:rPr lang="en-US" b="1" i="1" dirty="0">
                <a:solidFill>
                  <a:srgbClr val="0000FF"/>
                </a:solidFill>
              </a:rPr>
              <a:t>P</a:t>
            </a:r>
            <a:r>
              <a:rPr lang="en-US" b="1" i="1" baseline="-25000" dirty="0">
                <a:solidFill>
                  <a:srgbClr val="0000FF"/>
                </a:solidFill>
              </a:rPr>
              <a:t>F</a:t>
            </a:r>
            <a:r>
              <a:rPr lang="en-US" b="1" dirty="0">
                <a:solidFill>
                  <a:srgbClr val="0000FF"/>
                </a:solidFill>
              </a:rPr>
              <a:t> := 0</a:t>
            </a:r>
          </a:p>
          <a:p>
            <a:pPr lvl="1"/>
            <a:endParaRPr lang="en-US" b="1" dirty="0">
              <a:solidFill>
                <a:srgbClr val="0000FF"/>
              </a:solidFill>
            </a:endParaRPr>
          </a:p>
          <a:p>
            <a:pPr lvl="1"/>
            <a:r>
              <a:rPr lang="en-US" b="1" dirty="0">
                <a:solidFill>
                  <a:srgbClr val="0000FF"/>
                </a:solidFill>
              </a:rPr>
              <a:t>If </a:t>
            </a:r>
            <a:r>
              <a:rPr lang="en-US" b="1" i="1" dirty="0">
                <a:solidFill>
                  <a:srgbClr val="0000FF"/>
                </a:solidFill>
              </a:rPr>
              <a:t>P</a:t>
            </a:r>
            <a:r>
              <a:rPr lang="en-US" b="1" i="1" baseline="-25000" dirty="0">
                <a:solidFill>
                  <a:srgbClr val="0000FF"/>
                </a:solidFill>
              </a:rPr>
              <a:t>F</a:t>
            </a:r>
            <a:r>
              <a:rPr lang="en-US" b="1" dirty="0">
                <a:solidFill>
                  <a:srgbClr val="0000FF"/>
                </a:solidFill>
              </a:rPr>
              <a:t> ≥ 2, </a:t>
            </a:r>
            <a:r>
              <a:rPr lang="en-US" b="1" i="1" dirty="0">
                <a:solidFill>
                  <a:srgbClr val="0000FF"/>
                </a:solidFill>
              </a:rPr>
              <a:t>P</a:t>
            </a:r>
            <a:r>
              <a:rPr lang="en-US" b="1" i="1" baseline="-25000" dirty="0">
                <a:solidFill>
                  <a:srgbClr val="0000FF"/>
                </a:solidFill>
              </a:rPr>
              <a:t>F</a:t>
            </a:r>
            <a:r>
              <a:rPr lang="en-US" b="1" dirty="0">
                <a:solidFill>
                  <a:srgbClr val="0000FF"/>
                </a:solidFill>
              </a:rPr>
              <a:t> := 1</a:t>
            </a:r>
          </a:p>
          <a:p>
            <a:pPr lvl="1"/>
            <a:endParaRPr lang="en-US" b="1" dirty="0">
              <a:solidFill>
                <a:srgbClr val="0000FF"/>
              </a:solidFill>
            </a:endParaRPr>
          </a:p>
          <a:p>
            <a:pPr lvl="1"/>
            <a:r>
              <a:rPr lang="en-US" dirty="0">
                <a:solidFill>
                  <a:schemeClr val="tx1"/>
                </a:solidFill>
              </a:rPr>
              <a:t>In every case, the timer is reset and restarted</a:t>
            </a:r>
          </a:p>
          <a:p>
            <a:pPr>
              <a:buFont typeface="Arial" charset="0"/>
              <a:buChar char="•"/>
            </a:pPr>
            <a:endParaRPr lang="en-US" dirty="0"/>
          </a:p>
          <a:p>
            <a:pPr>
              <a:buFont typeface="Arial" charset="0"/>
              <a:buChar char="•"/>
            </a:pPr>
            <a:endParaRPr lang="en-US" dirty="0"/>
          </a:p>
          <a:p>
            <a:pPr>
              <a:buFont typeface="Arial" charset="0"/>
              <a:buChar char="•"/>
            </a:pPr>
            <a:endParaRPr lang="en-US" dirty="0"/>
          </a:p>
        </p:txBody>
      </p:sp>
      <p:sp>
        <p:nvSpPr>
          <p:cNvPr id="4"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48</a:t>
            </a:fld>
            <a:endParaRPr lang="de-DE" dirty="0"/>
          </a:p>
        </p:txBody>
      </p:sp>
      <p:sp>
        <p:nvSpPr>
          <p:cNvPr id="9" name="Text Box 4"/>
          <p:cNvSpPr txBox="1">
            <a:spLocks noChangeArrowheads="1"/>
          </p:cNvSpPr>
          <p:nvPr/>
        </p:nvSpPr>
        <p:spPr bwMode="auto">
          <a:xfrm>
            <a:off x="6444208" y="4797152"/>
            <a:ext cx="1851789" cy="715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25000"/>
              </a:spcBef>
              <a:buClr>
                <a:schemeClr val="tx2"/>
              </a:buClr>
              <a:buFont typeface="Arial" charset="0"/>
              <a:buNone/>
            </a:pPr>
            <a:r>
              <a:rPr lang="en-US" b="1" dirty="0">
                <a:solidFill>
                  <a:srgbClr val="0000FF"/>
                </a:solidFill>
              </a:rPr>
              <a:t>Fault-free Case</a:t>
            </a:r>
          </a:p>
          <a:p>
            <a:pPr>
              <a:spcBef>
                <a:spcPct val="25000"/>
              </a:spcBef>
              <a:buClr>
                <a:schemeClr val="tx2"/>
              </a:buClr>
              <a:buFont typeface="Arial" charset="0"/>
              <a:buNone/>
            </a:pPr>
            <a:r>
              <a:rPr lang="en-US" b="1" dirty="0">
                <a:solidFill>
                  <a:schemeClr val="tx2"/>
                </a:solidFill>
              </a:rPr>
              <a:t>Faulty Case</a:t>
            </a:r>
          </a:p>
        </p:txBody>
      </p:sp>
    </p:spTree>
    <p:extLst>
      <p:ext uri="{BB962C8B-B14F-4D97-AF65-F5344CB8AC3E}">
        <p14:creationId xmlns:p14="http://schemas.microsoft.com/office/powerpoint/2010/main" val="1847204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sz="2400" dirty="0"/>
              <a:t>Self-Stabilizing Span Tree Construction</a:t>
            </a:r>
          </a:p>
        </p:txBody>
      </p:sp>
      <p:sp>
        <p:nvSpPr>
          <p:cNvPr id="39"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24963" name="Oval 3"/>
          <p:cNvSpPr>
            <a:spLocks noChangeArrowheads="1"/>
          </p:cNvSpPr>
          <p:nvPr/>
        </p:nvSpPr>
        <p:spPr bwMode="auto">
          <a:xfrm>
            <a:off x="4211638" y="458152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14</a:t>
            </a:r>
          </a:p>
        </p:txBody>
      </p:sp>
      <p:sp>
        <p:nvSpPr>
          <p:cNvPr id="424964" name="Oval 4"/>
          <p:cNvSpPr>
            <a:spLocks noChangeArrowheads="1"/>
          </p:cNvSpPr>
          <p:nvPr/>
        </p:nvSpPr>
        <p:spPr bwMode="auto">
          <a:xfrm>
            <a:off x="3059113" y="2781300"/>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3</a:t>
            </a:r>
          </a:p>
        </p:txBody>
      </p:sp>
      <p:sp>
        <p:nvSpPr>
          <p:cNvPr id="424965" name="Oval 5"/>
          <p:cNvSpPr>
            <a:spLocks noChangeArrowheads="1"/>
          </p:cNvSpPr>
          <p:nvPr/>
        </p:nvSpPr>
        <p:spPr bwMode="auto">
          <a:xfrm>
            <a:off x="4716463" y="2997200"/>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5</a:t>
            </a:r>
          </a:p>
        </p:txBody>
      </p:sp>
      <p:sp>
        <p:nvSpPr>
          <p:cNvPr id="424966" name="Oval 6"/>
          <p:cNvSpPr>
            <a:spLocks noChangeArrowheads="1"/>
          </p:cNvSpPr>
          <p:nvPr/>
        </p:nvSpPr>
        <p:spPr bwMode="auto">
          <a:xfrm>
            <a:off x="3059113" y="3716338"/>
            <a:ext cx="360362" cy="360362"/>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a:t>
            </a:r>
          </a:p>
        </p:txBody>
      </p:sp>
      <p:sp>
        <p:nvSpPr>
          <p:cNvPr id="424967" name="Oval 7"/>
          <p:cNvSpPr>
            <a:spLocks noChangeArrowheads="1"/>
          </p:cNvSpPr>
          <p:nvPr/>
        </p:nvSpPr>
        <p:spPr bwMode="auto">
          <a:xfrm>
            <a:off x="5580063" y="414972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11</a:t>
            </a:r>
          </a:p>
        </p:txBody>
      </p:sp>
      <p:sp>
        <p:nvSpPr>
          <p:cNvPr id="424968" name="Oval 8"/>
          <p:cNvSpPr>
            <a:spLocks noChangeArrowheads="1"/>
          </p:cNvSpPr>
          <p:nvPr/>
        </p:nvSpPr>
        <p:spPr bwMode="auto">
          <a:xfrm>
            <a:off x="3995738" y="3573463"/>
            <a:ext cx="360362" cy="360362"/>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2</a:t>
            </a:r>
          </a:p>
        </p:txBody>
      </p:sp>
      <p:sp>
        <p:nvSpPr>
          <p:cNvPr id="424969" name="Oval 9"/>
          <p:cNvSpPr>
            <a:spLocks noChangeArrowheads="1"/>
          </p:cNvSpPr>
          <p:nvPr/>
        </p:nvSpPr>
        <p:spPr bwMode="auto">
          <a:xfrm>
            <a:off x="3995738" y="227647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7</a:t>
            </a:r>
          </a:p>
        </p:txBody>
      </p:sp>
      <p:sp>
        <p:nvSpPr>
          <p:cNvPr id="424970" name="Oval 10"/>
          <p:cNvSpPr>
            <a:spLocks noChangeArrowheads="1"/>
          </p:cNvSpPr>
          <p:nvPr/>
        </p:nvSpPr>
        <p:spPr bwMode="auto">
          <a:xfrm>
            <a:off x="5724525" y="2708275"/>
            <a:ext cx="360363" cy="360363"/>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9</a:t>
            </a:r>
          </a:p>
        </p:txBody>
      </p:sp>
      <p:sp>
        <p:nvSpPr>
          <p:cNvPr id="424971" name="Oval 11"/>
          <p:cNvSpPr>
            <a:spLocks noChangeArrowheads="1"/>
          </p:cNvSpPr>
          <p:nvPr/>
        </p:nvSpPr>
        <p:spPr bwMode="auto">
          <a:xfrm>
            <a:off x="2916238" y="458152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12</a:t>
            </a:r>
          </a:p>
        </p:txBody>
      </p:sp>
      <p:sp>
        <p:nvSpPr>
          <p:cNvPr id="424972" name="Oval 12"/>
          <p:cNvSpPr>
            <a:spLocks noChangeArrowheads="1"/>
          </p:cNvSpPr>
          <p:nvPr/>
        </p:nvSpPr>
        <p:spPr bwMode="auto">
          <a:xfrm>
            <a:off x="1476375" y="3644900"/>
            <a:ext cx="360363"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10</a:t>
            </a:r>
          </a:p>
        </p:txBody>
      </p:sp>
      <p:sp>
        <p:nvSpPr>
          <p:cNvPr id="424973" name="Oval 13"/>
          <p:cNvSpPr>
            <a:spLocks noChangeArrowheads="1"/>
          </p:cNvSpPr>
          <p:nvPr/>
        </p:nvSpPr>
        <p:spPr bwMode="auto">
          <a:xfrm>
            <a:off x="1763713" y="270827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4</a:t>
            </a:r>
          </a:p>
        </p:txBody>
      </p:sp>
      <p:sp>
        <p:nvSpPr>
          <p:cNvPr id="424974" name="Oval 14"/>
          <p:cNvSpPr>
            <a:spLocks noChangeArrowheads="1"/>
          </p:cNvSpPr>
          <p:nvPr/>
        </p:nvSpPr>
        <p:spPr bwMode="auto">
          <a:xfrm>
            <a:off x="1835150" y="4581525"/>
            <a:ext cx="360363"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13</a:t>
            </a:r>
          </a:p>
        </p:txBody>
      </p:sp>
      <p:sp>
        <p:nvSpPr>
          <p:cNvPr id="424975" name="Oval 15"/>
          <p:cNvSpPr>
            <a:spLocks noChangeArrowheads="1"/>
          </p:cNvSpPr>
          <p:nvPr/>
        </p:nvSpPr>
        <p:spPr bwMode="auto">
          <a:xfrm>
            <a:off x="5292725" y="5157788"/>
            <a:ext cx="360363" cy="360362"/>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15</a:t>
            </a:r>
          </a:p>
        </p:txBody>
      </p:sp>
      <p:cxnSp>
        <p:nvCxnSpPr>
          <p:cNvPr id="424976" name="AutoShape 16"/>
          <p:cNvCxnSpPr>
            <a:cxnSpLocks noChangeShapeType="1"/>
            <a:stCxn id="424973" idx="6"/>
            <a:endCxn id="424964" idx="2"/>
          </p:cNvCxnSpPr>
          <p:nvPr/>
        </p:nvCxnSpPr>
        <p:spPr bwMode="auto">
          <a:xfrm>
            <a:off x="2133600" y="2889250"/>
            <a:ext cx="915988" cy="730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77" name="AutoShape 17"/>
          <p:cNvCxnSpPr>
            <a:cxnSpLocks noChangeShapeType="1"/>
            <a:stCxn id="424973" idx="3"/>
            <a:endCxn id="424972" idx="0"/>
          </p:cNvCxnSpPr>
          <p:nvPr/>
        </p:nvCxnSpPr>
        <p:spPr bwMode="auto">
          <a:xfrm flipH="1">
            <a:off x="1657350" y="3025775"/>
            <a:ext cx="158750"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78" name="AutoShape 18"/>
          <p:cNvCxnSpPr>
            <a:cxnSpLocks noChangeShapeType="1"/>
            <a:stCxn id="424972" idx="6"/>
            <a:endCxn id="424964" idx="3"/>
          </p:cNvCxnSpPr>
          <p:nvPr/>
        </p:nvCxnSpPr>
        <p:spPr bwMode="auto">
          <a:xfrm flipV="1">
            <a:off x="1846263" y="3098800"/>
            <a:ext cx="1265237" cy="727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79" name="AutoShape 19"/>
          <p:cNvCxnSpPr>
            <a:cxnSpLocks noChangeShapeType="1"/>
            <a:stCxn id="424964" idx="7"/>
            <a:endCxn id="424969" idx="3"/>
          </p:cNvCxnSpPr>
          <p:nvPr/>
        </p:nvCxnSpPr>
        <p:spPr bwMode="auto">
          <a:xfrm flipV="1">
            <a:off x="3367088" y="2593975"/>
            <a:ext cx="681037" cy="2301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0" name="AutoShape 20"/>
          <p:cNvCxnSpPr>
            <a:cxnSpLocks noChangeShapeType="1"/>
            <a:stCxn id="424964" idx="6"/>
            <a:endCxn id="424965" idx="2"/>
          </p:cNvCxnSpPr>
          <p:nvPr/>
        </p:nvCxnSpPr>
        <p:spPr bwMode="auto">
          <a:xfrm>
            <a:off x="3429000" y="2962275"/>
            <a:ext cx="1277938" cy="215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1" name="AutoShape 21"/>
          <p:cNvCxnSpPr>
            <a:cxnSpLocks noChangeShapeType="1"/>
            <a:stCxn id="424965" idx="6"/>
            <a:endCxn id="424970" idx="2"/>
          </p:cNvCxnSpPr>
          <p:nvPr/>
        </p:nvCxnSpPr>
        <p:spPr bwMode="auto">
          <a:xfrm flipV="1">
            <a:off x="5086350" y="2889250"/>
            <a:ext cx="628650" cy="2889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2" name="AutoShape 22"/>
          <p:cNvCxnSpPr>
            <a:cxnSpLocks noChangeShapeType="1"/>
            <a:stCxn id="424969" idx="6"/>
            <a:endCxn id="424970" idx="1"/>
          </p:cNvCxnSpPr>
          <p:nvPr/>
        </p:nvCxnSpPr>
        <p:spPr bwMode="auto">
          <a:xfrm>
            <a:off x="4365625" y="2457450"/>
            <a:ext cx="1411288" cy="2936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3" name="AutoShape 23"/>
          <p:cNvCxnSpPr>
            <a:cxnSpLocks noChangeShapeType="1"/>
            <a:stCxn id="424970" idx="4"/>
            <a:endCxn id="424967" idx="0"/>
          </p:cNvCxnSpPr>
          <p:nvPr/>
        </p:nvCxnSpPr>
        <p:spPr bwMode="auto">
          <a:xfrm flipH="1">
            <a:off x="5761038" y="3078163"/>
            <a:ext cx="144462" cy="1062037"/>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4" name="AutoShape 24"/>
          <p:cNvCxnSpPr>
            <a:cxnSpLocks noChangeShapeType="1"/>
            <a:stCxn id="424965" idx="3"/>
            <a:endCxn id="424968" idx="7"/>
          </p:cNvCxnSpPr>
          <p:nvPr/>
        </p:nvCxnSpPr>
        <p:spPr bwMode="auto">
          <a:xfrm flipH="1">
            <a:off x="4303713" y="3314700"/>
            <a:ext cx="465137" cy="3016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5" name="AutoShape 25"/>
          <p:cNvCxnSpPr>
            <a:cxnSpLocks noChangeShapeType="1"/>
            <a:stCxn id="424964" idx="4"/>
            <a:endCxn id="424966" idx="0"/>
          </p:cNvCxnSpPr>
          <p:nvPr/>
        </p:nvCxnSpPr>
        <p:spPr bwMode="auto">
          <a:xfrm>
            <a:off x="3240088" y="3151188"/>
            <a:ext cx="0" cy="5556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6" name="AutoShape 26"/>
          <p:cNvCxnSpPr>
            <a:cxnSpLocks noChangeShapeType="1"/>
            <a:stCxn id="424966" idx="6"/>
            <a:endCxn id="424968" idx="2"/>
          </p:cNvCxnSpPr>
          <p:nvPr/>
        </p:nvCxnSpPr>
        <p:spPr bwMode="auto">
          <a:xfrm flipV="1">
            <a:off x="3429000" y="3754438"/>
            <a:ext cx="557213" cy="1428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7" name="AutoShape 27"/>
          <p:cNvCxnSpPr>
            <a:cxnSpLocks noChangeShapeType="1"/>
            <a:stCxn id="424966" idx="4"/>
            <a:endCxn id="424971" idx="0"/>
          </p:cNvCxnSpPr>
          <p:nvPr/>
        </p:nvCxnSpPr>
        <p:spPr bwMode="auto">
          <a:xfrm flipH="1">
            <a:off x="3097213" y="4086225"/>
            <a:ext cx="142875" cy="4857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8" name="AutoShape 28"/>
          <p:cNvCxnSpPr>
            <a:cxnSpLocks noChangeShapeType="1"/>
            <a:stCxn id="424974" idx="7"/>
            <a:endCxn id="424966" idx="3"/>
          </p:cNvCxnSpPr>
          <p:nvPr/>
        </p:nvCxnSpPr>
        <p:spPr bwMode="auto">
          <a:xfrm flipV="1">
            <a:off x="2143125" y="4033838"/>
            <a:ext cx="968375" cy="5905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89" name="AutoShape 29"/>
          <p:cNvCxnSpPr>
            <a:cxnSpLocks noChangeShapeType="1"/>
            <a:stCxn id="424972" idx="4"/>
            <a:endCxn id="424974" idx="1"/>
          </p:cNvCxnSpPr>
          <p:nvPr/>
        </p:nvCxnSpPr>
        <p:spPr bwMode="auto">
          <a:xfrm>
            <a:off x="1657350" y="4014788"/>
            <a:ext cx="230188"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90" name="AutoShape 30"/>
          <p:cNvCxnSpPr>
            <a:cxnSpLocks noChangeShapeType="1"/>
            <a:stCxn id="424968" idx="4"/>
            <a:endCxn id="424963" idx="0"/>
          </p:cNvCxnSpPr>
          <p:nvPr/>
        </p:nvCxnSpPr>
        <p:spPr bwMode="auto">
          <a:xfrm>
            <a:off x="4176713" y="3943350"/>
            <a:ext cx="215900" cy="6286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91" name="AutoShape 31"/>
          <p:cNvCxnSpPr>
            <a:cxnSpLocks noChangeShapeType="1"/>
            <a:stCxn id="424967" idx="2"/>
            <a:endCxn id="424963" idx="6"/>
          </p:cNvCxnSpPr>
          <p:nvPr/>
        </p:nvCxnSpPr>
        <p:spPr bwMode="auto">
          <a:xfrm flipH="1">
            <a:off x="4581525" y="4330700"/>
            <a:ext cx="989013" cy="4318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92" name="AutoShape 32"/>
          <p:cNvCxnSpPr>
            <a:cxnSpLocks noChangeShapeType="1"/>
            <a:stCxn id="424967" idx="4"/>
            <a:endCxn id="424975" idx="0"/>
          </p:cNvCxnSpPr>
          <p:nvPr/>
        </p:nvCxnSpPr>
        <p:spPr bwMode="auto">
          <a:xfrm flipH="1">
            <a:off x="5473700" y="4519613"/>
            <a:ext cx="287338" cy="6286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93" name="AutoShape 33"/>
          <p:cNvCxnSpPr>
            <a:cxnSpLocks noChangeShapeType="1"/>
            <a:stCxn id="424963" idx="5"/>
            <a:endCxn id="424975" idx="2"/>
          </p:cNvCxnSpPr>
          <p:nvPr/>
        </p:nvCxnSpPr>
        <p:spPr bwMode="auto">
          <a:xfrm>
            <a:off x="4519613" y="4899025"/>
            <a:ext cx="763587" cy="4397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4994" name="AutoShape 34"/>
          <p:cNvCxnSpPr>
            <a:cxnSpLocks noChangeShapeType="1"/>
            <a:stCxn id="424971" idx="6"/>
            <a:endCxn id="424963" idx="2"/>
          </p:cNvCxnSpPr>
          <p:nvPr/>
        </p:nvCxnSpPr>
        <p:spPr bwMode="auto">
          <a:xfrm>
            <a:off x="3286125" y="4762500"/>
            <a:ext cx="915988" cy="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4995" name="Text Box 35"/>
          <p:cNvSpPr txBox="1">
            <a:spLocks noChangeArrowheads="1"/>
          </p:cNvSpPr>
          <p:nvPr/>
        </p:nvSpPr>
        <p:spPr bwMode="auto">
          <a:xfrm>
            <a:off x="6223000" y="2732088"/>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(9,1,9)</a:t>
            </a:r>
          </a:p>
        </p:txBody>
      </p:sp>
      <p:sp>
        <p:nvSpPr>
          <p:cNvPr id="424996" name="Text Box 36"/>
          <p:cNvSpPr txBox="1">
            <a:spLocks noChangeArrowheads="1"/>
          </p:cNvSpPr>
          <p:nvPr/>
        </p:nvSpPr>
        <p:spPr bwMode="auto">
          <a:xfrm>
            <a:off x="2268538" y="374015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(1,1,1)</a:t>
            </a:r>
          </a:p>
        </p:txBody>
      </p:sp>
      <p:sp>
        <p:nvSpPr>
          <p:cNvPr id="424997" name="Text Box 37"/>
          <p:cNvSpPr txBox="1">
            <a:spLocks noChangeArrowheads="1"/>
          </p:cNvSpPr>
          <p:nvPr/>
        </p:nvSpPr>
        <p:spPr bwMode="auto">
          <a:xfrm>
            <a:off x="1455738" y="5681663"/>
            <a:ext cx="23775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(Root, Level, Father</a:t>
            </a:r>
            <a:r>
              <a:rPr lang="de-DE" dirty="0"/>
              <a:t>)</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49</a:t>
            </a:fld>
            <a:endParaRPr lang="de-DE" dirty="0"/>
          </a:p>
        </p:txBody>
      </p:sp>
    </p:spTree>
    <p:extLst>
      <p:ext uri="{BB962C8B-B14F-4D97-AF65-F5344CB8AC3E}">
        <p14:creationId xmlns:p14="http://schemas.microsoft.com/office/powerpoint/2010/main" val="8040722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4" name="Rectangle 6"/>
          <p:cNvSpPr>
            <a:spLocks noGrp="1" noChangeArrowheads="1"/>
          </p:cNvSpPr>
          <p:nvPr>
            <p:ph type="title"/>
          </p:nvPr>
        </p:nvSpPr>
        <p:spPr/>
        <p:txBody>
          <a:bodyPr>
            <a:noAutofit/>
          </a:bodyPr>
          <a:lstStyle/>
          <a:p>
            <a:r>
              <a:rPr lang="en-US" dirty="0"/>
              <a:t>Classification of Faults– Benign Faults</a:t>
            </a:r>
          </a:p>
        </p:txBody>
      </p:sp>
      <p:sp>
        <p:nvSpPr>
          <p:cNvPr id="636935" name="Rectangle 7"/>
          <p:cNvSpPr>
            <a:spLocks noGrp="1" noChangeArrowheads="1"/>
          </p:cNvSpPr>
          <p:nvPr>
            <p:ph idx="1"/>
          </p:nvPr>
        </p:nvSpPr>
        <p:spPr/>
        <p:txBody>
          <a:bodyPr>
            <a:normAutofit/>
          </a:bodyPr>
          <a:lstStyle/>
          <a:p>
            <a:pPr>
              <a:lnSpc>
                <a:spcPct val="110000"/>
              </a:lnSpc>
              <a:buFont typeface="Arial" charset="0"/>
              <a:buChar char="•"/>
            </a:pPr>
            <a:r>
              <a:rPr lang="en-US" b="1" dirty="0">
                <a:solidFill>
                  <a:schemeClr val="tx2"/>
                </a:solidFill>
              </a:rPr>
              <a:t>Crash Fault</a:t>
            </a:r>
            <a:r>
              <a:rPr lang="en-US" dirty="0"/>
              <a:t>: A node suddenly fails and afterwards no actions are exercised, but until the moment of the fault it behaves according to its specification, </a:t>
            </a:r>
          </a:p>
          <a:p>
            <a:pPr>
              <a:lnSpc>
                <a:spcPct val="110000"/>
              </a:lnSpc>
              <a:buFont typeface="Arial" charset="0"/>
              <a:buChar char="•"/>
            </a:pPr>
            <a:r>
              <a:rPr lang="en-US" dirty="0"/>
              <a:t>Also denoted </a:t>
            </a:r>
            <a:r>
              <a:rPr lang="en-US" b="1" dirty="0">
                <a:solidFill>
                  <a:schemeClr val="tx2"/>
                </a:solidFill>
              </a:rPr>
              <a:t>Halting fault</a:t>
            </a:r>
            <a:r>
              <a:rPr lang="en-US" b="1" dirty="0">
                <a:solidFill>
                  <a:schemeClr val="accent1"/>
                </a:solidFill>
              </a:rPr>
              <a:t> </a:t>
            </a:r>
            <a:r>
              <a:rPr lang="en-US" dirty="0"/>
              <a:t>or </a:t>
            </a:r>
            <a:r>
              <a:rPr lang="en-US" b="1" dirty="0">
                <a:solidFill>
                  <a:schemeClr val="tx2"/>
                </a:solidFill>
              </a:rPr>
              <a:t>Fail Stop</a:t>
            </a:r>
            <a:r>
              <a:rPr lang="en-US" dirty="0">
                <a:solidFill>
                  <a:schemeClr val="tx2"/>
                </a:solidFill>
              </a:rPr>
              <a:t> </a:t>
            </a:r>
            <a:r>
              <a:rPr lang="en-US" dirty="0"/>
              <a:t>etc. Often, those terms additionally mean that the fault can be surely determined by all nodes that have not failed</a:t>
            </a:r>
          </a:p>
          <a:p>
            <a:pPr>
              <a:lnSpc>
                <a:spcPct val="110000"/>
              </a:lnSpc>
              <a:buFont typeface="Arial" charset="0"/>
              <a:buChar char="•"/>
            </a:pPr>
            <a:r>
              <a:rPr lang="en-US" b="1" dirty="0">
                <a:solidFill>
                  <a:schemeClr val="tx2"/>
                </a:solidFill>
              </a:rPr>
              <a:t>Omission Fault</a:t>
            </a:r>
            <a:r>
              <a:rPr lang="en-US" dirty="0"/>
              <a:t>: Some actions are not exercised</a:t>
            </a:r>
          </a:p>
          <a:p>
            <a:pPr>
              <a:lnSpc>
                <a:spcPct val="110000"/>
              </a:lnSpc>
              <a:buFont typeface="Arial" charset="0"/>
              <a:buChar char="•"/>
            </a:pPr>
            <a:r>
              <a:rPr lang="en-US" b="1" dirty="0">
                <a:solidFill>
                  <a:schemeClr val="tx2"/>
                </a:solidFill>
              </a:rPr>
              <a:t>Timing Fault</a:t>
            </a:r>
            <a:r>
              <a:rPr lang="en-US" dirty="0"/>
              <a:t>: Specification suitable behavior, but some actions are carried out too late</a:t>
            </a:r>
          </a:p>
          <a:p>
            <a:pPr>
              <a:lnSpc>
                <a:spcPct val="110000"/>
              </a:lnSpc>
              <a:buFont typeface="Arial" charset="0"/>
              <a:buChar char="•"/>
            </a:pPr>
            <a:r>
              <a:rPr lang="en-US" dirty="0"/>
              <a:t>All have in common: The faulty process does not exercise any actions that a correct process would not do</a:t>
            </a:r>
          </a:p>
          <a:p>
            <a:pPr>
              <a:lnSpc>
                <a:spcPct val="110000"/>
              </a:lnSpc>
              <a:buFont typeface="Arial Unicode MS" pitchFamily="34" charset="-128"/>
              <a:buChar char="⇒"/>
            </a:pPr>
            <a:r>
              <a:rPr lang="en-US" dirty="0"/>
              <a:t>Not always realistic!</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a:t>
            </a:fld>
            <a:endParaRPr lang="de-DE" dirty="0"/>
          </a:p>
        </p:txBody>
      </p:sp>
    </p:spTree>
    <p:extLst>
      <p:ext uri="{BB962C8B-B14F-4D97-AF65-F5344CB8AC3E}">
        <p14:creationId xmlns:p14="http://schemas.microsoft.com/office/powerpoint/2010/main" val="1837614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normAutofit/>
          </a:bodyPr>
          <a:lstStyle/>
          <a:p>
            <a:r>
              <a:rPr lang="en-US" dirty="0"/>
              <a:t>Self-Stabilizing Span Tree Construction</a:t>
            </a:r>
          </a:p>
        </p:txBody>
      </p:sp>
      <p:sp>
        <p:nvSpPr>
          <p:cNvPr id="45"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27011" name="Oval 3"/>
          <p:cNvSpPr>
            <a:spLocks noChangeArrowheads="1"/>
          </p:cNvSpPr>
          <p:nvPr/>
        </p:nvSpPr>
        <p:spPr bwMode="auto">
          <a:xfrm>
            <a:off x="4211638" y="458152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14</a:t>
            </a:r>
          </a:p>
        </p:txBody>
      </p:sp>
      <p:sp>
        <p:nvSpPr>
          <p:cNvPr id="427012" name="Oval 4"/>
          <p:cNvSpPr>
            <a:spLocks noChangeArrowheads="1"/>
          </p:cNvSpPr>
          <p:nvPr/>
        </p:nvSpPr>
        <p:spPr bwMode="auto">
          <a:xfrm>
            <a:off x="3059113" y="2781300"/>
            <a:ext cx="360362"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3</a:t>
            </a:r>
          </a:p>
        </p:txBody>
      </p:sp>
      <p:sp>
        <p:nvSpPr>
          <p:cNvPr id="427013" name="Oval 5"/>
          <p:cNvSpPr>
            <a:spLocks noChangeArrowheads="1"/>
          </p:cNvSpPr>
          <p:nvPr/>
        </p:nvSpPr>
        <p:spPr bwMode="auto">
          <a:xfrm>
            <a:off x="4716463" y="2997200"/>
            <a:ext cx="360362" cy="360363"/>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folHlink">
                    <a:alpha val="50000"/>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5</a:t>
            </a:r>
          </a:p>
        </p:txBody>
      </p:sp>
      <p:sp>
        <p:nvSpPr>
          <p:cNvPr id="427014" name="Oval 6"/>
          <p:cNvSpPr>
            <a:spLocks noChangeArrowheads="1"/>
          </p:cNvSpPr>
          <p:nvPr/>
        </p:nvSpPr>
        <p:spPr bwMode="auto">
          <a:xfrm>
            <a:off x="3059113" y="3716338"/>
            <a:ext cx="360362" cy="360362"/>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a:t>
            </a:r>
          </a:p>
        </p:txBody>
      </p:sp>
      <p:sp>
        <p:nvSpPr>
          <p:cNvPr id="427015" name="Oval 7"/>
          <p:cNvSpPr>
            <a:spLocks noChangeArrowheads="1"/>
          </p:cNvSpPr>
          <p:nvPr/>
        </p:nvSpPr>
        <p:spPr bwMode="auto">
          <a:xfrm>
            <a:off x="5580063" y="4149725"/>
            <a:ext cx="360362" cy="360363"/>
          </a:xfrm>
          <a:prstGeom prst="ellipse">
            <a:avLst/>
          </a:prstGeom>
          <a:solidFill>
            <a:schemeClr val="folHlink">
              <a:alpha val="70000"/>
            </a:scheme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11</a:t>
            </a:r>
          </a:p>
        </p:txBody>
      </p:sp>
      <p:sp>
        <p:nvSpPr>
          <p:cNvPr id="427016" name="Oval 8"/>
          <p:cNvSpPr>
            <a:spLocks noChangeArrowheads="1"/>
          </p:cNvSpPr>
          <p:nvPr/>
        </p:nvSpPr>
        <p:spPr bwMode="auto">
          <a:xfrm>
            <a:off x="3995738" y="3573463"/>
            <a:ext cx="360362" cy="360362"/>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2</a:t>
            </a:r>
          </a:p>
        </p:txBody>
      </p:sp>
      <p:sp>
        <p:nvSpPr>
          <p:cNvPr id="427017" name="Oval 9"/>
          <p:cNvSpPr>
            <a:spLocks noChangeArrowheads="1"/>
          </p:cNvSpPr>
          <p:nvPr/>
        </p:nvSpPr>
        <p:spPr bwMode="auto">
          <a:xfrm>
            <a:off x="3995738" y="2276475"/>
            <a:ext cx="360362" cy="360363"/>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folHlink">
                    <a:alpha val="50000"/>
                  </a:scheme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7</a:t>
            </a:r>
          </a:p>
        </p:txBody>
      </p:sp>
      <p:sp>
        <p:nvSpPr>
          <p:cNvPr id="427018" name="Oval 10"/>
          <p:cNvSpPr>
            <a:spLocks noChangeArrowheads="1"/>
          </p:cNvSpPr>
          <p:nvPr/>
        </p:nvSpPr>
        <p:spPr bwMode="auto">
          <a:xfrm>
            <a:off x="5724525" y="2708275"/>
            <a:ext cx="360363" cy="360363"/>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9</a:t>
            </a:r>
          </a:p>
        </p:txBody>
      </p:sp>
      <p:sp>
        <p:nvSpPr>
          <p:cNvPr id="427019" name="Oval 11"/>
          <p:cNvSpPr>
            <a:spLocks noChangeArrowheads="1"/>
          </p:cNvSpPr>
          <p:nvPr/>
        </p:nvSpPr>
        <p:spPr bwMode="auto">
          <a:xfrm>
            <a:off x="2916238" y="4581525"/>
            <a:ext cx="360362"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12</a:t>
            </a:r>
          </a:p>
        </p:txBody>
      </p:sp>
      <p:sp>
        <p:nvSpPr>
          <p:cNvPr id="427020" name="Oval 12"/>
          <p:cNvSpPr>
            <a:spLocks noChangeArrowheads="1"/>
          </p:cNvSpPr>
          <p:nvPr/>
        </p:nvSpPr>
        <p:spPr bwMode="auto">
          <a:xfrm>
            <a:off x="1476375" y="3644900"/>
            <a:ext cx="360363"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10</a:t>
            </a:r>
          </a:p>
        </p:txBody>
      </p:sp>
      <p:sp>
        <p:nvSpPr>
          <p:cNvPr id="427021" name="Oval 13"/>
          <p:cNvSpPr>
            <a:spLocks noChangeArrowheads="1"/>
          </p:cNvSpPr>
          <p:nvPr/>
        </p:nvSpPr>
        <p:spPr bwMode="auto">
          <a:xfrm>
            <a:off x="1763713" y="2708275"/>
            <a:ext cx="360362" cy="360363"/>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4</a:t>
            </a:r>
          </a:p>
        </p:txBody>
      </p:sp>
      <p:sp>
        <p:nvSpPr>
          <p:cNvPr id="427022" name="Oval 14"/>
          <p:cNvSpPr>
            <a:spLocks noChangeArrowheads="1"/>
          </p:cNvSpPr>
          <p:nvPr/>
        </p:nvSpPr>
        <p:spPr bwMode="auto">
          <a:xfrm>
            <a:off x="1835150" y="4581525"/>
            <a:ext cx="360363"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13</a:t>
            </a:r>
          </a:p>
        </p:txBody>
      </p:sp>
      <p:sp>
        <p:nvSpPr>
          <p:cNvPr id="427023" name="Oval 15"/>
          <p:cNvSpPr>
            <a:spLocks noChangeArrowheads="1"/>
          </p:cNvSpPr>
          <p:nvPr/>
        </p:nvSpPr>
        <p:spPr bwMode="auto">
          <a:xfrm>
            <a:off x="5292725" y="5157788"/>
            <a:ext cx="360363" cy="360362"/>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15</a:t>
            </a:r>
          </a:p>
        </p:txBody>
      </p:sp>
      <p:cxnSp>
        <p:nvCxnSpPr>
          <p:cNvPr id="427024" name="AutoShape 16"/>
          <p:cNvCxnSpPr>
            <a:cxnSpLocks noChangeShapeType="1"/>
            <a:stCxn id="427021" idx="6"/>
            <a:endCxn id="427012" idx="2"/>
          </p:cNvCxnSpPr>
          <p:nvPr/>
        </p:nvCxnSpPr>
        <p:spPr bwMode="auto">
          <a:xfrm>
            <a:off x="2133600" y="2889250"/>
            <a:ext cx="915988" cy="730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25" name="AutoShape 17"/>
          <p:cNvCxnSpPr>
            <a:cxnSpLocks noChangeShapeType="1"/>
            <a:stCxn id="427021" idx="3"/>
            <a:endCxn id="427020" idx="0"/>
          </p:cNvCxnSpPr>
          <p:nvPr/>
        </p:nvCxnSpPr>
        <p:spPr bwMode="auto">
          <a:xfrm flipH="1">
            <a:off x="1657350" y="3025775"/>
            <a:ext cx="158750"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26" name="AutoShape 18"/>
          <p:cNvCxnSpPr>
            <a:cxnSpLocks noChangeShapeType="1"/>
            <a:stCxn id="427020" idx="6"/>
            <a:endCxn id="427012" idx="3"/>
          </p:cNvCxnSpPr>
          <p:nvPr/>
        </p:nvCxnSpPr>
        <p:spPr bwMode="auto">
          <a:xfrm flipV="1">
            <a:off x="1846263" y="3098800"/>
            <a:ext cx="1265237" cy="72707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27" name="AutoShape 19"/>
          <p:cNvCxnSpPr>
            <a:cxnSpLocks noChangeShapeType="1"/>
            <a:stCxn id="427012" idx="7"/>
            <a:endCxn id="427017" idx="3"/>
          </p:cNvCxnSpPr>
          <p:nvPr/>
        </p:nvCxnSpPr>
        <p:spPr bwMode="auto">
          <a:xfrm flipV="1">
            <a:off x="3367088" y="2593975"/>
            <a:ext cx="681037" cy="2301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28" name="AutoShape 20"/>
          <p:cNvCxnSpPr>
            <a:cxnSpLocks noChangeShapeType="1"/>
            <a:stCxn id="427012" idx="6"/>
            <a:endCxn id="427013" idx="2"/>
          </p:cNvCxnSpPr>
          <p:nvPr/>
        </p:nvCxnSpPr>
        <p:spPr bwMode="auto">
          <a:xfrm>
            <a:off x="3429000" y="2962275"/>
            <a:ext cx="1277938" cy="215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29" name="AutoShape 21"/>
          <p:cNvCxnSpPr>
            <a:cxnSpLocks noChangeShapeType="1"/>
            <a:stCxn id="427013" idx="6"/>
            <a:endCxn id="427018" idx="2"/>
          </p:cNvCxnSpPr>
          <p:nvPr/>
        </p:nvCxnSpPr>
        <p:spPr bwMode="auto">
          <a:xfrm flipV="1">
            <a:off x="5086350" y="2889250"/>
            <a:ext cx="628650" cy="2889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0" name="AutoShape 22"/>
          <p:cNvCxnSpPr>
            <a:cxnSpLocks noChangeShapeType="1"/>
            <a:stCxn id="427017" idx="6"/>
            <a:endCxn id="427018" idx="1"/>
          </p:cNvCxnSpPr>
          <p:nvPr/>
        </p:nvCxnSpPr>
        <p:spPr bwMode="auto">
          <a:xfrm>
            <a:off x="4365625" y="2457450"/>
            <a:ext cx="1411288" cy="2936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1" name="AutoShape 23"/>
          <p:cNvCxnSpPr>
            <a:cxnSpLocks noChangeShapeType="1"/>
            <a:stCxn id="427018" idx="4"/>
            <a:endCxn id="427015" idx="0"/>
          </p:cNvCxnSpPr>
          <p:nvPr/>
        </p:nvCxnSpPr>
        <p:spPr bwMode="auto">
          <a:xfrm flipH="1">
            <a:off x="5761038" y="3078163"/>
            <a:ext cx="144462" cy="1062037"/>
          </a:xfrm>
          <a:prstGeom prst="straightConnector1">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2" name="AutoShape 24"/>
          <p:cNvCxnSpPr>
            <a:cxnSpLocks noChangeShapeType="1"/>
            <a:stCxn id="427013" idx="3"/>
            <a:endCxn id="427016" idx="7"/>
          </p:cNvCxnSpPr>
          <p:nvPr/>
        </p:nvCxnSpPr>
        <p:spPr bwMode="auto">
          <a:xfrm flipH="1">
            <a:off x="4303713" y="3314700"/>
            <a:ext cx="465137" cy="3016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3" name="AutoShape 25"/>
          <p:cNvCxnSpPr>
            <a:cxnSpLocks noChangeShapeType="1"/>
            <a:stCxn id="427012" idx="4"/>
            <a:endCxn id="427014" idx="0"/>
          </p:cNvCxnSpPr>
          <p:nvPr/>
        </p:nvCxnSpPr>
        <p:spPr bwMode="auto">
          <a:xfrm>
            <a:off x="3240088" y="3151188"/>
            <a:ext cx="0" cy="5556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4" name="AutoShape 26"/>
          <p:cNvCxnSpPr>
            <a:cxnSpLocks noChangeShapeType="1"/>
            <a:stCxn id="427014" idx="6"/>
            <a:endCxn id="427016" idx="2"/>
          </p:cNvCxnSpPr>
          <p:nvPr/>
        </p:nvCxnSpPr>
        <p:spPr bwMode="auto">
          <a:xfrm flipV="1">
            <a:off x="3429000" y="3754438"/>
            <a:ext cx="557213" cy="1428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5" name="AutoShape 27"/>
          <p:cNvCxnSpPr>
            <a:cxnSpLocks noChangeShapeType="1"/>
            <a:stCxn id="427014" idx="4"/>
            <a:endCxn id="427019" idx="0"/>
          </p:cNvCxnSpPr>
          <p:nvPr/>
        </p:nvCxnSpPr>
        <p:spPr bwMode="auto">
          <a:xfrm flipH="1">
            <a:off x="3097213" y="4086225"/>
            <a:ext cx="142875" cy="4857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6" name="AutoShape 28"/>
          <p:cNvCxnSpPr>
            <a:cxnSpLocks noChangeShapeType="1"/>
            <a:stCxn id="427022" idx="7"/>
            <a:endCxn id="427014" idx="3"/>
          </p:cNvCxnSpPr>
          <p:nvPr/>
        </p:nvCxnSpPr>
        <p:spPr bwMode="auto">
          <a:xfrm flipV="1">
            <a:off x="2143125" y="4033838"/>
            <a:ext cx="968375" cy="590550"/>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7" name="AutoShape 29"/>
          <p:cNvCxnSpPr>
            <a:cxnSpLocks noChangeShapeType="1"/>
            <a:stCxn id="427020" idx="4"/>
            <a:endCxn id="427022" idx="1"/>
          </p:cNvCxnSpPr>
          <p:nvPr/>
        </p:nvCxnSpPr>
        <p:spPr bwMode="auto">
          <a:xfrm>
            <a:off x="1657350" y="4014788"/>
            <a:ext cx="230188"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8" name="AutoShape 30"/>
          <p:cNvCxnSpPr>
            <a:cxnSpLocks noChangeShapeType="1"/>
            <a:stCxn id="427016" idx="4"/>
            <a:endCxn id="427011" idx="0"/>
          </p:cNvCxnSpPr>
          <p:nvPr/>
        </p:nvCxnSpPr>
        <p:spPr bwMode="auto">
          <a:xfrm>
            <a:off x="4176713" y="3943350"/>
            <a:ext cx="215900" cy="6286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39" name="AutoShape 31"/>
          <p:cNvCxnSpPr>
            <a:cxnSpLocks noChangeShapeType="1"/>
            <a:stCxn id="427015" idx="2"/>
            <a:endCxn id="427011" idx="6"/>
          </p:cNvCxnSpPr>
          <p:nvPr/>
        </p:nvCxnSpPr>
        <p:spPr bwMode="auto">
          <a:xfrm flipH="1">
            <a:off x="4581525" y="4330700"/>
            <a:ext cx="989013" cy="4318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40" name="AutoShape 32"/>
          <p:cNvCxnSpPr>
            <a:cxnSpLocks noChangeShapeType="1"/>
            <a:stCxn id="427015" idx="4"/>
            <a:endCxn id="427023" idx="0"/>
          </p:cNvCxnSpPr>
          <p:nvPr/>
        </p:nvCxnSpPr>
        <p:spPr bwMode="auto">
          <a:xfrm flipH="1">
            <a:off x="5473700" y="4519613"/>
            <a:ext cx="287338" cy="6286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41" name="AutoShape 33"/>
          <p:cNvCxnSpPr>
            <a:cxnSpLocks noChangeShapeType="1"/>
            <a:stCxn id="427011" idx="5"/>
            <a:endCxn id="427023" idx="2"/>
          </p:cNvCxnSpPr>
          <p:nvPr/>
        </p:nvCxnSpPr>
        <p:spPr bwMode="auto">
          <a:xfrm>
            <a:off x="4519613" y="4899025"/>
            <a:ext cx="763587" cy="4397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7042" name="AutoShape 34"/>
          <p:cNvCxnSpPr>
            <a:cxnSpLocks noChangeShapeType="1"/>
            <a:stCxn id="427019" idx="6"/>
            <a:endCxn id="427011" idx="2"/>
          </p:cNvCxnSpPr>
          <p:nvPr/>
        </p:nvCxnSpPr>
        <p:spPr bwMode="auto">
          <a:xfrm>
            <a:off x="3286125" y="4762500"/>
            <a:ext cx="915988" cy="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7043" name="Text Box 35"/>
          <p:cNvSpPr txBox="1">
            <a:spLocks noChangeArrowheads="1"/>
          </p:cNvSpPr>
          <p:nvPr/>
        </p:nvSpPr>
        <p:spPr bwMode="auto">
          <a:xfrm>
            <a:off x="2268538" y="374015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(1,1,1)</a:t>
            </a:r>
          </a:p>
        </p:txBody>
      </p:sp>
      <p:sp>
        <p:nvSpPr>
          <p:cNvPr id="427047" name="Text Box 39"/>
          <p:cNvSpPr txBox="1">
            <a:spLocks noChangeArrowheads="1"/>
          </p:cNvSpPr>
          <p:nvPr/>
        </p:nvSpPr>
        <p:spPr bwMode="auto">
          <a:xfrm>
            <a:off x="6011863" y="4173538"/>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(9,2,9)</a:t>
            </a:r>
          </a:p>
        </p:txBody>
      </p:sp>
      <p:sp>
        <p:nvSpPr>
          <p:cNvPr id="427050" name="Text Box 42"/>
          <p:cNvSpPr txBox="1">
            <a:spLocks noChangeArrowheads="1"/>
          </p:cNvSpPr>
          <p:nvPr/>
        </p:nvSpPr>
        <p:spPr bwMode="auto">
          <a:xfrm>
            <a:off x="6223000" y="2732088"/>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(9,1,9)</a:t>
            </a:r>
          </a:p>
        </p:txBody>
      </p:sp>
      <p:sp>
        <p:nvSpPr>
          <p:cNvPr id="427051" name="Text Box 43"/>
          <p:cNvSpPr txBox="1">
            <a:spLocks noChangeArrowheads="1"/>
          </p:cNvSpPr>
          <p:nvPr/>
        </p:nvSpPr>
        <p:spPr bwMode="auto">
          <a:xfrm>
            <a:off x="2843213" y="5037138"/>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27052" name="Text Box 44"/>
          <p:cNvSpPr txBox="1">
            <a:spLocks noChangeArrowheads="1"/>
          </p:cNvSpPr>
          <p:nvPr/>
        </p:nvSpPr>
        <p:spPr bwMode="auto">
          <a:xfrm>
            <a:off x="3494088" y="32369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27053" name="Text Box 45"/>
          <p:cNvSpPr txBox="1">
            <a:spLocks noChangeArrowheads="1"/>
          </p:cNvSpPr>
          <p:nvPr/>
        </p:nvSpPr>
        <p:spPr bwMode="auto">
          <a:xfrm>
            <a:off x="2700338" y="23733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27054" name="Text Box 46"/>
          <p:cNvSpPr txBox="1">
            <a:spLocks noChangeArrowheads="1"/>
          </p:cNvSpPr>
          <p:nvPr/>
        </p:nvSpPr>
        <p:spPr bwMode="auto">
          <a:xfrm>
            <a:off x="1042988" y="4676775"/>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27056" name="Text Box 48"/>
          <p:cNvSpPr txBox="1">
            <a:spLocks noChangeArrowheads="1"/>
          </p:cNvSpPr>
          <p:nvPr/>
        </p:nvSpPr>
        <p:spPr bwMode="auto">
          <a:xfrm>
            <a:off x="1455738" y="5681663"/>
            <a:ext cx="23775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(Root, Level, Father)</a:t>
            </a:r>
          </a:p>
        </p:txBody>
      </p:sp>
      <p:sp>
        <p:nvSpPr>
          <p:cNvPr id="427057" name="Text Box 49"/>
          <p:cNvSpPr txBox="1">
            <a:spLocks noChangeArrowheads="1"/>
          </p:cNvSpPr>
          <p:nvPr/>
        </p:nvSpPr>
        <p:spPr bwMode="auto">
          <a:xfrm>
            <a:off x="6223000" y="1696688"/>
            <a:ext cx="2313454" cy="92333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Nodes 5 and 7</a:t>
            </a:r>
            <a:br>
              <a:rPr lang="en-US" dirty="0"/>
            </a:br>
            <a:r>
              <a:rPr lang="en-US" dirty="0"/>
              <a:t>ignore the message </a:t>
            </a:r>
          </a:p>
          <a:p>
            <a:r>
              <a:rPr lang="en-US" dirty="0"/>
              <a:t>of node 9!</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50</a:t>
            </a:fld>
            <a:endParaRPr lang="de-DE" dirty="0"/>
          </a:p>
        </p:txBody>
      </p:sp>
    </p:spTree>
    <p:extLst>
      <p:ext uri="{BB962C8B-B14F-4D97-AF65-F5344CB8AC3E}">
        <p14:creationId xmlns:p14="http://schemas.microsoft.com/office/powerpoint/2010/main" val="184377805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normAutofit/>
          </a:bodyPr>
          <a:lstStyle/>
          <a:p>
            <a:r>
              <a:rPr lang="en-US" dirty="0"/>
              <a:t>Self-Stabilizing Span Tree Construction</a:t>
            </a:r>
          </a:p>
        </p:txBody>
      </p:sp>
      <p:sp>
        <p:nvSpPr>
          <p:cNvPr id="50"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30083" name="Oval 3"/>
          <p:cNvSpPr>
            <a:spLocks noChangeArrowheads="1"/>
          </p:cNvSpPr>
          <p:nvPr/>
        </p:nvSpPr>
        <p:spPr bwMode="auto">
          <a:xfrm>
            <a:off x="4211638" y="4581525"/>
            <a:ext cx="360362" cy="36036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14</a:t>
            </a:r>
          </a:p>
        </p:txBody>
      </p:sp>
      <p:sp>
        <p:nvSpPr>
          <p:cNvPr id="430084" name="Oval 4"/>
          <p:cNvSpPr>
            <a:spLocks noChangeArrowheads="1"/>
          </p:cNvSpPr>
          <p:nvPr/>
        </p:nvSpPr>
        <p:spPr bwMode="auto">
          <a:xfrm>
            <a:off x="3059113" y="2781300"/>
            <a:ext cx="360362"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3</a:t>
            </a:r>
          </a:p>
        </p:txBody>
      </p:sp>
      <p:sp>
        <p:nvSpPr>
          <p:cNvPr id="430085" name="Oval 5"/>
          <p:cNvSpPr>
            <a:spLocks noChangeArrowheads="1"/>
          </p:cNvSpPr>
          <p:nvPr/>
        </p:nvSpPr>
        <p:spPr bwMode="auto">
          <a:xfrm>
            <a:off x="4716463" y="2997200"/>
            <a:ext cx="360362" cy="36036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5</a:t>
            </a:r>
          </a:p>
        </p:txBody>
      </p:sp>
      <p:sp>
        <p:nvSpPr>
          <p:cNvPr id="430086" name="Oval 6"/>
          <p:cNvSpPr>
            <a:spLocks noChangeArrowheads="1"/>
          </p:cNvSpPr>
          <p:nvPr/>
        </p:nvSpPr>
        <p:spPr bwMode="auto">
          <a:xfrm>
            <a:off x="3059113" y="3716338"/>
            <a:ext cx="360362" cy="360362"/>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a:t>
            </a:r>
          </a:p>
        </p:txBody>
      </p:sp>
      <p:sp>
        <p:nvSpPr>
          <p:cNvPr id="430087" name="Oval 7"/>
          <p:cNvSpPr>
            <a:spLocks noChangeArrowheads="1"/>
          </p:cNvSpPr>
          <p:nvPr/>
        </p:nvSpPr>
        <p:spPr bwMode="auto">
          <a:xfrm>
            <a:off x="5580063" y="4149725"/>
            <a:ext cx="360362" cy="360363"/>
          </a:xfrm>
          <a:prstGeom prst="ellipse">
            <a:avLst/>
          </a:prstGeom>
          <a:solidFill>
            <a:schemeClr val="folHlink">
              <a:alpha val="70000"/>
            </a:scheme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11</a:t>
            </a:r>
          </a:p>
        </p:txBody>
      </p:sp>
      <p:sp>
        <p:nvSpPr>
          <p:cNvPr id="430088" name="Oval 8"/>
          <p:cNvSpPr>
            <a:spLocks noChangeArrowheads="1"/>
          </p:cNvSpPr>
          <p:nvPr/>
        </p:nvSpPr>
        <p:spPr bwMode="auto">
          <a:xfrm>
            <a:off x="3995738" y="3573463"/>
            <a:ext cx="360362" cy="360362"/>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2</a:t>
            </a:r>
          </a:p>
        </p:txBody>
      </p:sp>
      <p:sp>
        <p:nvSpPr>
          <p:cNvPr id="430089" name="Oval 9"/>
          <p:cNvSpPr>
            <a:spLocks noChangeArrowheads="1"/>
          </p:cNvSpPr>
          <p:nvPr/>
        </p:nvSpPr>
        <p:spPr bwMode="auto">
          <a:xfrm>
            <a:off x="3995738" y="2276475"/>
            <a:ext cx="360362" cy="36036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7</a:t>
            </a:r>
          </a:p>
        </p:txBody>
      </p:sp>
      <p:sp>
        <p:nvSpPr>
          <p:cNvPr id="430090" name="Oval 10"/>
          <p:cNvSpPr>
            <a:spLocks noChangeArrowheads="1"/>
          </p:cNvSpPr>
          <p:nvPr/>
        </p:nvSpPr>
        <p:spPr bwMode="auto">
          <a:xfrm>
            <a:off x="5724525" y="2708275"/>
            <a:ext cx="360363" cy="360363"/>
          </a:xfrm>
          <a:prstGeom prst="ellipse">
            <a:avLst/>
          </a:prstGeom>
          <a:solidFill>
            <a:schemeClr val="folHlink"/>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9</a:t>
            </a:r>
          </a:p>
        </p:txBody>
      </p:sp>
      <p:sp>
        <p:nvSpPr>
          <p:cNvPr id="430091" name="Oval 11"/>
          <p:cNvSpPr>
            <a:spLocks noChangeArrowheads="1"/>
          </p:cNvSpPr>
          <p:nvPr/>
        </p:nvSpPr>
        <p:spPr bwMode="auto">
          <a:xfrm>
            <a:off x="2916238" y="4581525"/>
            <a:ext cx="360362"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12</a:t>
            </a:r>
          </a:p>
        </p:txBody>
      </p:sp>
      <p:sp>
        <p:nvSpPr>
          <p:cNvPr id="430092" name="Oval 12"/>
          <p:cNvSpPr>
            <a:spLocks noChangeArrowheads="1"/>
          </p:cNvSpPr>
          <p:nvPr/>
        </p:nvSpPr>
        <p:spPr bwMode="auto">
          <a:xfrm>
            <a:off x="1476375" y="3644900"/>
            <a:ext cx="360363" cy="36036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10</a:t>
            </a:r>
          </a:p>
        </p:txBody>
      </p:sp>
      <p:sp>
        <p:nvSpPr>
          <p:cNvPr id="430093" name="Oval 13"/>
          <p:cNvSpPr>
            <a:spLocks noChangeArrowheads="1"/>
          </p:cNvSpPr>
          <p:nvPr/>
        </p:nvSpPr>
        <p:spPr bwMode="auto">
          <a:xfrm>
            <a:off x="1763713" y="2708275"/>
            <a:ext cx="360362" cy="360363"/>
          </a:xfrm>
          <a:prstGeom prst="ellipse">
            <a:avLst/>
          </a:prstGeom>
          <a:solidFill>
            <a:srgbClr val="F07C00">
              <a:alpha val="39999"/>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4</a:t>
            </a:r>
          </a:p>
        </p:txBody>
      </p:sp>
      <p:sp>
        <p:nvSpPr>
          <p:cNvPr id="430094" name="Oval 14"/>
          <p:cNvSpPr>
            <a:spLocks noChangeArrowheads="1"/>
          </p:cNvSpPr>
          <p:nvPr/>
        </p:nvSpPr>
        <p:spPr bwMode="auto">
          <a:xfrm>
            <a:off x="1835150" y="4581525"/>
            <a:ext cx="360363" cy="360363"/>
          </a:xfrm>
          <a:prstGeom prst="ellipse">
            <a:avLst/>
          </a:prstGeom>
          <a:solidFill>
            <a:srgbClr val="F07C00">
              <a:alpha val="7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13</a:t>
            </a:r>
          </a:p>
        </p:txBody>
      </p:sp>
      <p:sp>
        <p:nvSpPr>
          <p:cNvPr id="430095" name="Oval 15"/>
          <p:cNvSpPr>
            <a:spLocks noChangeArrowheads="1"/>
          </p:cNvSpPr>
          <p:nvPr/>
        </p:nvSpPr>
        <p:spPr bwMode="auto">
          <a:xfrm>
            <a:off x="5292725" y="5157788"/>
            <a:ext cx="360363" cy="360362"/>
          </a:xfrm>
          <a:prstGeom prst="ellipse">
            <a:avLst/>
          </a:prstGeom>
          <a:solidFill>
            <a:schemeClr val="folHlink">
              <a:alpha val="39999"/>
            </a:scheme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15</a:t>
            </a:r>
          </a:p>
        </p:txBody>
      </p:sp>
      <p:cxnSp>
        <p:nvCxnSpPr>
          <p:cNvPr id="430096" name="AutoShape 16"/>
          <p:cNvCxnSpPr>
            <a:cxnSpLocks noChangeShapeType="1"/>
            <a:stCxn id="430093" idx="6"/>
            <a:endCxn id="430084" idx="2"/>
          </p:cNvCxnSpPr>
          <p:nvPr/>
        </p:nvCxnSpPr>
        <p:spPr bwMode="auto">
          <a:xfrm>
            <a:off x="2133600" y="2889250"/>
            <a:ext cx="915988" cy="730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097" name="AutoShape 17"/>
          <p:cNvCxnSpPr>
            <a:cxnSpLocks noChangeShapeType="1"/>
            <a:stCxn id="430093" idx="3"/>
            <a:endCxn id="430092" idx="0"/>
          </p:cNvCxnSpPr>
          <p:nvPr/>
        </p:nvCxnSpPr>
        <p:spPr bwMode="auto">
          <a:xfrm flipH="1">
            <a:off x="1657350" y="3025775"/>
            <a:ext cx="158750"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098" name="AutoShape 18"/>
          <p:cNvCxnSpPr>
            <a:cxnSpLocks noChangeShapeType="1"/>
            <a:stCxn id="430092" idx="6"/>
            <a:endCxn id="430084" idx="3"/>
          </p:cNvCxnSpPr>
          <p:nvPr/>
        </p:nvCxnSpPr>
        <p:spPr bwMode="auto">
          <a:xfrm flipV="1">
            <a:off x="1846263" y="3098800"/>
            <a:ext cx="1265237" cy="72707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099" name="AutoShape 19"/>
          <p:cNvCxnSpPr>
            <a:cxnSpLocks noChangeShapeType="1"/>
            <a:stCxn id="430084" idx="7"/>
            <a:endCxn id="430089" idx="3"/>
          </p:cNvCxnSpPr>
          <p:nvPr/>
        </p:nvCxnSpPr>
        <p:spPr bwMode="auto">
          <a:xfrm flipV="1">
            <a:off x="3367088" y="2593975"/>
            <a:ext cx="681037" cy="230188"/>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0" name="AutoShape 20"/>
          <p:cNvCxnSpPr>
            <a:cxnSpLocks noChangeShapeType="1"/>
            <a:stCxn id="430084" idx="6"/>
            <a:endCxn id="430085" idx="2"/>
          </p:cNvCxnSpPr>
          <p:nvPr/>
        </p:nvCxnSpPr>
        <p:spPr bwMode="auto">
          <a:xfrm>
            <a:off x="3429000" y="2962275"/>
            <a:ext cx="1277938" cy="215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1" name="AutoShape 21"/>
          <p:cNvCxnSpPr>
            <a:cxnSpLocks noChangeShapeType="1"/>
            <a:stCxn id="430085" idx="6"/>
            <a:endCxn id="430090" idx="2"/>
          </p:cNvCxnSpPr>
          <p:nvPr/>
        </p:nvCxnSpPr>
        <p:spPr bwMode="auto">
          <a:xfrm flipV="1">
            <a:off x="5086350" y="2889250"/>
            <a:ext cx="628650" cy="2889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2" name="AutoShape 22"/>
          <p:cNvCxnSpPr>
            <a:cxnSpLocks noChangeShapeType="1"/>
            <a:stCxn id="430089" idx="6"/>
            <a:endCxn id="430090" idx="1"/>
          </p:cNvCxnSpPr>
          <p:nvPr/>
        </p:nvCxnSpPr>
        <p:spPr bwMode="auto">
          <a:xfrm>
            <a:off x="4365625" y="2457450"/>
            <a:ext cx="1411288" cy="2936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3" name="AutoShape 23"/>
          <p:cNvCxnSpPr>
            <a:cxnSpLocks noChangeShapeType="1"/>
            <a:stCxn id="430090" idx="4"/>
            <a:endCxn id="430087" idx="0"/>
          </p:cNvCxnSpPr>
          <p:nvPr/>
        </p:nvCxnSpPr>
        <p:spPr bwMode="auto">
          <a:xfrm flipH="1">
            <a:off x="5761038" y="3078163"/>
            <a:ext cx="144462" cy="1062037"/>
          </a:xfrm>
          <a:prstGeom prst="straightConnector1">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4" name="AutoShape 24"/>
          <p:cNvCxnSpPr>
            <a:cxnSpLocks noChangeShapeType="1"/>
            <a:stCxn id="430085" idx="3"/>
            <a:endCxn id="430088" idx="7"/>
          </p:cNvCxnSpPr>
          <p:nvPr/>
        </p:nvCxnSpPr>
        <p:spPr bwMode="auto">
          <a:xfrm flipH="1">
            <a:off x="4303713" y="3314700"/>
            <a:ext cx="465137" cy="3016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5" name="AutoShape 25"/>
          <p:cNvCxnSpPr>
            <a:cxnSpLocks noChangeShapeType="1"/>
            <a:stCxn id="430084" idx="4"/>
            <a:endCxn id="430086" idx="0"/>
          </p:cNvCxnSpPr>
          <p:nvPr/>
        </p:nvCxnSpPr>
        <p:spPr bwMode="auto">
          <a:xfrm>
            <a:off x="3240088" y="3151188"/>
            <a:ext cx="0" cy="5556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6" name="AutoShape 26"/>
          <p:cNvCxnSpPr>
            <a:cxnSpLocks noChangeShapeType="1"/>
            <a:stCxn id="430086" idx="6"/>
            <a:endCxn id="430088" idx="2"/>
          </p:cNvCxnSpPr>
          <p:nvPr/>
        </p:nvCxnSpPr>
        <p:spPr bwMode="auto">
          <a:xfrm flipV="1">
            <a:off x="3429000" y="3754438"/>
            <a:ext cx="557213" cy="1428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7" name="AutoShape 27"/>
          <p:cNvCxnSpPr>
            <a:cxnSpLocks noChangeShapeType="1"/>
            <a:stCxn id="430086" idx="4"/>
            <a:endCxn id="430091" idx="0"/>
          </p:cNvCxnSpPr>
          <p:nvPr/>
        </p:nvCxnSpPr>
        <p:spPr bwMode="auto">
          <a:xfrm flipH="1">
            <a:off x="3097213" y="4086225"/>
            <a:ext cx="142875" cy="4857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8" name="AutoShape 28"/>
          <p:cNvCxnSpPr>
            <a:cxnSpLocks noChangeShapeType="1"/>
            <a:stCxn id="430094" idx="7"/>
            <a:endCxn id="430086" idx="3"/>
          </p:cNvCxnSpPr>
          <p:nvPr/>
        </p:nvCxnSpPr>
        <p:spPr bwMode="auto">
          <a:xfrm flipV="1">
            <a:off x="2143125" y="4033838"/>
            <a:ext cx="968375" cy="590550"/>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09" name="AutoShape 29"/>
          <p:cNvCxnSpPr>
            <a:cxnSpLocks noChangeShapeType="1"/>
            <a:stCxn id="430092" idx="4"/>
            <a:endCxn id="430094" idx="1"/>
          </p:cNvCxnSpPr>
          <p:nvPr/>
        </p:nvCxnSpPr>
        <p:spPr bwMode="auto">
          <a:xfrm>
            <a:off x="1657350" y="4014788"/>
            <a:ext cx="230188"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10" name="AutoShape 30"/>
          <p:cNvCxnSpPr>
            <a:cxnSpLocks noChangeShapeType="1"/>
            <a:stCxn id="430088" idx="4"/>
            <a:endCxn id="430083" idx="0"/>
          </p:cNvCxnSpPr>
          <p:nvPr/>
        </p:nvCxnSpPr>
        <p:spPr bwMode="auto">
          <a:xfrm>
            <a:off x="4176713" y="3943350"/>
            <a:ext cx="215900" cy="628650"/>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11" name="AutoShape 31"/>
          <p:cNvCxnSpPr>
            <a:cxnSpLocks noChangeShapeType="1"/>
            <a:stCxn id="430087" idx="2"/>
            <a:endCxn id="430083" idx="6"/>
          </p:cNvCxnSpPr>
          <p:nvPr/>
        </p:nvCxnSpPr>
        <p:spPr bwMode="auto">
          <a:xfrm flipH="1">
            <a:off x="4581525" y="4330700"/>
            <a:ext cx="989013" cy="4318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12" name="AutoShape 32"/>
          <p:cNvCxnSpPr>
            <a:cxnSpLocks noChangeShapeType="1"/>
            <a:stCxn id="430087" idx="4"/>
            <a:endCxn id="430095" idx="0"/>
          </p:cNvCxnSpPr>
          <p:nvPr/>
        </p:nvCxnSpPr>
        <p:spPr bwMode="auto">
          <a:xfrm flipH="1">
            <a:off x="5473700" y="4519613"/>
            <a:ext cx="287338" cy="628650"/>
          </a:xfrm>
          <a:prstGeom prst="straightConnector1">
            <a:avLst/>
          </a:prstGeom>
          <a:noFill/>
          <a:ln w="38100">
            <a:solidFill>
              <a:schemeClr val="folHlink"/>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13" name="AutoShape 33"/>
          <p:cNvCxnSpPr>
            <a:cxnSpLocks noChangeShapeType="1"/>
            <a:stCxn id="430083" idx="5"/>
            <a:endCxn id="430095" idx="2"/>
          </p:cNvCxnSpPr>
          <p:nvPr/>
        </p:nvCxnSpPr>
        <p:spPr bwMode="auto">
          <a:xfrm>
            <a:off x="4519613" y="4899025"/>
            <a:ext cx="763587" cy="4397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0114" name="AutoShape 34"/>
          <p:cNvCxnSpPr>
            <a:cxnSpLocks noChangeShapeType="1"/>
            <a:stCxn id="430091" idx="6"/>
            <a:endCxn id="430083" idx="2"/>
          </p:cNvCxnSpPr>
          <p:nvPr/>
        </p:nvCxnSpPr>
        <p:spPr bwMode="auto">
          <a:xfrm>
            <a:off x="3286125" y="4762500"/>
            <a:ext cx="915988" cy="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0115" name="Text Box 35"/>
          <p:cNvSpPr txBox="1">
            <a:spLocks noChangeArrowheads="1"/>
          </p:cNvSpPr>
          <p:nvPr/>
        </p:nvSpPr>
        <p:spPr bwMode="auto">
          <a:xfrm>
            <a:off x="2268538" y="374015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(1,1,1)</a:t>
            </a:r>
          </a:p>
        </p:txBody>
      </p:sp>
      <p:sp>
        <p:nvSpPr>
          <p:cNvPr id="430116" name="Text Box 36"/>
          <p:cNvSpPr txBox="1">
            <a:spLocks noChangeArrowheads="1"/>
          </p:cNvSpPr>
          <p:nvPr/>
        </p:nvSpPr>
        <p:spPr bwMode="auto">
          <a:xfrm>
            <a:off x="6011863" y="4173538"/>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(9,2,9)</a:t>
            </a:r>
          </a:p>
        </p:txBody>
      </p:sp>
      <p:sp>
        <p:nvSpPr>
          <p:cNvPr id="430117" name="Text Box 37"/>
          <p:cNvSpPr txBox="1">
            <a:spLocks noChangeArrowheads="1"/>
          </p:cNvSpPr>
          <p:nvPr/>
        </p:nvSpPr>
        <p:spPr bwMode="auto">
          <a:xfrm>
            <a:off x="4356100" y="2012950"/>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0118" name="Text Box 38"/>
          <p:cNvSpPr txBox="1">
            <a:spLocks noChangeArrowheads="1"/>
          </p:cNvSpPr>
          <p:nvPr/>
        </p:nvSpPr>
        <p:spPr bwMode="auto">
          <a:xfrm>
            <a:off x="4787900" y="3381375"/>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(1,3,2)</a:t>
            </a:r>
          </a:p>
        </p:txBody>
      </p:sp>
      <p:sp>
        <p:nvSpPr>
          <p:cNvPr id="430119" name="Text Box 39"/>
          <p:cNvSpPr txBox="1">
            <a:spLocks noChangeArrowheads="1"/>
          </p:cNvSpPr>
          <p:nvPr/>
        </p:nvSpPr>
        <p:spPr bwMode="auto">
          <a:xfrm>
            <a:off x="6223000" y="2732088"/>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(9,1,9)</a:t>
            </a:r>
          </a:p>
        </p:txBody>
      </p:sp>
      <p:sp>
        <p:nvSpPr>
          <p:cNvPr id="430120" name="Text Box 40"/>
          <p:cNvSpPr txBox="1">
            <a:spLocks noChangeArrowheads="1"/>
          </p:cNvSpPr>
          <p:nvPr/>
        </p:nvSpPr>
        <p:spPr bwMode="auto">
          <a:xfrm>
            <a:off x="2843213" y="5037138"/>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0121" name="Text Box 41"/>
          <p:cNvSpPr txBox="1">
            <a:spLocks noChangeArrowheads="1"/>
          </p:cNvSpPr>
          <p:nvPr/>
        </p:nvSpPr>
        <p:spPr bwMode="auto">
          <a:xfrm>
            <a:off x="3494088" y="32369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0122" name="Text Box 42"/>
          <p:cNvSpPr txBox="1">
            <a:spLocks noChangeArrowheads="1"/>
          </p:cNvSpPr>
          <p:nvPr/>
        </p:nvSpPr>
        <p:spPr bwMode="auto">
          <a:xfrm>
            <a:off x="2700338" y="23733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0123" name="Text Box 43"/>
          <p:cNvSpPr txBox="1">
            <a:spLocks noChangeArrowheads="1"/>
          </p:cNvSpPr>
          <p:nvPr/>
        </p:nvSpPr>
        <p:spPr bwMode="auto">
          <a:xfrm>
            <a:off x="1042988" y="4676775"/>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0124" name="Text Box 44"/>
          <p:cNvSpPr txBox="1">
            <a:spLocks noChangeArrowheads="1"/>
          </p:cNvSpPr>
          <p:nvPr/>
        </p:nvSpPr>
        <p:spPr bwMode="auto">
          <a:xfrm>
            <a:off x="755650" y="3668713"/>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0125" name="Text Box 45"/>
          <p:cNvSpPr txBox="1">
            <a:spLocks noChangeArrowheads="1"/>
          </p:cNvSpPr>
          <p:nvPr/>
        </p:nvSpPr>
        <p:spPr bwMode="auto">
          <a:xfrm>
            <a:off x="3995738" y="496570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(1,3,2)</a:t>
            </a:r>
          </a:p>
        </p:txBody>
      </p:sp>
      <p:sp>
        <p:nvSpPr>
          <p:cNvPr id="430126" name="Text Box 46"/>
          <p:cNvSpPr txBox="1">
            <a:spLocks noChangeArrowheads="1"/>
          </p:cNvSpPr>
          <p:nvPr/>
        </p:nvSpPr>
        <p:spPr bwMode="auto">
          <a:xfrm>
            <a:off x="1547813" y="2365375"/>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0127" name="Text Box 47"/>
          <p:cNvSpPr txBox="1">
            <a:spLocks noChangeArrowheads="1"/>
          </p:cNvSpPr>
          <p:nvPr/>
        </p:nvSpPr>
        <p:spPr bwMode="auto">
          <a:xfrm>
            <a:off x="5795963" y="5181600"/>
            <a:ext cx="8858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chemeClr val="folHlink"/>
                </a:solidFill>
              </a:rPr>
              <a:t>(9,3,11)</a:t>
            </a:r>
          </a:p>
        </p:txBody>
      </p:sp>
      <p:sp>
        <p:nvSpPr>
          <p:cNvPr id="430128" name="Text Box 48"/>
          <p:cNvSpPr txBox="1">
            <a:spLocks noChangeArrowheads="1"/>
          </p:cNvSpPr>
          <p:nvPr/>
        </p:nvSpPr>
        <p:spPr bwMode="auto">
          <a:xfrm>
            <a:off x="1455738" y="5681663"/>
            <a:ext cx="23775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(Root, Level, Father</a:t>
            </a:r>
            <a:r>
              <a:rPr lang="de-DE" dirty="0"/>
              <a:t>)</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51</a:t>
            </a:fld>
            <a:endParaRPr lang="de-DE" dirty="0"/>
          </a:p>
        </p:txBody>
      </p:sp>
    </p:spTree>
    <p:extLst>
      <p:ext uri="{BB962C8B-B14F-4D97-AF65-F5344CB8AC3E}">
        <p14:creationId xmlns:p14="http://schemas.microsoft.com/office/powerpoint/2010/main" val="161106610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normAutofit/>
          </a:bodyPr>
          <a:lstStyle/>
          <a:p>
            <a:r>
              <a:rPr lang="en-US" dirty="0"/>
              <a:t>Self-Stabilizing Span Tree Construction</a:t>
            </a:r>
          </a:p>
        </p:txBody>
      </p:sp>
      <p:sp>
        <p:nvSpPr>
          <p:cNvPr id="50" name="Fußzeilenplatzhalter 3"/>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431107" name="Oval 3"/>
          <p:cNvSpPr>
            <a:spLocks noChangeArrowheads="1"/>
          </p:cNvSpPr>
          <p:nvPr/>
        </p:nvSpPr>
        <p:spPr bwMode="auto">
          <a:xfrm>
            <a:off x="4211638" y="4581525"/>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14</a:t>
            </a:r>
          </a:p>
        </p:txBody>
      </p:sp>
      <p:sp>
        <p:nvSpPr>
          <p:cNvPr id="431108" name="Oval 4"/>
          <p:cNvSpPr>
            <a:spLocks noChangeArrowheads="1"/>
          </p:cNvSpPr>
          <p:nvPr/>
        </p:nvSpPr>
        <p:spPr bwMode="auto">
          <a:xfrm>
            <a:off x="3059113" y="2781300"/>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3</a:t>
            </a:r>
          </a:p>
        </p:txBody>
      </p:sp>
      <p:sp>
        <p:nvSpPr>
          <p:cNvPr id="431109" name="Oval 5"/>
          <p:cNvSpPr>
            <a:spLocks noChangeArrowheads="1"/>
          </p:cNvSpPr>
          <p:nvPr/>
        </p:nvSpPr>
        <p:spPr bwMode="auto">
          <a:xfrm>
            <a:off x="4716463" y="2997200"/>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5</a:t>
            </a:r>
          </a:p>
        </p:txBody>
      </p:sp>
      <p:sp>
        <p:nvSpPr>
          <p:cNvPr id="431110" name="Oval 6"/>
          <p:cNvSpPr>
            <a:spLocks noChangeArrowheads="1"/>
          </p:cNvSpPr>
          <p:nvPr/>
        </p:nvSpPr>
        <p:spPr bwMode="auto">
          <a:xfrm>
            <a:off x="3059113" y="3716338"/>
            <a:ext cx="360362" cy="360362"/>
          </a:xfrm>
          <a:prstGeom prst="ellipse">
            <a:avLst/>
          </a:prstGeom>
          <a:solidFill>
            <a:srgbClr val="F07C00"/>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a:t>
            </a:r>
          </a:p>
        </p:txBody>
      </p:sp>
      <p:sp>
        <p:nvSpPr>
          <p:cNvPr id="431111" name="Oval 7"/>
          <p:cNvSpPr>
            <a:spLocks noChangeArrowheads="1"/>
          </p:cNvSpPr>
          <p:nvPr/>
        </p:nvSpPr>
        <p:spPr bwMode="auto">
          <a:xfrm>
            <a:off x="5580063" y="4149725"/>
            <a:ext cx="360362" cy="360363"/>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11</a:t>
            </a:r>
          </a:p>
        </p:txBody>
      </p:sp>
      <p:sp>
        <p:nvSpPr>
          <p:cNvPr id="431112" name="Oval 8"/>
          <p:cNvSpPr>
            <a:spLocks noChangeArrowheads="1"/>
          </p:cNvSpPr>
          <p:nvPr/>
        </p:nvSpPr>
        <p:spPr bwMode="auto">
          <a:xfrm>
            <a:off x="3995738" y="3573463"/>
            <a:ext cx="360362" cy="360362"/>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2</a:t>
            </a:r>
          </a:p>
        </p:txBody>
      </p:sp>
      <p:sp>
        <p:nvSpPr>
          <p:cNvPr id="431113" name="Oval 9"/>
          <p:cNvSpPr>
            <a:spLocks noChangeArrowheads="1"/>
          </p:cNvSpPr>
          <p:nvPr/>
        </p:nvSpPr>
        <p:spPr bwMode="auto">
          <a:xfrm>
            <a:off x="3995738" y="2276475"/>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7</a:t>
            </a:r>
          </a:p>
        </p:txBody>
      </p:sp>
      <p:sp>
        <p:nvSpPr>
          <p:cNvPr id="431114" name="Oval 10"/>
          <p:cNvSpPr>
            <a:spLocks noChangeArrowheads="1"/>
          </p:cNvSpPr>
          <p:nvPr/>
        </p:nvSpPr>
        <p:spPr bwMode="auto">
          <a:xfrm>
            <a:off x="5724525" y="2708275"/>
            <a:ext cx="360363" cy="360363"/>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9</a:t>
            </a:r>
          </a:p>
        </p:txBody>
      </p:sp>
      <p:sp>
        <p:nvSpPr>
          <p:cNvPr id="431115" name="Oval 11"/>
          <p:cNvSpPr>
            <a:spLocks noChangeArrowheads="1"/>
          </p:cNvSpPr>
          <p:nvPr/>
        </p:nvSpPr>
        <p:spPr bwMode="auto">
          <a:xfrm>
            <a:off x="2916238" y="4581525"/>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12</a:t>
            </a:r>
          </a:p>
        </p:txBody>
      </p:sp>
      <p:sp>
        <p:nvSpPr>
          <p:cNvPr id="431116" name="Oval 12"/>
          <p:cNvSpPr>
            <a:spLocks noChangeArrowheads="1"/>
          </p:cNvSpPr>
          <p:nvPr/>
        </p:nvSpPr>
        <p:spPr bwMode="auto">
          <a:xfrm>
            <a:off x="1476375" y="3644900"/>
            <a:ext cx="360363"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10</a:t>
            </a:r>
          </a:p>
        </p:txBody>
      </p:sp>
      <p:sp>
        <p:nvSpPr>
          <p:cNvPr id="431117" name="Oval 13"/>
          <p:cNvSpPr>
            <a:spLocks noChangeArrowheads="1"/>
          </p:cNvSpPr>
          <p:nvPr/>
        </p:nvSpPr>
        <p:spPr bwMode="auto">
          <a:xfrm>
            <a:off x="1763713" y="2708275"/>
            <a:ext cx="360362"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4</a:t>
            </a:r>
          </a:p>
        </p:txBody>
      </p:sp>
      <p:sp>
        <p:nvSpPr>
          <p:cNvPr id="431118" name="Oval 14"/>
          <p:cNvSpPr>
            <a:spLocks noChangeArrowheads="1"/>
          </p:cNvSpPr>
          <p:nvPr/>
        </p:nvSpPr>
        <p:spPr bwMode="auto">
          <a:xfrm>
            <a:off x="1835150" y="4581525"/>
            <a:ext cx="360363" cy="360363"/>
          </a:xfrm>
          <a:prstGeom prst="ellipse">
            <a:avLst/>
          </a:prstGeom>
          <a:solidFill>
            <a:srgbClr val="F07C00">
              <a:alpha val="50000"/>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13</a:t>
            </a:r>
          </a:p>
        </p:txBody>
      </p:sp>
      <p:sp>
        <p:nvSpPr>
          <p:cNvPr id="431119" name="Oval 15"/>
          <p:cNvSpPr>
            <a:spLocks noChangeArrowheads="1"/>
          </p:cNvSpPr>
          <p:nvPr/>
        </p:nvSpPr>
        <p:spPr bwMode="auto">
          <a:xfrm>
            <a:off x="5292725" y="5157788"/>
            <a:ext cx="360363" cy="360362"/>
          </a:xfrm>
          <a:prstGeom prst="ellipse">
            <a:avLst/>
          </a:prstGeom>
          <a:solidFill>
            <a:srgbClr val="F07C00">
              <a:alpha val="10001"/>
            </a:srgbClr>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de-DE"/>
              <a:t>15</a:t>
            </a:r>
          </a:p>
        </p:txBody>
      </p:sp>
      <p:cxnSp>
        <p:nvCxnSpPr>
          <p:cNvPr id="431120" name="AutoShape 16"/>
          <p:cNvCxnSpPr>
            <a:cxnSpLocks noChangeShapeType="1"/>
            <a:stCxn id="431117" idx="6"/>
            <a:endCxn id="431108" idx="2"/>
          </p:cNvCxnSpPr>
          <p:nvPr/>
        </p:nvCxnSpPr>
        <p:spPr bwMode="auto">
          <a:xfrm>
            <a:off x="2133600" y="2889250"/>
            <a:ext cx="915988" cy="730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1" name="AutoShape 17"/>
          <p:cNvCxnSpPr>
            <a:cxnSpLocks noChangeShapeType="1"/>
            <a:stCxn id="431117" idx="3"/>
            <a:endCxn id="431116" idx="0"/>
          </p:cNvCxnSpPr>
          <p:nvPr/>
        </p:nvCxnSpPr>
        <p:spPr bwMode="auto">
          <a:xfrm flipH="1">
            <a:off x="1657350" y="3025775"/>
            <a:ext cx="158750"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2" name="AutoShape 18"/>
          <p:cNvCxnSpPr>
            <a:cxnSpLocks noChangeShapeType="1"/>
            <a:stCxn id="431116" idx="6"/>
            <a:endCxn id="431108" idx="3"/>
          </p:cNvCxnSpPr>
          <p:nvPr/>
        </p:nvCxnSpPr>
        <p:spPr bwMode="auto">
          <a:xfrm flipV="1">
            <a:off x="1846263" y="3098800"/>
            <a:ext cx="1265237" cy="72707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3" name="AutoShape 19"/>
          <p:cNvCxnSpPr>
            <a:cxnSpLocks noChangeShapeType="1"/>
            <a:stCxn id="431108" idx="7"/>
            <a:endCxn id="431113" idx="3"/>
          </p:cNvCxnSpPr>
          <p:nvPr/>
        </p:nvCxnSpPr>
        <p:spPr bwMode="auto">
          <a:xfrm flipV="1">
            <a:off x="3367088" y="2593975"/>
            <a:ext cx="681037" cy="230188"/>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4" name="AutoShape 20"/>
          <p:cNvCxnSpPr>
            <a:cxnSpLocks noChangeShapeType="1"/>
            <a:stCxn id="431108" idx="6"/>
            <a:endCxn id="431109" idx="2"/>
          </p:cNvCxnSpPr>
          <p:nvPr/>
        </p:nvCxnSpPr>
        <p:spPr bwMode="auto">
          <a:xfrm>
            <a:off x="3429000" y="2962275"/>
            <a:ext cx="1277938" cy="2159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5" name="AutoShape 21"/>
          <p:cNvCxnSpPr>
            <a:cxnSpLocks noChangeShapeType="1"/>
            <a:stCxn id="431109" idx="6"/>
            <a:endCxn id="431114" idx="2"/>
          </p:cNvCxnSpPr>
          <p:nvPr/>
        </p:nvCxnSpPr>
        <p:spPr bwMode="auto">
          <a:xfrm flipV="1">
            <a:off x="5086350" y="2889250"/>
            <a:ext cx="628650" cy="28892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6" name="AutoShape 22"/>
          <p:cNvCxnSpPr>
            <a:cxnSpLocks noChangeShapeType="1"/>
            <a:stCxn id="431113" idx="6"/>
            <a:endCxn id="431114" idx="1"/>
          </p:cNvCxnSpPr>
          <p:nvPr/>
        </p:nvCxnSpPr>
        <p:spPr bwMode="auto">
          <a:xfrm>
            <a:off x="4365625" y="2457450"/>
            <a:ext cx="1411288" cy="29368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7" name="AutoShape 23"/>
          <p:cNvCxnSpPr>
            <a:cxnSpLocks noChangeShapeType="1"/>
            <a:stCxn id="431114" idx="4"/>
            <a:endCxn id="431111" idx="0"/>
          </p:cNvCxnSpPr>
          <p:nvPr/>
        </p:nvCxnSpPr>
        <p:spPr bwMode="auto">
          <a:xfrm flipH="1">
            <a:off x="5761038" y="3078163"/>
            <a:ext cx="144462" cy="1062037"/>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8" name="AutoShape 24"/>
          <p:cNvCxnSpPr>
            <a:cxnSpLocks noChangeShapeType="1"/>
            <a:stCxn id="431109" idx="3"/>
            <a:endCxn id="431112" idx="7"/>
          </p:cNvCxnSpPr>
          <p:nvPr/>
        </p:nvCxnSpPr>
        <p:spPr bwMode="auto">
          <a:xfrm flipH="1">
            <a:off x="4303713" y="3314700"/>
            <a:ext cx="465137" cy="3016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29" name="AutoShape 25"/>
          <p:cNvCxnSpPr>
            <a:cxnSpLocks noChangeShapeType="1"/>
            <a:stCxn id="431108" idx="4"/>
            <a:endCxn id="431110" idx="0"/>
          </p:cNvCxnSpPr>
          <p:nvPr/>
        </p:nvCxnSpPr>
        <p:spPr bwMode="auto">
          <a:xfrm>
            <a:off x="3240088" y="3151188"/>
            <a:ext cx="0" cy="555625"/>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0" name="AutoShape 26"/>
          <p:cNvCxnSpPr>
            <a:cxnSpLocks noChangeShapeType="1"/>
            <a:stCxn id="431110" idx="6"/>
            <a:endCxn id="431112" idx="2"/>
          </p:cNvCxnSpPr>
          <p:nvPr/>
        </p:nvCxnSpPr>
        <p:spPr bwMode="auto">
          <a:xfrm flipV="1">
            <a:off x="3429000" y="3754438"/>
            <a:ext cx="557213" cy="1428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1" name="AutoShape 27"/>
          <p:cNvCxnSpPr>
            <a:cxnSpLocks noChangeShapeType="1"/>
            <a:stCxn id="431110" idx="4"/>
            <a:endCxn id="431115" idx="0"/>
          </p:cNvCxnSpPr>
          <p:nvPr/>
        </p:nvCxnSpPr>
        <p:spPr bwMode="auto">
          <a:xfrm flipH="1">
            <a:off x="3097213" y="4086225"/>
            <a:ext cx="142875" cy="485775"/>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2" name="AutoShape 28"/>
          <p:cNvCxnSpPr>
            <a:cxnSpLocks noChangeShapeType="1"/>
            <a:stCxn id="431118" idx="7"/>
            <a:endCxn id="431110" idx="3"/>
          </p:cNvCxnSpPr>
          <p:nvPr/>
        </p:nvCxnSpPr>
        <p:spPr bwMode="auto">
          <a:xfrm flipV="1">
            <a:off x="2143125" y="4033838"/>
            <a:ext cx="968375" cy="590550"/>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3" name="AutoShape 29"/>
          <p:cNvCxnSpPr>
            <a:cxnSpLocks noChangeShapeType="1"/>
            <a:stCxn id="431116" idx="4"/>
            <a:endCxn id="431118" idx="1"/>
          </p:cNvCxnSpPr>
          <p:nvPr/>
        </p:nvCxnSpPr>
        <p:spPr bwMode="auto">
          <a:xfrm>
            <a:off x="1657350" y="4014788"/>
            <a:ext cx="230188" cy="60960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4" name="AutoShape 30"/>
          <p:cNvCxnSpPr>
            <a:cxnSpLocks noChangeShapeType="1"/>
            <a:stCxn id="431112" idx="4"/>
            <a:endCxn id="431107" idx="0"/>
          </p:cNvCxnSpPr>
          <p:nvPr/>
        </p:nvCxnSpPr>
        <p:spPr bwMode="auto">
          <a:xfrm>
            <a:off x="4176713" y="3943350"/>
            <a:ext cx="215900" cy="628650"/>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5" name="AutoShape 31"/>
          <p:cNvCxnSpPr>
            <a:cxnSpLocks noChangeShapeType="1"/>
            <a:stCxn id="431111" idx="2"/>
            <a:endCxn id="431107" idx="6"/>
          </p:cNvCxnSpPr>
          <p:nvPr/>
        </p:nvCxnSpPr>
        <p:spPr bwMode="auto">
          <a:xfrm flipH="1">
            <a:off x="4581525" y="4330700"/>
            <a:ext cx="989013" cy="431800"/>
          </a:xfrm>
          <a:prstGeom prst="straightConnector1">
            <a:avLst/>
          </a:prstGeom>
          <a:noFill/>
          <a:ln w="38100">
            <a:solidFill>
              <a:srgbClr val="F07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6" name="AutoShape 32"/>
          <p:cNvCxnSpPr>
            <a:cxnSpLocks noChangeShapeType="1"/>
            <a:stCxn id="431111" idx="4"/>
            <a:endCxn id="431119" idx="0"/>
          </p:cNvCxnSpPr>
          <p:nvPr/>
        </p:nvCxnSpPr>
        <p:spPr bwMode="auto">
          <a:xfrm flipH="1">
            <a:off x="5473700" y="4519613"/>
            <a:ext cx="287338" cy="6286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7" name="AutoShape 33"/>
          <p:cNvCxnSpPr>
            <a:cxnSpLocks noChangeShapeType="1"/>
            <a:stCxn id="431107" idx="5"/>
            <a:endCxn id="431119" idx="2"/>
          </p:cNvCxnSpPr>
          <p:nvPr/>
        </p:nvCxnSpPr>
        <p:spPr bwMode="auto">
          <a:xfrm>
            <a:off x="4519613" y="4899025"/>
            <a:ext cx="763587" cy="439738"/>
          </a:xfrm>
          <a:prstGeom prst="straightConnector1">
            <a:avLst/>
          </a:prstGeom>
          <a:noFill/>
          <a:ln w="38100">
            <a:solidFill>
              <a:srgbClr val="F07C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1138" name="AutoShape 34"/>
          <p:cNvCxnSpPr>
            <a:cxnSpLocks noChangeShapeType="1"/>
            <a:stCxn id="431115" idx="6"/>
            <a:endCxn id="431107" idx="2"/>
          </p:cNvCxnSpPr>
          <p:nvPr/>
        </p:nvCxnSpPr>
        <p:spPr bwMode="auto">
          <a:xfrm>
            <a:off x="3286125" y="4762500"/>
            <a:ext cx="915988" cy="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1139" name="Text Box 35"/>
          <p:cNvSpPr txBox="1">
            <a:spLocks noChangeArrowheads="1"/>
          </p:cNvSpPr>
          <p:nvPr/>
        </p:nvSpPr>
        <p:spPr bwMode="auto">
          <a:xfrm>
            <a:off x="2268538" y="374015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(1,1,1)</a:t>
            </a:r>
          </a:p>
        </p:txBody>
      </p:sp>
      <p:sp>
        <p:nvSpPr>
          <p:cNvPr id="431140" name="Text Box 36"/>
          <p:cNvSpPr txBox="1">
            <a:spLocks noChangeArrowheads="1"/>
          </p:cNvSpPr>
          <p:nvPr/>
        </p:nvSpPr>
        <p:spPr bwMode="auto">
          <a:xfrm>
            <a:off x="6011863" y="4173538"/>
            <a:ext cx="8858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(1,4,14)</a:t>
            </a:r>
          </a:p>
        </p:txBody>
      </p:sp>
      <p:sp>
        <p:nvSpPr>
          <p:cNvPr id="431141" name="Text Box 37"/>
          <p:cNvSpPr txBox="1">
            <a:spLocks noChangeArrowheads="1"/>
          </p:cNvSpPr>
          <p:nvPr/>
        </p:nvSpPr>
        <p:spPr bwMode="auto">
          <a:xfrm>
            <a:off x="4356100" y="2012950"/>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1142" name="Text Box 38"/>
          <p:cNvSpPr txBox="1">
            <a:spLocks noChangeArrowheads="1"/>
          </p:cNvSpPr>
          <p:nvPr/>
        </p:nvSpPr>
        <p:spPr bwMode="auto">
          <a:xfrm>
            <a:off x="4787900" y="3381375"/>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(1,3,2)</a:t>
            </a:r>
          </a:p>
        </p:txBody>
      </p:sp>
      <p:sp>
        <p:nvSpPr>
          <p:cNvPr id="431143" name="Text Box 39"/>
          <p:cNvSpPr txBox="1">
            <a:spLocks noChangeArrowheads="1"/>
          </p:cNvSpPr>
          <p:nvPr/>
        </p:nvSpPr>
        <p:spPr bwMode="auto">
          <a:xfrm>
            <a:off x="6223000" y="2732088"/>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(1,4,5)</a:t>
            </a:r>
          </a:p>
        </p:txBody>
      </p:sp>
      <p:sp>
        <p:nvSpPr>
          <p:cNvPr id="431144" name="Text Box 40"/>
          <p:cNvSpPr txBox="1">
            <a:spLocks noChangeArrowheads="1"/>
          </p:cNvSpPr>
          <p:nvPr/>
        </p:nvSpPr>
        <p:spPr bwMode="auto">
          <a:xfrm>
            <a:off x="2843213" y="5037138"/>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1145" name="Text Box 41"/>
          <p:cNvSpPr txBox="1">
            <a:spLocks noChangeArrowheads="1"/>
          </p:cNvSpPr>
          <p:nvPr/>
        </p:nvSpPr>
        <p:spPr bwMode="auto">
          <a:xfrm>
            <a:off x="3494088" y="32369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1146" name="Text Box 42"/>
          <p:cNvSpPr txBox="1">
            <a:spLocks noChangeArrowheads="1"/>
          </p:cNvSpPr>
          <p:nvPr/>
        </p:nvSpPr>
        <p:spPr bwMode="auto">
          <a:xfrm>
            <a:off x="2700338" y="2373313"/>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1147" name="Text Box 43"/>
          <p:cNvSpPr txBox="1">
            <a:spLocks noChangeArrowheads="1"/>
          </p:cNvSpPr>
          <p:nvPr/>
        </p:nvSpPr>
        <p:spPr bwMode="auto">
          <a:xfrm>
            <a:off x="1042988" y="4676775"/>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(1,2,1)</a:t>
            </a:r>
          </a:p>
        </p:txBody>
      </p:sp>
      <p:sp>
        <p:nvSpPr>
          <p:cNvPr id="431148" name="Text Box 44"/>
          <p:cNvSpPr txBox="1">
            <a:spLocks noChangeArrowheads="1"/>
          </p:cNvSpPr>
          <p:nvPr/>
        </p:nvSpPr>
        <p:spPr bwMode="auto">
          <a:xfrm>
            <a:off x="755650" y="3668713"/>
            <a:ext cx="7731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1149" name="Text Box 45"/>
          <p:cNvSpPr txBox="1">
            <a:spLocks noChangeArrowheads="1"/>
          </p:cNvSpPr>
          <p:nvPr/>
        </p:nvSpPr>
        <p:spPr bwMode="auto">
          <a:xfrm>
            <a:off x="3995738" y="4965700"/>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(1,3,2)</a:t>
            </a:r>
          </a:p>
        </p:txBody>
      </p:sp>
      <p:sp>
        <p:nvSpPr>
          <p:cNvPr id="431150" name="Text Box 46"/>
          <p:cNvSpPr txBox="1">
            <a:spLocks noChangeArrowheads="1"/>
          </p:cNvSpPr>
          <p:nvPr/>
        </p:nvSpPr>
        <p:spPr bwMode="auto">
          <a:xfrm>
            <a:off x="1547813" y="2365375"/>
            <a:ext cx="7731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(1,3,3)</a:t>
            </a:r>
          </a:p>
        </p:txBody>
      </p:sp>
      <p:sp>
        <p:nvSpPr>
          <p:cNvPr id="431151" name="Text Box 47"/>
          <p:cNvSpPr txBox="1">
            <a:spLocks noChangeArrowheads="1"/>
          </p:cNvSpPr>
          <p:nvPr/>
        </p:nvSpPr>
        <p:spPr bwMode="auto">
          <a:xfrm>
            <a:off x="5795963" y="5181600"/>
            <a:ext cx="8858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1600" b="1">
                <a:solidFill>
                  <a:srgbClr val="F07C00"/>
                </a:solidFill>
              </a:rPr>
              <a:t>(1,4,14)</a:t>
            </a:r>
          </a:p>
        </p:txBody>
      </p:sp>
      <p:sp>
        <p:nvSpPr>
          <p:cNvPr id="431152" name="Text Box 48"/>
          <p:cNvSpPr txBox="1">
            <a:spLocks noChangeArrowheads="1"/>
          </p:cNvSpPr>
          <p:nvPr/>
        </p:nvSpPr>
        <p:spPr bwMode="auto">
          <a:xfrm>
            <a:off x="1455738" y="5681663"/>
            <a:ext cx="237757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(Root, Level, Father</a:t>
            </a:r>
            <a:r>
              <a:rPr lang="de-DE" dirty="0"/>
              <a:t>)</a:t>
            </a:r>
          </a:p>
        </p:txBody>
      </p:sp>
      <p:sp>
        <p:nvSpPr>
          <p:cNvPr id="3" name="Foliennummernplatzhalter 2"/>
          <p:cNvSpPr>
            <a:spLocks noGrp="1"/>
          </p:cNvSpPr>
          <p:nvPr>
            <p:ph type="sldNum" sz="quarter" idx="11"/>
          </p:nvPr>
        </p:nvSpPr>
        <p:spPr/>
        <p:txBody>
          <a:bodyPr/>
          <a:lstStyle/>
          <a:p>
            <a:r>
              <a:rPr lang="de-DE"/>
              <a:t>Slide </a:t>
            </a:r>
            <a:fld id="{DDA20590-EC26-DE40-BF83-8E86F34B783D}" type="slidenum">
              <a:rPr lang="de-DE" smtClean="0"/>
              <a:pPr/>
              <a:t>52</a:t>
            </a:fld>
            <a:endParaRPr lang="de-DE" dirty="0"/>
          </a:p>
        </p:txBody>
      </p:sp>
    </p:spTree>
    <p:extLst>
      <p:ext uri="{BB962C8B-B14F-4D97-AF65-F5344CB8AC3E}">
        <p14:creationId xmlns:p14="http://schemas.microsoft.com/office/powerpoint/2010/main" val="207261830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normAutofit fontScale="90000"/>
          </a:bodyPr>
          <a:lstStyle/>
          <a:p>
            <a:r>
              <a:rPr lang="en-US" dirty="0"/>
              <a:t>Characteristics of the Constructed Spanning Tree / </a:t>
            </a:r>
            <a:br>
              <a:rPr lang="en-US" dirty="0"/>
            </a:br>
            <a:r>
              <a:rPr lang="en-US" dirty="0"/>
              <a:t>Proof of Convergence</a:t>
            </a:r>
          </a:p>
        </p:txBody>
      </p:sp>
      <p:sp>
        <p:nvSpPr>
          <p:cNvPr id="665603" name="Rectangle 3"/>
          <p:cNvSpPr>
            <a:spLocks noGrp="1" noChangeArrowheads="1"/>
          </p:cNvSpPr>
          <p:nvPr>
            <p:ph idx="1"/>
          </p:nvPr>
        </p:nvSpPr>
        <p:spPr/>
        <p:txBody>
          <a:bodyPr>
            <a:normAutofit/>
          </a:bodyPr>
          <a:lstStyle/>
          <a:p>
            <a:pPr>
              <a:buFont typeface="Arial" charset="0"/>
              <a:buChar char="•"/>
            </a:pPr>
            <a:r>
              <a:rPr lang="en-US" dirty="0"/>
              <a:t>Constructed tree is unique in the fault-free case because</a:t>
            </a:r>
          </a:p>
          <a:p>
            <a:pPr lvl="1"/>
            <a:r>
              <a:rPr lang="en-US" dirty="0"/>
              <a:t>the process with the smallest identity becomes the only root and</a:t>
            </a:r>
          </a:p>
          <a:p>
            <a:pPr lvl="1"/>
            <a:r>
              <a:rPr lang="en-US" dirty="0"/>
              <a:t>each process, except for the root, elects that process as its predecessors that has the smallest identity among the neighbors with the smallest level</a:t>
            </a:r>
          </a:p>
          <a:p>
            <a:pPr>
              <a:buFont typeface="Arial" charset="0"/>
              <a:buChar char="•"/>
            </a:pPr>
            <a:r>
              <a:rPr lang="en-US" dirty="0"/>
              <a:t>In the fault-free case, only the refreshment messages triggered by the root are on the way</a:t>
            </a:r>
          </a:p>
          <a:p>
            <a:pPr>
              <a:buFont typeface="Arial" charset="0"/>
              <a:buChar char="•"/>
            </a:pPr>
            <a:endParaRPr lang="en-US" dirty="0"/>
          </a:p>
          <a:p>
            <a:pPr>
              <a:buFont typeface="Arial" charset="0"/>
              <a:buChar char="•"/>
            </a:pPr>
            <a:r>
              <a:rPr lang="en-US" dirty="0"/>
              <a:t>The system is in a legal state if </a:t>
            </a:r>
          </a:p>
          <a:p>
            <a:pPr marL="914400" lvl="1" indent="-457200"/>
            <a:r>
              <a:rPr lang="en-US" dirty="0"/>
              <a:t>The state of the processes conforms to the spanning tree introduced above and</a:t>
            </a:r>
          </a:p>
          <a:p>
            <a:pPr marL="914400" lvl="1" indent="-457200"/>
            <a:r>
              <a:rPr lang="en-US" dirty="0"/>
              <a:t>No </a:t>
            </a:r>
            <a:r>
              <a:rPr lang="en-US" i="1" dirty="0"/>
              <a:t>faulty</a:t>
            </a:r>
            <a:r>
              <a:rPr lang="en-US" dirty="0"/>
              <a:t> messages are on the way anymore</a:t>
            </a:r>
          </a:p>
          <a:p>
            <a:pPr>
              <a:buFont typeface="Arial" charset="0"/>
              <a:buChar char="•"/>
            </a:pPr>
            <a:endParaRPr lang="en-US" dirty="0"/>
          </a:p>
          <a:p>
            <a:pPr>
              <a:buFont typeface="Arial" charset="0"/>
              <a:buChar char="•"/>
            </a:pPr>
            <a:r>
              <a:rPr lang="en-US" dirty="0"/>
              <a:t>To prove </a:t>
            </a:r>
            <a:r>
              <a:rPr lang="en-US" i="1" dirty="0"/>
              <a:t>convergence</a:t>
            </a:r>
            <a:r>
              <a:rPr lang="en-US" dirty="0"/>
              <a:t> it has to be shown that the system, starting from an arbitrary state, reaches a legal state</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53</a:t>
            </a:fld>
            <a:endParaRPr lang="de-DE" dirty="0"/>
          </a:p>
        </p:txBody>
      </p:sp>
    </p:spTree>
    <p:extLst>
      <p:ext uri="{BB962C8B-B14F-4D97-AF65-F5344CB8AC3E}">
        <p14:creationId xmlns:p14="http://schemas.microsoft.com/office/powerpoint/2010/main" val="2891798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dirty="0"/>
              <a:t>Ensuring Closure</a:t>
            </a:r>
          </a:p>
        </p:txBody>
      </p:sp>
      <p:sp>
        <p:nvSpPr>
          <p:cNvPr id="666627" name="Rectangle 3"/>
          <p:cNvSpPr>
            <a:spLocks noGrp="1" noChangeArrowheads="1"/>
          </p:cNvSpPr>
          <p:nvPr>
            <p:ph idx="1"/>
          </p:nvPr>
        </p:nvSpPr>
        <p:spPr/>
        <p:txBody>
          <a:bodyPr/>
          <a:lstStyle/>
          <a:p>
            <a:pPr>
              <a:buFont typeface="Arial" charset="0"/>
              <a:buChar char="•"/>
            </a:pPr>
            <a:r>
              <a:rPr lang="en-US" dirty="0"/>
              <a:t>Each node except for the root node always has to receive a refreshment message in time, otherwise it would declare itself as root</a:t>
            </a:r>
          </a:p>
          <a:p>
            <a:pPr>
              <a:buFont typeface="Arial" charset="0"/>
              <a:buChar char="•"/>
            </a:pPr>
            <a:endParaRPr lang="en-US" dirty="0"/>
          </a:p>
          <a:p>
            <a:pPr>
              <a:buFont typeface="Arial" charset="0"/>
              <a:buChar char="•"/>
            </a:pPr>
            <a:r>
              <a:rPr lang="en-US" dirty="0"/>
              <a:t>Let </a:t>
            </a:r>
            <a:r>
              <a:rPr lang="en-US" i="1" dirty="0" err="1"/>
              <a:t>δ</a:t>
            </a:r>
            <a:r>
              <a:rPr lang="en-US" i="1" baseline="-25000" dirty="0" err="1"/>
              <a:t>min</a:t>
            </a:r>
            <a:r>
              <a:rPr lang="en-US" dirty="0"/>
              <a:t> be the minimal and </a:t>
            </a:r>
            <a:r>
              <a:rPr lang="en-US" i="1" dirty="0" err="1"/>
              <a:t>δ</a:t>
            </a:r>
            <a:r>
              <a:rPr lang="en-US" i="1" baseline="-25000" dirty="0" err="1"/>
              <a:t>max</a:t>
            </a:r>
            <a:r>
              <a:rPr lang="en-US" dirty="0"/>
              <a:t> the maximal message delay on a link and </a:t>
            </a:r>
            <a:r>
              <a:rPr lang="en-US" i="1" dirty="0"/>
              <a:t>d</a:t>
            </a:r>
            <a:r>
              <a:rPr lang="en-US" dirty="0"/>
              <a:t> the length of the </a:t>
            </a:r>
            <a:r>
              <a:rPr lang="en-US" i="1" dirty="0"/>
              <a:t>longest</a:t>
            </a:r>
            <a:r>
              <a:rPr lang="en-US" dirty="0"/>
              <a:t> path in the topology</a:t>
            </a:r>
          </a:p>
          <a:p>
            <a:pPr>
              <a:buFont typeface="Arial" charset="0"/>
              <a:buChar char="•"/>
            </a:pPr>
            <a:r>
              <a:rPr lang="en-US" dirty="0"/>
              <a:t>The height of the resulting tree is always less than or equal to d</a:t>
            </a:r>
          </a:p>
          <a:p>
            <a:pPr>
              <a:buFont typeface="Arial" charset="0"/>
              <a:buChar char="•"/>
            </a:pPr>
            <a:endParaRPr lang="en-US" dirty="0"/>
          </a:p>
          <a:p>
            <a:pPr>
              <a:buFont typeface="Arial" charset="0"/>
              <a:buChar char="•"/>
            </a:pPr>
            <a:r>
              <a:rPr lang="en-US" dirty="0"/>
              <a:t>The maximal time between two refreshment messages occurs</a:t>
            </a:r>
          </a:p>
          <a:p>
            <a:pPr lvl="1"/>
            <a:r>
              <a:rPr lang="en-US" dirty="0"/>
              <a:t>if the root and the considered node are maximally far away from each other (max </a:t>
            </a:r>
            <a:r>
              <a:rPr lang="en-US" i="1" dirty="0"/>
              <a:t>d</a:t>
            </a:r>
            <a:r>
              <a:rPr lang="en-US" dirty="0"/>
              <a:t> hops) and</a:t>
            </a:r>
          </a:p>
          <a:p>
            <a:pPr lvl="1"/>
            <a:r>
              <a:rPr lang="en-US" dirty="0"/>
              <a:t>the 1</a:t>
            </a:r>
            <a:r>
              <a:rPr lang="en-US" baseline="30000" dirty="0"/>
              <a:t>st</a:t>
            </a:r>
            <a:r>
              <a:rPr lang="en-US" dirty="0"/>
              <a:t> message is minimally (</a:t>
            </a:r>
            <a:r>
              <a:rPr lang="en-US" dirty="0">
                <a:sym typeface="Wingdings" pitchFamily="2" charset="2"/>
              </a:rPr>
              <a:t> </a:t>
            </a:r>
            <a:r>
              <a:rPr lang="en-US" i="1" dirty="0"/>
              <a:t>d</a:t>
            </a:r>
            <a:r>
              <a:rPr lang="en-US" dirty="0"/>
              <a:t> </a:t>
            </a:r>
            <a:r>
              <a:rPr lang="en-US" i="1" dirty="0" err="1"/>
              <a:t>δ</a:t>
            </a:r>
            <a:r>
              <a:rPr lang="en-US" i="1" baseline="-25000" dirty="0" err="1"/>
              <a:t>min</a:t>
            </a:r>
            <a:r>
              <a:rPr lang="en-US" dirty="0"/>
              <a:t>) and </a:t>
            </a:r>
          </a:p>
          <a:p>
            <a:pPr lvl="1"/>
            <a:r>
              <a:rPr lang="en-US" dirty="0"/>
              <a:t>the 2</a:t>
            </a:r>
            <a:r>
              <a:rPr lang="en-US" baseline="30000" dirty="0"/>
              <a:t>nd</a:t>
            </a:r>
            <a:r>
              <a:rPr lang="en-US" dirty="0"/>
              <a:t>  message is maximally (</a:t>
            </a:r>
            <a:r>
              <a:rPr lang="en-US" dirty="0">
                <a:sym typeface="Wingdings" pitchFamily="2" charset="2"/>
              </a:rPr>
              <a:t> </a:t>
            </a:r>
            <a:r>
              <a:rPr lang="en-US" i="1" dirty="0"/>
              <a:t>d</a:t>
            </a:r>
            <a:r>
              <a:rPr lang="en-US" dirty="0"/>
              <a:t> </a:t>
            </a:r>
            <a:r>
              <a:rPr lang="en-US" i="1" dirty="0" err="1"/>
              <a:t>δ</a:t>
            </a:r>
            <a:r>
              <a:rPr lang="en-US" i="1" baseline="-25000" dirty="0" err="1"/>
              <a:t>max</a:t>
            </a:r>
            <a:r>
              <a:rPr lang="en-US" dirty="0"/>
              <a:t>) delayed</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54</a:t>
            </a:fld>
            <a:endParaRPr lang="de-DE" dirty="0"/>
          </a:p>
        </p:txBody>
      </p:sp>
    </p:spTree>
    <p:extLst>
      <p:ext uri="{BB962C8B-B14F-4D97-AF65-F5344CB8AC3E}">
        <p14:creationId xmlns:p14="http://schemas.microsoft.com/office/powerpoint/2010/main" val="2524511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normAutofit/>
          </a:bodyPr>
          <a:lstStyle/>
          <a:p>
            <a:r>
              <a:rPr lang="en-US" dirty="0"/>
              <a:t>Ensuring Closure</a:t>
            </a:r>
          </a:p>
        </p:txBody>
      </p:sp>
      <p:sp>
        <p:nvSpPr>
          <p:cNvPr id="667651" name="Rectangle 3"/>
          <p:cNvSpPr>
            <a:spLocks noGrp="1" noChangeArrowheads="1"/>
          </p:cNvSpPr>
          <p:nvPr>
            <p:ph idx="1"/>
          </p:nvPr>
        </p:nvSpPr>
        <p:spPr>
          <a:xfrm>
            <a:off x="539750" y="1924050"/>
            <a:ext cx="5903913" cy="4067175"/>
          </a:xfrm>
        </p:spPr>
        <p:txBody>
          <a:bodyPr/>
          <a:lstStyle/>
          <a:p>
            <a:pPr>
              <a:buFont typeface="Arial" charset="0"/>
              <a:buChar char="•"/>
            </a:pPr>
            <a:r>
              <a:rPr lang="en-US" dirty="0"/>
              <a:t>The receipt of the first refreshment message sets </a:t>
            </a:r>
            <a:r>
              <a:rPr lang="en-US" i="1" dirty="0"/>
              <a:t>P</a:t>
            </a:r>
            <a:r>
              <a:rPr lang="en-US" i="1" baseline="-25000" dirty="0"/>
              <a:t>F</a:t>
            </a:r>
            <a:r>
              <a:rPr lang="en-US" dirty="0"/>
              <a:t> to 2</a:t>
            </a:r>
          </a:p>
          <a:p>
            <a:pPr>
              <a:buFont typeface="Arial" charset="0"/>
              <a:buChar char="•"/>
            </a:pPr>
            <a:r>
              <a:rPr lang="en-US" dirty="0"/>
              <a:t>The first timeout (which sets </a:t>
            </a:r>
            <a:r>
              <a:rPr lang="en-US" i="1" dirty="0"/>
              <a:t>P</a:t>
            </a:r>
            <a:r>
              <a:rPr lang="en-US" i="1" baseline="-25000" dirty="0"/>
              <a:t>F</a:t>
            </a:r>
            <a:r>
              <a:rPr lang="en-US" dirty="0"/>
              <a:t> to 1) can occur directly after the receipt</a:t>
            </a:r>
          </a:p>
          <a:p>
            <a:pPr>
              <a:buFont typeface="Arial" charset="0"/>
              <a:buChar char="•"/>
            </a:pPr>
            <a:r>
              <a:rPr lang="en-US" dirty="0"/>
              <a:t>The second refreshment message has to arrive before two further timeouts occur</a:t>
            </a:r>
          </a:p>
        </p:txBody>
      </p:sp>
      <p:sp>
        <p:nvSpPr>
          <p:cNvPr id="38"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667652" name="Oval 4"/>
          <p:cNvSpPr>
            <a:spLocks noChangeArrowheads="1"/>
          </p:cNvSpPr>
          <p:nvPr/>
        </p:nvSpPr>
        <p:spPr bwMode="auto">
          <a:xfrm>
            <a:off x="1189584" y="4012972"/>
            <a:ext cx="158750" cy="144462"/>
          </a:xfrm>
          <a:prstGeom prst="ellipse">
            <a:avLst/>
          </a:prstGeom>
          <a:solidFill>
            <a:schemeClr val="accent2"/>
          </a:solidFill>
          <a:ln w="9525">
            <a:solidFill>
              <a:schemeClr val="tx1"/>
            </a:solidFill>
            <a:round/>
            <a:headEnd/>
            <a:tailEnd/>
          </a:ln>
          <a:effectLst/>
        </p:spPr>
        <p:txBody>
          <a:bodyPr wrap="none" anchor="ctr"/>
          <a:lstStyle/>
          <a:p>
            <a:endParaRPr lang="de-DE"/>
          </a:p>
        </p:txBody>
      </p:sp>
      <p:sp>
        <p:nvSpPr>
          <p:cNvPr id="667653" name="Oval 5"/>
          <p:cNvSpPr>
            <a:spLocks noChangeArrowheads="1"/>
          </p:cNvSpPr>
          <p:nvPr/>
        </p:nvSpPr>
        <p:spPr bwMode="auto">
          <a:xfrm>
            <a:off x="1189584" y="5597297"/>
            <a:ext cx="158750" cy="1587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de-DE"/>
          </a:p>
        </p:txBody>
      </p:sp>
      <p:sp>
        <p:nvSpPr>
          <p:cNvPr id="667654" name="Line 6"/>
          <p:cNvSpPr>
            <a:spLocks noChangeShapeType="1"/>
          </p:cNvSpPr>
          <p:nvPr/>
        </p:nvSpPr>
        <p:spPr bwMode="auto">
          <a:xfrm>
            <a:off x="1549947" y="4049484"/>
            <a:ext cx="419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55" name="Line 7"/>
          <p:cNvSpPr>
            <a:spLocks noChangeShapeType="1"/>
          </p:cNvSpPr>
          <p:nvPr/>
        </p:nvSpPr>
        <p:spPr bwMode="auto">
          <a:xfrm>
            <a:off x="1549947" y="5633809"/>
            <a:ext cx="415448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56" name="Line 8"/>
          <p:cNvSpPr>
            <a:spLocks noChangeShapeType="1"/>
          </p:cNvSpPr>
          <p:nvPr/>
        </p:nvSpPr>
        <p:spPr bwMode="auto">
          <a:xfrm>
            <a:off x="2089697" y="4049484"/>
            <a:ext cx="1008062" cy="1584325"/>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57" name="Line 9"/>
          <p:cNvSpPr>
            <a:spLocks noChangeShapeType="1"/>
          </p:cNvSpPr>
          <p:nvPr/>
        </p:nvSpPr>
        <p:spPr bwMode="auto">
          <a:xfrm>
            <a:off x="3421609" y="4049484"/>
            <a:ext cx="2319338" cy="1584325"/>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58" name="Line 10"/>
          <p:cNvSpPr>
            <a:spLocks noChangeShapeType="1"/>
          </p:cNvSpPr>
          <p:nvPr/>
        </p:nvSpPr>
        <p:spPr bwMode="auto">
          <a:xfrm>
            <a:off x="3097759" y="4049484"/>
            <a:ext cx="0" cy="18002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59" name="Line 11"/>
          <p:cNvSpPr>
            <a:spLocks noChangeShapeType="1"/>
          </p:cNvSpPr>
          <p:nvPr/>
        </p:nvSpPr>
        <p:spPr bwMode="auto">
          <a:xfrm>
            <a:off x="5740947" y="3870097"/>
            <a:ext cx="0" cy="1979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60" name="Line 12"/>
          <p:cNvSpPr>
            <a:spLocks noChangeShapeType="1"/>
          </p:cNvSpPr>
          <p:nvPr/>
        </p:nvSpPr>
        <p:spPr bwMode="auto">
          <a:xfrm>
            <a:off x="3421609" y="3870097"/>
            <a:ext cx="0" cy="17637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61" name="Line 13"/>
          <p:cNvSpPr>
            <a:spLocks noChangeShapeType="1"/>
          </p:cNvSpPr>
          <p:nvPr/>
        </p:nvSpPr>
        <p:spPr bwMode="auto">
          <a:xfrm>
            <a:off x="2089697" y="3870097"/>
            <a:ext cx="0" cy="1979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62" name="Text Box 14"/>
          <p:cNvSpPr txBox="1">
            <a:spLocks noChangeArrowheads="1"/>
          </p:cNvSpPr>
          <p:nvPr/>
        </p:nvSpPr>
        <p:spPr bwMode="auto">
          <a:xfrm>
            <a:off x="2531022" y="3636734"/>
            <a:ext cx="3222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l-GR" b="1" i="1">
                <a:cs typeface="Arial" charset="0"/>
              </a:rPr>
              <a:t>ρ</a:t>
            </a:r>
          </a:p>
        </p:txBody>
      </p:sp>
      <p:sp>
        <p:nvSpPr>
          <p:cNvPr id="667663" name="Text Box 15"/>
          <p:cNvSpPr txBox="1">
            <a:spLocks noChangeArrowheads="1"/>
          </p:cNvSpPr>
          <p:nvPr/>
        </p:nvSpPr>
        <p:spPr bwMode="auto">
          <a:xfrm>
            <a:off x="4193134" y="5617934"/>
            <a:ext cx="4492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b="1" i="1"/>
              <a:t>2</a:t>
            </a:r>
            <a:r>
              <a:rPr lang="el-GR" b="1" i="1"/>
              <a:t>ρ</a:t>
            </a:r>
            <a:endParaRPr lang="el-GR" b="1" i="1">
              <a:cs typeface="Arial" charset="0"/>
            </a:endParaRPr>
          </a:p>
        </p:txBody>
      </p:sp>
      <p:sp>
        <p:nvSpPr>
          <p:cNvPr id="667664" name="Text Box 16"/>
          <p:cNvSpPr txBox="1">
            <a:spLocks noChangeArrowheads="1"/>
          </p:cNvSpPr>
          <p:nvPr/>
        </p:nvSpPr>
        <p:spPr bwMode="auto">
          <a:xfrm>
            <a:off x="276340" y="4552722"/>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dirty="0"/>
              <a:t>Max</a:t>
            </a:r>
            <a:r>
              <a:rPr lang="en-US" i="1" dirty="0"/>
              <a:t>.</a:t>
            </a:r>
          </a:p>
          <a:p>
            <a:pPr algn="ctr"/>
            <a:r>
              <a:rPr lang="en-US" i="1" dirty="0"/>
              <a:t>d</a:t>
            </a:r>
            <a:r>
              <a:rPr lang="en-US" dirty="0"/>
              <a:t> hops</a:t>
            </a:r>
          </a:p>
        </p:txBody>
      </p:sp>
      <p:sp>
        <p:nvSpPr>
          <p:cNvPr id="667665" name="Text Box 17"/>
          <p:cNvSpPr txBox="1">
            <a:spLocks noChangeArrowheads="1"/>
          </p:cNvSpPr>
          <p:nvPr/>
        </p:nvSpPr>
        <p:spPr bwMode="auto">
          <a:xfrm>
            <a:off x="2918372" y="5813197"/>
            <a:ext cx="3952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a</a:t>
            </a:r>
            <a:r>
              <a:rPr lang="de-DE" baseline="-25000"/>
              <a:t>0</a:t>
            </a:r>
          </a:p>
        </p:txBody>
      </p:sp>
      <p:sp>
        <p:nvSpPr>
          <p:cNvPr id="667666" name="Text Box 18"/>
          <p:cNvSpPr txBox="1">
            <a:spLocks noChangeArrowheads="1"/>
          </p:cNvSpPr>
          <p:nvPr/>
        </p:nvSpPr>
        <p:spPr bwMode="auto">
          <a:xfrm>
            <a:off x="5561559" y="5813197"/>
            <a:ext cx="3952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a</a:t>
            </a:r>
            <a:r>
              <a:rPr lang="de-DE" baseline="-25000"/>
              <a:t>1</a:t>
            </a:r>
          </a:p>
        </p:txBody>
      </p:sp>
      <p:sp>
        <p:nvSpPr>
          <p:cNvPr id="667667" name="Text Box 19"/>
          <p:cNvSpPr txBox="1">
            <a:spLocks noChangeArrowheads="1"/>
          </p:cNvSpPr>
          <p:nvPr/>
        </p:nvSpPr>
        <p:spPr bwMode="auto">
          <a:xfrm>
            <a:off x="1902372" y="3436709"/>
            <a:ext cx="33178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t</a:t>
            </a:r>
            <a:r>
              <a:rPr lang="de-DE" baseline="-25000"/>
              <a:t>0</a:t>
            </a:r>
          </a:p>
        </p:txBody>
      </p:sp>
      <p:sp>
        <p:nvSpPr>
          <p:cNvPr id="667668" name="Text Box 20"/>
          <p:cNvSpPr txBox="1">
            <a:spLocks noChangeArrowheads="1"/>
          </p:cNvSpPr>
          <p:nvPr/>
        </p:nvSpPr>
        <p:spPr bwMode="auto">
          <a:xfrm>
            <a:off x="3234284" y="3436709"/>
            <a:ext cx="3317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t</a:t>
            </a:r>
            <a:r>
              <a:rPr lang="de-DE" baseline="-25000"/>
              <a:t>1</a:t>
            </a:r>
          </a:p>
        </p:txBody>
      </p:sp>
      <p:sp>
        <p:nvSpPr>
          <p:cNvPr id="667669" name="Text Box 21"/>
          <p:cNvSpPr txBox="1">
            <a:spLocks noChangeArrowheads="1"/>
          </p:cNvSpPr>
          <p:nvPr/>
        </p:nvSpPr>
        <p:spPr bwMode="auto">
          <a:xfrm>
            <a:off x="4266159" y="3673247"/>
            <a:ext cx="7889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d </a:t>
            </a:r>
            <a:r>
              <a:rPr lang="el-GR" i="1"/>
              <a:t>δ</a:t>
            </a:r>
            <a:r>
              <a:rPr lang="de-DE" i="1" baseline="-25000"/>
              <a:t>max</a:t>
            </a:r>
          </a:p>
        </p:txBody>
      </p:sp>
      <p:sp>
        <p:nvSpPr>
          <p:cNvPr id="667670" name="Text Box 22"/>
          <p:cNvSpPr txBox="1">
            <a:spLocks noChangeArrowheads="1"/>
          </p:cNvSpPr>
          <p:nvPr/>
        </p:nvSpPr>
        <p:spPr bwMode="auto">
          <a:xfrm>
            <a:off x="2200822" y="5627459"/>
            <a:ext cx="746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i="1"/>
              <a:t>d </a:t>
            </a:r>
            <a:r>
              <a:rPr lang="el-GR" i="1"/>
              <a:t>δ</a:t>
            </a:r>
            <a:r>
              <a:rPr lang="de-DE" i="1" baseline="-25000"/>
              <a:t>min</a:t>
            </a:r>
          </a:p>
        </p:txBody>
      </p:sp>
      <p:sp>
        <p:nvSpPr>
          <p:cNvPr id="667671" name="Line 23"/>
          <p:cNvSpPr>
            <a:spLocks noChangeShapeType="1"/>
          </p:cNvSpPr>
          <p:nvPr/>
        </p:nvSpPr>
        <p:spPr bwMode="auto">
          <a:xfrm>
            <a:off x="2089697" y="4049484"/>
            <a:ext cx="13319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72" name="Text Box 24"/>
          <p:cNvSpPr txBox="1">
            <a:spLocks noChangeArrowheads="1"/>
          </p:cNvSpPr>
          <p:nvPr/>
        </p:nvSpPr>
        <p:spPr bwMode="auto">
          <a:xfrm>
            <a:off x="6310313" y="4394200"/>
            <a:ext cx="2833693" cy="474994"/>
          </a:xfrm>
          <a:prstGeom prst="rect">
            <a:avLst/>
          </a:prstGeom>
          <a:solidFill>
            <a:schemeClr val="accent2">
              <a:lumMod val="40000"/>
              <a:lumOff val="60000"/>
            </a:schemeClr>
          </a:solidFill>
          <a:ln w="9525">
            <a:solidFill>
              <a:schemeClr val="tx1"/>
            </a:solidFill>
            <a:miter lim="800000"/>
            <a:headEnd/>
            <a:tailEnd/>
          </a:ln>
          <a:effectLst/>
        </p:spPr>
        <p:txBody>
          <a:bodyPr wrap="none" lIns="126000" tIns="82800" rIns="126000" bIns="82800">
            <a:spAutoFit/>
          </a:bodyPr>
          <a:lstStyle/>
          <a:p>
            <a:r>
              <a:rPr lang="de-DE" sz="2000" i="1" dirty="0"/>
              <a:t>2</a:t>
            </a:r>
            <a:r>
              <a:rPr lang="el-GR" i="1" dirty="0"/>
              <a:t>ρ</a:t>
            </a:r>
            <a:r>
              <a:rPr lang="de-DE" sz="2000" i="1" dirty="0"/>
              <a:t> </a:t>
            </a:r>
            <a:r>
              <a:rPr lang="en-US" sz="2000" i="1" dirty="0">
                <a:cs typeface="Arial" charset="0"/>
              </a:rPr>
              <a:t>&gt; </a:t>
            </a:r>
            <a:r>
              <a:rPr lang="el-GR" i="1" dirty="0"/>
              <a:t>ρ</a:t>
            </a:r>
            <a:r>
              <a:rPr lang="en-US" dirty="0"/>
              <a:t> + </a:t>
            </a:r>
            <a:r>
              <a:rPr lang="de-DE" sz="2000" i="1" dirty="0"/>
              <a:t>d</a:t>
            </a:r>
            <a:r>
              <a:rPr lang="de-DE" sz="2000" dirty="0"/>
              <a:t> (</a:t>
            </a:r>
            <a:r>
              <a:rPr lang="el-GR" sz="2000" i="1" dirty="0"/>
              <a:t>δ</a:t>
            </a:r>
            <a:r>
              <a:rPr lang="de-DE" sz="2000" i="1" baseline="-25000" dirty="0"/>
              <a:t>max</a:t>
            </a:r>
            <a:r>
              <a:rPr lang="de-DE" sz="2000" dirty="0"/>
              <a:t> – </a:t>
            </a:r>
            <a:r>
              <a:rPr lang="el-GR" sz="2000" i="1" dirty="0"/>
              <a:t>δ</a:t>
            </a:r>
            <a:r>
              <a:rPr lang="de-DE" sz="2000" i="1" baseline="-25000" dirty="0"/>
              <a:t>min</a:t>
            </a:r>
            <a:r>
              <a:rPr lang="de-DE" sz="2000" dirty="0"/>
              <a:t>)</a:t>
            </a:r>
          </a:p>
        </p:txBody>
      </p:sp>
      <p:sp>
        <p:nvSpPr>
          <p:cNvPr id="667673" name="Line 25"/>
          <p:cNvSpPr>
            <a:spLocks noChangeShapeType="1"/>
          </p:cNvSpPr>
          <p:nvPr/>
        </p:nvSpPr>
        <p:spPr bwMode="auto">
          <a:xfrm>
            <a:off x="1276897" y="4193947"/>
            <a:ext cx="0" cy="1295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74" name="Line 26"/>
          <p:cNvSpPr>
            <a:spLocks noChangeShapeType="1"/>
          </p:cNvSpPr>
          <p:nvPr/>
        </p:nvSpPr>
        <p:spPr bwMode="auto">
          <a:xfrm>
            <a:off x="3077122" y="5633809"/>
            <a:ext cx="13319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75" name="Line 27"/>
          <p:cNvSpPr>
            <a:spLocks noChangeShapeType="1"/>
          </p:cNvSpPr>
          <p:nvPr/>
        </p:nvSpPr>
        <p:spPr bwMode="auto">
          <a:xfrm>
            <a:off x="4409034" y="5633809"/>
            <a:ext cx="1331913"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76" name="Text Box 28"/>
          <p:cNvSpPr txBox="1">
            <a:spLocks noChangeArrowheads="1"/>
          </p:cNvSpPr>
          <p:nvPr/>
        </p:nvSpPr>
        <p:spPr bwMode="auto">
          <a:xfrm>
            <a:off x="6580188" y="5391150"/>
            <a:ext cx="2396073" cy="474994"/>
          </a:xfrm>
          <a:prstGeom prst="rect">
            <a:avLst/>
          </a:prstGeom>
          <a:solidFill>
            <a:schemeClr val="accent2"/>
          </a:solidFill>
          <a:ln w="9525">
            <a:solidFill>
              <a:schemeClr val="tx1"/>
            </a:solidFill>
            <a:miter lim="800000"/>
            <a:headEnd/>
            <a:tailEnd/>
          </a:ln>
          <a:effectLst/>
        </p:spPr>
        <p:txBody>
          <a:bodyPr wrap="none" lIns="126000" tIns="82800" rIns="126000" bIns="82800">
            <a:spAutoFit/>
          </a:bodyPr>
          <a:lstStyle/>
          <a:p>
            <a:r>
              <a:rPr lang="el-GR" b="1" i="1" dirty="0"/>
              <a:t>ρ</a:t>
            </a:r>
            <a:r>
              <a:rPr lang="de-DE" sz="2000" b="1" i="1" dirty="0"/>
              <a:t> </a:t>
            </a:r>
            <a:r>
              <a:rPr lang="en-US" sz="2000" b="1" i="1" dirty="0">
                <a:cs typeface="Arial" charset="0"/>
              </a:rPr>
              <a:t>&gt; </a:t>
            </a:r>
            <a:r>
              <a:rPr lang="de-DE" sz="2000" b="1" i="1" dirty="0"/>
              <a:t>d</a:t>
            </a:r>
            <a:r>
              <a:rPr lang="de-DE" sz="2000" b="1" dirty="0"/>
              <a:t> (</a:t>
            </a:r>
            <a:r>
              <a:rPr lang="el-GR" sz="2000" b="1" i="1" dirty="0"/>
              <a:t>δ</a:t>
            </a:r>
            <a:r>
              <a:rPr lang="de-DE" sz="2000" b="1" i="1" baseline="-25000" dirty="0"/>
              <a:t>max</a:t>
            </a:r>
            <a:r>
              <a:rPr lang="de-DE" sz="2000" b="1" dirty="0"/>
              <a:t> – </a:t>
            </a:r>
            <a:r>
              <a:rPr lang="el-GR" sz="2000" b="1" i="1" dirty="0"/>
              <a:t>δ</a:t>
            </a:r>
            <a:r>
              <a:rPr lang="de-DE" sz="2000" b="1" i="1" baseline="-25000" dirty="0"/>
              <a:t>min</a:t>
            </a:r>
            <a:r>
              <a:rPr lang="de-DE" sz="2000" b="1" dirty="0"/>
              <a:t>)</a:t>
            </a:r>
          </a:p>
        </p:txBody>
      </p:sp>
      <p:sp>
        <p:nvSpPr>
          <p:cNvPr id="667677" name="Text Box 29"/>
          <p:cNvSpPr txBox="1">
            <a:spLocks noChangeArrowheads="1"/>
          </p:cNvSpPr>
          <p:nvPr/>
        </p:nvSpPr>
        <p:spPr bwMode="auto">
          <a:xfrm rot="5400000">
            <a:off x="7454106" y="4902994"/>
            <a:ext cx="401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2400">
                <a:latin typeface="Arial Unicode MS" pitchFamily="34" charset="-128"/>
                <a:ea typeface="Arial Unicode MS" pitchFamily="34" charset="-128"/>
                <a:cs typeface="Arial Unicode MS" pitchFamily="34" charset="-128"/>
              </a:rPr>
              <a:t>⇒</a:t>
            </a:r>
          </a:p>
        </p:txBody>
      </p:sp>
      <p:sp>
        <p:nvSpPr>
          <p:cNvPr id="667678" name="Rectangle 30"/>
          <p:cNvSpPr>
            <a:spLocks noChangeArrowheads="1"/>
          </p:cNvSpPr>
          <p:nvPr/>
        </p:nvSpPr>
        <p:spPr bwMode="auto">
          <a:xfrm>
            <a:off x="6634163" y="2024063"/>
            <a:ext cx="1901825" cy="998537"/>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26000" tIns="82800" rIns="126000" bIns="82800">
            <a:spAutoFit/>
          </a:bodyPr>
          <a:lstStyle/>
          <a:p>
            <a:pPr>
              <a:tabLst>
                <a:tab pos="354013" algn="l"/>
                <a:tab pos="628650" algn="l"/>
              </a:tabLst>
            </a:pPr>
            <a:r>
              <a:rPr lang="de-DE" i="1"/>
              <a:t>a</a:t>
            </a:r>
            <a:r>
              <a:rPr lang="de-DE" baseline="-25000"/>
              <a:t>0</a:t>
            </a:r>
            <a:r>
              <a:rPr lang="de-DE"/>
              <a:t> 	= 	</a:t>
            </a:r>
            <a:r>
              <a:rPr lang="de-DE" i="1"/>
              <a:t>t</a:t>
            </a:r>
            <a:r>
              <a:rPr lang="de-DE" baseline="-25000"/>
              <a:t>0</a:t>
            </a:r>
            <a:r>
              <a:rPr lang="de-DE"/>
              <a:t> + </a:t>
            </a:r>
            <a:r>
              <a:rPr lang="de-DE" i="1"/>
              <a:t>d</a:t>
            </a:r>
            <a:r>
              <a:rPr lang="de-DE"/>
              <a:t> </a:t>
            </a:r>
            <a:r>
              <a:rPr lang="el-GR" i="1"/>
              <a:t>δ</a:t>
            </a:r>
            <a:r>
              <a:rPr lang="de-DE" i="1" baseline="-25000"/>
              <a:t>min</a:t>
            </a:r>
          </a:p>
          <a:p>
            <a:pPr>
              <a:tabLst>
                <a:tab pos="354013" algn="l"/>
                <a:tab pos="628650" algn="l"/>
              </a:tabLst>
            </a:pPr>
            <a:r>
              <a:rPr lang="de-DE" i="1"/>
              <a:t>a</a:t>
            </a:r>
            <a:r>
              <a:rPr lang="de-DE" baseline="-25000"/>
              <a:t>1</a:t>
            </a:r>
            <a:r>
              <a:rPr lang="de-DE"/>
              <a:t> 	= 	</a:t>
            </a:r>
            <a:r>
              <a:rPr lang="de-DE" i="1"/>
              <a:t>t</a:t>
            </a:r>
            <a:r>
              <a:rPr lang="de-DE" baseline="-25000"/>
              <a:t>1</a:t>
            </a:r>
            <a:r>
              <a:rPr lang="de-DE"/>
              <a:t> + </a:t>
            </a:r>
            <a:r>
              <a:rPr lang="de-DE" i="1"/>
              <a:t>d</a:t>
            </a:r>
            <a:r>
              <a:rPr lang="de-DE"/>
              <a:t> </a:t>
            </a:r>
            <a:r>
              <a:rPr lang="el-GR" i="1"/>
              <a:t>δ</a:t>
            </a:r>
            <a:r>
              <a:rPr lang="de-DE" i="1" baseline="-25000"/>
              <a:t>max</a:t>
            </a:r>
          </a:p>
          <a:p>
            <a:pPr>
              <a:tabLst>
                <a:tab pos="354013" algn="l"/>
                <a:tab pos="628650" algn="l"/>
              </a:tabLst>
            </a:pPr>
            <a:r>
              <a:rPr lang="de-DE" i="1"/>
              <a:t>t</a:t>
            </a:r>
            <a:r>
              <a:rPr lang="de-DE" i="1" baseline="-25000"/>
              <a:t>1</a:t>
            </a:r>
            <a:r>
              <a:rPr lang="de-DE" i="1"/>
              <a:t> 	= 	t</a:t>
            </a:r>
            <a:r>
              <a:rPr lang="de-DE" i="1" baseline="-25000"/>
              <a:t>0</a:t>
            </a:r>
            <a:r>
              <a:rPr lang="de-DE" i="1"/>
              <a:t> + </a:t>
            </a:r>
            <a:r>
              <a:rPr lang="el-GR" i="1">
                <a:cs typeface="Arial" charset="0"/>
              </a:rPr>
              <a:t>ρ</a:t>
            </a:r>
          </a:p>
        </p:txBody>
      </p:sp>
      <p:sp>
        <p:nvSpPr>
          <p:cNvPr id="667679" name="Rectangle 31"/>
          <p:cNvSpPr>
            <a:spLocks noChangeArrowheads="1"/>
          </p:cNvSpPr>
          <p:nvPr/>
        </p:nvSpPr>
        <p:spPr bwMode="auto">
          <a:xfrm>
            <a:off x="6940550" y="3392488"/>
            <a:ext cx="1459919" cy="444216"/>
          </a:xfrm>
          <a:prstGeom prst="rect">
            <a:avLst/>
          </a:prstGeom>
          <a:solidFill>
            <a:schemeClr val="accent2">
              <a:lumMod val="40000"/>
              <a:lumOff val="60000"/>
            </a:schemeClr>
          </a:solidFill>
          <a:ln w="9525">
            <a:solidFill>
              <a:schemeClr val="tx1"/>
            </a:solidFill>
            <a:miter lim="800000"/>
            <a:headEnd/>
            <a:tailEnd/>
          </a:ln>
          <a:effectLst/>
        </p:spPr>
        <p:txBody>
          <a:bodyPr wrap="none" lIns="126000" tIns="82800" rIns="126000" bIns="82800">
            <a:spAutoFit/>
          </a:bodyPr>
          <a:lstStyle/>
          <a:p>
            <a:r>
              <a:rPr lang="de-DE" i="1" dirty="0"/>
              <a:t>2</a:t>
            </a:r>
            <a:r>
              <a:rPr lang="el-GR" i="1" dirty="0"/>
              <a:t>ρ</a:t>
            </a:r>
            <a:r>
              <a:rPr lang="de-DE" i="1" dirty="0"/>
              <a:t> </a:t>
            </a:r>
            <a:r>
              <a:rPr lang="en-US" i="1" dirty="0"/>
              <a:t>&gt; a</a:t>
            </a:r>
            <a:r>
              <a:rPr lang="en-US" baseline="-25000" dirty="0"/>
              <a:t>1</a:t>
            </a:r>
            <a:r>
              <a:rPr lang="en-US" i="1" dirty="0"/>
              <a:t> – a</a:t>
            </a:r>
            <a:r>
              <a:rPr lang="en-US" baseline="-25000" dirty="0"/>
              <a:t>0</a:t>
            </a:r>
            <a:endParaRPr lang="de-DE" baseline="-25000" dirty="0"/>
          </a:p>
        </p:txBody>
      </p:sp>
      <p:sp>
        <p:nvSpPr>
          <p:cNvPr id="667680" name="Text Box 32"/>
          <p:cNvSpPr txBox="1">
            <a:spLocks noChangeArrowheads="1"/>
          </p:cNvSpPr>
          <p:nvPr/>
        </p:nvSpPr>
        <p:spPr bwMode="auto">
          <a:xfrm rot="5400000">
            <a:off x="7454106" y="3906044"/>
            <a:ext cx="401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sz="2400">
                <a:latin typeface="Arial Unicode MS" pitchFamily="34" charset="-128"/>
                <a:ea typeface="Arial Unicode MS" pitchFamily="34" charset="-128"/>
                <a:cs typeface="Arial Unicode MS" pitchFamily="34" charset="-128"/>
              </a:rPr>
              <a:t>⇒</a:t>
            </a:r>
          </a:p>
        </p:txBody>
      </p:sp>
      <p:sp>
        <p:nvSpPr>
          <p:cNvPr id="667681" name="Rectangle 33"/>
          <p:cNvSpPr>
            <a:spLocks noChangeArrowheads="1"/>
          </p:cNvSpPr>
          <p:nvPr/>
        </p:nvSpPr>
        <p:spPr bwMode="auto">
          <a:xfrm>
            <a:off x="4732884" y="4487634"/>
            <a:ext cx="215900" cy="360363"/>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de-DE"/>
              <a:t>2</a:t>
            </a:r>
          </a:p>
        </p:txBody>
      </p:sp>
      <p:sp>
        <p:nvSpPr>
          <p:cNvPr id="667682" name="Rectangle 34"/>
          <p:cNvSpPr>
            <a:spLocks noChangeArrowheads="1"/>
          </p:cNvSpPr>
          <p:nvPr/>
        </p:nvSpPr>
        <p:spPr bwMode="auto">
          <a:xfrm>
            <a:off x="2680247" y="4487634"/>
            <a:ext cx="215900" cy="360363"/>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de-DE"/>
              <a:t>1</a:t>
            </a:r>
          </a:p>
        </p:txBody>
      </p:sp>
      <p:sp>
        <p:nvSpPr>
          <p:cNvPr id="667683" name="Line 35"/>
          <p:cNvSpPr>
            <a:spLocks noChangeShapeType="1"/>
          </p:cNvSpPr>
          <p:nvPr/>
        </p:nvSpPr>
        <p:spPr bwMode="auto">
          <a:xfrm>
            <a:off x="5364088" y="2774951"/>
            <a:ext cx="1439937" cy="833437"/>
          </a:xfrm>
          <a:prstGeom prst="line">
            <a:avLst/>
          </a:prstGeom>
          <a:noFill/>
          <a:ln w="38100">
            <a:solidFill>
              <a:schemeClr val="accent1">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a:p>
        </p:txBody>
      </p:sp>
      <p:sp>
        <p:nvSpPr>
          <p:cNvPr id="667684" name="Text Box 36"/>
          <p:cNvSpPr txBox="1">
            <a:spLocks noChangeArrowheads="1"/>
          </p:cNvSpPr>
          <p:nvPr/>
        </p:nvSpPr>
        <p:spPr bwMode="auto">
          <a:xfrm>
            <a:off x="200572" y="3862159"/>
            <a:ext cx="67197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e-DE" dirty="0"/>
              <a:t>Root</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55</a:t>
            </a:fld>
            <a:endParaRPr lang="de-DE" dirty="0"/>
          </a:p>
        </p:txBody>
      </p:sp>
    </p:spTree>
    <p:extLst>
      <p:ext uri="{BB962C8B-B14F-4D97-AF65-F5344CB8AC3E}">
        <p14:creationId xmlns:p14="http://schemas.microsoft.com/office/powerpoint/2010/main" val="248177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dirty="0"/>
              <a:t>Literature</a:t>
            </a:r>
          </a:p>
        </p:txBody>
      </p:sp>
      <p:sp>
        <p:nvSpPr>
          <p:cNvPr id="561155" name="Rectangle 3"/>
          <p:cNvSpPr>
            <a:spLocks noGrp="1" noChangeArrowheads="1"/>
          </p:cNvSpPr>
          <p:nvPr>
            <p:ph idx="1"/>
          </p:nvPr>
        </p:nvSpPr>
        <p:spPr>
          <a:xfrm>
            <a:off x="539750" y="1924050"/>
            <a:ext cx="8208714" cy="4067175"/>
          </a:xfrm>
        </p:spPr>
        <p:txBody>
          <a:bodyPr/>
          <a:lstStyle/>
          <a:p>
            <a:pPr marL="419100" indent="-419100">
              <a:lnSpc>
                <a:spcPct val="110000"/>
              </a:lnSpc>
              <a:buFont typeface="Arial" charset="0"/>
              <a:buAutoNum type="arabicPeriod"/>
            </a:pPr>
            <a:r>
              <a:rPr lang="de-DE" dirty="0"/>
              <a:t>G. </a:t>
            </a:r>
            <a:r>
              <a:rPr lang="de-DE" dirty="0" err="1"/>
              <a:t>Coulouris</a:t>
            </a:r>
            <a:r>
              <a:rPr lang="de-DE" dirty="0"/>
              <a:t>, J. </a:t>
            </a:r>
            <a:r>
              <a:rPr lang="de-DE" dirty="0" err="1"/>
              <a:t>Dollimore</a:t>
            </a:r>
            <a:r>
              <a:rPr lang="de-DE" dirty="0"/>
              <a:t>, </a:t>
            </a:r>
            <a:r>
              <a:rPr lang="de-DE" dirty="0" err="1"/>
              <a:t>and</a:t>
            </a:r>
            <a:r>
              <a:rPr lang="de-DE" dirty="0"/>
              <a:t> T. </a:t>
            </a:r>
            <a:r>
              <a:rPr lang="de-DE" dirty="0" err="1"/>
              <a:t>Kindberg</a:t>
            </a:r>
            <a:r>
              <a:rPr lang="de-DE" dirty="0"/>
              <a:t>. Distributed Systems: </a:t>
            </a:r>
            <a:r>
              <a:rPr lang="de-DE" dirty="0" err="1"/>
              <a:t>Concepts</a:t>
            </a:r>
            <a:r>
              <a:rPr lang="de-DE" dirty="0"/>
              <a:t> </a:t>
            </a:r>
            <a:r>
              <a:rPr lang="de-DE" dirty="0" err="1"/>
              <a:t>and</a:t>
            </a:r>
            <a:r>
              <a:rPr lang="de-DE" dirty="0"/>
              <a:t> Design. Addison-Wesley, 4th </a:t>
            </a:r>
            <a:r>
              <a:rPr lang="de-DE" dirty="0" err="1"/>
              <a:t>edition</a:t>
            </a:r>
            <a:r>
              <a:rPr lang="de-DE" dirty="0"/>
              <a:t>, 2005. Chapter 17</a:t>
            </a:r>
          </a:p>
          <a:p>
            <a:pPr marL="419100" indent="-419100">
              <a:lnSpc>
                <a:spcPct val="110000"/>
              </a:lnSpc>
              <a:buFont typeface="Arial" charset="0"/>
              <a:buAutoNum type="arabicPeriod"/>
            </a:pPr>
            <a:endParaRPr lang="de-DE" dirty="0"/>
          </a:p>
          <a:p>
            <a:pPr marL="419100" indent="-419100">
              <a:lnSpc>
                <a:spcPct val="110000"/>
              </a:lnSpc>
              <a:buFont typeface="Arial" charset="0"/>
              <a:buAutoNum type="arabicPeriod"/>
            </a:pPr>
            <a:r>
              <a:rPr lang="de-DE" dirty="0" err="1"/>
              <a:t>Pankaj</a:t>
            </a:r>
            <a:r>
              <a:rPr lang="de-DE" dirty="0"/>
              <a:t> </a:t>
            </a:r>
            <a:r>
              <a:rPr lang="de-DE" dirty="0" err="1"/>
              <a:t>Jalote</a:t>
            </a:r>
            <a:r>
              <a:rPr lang="de-DE" dirty="0"/>
              <a:t>  </a:t>
            </a:r>
            <a:r>
              <a:rPr lang="en-US" dirty="0"/>
              <a:t>Fault Tolerance in Distributed Systems April 1994 </a:t>
            </a:r>
          </a:p>
          <a:p>
            <a:pPr marL="419100" indent="-419100">
              <a:lnSpc>
                <a:spcPct val="110000"/>
              </a:lnSpc>
              <a:buFont typeface="Arial" charset="0"/>
              <a:buAutoNum type="arabicPeriod"/>
            </a:pPr>
            <a:endParaRPr lang="de-DE" dirty="0"/>
          </a:p>
          <a:p>
            <a:pPr marL="419100" indent="-419100">
              <a:lnSpc>
                <a:spcPct val="110000"/>
              </a:lnSpc>
              <a:buFont typeface="Arial" charset="0"/>
              <a:buAutoNum type="arabicPeriod"/>
            </a:pPr>
            <a:r>
              <a:rPr lang="en-US" dirty="0"/>
              <a:t>D.K. </a:t>
            </a:r>
            <a:r>
              <a:rPr lang="en-US" dirty="0" err="1"/>
              <a:t>Pradhan</a:t>
            </a:r>
            <a:r>
              <a:rPr lang="en-US" dirty="0"/>
              <a:t> (</a:t>
            </a:r>
            <a:r>
              <a:rPr lang="en-US" dirty="0" err="1"/>
              <a:t>Hrsg</a:t>
            </a:r>
            <a:r>
              <a:rPr lang="en-US" dirty="0"/>
              <a:t>.): Fault Tolerant Computer Systems, Prentice Hall, 1996</a:t>
            </a:r>
          </a:p>
          <a:p>
            <a:pPr marL="419100" indent="-419100">
              <a:lnSpc>
                <a:spcPct val="110000"/>
              </a:lnSpc>
              <a:buFont typeface="Arial" charset="0"/>
              <a:buAutoNum type="arabicPeriod"/>
            </a:pPr>
            <a:endParaRPr lang="en-US" dirty="0"/>
          </a:p>
          <a:p>
            <a:pPr marL="419100" indent="-419100">
              <a:lnSpc>
                <a:spcPct val="110000"/>
              </a:lnSpc>
              <a:buFont typeface="Arial" charset="0"/>
              <a:buAutoNum type="arabicPeriod"/>
            </a:pPr>
            <a:r>
              <a:rPr lang="en-US" dirty="0"/>
              <a:t>D.P. </a:t>
            </a:r>
            <a:r>
              <a:rPr lang="en-US" dirty="0" err="1"/>
              <a:t>Siewiorek</a:t>
            </a:r>
            <a:r>
              <a:rPr lang="en-US" dirty="0"/>
              <a:t>, R.S. </a:t>
            </a:r>
            <a:r>
              <a:rPr lang="en-US" dirty="0" err="1"/>
              <a:t>Swarz</a:t>
            </a:r>
            <a:r>
              <a:rPr lang="en-US" dirty="0"/>
              <a:t>: The Theory and Practice of Reliable Systems Design, Digital Press,</a:t>
            </a:r>
          </a:p>
          <a:p>
            <a:r>
              <a:rPr lang="en-US" dirty="0"/>
              <a:t>1995</a:t>
            </a:r>
          </a:p>
          <a:p>
            <a:pPr marL="419100" indent="-419100">
              <a:buFont typeface="+mj-lt"/>
              <a:buAutoNum type="arabicPeriod" startAt="5"/>
            </a:pPr>
            <a:r>
              <a:rPr lang="en-US" b="1" dirty="0"/>
              <a:t>E. W. Dijkstra. Self-Stabilizing Systems in Spite of Distributed Control. Communications of the ACM, 17(11):643--644, 1974.</a:t>
            </a:r>
          </a:p>
          <a:p>
            <a:pPr marL="419100" indent="-419100">
              <a:buFont typeface="Arial" charset="0"/>
              <a:buAutoNum type="arabicPeriod" startAt="5"/>
            </a:pPr>
            <a:r>
              <a:rPr lang="en-US" dirty="0"/>
              <a:t>S. </a:t>
            </a:r>
            <a:r>
              <a:rPr lang="en-US" dirty="0" err="1"/>
              <a:t>Dolev</a:t>
            </a:r>
            <a:r>
              <a:rPr lang="en-US" dirty="0"/>
              <a:t>. Self-Stabilization. MIT Press, 2000.</a:t>
            </a:r>
          </a:p>
          <a:p>
            <a:pPr marL="419100" indent="-419100">
              <a:buFont typeface="Arial" charset="0"/>
              <a:buAutoNum type="arabicPeriod" startAt="5"/>
            </a:pPr>
            <a:r>
              <a:rPr lang="en-US" dirty="0"/>
              <a:t>M. Schneider. Self-stabilization. ACM Computing Surveys, 25(1):45--67, 1993.</a:t>
            </a:r>
          </a:p>
          <a:p>
            <a:pPr marL="419100" indent="-419100">
              <a:buFont typeface="Arial" charset="0"/>
              <a:buAutoNum type="arabicPeriod" startAt="5"/>
            </a:pPr>
            <a:r>
              <a:rPr lang="en-US" dirty="0"/>
              <a:t>F. C. </a:t>
            </a:r>
            <a:r>
              <a:rPr lang="en-US" dirty="0" err="1"/>
              <a:t>Gärtner</a:t>
            </a:r>
            <a:r>
              <a:rPr lang="en-US" dirty="0"/>
              <a:t>. A survey of self-stabilizing spanning-tree construction algorithms. Technical Report 200338, Swiss Federal Institute of Technology (EPFL), School of Computer and Communication Sciences, Lausanne, Switzerland, June 2003.</a:t>
            </a:r>
            <a:endParaRPr lang="de-DE" dirty="0"/>
          </a:p>
          <a:p>
            <a:endParaRPr lang="en-US" dirty="0"/>
          </a:p>
          <a:p>
            <a:pPr marL="419100" indent="-419100">
              <a:buFont typeface="Arial" charset="0"/>
              <a:buAutoNum type="arabicPeriod"/>
            </a:pPr>
            <a:endParaRPr lang="de-DE" dirty="0"/>
          </a:p>
          <a:p>
            <a:pPr marL="419100" indent="-419100">
              <a:buFont typeface="Arial" charset="0"/>
              <a:buAutoNum type="arabicPeriod"/>
            </a:pPr>
            <a:endParaRPr lang="de-DE" dirty="0"/>
          </a:p>
          <a:p>
            <a:pPr marL="419100" indent="-419100">
              <a:lnSpc>
                <a:spcPct val="110000"/>
              </a:lnSpc>
              <a:buFont typeface="Arial" charset="0"/>
              <a:buAutoNum type="arabicPeriod"/>
            </a:pPr>
            <a:endParaRPr lang="de-DE" dirty="0"/>
          </a:p>
          <a:p>
            <a:pPr marL="419100" indent="-419100">
              <a:lnSpc>
                <a:spcPct val="110000"/>
              </a:lnSpc>
            </a:pPr>
            <a:endParaRPr lang="de-DE"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56</a:t>
            </a:fld>
            <a:endParaRPr lang="de-DE" dirty="0"/>
          </a:p>
        </p:txBody>
      </p:sp>
    </p:spTree>
    <p:extLst>
      <p:ext uri="{BB962C8B-B14F-4D97-AF65-F5344CB8AC3E}">
        <p14:creationId xmlns:p14="http://schemas.microsoft.com/office/powerpoint/2010/main" val="6753101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normAutofit/>
          </a:bodyPr>
          <a:lstStyle/>
          <a:p>
            <a:r>
              <a:rPr lang="en-US" dirty="0"/>
              <a:t>Classification of Faults– Malicious Faults</a:t>
            </a:r>
          </a:p>
        </p:txBody>
      </p:sp>
      <p:sp>
        <p:nvSpPr>
          <p:cNvPr id="637955" name="Rectangle 3"/>
          <p:cNvSpPr>
            <a:spLocks noGrp="1" noChangeArrowheads="1"/>
          </p:cNvSpPr>
          <p:nvPr>
            <p:ph idx="1"/>
          </p:nvPr>
        </p:nvSpPr>
        <p:spPr/>
        <p:txBody>
          <a:bodyPr>
            <a:normAutofit/>
          </a:bodyPr>
          <a:lstStyle/>
          <a:p>
            <a:pPr>
              <a:buFont typeface="Arial" charset="0"/>
              <a:buChar char="•"/>
            </a:pPr>
            <a:r>
              <a:rPr lang="en-US" dirty="0"/>
              <a:t>Often denoted as </a:t>
            </a:r>
            <a:r>
              <a:rPr lang="en-US" b="1" dirty="0">
                <a:solidFill>
                  <a:schemeClr val="tx2"/>
                </a:solidFill>
              </a:rPr>
              <a:t>Byzantine faults</a:t>
            </a:r>
            <a:r>
              <a:rPr lang="en-US" dirty="0"/>
              <a:t> (</a:t>
            </a:r>
            <a:r>
              <a:rPr lang="en-US" dirty="0" err="1"/>
              <a:t>Lamport</a:t>
            </a:r>
            <a:r>
              <a:rPr lang="en-US" dirty="0"/>
              <a:t>, 1982)</a:t>
            </a:r>
          </a:p>
          <a:p>
            <a:pPr>
              <a:buFont typeface="Arial" charset="0"/>
              <a:buChar char="•"/>
            </a:pPr>
            <a:r>
              <a:rPr lang="en-US" dirty="0"/>
              <a:t>Faulty processes can exercise arbitrary actions and cooperate among each other</a:t>
            </a:r>
          </a:p>
          <a:p>
            <a:pPr lvl="1"/>
            <a:r>
              <a:rPr lang="en-US" dirty="0"/>
              <a:t>For example, exercise arbitrary calculations and send arbitrary messages</a:t>
            </a:r>
          </a:p>
          <a:p>
            <a:pPr>
              <a:buFont typeface="Arial" charset="0"/>
              <a:buChar char="•"/>
            </a:pPr>
            <a:r>
              <a:rPr lang="en-US" dirty="0"/>
              <a:t>Often, also limited model</a:t>
            </a:r>
          </a:p>
          <a:p>
            <a:pPr lvl="1"/>
            <a:r>
              <a:rPr lang="en-US" dirty="0"/>
              <a:t>E.g., faulty processes can exercise arbitrary actions calculable with polynomial complexity (i.e., they cannot fake digital signatures of correct nodes)</a:t>
            </a:r>
          </a:p>
          <a:p>
            <a:pPr>
              <a:buFont typeface="Arial" charset="0"/>
              <a:buChar char="•"/>
            </a:pPr>
            <a:r>
              <a:rPr lang="en-US" dirty="0"/>
              <a:t>Model covers all kinds of faults, e.g., it also targets attacks on a system from outside</a:t>
            </a:r>
          </a:p>
          <a:p>
            <a:pPr>
              <a:buFont typeface="Arial" charset="0"/>
              <a:buChar char="•"/>
            </a:pPr>
            <a:r>
              <a:rPr lang="en-US" dirty="0"/>
              <a:t>Model also contains all “simpler” cases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6</a:t>
            </a:fld>
            <a:endParaRPr lang="de-DE" dirty="0"/>
          </a:p>
        </p:txBody>
      </p:sp>
    </p:spTree>
    <p:extLst>
      <p:ext uri="{BB962C8B-B14F-4D97-AF65-F5344CB8AC3E}">
        <p14:creationId xmlns:p14="http://schemas.microsoft.com/office/powerpoint/2010/main" val="375360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a:t>Example</a:t>
            </a:r>
            <a:r>
              <a:rPr lang="de-DE" dirty="0"/>
              <a:t>: Fault </a:t>
            </a:r>
            <a:r>
              <a:rPr lang="de-DE" dirty="0" err="1"/>
              <a:t>models</a:t>
            </a:r>
            <a:r>
              <a:rPr lang="de-DE" dirty="0"/>
              <a:t> </a:t>
            </a:r>
            <a:r>
              <a:rPr lang="de-DE" dirty="0" err="1"/>
              <a:t>for</a:t>
            </a:r>
            <a:r>
              <a:rPr lang="de-DE" dirty="0"/>
              <a:t> Distributed Systems</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7</a:t>
            </a:fld>
            <a:endParaRPr lang="de-DE" dirty="0"/>
          </a:p>
        </p:txBody>
      </p:sp>
      <p:pic>
        <p:nvPicPr>
          <p:cNvPr id="9" name="Picture 2"/>
          <p:cNvPicPr>
            <a:picLocks noGrp="1" noChangeAspect="1" noChangeArrowheads="1"/>
          </p:cNvPicPr>
          <p:nvPr>
            <p:ph idx="1"/>
          </p:nvPr>
        </p:nvPicPr>
        <p:blipFill>
          <a:blip r:embed="rId2" cstate="print"/>
          <a:srcRect/>
          <a:stretch>
            <a:fillRect/>
          </a:stretch>
        </p:blipFill>
        <p:spPr bwMode="auto">
          <a:xfrm>
            <a:off x="2631726" y="1924050"/>
            <a:ext cx="3877373" cy="4067175"/>
          </a:xfrm>
          <a:prstGeom prst="rect">
            <a:avLst/>
          </a:prstGeom>
          <a:noFill/>
          <a:ln w="9525">
            <a:noFill/>
            <a:miter lim="800000"/>
            <a:headEnd/>
            <a:tailEnd/>
          </a:ln>
        </p:spPr>
      </p:pic>
    </p:spTree>
    <p:extLst>
      <p:ext uri="{BB962C8B-B14F-4D97-AF65-F5344CB8AC3E}">
        <p14:creationId xmlns:p14="http://schemas.microsoft.com/office/powerpoint/2010/main" val="413257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Approaches</a:t>
            </a:r>
          </a:p>
        </p:txBody>
      </p:sp>
      <p:sp>
        <p:nvSpPr>
          <p:cNvPr id="3" name="Inhaltsplatzhalter 2"/>
          <p:cNvSpPr>
            <a:spLocks noGrp="1"/>
          </p:cNvSpPr>
          <p:nvPr>
            <p:ph idx="1"/>
          </p:nvPr>
        </p:nvSpPr>
        <p:spPr/>
        <p:txBody>
          <a:bodyPr>
            <a:normAutofit/>
          </a:bodyPr>
          <a:lstStyle/>
          <a:p>
            <a:pPr>
              <a:buFont typeface="Arial" charset="0"/>
              <a:buChar char="•"/>
            </a:pPr>
            <a:r>
              <a:rPr lang="en-US" dirty="0"/>
              <a:t>Fault intolerance</a:t>
            </a:r>
          </a:p>
          <a:p>
            <a:pPr lvl="1"/>
            <a:r>
              <a:rPr lang="en-US" dirty="0"/>
              <a:t>Idea: “Avoid faults!”</a:t>
            </a:r>
          </a:p>
          <a:p>
            <a:pPr lvl="1"/>
            <a:r>
              <a:rPr lang="en-US" dirty="0"/>
              <a:t>Eliminating fault causes</a:t>
            </a:r>
          </a:p>
          <a:p>
            <a:pPr lvl="2"/>
            <a:r>
              <a:rPr lang="en-US" dirty="0"/>
              <a:t>Very reliable components</a:t>
            </a:r>
          </a:p>
          <a:p>
            <a:pPr lvl="2"/>
            <a:r>
              <a:rPr lang="en-US" dirty="0"/>
              <a:t>Extensive testing</a:t>
            </a:r>
          </a:p>
          <a:p>
            <a:pPr lvl="2"/>
            <a:r>
              <a:rPr lang="en-US" dirty="0"/>
              <a:t>…</a:t>
            </a:r>
          </a:p>
          <a:p>
            <a:pPr>
              <a:buFont typeface="Arial" charset="0"/>
              <a:buChar char="•"/>
            </a:pPr>
            <a:endParaRPr lang="en-US" dirty="0"/>
          </a:p>
          <a:p>
            <a:pPr>
              <a:buFont typeface="Arial" charset="0"/>
              <a:buChar char="•"/>
            </a:pPr>
            <a:r>
              <a:rPr lang="en-US" dirty="0"/>
              <a:t>Fault tolerance</a:t>
            </a:r>
          </a:p>
          <a:p>
            <a:pPr lvl="1"/>
            <a:r>
              <a:rPr lang="en-US" dirty="0"/>
              <a:t>Idea: “Faults occur, we tolerate them!”</a:t>
            </a:r>
          </a:p>
          <a:p>
            <a:pPr lvl="1"/>
            <a:r>
              <a:rPr lang="en-US" dirty="0"/>
              <a:t>Fault tolerance by redundancy in space and/or time</a:t>
            </a:r>
          </a:p>
          <a:p>
            <a:pPr lvl="1"/>
            <a:r>
              <a:rPr lang="en-US" dirty="0"/>
              <a:t>Acceptance of partial or temporal failures</a:t>
            </a:r>
          </a:p>
          <a:p>
            <a:pPr lvl="1"/>
            <a:r>
              <a:rPr lang="en-US" dirty="0">
                <a:sym typeface="Wingdings" pitchFamily="2" charset="2"/>
              </a:rPr>
              <a:t> Considered here</a:t>
            </a:r>
            <a:endParaRPr lang="en-US" dirty="0"/>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7" name="Foliennummernplatzhalter 6"/>
          <p:cNvSpPr>
            <a:spLocks noGrp="1"/>
          </p:cNvSpPr>
          <p:nvPr>
            <p:ph type="sldNum" sz="quarter" idx="11"/>
          </p:nvPr>
        </p:nvSpPr>
        <p:spPr/>
        <p:txBody>
          <a:bodyPr/>
          <a:lstStyle/>
          <a:p>
            <a:r>
              <a:rPr lang="de-DE"/>
              <a:t>Slide </a:t>
            </a:r>
            <a:fld id="{DDA20590-EC26-DE40-BF83-8E86F34B783D}" type="slidenum">
              <a:rPr lang="de-DE" smtClean="0"/>
              <a:pPr/>
              <a:t>8</a:t>
            </a:fld>
            <a:endParaRPr lang="de-DE" dirty="0"/>
          </a:p>
        </p:txBody>
      </p:sp>
    </p:spTree>
    <p:extLst>
      <p:ext uri="{BB962C8B-B14F-4D97-AF65-F5344CB8AC3E}">
        <p14:creationId xmlns:p14="http://schemas.microsoft.com/office/powerpoint/2010/main" val="179404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normAutofit/>
          </a:bodyPr>
          <a:lstStyle/>
          <a:p>
            <a:r>
              <a:rPr lang="en-US" sz="2900" dirty="0"/>
              <a:t>Paradigms of Fault Tolerance</a:t>
            </a:r>
          </a:p>
        </p:txBody>
      </p:sp>
      <p:sp>
        <p:nvSpPr>
          <p:cNvPr id="454659" name="Rectangle 3"/>
          <p:cNvSpPr>
            <a:spLocks noGrp="1" noChangeArrowheads="1"/>
          </p:cNvSpPr>
          <p:nvPr>
            <p:ph idx="1"/>
          </p:nvPr>
        </p:nvSpPr>
        <p:spPr/>
        <p:txBody>
          <a:bodyPr/>
          <a:lstStyle/>
          <a:p>
            <a:pPr>
              <a:buFont typeface="Arial" charset="0"/>
              <a:buChar char="•"/>
            </a:pPr>
            <a:r>
              <a:rPr lang="en-US" b="1" dirty="0">
                <a:solidFill>
                  <a:schemeClr val="tx1"/>
                </a:solidFill>
              </a:rPr>
              <a:t>Masking fault tolerance</a:t>
            </a:r>
            <a:endParaRPr lang="en-US" dirty="0">
              <a:solidFill>
                <a:schemeClr val="tx1"/>
              </a:solidFill>
            </a:endParaRPr>
          </a:p>
          <a:p>
            <a:pPr lvl="1"/>
            <a:r>
              <a:rPr lang="en-US" dirty="0">
                <a:solidFill>
                  <a:schemeClr val="tx1"/>
                </a:solidFill>
              </a:rPr>
              <a:t>Aim: avoid system failure if possible</a:t>
            </a:r>
          </a:p>
          <a:p>
            <a:pPr>
              <a:buFont typeface="Arial" charset="0"/>
              <a:buChar char="•"/>
            </a:pPr>
            <a:endParaRPr lang="en-US" dirty="0">
              <a:solidFill>
                <a:schemeClr val="tx1"/>
              </a:solidFill>
            </a:endParaRPr>
          </a:p>
          <a:p>
            <a:pPr>
              <a:buFont typeface="Arial" charset="0"/>
              <a:buChar char="•"/>
            </a:pPr>
            <a:r>
              <a:rPr lang="en-US" b="1" dirty="0">
                <a:solidFill>
                  <a:schemeClr val="tx1"/>
                </a:solidFill>
              </a:rPr>
              <a:t>Non-masking fault tolerance</a:t>
            </a:r>
            <a:endParaRPr lang="en-US" dirty="0">
              <a:solidFill>
                <a:schemeClr val="tx1"/>
              </a:solidFill>
            </a:endParaRPr>
          </a:p>
          <a:p>
            <a:pPr lvl="1"/>
            <a:r>
              <a:rPr lang="en-US" dirty="0">
                <a:solidFill>
                  <a:schemeClr val="tx1"/>
                </a:solidFill>
              </a:rPr>
              <a:t>System may fail partly or temporarily</a:t>
            </a:r>
          </a:p>
          <a:p>
            <a:pPr lvl="1"/>
            <a:r>
              <a:rPr lang="en-US" dirty="0">
                <a:solidFill>
                  <a:schemeClr val="tx1"/>
                </a:solidFill>
              </a:rPr>
              <a:t>Better than a complete and/or permanent failure</a:t>
            </a:r>
          </a:p>
        </p:txBody>
      </p:sp>
      <p:sp>
        <p:nvSpPr>
          <p:cNvPr id="5" name="Fußzeilenplatzhalter 4"/>
          <p:cNvSpPr>
            <a:spLocks noGrp="1"/>
          </p:cNvSpPr>
          <p:nvPr>
            <p:ph type="ftr" sz="quarter" idx="10"/>
          </p:nvPr>
        </p:nvSpPr>
        <p:spPr/>
        <p:txBody>
          <a:bodyPr/>
          <a:lstStyle/>
          <a:p>
            <a:r>
              <a:rPr lang="en-US" b="0" dirty="0" err="1"/>
              <a:t>Danh</a:t>
            </a:r>
            <a:r>
              <a:rPr lang="en-US" b="0" dirty="0"/>
              <a:t> Le Phuoc, TU Berlin, Distributed Algorithms 2018/19</a:t>
            </a:r>
          </a:p>
        </p:txBody>
      </p:sp>
      <p:sp>
        <p:nvSpPr>
          <p:cNvPr id="2" name="Foliennummernplatzhalter 1"/>
          <p:cNvSpPr>
            <a:spLocks noGrp="1"/>
          </p:cNvSpPr>
          <p:nvPr>
            <p:ph type="sldNum" sz="quarter" idx="11"/>
          </p:nvPr>
        </p:nvSpPr>
        <p:spPr/>
        <p:txBody>
          <a:bodyPr/>
          <a:lstStyle/>
          <a:p>
            <a:r>
              <a:rPr lang="de-DE"/>
              <a:t>Slide </a:t>
            </a:r>
            <a:fld id="{DDA20590-EC26-DE40-BF83-8E86F34B783D}" type="slidenum">
              <a:rPr lang="de-DE" smtClean="0"/>
              <a:pPr/>
              <a:t>9</a:t>
            </a:fld>
            <a:endParaRPr lang="de-DE" dirty="0"/>
          </a:p>
        </p:txBody>
      </p:sp>
    </p:spTree>
    <p:extLst>
      <p:ext uri="{BB962C8B-B14F-4D97-AF65-F5344CB8AC3E}">
        <p14:creationId xmlns:p14="http://schemas.microsoft.com/office/powerpoint/2010/main" val="251397376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FIRSTGMUEHL@FAUEUEJUUVWXYL24" val="3523"/>
  <p:tag name="DEFAULTDISPLAYSOURCE" val="\documentclass{article}\pagestyle{empty}&#10;\begin{document}&#10;&#10;\end{document}&#10;"/>
  <p:tag name="EMBEDFONTS" val="1"/>
</p:tagLst>
</file>

<file path=ppt/theme/theme1.xml><?xml version="1.0" encoding="utf-8"?>
<a:theme xmlns:a="http://schemas.openxmlformats.org/drawingml/2006/main" name="AVA">
  <a:themeElements>
    <a:clrScheme name="AVA Farben">
      <a:dk1>
        <a:srgbClr val="000000"/>
      </a:dk1>
      <a:lt1>
        <a:srgbClr val="FFFFFF"/>
      </a:lt1>
      <a:dk2>
        <a:srgbClr val="000000"/>
      </a:dk2>
      <a:lt2>
        <a:srgbClr val="808080"/>
      </a:lt2>
      <a:accent1>
        <a:srgbClr val="004A99"/>
      </a:accent1>
      <a:accent2>
        <a:srgbClr val="E67800"/>
      </a:accent2>
      <a:accent3>
        <a:srgbClr val="99004A"/>
      </a:accent3>
      <a:accent4>
        <a:srgbClr val="4A9900"/>
      </a:accent4>
      <a:accent5>
        <a:srgbClr val="D9C200"/>
      </a:accent5>
      <a:accent6>
        <a:srgbClr val="808080"/>
      </a:accent6>
      <a:hlink>
        <a:srgbClr val="419BFF"/>
      </a:hlink>
      <a:folHlink>
        <a:srgbClr val="39A6E4"/>
      </a:folHlink>
    </a:clrScheme>
    <a:fontScheme name="4_ava_dessi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ava_dess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ava_dess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ava_dess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ava_dess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ava_des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ava_des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ava_des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ava_dessin 8">
        <a:dk1>
          <a:srgbClr val="000000"/>
        </a:dk1>
        <a:lt1>
          <a:srgbClr val="FFFFFF"/>
        </a:lt1>
        <a:dk2>
          <a:srgbClr val="000000"/>
        </a:dk2>
        <a:lt2>
          <a:srgbClr val="808080"/>
        </a:lt2>
        <a:accent1>
          <a:srgbClr val="DDDDDD"/>
        </a:accent1>
        <a:accent2>
          <a:srgbClr val="3333CC"/>
        </a:accent2>
        <a:accent3>
          <a:srgbClr val="FFFFFF"/>
        </a:accent3>
        <a:accent4>
          <a:srgbClr val="000000"/>
        </a:accent4>
        <a:accent5>
          <a:srgbClr val="EBEBEB"/>
        </a:accent5>
        <a:accent6>
          <a:srgbClr val="2D2DB9"/>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9">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39A6E4"/>
        </a:folHlink>
      </a:clrScheme>
      <a:clrMap bg1="lt1" tx1="dk1" bg2="lt2" tx2="dk2" accent1="accent1" accent2="accent2" accent3="accent3" accent4="accent4" accent5="accent5" accent6="accent6" hlink="hlink" folHlink="folHlink"/>
    </a:extraClrScheme>
    <a:extraClrScheme>
      <a:clrScheme name="4_ava_dessin 10">
        <a:dk1>
          <a:srgbClr val="000000"/>
        </a:dk1>
        <a:lt1>
          <a:srgbClr val="FFFFFF"/>
        </a:lt1>
        <a:dk2>
          <a:srgbClr val="000000"/>
        </a:dk2>
        <a:lt2>
          <a:srgbClr val="808080"/>
        </a:lt2>
        <a:accent1>
          <a:srgbClr val="DDDDDD"/>
        </a:accent1>
        <a:accent2>
          <a:srgbClr val="ECE07F"/>
        </a:accent2>
        <a:accent3>
          <a:srgbClr val="FFFFFF"/>
        </a:accent3>
        <a:accent4>
          <a:srgbClr val="000000"/>
        </a:accent4>
        <a:accent5>
          <a:srgbClr val="EBEBEB"/>
        </a:accent5>
        <a:accent6>
          <a:srgbClr val="D6CB72"/>
        </a:accent6>
        <a:hlink>
          <a:srgbClr val="F07C00"/>
        </a:hlink>
        <a:folHlink>
          <a:srgbClr val="004A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U_PPT_Master_ohneBild_HDL-einzeilig">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ava_dessin</Template>
  <TotalTime>4036</TotalTime>
  <Words>4394</Words>
  <Application>Microsoft Macintosh PowerPoint</Application>
  <PresentationFormat>On-screen Show (4:3)</PresentationFormat>
  <Paragraphs>819</Paragraphs>
  <Slides>56</Slides>
  <Notes>44</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 Unicode MS</vt:lpstr>
      <vt:lpstr>Arial</vt:lpstr>
      <vt:lpstr>Courier New</vt:lpstr>
      <vt:lpstr>Times New Roman</vt:lpstr>
      <vt:lpstr>AVA</vt:lpstr>
      <vt:lpstr>TU_PPT_Master_ohneBild_HDL-einzeilig</vt:lpstr>
      <vt:lpstr>Distributed Algorithms 2018/19 Fault Tolerance </vt:lpstr>
      <vt:lpstr>Overview</vt:lpstr>
      <vt:lpstr>Fault Tolerance</vt:lpstr>
      <vt:lpstr>Basic Terms</vt:lpstr>
      <vt:lpstr>Classification of Faults– Benign Faults</vt:lpstr>
      <vt:lpstr>Classification of Faults– Malicious Faults</vt:lpstr>
      <vt:lpstr>Example: Fault models for Distributed Systems</vt:lpstr>
      <vt:lpstr>Approaches</vt:lpstr>
      <vt:lpstr>Paradigms of Fault Tolerance</vt:lpstr>
      <vt:lpstr>Masking Fault Tolerance</vt:lpstr>
      <vt:lpstr>Masking Fault Tolerance</vt:lpstr>
      <vt:lpstr>Redundancy in Space or Time</vt:lpstr>
      <vt:lpstr>Active and Passive Replication</vt:lpstr>
      <vt:lpstr>Fault Tolerance by Redundant Components</vt:lpstr>
      <vt:lpstr>Example: 1–Reliability</vt:lpstr>
      <vt:lpstr>Example: N-Version Programming</vt:lpstr>
      <vt:lpstr>Problem: Hidden Dependencies</vt:lpstr>
      <vt:lpstr>Non-Masking Fault Tolerance</vt:lpstr>
      <vt:lpstr>Non-Masking Fault Tolerance</vt:lpstr>
      <vt:lpstr>Non-Masking Fault Tolerance</vt:lpstr>
      <vt:lpstr>Process Resiliency</vt:lpstr>
      <vt:lpstr>Process resiliency</vt:lpstr>
      <vt:lpstr>Checkpointing</vt:lpstr>
      <vt:lpstr>Resilient RPC</vt:lpstr>
      <vt:lpstr>Resilient RPC</vt:lpstr>
      <vt:lpstr>Resiliency with Asynchronous Message passing</vt:lpstr>
      <vt:lpstr>Sender based message logging example</vt:lpstr>
      <vt:lpstr>Sender based message logging example</vt:lpstr>
      <vt:lpstr>Sender based message logging example</vt:lpstr>
      <vt:lpstr>Sender based message logging example</vt:lpstr>
      <vt:lpstr>Sender based message logging</vt:lpstr>
      <vt:lpstr>Self stabilization</vt:lpstr>
      <vt:lpstr>Self-Stabilizing Systems</vt:lpstr>
      <vt:lpstr>Proof of Self-Stabilization</vt:lpstr>
      <vt:lpstr>Recovery from Transient Errors</vt:lpstr>
      <vt:lpstr>Self-Stabilizing Systems – Characteristics</vt:lpstr>
      <vt:lpstr>Composition of Algorithms</vt:lpstr>
      <vt:lpstr>Composition of Algorithms</vt:lpstr>
      <vt:lpstr>Self-Stabilizing Token Ring (Dijkstra, 1974)</vt:lpstr>
      <vt:lpstr>Self-Stabilizing Token Ring</vt:lpstr>
      <vt:lpstr>Self-Stabilizing Token Ring</vt:lpstr>
      <vt:lpstr>Self-Stabilizing Token Ring</vt:lpstr>
      <vt:lpstr>Self-Stabilizing Span Tree Construction</vt:lpstr>
      <vt:lpstr>Self-Stabilizing Span Tree Construction –  Basic Idea in the Fault-free Case</vt:lpstr>
      <vt:lpstr>Self-Stabilizing Span Tree Construction –  Basic Idea in Case of a Fault</vt:lpstr>
      <vt:lpstr>Self-Stabilizing Span Tree Construction</vt:lpstr>
      <vt:lpstr>Self-Stabilizing Spanning Tree Construction</vt:lpstr>
      <vt:lpstr>Self-Stabilizing Spanning Tree Construction</vt:lpstr>
      <vt:lpstr>Self-Stabilizing Span Tree Construction</vt:lpstr>
      <vt:lpstr>Self-Stabilizing Span Tree Construction</vt:lpstr>
      <vt:lpstr>Self-Stabilizing Span Tree Construction</vt:lpstr>
      <vt:lpstr>Self-Stabilizing Span Tree Construction</vt:lpstr>
      <vt:lpstr>Characteristics of the Constructed Spanning Tree /  Proof of Convergence</vt:lpstr>
      <vt:lpstr>Ensuring Closure</vt:lpstr>
      <vt:lpstr>Ensuring Closure</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dc:title>
  <dc:creator>Jan Richling</dc:creator>
  <cp:lastModifiedBy>TU-Pseudonym 5418765764479576</cp:lastModifiedBy>
  <cp:revision>424</cp:revision>
  <cp:lastPrinted>2018-12-12T16:22:25Z</cp:lastPrinted>
  <dcterms:created xsi:type="dcterms:W3CDTF">2002-09-06T08:52:33Z</dcterms:created>
  <dcterms:modified xsi:type="dcterms:W3CDTF">2018-12-14T14:59:46Z</dcterms:modified>
  <cp:category>Lecture</cp:category>
</cp:coreProperties>
</file>