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</p:sldMasterIdLst>
  <p:notesMasterIdLst>
    <p:notesMasterId r:id="rId38"/>
  </p:notesMasterIdLst>
  <p:handoutMasterIdLst>
    <p:handoutMasterId r:id="rId39"/>
  </p:handout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</p:sldIdLst>
  <p:sldSz cx="9144000" cy="6858000" type="screen4x3"/>
  <p:notesSz cx="7099300" cy="10234613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9851" autoAdjust="0"/>
    <p:restoredTop sz="86352" autoAdjust="0"/>
  </p:normalViewPr>
  <p:slideViewPr>
    <p:cSldViewPr>
      <p:cViewPr varScale="1">
        <p:scale>
          <a:sx n="243" d="100"/>
          <a:sy n="243" d="100"/>
        </p:scale>
        <p:origin x="1184" y="200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6.xml"/><Relationship Id="rId1" Type="http://schemas.openxmlformats.org/officeDocument/2006/relationships/slide" Target="slides/slide1.xml"/><Relationship Id="rId5" Type="http://schemas.openxmlformats.org/officeDocument/2006/relationships/slide" Target="slides/slide29.xml"/><Relationship Id="rId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11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104BB-B7DC-4009-9548-A114057E3DFB}" type="slidenum">
              <a:rPr lang="en-US"/>
              <a:pPr/>
              <a:t>11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2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E53D6-8594-4941-AE2E-B3FF7C5901BA}" type="slidenum">
              <a:rPr lang="en-US"/>
              <a:pPr/>
              <a:t>12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3A53A-44D8-427D-9E57-F252E69D1F6B}" type="slidenum">
              <a:rPr lang="en-US"/>
              <a:pPr/>
              <a:t>15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703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764D1-E202-4F37-AAF6-C9B3E52D97DD}" type="slidenum">
              <a:rPr lang="en-US"/>
              <a:pPr/>
              <a:t>16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019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47832-46E9-411D-AB50-88FC44730E08}" type="slidenum">
              <a:rPr lang="en-US"/>
              <a:pPr/>
              <a:t>17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24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744DB-3EF8-4FFF-BB3F-C7FBDA4BA26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602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DB3DA-13C1-4FFA-BB87-6CEB404E195C}" type="slidenum">
              <a:rPr lang="en-US"/>
              <a:pPr/>
              <a:t>25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276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1825C-AE50-4F68-88F6-4D91BCA366E9}" type="slidenum">
              <a:rPr lang="en-US"/>
              <a:pPr/>
              <a:t>26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407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24FBD-DC72-43F8-8D19-EA030E62236F}" type="slidenum">
              <a:rPr lang="en-US"/>
              <a:pPr/>
              <a:t>27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895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E1BE5-B7A7-4954-895E-677AAAEE8737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6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0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735A4-F855-4C43-B124-3C475CE1C7C6}" type="slidenum">
              <a:rPr lang="en-US"/>
              <a:pPr/>
              <a:t>29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542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00814-578F-4DB6-B06A-309DD219A84B}" type="slidenum">
              <a:rPr lang="en-US"/>
              <a:pPr/>
              <a:t>30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25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C60D5-EDCC-4D46-AEF3-23AC9CA14EA1}" type="slidenum">
              <a:rPr lang="en-US"/>
              <a:pPr/>
              <a:t>31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749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4BCEF-A39C-46C4-8000-F0472DC1F986}" type="slidenum">
              <a:rPr lang="en-US"/>
              <a:pPr/>
              <a:t>32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32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B8BE5-64E4-4450-A160-A03124126B1D}" type="slidenum">
              <a:rPr lang="en-US"/>
              <a:pPr/>
              <a:t>34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D26AD-BE1E-41F7-AE05-3BEA254A3A48}" type="slidenum">
              <a:rPr lang="en-US"/>
              <a:pPr/>
              <a:t>3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28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FAAF3-347C-48B0-8007-AE5EA1E7F70C}" type="slidenum">
              <a:rPr lang="en-US"/>
              <a:pPr/>
              <a:t>4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35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C7774-E73E-478D-B4FA-2552F0066661}" type="slidenum">
              <a:rPr lang="en-US"/>
              <a:pPr/>
              <a:t>5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10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59A04-05EB-406A-837E-FB22C1ED90DE}" type="slidenum">
              <a:rPr lang="en-US"/>
              <a:pPr/>
              <a:t>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3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104BB-B7DC-4009-9548-A114057E3DFB}" type="slidenum">
              <a:rPr lang="en-US"/>
              <a:pPr/>
              <a:t>8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104BB-B7DC-4009-9548-A114057E3DFB}" type="slidenum">
              <a:rPr lang="en-US"/>
              <a:pPr/>
              <a:t>9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33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104BB-B7DC-4009-9548-A114057E3DFB}" type="slidenum">
              <a:rPr lang="en-US"/>
              <a:pPr/>
              <a:t>10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6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en-US" b="1" dirty="0"/>
              <a:t>Distributed Transactions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Danh</a:t>
            </a:r>
            <a:r>
              <a:rPr lang="en-US" dirty="0"/>
              <a:t> Le-</a:t>
            </a:r>
            <a:r>
              <a:rPr lang="en-US" dirty="0" err="1"/>
              <a:t>Phuoc</a:t>
            </a:r>
            <a:r>
              <a:rPr lang="en-US" dirty="0"/>
              <a:t> 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b="1" i="1" dirty="0">
                <a:solidFill>
                  <a:schemeClr val="tx2"/>
                </a:solidFill>
              </a:rPr>
              <a:t>Avoid cascading aborts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no TX reads uncommitted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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/>
              <a:t> avoids cascading aborts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G not: </a:t>
            </a:r>
            <a:r>
              <a:rPr lang="en-US" dirty="0"/>
              <a:t>Abort of </a:t>
            </a:r>
            <a:r>
              <a:rPr lang="en-US" i="1" dirty="0"/>
              <a:t>T1</a:t>
            </a:r>
            <a:r>
              <a:rPr lang="en-US" dirty="0"/>
              <a:t> forces </a:t>
            </a:r>
            <a:r>
              <a:rPr lang="en-US" i="1" dirty="0"/>
              <a:t>T2</a:t>
            </a:r>
            <a:r>
              <a:rPr lang="en-US" dirty="0"/>
              <a:t> to abort</a:t>
            </a:r>
            <a:endParaRPr lang="en-US" i="1" dirty="0"/>
          </a:p>
        </p:txBody>
      </p:sp>
      <p:grpSp>
        <p:nvGrpSpPr>
          <p:cNvPr id="2" name="Gruppieren 16"/>
          <p:cNvGrpSpPr/>
          <p:nvPr/>
        </p:nvGrpSpPr>
        <p:grpSpPr>
          <a:xfrm>
            <a:off x="1475656" y="2549222"/>
            <a:ext cx="2952328" cy="1815882"/>
            <a:chOff x="899592" y="2096852"/>
            <a:chExt cx="2952328" cy="1815882"/>
          </a:xfrm>
        </p:grpSpPr>
        <p:sp>
          <p:nvSpPr>
            <p:cNvPr id="19" name="Textfeld 18"/>
            <p:cNvSpPr txBox="1"/>
            <p:nvPr/>
          </p:nvSpPr>
          <p:spPr>
            <a:xfrm>
              <a:off x="899592" y="2096852"/>
              <a:ext cx="29523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dirty="0"/>
                <a:t>	T1	T2</a:t>
              </a:r>
            </a:p>
            <a:p>
              <a:r>
                <a:rPr lang="de-DE" sz="1600" i="1" dirty="0"/>
                <a:t>		R(X)</a:t>
              </a:r>
            </a:p>
            <a:p>
              <a:r>
                <a:rPr lang="de-DE" sz="1600" i="1" dirty="0"/>
                <a:t>	R(X)</a:t>
              </a:r>
            </a:p>
            <a:p>
              <a:r>
                <a:rPr lang="de-DE" sz="1600" i="1" dirty="0"/>
                <a:t>       F =	W(X)</a:t>
              </a:r>
            </a:p>
            <a:p>
              <a:r>
                <a:rPr lang="de-DE" sz="1600" i="1" dirty="0"/>
                <a:t>		W(X)</a:t>
              </a:r>
            </a:p>
            <a:p>
              <a:r>
                <a:rPr lang="de-DE" sz="1600" i="1" dirty="0"/>
                <a:t>	Abort</a:t>
              </a:r>
            </a:p>
            <a:p>
              <a:r>
                <a:rPr lang="de-DE" sz="1600" i="1" dirty="0"/>
                <a:t>	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</p:txBody>
        </p:sp>
        <p:sp>
          <p:nvSpPr>
            <p:cNvPr id="20" name="Runde Klammer links 19"/>
            <p:cNvSpPr/>
            <p:nvPr/>
          </p:nvSpPr>
          <p:spPr>
            <a:xfrm>
              <a:off x="1763688" y="2168860"/>
              <a:ext cx="108012" cy="165618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unde Klammer rechts 20"/>
            <p:cNvSpPr/>
            <p:nvPr/>
          </p:nvSpPr>
          <p:spPr>
            <a:xfrm>
              <a:off x="3311860" y="2168860"/>
              <a:ext cx="108012" cy="1656184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21"/>
          <p:cNvGrpSpPr/>
          <p:nvPr/>
        </p:nvGrpSpPr>
        <p:grpSpPr>
          <a:xfrm>
            <a:off x="5004048" y="2549222"/>
            <a:ext cx="2628292" cy="1815882"/>
            <a:chOff x="4716016" y="2096852"/>
            <a:chExt cx="2628292" cy="1815882"/>
          </a:xfrm>
        </p:grpSpPr>
        <p:sp>
          <p:nvSpPr>
            <p:cNvPr id="24" name="Textfeld 23"/>
            <p:cNvSpPr txBox="1"/>
            <p:nvPr/>
          </p:nvSpPr>
          <p:spPr>
            <a:xfrm>
              <a:off x="4716016" y="2096852"/>
              <a:ext cx="262829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dirty="0"/>
                <a:t>	T1	T2</a:t>
              </a:r>
            </a:p>
            <a:p>
              <a:r>
                <a:rPr lang="de-DE" sz="1600" i="1" dirty="0"/>
                <a:t>	R(X)</a:t>
              </a:r>
            </a:p>
            <a:p>
              <a:r>
                <a:rPr lang="de-DE" sz="1600" i="1" dirty="0"/>
                <a:t>	W(X)</a:t>
              </a:r>
            </a:p>
            <a:p>
              <a:r>
                <a:rPr lang="de-DE" sz="1600" i="1" dirty="0"/>
                <a:t>       G =		R(X)</a:t>
              </a:r>
            </a:p>
            <a:p>
              <a:r>
                <a:rPr lang="de-DE" sz="1600" i="1" dirty="0"/>
                <a:t>		W(X)</a:t>
              </a:r>
            </a:p>
            <a:p>
              <a:r>
                <a:rPr lang="de-DE" sz="1600" i="1" dirty="0"/>
                <a:t>	Abort</a:t>
              </a:r>
            </a:p>
            <a:p>
              <a:r>
                <a:rPr lang="de-DE" sz="1600" i="1" dirty="0"/>
                <a:t>		Abort</a:t>
              </a:r>
            </a:p>
          </p:txBody>
        </p:sp>
        <p:sp>
          <p:nvSpPr>
            <p:cNvPr id="25" name="Runde Klammer links 24"/>
            <p:cNvSpPr/>
            <p:nvPr/>
          </p:nvSpPr>
          <p:spPr>
            <a:xfrm>
              <a:off x="5580112" y="2168860"/>
              <a:ext cx="108012" cy="16201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unde Klammer rechts 25"/>
            <p:cNvSpPr/>
            <p:nvPr/>
          </p:nvSpPr>
          <p:spPr>
            <a:xfrm>
              <a:off x="7128284" y="2168860"/>
              <a:ext cx="108012" cy="1620180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4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Concurrency Control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2"/>
                </a:solidFill>
              </a:rPr>
              <a:t>Strict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no TX reads or overwrites uncommitted data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 </a:t>
            </a:r>
            <a:r>
              <a:rPr lang="en-US" i="1" dirty="0">
                <a:sym typeface="Wingdings" pitchFamily="2" charset="2"/>
              </a:rPr>
              <a:t>H</a:t>
            </a:r>
            <a:r>
              <a:rPr lang="en-US" dirty="0"/>
              <a:t> is strict</a:t>
            </a:r>
          </a:p>
        </p:txBody>
      </p:sp>
      <p:grpSp>
        <p:nvGrpSpPr>
          <p:cNvPr id="2" name="Gruppieren 16"/>
          <p:cNvGrpSpPr/>
          <p:nvPr/>
        </p:nvGrpSpPr>
        <p:grpSpPr>
          <a:xfrm>
            <a:off x="1475656" y="2312876"/>
            <a:ext cx="2952328" cy="2308324"/>
            <a:chOff x="899592" y="2096852"/>
            <a:chExt cx="2952328" cy="2308324"/>
          </a:xfrm>
        </p:grpSpPr>
        <p:sp>
          <p:nvSpPr>
            <p:cNvPr id="19" name="Textfeld 18"/>
            <p:cNvSpPr txBox="1"/>
            <p:nvPr/>
          </p:nvSpPr>
          <p:spPr>
            <a:xfrm>
              <a:off x="899592" y="2096852"/>
              <a:ext cx="295232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dirty="0"/>
                <a:t>	T1	T2</a:t>
              </a:r>
            </a:p>
            <a:p>
              <a:r>
                <a:rPr lang="de-DE" sz="1600" i="1" dirty="0"/>
                <a:t>	R(X)</a:t>
              </a:r>
            </a:p>
            <a:p>
              <a:r>
                <a:rPr lang="de-DE" sz="1600" i="1" dirty="0"/>
                <a:t>		R(Y)</a:t>
              </a:r>
            </a:p>
            <a:p>
              <a:r>
                <a:rPr lang="de-DE" sz="1600" i="1" dirty="0"/>
                <a:t>	W(X)</a:t>
              </a:r>
            </a:p>
            <a:p>
              <a:r>
                <a:rPr lang="de-DE" sz="1600" i="1" dirty="0"/>
                <a:t>       H =		W(Y)</a:t>
              </a:r>
            </a:p>
            <a:p>
              <a:r>
                <a:rPr lang="de-DE" sz="1600" i="1" dirty="0"/>
                <a:t>       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  <a:p>
              <a:r>
                <a:rPr lang="de-DE" sz="1600" i="1" dirty="0"/>
                <a:t>		R(X)</a:t>
              </a:r>
            </a:p>
            <a:p>
              <a:r>
                <a:rPr lang="de-DE" sz="1600" i="1" dirty="0"/>
                <a:t>		W(X)</a:t>
              </a:r>
            </a:p>
            <a:p>
              <a:r>
                <a:rPr lang="de-DE" sz="1600" i="1" dirty="0"/>
                <a:t>	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</p:txBody>
        </p:sp>
        <p:sp>
          <p:nvSpPr>
            <p:cNvPr id="20" name="Runde Klammer links 19"/>
            <p:cNvSpPr/>
            <p:nvPr/>
          </p:nvSpPr>
          <p:spPr>
            <a:xfrm>
              <a:off x="1763688" y="2168860"/>
              <a:ext cx="108012" cy="212423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unde Klammer rechts 20"/>
            <p:cNvSpPr/>
            <p:nvPr/>
          </p:nvSpPr>
          <p:spPr>
            <a:xfrm>
              <a:off x="3311860" y="2168860"/>
              <a:ext cx="108012" cy="2124236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Schedules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935831" y="1412776"/>
            <a:ext cx="7272338" cy="4751387"/>
            <a:chOff x="971550" y="1412776"/>
            <a:chExt cx="7272338" cy="4751387"/>
          </a:xfrm>
        </p:grpSpPr>
        <p:sp>
          <p:nvSpPr>
            <p:cNvPr id="596994" name="Rectangle 2"/>
            <p:cNvSpPr>
              <a:spLocks noChangeArrowheads="1"/>
            </p:cNvSpPr>
            <p:nvPr/>
          </p:nvSpPr>
          <p:spPr bwMode="auto">
            <a:xfrm>
              <a:off x="971550" y="1989038"/>
              <a:ext cx="7272338" cy="3816350"/>
            </a:xfrm>
            <a:prstGeom prst="rect">
              <a:avLst/>
            </a:prstGeom>
            <a:solidFill>
              <a:srgbClr val="F4ED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1600" b="1">
                <a:solidFill>
                  <a:schemeClr val="tx2"/>
                </a:solidFill>
              </a:endParaRPr>
            </a:p>
          </p:txBody>
        </p:sp>
        <p:sp>
          <p:nvSpPr>
            <p:cNvPr id="596995" name="Rectangle 3"/>
            <p:cNvSpPr>
              <a:spLocks noChangeArrowheads="1"/>
            </p:cNvSpPr>
            <p:nvPr/>
          </p:nvSpPr>
          <p:spPr bwMode="auto">
            <a:xfrm>
              <a:off x="1331913" y="2492276"/>
              <a:ext cx="6551612" cy="2808287"/>
            </a:xfrm>
            <a:prstGeom prst="rect">
              <a:avLst/>
            </a:prstGeom>
            <a:solidFill>
              <a:srgbClr val="ECE17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6997" name="Rectangle 5"/>
            <p:cNvSpPr>
              <a:spLocks noChangeArrowheads="1"/>
            </p:cNvSpPr>
            <p:nvPr/>
          </p:nvSpPr>
          <p:spPr bwMode="auto">
            <a:xfrm>
              <a:off x="1690688" y="3068538"/>
              <a:ext cx="5834062" cy="1728788"/>
            </a:xfrm>
            <a:prstGeom prst="rect">
              <a:avLst/>
            </a:prstGeom>
            <a:solidFill>
              <a:srgbClr val="E0D7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6998" name="Rectangle 6"/>
            <p:cNvSpPr>
              <a:spLocks noChangeArrowheads="1"/>
            </p:cNvSpPr>
            <p:nvPr/>
          </p:nvSpPr>
          <p:spPr bwMode="auto">
            <a:xfrm>
              <a:off x="5003800" y="1412776"/>
              <a:ext cx="2160588" cy="4751387"/>
            </a:xfrm>
            <a:prstGeom prst="rect">
              <a:avLst/>
            </a:prstGeom>
            <a:solidFill>
              <a:srgbClr val="A1886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6999" name="Rectangle 7"/>
            <p:cNvSpPr>
              <a:spLocks noChangeArrowheads="1"/>
            </p:cNvSpPr>
            <p:nvPr/>
          </p:nvSpPr>
          <p:spPr bwMode="auto">
            <a:xfrm>
              <a:off x="5437188" y="3428901"/>
              <a:ext cx="1223962" cy="935037"/>
            </a:xfrm>
            <a:prstGeom prst="rect">
              <a:avLst/>
            </a:prstGeom>
            <a:solidFill>
              <a:srgbClr val="CEC9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serial</a:t>
              </a:r>
            </a:p>
          </p:txBody>
        </p:sp>
        <p:sp>
          <p:nvSpPr>
            <p:cNvPr id="597000" name="Rectangle 8"/>
            <p:cNvSpPr>
              <a:spLocks noChangeArrowheads="1"/>
            </p:cNvSpPr>
            <p:nvPr/>
          </p:nvSpPr>
          <p:spPr bwMode="auto">
            <a:xfrm>
              <a:off x="5003800" y="1989038"/>
              <a:ext cx="2160588" cy="38163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7001" name="Text Box 9"/>
            <p:cNvSpPr txBox="1">
              <a:spLocks noChangeArrowheads="1"/>
            </p:cNvSpPr>
            <p:nvPr/>
          </p:nvSpPr>
          <p:spPr bwMode="auto">
            <a:xfrm>
              <a:off x="1104900" y="2063651"/>
              <a:ext cx="19097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RC (ReCoverable)</a:t>
              </a:r>
            </a:p>
          </p:txBody>
        </p:sp>
        <p:sp>
          <p:nvSpPr>
            <p:cNvPr id="597002" name="Text Box 10"/>
            <p:cNvSpPr txBox="1">
              <a:spLocks noChangeArrowheads="1"/>
            </p:cNvSpPr>
            <p:nvPr/>
          </p:nvSpPr>
          <p:spPr bwMode="auto">
            <a:xfrm>
              <a:off x="1546225" y="2603401"/>
              <a:ext cx="34782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ACA (Avoiding Cascading Aborts)</a:t>
              </a:r>
            </a:p>
          </p:txBody>
        </p:sp>
        <p:sp>
          <p:nvSpPr>
            <p:cNvPr id="597003" name="Text Box 11"/>
            <p:cNvSpPr txBox="1">
              <a:spLocks noChangeArrowheads="1"/>
            </p:cNvSpPr>
            <p:nvPr/>
          </p:nvSpPr>
          <p:spPr bwMode="auto">
            <a:xfrm>
              <a:off x="1830388" y="3216176"/>
              <a:ext cx="1212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ST (StricT)</a:t>
              </a:r>
            </a:p>
          </p:txBody>
        </p:sp>
        <p:sp>
          <p:nvSpPr>
            <p:cNvPr id="597004" name="Text Box 12"/>
            <p:cNvSpPr txBox="1">
              <a:spLocks noChangeArrowheads="1"/>
            </p:cNvSpPr>
            <p:nvPr/>
          </p:nvSpPr>
          <p:spPr bwMode="auto">
            <a:xfrm>
              <a:off x="5135563" y="1558826"/>
              <a:ext cx="18446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SR (SeRializable)</a:t>
              </a:r>
            </a:p>
          </p:txBody>
        </p:sp>
        <p:sp>
          <p:nvSpPr>
            <p:cNvPr id="597005" name="Text Box 13"/>
            <p:cNvSpPr txBox="1">
              <a:spLocks noChangeArrowheads="1"/>
            </p:cNvSpPr>
            <p:nvPr/>
          </p:nvSpPr>
          <p:spPr bwMode="auto">
            <a:xfrm>
              <a:off x="5110163" y="2081113"/>
              <a:ext cx="1908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correct = RC </a:t>
              </a:r>
              <a:r>
                <a:rPr lang="en-US" sz="1600" b="1">
                  <a:solidFill>
                    <a:schemeClr val="tx2"/>
                  </a:solidFill>
                  <a:ea typeface="Arial Unicode MS" pitchFamily="34" charset="-128"/>
                  <a:cs typeface="Arial Unicode MS" pitchFamily="34" charset="-128"/>
                </a:rPr>
                <a:t>∩ </a:t>
              </a:r>
              <a:r>
                <a:rPr lang="en-US" sz="1600" b="1">
                  <a:solidFill>
                    <a:schemeClr val="tx2"/>
                  </a:solidFill>
                </a:rPr>
                <a:t>SR</a:t>
              </a:r>
            </a:p>
          </p:txBody>
        </p:sp>
      </p:grp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238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Schedules</a:t>
            </a:r>
            <a:endParaRPr lang="de-DE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at least serializability and recoverability are used to ensure the ACID properties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sym typeface="Wingdings" pitchFamily="2" charset="2"/>
              </a:rPr>
              <a:t>correct schedules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dirty="0"/>
              <a:t>Two main variants of concurrency approaches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pessimistic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	(locking)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optimistic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	(non-locking)</a:t>
            </a:r>
          </a:p>
          <a:p>
            <a:endParaRPr lang="en-US" dirty="0"/>
          </a:p>
          <a:p>
            <a:r>
              <a:rPr lang="en-US" dirty="0"/>
              <a:t>Our focus: Locking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70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  <a:endParaRPr lang="de-DE"/>
          </a:p>
        </p:txBody>
      </p:sp>
      <p:sp>
        <p:nvSpPr>
          <p:cNvPr id="607249" name="Rectangle 17"/>
          <p:cNvSpPr>
            <a:spLocks noGrp="1" noChangeArrowheads="1"/>
          </p:cNvSpPr>
          <p:nvPr>
            <p:ph idx="1"/>
          </p:nvPr>
        </p:nvSpPr>
        <p:spPr>
          <a:xfrm>
            <a:off x="539751" y="1924050"/>
            <a:ext cx="4824412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How can correct schedules be enforced automatically?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2"/>
                </a:solidFill>
              </a:rPr>
              <a:t> Scheduler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reorders the operations issued by the TXs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each operation there are three possibilities</a:t>
            </a:r>
          </a:p>
          <a:p>
            <a:pPr lvl="1"/>
            <a:r>
              <a:rPr lang="en-US" dirty="0"/>
              <a:t>immediate execution,</a:t>
            </a:r>
          </a:p>
          <a:p>
            <a:pPr lvl="1"/>
            <a:r>
              <a:rPr lang="en-US" dirty="0"/>
              <a:t>delaying the execution, and</a:t>
            </a:r>
          </a:p>
          <a:p>
            <a:pPr lvl="1"/>
            <a:r>
              <a:rPr lang="en-US" dirty="0"/>
              <a:t>rejecting the execution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respective TX is aborted</a:t>
            </a:r>
          </a:p>
          <a:p>
            <a:pPr>
              <a:buFont typeface="Arial" charset="0"/>
              <a:buChar char="•"/>
            </a:pPr>
            <a:r>
              <a:rPr lang="en-US" dirty="0"/>
              <a:t>But how must a scheduler reorder the operations to enforce correct schedules?</a:t>
            </a:r>
            <a:endParaRPr lang="de-DE" dirty="0"/>
          </a:p>
        </p:txBody>
      </p:sp>
      <p:sp>
        <p:nvSpPr>
          <p:cNvPr id="607236" name="Line 4"/>
          <p:cNvSpPr>
            <a:spLocks noChangeShapeType="1"/>
          </p:cNvSpPr>
          <p:nvPr/>
        </p:nvSpPr>
        <p:spPr bwMode="auto">
          <a:xfrm>
            <a:off x="6804025" y="3933825"/>
            <a:ext cx="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6299200" y="3284538"/>
            <a:ext cx="1944688" cy="720725"/>
          </a:xfrm>
          <a:prstGeom prst="rect">
            <a:avLst/>
          </a:prstGeom>
          <a:solidFill>
            <a:srgbClr val="F4ED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2000" b="1">
                <a:solidFill>
                  <a:schemeClr val="tx2"/>
                </a:solidFill>
              </a:rPr>
              <a:t>Scheduler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6875463" y="4000500"/>
            <a:ext cx="20018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reordered sequence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of ops</a:t>
            </a:r>
          </a:p>
        </p:txBody>
      </p:sp>
      <p:sp>
        <p:nvSpPr>
          <p:cNvPr id="607239" name="Text Box 7"/>
          <p:cNvSpPr txBox="1">
            <a:spLocks noChangeArrowheads="1"/>
          </p:cNvSpPr>
          <p:nvPr/>
        </p:nvSpPr>
        <p:spPr bwMode="auto">
          <a:xfrm>
            <a:off x="6905625" y="2943225"/>
            <a:ext cx="1674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sequence of ops</a:t>
            </a:r>
          </a:p>
        </p:txBody>
      </p:sp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6804025" y="30686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>
            <a:off x="6372225" y="2779713"/>
            <a:ext cx="4318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07242" name="Line 10"/>
          <p:cNvSpPr>
            <a:spLocks noChangeShapeType="1"/>
          </p:cNvSpPr>
          <p:nvPr/>
        </p:nvSpPr>
        <p:spPr bwMode="auto">
          <a:xfrm flipH="1">
            <a:off x="6804025" y="2779713"/>
            <a:ext cx="4318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7061200" y="2414588"/>
            <a:ext cx="407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T</a:t>
            </a:r>
            <a:r>
              <a:rPr lang="en-US" i="1" baseline="-25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6156325" y="2414588"/>
            <a:ext cx="407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T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6586538" y="2414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45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29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</a:t>
            </a:r>
          </a:p>
        </p:txBody>
      </p:sp>
      <p:sp>
        <p:nvSpPr>
          <p:cNvPr id="416830" name="Rectangle 6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tabLst>
                <a:tab pos="2154238" algn="l"/>
              </a:tabLst>
            </a:pPr>
            <a:r>
              <a:rPr lang="en-US" dirty="0"/>
              <a:t>Similar to critical sections (mutual exclusion)</a:t>
            </a:r>
          </a:p>
          <a:p>
            <a:pPr>
              <a:buFont typeface="Arial" charset="0"/>
              <a:buChar char="•"/>
              <a:tabLst>
                <a:tab pos="2154238" algn="l"/>
              </a:tabLst>
            </a:pPr>
            <a:r>
              <a:rPr lang="en-US" dirty="0"/>
              <a:t>However, locks are not granted manually by the programmer but </a:t>
            </a:r>
            <a:r>
              <a:rPr lang="en-US" i="1" dirty="0"/>
              <a:t>automatically</a:t>
            </a:r>
            <a:r>
              <a:rPr lang="en-US" dirty="0"/>
              <a:t> by the scheduler</a:t>
            </a:r>
          </a:p>
          <a:p>
            <a:pPr>
              <a:buFont typeface="Arial" charset="0"/>
              <a:buChar char="•"/>
              <a:tabLst>
                <a:tab pos="2154238" algn="l"/>
              </a:tabLst>
            </a:pPr>
            <a:endParaRPr lang="en-US" dirty="0"/>
          </a:p>
          <a:p>
            <a:pPr>
              <a:buFont typeface="Arial" charset="0"/>
              <a:buChar char="•"/>
              <a:tabLst>
                <a:tab pos="2154238" algn="l"/>
              </a:tabLst>
            </a:pPr>
            <a:r>
              <a:rPr lang="en-US" dirty="0"/>
              <a:t>Decreases concurrency</a:t>
            </a:r>
            <a:br>
              <a:rPr lang="en-US" dirty="0"/>
            </a:br>
            <a:r>
              <a:rPr lang="en-US" dirty="0"/>
              <a:t>(TXs may have to wait until required locks are granted)</a:t>
            </a:r>
          </a:p>
          <a:p>
            <a:pPr>
              <a:buFont typeface="Arial" charset="0"/>
              <a:buChar char="•"/>
              <a:tabLst>
                <a:tab pos="2154238" algn="l"/>
              </a:tabLst>
            </a:pPr>
            <a:r>
              <a:rPr lang="en-US" dirty="0"/>
              <a:t>Usually two types of locks are used to increase concurrency</a:t>
            </a:r>
          </a:p>
          <a:p>
            <a:pPr lvl="1">
              <a:tabLst>
                <a:tab pos="2154238" algn="l"/>
              </a:tabLst>
            </a:pPr>
            <a:r>
              <a:rPr lang="en-US" b="1" dirty="0">
                <a:solidFill>
                  <a:schemeClr val="tx2"/>
                </a:solidFill>
              </a:rPr>
              <a:t>Read lock</a:t>
            </a:r>
            <a:r>
              <a:rPr lang="en-US" dirty="0"/>
              <a:t>: 	TX can read data item after lock was granted</a:t>
            </a:r>
          </a:p>
          <a:p>
            <a:pPr lvl="1">
              <a:tabLst>
                <a:tab pos="2154238" algn="l"/>
              </a:tabLst>
            </a:pPr>
            <a:r>
              <a:rPr lang="en-US" b="1" dirty="0">
                <a:solidFill>
                  <a:schemeClr val="tx2"/>
                </a:solidFill>
              </a:rPr>
              <a:t>Write lock</a:t>
            </a:r>
            <a:r>
              <a:rPr lang="en-US" dirty="0"/>
              <a:t>: 	TX can read and write data item after lock 	was granted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62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 compatibility</a:t>
            </a:r>
          </a:p>
        </p:txBody>
      </p:sp>
      <p:graphicFrame>
        <p:nvGraphicFramePr>
          <p:cNvPr id="435349" name="Group 149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924050"/>
          <a:ext cx="8061894" cy="1354040"/>
        </p:xfrm>
        <a:graphic>
          <a:graphicData uri="http://schemas.openxmlformats.org/drawingml/2006/table">
            <a:tbl>
              <a:tblPr/>
              <a:tblGrid>
                <a:gridCol w="268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219907" marR="2199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</a:p>
                  </a:txBody>
                  <a:tcPr marL="219907" marR="2199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</a:p>
                  </a:txBody>
                  <a:tcPr marL="219907" marR="2199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</a:t>
                      </a:r>
                    </a:p>
                  </a:txBody>
                  <a:tcPr marL="219907" marR="2199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219907" marR="2199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</a:t>
                      </a:r>
                    </a:p>
                  </a:txBody>
                  <a:tcPr marL="219907" marR="2199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</a:t>
                      </a:r>
                    </a:p>
                  </a:txBody>
                  <a:tcPr marL="219907" marR="2199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</a:t>
                      </a:r>
                    </a:p>
                  </a:txBody>
                  <a:tcPr marL="219907" marR="2199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</a:t>
                      </a:r>
                    </a:p>
                  </a:txBody>
                  <a:tcPr marL="219907" marR="2199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39650" y="3645024"/>
            <a:ext cx="8061425" cy="27272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After a read lock was granted, only further read locks can be granted but no write locks 	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shared lock</a:t>
            </a:r>
            <a:endParaRPr lang="en-US" i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After a write lock was granted, no further locks (neither read nor write locks) can be granted 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exclusive lock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A read lock can be </a:t>
            </a:r>
            <a:r>
              <a:rPr lang="en-US" dirty="0">
                <a:solidFill>
                  <a:schemeClr val="tx2"/>
                </a:solidFill>
              </a:rPr>
              <a:t>upgraded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a write lock provided that no further read locks have been granted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A write lock can be </a:t>
            </a:r>
            <a:r>
              <a:rPr lang="en-US" dirty="0">
                <a:solidFill>
                  <a:schemeClr val="tx2"/>
                </a:solidFill>
              </a:rPr>
              <a:t>downgraded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a read lock if the TX has not yet written the data item. After a downgrade, further read locks can be granted</a:t>
            </a:r>
          </a:p>
        </p:txBody>
      </p:sp>
    </p:spTree>
    <p:extLst>
      <p:ext uri="{BB962C8B-B14F-4D97-AF65-F5344CB8AC3E}">
        <p14:creationId xmlns:p14="http://schemas.microsoft.com/office/powerpoint/2010/main" val="17989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0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2PL (Two Phase Locking)</a:t>
            </a:r>
          </a:p>
        </p:txBody>
      </p:sp>
      <p:sp>
        <p:nvSpPr>
          <p:cNvPr id="420901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After a TX has released a lock, it cannot request a new lock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a TX must hold all locks until it needs no further lock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reduces concurrency because locks may be held longer</a:t>
            </a:r>
            <a:endParaRPr lang="en-US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At the end of the TX, all remaining locks are released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Ensures serializability, but not recoverability, deadlock freeness, and avoiding cascading aborts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8019" y="3861048"/>
            <a:ext cx="6634601" cy="2517220"/>
            <a:chOff x="1804318" y="3861048"/>
            <a:chExt cx="6634601" cy="2517220"/>
          </a:xfrm>
        </p:grpSpPr>
        <p:sp>
          <p:nvSpPr>
            <p:cNvPr id="420868" name="Line 4"/>
            <p:cNvSpPr>
              <a:spLocks noChangeShapeType="1"/>
            </p:cNvSpPr>
            <p:nvPr/>
          </p:nvSpPr>
          <p:spPr bwMode="auto">
            <a:xfrm flipV="1">
              <a:off x="2759993" y="3926136"/>
              <a:ext cx="0" cy="2016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420869" name="Line 5"/>
            <p:cNvSpPr>
              <a:spLocks noChangeShapeType="1"/>
            </p:cNvSpPr>
            <p:nvPr/>
          </p:nvSpPr>
          <p:spPr bwMode="auto">
            <a:xfrm flipV="1">
              <a:off x="2759993" y="5942261"/>
              <a:ext cx="3384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420870" name="Text Box 6"/>
            <p:cNvSpPr txBox="1">
              <a:spLocks noChangeArrowheads="1"/>
            </p:cNvSpPr>
            <p:nvPr/>
          </p:nvSpPr>
          <p:spPr bwMode="auto">
            <a:xfrm>
              <a:off x="1804318" y="4089648"/>
              <a:ext cx="908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#Locks</a:t>
              </a:r>
            </a:p>
          </p:txBody>
        </p:sp>
        <p:sp>
          <p:nvSpPr>
            <p:cNvPr id="420871" name="Text Box 7"/>
            <p:cNvSpPr txBox="1">
              <a:spLocks noChangeArrowheads="1"/>
            </p:cNvSpPr>
            <p:nvPr/>
          </p:nvSpPr>
          <p:spPr bwMode="auto">
            <a:xfrm>
              <a:off x="6152480" y="5785098"/>
              <a:ext cx="247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420877" name="Freeform 13"/>
            <p:cNvSpPr>
              <a:spLocks/>
            </p:cNvSpPr>
            <p:nvPr/>
          </p:nvSpPr>
          <p:spPr bwMode="auto">
            <a:xfrm>
              <a:off x="2740943" y="4789736"/>
              <a:ext cx="3168650" cy="1152525"/>
            </a:xfrm>
            <a:custGeom>
              <a:avLst/>
              <a:gdLst>
                <a:gd name="T0" fmla="*/ 0 w 1996"/>
                <a:gd name="T1" fmla="*/ 726 h 726"/>
                <a:gd name="T2" fmla="*/ 545 w 1996"/>
                <a:gd name="T3" fmla="*/ 0 h 726"/>
                <a:gd name="T4" fmla="*/ 1407 w 1996"/>
                <a:gd name="T5" fmla="*/ 0 h 726"/>
                <a:gd name="T6" fmla="*/ 1996 w 1996"/>
                <a:gd name="T7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6" h="726">
                  <a:moveTo>
                    <a:pt x="0" y="726"/>
                  </a:moveTo>
                  <a:lnTo>
                    <a:pt x="545" y="0"/>
                  </a:lnTo>
                  <a:lnTo>
                    <a:pt x="1407" y="0"/>
                  </a:lnTo>
                  <a:lnTo>
                    <a:pt x="1996" y="726"/>
                  </a:lnTo>
                </a:path>
              </a:pathLst>
            </a:custGeom>
            <a:solidFill>
              <a:srgbClr val="E4D44C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420883" name="Text Box 19"/>
            <p:cNvSpPr txBox="1">
              <a:spLocks noChangeArrowheads="1"/>
            </p:cNvSpPr>
            <p:nvPr/>
          </p:nvSpPr>
          <p:spPr bwMode="auto">
            <a:xfrm>
              <a:off x="2452018" y="6008936"/>
              <a:ext cx="24692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BOT </a:t>
              </a:r>
              <a:r>
                <a:rPr lang="en-US" sz="1400" dirty="0">
                  <a:solidFill>
                    <a:schemeClr val="tx2"/>
                  </a:solidFill>
                </a:rPr>
                <a:t>(Begin of Transaction)</a:t>
              </a:r>
            </a:p>
          </p:txBody>
        </p:sp>
        <p:sp>
          <p:nvSpPr>
            <p:cNvPr id="420890" name="Text Box 26"/>
            <p:cNvSpPr txBox="1">
              <a:spLocks noChangeArrowheads="1"/>
            </p:cNvSpPr>
            <p:nvPr/>
          </p:nvSpPr>
          <p:spPr bwMode="auto">
            <a:xfrm>
              <a:off x="5642255" y="5983814"/>
              <a:ext cx="27966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EOT (End of Transaction)</a:t>
              </a:r>
            </a:p>
          </p:txBody>
        </p:sp>
        <p:sp>
          <p:nvSpPr>
            <p:cNvPr id="420892" name="Text Box 28"/>
            <p:cNvSpPr txBox="1">
              <a:spLocks noChangeArrowheads="1"/>
            </p:cNvSpPr>
            <p:nvPr/>
          </p:nvSpPr>
          <p:spPr bwMode="auto">
            <a:xfrm>
              <a:off x="3717255" y="4208711"/>
              <a:ext cx="247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420893" name="Text Box 29"/>
            <p:cNvSpPr txBox="1">
              <a:spLocks noChangeArrowheads="1"/>
            </p:cNvSpPr>
            <p:nvPr/>
          </p:nvSpPr>
          <p:spPr bwMode="auto">
            <a:xfrm>
              <a:off x="5404768" y="4208711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II</a:t>
              </a:r>
            </a:p>
          </p:txBody>
        </p:sp>
        <p:sp>
          <p:nvSpPr>
            <p:cNvPr id="420894" name="Line 30"/>
            <p:cNvSpPr>
              <a:spLocks noChangeShapeType="1"/>
            </p:cNvSpPr>
            <p:nvPr/>
          </p:nvSpPr>
          <p:spPr bwMode="auto">
            <a:xfrm>
              <a:off x="4972968" y="3926136"/>
              <a:ext cx="0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de-DE"/>
            </a:p>
          </p:txBody>
        </p:sp>
        <p:sp>
          <p:nvSpPr>
            <p:cNvPr id="420896" name="Text Box 32"/>
            <p:cNvSpPr txBox="1">
              <a:spLocks noChangeArrowheads="1"/>
            </p:cNvSpPr>
            <p:nvPr/>
          </p:nvSpPr>
          <p:spPr bwMode="auto">
            <a:xfrm>
              <a:off x="3080668" y="3861048"/>
              <a:ext cx="1847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Growing Phase</a:t>
              </a:r>
            </a:p>
          </p:txBody>
        </p:sp>
        <p:sp>
          <p:nvSpPr>
            <p:cNvPr id="420897" name="Text Box 33"/>
            <p:cNvSpPr txBox="1">
              <a:spLocks noChangeArrowheads="1"/>
            </p:cNvSpPr>
            <p:nvPr/>
          </p:nvSpPr>
          <p:spPr bwMode="auto">
            <a:xfrm>
              <a:off x="5117430" y="3861048"/>
              <a:ext cx="1974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</a:rPr>
                <a:t>Shrinking Phase</a:t>
              </a:r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1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stringent variants of 2PL</a:t>
            </a:r>
            <a:endParaRPr lang="de-DE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>
          <a:xfrm>
            <a:off x="539751" y="1924050"/>
            <a:ext cx="5112370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Strict 2PL </a:t>
            </a:r>
            <a:br>
              <a:rPr lang="en-US" dirty="0"/>
            </a:br>
            <a:r>
              <a:rPr lang="en-US" dirty="0"/>
              <a:t>(all </a:t>
            </a:r>
            <a:r>
              <a:rPr lang="en-US" dirty="0">
                <a:solidFill>
                  <a:schemeClr val="tx2"/>
                </a:solidFill>
              </a:rPr>
              <a:t>write</a:t>
            </a:r>
            <a:r>
              <a:rPr lang="en-US" dirty="0"/>
              <a:t>-locks are held until TX end) </a:t>
            </a:r>
          </a:p>
          <a:p>
            <a:pPr lvl="1"/>
            <a:r>
              <a:rPr lang="en-US" dirty="0"/>
              <a:t>refers only to the </a:t>
            </a:r>
            <a:r>
              <a:rPr lang="en-US" i="1" dirty="0"/>
              <a:t>release</a:t>
            </a:r>
            <a:r>
              <a:rPr lang="en-US" dirty="0"/>
              <a:t> of locks</a:t>
            </a:r>
          </a:p>
          <a:p>
            <a:pPr lvl="1"/>
            <a:r>
              <a:rPr lang="en-US" dirty="0"/>
              <a:t>ensures strict schedules</a:t>
            </a:r>
            <a:r>
              <a:rPr lang="en-US" dirty="0">
                <a:sym typeface="Wingdings" pitchFamily="2" charset="2"/>
              </a:rPr>
              <a:t> in addition to serializability</a:t>
            </a:r>
            <a:endParaRPr lang="en-US" dirty="0"/>
          </a:p>
          <a:p>
            <a:pPr lvl="1"/>
            <a:r>
              <a:rPr lang="en-US" dirty="0"/>
              <a:t>can still result in deadlock(s) (risk even higher!)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Conservative 2PL</a:t>
            </a:r>
            <a:br>
              <a:rPr lang="en-US" dirty="0"/>
            </a:br>
            <a:r>
              <a:rPr lang="en-US" dirty="0"/>
              <a:t>(all locks are acquired at TX start) </a:t>
            </a:r>
          </a:p>
          <a:p>
            <a:pPr lvl="1"/>
            <a:r>
              <a:rPr lang="en-US" dirty="0"/>
              <a:t>refers only to the </a:t>
            </a:r>
            <a:r>
              <a:rPr lang="en-US" i="1" dirty="0"/>
              <a:t>acquisition</a:t>
            </a:r>
            <a:r>
              <a:rPr lang="en-US" dirty="0"/>
              <a:t> of locks </a:t>
            </a:r>
          </a:p>
          <a:p>
            <a:pPr lvl="1"/>
            <a:r>
              <a:rPr lang="en-US" dirty="0"/>
              <a:t>ensures deadlock freeness in addition </a:t>
            </a:r>
            <a:br>
              <a:rPr lang="en-US" dirty="0"/>
            </a:br>
            <a:r>
              <a:rPr lang="en-US" dirty="0"/>
              <a:t>to serializability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Combination</a:t>
            </a:r>
            <a:r>
              <a:rPr lang="en-US" dirty="0"/>
              <a:t> of strict and conservative 2PL is (often)  not used due to degraded concurrency!</a:t>
            </a:r>
          </a:p>
          <a:p>
            <a:pPr>
              <a:buFont typeface="Arial" charset="0"/>
              <a:buChar char="•"/>
            </a:pPr>
            <a:r>
              <a:rPr lang="en-US" dirty="0"/>
              <a:t>Strict 2PL </a:t>
            </a:r>
            <a:r>
              <a:rPr lang="en-US" b="1" dirty="0">
                <a:solidFill>
                  <a:schemeClr val="tx2"/>
                </a:solidFill>
              </a:rPr>
              <a:t>most used </a:t>
            </a:r>
            <a:r>
              <a:rPr lang="en-US" dirty="0"/>
              <a:t>in practice!</a:t>
            </a:r>
            <a:endParaRPr lang="de-DE" dirty="0"/>
          </a:p>
        </p:txBody>
      </p:sp>
      <p:sp>
        <p:nvSpPr>
          <p:cNvPr id="608260" name="Line 4"/>
          <p:cNvSpPr>
            <a:spLocks noChangeShapeType="1"/>
          </p:cNvSpPr>
          <p:nvPr/>
        </p:nvSpPr>
        <p:spPr bwMode="auto">
          <a:xfrm flipV="1">
            <a:off x="6143512" y="1990726"/>
            <a:ext cx="0" cy="1419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279912" y="2139951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#Locks</a:t>
            </a:r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8339024" y="3540126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t</a:t>
            </a:r>
          </a:p>
        </p:txBody>
      </p:sp>
      <p:sp>
        <p:nvSpPr>
          <p:cNvPr id="608263" name="Freeform 7"/>
          <p:cNvSpPr>
            <a:spLocks/>
          </p:cNvSpPr>
          <p:nvPr/>
        </p:nvSpPr>
        <p:spPr bwMode="auto">
          <a:xfrm>
            <a:off x="6143512" y="2546351"/>
            <a:ext cx="2160587" cy="863600"/>
          </a:xfrm>
          <a:custGeom>
            <a:avLst/>
            <a:gdLst>
              <a:gd name="T0" fmla="*/ 0 w 1361"/>
              <a:gd name="T1" fmla="*/ 544 h 544"/>
              <a:gd name="T2" fmla="*/ 408 w 1361"/>
              <a:gd name="T3" fmla="*/ 0 h 544"/>
              <a:gd name="T4" fmla="*/ 1361 w 1361"/>
              <a:gd name="T5" fmla="*/ 0 h 544"/>
              <a:gd name="T6" fmla="*/ 1361 w 1361"/>
              <a:gd name="T7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1" h="544">
                <a:moveTo>
                  <a:pt x="0" y="544"/>
                </a:moveTo>
                <a:lnTo>
                  <a:pt x="408" y="0"/>
                </a:lnTo>
                <a:lnTo>
                  <a:pt x="1361" y="0"/>
                </a:lnTo>
                <a:lnTo>
                  <a:pt x="1361" y="544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de-DE"/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 flipV="1">
            <a:off x="6143512" y="3409951"/>
            <a:ext cx="2382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08265" name="Text Box 9"/>
          <p:cNvSpPr txBox="1">
            <a:spLocks noChangeArrowheads="1"/>
          </p:cNvSpPr>
          <p:nvPr/>
        </p:nvSpPr>
        <p:spPr bwMode="auto">
          <a:xfrm>
            <a:off x="6916624" y="2028826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Strict 2PL</a:t>
            </a:r>
          </a:p>
        </p:txBody>
      </p:sp>
      <p:sp>
        <p:nvSpPr>
          <p:cNvPr id="608266" name="Line 10"/>
          <p:cNvSpPr>
            <a:spLocks noChangeShapeType="1"/>
          </p:cNvSpPr>
          <p:nvPr/>
        </p:nvSpPr>
        <p:spPr bwMode="auto">
          <a:xfrm flipV="1">
            <a:off x="6143512" y="3790951"/>
            <a:ext cx="0" cy="1419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08267" name="Text Box 11"/>
          <p:cNvSpPr txBox="1">
            <a:spLocks noChangeArrowheads="1"/>
          </p:cNvSpPr>
          <p:nvPr/>
        </p:nvSpPr>
        <p:spPr bwMode="auto">
          <a:xfrm>
            <a:off x="5279912" y="3954463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#Locks</a:t>
            </a:r>
          </a:p>
        </p:txBody>
      </p:sp>
      <p:sp>
        <p:nvSpPr>
          <p:cNvPr id="608268" name="Text Box 12"/>
          <p:cNvSpPr txBox="1">
            <a:spLocks noChangeArrowheads="1"/>
          </p:cNvSpPr>
          <p:nvPr/>
        </p:nvSpPr>
        <p:spPr bwMode="auto">
          <a:xfrm>
            <a:off x="8339024" y="5375276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t</a:t>
            </a:r>
          </a:p>
        </p:txBody>
      </p:sp>
      <p:sp>
        <p:nvSpPr>
          <p:cNvPr id="608269" name="Text Box 13"/>
          <p:cNvSpPr txBox="1">
            <a:spLocks noChangeArrowheads="1"/>
          </p:cNvSpPr>
          <p:nvPr/>
        </p:nvSpPr>
        <p:spPr bwMode="auto">
          <a:xfrm>
            <a:off x="6359412" y="3902076"/>
            <a:ext cx="198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Conservative 2PL</a:t>
            </a:r>
          </a:p>
        </p:txBody>
      </p:sp>
      <p:sp>
        <p:nvSpPr>
          <p:cNvPr id="608270" name="Freeform 14"/>
          <p:cNvSpPr>
            <a:spLocks/>
          </p:cNvSpPr>
          <p:nvPr/>
        </p:nvSpPr>
        <p:spPr bwMode="auto">
          <a:xfrm>
            <a:off x="6143512" y="4418013"/>
            <a:ext cx="2160587" cy="792163"/>
          </a:xfrm>
          <a:custGeom>
            <a:avLst/>
            <a:gdLst>
              <a:gd name="T0" fmla="*/ 0 w 1361"/>
              <a:gd name="T1" fmla="*/ 499 h 499"/>
              <a:gd name="T2" fmla="*/ 0 w 1361"/>
              <a:gd name="T3" fmla="*/ 0 h 499"/>
              <a:gd name="T4" fmla="*/ 953 w 1361"/>
              <a:gd name="T5" fmla="*/ 0 h 499"/>
              <a:gd name="T6" fmla="*/ 1361 w 1361"/>
              <a:gd name="T7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1" h="499">
                <a:moveTo>
                  <a:pt x="0" y="499"/>
                </a:moveTo>
                <a:lnTo>
                  <a:pt x="0" y="0"/>
                </a:lnTo>
                <a:lnTo>
                  <a:pt x="953" y="0"/>
                </a:lnTo>
                <a:lnTo>
                  <a:pt x="1361" y="499"/>
                </a:lnTo>
              </a:path>
            </a:pathLst>
          </a:custGeom>
          <a:solidFill>
            <a:srgbClr val="E4D44C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608271" name="Line 15"/>
          <p:cNvSpPr>
            <a:spLocks noChangeShapeType="1"/>
          </p:cNvSpPr>
          <p:nvPr/>
        </p:nvSpPr>
        <p:spPr bwMode="auto">
          <a:xfrm flipV="1">
            <a:off x="6143512" y="5210176"/>
            <a:ext cx="2382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21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 of Data Items / Locks</a:t>
            </a:r>
            <a:endParaRPr lang="de-DE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Granularity of data items and locks</a:t>
            </a:r>
          </a:p>
          <a:p>
            <a:pPr lvl="1"/>
            <a:r>
              <a:rPr lang="en-US" dirty="0"/>
              <a:t>depends on the application scenario and </a:t>
            </a:r>
          </a:p>
          <a:p>
            <a:pPr lvl="1"/>
            <a:r>
              <a:rPr lang="en-US" dirty="0"/>
              <a:t>varies from individual data items to sets of files</a:t>
            </a:r>
          </a:p>
          <a:p>
            <a:pPr>
              <a:buFont typeface="Arial" charset="0"/>
              <a:buChar char="•"/>
            </a:pPr>
            <a:r>
              <a:rPr lang="en-US" dirty="0"/>
              <a:t>Determines concurrency and locking overhead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Wingdings" pitchFamily="2" charset="2"/>
              </a:rPr>
              <a:t> tradeoff)</a:t>
            </a:r>
            <a:endParaRPr lang="en-US" dirty="0"/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Fine-grained locking</a:t>
            </a:r>
          </a:p>
          <a:p>
            <a:pPr lvl="2"/>
            <a:r>
              <a:rPr lang="en-US" dirty="0"/>
              <a:t>high concurrency but also high locking overhead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Coarse-grained locking</a:t>
            </a:r>
          </a:p>
          <a:p>
            <a:pPr lvl="2"/>
            <a:r>
              <a:rPr lang="en-US" dirty="0"/>
              <a:t>low locking overhead but also low concurrency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Lock escalation</a:t>
            </a:r>
          </a:p>
          <a:p>
            <a:pPr lvl="1"/>
            <a:r>
              <a:rPr lang="en-US" dirty="0"/>
              <a:t>TXs starts locking items of fine granularity</a:t>
            </a:r>
          </a:p>
          <a:p>
            <a:pPr lvl="1"/>
            <a:r>
              <a:rPr lang="en-US" dirty="0"/>
              <a:t>If a TX acquires too many locks, the granularity of locks is increased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4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for Transactions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ACID-Properties</a:t>
            </a:r>
          </a:p>
          <a:p>
            <a:pPr lvl="1"/>
            <a:r>
              <a:rPr lang="en-US" dirty="0"/>
              <a:t>Locking-based Concurrency Control</a:t>
            </a:r>
          </a:p>
          <a:p>
            <a:endParaRPr lang="en-US" dirty="0"/>
          </a:p>
          <a:p>
            <a:r>
              <a:rPr lang="en-US" dirty="0"/>
              <a:t>Distributed Transactions</a:t>
            </a:r>
          </a:p>
          <a:p>
            <a:pPr lvl="1"/>
            <a:r>
              <a:rPr lang="en-US" dirty="0"/>
              <a:t>Two-Phase Commit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9687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Distributed Transactions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CD5D53CD-51C2-B74E-9B93-9D7142D35FE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6676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Transactions</a:t>
            </a:r>
            <a:endParaRPr lang="de-DE"/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local transactions are not sufficient</a:t>
            </a:r>
          </a:p>
          <a:p>
            <a:pPr lvl="1"/>
            <a:r>
              <a:rPr lang="en-US" dirty="0"/>
              <a:t>E.g., booking a journey requires </a:t>
            </a:r>
            <a:r>
              <a:rPr lang="en-US" b="1" dirty="0">
                <a:solidFill>
                  <a:schemeClr val="tx2"/>
                </a:solidFill>
              </a:rPr>
              <a:t>atomic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booking of a flight, a hotel, and a rental car at the airline, the hotel, and the car rental service</a:t>
            </a:r>
          </a:p>
          <a:p>
            <a:endParaRPr lang="en-US" dirty="0"/>
          </a:p>
          <a:p>
            <a:r>
              <a:rPr lang="en-US" dirty="0"/>
              <a:t>Distributed transactions allow transactions to span multiple independent participants on different nodes</a:t>
            </a:r>
          </a:p>
          <a:p>
            <a:pPr lvl="1"/>
            <a:r>
              <a:rPr lang="en-US" dirty="0"/>
              <a:t>Commit and abort of distributed TXs have to be coordinated among the participants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10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Transactions</a:t>
            </a:r>
          </a:p>
        </p:txBody>
      </p:sp>
      <p:sp>
        <p:nvSpPr>
          <p:cNvPr id="4966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More complicated than centralized transactions (e.g., in a database) due to the nature of distributed systems</a:t>
            </a:r>
          </a:p>
          <a:p>
            <a:pPr lvl="1"/>
            <a:r>
              <a:rPr lang="en-US" dirty="0"/>
              <a:t>Arbitrary communication delays</a:t>
            </a:r>
          </a:p>
          <a:p>
            <a:pPr lvl="1"/>
            <a:r>
              <a:rPr lang="en-US" dirty="0"/>
              <a:t>Distinct execution speeds</a:t>
            </a:r>
          </a:p>
          <a:p>
            <a:pPr lvl="1"/>
            <a:r>
              <a:rPr lang="en-US" dirty="0"/>
              <a:t>Link failures (</a:t>
            </a:r>
            <a:r>
              <a:rPr lang="en-US" dirty="0">
                <a:sym typeface="Wingdings" pitchFamily="2" charset="2"/>
              </a:rPr>
              <a:t> network partitions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Node failures (</a:t>
            </a:r>
            <a:r>
              <a:rPr lang="en-US" dirty="0">
                <a:sym typeface="Wingdings" pitchFamily="2" charset="2"/>
              </a:rPr>
              <a:t> process crashes)</a:t>
            </a:r>
            <a:endParaRPr lang="en-US" dirty="0"/>
          </a:p>
          <a:p>
            <a:pPr lvl="1"/>
            <a:r>
              <a:rPr lang="en-US" dirty="0"/>
              <a:t>Partial failures instead of total failures</a:t>
            </a:r>
          </a:p>
          <a:p>
            <a:pPr lvl="1"/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40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2PL</a:t>
            </a:r>
            <a:endParaRPr lang="de-DE" dirty="0"/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Each data item is stored at exactly one node</a:t>
            </a:r>
          </a:p>
          <a:p>
            <a:pPr>
              <a:buFont typeface="Arial" charset="0"/>
              <a:buChar char="•"/>
            </a:pPr>
            <a:r>
              <a:rPr lang="en-US" dirty="0"/>
              <a:t>Each node has a scheduler managing its local data items</a:t>
            </a:r>
          </a:p>
          <a:p>
            <a:pPr>
              <a:buFont typeface="Arial" charset="0"/>
              <a:buChar char="•"/>
            </a:pPr>
            <a:r>
              <a:rPr lang="en-US" dirty="0"/>
              <a:t>The schedulers at all nodes, taken together, constitute a </a:t>
            </a:r>
            <a:r>
              <a:rPr lang="en-US" b="1" dirty="0">
                <a:solidFill>
                  <a:schemeClr val="tx2"/>
                </a:solidFill>
              </a:rPr>
              <a:t>distributed scheduler</a:t>
            </a:r>
          </a:p>
          <a:p>
            <a:pPr>
              <a:buFont typeface="Arial" charset="0"/>
              <a:buChar char="•"/>
            </a:pPr>
            <a:r>
              <a:rPr lang="en-US" dirty="0"/>
              <a:t>Granting a lock on data item </a:t>
            </a:r>
            <a:r>
              <a:rPr lang="en-US" i="1" dirty="0"/>
              <a:t>x</a:t>
            </a:r>
            <a:r>
              <a:rPr lang="en-US" dirty="0"/>
              <a:t> only depends on the locks currently active on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decision can be taken locally</a:t>
            </a:r>
          </a:p>
          <a:p>
            <a:pPr>
              <a:buFont typeface="Arial" charset="0"/>
              <a:buChar char="•"/>
            </a:pPr>
            <a:r>
              <a:rPr lang="en-US" dirty="0">
                <a:sym typeface="Wingdings" pitchFamily="2" charset="2"/>
              </a:rPr>
              <a:t>The schedulers must agree on the beginning of the shrinking phase, i.e., on the </a:t>
            </a:r>
            <a:r>
              <a:rPr lang="en-US" i="1" dirty="0">
                <a:sym typeface="Wingdings" pitchFamily="2" charset="2"/>
              </a:rPr>
              <a:t>first</a:t>
            </a:r>
            <a:r>
              <a:rPr lang="en-US" dirty="0">
                <a:sym typeface="Wingdings" pitchFamily="2" charset="2"/>
              </a:rPr>
              <a:t> release of a lock</a:t>
            </a:r>
          </a:p>
          <a:p>
            <a:pPr>
              <a:buFont typeface="Arial" charset="0"/>
              <a:buChar char="•"/>
            </a:pPr>
            <a:r>
              <a:rPr lang="en-US" dirty="0">
                <a:sym typeface="Wingdings" pitchFamily="2" charset="2"/>
              </a:rPr>
              <a:t>Commit or abort operation is sent to </a:t>
            </a:r>
            <a:r>
              <a:rPr lang="en-US" i="1" dirty="0">
                <a:sym typeface="Wingdings" pitchFamily="2" charset="2"/>
              </a:rPr>
              <a:t>all</a:t>
            </a:r>
            <a:r>
              <a:rPr lang="en-US" dirty="0">
                <a:sym typeface="Wingdings" pitchFamily="2" charset="2"/>
              </a:rPr>
              <a:t> nodes where the TX has accessed data items  </a:t>
            </a:r>
            <a:r>
              <a:rPr lang="en-US" b="1" dirty="0">
                <a:solidFill>
                  <a:schemeClr val="tx2"/>
                </a:solidFill>
                <a:sym typeface="Wingdings" pitchFamily="2" charset="2"/>
              </a:rPr>
              <a:t>atomic commit protocol (ACP)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needed! </a:t>
            </a:r>
          </a:p>
          <a:p>
            <a:pPr>
              <a:buFont typeface="Arial" charset="0"/>
              <a:buChar char="•"/>
            </a:pPr>
            <a:r>
              <a:rPr lang="en-US" dirty="0">
                <a:sym typeface="Wingdings" pitchFamily="2" charset="2"/>
              </a:rPr>
              <a:t>If strict 2PL is used, there is not need for the schedulers to agree on the beginning of the shrinking phase; they simply release all locks of a TX when they receive the commit or the abort command</a:t>
            </a:r>
          </a:p>
          <a:p>
            <a:pPr>
              <a:buFont typeface="Arial" charset="0"/>
              <a:buChar char="•"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04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 (2PC)</a:t>
            </a:r>
            <a:endParaRPr lang="de-DE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Prevalent commit protocol for distributed transactions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Achieves only </a:t>
            </a:r>
            <a:r>
              <a:rPr lang="en-US" b="1" dirty="0">
                <a:solidFill>
                  <a:schemeClr val="tx2"/>
                </a:solidFill>
              </a:rPr>
              <a:t>atomicity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(other ACID properties neglected!)</a:t>
            </a:r>
          </a:p>
          <a:p>
            <a:pPr>
              <a:buFont typeface="Arial" charset="0"/>
              <a:buChar char="•"/>
            </a:pPr>
            <a:r>
              <a:rPr lang="en-US" dirty="0"/>
              <a:t>Participants go through </a:t>
            </a:r>
            <a:r>
              <a:rPr lang="en-US" b="1" dirty="0">
                <a:solidFill>
                  <a:schemeClr val="tx2"/>
                </a:solidFill>
              </a:rPr>
              <a:t>two phases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which are needed to allow </a:t>
            </a:r>
            <a:r>
              <a:rPr lang="en-US" b="1" dirty="0">
                <a:solidFill>
                  <a:schemeClr val="tx2"/>
                </a:solidFill>
              </a:rPr>
              <a:t>unilateral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aborts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participants</a:t>
            </a:r>
            <a:endParaRPr lang="en-US" i="1" dirty="0">
              <a:solidFill>
                <a:schemeClr val="folHlink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Prepare (to commit)</a:t>
            </a:r>
            <a:r>
              <a:rPr lang="en-US" i="1" dirty="0">
                <a:solidFill>
                  <a:schemeClr val="folHlink"/>
                </a:solidFill>
              </a:rPr>
              <a:t>	</a:t>
            </a:r>
            <a:r>
              <a:rPr lang="en-US" dirty="0"/>
              <a:t>(aka. Voting Phase)</a:t>
            </a:r>
          </a:p>
          <a:p>
            <a:pPr lvl="2"/>
            <a:r>
              <a:rPr lang="en-US" dirty="0"/>
              <a:t>Each participant votes to commit or to abort the TX </a:t>
            </a:r>
          </a:p>
          <a:p>
            <a:pPr lvl="2"/>
            <a:r>
              <a:rPr lang="en-US" dirty="0"/>
              <a:t>Once a participant has voted to commit, it can no longer abort the TX unilaterally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Commit</a:t>
            </a:r>
            <a:r>
              <a:rPr lang="en-US" dirty="0"/>
              <a:t>		(aka. Completion Phase)</a:t>
            </a:r>
          </a:p>
          <a:p>
            <a:pPr lvl="2"/>
            <a:r>
              <a:rPr lang="en-US" dirty="0"/>
              <a:t>Participants actually commit, after </a:t>
            </a:r>
            <a:r>
              <a:rPr lang="en-US" b="1" dirty="0">
                <a:solidFill>
                  <a:schemeClr val="tx2"/>
                </a:solidFill>
              </a:rPr>
              <a:t>consensus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has been reached that </a:t>
            </a:r>
            <a:r>
              <a:rPr lang="en-US" b="1" dirty="0"/>
              <a:t>all</a:t>
            </a:r>
            <a:r>
              <a:rPr lang="en-US" dirty="0"/>
              <a:t> participants are prepared. Otherwise all participants abort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6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Commit (contd.)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Any </a:t>
            </a:r>
            <a:r>
              <a:rPr lang="en-US" i="1" dirty="0"/>
              <a:t>participant</a:t>
            </a:r>
            <a:r>
              <a:rPr lang="en-US" dirty="0"/>
              <a:t> can initiate to commit or to abort the transaction (i.e., issue </a:t>
            </a:r>
            <a:r>
              <a:rPr lang="en-US" b="1" dirty="0">
                <a:solidFill>
                  <a:schemeClr val="tx2"/>
                </a:solidFill>
              </a:rPr>
              <a:t>commit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tx2"/>
                </a:solidFill>
              </a:rPr>
              <a:t>abort command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/>
              <a:t>In client/server systems, usually the client initiates commit</a:t>
            </a:r>
          </a:p>
          <a:p>
            <a:pPr lvl="1"/>
            <a:r>
              <a:rPr lang="en-US" dirty="0"/>
              <a:t>In messaging system, any participant can initiate commit</a:t>
            </a:r>
          </a:p>
          <a:p>
            <a:pPr>
              <a:buFont typeface="Arial" charset="0"/>
              <a:buChar char="•"/>
            </a:pPr>
            <a:endParaRPr lang="en-US" b="1" i="1" dirty="0">
              <a:solidFill>
                <a:schemeClr val="folHlink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2"/>
                </a:solidFill>
              </a:rPr>
              <a:t> Coordinator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achieve consensus</a:t>
            </a:r>
            <a:endParaRPr lang="en-US" i="1" dirty="0">
              <a:solidFill>
                <a:schemeClr val="folHlink"/>
              </a:solidFill>
            </a:endParaRPr>
          </a:p>
          <a:p>
            <a:pPr lvl="1"/>
            <a:r>
              <a:rPr lang="en-US" dirty="0"/>
              <a:t>All participants must have registered at the coordinator</a:t>
            </a:r>
          </a:p>
          <a:p>
            <a:pPr lvl="1"/>
            <a:r>
              <a:rPr lang="en-US" dirty="0"/>
              <a:t>Coordinator requests all participants to vote</a:t>
            </a:r>
          </a:p>
          <a:p>
            <a:pPr lvl="1"/>
            <a:r>
              <a:rPr lang="en-US" dirty="0"/>
              <a:t>Decides to commit if </a:t>
            </a:r>
            <a:r>
              <a:rPr lang="en-US" i="1" dirty="0"/>
              <a:t>all</a:t>
            </a:r>
            <a:r>
              <a:rPr lang="en-US" dirty="0"/>
              <a:t> participants have voted to commit</a:t>
            </a:r>
          </a:p>
          <a:p>
            <a:pPr lvl="1"/>
            <a:r>
              <a:rPr lang="en-US" dirty="0"/>
              <a:t>Decides to abort if </a:t>
            </a:r>
            <a:r>
              <a:rPr lang="en-US" i="1" dirty="0"/>
              <a:t>any</a:t>
            </a:r>
            <a:r>
              <a:rPr lang="en-US" dirty="0"/>
              <a:t> participant has voted to abort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Also cooperative decentralized implementations possible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14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State Transitions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71625" y="2362200"/>
            <a:ext cx="1295400" cy="609600"/>
            <a:chOff x="1254" y="1445"/>
            <a:chExt cx="816" cy="384"/>
          </a:xfrm>
        </p:grpSpPr>
        <p:sp>
          <p:nvSpPr>
            <p:cNvPr id="224261" name="AutoShape 5"/>
            <p:cNvSpPr>
              <a:spLocks noChangeArrowheads="1"/>
            </p:cNvSpPr>
            <p:nvPr/>
          </p:nvSpPr>
          <p:spPr bwMode="auto">
            <a:xfrm>
              <a:off x="1254" y="1445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4ED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4262" name="Text Box 6"/>
            <p:cNvSpPr txBox="1">
              <a:spLocks noChangeArrowheads="1"/>
            </p:cNvSpPr>
            <p:nvPr/>
          </p:nvSpPr>
          <p:spPr bwMode="auto">
            <a:xfrm>
              <a:off x="1436" y="1522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Initial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71625" y="3886200"/>
            <a:ext cx="1295400" cy="609600"/>
            <a:chOff x="1254" y="1445"/>
            <a:chExt cx="816" cy="384"/>
          </a:xfrm>
        </p:grpSpPr>
        <p:sp>
          <p:nvSpPr>
            <p:cNvPr id="224265" name="AutoShape 9"/>
            <p:cNvSpPr>
              <a:spLocks noChangeArrowheads="1"/>
            </p:cNvSpPr>
            <p:nvPr/>
          </p:nvSpPr>
          <p:spPr bwMode="auto">
            <a:xfrm>
              <a:off x="1254" y="1445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4ED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4266" name="Text Box 10"/>
            <p:cNvSpPr txBox="1">
              <a:spLocks noChangeArrowheads="1"/>
            </p:cNvSpPr>
            <p:nvPr/>
          </p:nvSpPr>
          <p:spPr bwMode="auto">
            <a:xfrm>
              <a:off x="1460" y="152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Wait</a:t>
              </a:r>
            </a:p>
          </p:txBody>
        </p:sp>
      </p:grpSp>
      <p:cxnSp>
        <p:nvCxnSpPr>
          <p:cNvPr id="224274" name="AutoShape 18"/>
          <p:cNvCxnSpPr>
            <a:cxnSpLocks noChangeShapeType="1"/>
            <a:stCxn id="224261" idx="2"/>
            <a:endCxn id="224265" idx="0"/>
          </p:cNvCxnSpPr>
          <p:nvPr/>
        </p:nvCxnSpPr>
        <p:spPr bwMode="auto">
          <a:xfrm>
            <a:off x="2219325" y="29718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275" name="AutoShape 19"/>
          <p:cNvCxnSpPr>
            <a:cxnSpLocks noChangeShapeType="1"/>
            <a:stCxn id="224265" idx="2"/>
            <a:endCxn id="224320" idx="0"/>
          </p:cNvCxnSpPr>
          <p:nvPr/>
        </p:nvCxnSpPr>
        <p:spPr bwMode="auto">
          <a:xfrm flipH="1">
            <a:off x="1457325" y="4495800"/>
            <a:ext cx="7620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276" name="AutoShape 20"/>
          <p:cNvCxnSpPr>
            <a:cxnSpLocks noChangeShapeType="1"/>
            <a:stCxn id="224265" idx="2"/>
            <a:endCxn id="224323" idx="0"/>
          </p:cNvCxnSpPr>
          <p:nvPr/>
        </p:nvCxnSpPr>
        <p:spPr bwMode="auto">
          <a:xfrm>
            <a:off x="2219325" y="4495800"/>
            <a:ext cx="715963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277" name="Text Box 21"/>
          <p:cNvSpPr txBox="1">
            <a:spLocks noChangeArrowheads="1"/>
          </p:cNvSpPr>
          <p:nvPr/>
        </p:nvSpPr>
        <p:spPr bwMode="auto">
          <a:xfrm>
            <a:off x="1546225" y="1692275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Coordinator</a:t>
            </a:r>
          </a:p>
        </p:txBody>
      </p:sp>
      <p:sp>
        <p:nvSpPr>
          <p:cNvPr id="224292" name="AutoShape 36"/>
          <p:cNvSpPr>
            <a:spLocks noChangeArrowheads="1"/>
          </p:cNvSpPr>
          <p:nvPr/>
        </p:nvSpPr>
        <p:spPr bwMode="auto">
          <a:xfrm>
            <a:off x="6172200" y="23622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4293" name="Text Box 37"/>
          <p:cNvSpPr txBox="1">
            <a:spLocks noChangeArrowheads="1"/>
          </p:cNvSpPr>
          <p:nvPr/>
        </p:nvSpPr>
        <p:spPr bwMode="auto">
          <a:xfrm>
            <a:off x="6461125" y="24844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224295" name="AutoShape 39"/>
          <p:cNvSpPr>
            <a:spLocks noChangeArrowheads="1"/>
          </p:cNvSpPr>
          <p:nvPr/>
        </p:nvSpPr>
        <p:spPr bwMode="auto">
          <a:xfrm>
            <a:off x="6172200" y="38862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4296" name="Text Box 40"/>
          <p:cNvSpPr txBox="1">
            <a:spLocks noChangeArrowheads="1"/>
          </p:cNvSpPr>
          <p:nvPr/>
        </p:nvSpPr>
        <p:spPr bwMode="auto">
          <a:xfrm>
            <a:off x="6257925" y="400843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Prepared</a:t>
            </a:r>
          </a:p>
        </p:txBody>
      </p:sp>
      <p:cxnSp>
        <p:nvCxnSpPr>
          <p:cNvPr id="224304" name="AutoShape 48"/>
          <p:cNvCxnSpPr>
            <a:cxnSpLocks noChangeShapeType="1"/>
            <a:stCxn id="224292" idx="2"/>
            <a:endCxn id="224295" idx="0"/>
          </p:cNvCxnSpPr>
          <p:nvPr/>
        </p:nvCxnSpPr>
        <p:spPr bwMode="auto">
          <a:xfrm>
            <a:off x="6819900" y="29718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305" name="AutoShape 49"/>
          <p:cNvCxnSpPr>
            <a:cxnSpLocks noChangeShapeType="1"/>
            <a:stCxn id="224295" idx="2"/>
            <a:endCxn id="224326" idx="0"/>
          </p:cNvCxnSpPr>
          <p:nvPr/>
        </p:nvCxnSpPr>
        <p:spPr bwMode="auto">
          <a:xfrm flipH="1">
            <a:off x="6084888" y="4495800"/>
            <a:ext cx="735012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306" name="AutoShape 50"/>
          <p:cNvCxnSpPr>
            <a:cxnSpLocks noChangeShapeType="1"/>
            <a:stCxn id="224295" idx="2"/>
            <a:endCxn id="224329" idx="0"/>
          </p:cNvCxnSpPr>
          <p:nvPr/>
        </p:nvCxnSpPr>
        <p:spPr bwMode="auto">
          <a:xfrm>
            <a:off x="6819900" y="4495800"/>
            <a:ext cx="68580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307" name="Text Box 51"/>
          <p:cNvSpPr txBox="1">
            <a:spLocks noChangeArrowheads="1"/>
          </p:cNvSpPr>
          <p:nvPr/>
        </p:nvSpPr>
        <p:spPr bwMode="auto">
          <a:xfrm>
            <a:off x="6146800" y="1692275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Participant</a:t>
            </a:r>
          </a:p>
        </p:txBody>
      </p:sp>
      <p:cxnSp>
        <p:nvCxnSpPr>
          <p:cNvPr id="224309" name="AutoShape 53"/>
          <p:cNvCxnSpPr>
            <a:cxnSpLocks noChangeShapeType="1"/>
            <a:stCxn id="224292" idx="3"/>
            <a:endCxn id="224329" idx="3"/>
          </p:cNvCxnSpPr>
          <p:nvPr/>
        </p:nvCxnSpPr>
        <p:spPr bwMode="auto">
          <a:xfrm>
            <a:off x="7467600" y="2667000"/>
            <a:ext cx="704850" cy="2895600"/>
          </a:xfrm>
          <a:prstGeom prst="bentConnector3">
            <a:avLst>
              <a:gd name="adj1" fmla="val 225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310" name="Text Box 54"/>
          <p:cNvSpPr txBox="1">
            <a:spLocks noChangeArrowheads="1"/>
          </p:cNvSpPr>
          <p:nvPr/>
        </p:nvSpPr>
        <p:spPr bwMode="auto">
          <a:xfrm>
            <a:off x="76200" y="4519613"/>
            <a:ext cx="1787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en-US" sz="1600" i="1"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sz="1600">
                <a:ea typeface="Arial Unicode MS" pitchFamily="34" charset="-128"/>
                <a:cs typeface="Arial Unicode MS" pitchFamily="34" charset="-128"/>
              </a:rPr>
              <a:t>.Vote Commit /</a:t>
            </a:r>
            <a:br>
              <a:rPr lang="en-US" sz="1600">
                <a:ea typeface="Arial Unicode MS" pitchFamily="34" charset="-128"/>
                <a:cs typeface="Arial Unicode MS" pitchFamily="34" charset="-128"/>
              </a:rPr>
            </a:br>
            <a:r>
              <a:rPr lang="en-US" sz="1600">
                <a:ea typeface="Arial Unicode MS" pitchFamily="34" charset="-128"/>
                <a:cs typeface="Arial Unicode MS" pitchFamily="34" charset="-128"/>
              </a:rPr>
              <a:t>Commit</a:t>
            </a:r>
          </a:p>
        </p:txBody>
      </p:sp>
      <p:sp>
        <p:nvSpPr>
          <p:cNvPr id="224311" name="Text Box 55"/>
          <p:cNvSpPr txBox="1">
            <a:spLocks noChangeArrowheads="1"/>
          </p:cNvSpPr>
          <p:nvPr/>
        </p:nvSpPr>
        <p:spPr bwMode="auto">
          <a:xfrm>
            <a:off x="2743200" y="4519613"/>
            <a:ext cx="15732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ea typeface="Arial Unicode MS" pitchFamily="34" charset="-128"/>
                <a:cs typeface="Arial Unicode MS" pitchFamily="34" charset="-128"/>
              </a:rPr>
              <a:t>∃</a:t>
            </a:r>
            <a:r>
              <a:rPr lang="en-US" sz="1600" i="1"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en-US" sz="1600">
                <a:ea typeface="Arial Unicode MS" pitchFamily="34" charset="-128"/>
                <a:cs typeface="Arial Unicode MS" pitchFamily="34" charset="-128"/>
              </a:rPr>
              <a:t>.Vote Abort /</a:t>
            </a:r>
          </a:p>
          <a:p>
            <a:r>
              <a:rPr lang="en-US" sz="1600">
                <a:ea typeface="Arial Unicode MS" pitchFamily="34" charset="-128"/>
                <a:cs typeface="Arial Unicode MS" pitchFamily="34" charset="-128"/>
              </a:rPr>
              <a:t>Abort</a:t>
            </a:r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09625" y="5257800"/>
            <a:ext cx="1295400" cy="609600"/>
            <a:chOff x="1254" y="1445"/>
            <a:chExt cx="816" cy="384"/>
          </a:xfrm>
        </p:grpSpPr>
        <p:sp>
          <p:nvSpPr>
            <p:cNvPr id="224320" name="AutoShape 64"/>
            <p:cNvSpPr>
              <a:spLocks noChangeArrowheads="1"/>
            </p:cNvSpPr>
            <p:nvPr/>
          </p:nvSpPr>
          <p:spPr bwMode="auto">
            <a:xfrm>
              <a:off x="1254" y="1445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4EDB2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4321" name="Text Box 65"/>
            <p:cNvSpPr txBox="1">
              <a:spLocks noChangeArrowheads="1"/>
            </p:cNvSpPr>
            <p:nvPr/>
          </p:nvSpPr>
          <p:spPr bwMode="auto">
            <a:xfrm>
              <a:off x="1358" y="1522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Commit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287588" y="5257800"/>
            <a:ext cx="1295400" cy="609600"/>
            <a:chOff x="1254" y="1445"/>
            <a:chExt cx="816" cy="384"/>
          </a:xfrm>
        </p:grpSpPr>
        <p:sp>
          <p:nvSpPr>
            <p:cNvPr id="224323" name="AutoShape 67"/>
            <p:cNvSpPr>
              <a:spLocks noChangeArrowheads="1"/>
            </p:cNvSpPr>
            <p:nvPr/>
          </p:nvSpPr>
          <p:spPr bwMode="auto">
            <a:xfrm>
              <a:off x="1254" y="1445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4EDB2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4324" name="Text Box 68"/>
            <p:cNvSpPr txBox="1">
              <a:spLocks noChangeArrowheads="1"/>
            </p:cNvSpPr>
            <p:nvPr/>
          </p:nvSpPr>
          <p:spPr bwMode="auto">
            <a:xfrm>
              <a:off x="1433" y="1522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Abort</a:t>
              </a:r>
            </a:p>
          </p:txBody>
        </p:sp>
      </p:grpSp>
      <p:sp>
        <p:nvSpPr>
          <p:cNvPr id="224326" name="AutoShape 70"/>
          <p:cNvSpPr>
            <a:spLocks noChangeArrowheads="1"/>
          </p:cNvSpPr>
          <p:nvPr/>
        </p:nvSpPr>
        <p:spPr bwMode="auto">
          <a:xfrm>
            <a:off x="5437188" y="52578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4327" name="Text Box 71"/>
          <p:cNvSpPr txBox="1">
            <a:spLocks noChangeArrowheads="1"/>
          </p:cNvSpPr>
          <p:nvPr/>
        </p:nvSpPr>
        <p:spPr bwMode="auto">
          <a:xfrm>
            <a:off x="5602288" y="5380038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Commit</a:t>
            </a:r>
          </a:p>
        </p:txBody>
      </p:sp>
      <p:sp>
        <p:nvSpPr>
          <p:cNvPr id="224329" name="AutoShape 73"/>
          <p:cNvSpPr>
            <a:spLocks noChangeArrowheads="1"/>
          </p:cNvSpPr>
          <p:nvPr/>
        </p:nvSpPr>
        <p:spPr bwMode="auto">
          <a:xfrm>
            <a:off x="6858000" y="52578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4330" name="Text Box 74"/>
          <p:cNvSpPr txBox="1">
            <a:spLocks noChangeArrowheads="1"/>
          </p:cNvSpPr>
          <p:nvPr/>
        </p:nvSpPr>
        <p:spPr bwMode="auto">
          <a:xfrm>
            <a:off x="7140575" y="53800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Abort</a:t>
            </a:r>
          </a:p>
        </p:txBody>
      </p:sp>
      <p:sp>
        <p:nvSpPr>
          <p:cNvPr id="224331" name="Text Box 75"/>
          <p:cNvSpPr txBox="1">
            <a:spLocks noChangeArrowheads="1"/>
          </p:cNvSpPr>
          <p:nvPr/>
        </p:nvSpPr>
        <p:spPr bwMode="auto">
          <a:xfrm>
            <a:off x="5351463" y="3148013"/>
            <a:ext cx="1358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/>
              <a:t>Prepare /</a:t>
            </a:r>
          </a:p>
          <a:p>
            <a:pPr algn="r"/>
            <a:r>
              <a:rPr lang="en-US" sz="1600"/>
              <a:t>Vote Commit</a:t>
            </a:r>
          </a:p>
        </p:txBody>
      </p:sp>
      <p:sp>
        <p:nvSpPr>
          <p:cNvPr id="224332" name="Text Box 76"/>
          <p:cNvSpPr txBox="1">
            <a:spLocks noChangeArrowheads="1"/>
          </p:cNvSpPr>
          <p:nvPr/>
        </p:nvSpPr>
        <p:spPr bwMode="auto">
          <a:xfrm>
            <a:off x="7526338" y="2760663"/>
            <a:ext cx="1389062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/>
              <a:t>Abort /</a:t>
            </a:r>
            <a:br>
              <a:rPr lang="en-US" sz="1600"/>
            </a:br>
            <a:r>
              <a:rPr lang="en-US" sz="1600"/>
              <a:t>Acknowledge</a:t>
            </a:r>
          </a:p>
          <a:p>
            <a:pPr algn="r"/>
            <a:r>
              <a:rPr lang="en-US" sz="1600" i="1"/>
              <a:t>or</a:t>
            </a:r>
          </a:p>
          <a:p>
            <a:pPr algn="r"/>
            <a:r>
              <a:rPr lang="en-US" sz="1600"/>
              <a:t>Prepare /</a:t>
            </a:r>
          </a:p>
          <a:p>
            <a:pPr algn="r"/>
            <a:r>
              <a:rPr lang="en-US" sz="1600"/>
              <a:t>Vote Abort</a:t>
            </a:r>
          </a:p>
        </p:txBody>
      </p:sp>
      <p:sp>
        <p:nvSpPr>
          <p:cNvPr id="224333" name="Text Box 77"/>
          <p:cNvSpPr txBox="1">
            <a:spLocks noChangeArrowheads="1"/>
          </p:cNvSpPr>
          <p:nvPr/>
        </p:nvSpPr>
        <p:spPr bwMode="auto">
          <a:xfrm>
            <a:off x="2249488" y="3148013"/>
            <a:ext cx="19351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Commit Command/</a:t>
            </a:r>
          </a:p>
          <a:p>
            <a:r>
              <a:rPr lang="en-US" sz="1600"/>
              <a:t>Prepare</a:t>
            </a:r>
          </a:p>
        </p:txBody>
      </p:sp>
      <p:sp>
        <p:nvSpPr>
          <p:cNvPr id="224334" name="Text Box 78"/>
          <p:cNvSpPr txBox="1">
            <a:spLocks noChangeArrowheads="1"/>
          </p:cNvSpPr>
          <p:nvPr/>
        </p:nvSpPr>
        <p:spPr bwMode="auto">
          <a:xfrm>
            <a:off x="4908550" y="4513263"/>
            <a:ext cx="1389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/>
              <a:t>Commit /</a:t>
            </a:r>
            <a:br>
              <a:rPr lang="en-US" sz="1600"/>
            </a:br>
            <a:r>
              <a:rPr lang="en-US" sz="1600"/>
              <a:t>Acknowledge</a:t>
            </a:r>
          </a:p>
        </p:txBody>
      </p:sp>
      <p:sp>
        <p:nvSpPr>
          <p:cNvPr id="224335" name="Text Box 79"/>
          <p:cNvSpPr txBox="1">
            <a:spLocks noChangeArrowheads="1"/>
          </p:cNvSpPr>
          <p:nvPr/>
        </p:nvSpPr>
        <p:spPr bwMode="auto">
          <a:xfrm>
            <a:off x="7342188" y="4513263"/>
            <a:ext cx="13890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Abort /</a:t>
            </a:r>
            <a:br>
              <a:rPr lang="en-US" sz="1600"/>
            </a:br>
            <a:r>
              <a:rPr lang="en-US" sz="1600"/>
              <a:t>Acknowledge</a:t>
            </a:r>
          </a:p>
        </p:txBody>
      </p:sp>
      <p:cxnSp>
        <p:nvCxnSpPr>
          <p:cNvPr id="224337" name="AutoShape 81"/>
          <p:cNvCxnSpPr>
            <a:cxnSpLocks noChangeShapeType="1"/>
            <a:stCxn id="224261" idx="3"/>
            <a:endCxn id="224323" idx="3"/>
          </p:cNvCxnSpPr>
          <p:nvPr/>
        </p:nvCxnSpPr>
        <p:spPr bwMode="auto">
          <a:xfrm>
            <a:off x="2867025" y="2667000"/>
            <a:ext cx="735013" cy="2895600"/>
          </a:xfrm>
          <a:prstGeom prst="bentConnector3">
            <a:avLst>
              <a:gd name="adj1" fmla="val 2233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338" name="Text Box 82"/>
          <p:cNvSpPr txBox="1">
            <a:spLocks noChangeArrowheads="1"/>
          </p:cNvSpPr>
          <p:nvPr/>
        </p:nvSpPr>
        <p:spPr bwMode="auto">
          <a:xfrm>
            <a:off x="2971800" y="2074863"/>
            <a:ext cx="1720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Abort Command/</a:t>
            </a:r>
          </a:p>
          <a:p>
            <a:r>
              <a:rPr lang="en-US" sz="1600">
                <a:solidFill>
                  <a:schemeClr val="tx2"/>
                </a:solidFill>
              </a:rPr>
              <a:t>Abort</a:t>
            </a:r>
          </a:p>
        </p:txBody>
      </p:sp>
      <p:sp>
        <p:nvSpPr>
          <p:cNvPr id="224340" name="Text Box 84"/>
          <p:cNvSpPr txBox="1">
            <a:spLocks noChangeArrowheads="1"/>
          </p:cNvSpPr>
          <p:nvPr/>
        </p:nvSpPr>
        <p:spPr bwMode="auto">
          <a:xfrm>
            <a:off x="4908550" y="1382296"/>
            <a:ext cx="3832225" cy="3365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Message received/Message send in turn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2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2PC (successful completion)</a:t>
            </a:r>
          </a:p>
        </p:txBody>
      </p:sp>
      <p:sp>
        <p:nvSpPr>
          <p:cNvPr id="225362" name="Line 82"/>
          <p:cNvSpPr>
            <a:spLocks noChangeShapeType="1"/>
          </p:cNvSpPr>
          <p:nvPr/>
        </p:nvSpPr>
        <p:spPr bwMode="auto">
          <a:xfrm>
            <a:off x="4572000" y="1844824"/>
            <a:ext cx="0" cy="432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5285" name="AutoShape 5"/>
          <p:cNvSpPr>
            <a:spLocks noChangeArrowheads="1"/>
          </p:cNvSpPr>
          <p:nvPr/>
        </p:nvSpPr>
        <p:spPr bwMode="auto">
          <a:xfrm>
            <a:off x="15240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5290" name="AutoShape 10"/>
          <p:cNvSpPr>
            <a:spLocks noChangeArrowheads="1"/>
          </p:cNvSpPr>
          <p:nvPr/>
        </p:nvSpPr>
        <p:spPr bwMode="auto">
          <a:xfrm>
            <a:off x="2114550" y="21336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5294" name="AutoShape 14"/>
          <p:cNvSpPr>
            <a:spLocks noChangeArrowheads="1"/>
          </p:cNvSpPr>
          <p:nvPr/>
        </p:nvSpPr>
        <p:spPr bwMode="auto">
          <a:xfrm>
            <a:off x="211455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5297" name="AutoShape 17"/>
          <p:cNvSpPr>
            <a:spLocks noChangeArrowheads="1"/>
          </p:cNvSpPr>
          <p:nvPr/>
        </p:nvSpPr>
        <p:spPr bwMode="auto">
          <a:xfrm>
            <a:off x="2114550" y="41148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5299" name="AutoShape 19"/>
          <p:cNvSpPr>
            <a:spLocks noChangeArrowheads="1"/>
          </p:cNvSpPr>
          <p:nvPr/>
        </p:nvSpPr>
        <p:spPr bwMode="auto">
          <a:xfrm>
            <a:off x="407670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5300" name="AutoShape 20"/>
          <p:cNvSpPr>
            <a:spLocks noChangeArrowheads="1"/>
          </p:cNvSpPr>
          <p:nvPr/>
        </p:nvSpPr>
        <p:spPr bwMode="auto">
          <a:xfrm>
            <a:off x="6056313" y="21336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5301" name="AutoShape 21"/>
          <p:cNvSpPr>
            <a:spLocks noChangeArrowheads="1"/>
          </p:cNvSpPr>
          <p:nvPr/>
        </p:nvSpPr>
        <p:spPr bwMode="auto">
          <a:xfrm>
            <a:off x="6056313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25302" name="AutoShape 22"/>
          <p:cNvSpPr>
            <a:spLocks noChangeArrowheads="1"/>
          </p:cNvSpPr>
          <p:nvPr/>
        </p:nvSpPr>
        <p:spPr bwMode="auto">
          <a:xfrm>
            <a:off x="6057900" y="41148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25304" name="AutoShape 24"/>
          <p:cNvCxnSpPr>
            <a:cxnSpLocks noChangeShapeType="1"/>
            <a:stCxn id="225285" idx="3"/>
            <a:endCxn id="225290" idx="1"/>
          </p:cNvCxnSpPr>
          <p:nvPr/>
        </p:nvCxnSpPr>
        <p:spPr bwMode="auto">
          <a:xfrm flipV="1">
            <a:off x="1143000" y="24384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05" name="AutoShape 25"/>
          <p:cNvCxnSpPr>
            <a:cxnSpLocks noChangeShapeType="1"/>
            <a:stCxn id="225285" idx="3"/>
            <a:endCxn id="225294" idx="1"/>
          </p:cNvCxnSpPr>
          <p:nvPr/>
        </p:nvCxnSpPr>
        <p:spPr bwMode="auto">
          <a:xfrm>
            <a:off x="1143000" y="3429000"/>
            <a:ext cx="971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06" name="AutoShape 26"/>
          <p:cNvCxnSpPr>
            <a:cxnSpLocks noChangeShapeType="1"/>
            <a:stCxn id="225285" idx="3"/>
            <a:endCxn id="225297" idx="1"/>
          </p:cNvCxnSpPr>
          <p:nvPr/>
        </p:nvCxnSpPr>
        <p:spPr bwMode="auto">
          <a:xfrm>
            <a:off x="1143000" y="34290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07" name="AutoShape 27"/>
          <p:cNvCxnSpPr>
            <a:cxnSpLocks noChangeShapeType="1"/>
            <a:stCxn id="225290" idx="3"/>
            <a:endCxn id="225299" idx="1"/>
          </p:cNvCxnSpPr>
          <p:nvPr/>
        </p:nvCxnSpPr>
        <p:spPr bwMode="auto">
          <a:xfrm>
            <a:off x="3105150" y="24384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08" name="AutoShape 28"/>
          <p:cNvCxnSpPr>
            <a:cxnSpLocks noChangeShapeType="1"/>
            <a:stCxn id="225294" idx="3"/>
            <a:endCxn id="225299" idx="1"/>
          </p:cNvCxnSpPr>
          <p:nvPr/>
        </p:nvCxnSpPr>
        <p:spPr bwMode="auto">
          <a:xfrm>
            <a:off x="3105150" y="3429000"/>
            <a:ext cx="971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09" name="AutoShape 29"/>
          <p:cNvCxnSpPr>
            <a:cxnSpLocks noChangeShapeType="1"/>
            <a:stCxn id="225297" idx="3"/>
            <a:endCxn id="225299" idx="1"/>
          </p:cNvCxnSpPr>
          <p:nvPr/>
        </p:nvCxnSpPr>
        <p:spPr bwMode="auto">
          <a:xfrm flipV="1">
            <a:off x="3105150" y="34290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10" name="AutoShape 30"/>
          <p:cNvCxnSpPr>
            <a:cxnSpLocks noChangeShapeType="1"/>
            <a:stCxn id="225299" idx="3"/>
            <a:endCxn id="225300" idx="1"/>
          </p:cNvCxnSpPr>
          <p:nvPr/>
        </p:nvCxnSpPr>
        <p:spPr bwMode="auto">
          <a:xfrm flipV="1">
            <a:off x="5067300" y="2438400"/>
            <a:ext cx="989013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11" name="AutoShape 31"/>
          <p:cNvCxnSpPr>
            <a:cxnSpLocks noChangeShapeType="1"/>
            <a:stCxn id="225299" idx="3"/>
            <a:endCxn id="225301" idx="1"/>
          </p:cNvCxnSpPr>
          <p:nvPr/>
        </p:nvCxnSpPr>
        <p:spPr bwMode="auto">
          <a:xfrm>
            <a:off x="5067300" y="3429000"/>
            <a:ext cx="989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12" name="AutoShape 32"/>
          <p:cNvCxnSpPr>
            <a:cxnSpLocks noChangeShapeType="1"/>
            <a:stCxn id="225299" idx="3"/>
            <a:endCxn id="225302" idx="1"/>
          </p:cNvCxnSpPr>
          <p:nvPr/>
        </p:nvCxnSpPr>
        <p:spPr bwMode="auto">
          <a:xfrm>
            <a:off x="5067300" y="3429000"/>
            <a:ext cx="990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13" name="Text Box 33"/>
          <p:cNvSpPr txBox="1">
            <a:spLocks noChangeArrowheads="1"/>
          </p:cNvSpPr>
          <p:nvPr/>
        </p:nvSpPr>
        <p:spPr bwMode="auto">
          <a:xfrm>
            <a:off x="1081088" y="5240338"/>
            <a:ext cx="884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prepare</a:t>
            </a:r>
          </a:p>
        </p:txBody>
      </p: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2743200" y="5243513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vote commit</a:t>
            </a:r>
          </a:p>
        </p:txBody>
      </p:sp>
      <p:sp>
        <p:nvSpPr>
          <p:cNvPr id="225315" name="Text Box 35"/>
          <p:cNvSpPr txBox="1">
            <a:spLocks noChangeArrowheads="1"/>
          </p:cNvSpPr>
          <p:nvPr/>
        </p:nvSpPr>
        <p:spPr bwMode="auto">
          <a:xfrm>
            <a:off x="5181600" y="5243513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commit</a:t>
            </a:r>
          </a:p>
        </p:txBody>
      </p:sp>
      <p:sp>
        <p:nvSpPr>
          <p:cNvPr id="225356" name="AutoShape 76"/>
          <p:cNvSpPr>
            <a:spLocks noChangeArrowheads="1"/>
          </p:cNvSpPr>
          <p:nvPr/>
        </p:nvSpPr>
        <p:spPr bwMode="auto">
          <a:xfrm>
            <a:off x="800100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25359" name="AutoShape 79"/>
          <p:cNvCxnSpPr>
            <a:cxnSpLocks noChangeShapeType="1"/>
            <a:stCxn id="225300" idx="3"/>
            <a:endCxn id="225356" idx="1"/>
          </p:cNvCxnSpPr>
          <p:nvPr/>
        </p:nvCxnSpPr>
        <p:spPr bwMode="auto">
          <a:xfrm>
            <a:off x="7046913" y="2438400"/>
            <a:ext cx="954087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60" name="AutoShape 80"/>
          <p:cNvCxnSpPr>
            <a:cxnSpLocks noChangeShapeType="1"/>
            <a:stCxn id="225301" idx="3"/>
            <a:endCxn id="225356" idx="1"/>
          </p:cNvCxnSpPr>
          <p:nvPr/>
        </p:nvCxnSpPr>
        <p:spPr bwMode="auto">
          <a:xfrm>
            <a:off x="7046913" y="3429000"/>
            <a:ext cx="954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61" name="AutoShape 81"/>
          <p:cNvCxnSpPr>
            <a:cxnSpLocks noChangeShapeType="1"/>
            <a:stCxn id="225302" idx="3"/>
            <a:endCxn id="225356" idx="1"/>
          </p:cNvCxnSpPr>
          <p:nvPr/>
        </p:nvCxnSpPr>
        <p:spPr bwMode="auto">
          <a:xfrm flipV="1">
            <a:off x="7048500" y="3429000"/>
            <a:ext cx="9525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64" name="Text Box 84"/>
          <p:cNvSpPr txBox="1">
            <a:spLocks noChangeArrowheads="1"/>
          </p:cNvSpPr>
          <p:nvPr/>
        </p:nvSpPr>
        <p:spPr bwMode="auto">
          <a:xfrm>
            <a:off x="6027738" y="5857875"/>
            <a:ext cx="133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Phase II</a:t>
            </a:r>
          </a:p>
        </p:txBody>
      </p:sp>
      <p:sp>
        <p:nvSpPr>
          <p:cNvPr id="225365" name="Text Box 85"/>
          <p:cNvSpPr txBox="1">
            <a:spLocks noChangeArrowheads="1"/>
          </p:cNvSpPr>
          <p:nvPr/>
        </p:nvSpPr>
        <p:spPr bwMode="auto">
          <a:xfrm>
            <a:off x="2057400" y="585787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Phase I</a:t>
            </a:r>
          </a:p>
        </p:txBody>
      </p:sp>
      <p:sp>
        <p:nvSpPr>
          <p:cNvPr id="225366" name="Text Box 86"/>
          <p:cNvSpPr txBox="1">
            <a:spLocks noChangeArrowheads="1"/>
          </p:cNvSpPr>
          <p:nvPr/>
        </p:nvSpPr>
        <p:spPr bwMode="auto">
          <a:xfrm>
            <a:off x="6962775" y="5243513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acknowledge</a:t>
            </a:r>
          </a:p>
        </p:txBody>
      </p:sp>
      <p:sp>
        <p:nvSpPr>
          <p:cNvPr id="225372" name="Text Box 92"/>
          <p:cNvSpPr txBox="1">
            <a:spLocks noChangeArrowheads="1"/>
          </p:cNvSpPr>
          <p:nvPr/>
        </p:nvSpPr>
        <p:spPr bwMode="auto">
          <a:xfrm>
            <a:off x="287338" y="32464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225374" name="Text Box 94"/>
          <p:cNvSpPr txBox="1">
            <a:spLocks noChangeArrowheads="1"/>
          </p:cNvSpPr>
          <p:nvPr/>
        </p:nvSpPr>
        <p:spPr bwMode="auto">
          <a:xfrm>
            <a:off x="4251325" y="32464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Wait</a:t>
            </a:r>
          </a:p>
        </p:txBody>
      </p:sp>
      <p:sp>
        <p:nvSpPr>
          <p:cNvPr id="225375" name="Text Box 95"/>
          <p:cNvSpPr txBox="1">
            <a:spLocks noChangeArrowheads="1"/>
          </p:cNvSpPr>
          <p:nvPr/>
        </p:nvSpPr>
        <p:spPr bwMode="auto">
          <a:xfrm>
            <a:off x="8016875" y="32289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Commit</a:t>
            </a:r>
          </a:p>
        </p:txBody>
      </p:sp>
      <p:cxnSp>
        <p:nvCxnSpPr>
          <p:cNvPr id="225376" name="AutoShape 96"/>
          <p:cNvCxnSpPr>
            <a:cxnSpLocks noChangeShapeType="1"/>
            <a:endCxn id="225285" idx="2"/>
          </p:cNvCxnSpPr>
          <p:nvPr/>
        </p:nvCxnSpPr>
        <p:spPr bwMode="auto">
          <a:xfrm flipV="1">
            <a:off x="468313" y="3733800"/>
            <a:ext cx="179387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78" name="Text Box 98"/>
          <p:cNvSpPr txBox="1">
            <a:spLocks noChangeArrowheads="1"/>
          </p:cNvSpPr>
          <p:nvPr/>
        </p:nvSpPr>
        <p:spPr bwMode="auto">
          <a:xfrm>
            <a:off x="34925" y="4389438"/>
            <a:ext cx="1076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commit</a:t>
            </a:r>
            <a:br>
              <a:rPr lang="en-US" sz="1600"/>
            </a:br>
            <a:r>
              <a:rPr lang="en-US" sz="1600"/>
              <a:t>command</a:t>
            </a:r>
          </a:p>
        </p:txBody>
      </p:sp>
      <p:sp>
        <p:nvSpPr>
          <p:cNvPr id="225379" name="Text Box 99"/>
          <p:cNvSpPr txBox="1">
            <a:spLocks noChangeArrowheads="1"/>
          </p:cNvSpPr>
          <p:nvPr/>
        </p:nvSpPr>
        <p:spPr bwMode="auto">
          <a:xfrm>
            <a:off x="2249488" y="42370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225390" name="Text Box 110"/>
          <p:cNvSpPr txBox="1">
            <a:spLocks noChangeArrowheads="1"/>
          </p:cNvSpPr>
          <p:nvPr/>
        </p:nvSpPr>
        <p:spPr bwMode="auto">
          <a:xfrm>
            <a:off x="2249488" y="32464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225391" name="Text Box 111"/>
          <p:cNvSpPr txBox="1">
            <a:spLocks noChangeArrowheads="1"/>
          </p:cNvSpPr>
          <p:nvPr/>
        </p:nvSpPr>
        <p:spPr bwMode="auto">
          <a:xfrm>
            <a:off x="2249488" y="22558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25392" name="Text Box 112"/>
          <p:cNvSpPr txBox="1">
            <a:spLocks noChangeArrowheads="1"/>
          </p:cNvSpPr>
          <p:nvPr/>
        </p:nvSpPr>
        <p:spPr bwMode="auto">
          <a:xfrm>
            <a:off x="5989638" y="225583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Prepared</a:t>
            </a:r>
          </a:p>
        </p:txBody>
      </p:sp>
      <p:sp>
        <p:nvSpPr>
          <p:cNvPr id="225395" name="Text Box 115"/>
          <p:cNvSpPr txBox="1">
            <a:spLocks noChangeArrowheads="1"/>
          </p:cNvSpPr>
          <p:nvPr/>
        </p:nvSpPr>
        <p:spPr bwMode="auto">
          <a:xfrm>
            <a:off x="5989638" y="324643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Prepared</a:t>
            </a:r>
          </a:p>
        </p:txBody>
      </p:sp>
      <p:sp>
        <p:nvSpPr>
          <p:cNvPr id="225396" name="Text Box 116"/>
          <p:cNvSpPr txBox="1">
            <a:spLocks noChangeArrowheads="1"/>
          </p:cNvSpPr>
          <p:nvPr/>
        </p:nvSpPr>
        <p:spPr bwMode="auto">
          <a:xfrm>
            <a:off x="5991225" y="423703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Prepared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810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2PC (unsuccessful completion)</a:t>
            </a:r>
          </a:p>
        </p:txBody>
      </p:sp>
      <p:sp>
        <p:nvSpPr>
          <p:cNvPr id="586756" name="AutoShape 4"/>
          <p:cNvSpPr>
            <a:spLocks noChangeArrowheads="1"/>
          </p:cNvSpPr>
          <p:nvPr/>
        </p:nvSpPr>
        <p:spPr bwMode="auto">
          <a:xfrm>
            <a:off x="15240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6757" name="AutoShape 5"/>
          <p:cNvSpPr>
            <a:spLocks noChangeArrowheads="1"/>
          </p:cNvSpPr>
          <p:nvPr/>
        </p:nvSpPr>
        <p:spPr bwMode="auto">
          <a:xfrm>
            <a:off x="2114550" y="21336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6758" name="AutoShape 6"/>
          <p:cNvSpPr>
            <a:spLocks noChangeArrowheads="1"/>
          </p:cNvSpPr>
          <p:nvPr/>
        </p:nvSpPr>
        <p:spPr bwMode="auto">
          <a:xfrm>
            <a:off x="211455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6759" name="AutoShape 7"/>
          <p:cNvSpPr>
            <a:spLocks noChangeArrowheads="1"/>
          </p:cNvSpPr>
          <p:nvPr/>
        </p:nvSpPr>
        <p:spPr bwMode="auto">
          <a:xfrm>
            <a:off x="2114550" y="41148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6760" name="AutoShape 8"/>
          <p:cNvSpPr>
            <a:spLocks noChangeArrowheads="1"/>
          </p:cNvSpPr>
          <p:nvPr/>
        </p:nvSpPr>
        <p:spPr bwMode="auto">
          <a:xfrm>
            <a:off x="4194175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6761" name="AutoShape 9"/>
          <p:cNvSpPr>
            <a:spLocks noChangeArrowheads="1"/>
          </p:cNvSpPr>
          <p:nvPr/>
        </p:nvSpPr>
        <p:spPr bwMode="auto">
          <a:xfrm>
            <a:off x="6056313" y="21336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6762" name="AutoShape 10"/>
          <p:cNvSpPr>
            <a:spLocks noChangeArrowheads="1"/>
          </p:cNvSpPr>
          <p:nvPr/>
        </p:nvSpPr>
        <p:spPr bwMode="auto">
          <a:xfrm>
            <a:off x="6056313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6763" name="AutoShape 11"/>
          <p:cNvSpPr>
            <a:spLocks noChangeArrowheads="1"/>
          </p:cNvSpPr>
          <p:nvPr/>
        </p:nvSpPr>
        <p:spPr bwMode="auto">
          <a:xfrm>
            <a:off x="6057900" y="41148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586764" name="AutoShape 12"/>
          <p:cNvCxnSpPr>
            <a:cxnSpLocks noChangeShapeType="1"/>
            <a:stCxn id="586756" idx="3"/>
            <a:endCxn id="586757" idx="1"/>
          </p:cNvCxnSpPr>
          <p:nvPr/>
        </p:nvCxnSpPr>
        <p:spPr bwMode="auto">
          <a:xfrm flipV="1">
            <a:off x="1143000" y="24384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765" name="AutoShape 13"/>
          <p:cNvCxnSpPr>
            <a:cxnSpLocks noChangeShapeType="1"/>
            <a:stCxn id="586756" idx="3"/>
            <a:endCxn id="586758" idx="1"/>
          </p:cNvCxnSpPr>
          <p:nvPr/>
        </p:nvCxnSpPr>
        <p:spPr bwMode="auto">
          <a:xfrm>
            <a:off x="1143000" y="3429000"/>
            <a:ext cx="971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766" name="AutoShape 14"/>
          <p:cNvCxnSpPr>
            <a:cxnSpLocks noChangeShapeType="1"/>
            <a:stCxn id="586756" idx="3"/>
            <a:endCxn id="586759" idx="1"/>
          </p:cNvCxnSpPr>
          <p:nvPr/>
        </p:nvCxnSpPr>
        <p:spPr bwMode="auto">
          <a:xfrm>
            <a:off x="1143000" y="34290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767" name="AutoShape 15"/>
          <p:cNvCxnSpPr>
            <a:cxnSpLocks noChangeShapeType="1"/>
            <a:stCxn id="586757" idx="3"/>
            <a:endCxn id="586760" idx="1"/>
          </p:cNvCxnSpPr>
          <p:nvPr/>
        </p:nvCxnSpPr>
        <p:spPr bwMode="auto">
          <a:xfrm>
            <a:off x="3105150" y="2438400"/>
            <a:ext cx="10890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768" name="AutoShape 16"/>
          <p:cNvCxnSpPr>
            <a:cxnSpLocks noChangeShapeType="1"/>
            <a:stCxn id="586758" idx="3"/>
            <a:endCxn id="586760" idx="1"/>
          </p:cNvCxnSpPr>
          <p:nvPr/>
        </p:nvCxnSpPr>
        <p:spPr bwMode="auto">
          <a:xfrm>
            <a:off x="3105150" y="3429000"/>
            <a:ext cx="1089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769" name="AutoShape 17"/>
          <p:cNvCxnSpPr>
            <a:cxnSpLocks noChangeShapeType="1"/>
            <a:stCxn id="586759" idx="3"/>
            <a:endCxn id="586760" idx="1"/>
          </p:cNvCxnSpPr>
          <p:nvPr/>
        </p:nvCxnSpPr>
        <p:spPr bwMode="auto">
          <a:xfrm flipV="1">
            <a:off x="3105150" y="3429000"/>
            <a:ext cx="10890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770" name="AutoShape 18"/>
          <p:cNvCxnSpPr>
            <a:cxnSpLocks noChangeShapeType="1"/>
            <a:stCxn id="586760" idx="3"/>
            <a:endCxn id="586761" idx="1"/>
          </p:cNvCxnSpPr>
          <p:nvPr/>
        </p:nvCxnSpPr>
        <p:spPr bwMode="auto">
          <a:xfrm flipV="1">
            <a:off x="5184775" y="2438400"/>
            <a:ext cx="871538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771" name="AutoShape 19"/>
          <p:cNvCxnSpPr>
            <a:cxnSpLocks noChangeShapeType="1"/>
            <a:stCxn id="586760" idx="3"/>
            <a:endCxn id="586762" idx="1"/>
          </p:cNvCxnSpPr>
          <p:nvPr/>
        </p:nvCxnSpPr>
        <p:spPr bwMode="auto">
          <a:xfrm>
            <a:off x="5184775" y="3429000"/>
            <a:ext cx="871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772" name="AutoShape 20"/>
          <p:cNvCxnSpPr>
            <a:cxnSpLocks noChangeShapeType="1"/>
            <a:stCxn id="586760" idx="3"/>
            <a:endCxn id="586763" idx="1"/>
          </p:cNvCxnSpPr>
          <p:nvPr/>
        </p:nvCxnSpPr>
        <p:spPr bwMode="auto">
          <a:xfrm>
            <a:off x="5184775" y="3429000"/>
            <a:ext cx="8731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1081088" y="5240338"/>
            <a:ext cx="884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prepare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 rot="-2644803">
            <a:off x="3024188" y="3956050"/>
            <a:ext cx="1281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vote commit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5181600" y="5243513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abort</a:t>
            </a:r>
          </a:p>
        </p:txBody>
      </p:sp>
      <p:sp>
        <p:nvSpPr>
          <p:cNvPr id="586776" name="AutoShape 24"/>
          <p:cNvSpPr>
            <a:spLocks noChangeArrowheads="1"/>
          </p:cNvSpPr>
          <p:nvPr/>
        </p:nvSpPr>
        <p:spPr bwMode="auto">
          <a:xfrm>
            <a:off x="800100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586777" name="AutoShape 25"/>
          <p:cNvCxnSpPr>
            <a:cxnSpLocks noChangeShapeType="1"/>
            <a:stCxn id="586761" idx="3"/>
            <a:endCxn id="586776" idx="1"/>
          </p:cNvCxnSpPr>
          <p:nvPr/>
        </p:nvCxnSpPr>
        <p:spPr bwMode="auto">
          <a:xfrm>
            <a:off x="7046913" y="2438400"/>
            <a:ext cx="954087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779" name="AutoShape 27"/>
          <p:cNvCxnSpPr>
            <a:cxnSpLocks noChangeShapeType="1"/>
            <a:stCxn id="586763" idx="3"/>
            <a:endCxn id="586776" idx="1"/>
          </p:cNvCxnSpPr>
          <p:nvPr/>
        </p:nvCxnSpPr>
        <p:spPr bwMode="auto">
          <a:xfrm flipV="1">
            <a:off x="7048500" y="3429000"/>
            <a:ext cx="9525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780" name="Text Box 28"/>
          <p:cNvSpPr txBox="1">
            <a:spLocks noChangeArrowheads="1"/>
          </p:cNvSpPr>
          <p:nvPr/>
        </p:nvSpPr>
        <p:spPr bwMode="auto">
          <a:xfrm>
            <a:off x="6027738" y="5857875"/>
            <a:ext cx="133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Phase II</a:t>
            </a:r>
          </a:p>
        </p:txBody>
      </p:sp>
      <p:sp>
        <p:nvSpPr>
          <p:cNvPr id="586781" name="Text Box 29"/>
          <p:cNvSpPr txBox="1">
            <a:spLocks noChangeArrowheads="1"/>
          </p:cNvSpPr>
          <p:nvPr/>
        </p:nvSpPr>
        <p:spPr bwMode="auto">
          <a:xfrm>
            <a:off x="2057400" y="585787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Phase I</a:t>
            </a:r>
          </a:p>
        </p:txBody>
      </p:sp>
      <p:sp>
        <p:nvSpPr>
          <p:cNvPr id="586782" name="Text Box 30"/>
          <p:cNvSpPr txBox="1">
            <a:spLocks noChangeArrowheads="1"/>
          </p:cNvSpPr>
          <p:nvPr/>
        </p:nvSpPr>
        <p:spPr bwMode="auto">
          <a:xfrm>
            <a:off x="6962775" y="5243513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acknowledge</a:t>
            </a:r>
          </a:p>
        </p:txBody>
      </p:sp>
      <p:sp>
        <p:nvSpPr>
          <p:cNvPr id="586783" name="Text Box 31"/>
          <p:cNvSpPr txBox="1">
            <a:spLocks noChangeArrowheads="1"/>
          </p:cNvSpPr>
          <p:nvPr/>
        </p:nvSpPr>
        <p:spPr bwMode="auto">
          <a:xfrm>
            <a:off x="287338" y="32464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586784" name="Text Box 32"/>
          <p:cNvSpPr txBox="1">
            <a:spLocks noChangeArrowheads="1"/>
          </p:cNvSpPr>
          <p:nvPr/>
        </p:nvSpPr>
        <p:spPr bwMode="auto">
          <a:xfrm>
            <a:off x="4362450" y="32464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Wait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8137525" y="322897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Abort</a:t>
            </a:r>
          </a:p>
        </p:txBody>
      </p:sp>
      <p:cxnSp>
        <p:nvCxnSpPr>
          <p:cNvPr id="586786" name="AutoShape 34"/>
          <p:cNvCxnSpPr>
            <a:cxnSpLocks noChangeShapeType="1"/>
            <a:endCxn id="586756" idx="2"/>
          </p:cNvCxnSpPr>
          <p:nvPr/>
        </p:nvCxnSpPr>
        <p:spPr bwMode="auto">
          <a:xfrm flipV="1">
            <a:off x="468313" y="3733800"/>
            <a:ext cx="179387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6787" name="Text Box 35"/>
          <p:cNvSpPr txBox="1">
            <a:spLocks noChangeArrowheads="1"/>
          </p:cNvSpPr>
          <p:nvPr/>
        </p:nvSpPr>
        <p:spPr bwMode="auto">
          <a:xfrm>
            <a:off x="34925" y="4389438"/>
            <a:ext cx="1076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commit</a:t>
            </a:r>
            <a:br>
              <a:rPr lang="en-US" sz="1600"/>
            </a:br>
            <a:r>
              <a:rPr lang="en-US" sz="1600"/>
              <a:t>command</a:t>
            </a:r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2249488" y="42370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2249488" y="32464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586790" name="Text Box 38"/>
          <p:cNvSpPr txBox="1">
            <a:spLocks noChangeArrowheads="1"/>
          </p:cNvSpPr>
          <p:nvPr/>
        </p:nvSpPr>
        <p:spPr bwMode="auto">
          <a:xfrm>
            <a:off x="2249488" y="22558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5989638" y="225583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Prepared</a:t>
            </a:r>
          </a:p>
        </p:txBody>
      </p:sp>
      <p:sp>
        <p:nvSpPr>
          <p:cNvPr id="586792" name="Text Box 40"/>
          <p:cNvSpPr txBox="1">
            <a:spLocks noChangeArrowheads="1"/>
          </p:cNvSpPr>
          <p:nvPr/>
        </p:nvSpPr>
        <p:spPr bwMode="auto">
          <a:xfrm>
            <a:off x="6186488" y="32464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Abort</a:t>
            </a:r>
          </a:p>
        </p:txBody>
      </p:sp>
      <p:sp>
        <p:nvSpPr>
          <p:cNvPr id="586793" name="Text Box 41"/>
          <p:cNvSpPr txBox="1">
            <a:spLocks noChangeArrowheads="1"/>
          </p:cNvSpPr>
          <p:nvPr/>
        </p:nvSpPr>
        <p:spPr bwMode="auto">
          <a:xfrm>
            <a:off x="5991225" y="423703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Prepared</a:t>
            </a:r>
          </a:p>
        </p:txBody>
      </p:sp>
      <p:sp>
        <p:nvSpPr>
          <p:cNvPr id="586794" name="Text Box 42"/>
          <p:cNvSpPr txBox="1">
            <a:spLocks noChangeArrowheads="1"/>
          </p:cNvSpPr>
          <p:nvPr/>
        </p:nvSpPr>
        <p:spPr bwMode="auto">
          <a:xfrm rot="2721428">
            <a:off x="3007518" y="2548732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vote commit</a:t>
            </a:r>
          </a:p>
        </p:txBody>
      </p:sp>
      <p:sp>
        <p:nvSpPr>
          <p:cNvPr id="586795" name="Text Box 43"/>
          <p:cNvSpPr txBox="1">
            <a:spLocks noChangeArrowheads="1"/>
          </p:cNvSpPr>
          <p:nvPr/>
        </p:nvSpPr>
        <p:spPr bwMode="auto">
          <a:xfrm>
            <a:off x="3240088" y="3135313"/>
            <a:ext cx="647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vote</a:t>
            </a:r>
            <a:br>
              <a:rPr lang="en-US" sz="1600"/>
            </a:br>
            <a:r>
              <a:rPr lang="en-US" sz="1600"/>
              <a:t>abort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5" name="Line 82"/>
          <p:cNvSpPr>
            <a:spLocks noChangeShapeType="1"/>
          </p:cNvSpPr>
          <p:nvPr/>
        </p:nvSpPr>
        <p:spPr bwMode="auto">
          <a:xfrm>
            <a:off x="4572000" y="1844824"/>
            <a:ext cx="0" cy="432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002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2PC (unsuccessful completion)</a:t>
            </a:r>
          </a:p>
        </p:txBody>
      </p:sp>
      <p:sp>
        <p:nvSpPr>
          <p:cNvPr id="584708" name="AutoShape 4"/>
          <p:cNvSpPr>
            <a:spLocks noChangeArrowheads="1"/>
          </p:cNvSpPr>
          <p:nvPr/>
        </p:nvSpPr>
        <p:spPr bwMode="auto">
          <a:xfrm>
            <a:off x="15240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4709" name="AutoShape 5"/>
          <p:cNvSpPr>
            <a:spLocks noChangeArrowheads="1"/>
          </p:cNvSpPr>
          <p:nvPr/>
        </p:nvSpPr>
        <p:spPr bwMode="auto">
          <a:xfrm>
            <a:off x="2114550" y="21336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4710" name="AutoShape 6"/>
          <p:cNvSpPr>
            <a:spLocks noChangeArrowheads="1"/>
          </p:cNvSpPr>
          <p:nvPr/>
        </p:nvSpPr>
        <p:spPr bwMode="auto">
          <a:xfrm>
            <a:off x="211455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4711" name="AutoShape 7"/>
          <p:cNvSpPr>
            <a:spLocks noChangeArrowheads="1"/>
          </p:cNvSpPr>
          <p:nvPr/>
        </p:nvSpPr>
        <p:spPr bwMode="auto">
          <a:xfrm>
            <a:off x="2114550" y="41148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4712" name="AutoShape 8"/>
          <p:cNvSpPr>
            <a:spLocks noChangeArrowheads="1"/>
          </p:cNvSpPr>
          <p:nvPr/>
        </p:nvSpPr>
        <p:spPr bwMode="auto">
          <a:xfrm>
            <a:off x="4076700" y="31242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584716" name="AutoShape 12"/>
          <p:cNvCxnSpPr>
            <a:cxnSpLocks noChangeShapeType="1"/>
            <a:stCxn id="584708" idx="3"/>
            <a:endCxn id="584709" idx="1"/>
          </p:cNvCxnSpPr>
          <p:nvPr/>
        </p:nvCxnSpPr>
        <p:spPr bwMode="auto">
          <a:xfrm flipV="1">
            <a:off x="1143000" y="24384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717" name="AutoShape 13"/>
          <p:cNvCxnSpPr>
            <a:cxnSpLocks noChangeShapeType="1"/>
            <a:stCxn id="584708" idx="3"/>
            <a:endCxn id="584710" idx="1"/>
          </p:cNvCxnSpPr>
          <p:nvPr/>
        </p:nvCxnSpPr>
        <p:spPr bwMode="auto">
          <a:xfrm>
            <a:off x="1143000" y="3429000"/>
            <a:ext cx="971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718" name="AutoShape 14"/>
          <p:cNvCxnSpPr>
            <a:cxnSpLocks noChangeShapeType="1"/>
            <a:stCxn id="584708" idx="3"/>
            <a:endCxn id="584711" idx="1"/>
          </p:cNvCxnSpPr>
          <p:nvPr/>
        </p:nvCxnSpPr>
        <p:spPr bwMode="auto">
          <a:xfrm>
            <a:off x="1143000" y="34290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719" name="AutoShape 15"/>
          <p:cNvCxnSpPr>
            <a:cxnSpLocks noChangeShapeType="1"/>
            <a:stCxn id="584709" idx="3"/>
            <a:endCxn id="584712" idx="1"/>
          </p:cNvCxnSpPr>
          <p:nvPr/>
        </p:nvCxnSpPr>
        <p:spPr bwMode="auto">
          <a:xfrm>
            <a:off x="3105150" y="24384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720" name="AutoShape 16"/>
          <p:cNvCxnSpPr>
            <a:cxnSpLocks noChangeShapeType="1"/>
            <a:stCxn id="584710" idx="3"/>
            <a:endCxn id="584712" idx="1"/>
          </p:cNvCxnSpPr>
          <p:nvPr/>
        </p:nvCxnSpPr>
        <p:spPr bwMode="auto">
          <a:xfrm>
            <a:off x="3105150" y="3429000"/>
            <a:ext cx="971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721" name="AutoShape 17"/>
          <p:cNvCxnSpPr>
            <a:cxnSpLocks noChangeShapeType="1"/>
            <a:stCxn id="584711" idx="3"/>
            <a:endCxn id="584712" idx="1"/>
          </p:cNvCxnSpPr>
          <p:nvPr/>
        </p:nvCxnSpPr>
        <p:spPr bwMode="auto">
          <a:xfrm flipV="1">
            <a:off x="3105150" y="342900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725" name="Text Box 21"/>
          <p:cNvSpPr txBox="1">
            <a:spLocks noChangeArrowheads="1"/>
          </p:cNvSpPr>
          <p:nvPr/>
        </p:nvSpPr>
        <p:spPr bwMode="auto">
          <a:xfrm>
            <a:off x="1081088" y="524033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abort</a:t>
            </a:r>
          </a:p>
        </p:txBody>
      </p:sp>
      <p:sp>
        <p:nvSpPr>
          <p:cNvPr id="584726" name="Text Box 22"/>
          <p:cNvSpPr txBox="1">
            <a:spLocks noChangeArrowheads="1"/>
          </p:cNvSpPr>
          <p:nvPr/>
        </p:nvSpPr>
        <p:spPr bwMode="auto">
          <a:xfrm>
            <a:off x="2743200" y="5243513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acknowledge</a:t>
            </a:r>
          </a:p>
        </p:txBody>
      </p:sp>
      <p:sp>
        <p:nvSpPr>
          <p:cNvPr id="584733" name="Text Box 29"/>
          <p:cNvSpPr txBox="1">
            <a:spLocks noChangeArrowheads="1"/>
          </p:cNvSpPr>
          <p:nvPr/>
        </p:nvSpPr>
        <p:spPr bwMode="auto">
          <a:xfrm>
            <a:off x="2057400" y="585787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Phase I</a:t>
            </a:r>
          </a:p>
        </p:txBody>
      </p:sp>
      <p:sp>
        <p:nvSpPr>
          <p:cNvPr id="584735" name="Text Box 31"/>
          <p:cNvSpPr txBox="1">
            <a:spLocks noChangeArrowheads="1"/>
          </p:cNvSpPr>
          <p:nvPr/>
        </p:nvSpPr>
        <p:spPr bwMode="auto">
          <a:xfrm>
            <a:off x="287338" y="32464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584736" name="Text Box 32"/>
          <p:cNvSpPr txBox="1">
            <a:spLocks noChangeArrowheads="1"/>
          </p:cNvSpPr>
          <p:nvPr/>
        </p:nvSpPr>
        <p:spPr bwMode="auto">
          <a:xfrm>
            <a:off x="4206875" y="32464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Abort</a:t>
            </a:r>
          </a:p>
        </p:txBody>
      </p:sp>
      <p:cxnSp>
        <p:nvCxnSpPr>
          <p:cNvPr id="584738" name="AutoShape 34"/>
          <p:cNvCxnSpPr>
            <a:cxnSpLocks noChangeShapeType="1"/>
            <a:endCxn id="584708" idx="2"/>
          </p:cNvCxnSpPr>
          <p:nvPr/>
        </p:nvCxnSpPr>
        <p:spPr bwMode="auto">
          <a:xfrm flipV="1">
            <a:off x="468313" y="3733800"/>
            <a:ext cx="179387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4739" name="Text Box 35"/>
          <p:cNvSpPr txBox="1">
            <a:spLocks noChangeArrowheads="1"/>
          </p:cNvSpPr>
          <p:nvPr/>
        </p:nvSpPr>
        <p:spPr bwMode="auto">
          <a:xfrm>
            <a:off x="34925" y="4389438"/>
            <a:ext cx="1076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abort</a:t>
            </a:r>
            <a:br>
              <a:rPr lang="en-US" sz="1600"/>
            </a:br>
            <a:r>
              <a:rPr lang="en-US" sz="1600"/>
              <a:t>command</a:t>
            </a:r>
          </a:p>
        </p:txBody>
      </p:sp>
      <p:sp>
        <p:nvSpPr>
          <p:cNvPr id="584740" name="Text Box 36"/>
          <p:cNvSpPr txBox="1">
            <a:spLocks noChangeArrowheads="1"/>
          </p:cNvSpPr>
          <p:nvPr/>
        </p:nvSpPr>
        <p:spPr bwMode="auto">
          <a:xfrm>
            <a:off x="2249488" y="42370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584741" name="Text Box 37"/>
          <p:cNvSpPr txBox="1">
            <a:spLocks noChangeArrowheads="1"/>
          </p:cNvSpPr>
          <p:nvPr/>
        </p:nvSpPr>
        <p:spPr bwMode="auto">
          <a:xfrm>
            <a:off x="2249488" y="32464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584742" name="Text Box 38"/>
          <p:cNvSpPr txBox="1">
            <a:spLocks noChangeArrowheads="1"/>
          </p:cNvSpPr>
          <p:nvPr/>
        </p:nvSpPr>
        <p:spPr bwMode="auto">
          <a:xfrm>
            <a:off x="2249488" y="22558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Initial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11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Transactions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sections (mutual exclusion) </a:t>
            </a:r>
          </a:p>
          <a:p>
            <a:pPr lvl="1"/>
            <a:r>
              <a:rPr lang="en-US" dirty="0"/>
              <a:t>used to achieve consistency in distributed systems</a:t>
            </a:r>
          </a:p>
          <a:p>
            <a:pPr lvl="1"/>
            <a:r>
              <a:rPr lang="en-US" dirty="0"/>
              <a:t>manually applied by the developer</a:t>
            </a:r>
          </a:p>
          <a:p>
            <a:pPr lvl="1"/>
            <a:r>
              <a:rPr lang="en-US" dirty="0"/>
              <a:t>complicated and error-prone (e.g., risk of deadlocks)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/>
              <a:t>Rather needed: high-level concept automatically ensuring consistency even in the face of failures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sym typeface="Wingdings" pitchFamily="2" charset="2"/>
              </a:rPr>
              <a:t>transactions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2465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2PC (successful completion)</a:t>
            </a:r>
          </a:p>
        </p:txBody>
      </p:sp>
      <p:sp>
        <p:nvSpPr>
          <p:cNvPr id="390191" name="Rectangle 47"/>
          <p:cNvSpPr>
            <a:spLocks noGrp="1" noChangeArrowheads="1"/>
          </p:cNvSpPr>
          <p:nvPr>
            <p:ph idx="1"/>
          </p:nvPr>
        </p:nvSpPr>
        <p:spPr>
          <a:xfrm>
            <a:off x="455613" y="4276725"/>
            <a:ext cx="8231187" cy="21463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Requires knowledge of next node</a:t>
            </a:r>
          </a:p>
          <a:p>
            <a:pPr lvl="1"/>
            <a:r>
              <a:rPr lang="en-US" dirty="0"/>
              <a:t>can be transmitted along with messages</a:t>
            </a:r>
          </a:p>
          <a:p>
            <a:pPr>
              <a:buFont typeface="Arial" charset="0"/>
              <a:buChar char="•"/>
            </a:pPr>
            <a:r>
              <a:rPr lang="en-US" dirty="0"/>
              <a:t>Fewer messages but no parallelism</a:t>
            </a:r>
          </a:p>
        </p:txBody>
      </p:sp>
      <p:cxnSp>
        <p:nvCxnSpPr>
          <p:cNvPr id="390156" name="AutoShape 12"/>
          <p:cNvCxnSpPr>
            <a:cxnSpLocks noChangeShapeType="1"/>
          </p:cNvCxnSpPr>
          <p:nvPr/>
        </p:nvCxnSpPr>
        <p:spPr bwMode="auto">
          <a:xfrm>
            <a:off x="4192588" y="3148385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148" name="AutoShape 4"/>
          <p:cNvSpPr>
            <a:spLocks noChangeArrowheads="1"/>
          </p:cNvSpPr>
          <p:nvPr/>
        </p:nvSpPr>
        <p:spPr bwMode="auto">
          <a:xfrm>
            <a:off x="1563688" y="3003922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3221038" y="3003922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90151" name="AutoShape 7"/>
          <p:cNvCxnSpPr>
            <a:cxnSpLocks noChangeShapeType="1"/>
            <a:endCxn id="390148" idx="0"/>
          </p:cNvCxnSpPr>
          <p:nvPr/>
        </p:nvCxnSpPr>
        <p:spPr bwMode="auto">
          <a:xfrm>
            <a:off x="1906588" y="2427660"/>
            <a:ext cx="15240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1419225" y="1803772"/>
            <a:ext cx="1076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commit</a:t>
            </a:r>
            <a:br>
              <a:rPr lang="en-US" sz="1600"/>
            </a:br>
            <a:r>
              <a:rPr lang="en-US" sz="1600"/>
              <a:t>command</a:t>
            </a:r>
          </a:p>
        </p:txBody>
      </p:sp>
      <p:cxnSp>
        <p:nvCxnSpPr>
          <p:cNvPr id="390153" name="AutoShape 9"/>
          <p:cNvCxnSpPr>
            <a:cxnSpLocks noChangeShapeType="1"/>
          </p:cNvCxnSpPr>
          <p:nvPr/>
        </p:nvCxnSpPr>
        <p:spPr bwMode="auto">
          <a:xfrm>
            <a:off x="2554288" y="3148385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154" name="AutoShape 10"/>
          <p:cNvCxnSpPr>
            <a:cxnSpLocks noChangeShapeType="1"/>
          </p:cNvCxnSpPr>
          <p:nvPr/>
        </p:nvCxnSpPr>
        <p:spPr bwMode="auto">
          <a:xfrm>
            <a:off x="2554288" y="3435722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155" name="AutoShape 11"/>
          <p:cNvSpPr>
            <a:spLocks noChangeArrowheads="1"/>
          </p:cNvSpPr>
          <p:nvPr/>
        </p:nvSpPr>
        <p:spPr bwMode="auto">
          <a:xfrm>
            <a:off x="4859338" y="3003922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90157" name="AutoShape 13"/>
          <p:cNvCxnSpPr>
            <a:cxnSpLocks noChangeShapeType="1"/>
          </p:cNvCxnSpPr>
          <p:nvPr/>
        </p:nvCxnSpPr>
        <p:spPr bwMode="auto">
          <a:xfrm>
            <a:off x="4192588" y="3435722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6027738" y="309123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5867400" y="314838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5867400" y="3435722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390161" name="AutoShape 17"/>
          <p:cNvSpPr>
            <a:spLocks noChangeArrowheads="1"/>
          </p:cNvSpPr>
          <p:nvPr/>
        </p:nvSpPr>
        <p:spPr bwMode="auto">
          <a:xfrm>
            <a:off x="6677025" y="3003922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0162" name="Line 18"/>
          <p:cNvSpPr>
            <a:spLocks noChangeShapeType="1"/>
          </p:cNvSpPr>
          <p:nvPr/>
        </p:nvSpPr>
        <p:spPr bwMode="auto">
          <a:xfrm>
            <a:off x="6443663" y="314838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390163" name="Line 19"/>
          <p:cNvSpPr>
            <a:spLocks noChangeShapeType="1"/>
          </p:cNvSpPr>
          <p:nvPr/>
        </p:nvSpPr>
        <p:spPr bwMode="auto">
          <a:xfrm>
            <a:off x="6443663" y="3435722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2468563" y="2543547"/>
            <a:ext cx="884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prepare</a:t>
            </a:r>
          </a:p>
        </p:txBody>
      </p: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3868738" y="2581647"/>
            <a:ext cx="1281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vote commit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5597525" y="2581647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vote commit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2206625" y="3734172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global commit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790950" y="3740522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global commit</a:t>
            </a: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5519738" y="3740522"/>
            <a:ext cx="1436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global commit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59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2PC (unsuccessful completion)</a:t>
            </a:r>
          </a:p>
        </p:txBody>
      </p:sp>
      <p:cxnSp>
        <p:nvCxnSpPr>
          <p:cNvPr id="391193" name="AutoShape 25"/>
          <p:cNvCxnSpPr>
            <a:cxnSpLocks noChangeShapeType="1"/>
          </p:cNvCxnSpPr>
          <p:nvPr/>
        </p:nvCxnSpPr>
        <p:spPr bwMode="auto">
          <a:xfrm>
            <a:off x="5003800" y="4005263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72" name="AutoShape 4"/>
          <p:cNvCxnSpPr>
            <a:cxnSpLocks noChangeShapeType="1"/>
          </p:cNvCxnSpPr>
          <p:nvPr/>
        </p:nvCxnSpPr>
        <p:spPr bwMode="auto">
          <a:xfrm>
            <a:off x="3368675" y="3998913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1173" name="AutoShape 5"/>
          <p:cNvSpPr>
            <a:spLocks noChangeArrowheads="1"/>
          </p:cNvSpPr>
          <p:nvPr/>
        </p:nvSpPr>
        <p:spPr bwMode="auto">
          <a:xfrm>
            <a:off x="739775" y="385445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F4ED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1174" name="AutoShape 6"/>
          <p:cNvSpPr>
            <a:spLocks noChangeArrowheads="1"/>
          </p:cNvSpPr>
          <p:nvPr/>
        </p:nvSpPr>
        <p:spPr bwMode="auto">
          <a:xfrm>
            <a:off x="2397125" y="385445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91175" name="AutoShape 7"/>
          <p:cNvCxnSpPr>
            <a:cxnSpLocks noChangeShapeType="1"/>
            <a:endCxn id="391173" idx="0"/>
          </p:cNvCxnSpPr>
          <p:nvPr/>
        </p:nvCxnSpPr>
        <p:spPr bwMode="auto">
          <a:xfrm>
            <a:off x="1082675" y="3278188"/>
            <a:ext cx="15240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595313" y="2654300"/>
            <a:ext cx="1076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commit</a:t>
            </a:r>
            <a:br>
              <a:rPr lang="en-US" sz="1600"/>
            </a:br>
            <a:r>
              <a:rPr lang="en-US" sz="1600"/>
              <a:t>command</a:t>
            </a:r>
          </a:p>
        </p:txBody>
      </p:sp>
      <p:cxnSp>
        <p:nvCxnSpPr>
          <p:cNvPr id="391177" name="AutoShape 9"/>
          <p:cNvCxnSpPr>
            <a:cxnSpLocks noChangeShapeType="1"/>
          </p:cNvCxnSpPr>
          <p:nvPr/>
        </p:nvCxnSpPr>
        <p:spPr bwMode="auto">
          <a:xfrm>
            <a:off x="1730375" y="3998913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1178" name="AutoShape 10"/>
          <p:cNvCxnSpPr>
            <a:cxnSpLocks noChangeShapeType="1"/>
          </p:cNvCxnSpPr>
          <p:nvPr/>
        </p:nvCxnSpPr>
        <p:spPr bwMode="auto">
          <a:xfrm>
            <a:off x="1730375" y="4286250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1179" name="AutoShape 11"/>
          <p:cNvSpPr>
            <a:spLocks noChangeArrowheads="1"/>
          </p:cNvSpPr>
          <p:nvPr/>
        </p:nvSpPr>
        <p:spPr bwMode="auto">
          <a:xfrm>
            <a:off x="4035425" y="385445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91180" name="AutoShape 12"/>
          <p:cNvCxnSpPr>
            <a:cxnSpLocks noChangeShapeType="1"/>
          </p:cNvCxnSpPr>
          <p:nvPr/>
        </p:nvCxnSpPr>
        <p:spPr bwMode="auto">
          <a:xfrm>
            <a:off x="3368675" y="4286250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6819900" y="394176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391182" name="Line 14"/>
          <p:cNvSpPr>
            <a:spLocks noChangeShapeType="1"/>
          </p:cNvSpPr>
          <p:nvPr/>
        </p:nvSpPr>
        <p:spPr bwMode="auto">
          <a:xfrm>
            <a:off x="6659563" y="3998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391184" name="AutoShape 16"/>
          <p:cNvSpPr>
            <a:spLocks noChangeArrowheads="1"/>
          </p:cNvSpPr>
          <p:nvPr/>
        </p:nvSpPr>
        <p:spPr bwMode="auto">
          <a:xfrm>
            <a:off x="7469188" y="385445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1185" name="Line 17"/>
          <p:cNvSpPr>
            <a:spLocks noChangeShapeType="1"/>
          </p:cNvSpPr>
          <p:nvPr/>
        </p:nvSpPr>
        <p:spPr bwMode="auto">
          <a:xfrm>
            <a:off x="7235825" y="3998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391187" name="Text Box 19"/>
          <p:cNvSpPr txBox="1">
            <a:spLocks noChangeArrowheads="1"/>
          </p:cNvSpPr>
          <p:nvPr/>
        </p:nvSpPr>
        <p:spPr bwMode="auto">
          <a:xfrm>
            <a:off x="1644650" y="3394075"/>
            <a:ext cx="88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prepare</a:t>
            </a:r>
          </a:p>
        </p:txBody>
      </p:sp>
      <p:sp>
        <p:nvSpPr>
          <p:cNvPr id="391188" name="Text Box 20"/>
          <p:cNvSpPr txBox="1">
            <a:spLocks noChangeArrowheads="1"/>
          </p:cNvSpPr>
          <p:nvPr/>
        </p:nvSpPr>
        <p:spPr bwMode="auto">
          <a:xfrm>
            <a:off x="3044825" y="3432175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vote commit</a:t>
            </a:r>
          </a:p>
        </p:txBody>
      </p:sp>
      <p:sp>
        <p:nvSpPr>
          <p:cNvPr id="391189" name="Text Box 21"/>
          <p:cNvSpPr txBox="1">
            <a:spLocks noChangeArrowheads="1"/>
          </p:cNvSpPr>
          <p:nvPr/>
        </p:nvSpPr>
        <p:spPr bwMode="auto">
          <a:xfrm>
            <a:off x="6484938" y="343217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vote abort</a:t>
            </a:r>
          </a:p>
        </p:txBody>
      </p:sp>
      <p:sp>
        <p:nvSpPr>
          <p:cNvPr id="391190" name="Text Box 22"/>
          <p:cNvSpPr txBox="1">
            <a:spLocks noChangeArrowheads="1"/>
          </p:cNvSpPr>
          <p:nvPr/>
        </p:nvSpPr>
        <p:spPr bwMode="auto">
          <a:xfrm>
            <a:off x="1477963" y="45847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global abort</a:t>
            </a:r>
          </a:p>
        </p:txBody>
      </p:sp>
      <p:sp>
        <p:nvSpPr>
          <p:cNvPr id="391191" name="Text Box 23"/>
          <p:cNvSpPr txBox="1">
            <a:spLocks noChangeArrowheads="1"/>
          </p:cNvSpPr>
          <p:nvPr/>
        </p:nvSpPr>
        <p:spPr bwMode="auto">
          <a:xfrm>
            <a:off x="3062288" y="459105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global abort</a:t>
            </a:r>
          </a:p>
        </p:txBody>
      </p:sp>
      <p:sp>
        <p:nvSpPr>
          <p:cNvPr id="391194" name="AutoShape 26"/>
          <p:cNvSpPr>
            <a:spLocks noChangeArrowheads="1"/>
          </p:cNvSpPr>
          <p:nvPr/>
        </p:nvSpPr>
        <p:spPr bwMode="auto">
          <a:xfrm>
            <a:off x="5670550" y="3860800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A1886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1196" name="Text Box 28"/>
          <p:cNvSpPr txBox="1">
            <a:spLocks noChangeArrowheads="1"/>
          </p:cNvSpPr>
          <p:nvPr/>
        </p:nvSpPr>
        <p:spPr bwMode="auto">
          <a:xfrm>
            <a:off x="4810125" y="3440113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vote abort</a:t>
            </a:r>
          </a:p>
        </p:txBody>
      </p:sp>
      <p:sp>
        <p:nvSpPr>
          <p:cNvPr id="391197" name="Line 29"/>
          <p:cNvSpPr>
            <a:spLocks noChangeShapeType="1"/>
          </p:cNvSpPr>
          <p:nvPr/>
        </p:nvSpPr>
        <p:spPr bwMode="auto">
          <a:xfrm>
            <a:off x="6659563" y="4292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391198" name="Line 30"/>
          <p:cNvSpPr>
            <a:spLocks noChangeShapeType="1"/>
          </p:cNvSpPr>
          <p:nvPr/>
        </p:nvSpPr>
        <p:spPr bwMode="auto">
          <a:xfrm>
            <a:off x="7235825" y="4292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cxnSp>
        <p:nvCxnSpPr>
          <p:cNvPr id="391201" name="AutoShape 33"/>
          <p:cNvCxnSpPr>
            <a:cxnSpLocks noChangeShapeType="1"/>
          </p:cNvCxnSpPr>
          <p:nvPr/>
        </p:nvCxnSpPr>
        <p:spPr bwMode="auto">
          <a:xfrm>
            <a:off x="5003800" y="4292600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1202" name="Text Box 34"/>
          <p:cNvSpPr txBox="1">
            <a:spLocks noChangeArrowheads="1"/>
          </p:cNvSpPr>
          <p:nvPr/>
        </p:nvSpPr>
        <p:spPr bwMode="auto">
          <a:xfrm>
            <a:off x="4711700" y="4598988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global abort</a:t>
            </a:r>
          </a:p>
        </p:txBody>
      </p:sp>
      <p:sp>
        <p:nvSpPr>
          <p:cNvPr id="391203" name="Text Box 35"/>
          <p:cNvSpPr txBox="1">
            <a:spLocks noChangeArrowheads="1"/>
          </p:cNvSpPr>
          <p:nvPr/>
        </p:nvSpPr>
        <p:spPr bwMode="auto">
          <a:xfrm>
            <a:off x="6440488" y="4598988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global abort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864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Failures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Timeouts are used to cope with failures such as lost messages; however, timeout values are difficult to choose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Timeout actions not requiring consultation of other parties</a:t>
            </a:r>
          </a:p>
          <a:p>
            <a:pPr lvl="1"/>
            <a:r>
              <a:rPr lang="en-US" dirty="0"/>
              <a:t>Coordinator aborts TX when it timeouts in </a:t>
            </a:r>
            <a:r>
              <a:rPr lang="en-US" i="1" dirty="0"/>
              <a:t>initial</a:t>
            </a:r>
            <a:r>
              <a:rPr lang="en-US" dirty="0"/>
              <a:t> or </a:t>
            </a:r>
            <a:r>
              <a:rPr lang="en-US" i="1" dirty="0"/>
              <a:t>wait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Coordinator retransmits commit/abort message to participants when it timeouts in </a:t>
            </a:r>
            <a:r>
              <a:rPr lang="en-US" i="1" dirty="0"/>
              <a:t>commit</a:t>
            </a:r>
            <a:r>
              <a:rPr lang="en-US" dirty="0"/>
              <a:t>/</a:t>
            </a:r>
            <a:r>
              <a:rPr lang="en-US" i="1" dirty="0"/>
              <a:t>abort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A participant aborts TX when it timeouts in </a:t>
            </a:r>
            <a:r>
              <a:rPr lang="en-US" i="1" dirty="0"/>
              <a:t>initial</a:t>
            </a:r>
            <a:r>
              <a:rPr lang="en-US" dirty="0"/>
              <a:t> state</a:t>
            </a:r>
          </a:p>
          <a:p>
            <a:pPr>
              <a:buFont typeface="Arial" charset="0"/>
              <a:buChar char="•"/>
            </a:pPr>
            <a:r>
              <a:rPr lang="en-US" dirty="0"/>
              <a:t>Participant timeouts in the </a:t>
            </a:r>
            <a:r>
              <a:rPr lang="en-US" i="1" dirty="0"/>
              <a:t>prepared</a:t>
            </a:r>
            <a:br>
              <a:rPr lang="en-US" dirty="0"/>
            </a:br>
            <a:r>
              <a:rPr lang="en-US" dirty="0"/>
              <a:t>state requires consultation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54149" y="3969368"/>
            <a:ext cx="1181308" cy="359734"/>
            <a:chOff x="1254" y="1441"/>
            <a:chExt cx="816" cy="388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254" y="1445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4ED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436" y="1441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Initial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54149" y="4746323"/>
            <a:ext cx="1181308" cy="356025"/>
            <a:chOff x="1254" y="1445"/>
            <a:chExt cx="816" cy="384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254" y="1445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4ED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60" y="1461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Wait</a:t>
              </a:r>
            </a:p>
          </p:txBody>
        </p:sp>
      </p:grpSp>
      <p:cxnSp>
        <p:nvCxnSpPr>
          <p:cNvPr id="13" name="AutoShape 18"/>
          <p:cNvCxnSpPr>
            <a:cxnSpLocks noChangeShapeType="1"/>
            <a:stCxn id="8" idx="2"/>
            <a:endCxn id="11" idx="0"/>
          </p:cNvCxnSpPr>
          <p:nvPr/>
        </p:nvCxnSpPr>
        <p:spPr bwMode="auto">
          <a:xfrm>
            <a:off x="4944803" y="4329100"/>
            <a:ext cx="0" cy="4172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9"/>
          <p:cNvCxnSpPr>
            <a:cxnSpLocks noChangeShapeType="1"/>
            <a:stCxn id="11" idx="2"/>
            <a:endCxn id="19" idx="0"/>
          </p:cNvCxnSpPr>
          <p:nvPr/>
        </p:nvCxnSpPr>
        <p:spPr bwMode="auto">
          <a:xfrm flipH="1">
            <a:off x="4249916" y="5102348"/>
            <a:ext cx="694887" cy="433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20"/>
          <p:cNvCxnSpPr>
            <a:cxnSpLocks noChangeShapeType="1"/>
            <a:stCxn id="11" idx="2"/>
            <a:endCxn id="22" idx="0"/>
          </p:cNvCxnSpPr>
          <p:nvPr/>
        </p:nvCxnSpPr>
        <p:spPr bwMode="auto">
          <a:xfrm>
            <a:off x="4944804" y="5102348"/>
            <a:ext cx="652905" cy="433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5436096" y="4248381"/>
            <a:ext cx="10388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Timeout /</a:t>
            </a:r>
          </a:p>
          <a:p>
            <a:r>
              <a:rPr lang="en-US" sz="1600" i="1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Abort</a:t>
            </a:r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3659262" y="5547379"/>
            <a:ext cx="1181308" cy="356025"/>
            <a:chOff x="1254" y="1445"/>
            <a:chExt cx="816" cy="384"/>
          </a:xfrm>
        </p:grpSpPr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1254" y="1445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4EDB2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1358" y="1451"/>
              <a:ext cx="612" cy="231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Commit</a:t>
              </a: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007054" y="5547379"/>
            <a:ext cx="1181308" cy="356025"/>
            <a:chOff x="1254" y="1445"/>
            <a:chExt cx="816" cy="384"/>
          </a:xfrm>
        </p:grpSpPr>
        <p:sp>
          <p:nvSpPr>
            <p:cNvPr id="22" name="AutoShape 67"/>
            <p:cNvSpPr>
              <a:spLocks noChangeArrowheads="1"/>
            </p:cNvSpPr>
            <p:nvPr/>
          </p:nvSpPr>
          <p:spPr bwMode="auto">
            <a:xfrm>
              <a:off x="1254" y="1445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F4EDB2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Text Box 68"/>
            <p:cNvSpPr txBox="1">
              <a:spLocks noChangeArrowheads="1"/>
            </p:cNvSpPr>
            <p:nvPr/>
          </p:nvSpPr>
          <p:spPr bwMode="auto">
            <a:xfrm>
              <a:off x="1433" y="1451"/>
              <a:ext cx="460" cy="231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</p:grpSp>
      <p:sp>
        <p:nvSpPr>
          <p:cNvPr id="24" name="Text Box 77"/>
          <p:cNvSpPr txBox="1">
            <a:spLocks noChangeArrowheads="1"/>
          </p:cNvSpPr>
          <p:nvPr/>
        </p:nvSpPr>
        <p:spPr bwMode="auto">
          <a:xfrm>
            <a:off x="2267744" y="5229200"/>
            <a:ext cx="1176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Retransmit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Commit</a:t>
            </a:r>
          </a:p>
        </p:txBody>
      </p:sp>
      <p:cxnSp>
        <p:nvCxnSpPr>
          <p:cNvPr id="25" name="AutoShape 81"/>
          <p:cNvCxnSpPr>
            <a:cxnSpLocks noChangeShapeType="1"/>
            <a:stCxn id="8" idx="3"/>
            <a:endCxn id="22" idx="3"/>
          </p:cNvCxnSpPr>
          <p:nvPr/>
        </p:nvCxnSpPr>
        <p:spPr bwMode="auto">
          <a:xfrm>
            <a:off x="5535457" y="4151088"/>
            <a:ext cx="652905" cy="1574304"/>
          </a:xfrm>
          <a:prstGeom prst="bentConnector3">
            <a:avLst>
              <a:gd name="adj1" fmla="val 135013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6" name="Text Box 82"/>
          <p:cNvSpPr txBox="1">
            <a:spLocks noChangeArrowheads="1"/>
          </p:cNvSpPr>
          <p:nvPr/>
        </p:nvSpPr>
        <p:spPr bwMode="auto">
          <a:xfrm>
            <a:off x="6408204" y="5508521"/>
            <a:ext cx="1176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Retransmit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Abort</a:t>
            </a:r>
          </a:p>
        </p:txBody>
      </p:sp>
      <p:cxnSp>
        <p:nvCxnSpPr>
          <p:cNvPr id="28" name="AutoShape 18"/>
          <p:cNvCxnSpPr>
            <a:cxnSpLocks noChangeShapeType="1"/>
            <a:stCxn id="11" idx="3"/>
          </p:cNvCxnSpPr>
          <p:nvPr/>
        </p:nvCxnSpPr>
        <p:spPr bwMode="auto">
          <a:xfrm flipV="1">
            <a:off x="5535457" y="4905164"/>
            <a:ext cx="872747" cy="1917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8"/>
          <p:cNvCxnSpPr>
            <a:cxnSpLocks noChangeShapeType="1"/>
          </p:cNvCxnSpPr>
          <p:nvPr/>
        </p:nvCxnSpPr>
        <p:spPr bwMode="auto">
          <a:xfrm flipH="1">
            <a:off x="3419872" y="5733256"/>
            <a:ext cx="216024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none" w="med" len="med"/>
          </a:ln>
          <a:effectLst/>
        </p:spPr>
      </p:cxnSp>
      <p:cxnSp>
        <p:nvCxnSpPr>
          <p:cNvPr id="35" name="AutoShape 18"/>
          <p:cNvCxnSpPr>
            <a:cxnSpLocks noChangeShapeType="1"/>
          </p:cNvCxnSpPr>
          <p:nvPr/>
        </p:nvCxnSpPr>
        <p:spPr bwMode="auto">
          <a:xfrm flipV="1">
            <a:off x="3419872" y="5265204"/>
            <a:ext cx="0" cy="46805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none" w="med" len="med"/>
          </a:ln>
          <a:effectLst/>
        </p:spPr>
      </p:cxnSp>
      <p:cxnSp>
        <p:nvCxnSpPr>
          <p:cNvPr id="38" name="AutoShape 18"/>
          <p:cNvCxnSpPr>
            <a:cxnSpLocks noChangeShapeType="1"/>
          </p:cNvCxnSpPr>
          <p:nvPr/>
        </p:nvCxnSpPr>
        <p:spPr bwMode="auto">
          <a:xfrm>
            <a:off x="3419872" y="5265204"/>
            <a:ext cx="468052" cy="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none" w="med" len="med"/>
          </a:ln>
          <a:effectLst/>
        </p:spPr>
      </p:cxn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887924" y="5265204"/>
            <a:ext cx="0" cy="28803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</p:cNvCxnSpPr>
          <p:nvPr/>
        </p:nvCxnSpPr>
        <p:spPr bwMode="auto">
          <a:xfrm flipH="1">
            <a:off x="6012160" y="6093296"/>
            <a:ext cx="396044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none" w="med" len="med"/>
          </a:ln>
          <a:effectLst/>
        </p:spPr>
      </p:cxnSp>
      <p:cxnSp>
        <p:nvCxnSpPr>
          <p:cNvPr id="46" name="AutoShape 18"/>
          <p:cNvCxnSpPr>
            <a:cxnSpLocks noChangeShapeType="1"/>
          </p:cNvCxnSpPr>
          <p:nvPr/>
        </p:nvCxnSpPr>
        <p:spPr bwMode="auto">
          <a:xfrm flipV="1">
            <a:off x="6012160" y="5913277"/>
            <a:ext cx="0" cy="180019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AutoShape 18"/>
          <p:cNvCxnSpPr>
            <a:cxnSpLocks noChangeShapeType="1"/>
          </p:cNvCxnSpPr>
          <p:nvPr/>
        </p:nvCxnSpPr>
        <p:spPr bwMode="auto">
          <a:xfrm flipV="1">
            <a:off x="6423834" y="5733257"/>
            <a:ext cx="0" cy="360039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none" w="med" len="med"/>
          </a:ln>
          <a:effectLst/>
        </p:spPr>
      </p:cxnSp>
      <p:sp>
        <p:nvSpPr>
          <p:cNvPr id="16" name="Fußzeilenplatzhalt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82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Failures</a:t>
            </a:r>
            <a:endParaRPr lang="de-DE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period from the moment a participant has voted to </a:t>
            </a:r>
            <a:r>
              <a:rPr lang="en-US" i="1" dirty="0"/>
              <a:t>commit</a:t>
            </a:r>
            <a:r>
              <a:rPr lang="en-US" dirty="0"/>
              <a:t> to the moment it knows the global decision is called </a:t>
            </a:r>
            <a:r>
              <a:rPr lang="en-US" b="1" dirty="0">
                <a:solidFill>
                  <a:schemeClr val="tx2"/>
                </a:solidFill>
              </a:rPr>
              <a:t>uncertainty period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An uncertain participant is blocked until it becomes certain</a:t>
            </a:r>
          </a:p>
          <a:p>
            <a:pPr lvl="1"/>
            <a:r>
              <a:rPr lang="en-US" dirty="0"/>
              <a:t>It cannot unilaterally abort because it cannot revoke its vote</a:t>
            </a:r>
          </a:p>
          <a:p>
            <a:pPr lvl="1"/>
            <a:r>
              <a:rPr lang="en-US" dirty="0"/>
              <a:t>It can also not unilaterally commit because the global decision may be to abort</a:t>
            </a:r>
          </a:p>
          <a:p>
            <a:pPr lvl="1"/>
            <a:r>
              <a:rPr lang="en-US" dirty="0"/>
              <a:t>It can try to contact other participants to find one which is certain (that either voted abort or that already knows the global decision)</a:t>
            </a:r>
          </a:p>
          <a:p>
            <a:pPr lvl="1"/>
            <a:r>
              <a:rPr lang="en-US" dirty="0"/>
              <a:t>If it can only contact uncertain participants, it is blocked </a:t>
            </a:r>
            <a:br>
              <a:rPr lang="en-US" dirty="0"/>
            </a:br>
            <a:r>
              <a:rPr lang="en-US" dirty="0"/>
              <a:t>(reason may be communication failure or failure of all other participants)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75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Downsides of Distributed Transactions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Not all resources may support distributed transactions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Long-running transactions may block resources due to locking resulting in degraded throughput</a:t>
            </a:r>
          </a:p>
          <a:p>
            <a:pPr>
              <a:buFont typeface="Arial" charset="0"/>
              <a:buChar char="•"/>
            </a:pPr>
            <a:r>
              <a:rPr lang="en-US" dirty="0"/>
              <a:t>Distributed transactions introduce a large overhead due to necessary coordination</a:t>
            </a:r>
            <a:endParaRPr lang="en-US" b="1" i="1" dirty="0">
              <a:solidFill>
                <a:srgbClr val="39A6E4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957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Bibliography</a:t>
            </a:r>
            <a:endParaRPr lang="de-DE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Font typeface="Arial" charset="0"/>
              <a:buAutoNum type="arabicPeriod"/>
            </a:pPr>
            <a:r>
              <a:rPr lang="en-US" dirty="0"/>
              <a:t>P. Bernstein, V. </a:t>
            </a:r>
            <a:r>
              <a:rPr lang="en-US" dirty="0" err="1"/>
              <a:t>Hadzilacos</a:t>
            </a:r>
            <a:r>
              <a:rPr lang="en-US" dirty="0"/>
              <a:t>, and N. Goodman. </a:t>
            </a:r>
            <a:r>
              <a:rPr lang="en-US" i="1" dirty="0"/>
              <a:t>Concurrency Control and Recovery in Database Systems</a:t>
            </a:r>
            <a:r>
              <a:rPr lang="en-US" dirty="0"/>
              <a:t>. Addison-Wesley, Reading, MA, USA, 1987. http://</a:t>
            </a:r>
            <a:r>
              <a:rPr lang="en-US" dirty="0" err="1"/>
              <a:t>research.microsoft.com</a:t>
            </a:r>
            <a:r>
              <a:rPr lang="en-US" dirty="0"/>
              <a:t>/pubs/</a:t>
            </a:r>
            <a:r>
              <a:rPr lang="en-US" dirty="0" err="1"/>
              <a:t>ccontrol</a:t>
            </a:r>
            <a:r>
              <a:rPr lang="en-US" dirty="0"/>
              <a:t>/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M. T. </a:t>
            </a:r>
            <a:r>
              <a:rPr lang="en-US" dirty="0" err="1"/>
              <a:t>Özsu</a:t>
            </a:r>
            <a:r>
              <a:rPr lang="en-US" dirty="0"/>
              <a:t>, </a:t>
            </a:r>
            <a:r>
              <a:rPr lang="en-US" i="1" dirty="0"/>
              <a:t>Notes On Database System Reliability</a:t>
            </a:r>
            <a:r>
              <a:rPr lang="en-US" dirty="0"/>
              <a:t>,</a:t>
            </a:r>
            <a:br>
              <a:rPr lang="en-US" dirty="0"/>
            </a:br>
            <a:r>
              <a:rPr lang="en-US" noProof="1"/>
              <a:t>http://www.cs.mcgill.ca/~cs577/lectures/Reliability.pdf 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P. Bernstein and E. Newcomer. </a:t>
            </a:r>
            <a:r>
              <a:rPr lang="en-US" i="1" dirty="0"/>
              <a:t>Principles of Transaction Processing</a:t>
            </a:r>
            <a:r>
              <a:rPr lang="en-US" dirty="0"/>
              <a:t>. Morgan Kaufmann Publishers, 1997.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G. </a:t>
            </a:r>
            <a:r>
              <a:rPr lang="en-US" dirty="0" err="1"/>
              <a:t>Coulouris</a:t>
            </a:r>
            <a:r>
              <a:rPr lang="en-US" dirty="0"/>
              <a:t>, J. </a:t>
            </a:r>
            <a:r>
              <a:rPr lang="en-US" dirty="0" err="1"/>
              <a:t>Dollimore</a:t>
            </a:r>
            <a:r>
              <a:rPr lang="en-US" dirty="0"/>
              <a:t>, and T. </a:t>
            </a:r>
            <a:r>
              <a:rPr lang="en-US" dirty="0" err="1"/>
              <a:t>Kindberg</a:t>
            </a:r>
            <a:r>
              <a:rPr lang="en-US" dirty="0"/>
              <a:t>. </a:t>
            </a:r>
            <a:r>
              <a:rPr lang="en-US" i="1" dirty="0"/>
              <a:t>Distributed Systems: Concepts and Design</a:t>
            </a:r>
            <a:r>
              <a:rPr lang="en-US" dirty="0"/>
              <a:t>. Addison-Wesley, 2001. pp. 519--523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76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concept in databases and distributed systems</a:t>
            </a:r>
          </a:p>
          <a:p>
            <a:r>
              <a:rPr lang="en-US" dirty="0"/>
              <a:t>Atomic execution of a set of instructions</a:t>
            </a:r>
          </a:p>
          <a:p>
            <a:pPr lvl="1"/>
            <a:r>
              <a:rPr lang="en-US" dirty="0"/>
              <a:t>e.g., bank transfer: debit source account and deposit destination account</a:t>
            </a:r>
          </a:p>
          <a:p>
            <a:endParaRPr lang="en-US" dirty="0"/>
          </a:p>
          <a:p>
            <a:r>
              <a:rPr lang="en-US" dirty="0"/>
              <a:t>Completing a transaction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Commit</a:t>
            </a:r>
            <a:r>
              <a:rPr lang="en-US" dirty="0"/>
              <a:t>: Transaction is successfully completed</a:t>
            </a:r>
          </a:p>
          <a:p>
            <a:pPr lvl="2"/>
            <a:r>
              <a:rPr lang="en-US" dirty="0">
                <a:sym typeface="Wingdings" pitchFamily="2" charset="2"/>
              </a:rPr>
              <a:t>Final state is stored </a:t>
            </a:r>
            <a:r>
              <a:rPr lang="en-US" b="1" i="1" dirty="0">
                <a:solidFill>
                  <a:schemeClr val="tx2"/>
                </a:solidFill>
                <a:sym typeface="Wingdings" pitchFamily="2" charset="2"/>
              </a:rPr>
              <a:t>persistently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and then becomes visible outside of the transaction</a:t>
            </a:r>
            <a:endParaRPr lang="en-US" dirty="0"/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Abort</a:t>
            </a:r>
            <a:r>
              <a:rPr lang="en-US" dirty="0"/>
              <a:t>: Transaction is aborted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Rollback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initial state, i.e., the effects of the transaction are undone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6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ACID-Properties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tomicity</a:t>
            </a:r>
            <a:r>
              <a:rPr lang="en-US" dirty="0"/>
              <a:t>		All-or-Nothing</a:t>
            </a:r>
          </a:p>
          <a:p>
            <a:pPr lvl="2"/>
            <a:endParaRPr lang="en-US" b="1" i="1" dirty="0"/>
          </a:p>
          <a:p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dirty="0">
                <a:solidFill>
                  <a:schemeClr val="tx2"/>
                </a:solidFill>
              </a:rPr>
              <a:t>onsistency </a:t>
            </a:r>
            <a:r>
              <a:rPr lang="en-US" dirty="0"/>
              <a:t>	Transition from one </a:t>
            </a:r>
            <a:r>
              <a:rPr lang="en-US" i="1" dirty="0"/>
              <a:t>consistent</a:t>
            </a:r>
            <a:r>
              <a:rPr lang="en-US" dirty="0"/>
              <a:t> state to another </a:t>
            </a:r>
            <a:r>
              <a:rPr lang="en-US" i="1" dirty="0"/>
              <a:t>consistent</a:t>
            </a:r>
            <a:r>
              <a:rPr lang="en-US" dirty="0"/>
              <a:t> state</a:t>
            </a:r>
          </a:p>
          <a:p>
            <a:pPr lvl="3">
              <a:buFontTx/>
              <a:buNone/>
            </a:pPr>
            <a:endParaRPr lang="en-US" b="1" i="1" dirty="0"/>
          </a:p>
          <a:p>
            <a:r>
              <a:rPr lang="en-US" b="1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solation</a:t>
            </a:r>
            <a:r>
              <a:rPr lang="en-US" dirty="0"/>
              <a:t>		Intermediate states are not visible 	outside the transaction’s boundary</a:t>
            </a:r>
          </a:p>
          <a:p>
            <a:pPr lvl="2"/>
            <a:endParaRPr lang="en-US" b="1" i="1" dirty="0"/>
          </a:p>
          <a:p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en-US" dirty="0">
                <a:solidFill>
                  <a:schemeClr val="tx2"/>
                </a:solidFill>
              </a:rPr>
              <a:t>urability</a:t>
            </a:r>
            <a:r>
              <a:rPr lang="en-US" dirty="0"/>
              <a:t>		The final state is stored persistently and is not lost even in case of later failure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65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 and Recovery</a:t>
            </a:r>
          </a:p>
        </p:txBody>
      </p:sp>
      <p:sp>
        <p:nvSpPr>
          <p:cNvPr id="396308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ACID-properties are endangered by 					</a:t>
            </a:r>
            <a:r>
              <a:rPr lang="en-US" b="1" dirty="0">
                <a:solidFill>
                  <a:srgbClr val="00B050"/>
                </a:solidFill>
              </a:rPr>
              <a:t>interfering concurrent transactions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by </a:t>
            </a:r>
            <a:r>
              <a:rPr lang="en-US" b="1" dirty="0">
                <a:solidFill>
                  <a:schemeClr val="accent2"/>
                </a:solidFill>
              </a:rPr>
              <a:t>faulty environments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3733800" y="2941638"/>
            <a:ext cx="19192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tx2"/>
                </a:solidFill>
              </a:rPr>
              <a:t>Atomicity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73463" y="3748088"/>
            <a:ext cx="2447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tx2"/>
                </a:solidFill>
              </a:rPr>
              <a:t>Consistency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814763" y="4554538"/>
            <a:ext cx="1752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tx2"/>
                </a:solidFill>
              </a:rPr>
              <a:t>Isolation</a:t>
            </a:r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3714750" y="5362575"/>
            <a:ext cx="19415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tx2"/>
                </a:solidFill>
              </a:rPr>
              <a:t>Durability</a:t>
            </a:r>
          </a:p>
        </p:txBody>
      </p:sp>
      <p:sp>
        <p:nvSpPr>
          <p:cNvPr id="396297" name="AutoShape 9"/>
          <p:cNvSpPr>
            <a:spLocks/>
          </p:cNvSpPr>
          <p:nvPr/>
        </p:nvSpPr>
        <p:spPr bwMode="auto">
          <a:xfrm>
            <a:off x="3348038" y="3716338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671513" y="3924300"/>
            <a:ext cx="2532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3000" b="1" dirty="0">
                <a:solidFill>
                  <a:srgbClr val="00B050"/>
                </a:solidFill>
              </a:rPr>
              <a:t>Concurrency</a:t>
            </a:r>
          </a:p>
          <a:p>
            <a:pPr algn="r"/>
            <a:r>
              <a:rPr lang="en-US" sz="3000" b="1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396304" name="AutoShape 16"/>
          <p:cNvSpPr>
            <a:spLocks/>
          </p:cNvSpPr>
          <p:nvPr/>
        </p:nvSpPr>
        <p:spPr bwMode="auto">
          <a:xfrm>
            <a:off x="5651500" y="2925763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6305" name="AutoShape 17"/>
          <p:cNvSpPr>
            <a:spLocks/>
          </p:cNvSpPr>
          <p:nvPr/>
        </p:nvSpPr>
        <p:spPr bwMode="auto">
          <a:xfrm>
            <a:off x="5651500" y="5373688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96306" name="AutoShape 18"/>
          <p:cNvCxnSpPr>
            <a:cxnSpLocks noChangeShapeType="1"/>
            <a:stCxn id="396304" idx="1"/>
            <a:endCxn id="396305" idx="1"/>
          </p:cNvCxnSpPr>
          <p:nvPr/>
        </p:nvCxnSpPr>
        <p:spPr bwMode="auto">
          <a:xfrm>
            <a:off x="5867400" y="3249613"/>
            <a:ext cx="1588" cy="2447925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6240463" y="4210050"/>
            <a:ext cx="18954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Recovery</a:t>
            </a:r>
          </a:p>
        </p:txBody>
      </p:sp>
      <p:sp>
        <p:nvSpPr>
          <p:cNvPr id="396309" name="Line 21"/>
          <p:cNvSpPr>
            <a:spLocks noChangeShapeType="1"/>
          </p:cNvSpPr>
          <p:nvPr/>
        </p:nvSpPr>
        <p:spPr bwMode="auto">
          <a:xfrm flipH="1">
            <a:off x="2195511" y="2492896"/>
            <a:ext cx="781051" cy="15139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396310" name="Line 22"/>
          <p:cNvSpPr>
            <a:spLocks noChangeShapeType="1"/>
          </p:cNvSpPr>
          <p:nvPr/>
        </p:nvSpPr>
        <p:spPr bwMode="auto">
          <a:xfrm>
            <a:off x="6321425" y="2492896"/>
            <a:ext cx="698500" cy="1799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06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  <a:endParaRPr lang="de-DE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Supervision of simultaneously executing transactions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Each TX(transaction) is modeled as a sequence of </a:t>
            </a:r>
            <a:r>
              <a:rPr lang="en-US" i="1" dirty="0"/>
              <a:t>read</a:t>
            </a:r>
            <a:r>
              <a:rPr lang="en-US" dirty="0"/>
              <a:t> and </a:t>
            </a:r>
            <a:r>
              <a:rPr lang="en-US" i="1" dirty="0"/>
              <a:t>write</a:t>
            </a:r>
            <a:r>
              <a:rPr lang="en-US" dirty="0"/>
              <a:t> operations (called </a:t>
            </a:r>
            <a:r>
              <a:rPr lang="en-US" b="1" dirty="0">
                <a:solidFill>
                  <a:schemeClr val="tx2"/>
                </a:solidFill>
              </a:rPr>
              <a:t>schedule</a:t>
            </a:r>
            <a:r>
              <a:rPr lang="en-US" dirty="0"/>
              <a:t>) on individual </a:t>
            </a:r>
            <a:r>
              <a:rPr lang="en-US" i="1" dirty="0"/>
              <a:t>data items</a:t>
            </a:r>
            <a:r>
              <a:rPr lang="en-US" dirty="0"/>
              <a:t> followed by either </a:t>
            </a:r>
            <a:r>
              <a:rPr lang="en-US" i="1" dirty="0"/>
              <a:t>commit</a:t>
            </a:r>
            <a:r>
              <a:rPr lang="en-US" dirty="0"/>
              <a:t> or </a:t>
            </a:r>
            <a:r>
              <a:rPr lang="en-US" i="1" dirty="0"/>
              <a:t>abort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A schedule is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serializable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iff it is equivalent to a serial schedule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recoverable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iff any TX is only committed after all TXs from which the TX has </a:t>
            </a:r>
            <a:r>
              <a:rPr lang="en-US" i="1" dirty="0"/>
              <a:t>read</a:t>
            </a:r>
            <a:r>
              <a:rPr lang="en-US" dirty="0"/>
              <a:t> </a:t>
            </a:r>
            <a:r>
              <a:rPr lang="en-US" i="1" dirty="0"/>
              <a:t>uncommitted</a:t>
            </a:r>
            <a:r>
              <a:rPr lang="en-US" dirty="0"/>
              <a:t> data have been committed (RC)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avoiding cascading aborts </a:t>
            </a:r>
            <a:r>
              <a:rPr lang="en-US" dirty="0"/>
              <a:t>iff no TX </a:t>
            </a:r>
            <a:r>
              <a:rPr lang="en-US" i="1" dirty="0"/>
              <a:t>reads</a:t>
            </a:r>
            <a:r>
              <a:rPr lang="en-US" dirty="0"/>
              <a:t> </a:t>
            </a:r>
            <a:r>
              <a:rPr lang="en-US" i="1" dirty="0"/>
              <a:t>uncommitted</a:t>
            </a:r>
            <a:r>
              <a:rPr lang="en-US" dirty="0"/>
              <a:t> data (ACA)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strict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iff no TX </a:t>
            </a:r>
            <a:r>
              <a:rPr lang="en-US" i="1" dirty="0"/>
              <a:t>reads or overwrites uncommitted</a:t>
            </a:r>
            <a:r>
              <a:rPr lang="en-US" dirty="0"/>
              <a:t> data (ST)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92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Symbol" charset="2"/>
              <a:buChar char="-"/>
            </a:pPr>
            <a:r>
              <a:rPr lang="en-US" b="1" i="1" dirty="0" err="1">
                <a:solidFill>
                  <a:schemeClr val="tx2"/>
                </a:solidFill>
              </a:rPr>
              <a:t>Serializable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equivalent to a serial schedule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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/>
              <a:t> is </a:t>
            </a:r>
            <a:r>
              <a:rPr lang="en-US" dirty="0" err="1"/>
              <a:t>serializable</a:t>
            </a:r>
            <a:r>
              <a:rPr lang="en-US" dirty="0"/>
              <a:t>, outcome is the same as a serial schedule </a:t>
            </a:r>
            <a:r>
              <a:rPr lang="en-US" i="1" dirty="0"/>
              <a:t>B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dirty="0">
                <a:sym typeface="Wingdings" pitchFamily="2" charset="2"/>
              </a:rPr>
              <a:t> Any reordering of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results in a </a:t>
            </a:r>
            <a:r>
              <a:rPr lang="en-US" dirty="0" err="1">
                <a:sym typeface="Wingdings" pitchFamily="2" charset="2"/>
              </a:rPr>
              <a:t>serializable</a:t>
            </a:r>
            <a:r>
              <a:rPr lang="en-US" dirty="0">
                <a:sym typeface="Wingdings" pitchFamily="2" charset="2"/>
              </a:rPr>
              <a:t> schedule</a:t>
            </a:r>
            <a:endParaRPr lang="en-US" dirty="0"/>
          </a:p>
        </p:txBody>
      </p:sp>
      <p:grpSp>
        <p:nvGrpSpPr>
          <p:cNvPr id="2" name="Gruppieren 21"/>
          <p:cNvGrpSpPr/>
          <p:nvPr/>
        </p:nvGrpSpPr>
        <p:grpSpPr>
          <a:xfrm>
            <a:off x="899592" y="2314615"/>
            <a:ext cx="3636404" cy="2554545"/>
            <a:chOff x="899592" y="2096852"/>
            <a:chExt cx="3636404" cy="2554545"/>
          </a:xfrm>
        </p:grpSpPr>
        <p:sp>
          <p:nvSpPr>
            <p:cNvPr id="19" name="Textfeld 18"/>
            <p:cNvSpPr txBox="1"/>
            <p:nvPr/>
          </p:nvSpPr>
          <p:spPr>
            <a:xfrm>
              <a:off x="899592" y="2096852"/>
              <a:ext cx="363640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dirty="0"/>
                <a:t>	T1	T2	T3</a:t>
              </a:r>
            </a:p>
            <a:p>
              <a:r>
                <a:rPr lang="de-DE" sz="1600" i="1" dirty="0"/>
                <a:t>	R(X)</a:t>
              </a:r>
            </a:p>
            <a:p>
              <a:r>
                <a:rPr lang="de-DE" sz="1600" i="1" dirty="0"/>
                <a:t>		R(Y)</a:t>
              </a:r>
            </a:p>
            <a:p>
              <a:r>
                <a:rPr lang="de-DE" sz="1600" i="1" dirty="0"/>
                <a:t>			R(Z)</a:t>
              </a:r>
            </a:p>
            <a:p>
              <a:r>
                <a:rPr lang="de-DE" sz="1600" i="1" dirty="0"/>
                <a:t>      A =	W(X)</a:t>
              </a:r>
            </a:p>
            <a:p>
              <a:r>
                <a:rPr lang="de-DE" sz="1600" i="1" dirty="0"/>
                <a:t>		W(Y)</a:t>
              </a:r>
            </a:p>
            <a:p>
              <a:r>
                <a:rPr lang="de-DE" sz="1600" i="1" dirty="0"/>
                <a:t>			W(Z)</a:t>
              </a:r>
            </a:p>
            <a:p>
              <a:r>
                <a:rPr lang="de-DE" sz="1600" i="1" dirty="0"/>
                <a:t>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  <a:p>
              <a:r>
                <a:rPr lang="de-DE" sz="1600" i="1" dirty="0"/>
                <a:t>	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  <a:p>
              <a:r>
                <a:rPr lang="de-DE" sz="1600" i="1" dirty="0"/>
                <a:t>		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</p:txBody>
        </p:sp>
        <p:sp>
          <p:nvSpPr>
            <p:cNvPr id="20" name="Runde Klammer links 19"/>
            <p:cNvSpPr/>
            <p:nvPr/>
          </p:nvSpPr>
          <p:spPr>
            <a:xfrm>
              <a:off x="1763688" y="2168860"/>
              <a:ext cx="108012" cy="23762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unde Klammer rechts 20"/>
            <p:cNvSpPr/>
            <p:nvPr/>
          </p:nvSpPr>
          <p:spPr>
            <a:xfrm>
              <a:off x="4247964" y="2168860"/>
              <a:ext cx="108012" cy="2376264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22"/>
          <p:cNvGrpSpPr/>
          <p:nvPr/>
        </p:nvGrpSpPr>
        <p:grpSpPr>
          <a:xfrm>
            <a:off x="4716016" y="2314615"/>
            <a:ext cx="3636404" cy="2554545"/>
            <a:chOff x="899592" y="2096852"/>
            <a:chExt cx="3636404" cy="2554545"/>
          </a:xfrm>
        </p:grpSpPr>
        <p:sp>
          <p:nvSpPr>
            <p:cNvPr id="24" name="Textfeld 23"/>
            <p:cNvSpPr txBox="1"/>
            <p:nvPr/>
          </p:nvSpPr>
          <p:spPr>
            <a:xfrm>
              <a:off x="899592" y="2096852"/>
              <a:ext cx="363640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dirty="0"/>
                <a:t>	T1	T2	T3</a:t>
              </a:r>
            </a:p>
            <a:p>
              <a:r>
                <a:rPr lang="de-DE" sz="1600" i="1" dirty="0"/>
                <a:t>	R(X)</a:t>
              </a:r>
            </a:p>
            <a:p>
              <a:r>
                <a:rPr lang="de-DE" sz="1600" i="1" dirty="0"/>
                <a:t>	W(X)</a:t>
              </a:r>
            </a:p>
            <a:p>
              <a:r>
                <a:rPr lang="de-DE" sz="1600" i="1" dirty="0"/>
                <a:t>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  <a:p>
              <a:r>
                <a:rPr lang="de-DE" sz="1600" i="1" dirty="0"/>
                <a:t>      B =		R(Y)</a:t>
              </a:r>
            </a:p>
            <a:p>
              <a:r>
                <a:rPr lang="de-DE" sz="1600" i="1" dirty="0"/>
                <a:t>		W(Y)</a:t>
              </a:r>
            </a:p>
            <a:p>
              <a:r>
                <a:rPr lang="de-DE" sz="1600" i="1" dirty="0"/>
                <a:t>	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  <a:p>
              <a:r>
                <a:rPr lang="de-DE" sz="1600" i="1" dirty="0"/>
                <a:t>			R(Z)</a:t>
              </a:r>
            </a:p>
            <a:p>
              <a:r>
                <a:rPr lang="de-DE" sz="1600" i="1" dirty="0"/>
                <a:t>			W(Z)</a:t>
              </a:r>
            </a:p>
            <a:p>
              <a:r>
                <a:rPr lang="de-DE" sz="1600" i="1" dirty="0"/>
                <a:t>		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</p:txBody>
        </p:sp>
        <p:sp>
          <p:nvSpPr>
            <p:cNvPr id="25" name="Runde Klammer links 24"/>
            <p:cNvSpPr/>
            <p:nvPr/>
          </p:nvSpPr>
          <p:spPr>
            <a:xfrm>
              <a:off x="1763688" y="2168860"/>
              <a:ext cx="108012" cy="23762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unde Klammer rechts 25"/>
            <p:cNvSpPr/>
            <p:nvPr/>
          </p:nvSpPr>
          <p:spPr>
            <a:xfrm>
              <a:off x="4247964" y="2168860"/>
              <a:ext cx="108012" cy="2376264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709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en-US" b="1" i="1" dirty="0">
                <a:solidFill>
                  <a:schemeClr val="tx2"/>
                </a:solidFill>
              </a:rPr>
              <a:t>Recoverable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any TX is only committed after all TXs from which TX has read uncommitted data have been committed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/>
              <a:t> is recoverable, </a:t>
            </a:r>
            <a:r>
              <a:rPr lang="en-US" i="1" dirty="0"/>
              <a:t>T2</a:t>
            </a:r>
            <a:r>
              <a:rPr lang="en-US" dirty="0"/>
              <a:t> commits after </a:t>
            </a:r>
            <a:r>
              <a:rPr lang="en-US" i="1" dirty="0"/>
              <a:t>T1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is not recoverable, </a:t>
            </a:r>
            <a:r>
              <a:rPr lang="en-US" i="1" dirty="0"/>
              <a:t>T2</a:t>
            </a:r>
            <a:r>
              <a:rPr lang="en-US" dirty="0"/>
              <a:t> has </a:t>
            </a:r>
            <a:r>
              <a:rPr lang="en-US" dirty="0" err="1"/>
              <a:t>commited</a:t>
            </a:r>
            <a:r>
              <a:rPr lang="en-US" dirty="0"/>
              <a:t> on invalid value </a:t>
            </a:r>
            <a:r>
              <a:rPr lang="en-US" i="1" dirty="0"/>
              <a:t>X</a:t>
            </a:r>
          </a:p>
        </p:txBody>
      </p:sp>
      <p:grpSp>
        <p:nvGrpSpPr>
          <p:cNvPr id="2" name="Gruppieren 16"/>
          <p:cNvGrpSpPr/>
          <p:nvPr/>
        </p:nvGrpSpPr>
        <p:grpSpPr>
          <a:xfrm>
            <a:off x="1475656" y="2549222"/>
            <a:ext cx="2952328" cy="1815882"/>
            <a:chOff x="899592" y="2096852"/>
            <a:chExt cx="2952328" cy="1815882"/>
          </a:xfrm>
        </p:grpSpPr>
        <p:sp>
          <p:nvSpPr>
            <p:cNvPr id="19" name="Textfeld 18"/>
            <p:cNvSpPr txBox="1"/>
            <p:nvPr/>
          </p:nvSpPr>
          <p:spPr>
            <a:xfrm>
              <a:off x="899592" y="2096852"/>
              <a:ext cx="29523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dirty="0"/>
                <a:t>	T1	T2</a:t>
              </a:r>
            </a:p>
            <a:p>
              <a:r>
                <a:rPr lang="de-DE" sz="1600" i="1" dirty="0"/>
                <a:t>	R(X)</a:t>
              </a:r>
            </a:p>
            <a:p>
              <a:r>
                <a:rPr lang="de-DE" sz="1600" i="1" dirty="0"/>
                <a:t>	W(X)</a:t>
              </a:r>
            </a:p>
            <a:p>
              <a:r>
                <a:rPr lang="de-DE" sz="1600" i="1" dirty="0"/>
                <a:t>       C =		R(X)</a:t>
              </a:r>
            </a:p>
            <a:p>
              <a:r>
                <a:rPr lang="de-DE" sz="1600" i="1" dirty="0"/>
                <a:t>		W(X)</a:t>
              </a:r>
            </a:p>
            <a:p>
              <a:r>
                <a:rPr lang="de-DE" sz="1600" i="1" dirty="0"/>
                <a:t>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  <a:p>
              <a:r>
                <a:rPr lang="de-DE" sz="1600" i="1" dirty="0"/>
                <a:t>	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</p:txBody>
        </p:sp>
        <p:sp>
          <p:nvSpPr>
            <p:cNvPr id="20" name="Runde Klammer links 19"/>
            <p:cNvSpPr/>
            <p:nvPr/>
          </p:nvSpPr>
          <p:spPr>
            <a:xfrm>
              <a:off x="1763688" y="2168860"/>
              <a:ext cx="108012" cy="165618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unde Klammer rechts 20"/>
            <p:cNvSpPr/>
            <p:nvPr/>
          </p:nvSpPr>
          <p:spPr>
            <a:xfrm>
              <a:off x="3311860" y="2168860"/>
              <a:ext cx="108012" cy="1656184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21"/>
          <p:cNvGrpSpPr/>
          <p:nvPr/>
        </p:nvGrpSpPr>
        <p:grpSpPr>
          <a:xfrm>
            <a:off x="5004048" y="2549222"/>
            <a:ext cx="2628292" cy="1815882"/>
            <a:chOff x="4716016" y="2096852"/>
            <a:chExt cx="2628292" cy="1815882"/>
          </a:xfrm>
        </p:grpSpPr>
        <p:sp>
          <p:nvSpPr>
            <p:cNvPr id="24" name="Textfeld 23"/>
            <p:cNvSpPr txBox="1"/>
            <p:nvPr/>
          </p:nvSpPr>
          <p:spPr>
            <a:xfrm>
              <a:off x="4716016" y="2096852"/>
              <a:ext cx="262829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dirty="0"/>
                <a:t>	T1	T2</a:t>
              </a:r>
            </a:p>
            <a:p>
              <a:r>
                <a:rPr lang="de-DE" sz="1600" i="1" dirty="0"/>
                <a:t>	R(X)</a:t>
              </a:r>
            </a:p>
            <a:p>
              <a:r>
                <a:rPr lang="de-DE" sz="1600" i="1" dirty="0"/>
                <a:t>	W(X)</a:t>
              </a:r>
            </a:p>
            <a:p>
              <a:r>
                <a:rPr lang="de-DE" sz="1600" i="1" dirty="0"/>
                <a:t>       D =		R(X)</a:t>
              </a:r>
            </a:p>
            <a:p>
              <a:r>
                <a:rPr lang="de-DE" sz="1600" i="1" dirty="0"/>
                <a:t>		W(X)</a:t>
              </a:r>
            </a:p>
            <a:p>
              <a:r>
                <a:rPr lang="de-DE" sz="1600" i="1" dirty="0"/>
                <a:t>		</a:t>
              </a:r>
              <a:r>
                <a:rPr lang="de-DE" sz="1600" i="1" dirty="0" err="1"/>
                <a:t>Com</a:t>
              </a:r>
              <a:r>
                <a:rPr lang="de-DE" sz="1600" i="1" dirty="0"/>
                <a:t>.</a:t>
              </a:r>
            </a:p>
            <a:p>
              <a:r>
                <a:rPr lang="de-DE" sz="1600" i="1" dirty="0"/>
                <a:t>	Abort</a:t>
              </a:r>
            </a:p>
          </p:txBody>
        </p:sp>
        <p:sp>
          <p:nvSpPr>
            <p:cNvPr id="25" name="Runde Klammer links 24"/>
            <p:cNvSpPr/>
            <p:nvPr/>
          </p:nvSpPr>
          <p:spPr>
            <a:xfrm>
              <a:off x="5580112" y="2168860"/>
              <a:ext cx="108012" cy="162018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unde Klammer rechts 25"/>
            <p:cNvSpPr/>
            <p:nvPr/>
          </p:nvSpPr>
          <p:spPr>
            <a:xfrm>
              <a:off x="7128284" y="2168860"/>
              <a:ext cx="108012" cy="1620180"/>
            </a:xfrm>
            <a:prstGeom prst="righ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6201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12847</TotalTime>
  <Words>1802</Words>
  <Application>Microsoft Macintosh PowerPoint</Application>
  <PresentationFormat>On-screen Show (4:3)</PresentationFormat>
  <Paragraphs>517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Symbol</vt:lpstr>
      <vt:lpstr>Times New Roman</vt:lpstr>
      <vt:lpstr>AVA</vt:lpstr>
      <vt:lpstr>TU_PPT_Master_ohneBild_HDL-einzeilig</vt:lpstr>
      <vt:lpstr>Distributed Algorithms 2018/19 Distributed Transactions</vt:lpstr>
      <vt:lpstr>Overview</vt:lpstr>
      <vt:lpstr>Motivation for Transactions</vt:lpstr>
      <vt:lpstr>Transactions</vt:lpstr>
      <vt:lpstr>ACID-Properties</vt:lpstr>
      <vt:lpstr>Concurrency Control and Recovery</vt:lpstr>
      <vt:lpstr>Concurrency Control</vt:lpstr>
      <vt:lpstr>Concurrency Control</vt:lpstr>
      <vt:lpstr>Concurrency Control</vt:lpstr>
      <vt:lpstr>Concurrency Control</vt:lpstr>
      <vt:lpstr>Concurrency Control</vt:lpstr>
      <vt:lpstr>Properties of Schedules</vt:lpstr>
      <vt:lpstr>Properties of Schedules</vt:lpstr>
      <vt:lpstr>Scheduler</vt:lpstr>
      <vt:lpstr>Locking</vt:lpstr>
      <vt:lpstr>Lock compatibility</vt:lpstr>
      <vt:lpstr>2PL (Two Phase Locking)</vt:lpstr>
      <vt:lpstr>More stringent variants of 2PL</vt:lpstr>
      <vt:lpstr>Granularity of Data Items / Locks</vt:lpstr>
      <vt:lpstr> Distributed Transactions</vt:lpstr>
      <vt:lpstr>Distributed Transactions</vt:lpstr>
      <vt:lpstr>Distributed Transactions</vt:lpstr>
      <vt:lpstr>Distributed 2PL</vt:lpstr>
      <vt:lpstr>Two-Phase Commit (2PC)</vt:lpstr>
      <vt:lpstr>Two-Phase Commit (contd.)</vt:lpstr>
      <vt:lpstr>2PC State Transitions</vt:lpstr>
      <vt:lpstr>Centralized 2PC (successful completion)</vt:lpstr>
      <vt:lpstr>Centralized 2PC (unsuccessful completion)</vt:lpstr>
      <vt:lpstr>Centralized 2PC (unsuccessful completion)</vt:lpstr>
      <vt:lpstr>Linear 2PC (successful completion)</vt:lpstr>
      <vt:lpstr>Linear 2PC (unsuccessful completion)</vt:lpstr>
      <vt:lpstr>Coping with Failures</vt:lpstr>
      <vt:lpstr>Coping with Failures</vt:lpstr>
      <vt:lpstr>The Downsides of Distributed Transactions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TU-Pseudonym 5418765764479576</cp:lastModifiedBy>
  <cp:revision>425</cp:revision>
  <cp:lastPrinted>2019-01-09T13:54:29Z</cp:lastPrinted>
  <dcterms:created xsi:type="dcterms:W3CDTF">2002-09-06T08:52:33Z</dcterms:created>
  <dcterms:modified xsi:type="dcterms:W3CDTF">2019-01-14T11:17:43Z</dcterms:modified>
  <cp:category>Lecture</cp:category>
</cp:coreProperties>
</file>