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</p:sldMasterIdLst>
  <p:notesMasterIdLst>
    <p:notesMasterId r:id="rId33"/>
  </p:notesMasterIdLst>
  <p:handoutMasterIdLst>
    <p:handoutMasterId r:id="rId34"/>
  </p:handout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7099300" cy="102346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7" autoAdjust="0"/>
    <p:restoredTop sz="86409" autoAdjust="0"/>
  </p:normalViewPr>
  <p:slideViewPr>
    <p:cSldViewPr>
      <p:cViewPr varScale="1">
        <p:scale>
          <a:sx n="290" d="100"/>
          <a:sy n="290" d="100"/>
        </p:scale>
        <p:origin x="944" y="200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4" d="100"/>
          <a:sy n="194" d="100"/>
        </p:scale>
        <p:origin x="59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11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2689B-E9DC-46D1-8D86-CCBE1ED9411D}" type="slidenum">
              <a:rPr lang="en-US"/>
              <a:pPr/>
              <a:t>13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811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7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82EC-CB3A-4D99-B4F5-66936086E4B8}" type="slidenum">
              <a:rPr lang="en-US"/>
              <a:pPr/>
              <a:t>22</a:t>
            </a:fld>
            <a:endParaRPr 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>
                <a:solidFill>
                  <a:schemeClr val="accent2"/>
                </a:solidFill>
              </a:rPr>
              <a:t>Chinese Remainder Theorem:</a:t>
            </a:r>
            <a:r>
              <a:rPr lang="en-US" sz="1300">
                <a:solidFill>
                  <a:schemeClr val="hlink"/>
                </a:solidFill>
              </a:rPr>
              <a:t> </a:t>
            </a:r>
            <a:br>
              <a:rPr lang="en-US" sz="1300">
                <a:solidFill>
                  <a:schemeClr val="hlink"/>
                </a:solidFill>
              </a:rPr>
            </a:br>
            <a:r>
              <a:rPr lang="en-US" sz="1300" b="1" i="1">
                <a:solidFill>
                  <a:schemeClr val="hlink"/>
                </a:solidFill>
              </a:rPr>
              <a:t>m</a:t>
            </a:r>
            <a:r>
              <a:rPr lang="en-US" sz="1300" b="1" i="1" baseline="30000">
                <a:solidFill>
                  <a:schemeClr val="hlink"/>
                </a:solidFill>
              </a:rPr>
              <a:t>e*d</a:t>
            </a:r>
            <a:r>
              <a:rPr lang="en-US" sz="1300" b="1" i="1">
                <a:solidFill>
                  <a:schemeClr val="hlink"/>
                </a:solidFill>
              </a:rPr>
              <a:t> = m mod p </a:t>
            </a:r>
            <a:r>
              <a:rPr lang="en-US" sz="1300" b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1300" b="1" i="1">
                <a:solidFill>
                  <a:schemeClr val="hlink"/>
                </a:solidFill>
              </a:rPr>
              <a:t> m</a:t>
            </a:r>
            <a:r>
              <a:rPr lang="en-US" sz="1300" b="1" i="1" baseline="30000">
                <a:solidFill>
                  <a:schemeClr val="hlink"/>
                </a:solidFill>
              </a:rPr>
              <a:t>e*d</a:t>
            </a:r>
            <a:r>
              <a:rPr lang="en-US" sz="1300" b="1" i="1">
                <a:solidFill>
                  <a:schemeClr val="hlink"/>
                </a:solidFill>
              </a:rPr>
              <a:t> = m mod q  </a:t>
            </a:r>
            <a:r>
              <a:rPr lang="en-US" sz="1300" b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sz="1300" b="1" i="1">
                <a:solidFill>
                  <a:schemeClr val="hlink"/>
                </a:solidFill>
              </a:rPr>
              <a:t>  m</a:t>
            </a:r>
            <a:r>
              <a:rPr lang="en-US" sz="1300" b="1" i="1" baseline="30000">
                <a:solidFill>
                  <a:schemeClr val="hlink"/>
                </a:solidFill>
              </a:rPr>
              <a:t>e*d</a:t>
            </a:r>
            <a:r>
              <a:rPr lang="en-US" sz="1300" b="1" i="1">
                <a:solidFill>
                  <a:schemeClr val="hlink"/>
                </a:solidFill>
              </a:rPr>
              <a:t> = m mod p*q</a:t>
            </a:r>
            <a:endParaRPr lang="de-DE" sz="1300" b="1" i="1">
              <a:solidFill>
                <a:schemeClr val="hlink"/>
              </a:solidFill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03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8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7A5D-4337-43EF-9A32-9536A6507117}" type="slidenum">
              <a:rPr lang="en-US"/>
              <a:pPr/>
              <a:t>27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10063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4506" tIns="46424" rIns="94506" bIns="46424"/>
          <a:lstStyle/>
          <a:p>
            <a:endParaRPr lang="de-DE"/>
          </a:p>
        </p:txBody>
      </p:sp>
      <p:sp>
        <p:nvSpPr>
          <p:cNvPr id="397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08221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83448-F620-47F9-B6D5-E8BDF0746448}" type="slidenum">
              <a:rPr lang="en-US"/>
              <a:pPr/>
              <a:t>28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829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776B3-CF18-4117-9067-F462200CD0D5}" type="slidenum">
              <a:rPr lang="en-US"/>
              <a:pPr/>
              <a:t>29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39730-1736-4415-B185-EACEEB1EFAEA}" type="slidenum">
              <a:rPr lang="en-US"/>
              <a:pPr/>
              <a:t>2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43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215C7-946C-4AA9-97E6-1FFF1C6A4F97}" type="slidenum">
              <a:rPr lang="en-US"/>
              <a:pPr/>
              <a:t>3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2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39E73-4B5F-4997-84B5-1903860A5645}" type="slidenum">
              <a:rPr lang="en-US"/>
              <a:pPr/>
              <a:t>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4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3B41F-85EC-45A4-85DC-C58F0D93E6E7}" type="slidenum">
              <a:rPr lang="en-US"/>
              <a:pPr/>
              <a:t>5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5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16AE7-DF96-4D16-9518-25203DFD0E58}" type="slidenum">
              <a:rPr lang="en-US"/>
              <a:pPr/>
              <a:t>7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3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92D90-C493-4590-BDB0-D15433E5EB2F}" type="slidenum">
              <a:rPr lang="en-US"/>
              <a:pPr/>
              <a:t>8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60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04892-D448-4F1A-910E-D58A9AA0ED8B}" type="slidenum">
              <a:rPr lang="en-US"/>
              <a:pPr/>
              <a:t>10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56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en-US" b="1" dirty="0"/>
              <a:t>Security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Danh</a:t>
            </a:r>
            <a:r>
              <a:rPr lang="en-US" dirty="0"/>
              <a:t> Le-</a:t>
            </a:r>
            <a:r>
              <a:rPr lang="en-US" dirty="0" err="1"/>
              <a:t>Phuoc</a:t>
            </a:r>
            <a:r>
              <a:rPr lang="en-US" dirty="0"/>
              <a:t> 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One-Time Pads</a:t>
            </a:r>
            <a:endParaRPr lang="de-DE"/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Plaintext is </a:t>
            </a:r>
            <a:r>
              <a:rPr lang="en-US" dirty="0" err="1"/>
              <a:t>XORed</a:t>
            </a:r>
            <a:r>
              <a:rPr lang="en-US" dirty="0"/>
              <a:t> with a random bit sequence to generate the </a:t>
            </a:r>
            <a:r>
              <a:rPr lang="en-US" dirty="0" err="1"/>
              <a:t>ciphertext</a:t>
            </a:r>
            <a:r>
              <a:rPr lang="en-US" dirty="0"/>
              <a:t> and vice versa</a:t>
            </a:r>
          </a:p>
          <a:p>
            <a:pPr lvl="1"/>
            <a:r>
              <a:rPr lang="en-US" dirty="0"/>
              <a:t>For each bit in the pad which is 1, the bit in the </a:t>
            </a:r>
            <a:r>
              <a:rPr lang="en-US" dirty="0" err="1"/>
              <a:t>ciphertext</a:t>
            </a:r>
            <a:r>
              <a:rPr lang="en-US" dirty="0"/>
              <a:t> is derived by negating the bit in the plaintext; the other bits are equal</a:t>
            </a:r>
          </a:p>
          <a:p>
            <a:pPr>
              <a:buFont typeface="Arial" charset="0"/>
              <a:buChar char="•"/>
            </a:pPr>
            <a:r>
              <a:rPr lang="en-US" dirty="0"/>
              <a:t>The Sequence must be</a:t>
            </a:r>
          </a:p>
          <a:p>
            <a:pPr lvl="1"/>
            <a:r>
              <a:rPr lang="en-US" dirty="0"/>
              <a:t>known to the sender and the receiver only, </a:t>
            </a:r>
          </a:p>
          <a:p>
            <a:pPr lvl="1"/>
            <a:r>
              <a:rPr lang="en-US" dirty="0"/>
              <a:t>really random, e.g., generated using white noise,</a:t>
            </a:r>
          </a:p>
          <a:p>
            <a:pPr lvl="1"/>
            <a:r>
              <a:rPr lang="en-US" dirty="0"/>
              <a:t>only used once,</a:t>
            </a:r>
          </a:p>
          <a:p>
            <a:pPr lvl="1"/>
            <a:r>
              <a:rPr lang="en-US" dirty="0"/>
              <a:t>as long as the plaintext.</a:t>
            </a:r>
          </a:p>
          <a:p>
            <a:pPr>
              <a:buFont typeface="Arial" charset="0"/>
              <a:buChar char="•"/>
            </a:pPr>
            <a:r>
              <a:rPr lang="en-US" dirty="0"/>
              <a:t>Then, cryptographic analysis is not possible</a:t>
            </a:r>
          </a:p>
          <a:p>
            <a:pPr>
              <a:buFont typeface="Arial" charset="0"/>
              <a:buChar char="•"/>
            </a:pPr>
            <a:r>
              <a:rPr lang="en-US" dirty="0"/>
              <a:t>Disadvantages</a:t>
            </a:r>
          </a:p>
          <a:p>
            <a:pPr lvl="1"/>
            <a:r>
              <a:rPr lang="en-US" dirty="0"/>
              <a:t>Expensive key exchange</a:t>
            </a:r>
          </a:p>
          <a:p>
            <a:pPr lvl="1"/>
            <a:r>
              <a:rPr lang="en-US" dirty="0"/>
              <a:t>Possible loss of synchronization</a:t>
            </a:r>
          </a:p>
          <a:p>
            <a:pPr lvl="1"/>
            <a:r>
              <a:rPr lang="en-US" dirty="0"/>
              <a:t>Generation of “good” random numbers required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6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 (Data Encryption Standard)</a:t>
            </a:r>
            <a:endParaRPr lang="de-DE"/>
          </a:p>
        </p:txBody>
      </p:sp>
      <p:sp>
        <p:nvSpPr>
          <p:cNvPr id="615431" name="Rectangle 7"/>
          <p:cNvSpPr>
            <a:spLocks noGrp="1" noChangeArrowheads="1"/>
          </p:cNvSpPr>
          <p:nvPr>
            <p:ph idx="1"/>
          </p:nvPr>
        </p:nvSpPr>
        <p:spPr>
          <a:xfrm>
            <a:off x="539751" y="1924050"/>
            <a:ext cx="5328393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Prominent symmetric method</a:t>
            </a:r>
          </a:p>
          <a:p>
            <a:pPr>
              <a:buFont typeface="Arial" charset="0"/>
              <a:buChar char="•"/>
            </a:pPr>
            <a:r>
              <a:rPr lang="en-US" dirty="0"/>
              <a:t>US Standard since 1977</a:t>
            </a:r>
          </a:p>
          <a:p>
            <a:pPr>
              <a:buFont typeface="Arial" charset="0"/>
              <a:buChar char="•"/>
            </a:pPr>
            <a:r>
              <a:rPr lang="en-US" dirty="0"/>
              <a:t>Block cipher using 64-Bit data blocks</a:t>
            </a:r>
          </a:p>
          <a:p>
            <a:pPr>
              <a:buFont typeface="Arial" charset="0"/>
              <a:buChar char="•"/>
            </a:pPr>
            <a:r>
              <a:rPr lang="en-US" dirty="0"/>
              <a:t>16 x 48-Bit keys are generated from an </a:t>
            </a:r>
            <a:br>
              <a:rPr lang="en-US" dirty="0"/>
            </a:br>
            <a:r>
              <a:rPr lang="en-US" dirty="0"/>
              <a:t>original </a:t>
            </a:r>
            <a:r>
              <a:rPr lang="en-US" b="1" dirty="0"/>
              <a:t>56-Bit key</a:t>
            </a:r>
          </a:p>
          <a:p>
            <a:pPr>
              <a:buFont typeface="Arial" charset="0"/>
              <a:buChar char="•"/>
            </a:pPr>
            <a:r>
              <a:rPr lang="en-US" dirty="0"/>
              <a:t>18 processing steps</a:t>
            </a:r>
          </a:p>
          <a:p>
            <a:pPr lvl="1"/>
            <a:r>
              <a:rPr lang="en-US" dirty="0"/>
              <a:t>Initial permutation</a:t>
            </a:r>
          </a:p>
          <a:p>
            <a:pPr lvl="1"/>
            <a:r>
              <a:rPr lang="en-US" dirty="0"/>
              <a:t>16 processing steps using</a:t>
            </a:r>
            <a:br>
              <a:rPr lang="en-US" dirty="0"/>
            </a:br>
            <a:r>
              <a:rPr lang="en-US" dirty="0"/>
              <a:t>the generated keys and a </a:t>
            </a:r>
            <a:br>
              <a:rPr lang="en-US" dirty="0"/>
            </a:br>
            <a:r>
              <a:rPr lang="en-US" dirty="0"/>
              <a:t>Feistel function </a:t>
            </a:r>
            <a:r>
              <a:rPr lang="en-US" i="1" dirty="0"/>
              <a:t>f (F-function, </a:t>
            </a:r>
            <a:r>
              <a:rPr lang="en-US" dirty="0"/>
              <a:t>t</a:t>
            </a:r>
            <a:r>
              <a:rPr lang="en-GB" dirty="0"/>
              <a:t>he Feistel structure ensures that decryption and encryption are very similar processes→</a:t>
            </a:r>
            <a:r>
              <a:rPr lang="en-US" i="1" dirty="0"/>
              <a:t> </a:t>
            </a:r>
            <a:r>
              <a:rPr lang="en-GB" i="1" dirty="0"/>
              <a:t>subkeys are applied in the reverse order when decrypting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Final permutation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Designed for hardware encryption</a:t>
            </a:r>
            <a:br>
              <a:rPr lang="en-US" dirty="0"/>
            </a:br>
            <a:r>
              <a:rPr lang="en-US" dirty="0"/>
              <a:t>and decryption </a:t>
            </a:r>
            <a:r>
              <a:rPr lang="en-US" dirty="0">
                <a:sym typeface="Wingdings" pitchFamily="2" charset="2"/>
              </a:rPr>
              <a:t> slow software implementation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6154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7" t="7739" r="5908" b="23813"/>
          <a:stretch>
            <a:fillRect/>
          </a:stretch>
        </p:blipFill>
        <p:spPr bwMode="auto">
          <a:xfrm>
            <a:off x="5822950" y="1412875"/>
            <a:ext cx="3092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429" name="Line 5"/>
          <p:cNvSpPr>
            <a:spLocks noChangeShapeType="1"/>
          </p:cNvSpPr>
          <p:nvPr/>
        </p:nvSpPr>
        <p:spPr bwMode="auto">
          <a:xfrm flipV="1">
            <a:off x="3851921" y="3645024"/>
            <a:ext cx="2592288" cy="288032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93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 (contd.)</a:t>
            </a:r>
            <a:endParaRPr lang="de-DE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Today no longer considered safe enough</a:t>
            </a:r>
          </a:p>
          <a:p>
            <a:pPr>
              <a:buFont typeface="Arial" charset="0"/>
              <a:buChar char="•"/>
            </a:pPr>
            <a:r>
              <a:rPr lang="en-US" dirty="0"/>
              <a:t>Exhaustive testing of all 2</a:t>
            </a:r>
            <a:r>
              <a:rPr lang="en-US" baseline="30000" dirty="0"/>
              <a:t>56</a:t>
            </a:r>
            <a:r>
              <a:rPr lang="en-US" dirty="0"/>
              <a:t> (ca. 7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∙ </a:t>
            </a:r>
            <a:r>
              <a:rPr lang="en-US" dirty="0"/>
              <a:t>10</a:t>
            </a:r>
            <a:r>
              <a:rPr lang="en-US" baseline="30000" dirty="0"/>
              <a:t>17</a:t>
            </a:r>
            <a:r>
              <a:rPr lang="en-US" dirty="0"/>
              <a:t>) keys seems possible with a few fast or a lot of slower computers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“Chinese Lottery” (</a:t>
            </a:r>
            <a:r>
              <a:rPr lang="en-US" dirty="0" err="1"/>
              <a:t>Quisquater</a:t>
            </a:r>
            <a:r>
              <a:rPr lang="en-US" dirty="0"/>
              <a:t> and </a:t>
            </a:r>
            <a:r>
              <a:rPr lang="en-US" dirty="0" err="1"/>
              <a:t>Girault</a:t>
            </a:r>
            <a:r>
              <a:rPr lang="en-US" dirty="0"/>
              <a:t>, 1991)</a:t>
            </a:r>
          </a:p>
          <a:p>
            <a:pPr lvl="1"/>
            <a:r>
              <a:rPr lang="en-US" dirty="0"/>
              <a:t>Build a cheap DES Chip into every TV set and radio</a:t>
            </a:r>
          </a:p>
          <a:p>
            <a:pPr lvl="1"/>
            <a:r>
              <a:rPr lang="en-US" dirty="0"/>
              <a:t>The Chinese government will distribute the cipher text (and a key) to all devices; devices decrypt text with given key</a:t>
            </a:r>
          </a:p>
          <a:p>
            <a:pPr lvl="1"/>
            <a:r>
              <a:rPr lang="en-US" dirty="0"/>
              <a:t>The one who finds the clear text ("winner of lottery") obtains a prize (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incentive)</a:t>
            </a:r>
          </a:p>
          <a:p>
            <a:pPr lvl="1"/>
            <a:r>
              <a:rPr lang="en-US" dirty="0"/>
              <a:t>Solution could be found in approximately 60 seconds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40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Triple DES (3DES)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Uses 3 keys </a:t>
            </a:r>
            <a:r>
              <a:rPr lang="en-US" i="1" dirty="0"/>
              <a:t>K</a:t>
            </a:r>
            <a:r>
              <a:rPr lang="en-US" dirty="0"/>
              <a:t>1, </a:t>
            </a:r>
            <a:r>
              <a:rPr lang="en-US" i="1" dirty="0"/>
              <a:t>K</a:t>
            </a:r>
            <a:r>
              <a:rPr lang="en-US" dirty="0"/>
              <a:t>2 and K3 with 56-Bit each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key size is 168-Bit (require 2</a:t>
            </a:r>
            <a:r>
              <a:rPr lang="en-US" baseline="30000" dirty="0">
                <a:sym typeface="Wingdings" pitchFamily="2" charset="2"/>
              </a:rPr>
              <a:t>2x56</a:t>
            </a:r>
            <a:r>
              <a:rPr lang="en-US" dirty="0">
                <a:sym typeface="Wingdings" pitchFamily="2" charset="2"/>
              </a:rPr>
              <a:t> steps to attack)</a:t>
            </a:r>
            <a:endParaRPr lang="en-US" dirty="0"/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endParaRPr lang="en-US" dirty="0"/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Encryption:	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i="1" baseline="-25000" dirty="0"/>
              <a:t>K3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i="1" baseline="-25000" dirty="0"/>
              <a:t>K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)))</a:t>
            </a:r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Decryption:	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D</a:t>
            </a:r>
            <a:r>
              <a:rPr lang="en-US" i="1" baseline="-25000" dirty="0"/>
              <a:t>K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i="1" baseline="-25000" dirty="0"/>
              <a:t>K3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)))</a:t>
            </a:r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endParaRPr lang="en-US" dirty="0"/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Choosing </a:t>
            </a:r>
            <a:r>
              <a:rPr lang="en-US" i="1" dirty="0"/>
              <a:t>K</a:t>
            </a:r>
            <a:r>
              <a:rPr lang="en-US" dirty="0"/>
              <a:t>1 = </a:t>
            </a:r>
            <a:r>
              <a:rPr lang="en-US" i="1" dirty="0"/>
              <a:t>K</a:t>
            </a:r>
            <a:r>
              <a:rPr lang="en-US" dirty="0"/>
              <a:t>2 = K3 degrades 3DES to DES</a:t>
            </a:r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endParaRPr lang="en-US" dirty="0"/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Double DES (K3=K1) would only have 57-Bit effective key size due to a meet-in-the-middle attack (require 2</a:t>
            </a:r>
            <a:r>
              <a:rPr lang="en-US" baseline="30000" dirty="0"/>
              <a:t>56</a:t>
            </a:r>
            <a:r>
              <a:rPr lang="en-US" dirty="0"/>
              <a:t> steps to attack)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699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Authentication Using a Shared Key</a:t>
            </a:r>
            <a:endParaRPr lang="de-DE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Alice and Bob share a secret key and want to do mutual authentication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Protocol is based upon a </a:t>
            </a:r>
            <a:r>
              <a:rPr lang="en-US" b="1" dirty="0"/>
              <a:t>challenge / response interaction</a:t>
            </a:r>
            <a:endParaRPr lang="en-US" dirty="0"/>
          </a:p>
          <a:p>
            <a:pPr lvl="1"/>
            <a:r>
              <a:rPr lang="en-US" dirty="0"/>
              <a:t>Challenges are usually random numbers that are only used once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b="1" dirty="0" err="1">
                <a:solidFill>
                  <a:schemeClr val="tx2"/>
                </a:solidFill>
                <a:sym typeface="Wingdings" pitchFamily="2" charset="2"/>
              </a:rPr>
              <a:t>nonces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u="sng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umbers used </a:t>
            </a:r>
            <a:r>
              <a:rPr lang="en-US" u="sng" dirty="0">
                <a:sym typeface="Wingdings" pitchFamily="2" charset="2"/>
              </a:rPr>
              <a:t>once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/>
              <a:t>A valid response is the encrypted challenge</a:t>
            </a:r>
          </a:p>
          <a:p>
            <a:pPr lvl="1"/>
            <a:r>
              <a:rPr lang="en-US" dirty="0"/>
              <a:t>The issuer of </a:t>
            </a:r>
            <a:r>
              <a:rPr lang="en-US"/>
              <a:t>the challenge </a:t>
            </a:r>
            <a:r>
              <a:rPr lang="en-US" dirty="0"/>
              <a:t>decrypts the response and compares it to the original challenge</a:t>
            </a:r>
          </a:p>
          <a:p>
            <a:pPr lvl="1"/>
            <a:r>
              <a:rPr lang="en-US" dirty="0"/>
              <a:t>If they are equal, he is sure that he is talking with the intended partner</a:t>
            </a:r>
          </a:p>
          <a:p>
            <a:pPr>
              <a:buFont typeface="Arial" charset="0"/>
              <a:buChar char="•"/>
            </a:pPr>
            <a:r>
              <a:rPr lang="en-US" dirty="0"/>
              <a:t>For </a:t>
            </a:r>
            <a:r>
              <a:rPr lang="en-US" i="1" dirty="0"/>
              <a:t>mutual</a:t>
            </a:r>
            <a:r>
              <a:rPr lang="en-US" dirty="0"/>
              <a:t> authentication the challenge / response interaction must be done in both directions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4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1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Authentication Using a Shared Key</a:t>
            </a:r>
            <a:endParaRPr lang="de-DE"/>
          </a:p>
        </p:txBody>
      </p:sp>
      <p:sp>
        <p:nvSpPr>
          <p:cNvPr id="618517" name="Rectangle 21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4894263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Alice sends her identity </a:t>
            </a:r>
            <a:r>
              <a:rPr lang="en-US" i="1" dirty="0"/>
              <a:t>A</a:t>
            </a:r>
            <a:r>
              <a:rPr lang="en-US" dirty="0"/>
              <a:t>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sends a challenge </a:t>
            </a:r>
            <a:r>
              <a:rPr lang="en-US" i="1" dirty="0"/>
              <a:t>R</a:t>
            </a:r>
            <a:r>
              <a:rPr lang="en-US" i="1" baseline="-25000" dirty="0"/>
              <a:t>B</a:t>
            </a:r>
            <a:r>
              <a:rPr lang="en-US" dirty="0"/>
              <a:t> to Alice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encrypts the received challenge and sends it, i.e.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r>
              <a:rPr lang="en-US" i="1" dirty="0"/>
              <a:t>(R</a:t>
            </a:r>
            <a:r>
              <a:rPr lang="en-US" i="1" baseline="-25000" dirty="0"/>
              <a:t>B</a:t>
            </a:r>
            <a:r>
              <a:rPr lang="en-US" i="1" dirty="0"/>
              <a:t>)</a:t>
            </a:r>
            <a:r>
              <a:rPr lang="en-US" dirty="0"/>
              <a:t>,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decrypts the received encrypted challenge and compares it </a:t>
            </a:r>
            <a:r>
              <a:rPr lang="en-US" i="1" dirty="0"/>
              <a:t>R</a:t>
            </a:r>
            <a:r>
              <a:rPr lang="en-US" i="1" baseline="-25000" dirty="0"/>
              <a:t>B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send a challenge </a:t>
            </a:r>
            <a:r>
              <a:rPr lang="en-US" i="1" dirty="0"/>
              <a:t>R</a:t>
            </a:r>
            <a:r>
              <a:rPr lang="en-US" i="1" baseline="-25000" dirty="0"/>
              <a:t>A</a:t>
            </a:r>
            <a:r>
              <a:rPr lang="en-US" dirty="0"/>
              <a:t>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encrypts the received challenge and sends it, i.e.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r>
              <a:rPr lang="en-US" i="1" dirty="0"/>
              <a:t>(R</a:t>
            </a:r>
            <a:r>
              <a:rPr lang="en-US" i="1" baseline="-25000" dirty="0"/>
              <a:t>A</a:t>
            </a:r>
            <a:r>
              <a:rPr lang="en-US" i="1" dirty="0"/>
              <a:t>)</a:t>
            </a:r>
            <a:r>
              <a:rPr lang="en-US" dirty="0"/>
              <a:t>, to Alice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decrypts the received encrypted challenge and compares it to </a:t>
            </a:r>
            <a:r>
              <a:rPr lang="en-US" i="1" dirty="0"/>
              <a:t>R</a:t>
            </a:r>
            <a:r>
              <a:rPr lang="en-US" i="1" baseline="-25000" dirty="0"/>
              <a:t>A</a:t>
            </a:r>
            <a:endParaRPr lang="de-DE" i="1" baseline="-25000" dirty="0"/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15</a:t>
            </a:fld>
            <a:endParaRPr lang="de-DE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70600" y="2535238"/>
            <a:ext cx="609600" cy="3048000"/>
            <a:chOff x="3552" y="1680"/>
            <a:chExt cx="384" cy="1680"/>
          </a:xfrm>
        </p:grpSpPr>
        <p:sp>
          <p:nvSpPr>
            <p:cNvPr id="618501" name="Rectangle 5"/>
            <p:cNvSpPr>
              <a:spLocks noChangeArrowheads="1"/>
            </p:cNvSpPr>
            <p:nvPr/>
          </p:nvSpPr>
          <p:spPr bwMode="auto">
            <a:xfrm>
              <a:off x="3552" y="1680"/>
              <a:ext cx="384" cy="1680"/>
            </a:xfrm>
            <a:prstGeom prst="rect">
              <a:avLst/>
            </a:prstGeom>
            <a:solidFill>
              <a:srgbClr val="F3EB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8502" name="Text Box 6"/>
            <p:cNvSpPr txBox="1">
              <a:spLocks noChangeArrowheads="1"/>
            </p:cNvSpPr>
            <p:nvPr/>
          </p:nvSpPr>
          <p:spPr bwMode="auto">
            <a:xfrm rot="5400000">
              <a:off x="3514" y="2378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Alice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280400" y="2535238"/>
            <a:ext cx="609600" cy="3048000"/>
            <a:chOff x="4944" y="1680"/>
            <a:chExt cx="384" cy="1680"/>
          </a:xfrm>
        </p:grpSpPr>
        <p:sp>
          <p:nvSpPr>
            <p:cNvPr id="618504" name="Rectangle 8"/>
            <p:cNvSpPr>
              <a:spLocks noChangeArrowheads="1"/>
            </p:cNvSpPr>
            <p:nvPr/>
          </p:nvSpPr>
          <p:spPr bwMode="auto">
            <a:xfrm>
              <a:off x="4944" y="1680"/>
              <a:ext cx="384" cy="1680"/>
            </a:xfrm>
            <a:prstGeom prst="rect">
              <a:avLst/>
            </a:prstGeom>
            <a:solidFill>
              <a:srgbClr val="E8DA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8505" name="Text Box 9"/>
            <p:cNvSpPr txBox="1">
              <a:spLocks noChangeArrowheads="1"/>
            </p:cNvSpPr>
            <p:nvPr/>
          </p:nvSpPr>
          <p:spPr bwMode="auto">
            <a:xfrm rot="5400000">
              <a:off x="4939" y="2376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Bob</a:t>
              </a:r>
            </a:p>
          </p:txBody>
        </p:sp>
      </p:grpSp>
      <p:sp>
        <p:nvSpPr>
          <p:cNvPr id="618506" name="Line 10"/>
          <p:cNvSpPr>
            <a:spLocks noChangeShapeType="1"/>
          </p:cNvSpPr>
          <p:nvPr/>
        </p:nvSpPr>
        <p:spPr bwMode="auto">
          <a:xfrm>
            <a:off x="6680200" y="28400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07" name="Text Box 11"/>
          <p:cNvSpPr txBox="1">
            <a:spLocks noChangeArrowheads="1"/>
          </p:cNvSpPr>
          <p:nvPr/>
        </p:nvSpPr>
        <p:spPr bwMode="auto">
          <a:xfrm>
            <a:off x="7289800" y="24209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A</a:t>
            </a:r>
          </a:p>
        </p:txBody>
      </p:sp>
      <p:sp>
        <p:nvSpPr>
          <p:cNvPr id="618508" name="Line 12"/>
          <p:cNvSpPr>
            <a:spLocks noChangeShapeType="1"/>
          </p:cNvSpPr>
          <p:nvPr/>
        </p:nvSpPr>
        <p:spPr bwMode="auto">
          <a:xfrm>
            <a:off x="6680200" y="34496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09" name="Text Box 13"/>
          <p:cNvSpPr txBox="1">
            <a:spLocks noChangeArrowheads="1"/>
          </p:cNvSpPr>
          <p:nvPr/>
        </p:nvSpPr>
        <p:spPr bwMode="auto">
          <a:xfrm>
            <a:off x="7245350" y="3030538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R</a:t>
            </a:r>
            <a:r>
              <a:rPr lang="en-US" sz="2000" i="1" baseline="-25000"/>
              <a:t>B</a:t>
            </a:r>
          </a:p>
        </p:txBody>
      </p:sp>
      <p:sp>
        <p:nvSpPr>
          <p:cNvPr id="618510" name="Line 14"/>
          <p:cNvSpPr>
            <a:spLocks noChangeShapeType="1"/>
          </p:cNvSpPr>
          <p:nvPr/>
        </p:nvSpPr>
        <p:spPr bwMode="auto">
          <a:xfrm>
            <a:off x="6680200" y="40592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11" name="Text Box 15"/>
          <p:cNvSpPr txBox="1">
            <a:spLocks noChangeArrowheads="1"/>
          </p:cNvSpPr>
          <p:nvPr/>
        </p:nvSpPr>
        <p:spPr bwMode="auto">
          <a:xfrm>
            <a:off x="6969125" y="3640138"/>
            <a:ext cx="103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K</a:t>
            </a:r>
            <a:r>
              <a:rPr lang="en-US" sz="2000" i="1" baseline="-25000"/>
              <a:t>AB</a:t>
            </a:r>
            <a:r>
              <a:rPr lang="en-US" sz="2000"/>
              <a:t>(</a:t>
            </a:r>
            <a:r>
              <a:rPr lang="en-US" sz="2000" i="1"/>
              <a:t>R</a:t>
            </a:r>
            <a:r>
              <a:rPr lang="en-US" sz="2000" i="1" baseline="-25000"/>
              <a:t>B</a:t>
            </a:r>
            <a:r>
              <a:rPr lang="en-US" sz="2000"/>
              <a:t>)</a:t>
            </a:r>
            <a:endParaRPr lang="en-US" sz="2000" i="1"/>
          </a:p>
        </p:txBody>
      </p:sp>
      <p:sp>
        <p:nvSpPr>
          <p:cNvPr id="618512" name="Line 16"/>
          <p:cNvSpPr>
            <a:spLocks noChangeShapeType="1"/>
          </p:cNvSpPr>
          <p:nvPr/>
        </p:nvSpPr>
        <p:spPr bwMode="auto">
          <a:xfrm>
            <a:off x="6680200" y="46688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13" name="Text Box 17"/>
          <p:cNvSpPr txBox="1">
            <a:spLocks noChangeArrowheads="1"/>
          </p:cNvSpPr>
          <p:nvPr/>
        </p:nvSpPr>
        <p:spPr bwMode="auto">
          <a:xfrm>
            <a:off x="7243763" y="4249738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R</a:t>
            </a:r>
            <a:r>
              <a:rPr lang="en-US" sz="2000" i="1" baseline="-25000"/>
              <a:t>A</a:t>
            </a:r>
            <a:endParaRPr lang="en-US" sz="2000" i="1"/>
          </a:p>
        </p:txBody>
      </p:sp>
      <p:sp>
        <p:nvSpPr>
          <p:cNvPr id="618514" name="Line 18"/>
          <p:cNvSpPr>
            <a:spLocks noChangeShapeType="1"/>
          </p:cNvSpPr>
          <p:nvPr/>
        </p:nvSpPr>
        <p:spPr bwMode="auto">
          <a:xfrm>
            <a:off x="6680200" y="52784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15" name="Text Box 19"/>
          <p:cNvSpPr txBox="1">
            <a:spLocks noChangeArrowheads="1"/>
          </p:cNvSpPr>
          <p:nvPr/>
        </p:nvSpPr>
        <p:spPr bwMode="auto">
          <a:xfrm>
            <a:off x="6962775" y="4859338"/>
            <a:ext cx="103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K</a:t>
            </a:r>
            <a:r>
              <a:rPr lang="en-US" sz="2000" i="1" baseline="-25000"/>
              <a:t>AB</a:t>
            </a:r>
            <a:r>
              <a:rPr lang="en-US" sz="2000"/>
              <a:t>(</a:t>
            </a:r>
            <a:r>
              <a:rPr lang="en-US" sz="2000" i="1"/>
              <a:t>R</a:t>
            </a:r>
            <a:r>
              <a:rPr lang="en-US" sz="2000" i="1" baseline="-25000"/>
              <a:t>A</a:t>
            </a:r>
            <a:r>
              <a:rPr lang="en-US" sz="2000"/>
              <a:t>)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90528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6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 Protocol </a:t>
            </a:r>
          </a:p>
        </p:txBody>
      </p:sp>
      <p:sp>
        <p:nvSpPr>
          <p:cNvPr id="581663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Mutual authentication using a </a:t>
            </a:r>
            <a:r>
              <a:rPr lang="en-US" i="1" dirty="0"/>
              <a:t>Key Distribution Center (KDC)</a:t>
            </a:r>
          </a:p>
          <a:p>
            <a:pPr>
              <a:buFont typeface="Arial" charset="0"/>
              <a:buChar char="•"/>
            </a:pP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communication partners, only </a:t>
            </a:r>
            <a:r>
              <a:rPr lang="en-US" i="1" dirty="0"/>
              <a:t>n</a:t>
            </a:r>
            <a:r>
              <a:rPr lang="en-US" dirty="0"/>
              <a:t> keys are needed instead of </a:t>
            </a:r>
            <a:r>
              <a:rPr lang="en-US" i="1" noProof="1"/>
              <a:t>n</a:t>
            </a:r>
            <a:r>
              <a:rPr lang="de-DE" i="1" dirty="0"/>
              <a:t> </a:t>
            </a:r>
            <a:r>
              <a:rPr lang="de-DE" i="1" noProof="1"/>
              <a:t>(n -1) / </a:t>
            </a:r>
            <a:r>
              <a:rPr lang="de-DE" i="1" dirty="0"/>
              <a:t>2</a:t>
            </a:r>
            <a:r>
              <a:rPr lang="en-US" dirty="0"/>
              <a:t> keys for direct mutual authentication</a:t>
            </a:r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3260725"/>
            <a:ext cx="609600" cy="3048000"/>
            <a:chOff x="3552" y="1680"/>
            <a:chExt cx="384" cy="1680"/>
          </a:xfrm>
        </p:grpSpPr>
        <p:sp>
          <p:nvSpPr>
            <p:cNvPr id="581637" name="Rectangle 5"/>
            <p:cNvSpPr>
              <a:spLocks noChangeArrowheads="1"/>
            </p:cNvSpPr>
            <p:nvPr/>
          </p:nvSpPr>
          <p:spPr bwMode="auto">
            <a:xfrm>
              <a:off x="3552" y="1680"/>
              <a:ext cx="384" cy="1680"/>
            </a:xfrm>
            <a:prstGeom prst="rect">
              <a:avLst/>
            </a:prstGeom>
            <a:solidFill>
              <a:srgbClr val="F3EB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1638" name="Text Box 6"/>
            <p:cNvSpPr txBox="1">
              <a:spLocks noChangeArrowheads="1"/>
            </p:cNvSpPr>
            <p:nvPr/>
          </p:nvSpPr>
          <p:spPr bwMode="auto">
            <a:xfrm rot="5400000">
              <a:off x="3514" y="2378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Alice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62850" y="3260725"/>
            <a:ext cx="609600" cy="3048000"/>
            <a:chOff x="4944" y="1680"/>
            <a:chExt cx="384" cy="1680"/>
          </a:xfrm>
        </p:grpSpPr>
        <p:sp>
          <p:nvSpPr>
            <p:cNvPr id="581640" name="Rectangle 8"/>
            <p:cNvSpPr>
              <a:spLocks noChangeArrowheads="1"/>
            </p:cNvSpPr>
            <p:nvPr/>
          </p:nvSpPr>
          <p:spPr bwMode="auto">
            <a:xfrm>
              <a:off x="4944" y="1680"/>
              <a:ext cx="384" cy="1680"/>
            </a:xfrm>
            <a:prstGeom prst="rect">
              <a:avLst/>
            </a:prstGeom>
            <a:solidFill>
              <a:srgbClr val="E8DA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1641" name="Text Box 9"/>
            <p:cNvSpPr txBox="1">
              <a:spLocks noChangeArrowheads="1"/>
            </p:cNvSpPr>
            <p:nvPr/>
          </p:nvSpPr>
          <p:spPr bwMode="auto">
            <a:xfrm rot="5400000">
              <a:off x="4939" y="2376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Bob</a:t>
              </a:r>
            </a:p>
          </p:txBody>
        </p:sp>
      </p:grpSp>
      <p:sp>
        <p:nvSpPr>
          <p:cNvPr id="581642" name="Line 10"/>
          <p:cNvSpPr>
            <a:spLocks noChangeShapeType="1"/>
          </p:cNvSpPr>
          <p:nvPr/>
        </p:nvSpPr>
        <p:spPr bwMode="auto">
          <a:xfrm>
            <a:off x="1836738" y="3548063"/>
            <a:ext cx="4103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43" name="Text Box 11"/>
          <p:cNvSpPr txBox="1">
            <a:spLocks noChangeArrowheads="1"/>
          </p:cNvSpPr>
          <p:nvPr/>
        </p:nvSpPr>
        <p:spPr bwMode="auto">
          <a:xfrm>
            <a:off x="3476625" y="3146425"/>
            <a:ext cx="1104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A, </a:t>
            </a:r>
            <a:r>
              <a:rPr lang="en-US" sz="2000" b="1" i="1" dirty="0">
                <a:solidFill>
                  <a:schemeClr val="accent2"/>
                </a:solidFill>
              </a:rPr>
              <a:t>B</a:t>
            </a:r>
            <a:r>
              <a:rPr lang="en-US" sz="2000" b="1" dirty="0">
                <a:solidFill>
                  <a:schemeClr val="accent2"/>
                </a:solidFill>
              </a:rPr>
              <a:t>, </a:t>
            </a:r>
            <a:r>
              <a:rPr lang="en-US" sz="2000" b="1" i="1" dirty="0">
                <a:solidFill>
                  <a:schemeClr val="accent2"/>
                </a:solidFill>
              </a:rPr>
              <a:t>R</a:t>
            </a:r>
            <a:r>
              <a:rPr lang="en-US" sz="2000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81644" name="Line 12"/>
          <p:cNvSpPr>
            <a:spLocks noChangeShapeType="1"/>
          </p:cNvSpPr>
          <p:nvPr/>
        </p:nvSpPr>
        <p:spPr bwMode="auto">
          <a:xfrm flipV="1">
            <a:off x="1836738" y="4292600"/>
            <a:ext cx="4103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45" name="Text Box 13"/>
          <p:cNvSpPr txBox="1">
            <a:spLocks noChangeArrowheads="1"/>
          </p:cNvSpPr>
          <p:nvPr/>
        </p:nvSpPr>
        <p:spPr bwMode="auto">
          <a:xfrm>
            <a:off x="2032000" y="3852863"/>
            <a:ext cx="39244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A,KDC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B</a:t>
            </a:r>
            <a:r>
              <a:rPr lang="en-US" sz="2000" b="1" dirty="0">
                <a:solidFill>
                  <a:schemeClr val="accent2"/>
                </a:solidFill>
              </a:rPr>
              <a:t>, </a:t>
            </a:r>
            <a:r>
              <a:rPr lang="en-US" sz="2000" b="1" i="1" dirty="0">
                <a:solidFill>
                  <a:schemeClr val="accent2"/>
                </a:solidFill>
              </a:rPr>
              <a:t>R</a:t>
            </a:r>
            <a:r>
              <a:rPr lang="en-US" sz="2000" b="1" baseline="-25000" dirty="0">
                <a:solidFill>
                  <a:schemeClr val="accent2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i="1" dirty="0"/>
              <a:t>K</a:t>
            </a:r>
            <a:r>
              <a:rPr lang="en-US" sz="2000" i="1" baseline="-25000" dirty="0"/>
              <a:t>AB</a:t>
            </a:r>
            <a:r>
              <a:rPr lang="en-US" sz="2000" i="1" dirty="0"/>
              <a:t>, </a:t>
            </a:r>
            <a:r>
              <a:rPr lang="en-US" sz="2000" b="1" i="1" dirty="0">
                <a:solidFill>
                  <a:schemeClr val="tx2"/>
                </a:solidFill>
              </a:rPr>
              <a:t>K</a:t>
            </a:r>
            <a:r>
              <a:rPr lang="en-US" sz="2000" b="1" i="1" baseline="-25000" dirty="0">
                <a:solidFill>
                  <a:schemeClr val="tx2"/>
                </a:solidFill>
              </a:rPr>
              <a:t>B,KDC</a:t>
            </a:r>
            <a:r>
              <a:rPr lang="en-US" sz="2000" b="1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A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i="1" dirty="0">
                <a:solidFill>
                  <a:schemeClr val="tx2"/>
                </a:solidFill>
              </a:rPr>
              <a:t>K</a:t>
            </a:r>
            <a:r>
              <a:rPr lang="en-US" sz="2000" b="1" i="1" baseline="-25000" dirty="0">
                <a:solidFill>
                  <a:schemeClr val="tx2"/>
                </a:solidFill>
              </a:rPr>
              <a:t>AB</a:t>
            </a:r>
            <a:r>
              <a:rPr lang="en-US" sz="2000" b="1" dirty="0">
                <a:solidFill>
                  <a:schemeClr val="tx2"/>
                </a:solidFill>
              </a:rPr>
              <a:t>)</a:t>
            </a:r>
            <a:r>
              <a:rPr lang="en-US" sz="2000" dirty="0"/>
              <a:t>)</a:t>
            </a:r>
          </a:p>
        </p:txBody>
      </p:sp>
      <p:sp>
        <p:nvSpPr>
          <p:cNvPr id="581646" name="Line 14"/>
          <p:cNvSpPr>
            <a:spLocks noChangeShapeType="1"/>
          </p:cNvSpPr>
          <p:nvPr/>
        </p:nvSpPr>
        <p:spPr bwMode="auto">
          <a:xfrm>
            <a:off x="1836738" y="4986338"/>
            <a:ext cx="568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47" name="Text Box 15"/>
          <p:cNvSpPr txBox="1">
            <a:spLocks noChangeArrowheads="1"/>
          </p:cNvSpPr>
          <p:nvPr/>
        </p:nvSpPr>
        <p:spPr bwMode="auto">
          <a:xfrm>
            <a:off x="3427413" y="4508500"/>
            <a:ext cx="1658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i="1" baseline="-25000" dirty="0">
                <a:solidFill>
                  <a:schemeClr val="tx2"/>
                </a:solidFill>
              </a:rPr>
              <a:t>B,KDC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i="1" baseline="-25000" dirty="0">
                <a:solidFill>
                  <a:schemeClr val="tx2"/>
                </a:solidFill>
              </a:rPr>
              <a:t>AB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en-US" b="1" baseline="-25000" dirty="0">
              <a:solidFill>
                <a:schemeClr val="tx2"/>
              </a:solidFill>
            </a:endParaRPr>
          </a:p>
        </p:txBody>
      </p:sp>
      <p:sp>
        <p:nvSpPr>
          <p:cNvPr id="581648" name="Line 16"/>
          <p:cNvSpPr>
            <a:spLocks noChangeShapeType="1"/>
          </p:cNvSpPr>
          <p:nvPr/>
        </p:nvSpPr>
        <p:spPr bwMode="auto">
          <a:xfrm flipV="1">
            <a:off x="1836738" y="5635625"/>
            <a:ext cx="568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3738166" y="5130800"/>
            <a:ext cx="10342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K</a:t>
            </a:r>
            <a:r>
              <a:rPr lang="en-US" sz="2000" i="1" baseline="-25000" dirty="0"/>
              <a:t>AB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R</a:t>
            </a:r>
            <a:r>
              <a:rPr lang="en-US" sz="2000" b="1" baseline="-25000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)</a:t>
            </a:r>
            <a:endParaRPr lang="en-US" sz="2000" i="1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940425" y="3260725"/>
            <a:ext cx="609600" cy="1295400"/>
            <a:chOff x="3552" y="1680"/>
            <a:chExt cx="384" cy="1680"/>
          </a:xfrm>
        </p:grpSpPr>
        <p:sp>
          <p:nvSpPr>
            <p:cNvPr id="581651" name="Rectangle 19"/>
            <p:cNvSpPr>
              <a:spLocks noChangeArrowheads="1"/>
            </p:cNvSpPr>
            <p:nvPr/>
          </p:nvSpPr>
          <p:spPr bwMode="auto">
            <a:xfrm>
              <a:off x="3552" y="1680"/>
              <a:ext cx="384" cy="16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1652" name="Text Box 20"/>
            <p:cNvSpPr txBox="1">
              <a:spLocks noChangeArrowheads="1"/>
            </p:cNvSpPr>
            <p:nvPr/>
          </p:nvSpPr>
          <p:spPr bwMode="auto">
            <a:xfrm rot="5400000">
              <a:off x="3211" y="2380"/>
              <a:ext cx="1074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KDC</a:t>
              </a:r>
            </a:p>
          </p:txBody>
        </p:sp>
      </p:grpSp>
      <p:sp>
        <p:nvSpPr>
          <p:cNvPr id="581654" name="Freeform 22"/>
          <p:cNvSpPr>
            <a:spLocks/>
          </p:cNvSpPr>
          <p:nvPr/>
        </p:nvSpPr>
        <p:spPr bwMode="auto">
          <a:xfrm>
            <a:off x="3708400" y="3741738"/>
            <a:ext cx="1727200" cy="144462"/>
          </a:xfrm>
          <a:custGeom>
            <a:avLst/>
            <a:gdLst>
              <a:gd name="T0" fmla="*/ 0 w 680"/>
              <a:gd name="T1" fmla="*/ 91 h 91"/>
              <a:gd name="T2" fmla="*/ 0 w 680"/>
              <a:gd name="T3" fmla="*/ 0 h 91"/>
              <a:gd name="T4" fmla="*/ 680 w 680"/>
              <a:gd name="T5" fmla="*/ 0 h 91"/>
              <a:gd name="T6" fmla="*/ 680 w 680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91">
                <a:moveTo>
                  <a:pt x="0" y="91"/>
                </a:moveTo>
                <a:lnTo>
                  <a:pt x="0" y="0"/>
                </a:lnTo>
                <a:lnTo>
                  <a:pt x="680" y="0"/>
                </a:lnTo>
                <a:lnTo>
                  <a:pt x="680" y="91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55" name="Line 23"/>
          <p:cNvSpPr>
            <a:spLocks noChangeShapeType="1"/>
          </p:cNvSpPr>
          <p:nvPr/>
        </p:nvSpPr>
        <p:spPr bwMode="auto">
          <a:xfrm flipV="1">
            <a:off x="1836738" y="6165850"/>
            <a:ext cx="568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56" name="Text Box 24"/>
          <p:cNvSpPr txBox="1">
            <a:spLocks noChangeArrowheads="1"/>
          </p:cNvSpPr>
          <p:nvPr/>
        </p:nvSpPr>
        <p:spPr bwMode="auto">
          <a:xfrm>
            <a:off x="3524141" y="5695950"/>
            <a:ext cx="14670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K</a:t>
            </a:r>
            <a:r>
              <a:rPr lang="en-US" sz="2000" i="1" baseline="-25000" dirty="0"/>
              <a:t>AB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R</a:t>
            </a:r>
            <a:r>
              <a:rPr lang="en-US" sz="2000" b="1" baseline="-25000" dirty="0">
                <a:solidFill>
                  <a:schemeClr val="accent2"/>
                </a:solidFill>
              </a:rPr>
              <a:t>2 </a:t>
            </a:r>
            <a:r>
              <a:rPr lang="en-US" b="1" i="1" dirty="0">
                <a:solidFill>
                  <a:schemeClr val="accent2"/>
                </a:solidFill>
              </a:rPr>
              <a:t>– 1</a:t>
            </a:r>
            <a:r>
              <a:rPr lang="en-US" b="1" i="1" dirty="0">
                <a:solidFill>
                  <a:srgbClr val="F07C00"/>
                </a:solidFill>
              </a:rPr>
              <a:t> </a:t>
            </a:r>
            <a:r>
              <a:rPr lang="en-US" sz="2000" dirty="0"/>
              <a:t>)</a:t>
            </a:r>
          </a:p>
        </p:txBody>
      </p:sp>
      <p:sp>
        <p:nvSpPr>
          <p:cNvPr id="581657" name="Text Box 25"/>
          <p:cNvSpPr txBox="1">
            <a:spLocks noChangeArrowheads="1"/>
          </p:cNvSpPr>
          <p:nvPr/>
        </p:nvSpPr>
        <p:spPr bwMode="auto">
          <a:xfrm>
            <a:off x="755650" y="32781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</a:t>
            </a:r>
            <a:endParaRPr lang="de-DE"/>
          </a:p>
        </p:txBody>
      </p: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755650" y="39989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2.</a:t>
            </a:r>
            <a:endParaRPr lang="de-DE"/>
          </a:p>
        </p:txBody>
      </p:sp>
      <p:sp>
        <p:nvSpPr>
          <p:cNvPr id="581659" name="Text Box 27"/>
          <p:cNvSpPr txBox="1">
            <a:spLocks noChangeArrowheads="1"/>
          </p:cNvSpPr>
          <p:nvPr/>
        </p:nvSpPr>
        <p:spPr bwMode="auto">
          <a:xfrm>
            <a:off x="755650" y="47180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3.</a:t>
            </a:r>
            <a:endParaRPr lang="de-DE"/>
          </a:p>
        </p:txBody>
      </p:sp>
      <p:sp>
        <p:nvSpPr>
          <p:cNvPr id="581660" name="Text Box 28"/>
          <p:cNvSpPr txBox="1">
            <a:spLocks noChangeArrowheads="1"/>
          </p:cNvSpPr>
          <p:nvPr/>
        </p:nvSpPr>
        <p:spPr bwMode="auto">
          <a:xfrm>
            <a:off x="755650" y="53673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4.</a:t>
            </a:r>
            <a:endParaRPr lang="de-DE"/>
          </a:p>
        </p:txBody>
      </p:sp>
      <p:sp>
        <p:nvSpPr>
          <p:cNvPr id="581661" name="Text Box 29"/>
          <p:cNvSpPr txBox="1">
            <a:spLocks noChangeArrowheads="1"/>
          </p:cNvSpPr>
          <p:nvPr/>
        </p:nvSpPr>
        <p:spPr bwMode="auto">
          <a:xfrm>
            <a:off x="755650" y="58705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5.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2843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Problems with Needham-Schroeder Protocol</a:t>
            </a:r>
            <a:endParaRPr lang="de-DE" sz="240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Main problem: </a:t>
            </a:r>
            <a:r>
              <a:rPr lang="en-US" i="1" dirty="0"/>
              <a:t>No guarantees on the freshness of the ticket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Example scenario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John gets in possession of </a:t>
            </a:r>
            <a:r>
              <a:rPr lang="en-US" i="1" dirty="0"/>
              <a:t>K</a:t>
            </a:r>
            <a:r>
              <a:rPr lang="en-US" i="1" baseline="-25000" dirty="0"/>
              <a:t>AB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Replays step 3</a:t>
            </a:r>
            <a:endParaRPr lang="en-US" i="1" baseline="-25000" dirty="0"/>
          </a:p>
          <a:p>
            <a:pPr lvl="1">
              <a:lnSpc>
                <a:spcPct val="110000"/>
              </a:lnSpc>
              <a:buFont typeface="Arial" charset="0"/>
              <a:buChar char="→"/>
            </a:pPr>
            <a:r>
              <a:rPr lang="en-US" dirty="0"/>
              <a:t>John can easily answer message 4 as he knows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br>
              <a:rPr lang="en-US" i="1" baseline="-25000" dirty="0"/>
            </a:br>
            <a:r>
              <a:rPr lang="en-US" dirty="0"/>
              <a:t>(this is even possible if Alice has changed her key!) 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Possible solutions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extra </a:t>
            </a:r>
            <a:r>
              <a:rPr lang="en-US" dirty="0" err="1"/>
              <a:t>nonces</a:t>
            </a:r>
            <a:r>
              <a:rPr lang="en-US" dirty="0"/>
              <a:t> to guarantee freshness of messages</a:t>
            </a:r>
            <a:br>
              <a:rPr lang="en-US" dirty="0"/>
            </a:br>
            <a:r>
              <a:rPr lang="en-US" dirty="0"/>
              <a:t>(cf. Otway-Rees protocol)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timestamps to prevent later replay of messages (</a:t>
            </a:r>
            <a:r>
              <a:rPr lang="en-US" dirty="0">
                <a:sym typeface="Wingdings" pitchFamily="2" charset="2"/>
              </a:rPr>
              <a:t>cf. Kerberos protocol)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Asymmetric Cryptographic System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138218-C89E-4C7A-B65D-4C4145C6DD2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00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Encryption</a:t>
            </a:r>
            <a:endParaRPr lang="de-DE"/>
          </a:p>
        </p:txBody>
      </p:sp>
      <p:sp>
        <p:nvSpPr>
          <p:cNvPr id="6205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Private and public key together form a unique pair of keys</a:t>
            </a:r>
          </a:p>
          <a:p>
            <a:pPr>
              <a:buFont typeface="Arial" charset="0"/>
              <a:buChar char="•"/>
            </a:pPr>
            <a:r>
              <a:rPr lang="en-US" dirty="0"/>
              <a:t>		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+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-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P</a:t>
            </a:r>
            <a:r>
              <a:rPr lang="en-US" b="1" dirty="0">
                <a:solidFill>
                  <a:schemeClr val="tx2"/>
                </a:solidFill>
              </a:rPr>
              <a:t>)) = 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-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+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P</a:t>
            </a:r>
            <a:r>
              <a:rPr lang="en-US" b="1" dirty="0">
                <a:solidFill>
                  <a:schemeClr val="tx2"/>
                </a:solidFill>
              </a:rPr>
              <a:t>)) = </a:t>
            </a:r>
            <a:r>
              <a:rPr lang="en-US" b="1" i="1" dirty="0">
                <a:solidFill>
                  <a:schemeClr val="tx2"/>
                </a:solidFill>
              </a:rPr>
              <a:t>P</a:t>
            </a:r>
          </a:p>
          <a:p>
            <a:pPr>
              <a:buFont typeface="Arial" charset="0"/>
              <a:buChar char="•"/>
            </a:pPr>
            <a:r>
              <a:rPr lang="en-US" dirty="0"/>
              <a:t>If P is encrypted with a public key, it can only be decrypted with the corresponding private key and vice versa</a:t>
            </a:r>
          </a:p>
          <a:p>
            <a:pPr>
              <a:buFont typeface="Arial" charset="0"/>
              <a:buChar char="•"/>
            </a:pPr>
            <a:r>
              <a:rPr lang="en-US" dirty="0"/>
              <a:t>Advantage: No secret keys need to be exchanged!</a:t>
            </a:r>
          </a:p>
          <a:p>
            <a:pPr>
              <a:buFont typeface="Arial" charset="0"/>
              <a:buChar char="•"/>
            </a:pPr>
            <a:r>
              <a:rPr lang="en-US" dirty="0"/>
              <a:t>Applications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Electronic signature (integrity, non-repudiation)</a:t>
            </a:r>
          </a:p>
          <a:p>
            <a:pPr>
              <a:buFont typeface="Arial" charset="0"/>
              <a:buChar char="•"/>
            </a:pPr>
            <a:r>
              <a:rPr lang="en-US" dirty="0"/>
              <a:t>Disadvantage: Not nearly as efficient as symmetric encryption</a:t>
            </a:r>
          </a:p>
          <a:p>
            <a:pPr lvl="1"/>
            <a:r>
              <a:rPr lang="en-US" dirty="0"/>
              <a:t>Therefore, </a:t>
            </a:r>
            <a:r>
              <a:rPr lang="en-US" i="1" dirty="0"/>
              <a:t>hybrid techniques</a:t>
            </a:r>
            <a:r>
              <a:rPr lang="en-US" dirty="0"/>
              <a:t> are often used in practice</a:t>
            </a:r>
            <a:br>
              <a:rPr lang="en-US" dirty="0"/>
            </a:br>
            <a:r>
              <a:rPr lang="en-US" dirty="0"/>
              <a:t>(more on this later)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19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Basics</a:t>
            </a:r>
          </a:p>
          <a:p>
            <a:pPr>
              <a:buFont typeface="Arial" charset="0"/>
              <a:buChar char="•"/>
            </a:pPr>
            <a:r>
              <a:rPr lang="en-US" dirty="0"/>
              <a:t>Symmetric/Asymmetric Cryptosystems</a:t>
            </a:r>
          </a:p>
          <a:p>
            <a:pPr>
              <a:buFont typeface="Arial" charset="0"/>
              <a:buChar char="•"/>
            </a:pPr>
            <a:r>
              <a:rPr lang="en-US" dirty="0"/>
              <a:t>Hybrid</a:t>
            </a:r>
          </a:p>
          <a:p>
            <a:pPr>
              <a:buFont typeface="Arial" charset="0"/>
              <a:buChar char="•"/>
            </a:pPr>
            <a:r>
              <a:rPr lang="en-US" dirty="0"/>
              <a:t>Authentication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Hash Functions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Digital Signatures</a:t>
            </a:r>
          </a:p>
          <a:p>
            <a:pPr>
              <a:buFont typeface="Arial" charset="0"/>
              <a:buChar char="•"/>
            </a:pPr>
            <a:r>
              <a:rPr lang="en-US" dirty="0"/>
              <a:t>Authorization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Certificates</a:t>
            </a:r>
          </a:p>
          <a:p>
            <a:pPr>
              <a:buFont typeface="Arial" charset="0"/>
              <a:buChar char="•"/>
            </a:pPr>
            <a:r>
              <a:rPr lang="en-US" dirty="0"/>
              <a:t>Security Protocols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4591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Usage Scenarios for Asymmetric Cryptography</a:t>
            </a:r>
            <a:endParaRPr lang="de-DE" sz="240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dirty="0"/>
              <a:t>Ensuring </a:t>
            </a:r>
            <a:r>
              <a:rPr lang="en-US" b="1" dirty="0">
                <a:solidFill>
                  <a:schemeClr val="tx2"/>
                </a:solidFill>
              </a:rPr>
              <a:t>confidentiality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dirty="0"/>
              <a:t>The sender uses the receiver’s public key to encrypt the message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Only the receiver can decrypt the encrypted message</a:t>
            </a:r>
            <a:br>
              <a:rPr lang="en-US" dirty="0"/>
            </a:br>
            <a:r>
              <a:rPr lang="en-US" dirty="0"/>
              <a:t>(with its private key)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dirty="0"/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dirty="0"/>
              <a:t>Ensuring </a:t>
            </a:r>
            <a:r>
              <a:rPr lang="en-US" b="1" dirty="0">
                <a:solidFill>
                  <a:schemeClr val="tx2"/>
                </a:solidFill>
              </a:rPr>
              <a:t>authenticity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integrity</a:t>
            </a:r>
            <a:r>
              <a:rPr lang="en-US" dirty="0"/>
              <a:t>, and </a:t>
            </a:r>
            <a:r>
              <a:rPr lang="en-US" b="1" dirty="0">
                <a:solidFill>
                  <a:schemeClr val="tx2"/>
                </a:solidFill>
              </a:rPr>
              <a:t>non-repudiation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The sender encrypts the message with its own private key 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Everybody can decrypt the encrypted message </a:t>
            </a:r>
            <a:br>
              <a:rPr lang="en-US" dirty="0"/>
            </a:br>
            <a:r>
              <a:rPr lang="en-US" dirty="0"/>
              <a:t>(with the sender’s public key)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This serves as a proof for the authenticity of the message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sym typeface="Wingdings" pitchFamily="2" charset="2"/>
              </a:rPr>
              <a:t>Digital</a:t>
            </a: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/>
                </a:solidFill>
                <a:sym typeface="Wingdings" pitchFamily="2" charset="2"/>
              </a:rPr>
              <a:t>Signatures</a:t>
            </a:r>
            <a:endParaRPr lang="de-DE" b="1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0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RSA (Rivest-Shamir-Adleman) Cryptosystem</a:t>
            </a:r>
            <a:endParaRPr lang="de-DE" sz="240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Based on the fact that it is computational infeasible to find the prime factors of large numbers</a:t>
            </a:r>
          </a:p>
          <a:p>
            <a:pPr>
              <a:buFont typeface="Arial" charset="0"/>
              <a:buChar char="•"/>
            </a:pPr>
            <a:r>
              <a:rPr lang="en-US" dirty="0"/>
              <a:t>Private and public key are constructed from two very large prime numbers</a:t>
            </a:r>
          </a:p>
          <a:p>
            <a:pPr>
              <a:buFont typeface="Arial" charset="0"/>
              <a:buChar char="•"/>
            </a:pPr>
            <a:r>
              <a:rPr lang="en-US" dirty="0"/>
              <a:t>Breaking RSA is as hard as finding those prime numbers!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However: It is not known whether it is possible to decrypt a </a:t>
            </a:r>
            <a:r>
              <a:rPr lang="en-US" dirty="0" err="1"/>
              <a:t>ciphertext</a:t>
            </a:r>
            <a:r>
              <a:rPr lang="en-US" dirty="0"/>
              <a:t> without knowing the secret key!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31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RSA Key Generation, Encryption, Decryption</a:t>
            </a:r>
            <a:endParaRPr lang="de-DE" sz="2400"/>
          </a:p>
        </p:txBody>
      </p:sp>
      <p:sp>
        <p:nvSpPr>
          <p:cNvPr id="6236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Key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Generation</a:t>
            </a:r>
          </a:p>
          <a:p>
            <a:pPr lvl="1">
              <a:buFont typeface="Arial" charset="0"/>
              <a:buAutoNum type="arabicPeriod"/>
            </a:pPr>
            <a:r>
              <a:rPr lang="en-US" dirty="0"/>
              <a:t>Choose two very large prime numbers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</a:p>
          <a:p>
            <a:pPr lvl="1">
              <a:buFont typeface="Arial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 err="1"/>
              <a:t>p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i="1" dirty="0" err="1"/>
              <a:t>q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z</a:t>
            </a:r>
            <a:r>
              <a:rPr lang="en-US" dirty="0"/>
              <a:t> = (</a:t>
            </a:r>
            <a:r>
              <a:rPr lang="en-US" i="1" dirty="0"/>
              <a:t>p</a:t>
            </a:r>
            <a:r>
              <a:rPr lang="en-US" dirty="0"/>
              <a:t>-1)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-1)</a:t>
            </a:r>
          </a:p>
          <a:p>
            <a:pPr lvl="1">
              <a:buFont typeface="Arial" charset="0"/>
              <a:buAutoNum type="arabicPeriod"/>
            </a:pPr>
            <a:r>
              <a:rPr lang="en-US" dirty="0"/>
              <a:t>Choose a number </a:t>
            </a:r>
            <a:r>
              <a:rPr lang="en-US" i="1" dirty="0"/>
              <a:t>d</a:t>
            </a:r>
            <a:r>
              <a:rPr lang="en-US" dirty="0"/>
              <a:t> that is relatively prime to </a:t>
            </a:r>
            <a:r>
              <a:rPr lang="en-US" i="1" dirty="0"/>
              <a:t>z</a:t>
            </a:r>
          </a:p>
          <a:p>
            <a:pPr lvl="1">
              <a:buFont typeface="Arial" charset="0"/>
              <a:buAutoNum type="arabicPeriod"/>
            </a:pPr>
            <a:r>
              <a:rPr lang="en-US" dirty="0"/>
              <a:t>Compute the number </a:t>
            </a:r>
            <a:r>
              <a:rPr lang="en-US" i="1" dirty="0"/>
              <a:t>e</a:t>
            </a:r>
            <a:r>
              <a:rPr lang="en-US" dirty="0"/>
              <a:t> such that </a:t>
            </a:r>
            <a:r>
              <a:rPr lang="en-US" i="1" dirty="0" err="1"/>
              <a:t>e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i="1" dirty="0" err="1"/>
              <a:t>d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</a:t>
            </a:r>
            <a:r>
              <a:rPr lang="en-US" i="1" dirty="0"/>
              <a:t>z = </a:t>
            </a:r>
            <a:r>
              <a:rPr lang="en-US" dirty="0"/>
              <a:t>1</a:t>
            </a:r>
          </a:p>
          <a:p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is the </a:t>
            </a:r>
            <a:r>
              <a:rPr lang="en-US" i="1" dirty="0"/>
              <a:t>public key</a:t>
            </a:r>
            <a:r>
              <a:rPr lang="en-US" dirty="0"/>
              <a:t> which is openly published</a:t>
            </a:r>
          </a:p>
          <a:p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 is the </a:t>
            </a:r>
            <a:r>
              <a:rPr lang="en-US" i="1" dirty="0"/>
              <a:t>private key</a:t>
            </a:r>
            <a:r>
              <a:rPr lang="en-US" dirty="0"/>
              <a:t> which is kept secret</a:t>
            </a:r>
          </a:p>
          <a:p>
            <a:endParaRPr lang="en-US" b="1" dirty="0">
              <a:solidFill>
                <a:schemeClr val="folHlink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Encryption with public key:</a:t>
            </a:r>
            <a:r>
              <a:rPr lang="en-US" dirty="0">
                <a:solidFill>
                  <a:schemeClr val="tx2"/>
                </a:solidFill>
              </a:rPr>
              <a:t> 	</a:t>
            </a:r>
            <a:r>
              <a:rPr lang="en-US" b="1" i="1" dirty="0">
                <a:solidFill>
                  <a:schemeClr val="tx2"/>
                </a:solidFill>
              </a:rPr>
              <a:t>C </a:t>
            </a:r>
            <a:r>
              <a:rPr lang="en-US" b="1" dirty="0">
                <a:solidFill>
                  <a:schemeClr val="tx2"/>
                </a:solidFill>
              </a:rPr>
              <a:t>= </a:t>
            </a:r>
            <a:r>
              <a:rPr lang="en-US" b="1" i="1" dirty="0" err="1">
                <a:solidFill>
                  <a:schemeClr val="tx2"/>
                </a:solidFill>
              </a:rPr>
              <a:t>P</a:t>
            </a:r>
            <a:r>
              <a:rPr lang="en-US" b="1" i="1" baseline="30000" dirty="0" err="1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mod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n	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P </a:t>
            </a:r>
            <a:r>
              <a:rPr lang="en-US" b="1" dirty="0">
                <a:solidFill>
                  <a:schemeClr val="tx2"/>
                </a:solidFill>
              </a:rPr>
              <a:t>&lt;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r>
              <a:rPr lang="en-US" b="1" dirty="0">
                <a:solidFill>
                  <a:schemeClr val="tx2"/>
                </a:solidFill>
              </a:rPr>
              <a:t>Decryption with private key:</a:t>
            </a:r>
            <a:r>
              <a:rPr lang="en-US" dirty="0">
                <a:solidFill>
                  <a:schemeClr val="tx2"/>
                </a:solidFill>
              </a:rPr>
              <a:t> 	</a:t>
            </a:r>
            <a:r>
              <a:rPr lang="en-US" b="1" i="1" dirty="0">
                <a:solidFill>
                  <a:schemeClr val="tx2"/>
                </a:solidFill>
              </a:rPr>
              <a:t>P </a:t>
            </a:r>
            <a:r>
              <a:rPr lang="en-US" b="1" dirty="0">
                <a:solidFill>
                  <a:schemeClr val="tx2"/>
                </a:solidFill>
              </a:rPr>
              <a:t>= </a:t>
            </a:r>
            <a:r>
              <a:rPr lang="de-DE" b="1" i="1" dirty="0">
                <a:solidFill>
                  <a:schemeClr val="tx2"/>
                </a:solidFill>
              </a:rPr>
              <a:t>C</a:t>
            </a:r>
            <a:r>
              <a:rPr lang="de-DE" b="1" i="1" baseline="30000" noProof="1">
                <a:solidFill>
                  <a:schemeClr val="tx2"/>
                </a:solidFill>
              </a:rPr>
              <a:t>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mod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b="1" i="1" dirty="0">
              <a:solidFill>
                <a:schemeClr val="hlink"/>
              </a:solidFill>
            </a:endParaRPr>
          </a:p>
          <a:p>
            <a:r>
              <a:rPr lang="en-US" dirty="0"/>
              <a:t>Also possible: encryption with private key and decryption with public key (used for digital signatures)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61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Example</a:t>
            </a:r>
            <a:endParaRPr lang="de-DE"/>
          </a:p>
        </p:txBody>
      </p:sp>
      <p:sp>
        <p:nvSpPr>
          <p:cNvPr id="6256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i="1" dirty="0"/>
              <a:t>p</a:t>
            </a:r>
            <a:r>
              <a:rPr lang="en-US" dirty="0"/>
              <a:t> = 13, </a:t>
            </a:r>
            <a:r>
              <a:rPr lang="en-US" i="1" dirty="0"/>
              <a:t>q</a:t>
            </a:r>
            <a:r>
              <a:rPr lang="en-US" dirty="0"/>
              <a:t> = 23			(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are prime numbers)</a:t>
            </a:r>
          </a:p>
          <a:p>
            <a:pPr>
              <a:buFont typeface="Arial" charset="0"/>
              <a:buNone/>
            </a:pP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 </a:t>
            </a:r>
            <a:r>
              <a:rPr lang="en-US" dirty="0">
                <a:cs typeface="Arial" charset="0"/>
              </a:rPr>
              <a:t>∙ </a:t>
            </a:r>
            <a:r>
              <a:rPr lang="en-US" i="1" dirty="0"/>
              <a:t>q</a:t>
            </a:r>
            <a:r>
              <a:rPr lang="en-US" dirty="0"/>
              <a:t> = 299</a:t>
            </a:r>
          </a:p>
          <a:p>
            <a:pPr>
              <a:buFont typeface="Arial" charset="0"/>
              <a:buNone/>
            </a:pPr>
            <a:r>
              <a:rPr lang="en-US" i="1" dirty="0"/>
              <a:t>z</a:t>
            </a:r>
            <a:r>
              <a:rPr lang="en-US" dirty="0"/>
              <a:t> = (</a:t>
            </a:r>
            <a:r>
              <a:rPr lang="en-US" i="1" dirty="0"/>
              <a:t>p</a:t>
            </a:r>
            <a:r>
              <a:rPr lang="en-US" dirty="0"/>
              <a:t> - 1) </a:t>
            </a:r>
            <a:r>
              <a:rPr lang="en-US" dirty="0">
                <a:cs typeface="Arial" charset="0"/>
              </a:rPr>
              <a:t>∙ 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 - 1) = 264</a:t>
            </a:r>
          </a:p>
          <a:p>
            <a:pPr>
              <a:buFont typeface="Arial" charset="0"/>
              <a:buNone/>
            </a:pPr>
            <a:r>
              <a:rPr lang="en-US" i="1" dirty="0"/>
              <a:t>d</a:t>
            </a:r>
            <a:r>
              <a:rPr lang="en-US" dirty="0"/>
              <a:t> = 5				(</a:t>
            </a:r>
            <a:r>
              <a:rPr lang="en-US" i="1" dirty="0"/>
              <a:t>GCD</a:t>
            </a:r>
            <a:r>
              <a:rPr lang="en-US" dirty="0"/>
              <a:t>(</a:t>
            </a:r>
            <a:r>
              <a:rPr lang="en-US" i="1" dirty="0" err="1"/>
              <a:t>d,</a:t>
            </a:r>
            <a:r>
              <a:rPr lang="en-US" dirty="0" err="1"/>
              <a:t>z</a:t>
            </a:r>
            <a:r>
              <a:rPr lang="en-US" dirty="0"/>
              <a:t>) = 1, GDC: greatest common </a:t>
            </a:r>
            <a:r>
              <a:rPr lang="en-US" dirty="0" err="1"/>
              <a:t>diviser</a:t>
            </a:r>
            <a:r>
              <a:rPr lang="en-US" dirty="0"/>
              <a:t>)</a:t>
            </a:r>
          </a:p>
          <a:p>
            <a:pPr>
              <a:buFont typeface="Arial" charset="0"/>
              <a:buNone/>
            </a:pPr>
            <a:r>
              <a:rPr lang="en-US" i="1" dirty="0"/>
              <a:t>e</a:t>
            </a:r>
            <a:r>
              <a:rPr lang="en-US" dirty="0"/>
              <a:t> = 53				(</a:t>
            </a:r>
            <a:r>
              <a:rPr lang="en-US" i="1" dirty="0"/>
              <a:t>z </a:t>
            </a:r>
            <a:r>
              <a:rPr lang="en-US" dirty="0"/>
              <a:t>+ 1 is a factor of </a:t>
            </a:r>
            <a:r>
              <a:rPr lang="en-US" i="1" dirty="0"/>
              <a:t>e </a:t>
            </a:r>
            <a:r>
              <a:rPr lang="en-US" dirty="0">
                <a:cs typeface="Arial" charset="0"/>
              </a:rPr>
              <a:t>∙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>
              <a:buFont typeface="Arial" charset="0"/>
              <a:buNone/>
            </a:pPr>
            <a:r>
              <a:rPr lang="en-US" i="1" dirty="0"/>
              <a:t>P</a:t>
            </a:r>
            <a:r>
              <a:rPr lang="en-US" dirty="0"/>
              <a:t> = “H” = 72			(</a:t>
            </a:r>
            <a:r>
              <a:rPr lang="en-US" i="1" dirty="0"/>
              <a:t>P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 err="1"/>
              <a:t>P</a:t>
            </a:r>
            <a:r>
              <a:rPr lang="en-US" i="1" baseline="30000" dirty="0" err="1"/>
              <a:t>e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72</a:t>
            </a:r>
            <a:r>
              <a:rPr lang="en-US" baseline="30000" dirty="0"/>
              <a:t>53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299 = 271	(encryption with public key)</a:t>
            </a:r>
            <a:endParaRPr lang="en-US" i="1" dirty="0"/>
          </a:p>
          <a:p>
            <a:pPr>
              <a:buFont typeface="Arial" charset="0"/>
              <a:buNone/>
            </a:pPr>
            <a:r>
              <a:rPr lang="en-US" i="1" noProof="1"/>
              <a:t>P</a:t>
            </a:r>
            <a:r>
              <a:rPr lang="en-US" noProof="1"/>
              <a:t>’ = </a:t>
            </a:r>
            <a:r>
              <a:rPr lang="en-US" i="1" noProof="1"/>
              <a:t>C</a:t>
            </a:r>
            <a:r>
              <a:rPr lang="de-DE" i="1" baseline="30000" dirty="0"/>
              <a:t>d</a:t>
            </a:r>
            <a:r>
              <a:rPr lang="de-DE" noProof="1"/>
              <a:t> </a:t>
            </a:r>
            <a:r>
              <a:rPr lang="de-DE" i="1" noProof="1"/>
              <a:t>mod</a:t>
            </a:r>
            <a:r>
              <a:rPr lang="de-DE" noProof="1"/>
              <a:t> </a:t>
            </a:r>
            <a:r>
              <a:rPr lang="de-DE" i="1" noProof="1"/>
              <a:t>n</a:t>
            </a:r>
            <a:r>
              <a:rPr lang="de-DE" noProof="1"/>
              <a:t> = </a:t>
            </a:r>
            <a:r>
              <a:rPr lang="de-DE" dirty="0"/>
              <a:t>271</a:t>
            </a:r>
            <a:r>
              <a:rPr lang="de-DE" baseline="30000" noProof="1"/>
              <a:t>5</a:t>
            </a:r>
            <a:r>
              <a:rPr lang="de-DE" noProof="1"/>
              <a:t> </a:t>
            </a:r>
            <a:r>
              <a:rPr lang="de-DE" i="1" dirty="0" err="1"/>
              <a:t>mod</a:t>
            </a:r>
            <a:r>
              <a:rPr lang="de-DE" dirty="0"/>
              <a:t> 299 </a:t>
            </a:r>
            <a:r>
              <a:rPr lang="de-DE" noProof="1"/>
              <a:t>=</a:t>
            </a:r>
            <a:r>
              <a:rPr lang="de-DE" dirty="0"/>
              <a:t> 72 = </a:t>
            </a:r>
            <a:r>
              <a:rPr lang="en-US" dirty="0"/>
              <a:t>“H” 	(decryption with private key)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/>
              <a:t>C = </a:t>
            </a:r>
            <a:r>
              <a:rPr lang="en-US" i="1" dirty="0" err="1"/>
              <a:t>P</a:t>
            </a:r>
            <a:r>
              <a:rPr lang="en-US" i="1" baseline="30000" dirty="0" err="1"/>
              <a:t>d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72</a:t>
            </a:r>
            <a:r>
              <a:rPr lang="en-US" baseline="30000" dirty="0"/>
              <a:t>5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299 = 128	(encryption with private key)</a:t>
            </a:r>
          </a:p>
          <a:p>
            <a:pPr>
              <a:buFont typeface="Arial" charset="0"/>
              <a:buNone/>
            </a:pPr>
            <a:r>
              <a:rPr lang="en-US" dirty="0"/>
              <a:t>P = </a:t>
            </a:r>
            <a:r>
              <a:rPr lang="en-US" i="1" noProof="1"/>
              <a:t>C</a:t>
            </a:r>
            <a:r>
              <a:rPr lang="de-DE" i="1" baseline="30000" dirty="0" err="1"/>
              <a:t>e</a:t>
            </a:r>
            <a:r>
              <a:rPr lang="de-DE" noProof="1"/>
              <a:t> </a:t>
            </a:r>
            <a:r>
              <a:rPr lang="de-DE" i="1" noProof="1"/>
              <a:t>mod</a:t>
            </a:r>
            <a:r>
              <a:rPr lang="de-DE" noProof="1"/>
              <a:t> </a:t>
            </a:r>
            <a:r>
              <a:rPr lang="de-DE" i="1" noProof="1"/>
              <a:t>n</a:t>
            </a:r>
            <a:r>
              <a:rPr lang="de-DE" noProof="1"/>
              <a:t> = </a:t>
            </a:r>
            <a:r>
              <a:rPr lang="de-DE" dirty="0"/>
              <a:t>128</a:t>
            </a:r>
            <a:r>
              <a:rPr lang="de-DE" baseline="30000" noProof="1"/>
              <a:t>5</a:t>
            </a:r>
            <a:r>
              <a:rPr lang="de-DE" baseline="30000" dirty="0"/>
              <a:t>3</a:t>
            </a:r>
            <a:r>
              <a:rPr lang="de-DE" noProof="1"/>
              <a:t> </a:t>
            </a:r>
            <a:r>
              <a:rPr lang="de-DE" i="1" dirty="0" err="1"/>
              <a:t>mod</a:t>
            </a:r>
            <a:r>
              <a:rPr lang="de-DE" dirty="0"/>
              <a:t> 299 </a:t>
            </a:r>
            <a:r>
              <a:rPr lang="de-DE" noProof="1"/>
              <a:t>=</a:t>
            </a:r>
            <a:r>
              <a:rPr lang="de-DE" dirty="0"/>
              <a:t> 72 = </a:t>
            </a:r>
            <a:r>
              <a:rPr lang="en-US" dirty="0"/>
              <a:t>“H”  	(decryption with public key)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40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Techniques</a:t>
            </a:r>
            <a:endParaRPr lang="de-DE"/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Goal: Increased efficiency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Sender side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session key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Encrypt plaintext </a:t>
            </a:r>
            <a:r>
              <a:rPr lang="en-US" i="1" dirty="0"/>
              <a:t>P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i="1" baseline="-25000" dirty="0"/>
              <a:t>s </a:t>
            </a:r>
            <a:r>
              <a:rPr lang="en-US" dirty="0"/>
              <a:t>resulting in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Encrypt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r>
              <a:rPr lang="en-US" dirty="0"/>
              <a:t> with the public key of the receiver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 </a:t>
            </a:r>
            <a:r>
              <a:rPr lang="en-US" i="1" dirty="0"/>
              <a:t>C</a:t>
            </a:r>
            <a:r>
              <a:rPr lang="en-US" dirty="0"/>
              <a:t> and the encrypted key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r>
              <a:rPr lang="en-US" dirty="0"/>
              <a:t> in one message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digital envelope</a:t>
            </a:r>
            <a:endParaRPr lang="en-US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Receiver side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Receive message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Decrypt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r>
              <a:rPr lang="en-US" dirty="0"/>
              <a:t> with private key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Decrypt </a:t>
            </a:r>
            <a:r>
              <a:rPr lang="en-US" i="1" dirty="0"/>
              <a:t>C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endParaRPr lang="de-DE" i="1" baseline="-25000" dirty="0"/>
          </a:p>
        </p:txBody>
      </p:sp>
      <p:sp>
        <p:nvSpPr>
          <p:cNvPr id="4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5995988" y="1524000"/>
            <a:ext cx="1014412" cy="754063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i="1"/>
              <a:t>P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6203950" y="2513013"/>
            <a:ext cx="596900" cy="2921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/>
              <a:t>DES</a:t>
            </a:r>
          </a:p>
        </p:txBody>
      </p:sp>
      <p:cxnSp>
        <p:nvCxnSpPr>
          <p:cNvPr id="626694" name="AutoShape 6"/>
          <p:cNvCxnSpPr>
            <a:cxnSpLocks noChangeShapeType="1"/>
            <a:stCxn id="626692" idx="2"/>
            <a:endCxn id="626693" idx="0"/>
          </p:cNvCxnSpPr>
          <p:nvPr/>
        </p:nvCxnSpPr>
        <p:spPr bwMode="auto">
          <a:xfrm flipH="1">
            <a:off x="6502400" y="2278063"/>
            <a:ext cx="1588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695" name="AutoShape 7"/>
          <p:cNvCxnSpPr>
            <a:cxnSpLocks noChangeShapeType="1"/>
            <a:stCxn id="626693" idx="2"/>
            <a:endCxn id="626704" idx="0"/>
          </p:cNvCxnSpPr>
          <p:nvPr/>
        </p:nvCxnSpPr>
        <p:spPr bwMode="auto">
          <a:xfrm>
            <a:off x="6502400" y="2805113"/>
            <a:ext cx="0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68913" y="2506663"/>
            <a:ext cx="762000" cy="228600"/>
            <a:chOff x="1104" y="2304"/>
            <a:chExt cx="480" cy="144"/>
          </a:xfrm>
        </p:grpSpPr>
        <p:sp>
          <p:nvSpPr>
            <p:cNvPr id="626697" name="Rectangle 9"/>
            <p:cNvSpPr>
              <a:spLocks noChangeArrowheads="1"/>
            </p:cNvSpPr>
            <p:nvPr/>
          </p:nvSpPr>
          <p:spPr bwMode="auto">
            <a:xfrm>
              <a:off x="1499" y="2376"/>
              <a:ext cx="57" cy="7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698" name="Oval 10"/>
            <p:cNvSpPr>
              <a:spLocks noChangeArrowheads="1"/>
            </p:cNvSpPr>
            <p:nvPr/>
          </p:nvSpPr>
          <p:spPr bwMode="auto">
            <a:xfrm>
              <a:off x="1104" y="2304"/>
              <a:ext cx="169" cy="14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699" name="Oval 11"/>
            <p:cNvSpPr>
              <a:spLocks noChangeArrowheads="1"/>
            </p:cNvSpPr>
            <p:nvPr/>
          </p:nvSpPr>
          <p:spPr bwMode="auto">
            <a:xfrm>
              <a:off x="1132" y="2328"/>
              <a:ext cx="114" cy="96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1273" y="2364"/>
              <a:ext cx="311" cy="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1442" y="2376"/>
              <a:ext cx="30" cy="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1442" y="2376"/>
              <a:ext cx="30" cy="7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3" name="Rectangle 15"/>
            <p:cNvSpPr>
              <a:spLocks noChangeArrowheads="1"/>
            </p:cNvSpPr>
            <p:nvPr/>
          </p:nvSpPr>
          <p:spPr bwMode="auto">
            <a:xfrm>
              <a:off x="1472" y="2376"/>
              <a:ext cx="27" cy="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626704" name="Rectangle 16"/>
          <p:cNvSpPr>
            <a:spLocks noChangeArrowheads="1"/>
          </p:cNvSpPr>
          <p:nvPr/>
        </p:nvSpPr>
        <p:spPr bwMode="auto">
          <a:xfrm>
            <a:off x="5994400" y="3040063"/>
            <a:ext cx="1014413" cy="693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i="1"/>
              <a:t>C</a:t>
            </a:r>
          </a:p>
        </p:txBody>
      </p:sp>
      <p:sp>
        <p:nvSpPr>
          <p:cNvPr id="626705" name="Rectangle 17"/>
          <p:cNvSpPr>
            <a:spLocks noChangeArrowheads="1"/>
          </p:cNvSpPr>
          <p:nvPr/>
        </p:nvSpPr>
        <p:spPr bwMode="auto">
          <a:xfrm>
            <a:off x="5992813" y="4114800"/>
            <a:ext cx="1014412" cy="601663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de-DE"/>
              <a:t>Secret </a:t>
            </a:r>
            <a:r>
              <a:rPr lang="de-DE" i="1"/>
              <a:t>K</a:t>
            </a:r>
            <a:r>
              <a:rPr lang="de-DE" i="1" baseline="-25000"/>
              <a:t>s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13" y="4411663"/>
            <a:ext cx="762000" cy="228600"/>
            <a:chOff x="1680" y="3552"/>
            <a:chExt cx="480" cy="144"/>
          </a:xfrm>
        </p:grpSpPr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2075" y="3624"/>
              <a:ext cx="57" cy="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8" name="Oval 20"/>
            <p:cNvSpPr>
              <a:spLocks noChangeArrowheads="1"/>
            </p:cNvSpPr>
            <p:nvPr/>
          </p:nvSpPr>
          <p:spPr bwMode="auto">
            <a:xfrm>
              <a:off x="1680" y="3552"/>
              <a:ext cx="169" cy="14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9" name="Oval 21"/>
            <p:cNvSpPr>
              <a:spLocks noChangeArrowheads="1"/>
            </p:cNvSpPr>
            <p:nvPr/>
          </p:nvSpPr>
          <p:spPr bwMode="auto">
            <a:xfrm>
              <a:off x="1708" y="3576"/>
              <a:ext cx="114" cy="96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1849" y="3612"/>
              <a:ext cx="311" cy="2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2018" y="3624"/>
              <a:ext cx="30" cy="2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2018" y="3624"/>
              <a:ext cx="30" cy="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3" name="Rectangle 25"/>
            <p:cNvSpPr>
              <a:spLocks noChangeArrowheads="1"/>
            </p:cNvSpPr>
            <p:nvPr/>
          </p:nvSpPr>
          <p:spPr bwMode="auto">
            <a:xfrm>
              <a:off x="2048" y="3624"/>
              <a:ext cx="27" cy="2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6202363" y="4992688"/>
            <a:ext cx="596900" cy="2921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/>
              <a:t>RSA</a:t>
            </a:r>
          </a:p>
        </p:txBody>
      </p:sp>
      <p:cxnSp>
        <p:nvCxnSpPr>
          <p:cNvPr id="626715" name="AutoShape 27"/>
          <p:cNvCxnSpPr>
            <a:cxnSpLocks noChangeShapeType="1"/>
            <a:stCxn id="626705" idx="2"/>
            <a:endCxn id="626714" idx="0"/>
          </p:cNvCxnSpPr>
          <p:nvPr/>
        </p:nvCxnSpPr>
        <p:spPr bwMode="auto">
          <a:xfrm>
            <a:off x="6500813" y="4716463"/>
            <a:ext cx="0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16" name="AutoShape 28"/>
          <p:cNvCxnSpPr>
            <a:cxnSpLocks noChangeShapeType="1"/>
            <a:stCxn id="626714" idx="2"/>
            <a:endCxn id="626725" idx="0"/>
          </p:cNvCxnSpPr>
          <p:nvPr/>
        </p:nvCxnSpPr>
        <p:spPr bwMode="auto">
          <a:xfrm flipH="1">
            <a:off x="6488113" y="5284788"/>
            <a:ext cx="12700" cy="27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268913" y="4953000"/>
            <a:ext cx="762000" cy="228600"/>
            <a:chOff x="1344" y="1392"/>
            <a:chExt cx="480" cy="144"/>
          </a:xfrm>
        </p:grpSpPr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1739" y="1464"/>
              <a:ext cx="57" cy="7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1344" y="1392"/>
              <a:ext cx="169" cy="14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0" name="Oval 32"/>
            <p:cNvSpPr>
              <a:spLocks noChangeArrowheads="1"/>
            </p:cNvSpPr>
            <p:nvPr/>
          </p:nvSpPr>
          <p:spPr bwMode="auto">
            <a:xfrm>
              <a:off x="1372" y="1416"/>
              <a:ext cx="114" cy="9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1" name="Rectangle 33"/>
            <p:cNvSpPr>
              <a:spLocks noChangeArrowheads="1"/>
            </p:cNvSpPr>
            <p:nvPr/>
          </p:nvSpPr>
          <p:spPr bwMode="auto">
            <a:xfrm>
              <a:off x="1513" y="1452"/>
              <a:ext cx="311" cy="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2" name="Rectangle 34"/>
            <p:cNvSpPr>
              <a:spLocks noChangeArrowheads="1"/>
            </p:cNvSpPr>
            <p:nvPr/>
          </p:nvSpPr>
          <p:spPr bwMode="auto">
            <a:xfrm>
              <a:off x="1682" y="1464"/>
              <a:ext cx="30" cy="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3" name="Rectangle 35"/>
            <p:cNvSpPr>
              <a:spLocks noChangeArrowheads="1"/>
            </p:cNvSpPr>
            <p:nvPr/>
          </p:nvSpPr>
          <p:spPr bwMode="auto">
            <a:xfrm>
              <a:off x="1682" y="1464"/>
              <a:ext cx="30" cy="7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4" name="Rectangle 36"/>
            <p:cNvSpPr>
              <a:spLocks noChangeArrowheads="1"/>
            </p:cNvSpPr>
            <p:nvPr/>
          </p:nvSpPr>
          <p:spPr bwMode="auto">
            <a:xfrm>
              <a:off x="1712" y="1464"/>
              <a:ext cx="27" cy="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626725" name="Rectangle 37"/>
          <p:cNvSpPr>
            <a:spLocks noChangeArrowheads="1"/>
          </p:cNvSpPr>
          <p:nvPr/>
        </p:nvSpPr>
        <p:spPr bwMode="auto">
          <a:xfrm>
            <a:off x="5916613" y="5562600"/>
            <a:ext cx="1143000" cy="685800"/>
          </a:xfrm>
          <a:prstGeom prst="rect">
            <a:avLst/>
          </a:prstGeom>
          <a:solidFill>
            <a:srgbClr val="F3EBB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encrypted</a:t>
            </a:r>
            <a:br>
              <a:rPr lang="en-US"/>
            </a:br>
            <a:r>
              <a:rPr lang="en-US"/>
              <a:t>secret </a:t>
            </a:r>
            <a:r>
              <a:rPr lang="en-US" i="1"/>
              <a:t>K</a:t>
            </a:r>
            <a:r>
              <a:rPr lang="en-US" i="1" baseline="-25000"/>
              <a:t>s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7775575" y="3043238"/>
            <a:ext cx="1189038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i="1"/>
              <a:t>C</a:t>
            </a:r>
          </a:p>
        </p:txBody>
      </p:sp>
      <p:sp>
        <p:nvSpPr>
          <p:cNvPr id="626727" name="Rectangle 39"/>
          <p:cNvSpPr>
            <a:spLocks noChangeArrowheads="1"/>
          </p:cNvSpPr>
          <p:nvPr/>
        </p:nvSpPr>
        <p:spPr bwMode="auto">
          <a:xfrm>
            <a:off x="7775575" y="3733800"/>
            <a:ext cx="1189038" cy="685800"/>
          </a:xfrm>
          <a:prstGeom prst="rect">
            <a:avLst/>
          </a:prstGeom>
          <a:solidFill>
            <a:srgbClr val="F3EBB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encrypted</a:t>
            </a:r>
            <a:br>
              <a:rPr lang="en-US"/>
            </a:br>
            <a:r>
              <a:rPr lang="en-US"/>
              <a:t>secret K</a:t>
            </a:r>
            <a:r>
              <a:rPr lang="en-US" baseline="-25000"/>
              <a:t>s</a:t>
            </a:r>
          </a:p>
        </p:txBody>
      </p:sp>
      <p:sp>
        <p:nvSpPr>
          <p:cNvPr id="626728" name="Text Box 40"/>
          <p:cNvSpPr txBox="1">
            <a:spLocks noChangeArrowheads="1"/>
          </p:cNvSpPr>
          <p:nvPr/>
        </p:nvSpPr>
        <p:spPr bwMode="auto">
          <a:xfrm>
            <a:off x="7739063" y="2606675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Message</a:t>
            </a:r>
            <a:endParaRPr lang="en-US" baseline="-10000"/>
          </a:p>
        </p:txBody>
      </p:sp>
      <p:sp>
        <p:nvSpPr>
          <p:cNvPr id="626729" name="Line 41"/>
          <p:cNvSpPr>
            <a:spLocks noChangeShapeType="1"/>
          </p:cNvSpPr>
          <p:nvPr/>
        </p:nvSpPr>
        <p:spPr bwMode="auto">
          <a:xfrm flipV="1">
            <a:off x="7135813" y="4343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6730" name="Line 42"/>
          <p:cNvSpPr>
            <a:spLocks noChangeShapeType="1"/>
          </p:cNvSpPr>
          <p:nvPr/>
        </p:nvSpPr>
        <p:spPr bwMode="auto">
          <a:xfrm>
            <a:off x="7135813" y="33861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9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/>
              <a:t>Mutual Authentication and Secure Key Exchange </a:t>
            </a:r>
            <a:br>
              <a:rPr lang="en-US" sz="2600" dirty="0"/>
            </a:br>
            <a:r>
              <a:rPr lang="en-US" sz="2600" dirty="0"/>
              <a:t>with Asymmetric Encryption</a:t>
            </a:r>
            <a:endParaRPr lang="de-DE" sz="2600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4837113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Alice encrypts her identity </a:t>
            </a:r>
            <a:r>
              <a:rPr lang="en-US" i="1" dirty="0"/>
              <a:t>A</a:t>
            </a:r>
            <a:r>
              <a:rPr lang="en-US" dirty="0"/>
              <a:t> and a challenge </a:t>
            </a:r>
            <a:r>
              <a:rPr lang="en-US" i="1" dirty="0"/>
              <a:t>R</a:t>
            </a:r>
            <a:r>
              <a:rPr lang="en-US" i="1" baseline="-25000" dirty="0"/>
              <a:t>A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i="1" baseline="-25000" dirty="0"/>
              <a:t>B+</a:t>
            </a:r>
            <a:r>
              <a:rPr lang="en-US" dirty="0"/>
              <a:t> and sends the result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decrypts the received message with </a:t>
            </a:r>
            <a:r>
              <a:rPr lang="en-US" i="1" dirty="0"/>
              <a:t>K</a:t>
            </a:r>
            <a:r>
              <a:rPr lang="en-US" i="1" baseline="-25000" dirty="0"/>
              <a:t>B-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Bob encrypts the received challenge together with a new challenge </a:t>
            </a:r>
            <a:r>
              <a:rPr lang="en-US" i="1" dirty="0"/>
              <a:t>R</a:t>
            </a:r>
            <a:r>
              <a:rPr lang="en-US" i="1" baseline="-25000" dirty="0"/>
              <a:t>B</a:t>
            </a:r>
            <a:r>
              <a:rPr lang="en-US" dirty="0"/>
              <a:t> and a generated secret key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i="1" baseline="-25000" dirty="0"/>
              <a:t>A+</a:t>
            </a:r>
            <a:r>
              <a:rPr lang="en-US" dirty="0"/>
              <a:t> and sends the result to Alice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decrypts the received message with </a:t>
            </a:r>
            <a:r>
              <a:rPr lang="en-US" i="1" dirty="0"/>
              <a:t>K</a:t>
            </a:r>
            <a:r>
              <a:rPr lang="en-US" i="1" baseline="-25000" dirty="0"/>
              <a:t>A</a:t>
            </a:r>
            <a:r>
              <a:rPr lang="en-US" baseline="-25000" dirty="0"/>
              <a:t>-</a:t>
            </a:r>
            <a:r>
              <a:rPr lang="en-US" dirty="0"/>
              <a:t> and compares the first of the received challenges to </a:t>
            </a:r>
            <a:r>
              <a:rPr lang="en-US" i="1" dirty="0"/>
              <a:t>R</a:t>
            </a:r>
            <a:r>
              <a:rPr lang="en-US" i="1" baseline="-25000" dirty="0"/>
              <a:t>A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encrypts the second of the received challenges with the received key and sends the result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decrypts the received message with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r>
              <a:rPr lang="en-US" dirty="0"/>
              <a:t> and compares the received challenge to </a:t>
            </a:r>
            <a:r>
              <a:rPr lang="en-US" i="1" dirty="0"/>
              <a:t>R</a:t>
            </a:r>
            <a:r>
              <a:rPr lang="en-US" i="1" baseline="-25000" dirty="0"/>
              <a:t>B</a:t>
            </a:r>
            <a:endParaRPr lang="de-DE" i="1" baseline="-25000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51500" y="2417763"/>
            <a:ext cx="3276600" cy="2019300"/>
            <a:chOff x="3648" y="1464"/>
            <a:chExt cx="2064" cy="12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48" y="1536"/>
              <a:ext cx="384" cy="1200"/>
              <a:chOff x="3552" y="1680"/>
              <a:chExt cx="384" cy="1680"/>
            </a:xfrm>
          </p:grpSpPr>
          <p:sp>
            <p:nvSpPr>
              <p:cNvPr id="627718" name="Rectangle 6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384" cy="1680"/>
              </a:xfrm>
              <a:prstGeom prst="rect">
                <a:avLst/>
              </a:prstGeom>
              <a:solidFill>
                <a:srgbClr val="F3EB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27719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3374" y="2377"/>
                <a:ext cx="7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Alice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328" y="1536"/>
              <a:ext cx="384" cy="1200"/>
              <a:chOff x="4944" y="1680"/>
              <a:chExt cx="384" cy="1680"/>
            </a:xfrm>
          </p:grpSpPr>
          <p:sp>
            <p:nvSpPr>
              <p:cNvPr id="627721" name="Rectangle 9"/>
              <p:cNvSpPr>
                <a:spLocks noChangeArrowheads="1"/>
              </p:cNvSpPr>
              <p:nvPr/>
            </p:nvSpPr>
            <p:spPr bwMode="auto">
              <a:xfrm>
                <a:off x="4944" y="1680"/>
                <a:ext cx="384" cy="1680"/>
              </a:xfrm>
              <a:prstGeom prst="rect">
                <a:avLst/>
              </a:prstGeom>
              <a:solidFill>
                <a:srgbClr val="E8DA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27722" name="Text Box 10"/>
              <p:cNvSpPr txBox="1">
                <a:spLocks noChangeArrowheads="1"/>
              </p:cNvSpPr>
              <p:nvPr/>
            </p:nvSpPr>
            <p:spPr bwMode="auto">
              <a:xfrm rot="5400000">
                <a:off x="4817" y="2376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Bob</a:t>
                </a:r>
              </a:p>
            </p:txBody>
          </p:sp>
        </p:grpSp>
        <p:sp>
          <p:nvSpPr>
            <p:cNvPr id="627723" name="Line 11"/>
            <p:cNvSpPr>
              <a:spLocks noChangeShapeType="1"/>
            </p:cNvSpPr>
            <p:nvPr/>
          </p:nvSpPr>
          <p:spPr bwMode="auto">
            <a:xfrm>
              <a:off x="4032" y="1728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7724" name="Text Box 12"/>
            <p:cNvSpPr txBox="1">
              <a:spLocks noChangeArrowheads="1"/>
            </p:cNvSpPr>
            <p:nvPr/>
          </p:nvSpPr>
          <p:spPr bwMode="auto">
            <a:xfrm>
              <a:off x="4265" y="1464"/>
              <a:ext cx="8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/>
                <a:t>K</a:t>
              </a:r>
              <a:r>
                <a:rPr lang="en-US" sz="2000" i="1" baseline="-25000"/>
                <a:t>B+</a:t>
              </a:r>
              <a:r>
                <a:rPr lang="en-US" sz="2000"/>
                <a:t>(</a:t>
              </a:r>
              <a:r>
                <a:rPr lang="en-US" sz="2000" i="1"/>
                <a:t>A, R</a:t>
              </a:r>
              <a:r>
                <a:rPr lang="en-US" sz="2000" i="1" baseline="-25000"/>
                <a:t>A</a:t>
              </a:r>
              <a:r>
                <a:rPr lang="en-US" sz="2000"/>
                <a:t>)</a:t>
              </a:r>
            </a:p>
          </p:txBody>
        </p:sp>
        <p:sp>
          <p:nvSpPr>
            <p:cNvPr id="627725" name="Line 13"/>
            <p:cNvSpPr>
              <a:spLocks noChangeShapeType="1"/>
            </p:cNvSpPr>
            <p:nvPr/>
          </p:nvSpPr>
          <p:spPr bwMode="auto">
            <a:xfrm>
              <a:off x="4032" y="2112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7726" name="Text Box 14"/>
            <p:cNvSpPr txBox="1">
              <a:spLocks noChangeArrowheads="1"/>
            </p:cNvSpPr>
            <p:nvPr/>
          </p:nvSpPr>
          <p:spPr bwMode="auto">
            <a:xfrm>
              <a:off x="4047" y="1848"/>
              <a:ext cx="12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/>
                <a:t>K</a:t>
              </a:r>
              <a:r>
                <a:rPr lang="en-US" sz="2000" i="1" baseline="-25000"/>
                <a:t>A+</a:t>
              </a:r>
              <a:r>
                <a:rPr lang="en-US" sz="2000"/>
                <a:t>(</a:t>
              </a:r>
              <a:r>
                <a:rPr lang="en-US" sz="2000" i="1"/>
                <a:t>R</a:t>
              </a:r>
              <a:r>
                <a:rPr lang="en-US" sz="2000" i="1" baseline="-25000"/>
                <a:t>A</a:t>
              </a:r>
              <a:r>
                <a:rPr lang="en-US" sz="2000"/>
                <a:t>, </a:t>
              </a:r>
              <a:r>
                <a:rPr lang="en-US" sz="2000" i="1"/>
                <a:t>R</a:t>
              </a:r>
              <a:r>
                <a:rPr lang="en-US" sz="2000" i="1" baseline="-25000"/>
                <a:t>B </a:t>
              </a:r>
              <a:r>
                <a:rPr lang="en-US" sz="2000" i="1"/>
                <a:t>,</a:t>
              </a:r>
              <a:r>
                <a:rPr lang="en-US" sz="2000"/>
                <a:t> </a:t>
              </a:r>
              <a:r>
                <a:rPr lang="en-US" sz="2000" i="1"/>
                <a:t>K</a:t>
              </a:r>
              <a:r>
                <a:rPr lang="en-US" sz="2000" i="1" baseline="-25000"/>
                <a:t>AB</a:t>
              </a:r>
              <a:r>
                <a:rPr lang="en-US" sz="2000"/>
                <a:t>)</a:t>
              </a:r>
            </a:p>
          </p:txBody>
        </p:sp>
        <p:sp>
          <p:nvSpPr>
            <p:cNvPr id="627727" name="Line 15"/>
            <p:cNvSpPr>
              <a:spLocks noChangeShapeType="1"/>
            </p:cNvSpPr>
            <p:nvPr/>
          </p:nvSpPr>
          <p:spPr bwMode="auto">
            <a:xfrm>
              <a:off x="4032" y="249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7728" name="Text Box 16"/>
            <p:cNvSpPr txBox="1">
              <a:spLocks noChangeArrowheads="1"/>
            </p:cNvSpPr>
            <p:nvPr/>
          </p:nvSpPr>
          <p:spPr bwMode="auto">
            <a:xfrm>
              <a:off x="4358" y="2232"/>
              <a:ext cx="6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/>
                <a:t>K</a:t>
              </a:r>
              <a:r>
                <a:rPr lang="en-US" sz="2000" i="1" baseline="-25000"/>
                <a:t>AB</a:t>
              </a:r>
              <a:r>
                <a:rPr lang="en-US" sz="2000"/>
                <a:t>(</a:t>
              </a:r>
              <a:r>
                <a:rPr lang="en-US" sz="2000" i="1"/>
                <a:t>R</a:t>
              </a:r>
              <a:r>
                <a:rPr lang="en-US" sz="2000" i="1" baseline="-25000"/>
                <a:t>B</a:t>
              </a:r>
              <a:r>
                <a:rPr lang="en-US" sz="2000"/>
                <a:t>)</a:t>
              </a:r>
              <a:endParaRPr lang="en-US" sz="2000" i="1"/>
            </a:p>
          </p:txBody>
        </p:sp>
      </p:grpSp>
    </p:spTree>
    <p:extLst>
      <p:ext uri="{BB962C8B-B14F-4D97-AF65-F5344CB8AC3E}">
        <p14:creationId xmlns:p14="http://schemas.microsoft.com/office/powerpoint/2010/main" val="2685114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Digital Signatures</a:t>
            </a:r>
            <a:endParaRPr lang="de-DE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The requirements for digital signatures are similar to those one expects to hold for handwritten signatures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identity of the signer can be verified (</a:t>
            </a:r>
            <a:r>
              <a:rPr lang="en-US" i="1" dirty="0"/>
              <a:t>authenticity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signer cannot deny the contents of the message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message integrity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signer cannot repudiate the fact that he signed the message (</a:t>
            </a:r>
            <a:r>
              <a:rPr lang="en-US" i="1" dirty="0"/>
              <a:t>non-repudiation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Note that the 3rd requirement implies that no other person can sign messages in the name of the signer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To increase efficiency, usually a message digest (generated using a cryptographic hash function) is signed instead of the whole message!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20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>
            <a:normAutofit fontScale="90000"/>
          </a:bodyPr>
          <a:lstStyle/>
          <a:p>
            <a:r>
              <a:rPr lang="en-US" sz="2400" dirty="0"/>
              <a:t>Digital Signatures using a Public Key Cryptosystem</a:t>
            </a:r>
            <a:endParaRPr lang="de-DE" sz="2400" dirty="0"/>
          </a:p>
        </p:txBody>
      </p:sp>
      <p:sp>
        <p:nvSpPr>
          <p:cNvPr id="5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4225" y="5257800"/>
            <a:ext cx="762000" cy="228600"/>
            <a:chOff x="1344" y="1392"/>
            <a:chExt cx="480" cy="144"/>
          </a:xfrm>
        </p:grpSpPr>
        <p:sp>
          <p:nvSpPr>
            <p:cNvPr id="396293" name="Rectangle 5"/>
            <p:cNvSpPr>
              <a:spLocks noChangeArrowheads="1"/>
            </p:cNvSpPr>
            <p:nvPr/>
          </p:nvSpPr>
          <p:spPr bwMode="auto">
            <a:xfrm>
              <a:off x="1739" y="1464"/>
              <a:ext cx="57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4" name="Oval 6"/>
            <p:cNvSpPr>
              <a:spLocks noChangeArrowheads="1"/>
            </p:cNvSpPr>
            <p:nvPr/>
          </p:nvSpPr>
          <p:spPr bwMode="auto">
            <a:xfrm>
              <a:off x="1344" y="1392"/>
              <a:ext cx="169" cy="144"/>
            </a:xfrm>
            <a:prstGeom prst="ellipse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5" name="Oval 7"/>
            <p:cNvSpPr>
              <a:spLocks noChangeArrowheads="1"/>
            </p:cNvSpPr>
            <p:nvPr/>
          </p:nvSpPr>
          <p:spPr bwMode="auto">
            <a:xfrm>
              <a:off x="1372" y="1416"/>
              <a:ext cx="114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1513" y="1452"/>
              <a:ext cx="311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7" name="Rectangle 9"/>
            <p:cNvSpPr>
              <a:spLocks noChangeArrowheads="1"/>
            </p:cNvSpPr>
            <p:nvPr/>
          </p:nvSpPr>
          <p:spPr bwMode="auto">
            <a:xfrm>
              <a:off x="1682" y="1464"/>
              <a:ext cx="30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8" name="Rectangle 10"/>
            <p:cNvSpPr>
              <a:spLocks noChangeArrowheads="1"/>
            </p:cNvSpPr>
            <p:nvPr/>
          </p:nvSpPr>
          <p:spPr bwMode="auto">
            <a:xfrm>
              <a:off x="1682" y="1464"/>
              <a:ext cx="30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9" name="Rectangle 11"/>
            <p:cNvSpPr>
              <a:spLocks noChangeArrowheads="1"/>
            </p:cNvSpPr>
            <p:nvPr/>
          </p:nvSpPr>
          <p:spPr bwMode="auto">
            <a:xfrm>
              <a:off x="1712" y="1464"/>
              <a:ext cx="27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96300" name="Rectangle 12"/>
          <p:cNvSpPr>
            <a:spLocks noChangeArrowheads="1"/>
          </p:cNvSpPr>
          <p:nvPr/>
        </p:nvSpPr>
        <p:spPr bwMode="auto">
          <a:xfrm>
            <a:off x="1514475" y="2408238"/>
            <a:ext cx="1014413" cy="1054100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396301" name="Rectangle 13"/>
          <p:cNvSpPr>
            <a:spLocks noChangeArrowheads="1"/>
          </p:cNvSpPr>
          <p:nvPr/>
        </p:nvSpPr>
        <p:spPr bwMode="auto">
          <a:xfrm>
            <a:off x="1508125" y="4541838"/>
            <a:ext cx="1028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Digest</a:t>
            </a:r>
          </a:p>
        </p:txBody>
      </p:sp>
      <p:sp>
        <p:nvSpPr>
          <p:cNvPr id="396302" name="Rectangle 14"/>
          <p:cNvSpPr>
            <a:spLocks noChangeArrowheads="1"/>
          </p:cNvSpPr>
          <p:nvPr/>
        </p:nvSpPr>
        <p:spPr bwMode="auto">
          <a:xfrm>
            <a:off x="1508125" y="5684838"/>
            <a:ext cx="10287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396303" name="Rectangle 15"/>
          <p:cNvSpPr>
            <a:spLocks noChangeArrowheads="1"/>
          </p:cNvSpPr>
          <p:nvPr/>
        </p:nvSpPr>
        <p:spPr bwMode="auto">
          <a:xfrm>
            <a:off x="1724025" y="3976688"/>
            <a:ext cx="596900" cy="2921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/>
              <a:t>Hash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1724025" y="5119688"/>
            <a:ext cx="596900" cy="2921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/>
              <a:t>RSA</a:t>
            </a:r>
          </a:p>
        </p:txBody>
      </p:sp>
      <p:cxnSp>
        <p:nvCxnSpPr>
          <p:cNvPr id="396305" name="AutoShape 17"/>
          <p:cNvCxnSpPr>
            <a:cxnSpLocks noChangeShapeType="1"/>
            <a:stCxn id="396300" idx="2"/>
            <a:endCxn id="396303" idx="0"/>
          </p:cNvCxnSpPr>
          <p:nvPr/>
        </p:nvCxnSpPr>
        <p:spPr bwMode="auto">
          <a:xfrm>
            <a:off x="2022475" y="3462338"/>
            <a:ext cx="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306" name="AutoShape 18"/>
          <p:cNvCxnSpPr>
            <a:cxnSpLocks noChangeShapeType="1"/>
            <a:stCxn id="396303" idx="2"/>
            <a:endCxn id="396301" idx="0"/>
          </p:cNvCxnSpPr>
          <p:nvPr/>
        </p:nvCxnSpPr>
        <p:spPr bwMode="auto">
          <a:xfrm>
            <a:off x="2022475" y="4268788"/>
            <a:ext cx="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307" name="AutoShape 19"/>
          <p:cNvCxnSpPr>
            <a:cxnSpLocks noChangeShapeType="1"/>
            <a:stCxn id="396301" idx="2"/>
            <a:endCxn id="396304" idx="0"/>
          </p:cNvCxnSpPr>
          <p:nvPr/>
        </p:nvCxnSpPr>
        <p:spPr bwMode="auto">
          <a:xfrm>
            <a:off x="2022475" y="4846638"/>
            <a:ext cx="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308" name="AutoShape 20"/>
          <p:cNvCxnSpPr>
            <a:cxnSpLocks noChangeShapeType="1"/>
            <a:stCxn id="396304" idx="2"/>
            <a:endCxn id="396302" idx="0"/>
          </p:cNvCxnSpPr>
          <p:nvPr/>
        </p:nvCxnSpPr>
        <p:spPr bwMode="auto">
          <a:xfrm>
            <a:off x="2022475" y="5411788"/>
            <a:ext cx="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762000" y="4886325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 i="1" baseline="-10000"/>
              <a:t>-Sender</a:t>
            </a:r>
          </a:p>
        </p:txBody>
      </p:sp>
      <p:sp>
        <p:nvSpPr>
          <p:cNvPr id="396310" name="AutoShape 22"/>
          <p:cNvSpPr>
            <a:spLocks/>
          </p:cNvSpPr>
          <p:nvPr/>
        </p:nvSpPr>
        <p:spPr bwMode="auto">
          <a:xfrm>
            <a:off x="2652713" y="2120900"/>
            <a:ext cx="685800" cy="3967163"/>
          </a:xfrm>
          <a:prstGeom prst="rightBrace">
            <a:avLst>
              <a:gd name="adj1" fmla="val 48206"/>
              <a:gd name="adj2" fmla="val 4951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581150" y="1920875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Sender</a:t>
            </a:r>
            <a:endParaRPr lang="en-US" b="1" baseline="-10000" dirty="0">
              <a:solidFill>
                <a:schemeClr val="tx2"/>
              </a:solidFill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 flipH="1">
            <a:off x="6591300" y="5478463"/>
            <a:ext cx="762000" cy="228600"/>
            <a:chOff x="3456" y="1488"/>
            <a:chExt cx="480" cy="144"/>
          </a:xfrm>
        </p:grpSpPr>
        <p:sp>
          <p:nvSpPr>
            <p:cNvPr id="396313" name="Rectangle 25"/>
            <p:cNvSpPr>
              <a:spLocks noChangeArrowheads="1"/>
            </p:cNvSpPr>
            <p:nvPr/>
          </p:nvSpPr>
          <p:spPr bwMode="auto">
            <a:xfrm>
              <a:off x="3851" y="1560"/>
              <a:ext cx="57" cy="72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4" name="Oval 26"/>
            <p:cNvSpPr>
              <a:spLocks noChangeArrowheads="1"/>
            </p:cNvSpPr>
            <p:nvPr/>
          </p:nvSpPr>
          <p:spPr bwMode="auto">
            <a:xfrm>
              <a:off x="3456" y="1488"/>
              <a:ext cx="169" cy="144"/>
            </a:xfrm>
            <a:prstGeom prst="ellipse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5" name="Oval 27"/>
            <p:cNvSpPr>
              <a:spLocks noChangeArrowheads="1"/>
            </p:cNvSpPr>
            <p:nvPr/>
          </p:nvSpPr>
          <p:spPr bwMode="auto">
            <a:xfrm>
              <a:off x="3484" y="1512"/>
              <a:ext cx="114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3625" y="1548"/>
              <a:ext cx="311" cy="24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7" name="Rectangle 29"/>
            <p:cNvSpPr>
              <a:spLocks noChangeArrowheads="1"/>
            </p:cNvSpPr>
            <p:nvPr/>
          </p:nvSpPr>
          <p:spPr bwMode="auto">
            <a:xfrm>
              <a:off x="3794" y="1560"/>
              <a:ext cx="30" cy="24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8" name="Rectangle 30"/>
            <p:cNvSpPr>
              <a:spLocks noChangeArrowheads="1"/>
            </p:cNvSpPr>
            <p:nvPr/>
          </p:nvSpPr>
          <p:spPr bwMode="auto">
            <a:xfrm>
              <a:off x="3794" y="1560"/>
              <a:ext cx="30" cy="72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9" name="Rectangle 31"/>
            <p:cNvSpPr>
              <a:spLocks noChangeArrowheads="1"/>
            </p:cNvSpPr>
            <p:nvPr/>
          </p:nvSpPr>
          <p:spPr bwMode="auto">
            <a:xfrm>
              <a:off x="3824" y="1560"/>
              <a:ext cx="27" cy="24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96321" name="Rectangle 33"/>
          <p:cNvSpPr>
            <a:spLocks noChangeArrowheads="1"/>
          </p:cNvSpPr>
          <p:nvPr/>
        </p:nvSpPr>
        <p:spPr bwMode="auto">
          <a:xfrm flipH="1">
            <a:off x="5494338" y="5783263"/>
            <a:ext cx="1041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396322" name="Rectangle 34"/>
          <p:cNvSpPr>
            <a:spLocks noChangeArrowheads="1"/>
          </p:cNvSpPr>
          <p:nvPr/>
        </p:nvSpPr>
        <p:spPr bwMode="auto">
          <a:xfrm flipH="1">
            <a:off x="5715000" y="3632200"/>
            <a:ext cx="596900" cy="2921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/>
              <a:t>Hash</a:t>
            </a:r>
          </a:p>
        </p:txBody>
      </p:sp>
      <p:sp>
        <p:nvSpPr>
          <p:cNvPr id="396323" name="Rectangle 35"/>
          <p:cNvSpPr>
            <a:spLocks noChangeArrowheads="1"/>
          </p:cNvSpPr>
          <p:nvPr/>
        </p:nvSpPr>
        <p:spPr bwMode="auto">
          <a:xfrm flipH="1">
            <a:off x="5715000" y="5289550"/>
            <a:ext cx="596900" cy="2921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/>
              <a:t>RSA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 flipH="1">
            <a:off x="6580188" y="51355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 i="1" baseline="-10000"/>
              <a:t>+Sender</a:t>
            </a:r>
          </a:p>
        </p:txBody>
      </p:sp>
      <p:sp>
        <p:nvSpPr>
          <p:cNvPr id="396325" name="AutoShape 37"/>
          <p:cNvSpPr>
            <a:spLocks/>
          </p:cNvSpPr>
          <p:nvPr/>
        </p:nvSpPr>
        <p:spPr bwMode="auto">
          <a:xfrm flipH="1">
            <a:off x="4710113" y="2049463"/>
            <a:ext cx="685800" cy="4038600"/>
          </a:xfrm>
          <a:prstGeom prst="rightBrace">
            <a:avLst>
              <a:gd name="adj1" fmla="val 49074"/>
              <a:gd name="adj2" fmla="val 4951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489575" y="1920875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Receiver</a:t>
            </a:r>
            <a:endParaRPr lang="en-US" b="1" baseline="-10000" dirty="0">
              <a:solidFill>
                <a:schemeClr val="tx2"/>
              </a:solidFill>
            </a:endParaRPr>
          </a:p>
        </p:txBody>
      </p:sp>
      <p:sp>
        <p:nvSpPr>
          <p:cNvPr id="396327" name="Rectangle 39"/>
          <p:cNvSpPr>
            <a:spLocks noChangeArrowheads="1"/>
          </p:cNvSpPr>
          <p:nvPr/>
        </p:nvSpPr>
        <p:spPr bwMode="auto">
          <a:xfrm>
            <a:off x="5500688" y="2336800"/>
            <a:ext cx="1027112" cy="1054100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396328" name="Rectangle 40"/>
          <p:cNvSpPr>
            <a:spLocks noChangeArrowheads="1"/>
          </p:cNvSpPr>
          <p:nvPr/>
        </p:nvSpPr>
        <p:spPr bwMode="auto">
          <a:xfrm>
            <a:off x="5494338" y="4784725"/>
            <a:ext cx="1041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Digest</a:t>
            </a:r>
          </a:p>
        </p:txBody>
      </p:sp>
      <p:sp>
        <p:nvSpPr>
          <p:cNvPr id="396329" name="Rectangle 41"/>
          <p:cNvSpPr>
            <a:spLocks noChangeArrowheads="1"/>
          </p:cNvSpPr>
          <p:nvPr/>
        </p:nvSpPr>
        <p:spPr bwMode="auto">
          <a:xfrm>
            <a:off x="3490913" y="4352925"/>
            <a:ext cx="1081087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396330" name="Rectangle 42"/>
          <p:cNvSpPr>
            <a:spLocks noChangeArrowheads="1"/>
          </p:cNvSpPr>
          <p:nvPr/>
        </p:nvSpPr>
        <p:spPr bwMode="auto">
          <a:xfrm>
            <a:off x="3490913" y="3273425"/>
            <a:ext cx="1066800" cy="1054100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396331" name="AutoShape 43"/>
          <p:cNvSpPr>
            <a:spLocks noChangeArrowheads="1"/>
          </p:cNvSpPr>
          <p:nvPr/>
        </p:nvSpPr>
        <p:spPr bwMode="auto">
          <a:xfrm>
            <a:off x="3351213" y="3921125"/>
            <a:ext cx="1447800" cy="304800"/>
          </a:xfrm>
          <a:prstGeom prst="rightArrow">
            <a:avLst>
              <a:gd name="adj1" fmla="val 43750"/>
              <a:gd name="adj2" fmla="val 72877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6332" name="Line 44"/>
          <p:cNvSpPr>
            <a:spLocks noChangeShapeType="1"/>
          </p:cNvSpPr>
          <p:nvPr/>
        </p:nvSpPr>
        <p:spPr bwMode="auto">
          <a:xfrm flipV="1">
            <a:off x="6013450" y="55768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33" name="Line 45"/>
          <p:cNvSpPr>
            <a:spLocks noChangeShapeType="1"/>
          </p:cNvSpPr>
          <p:nvPr/>
        </p:nvSpPr>
        <p:spPr bwMode="auto">
          <a:xfrm flipV="1">
            <a:off x="6013450" y="50736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34" name="Line 46"/>
          <p:cNvSpPr>
            <a:spLocks noChangeShapeType="1"/>
          </p:cNvSpPr>
          <p:nvPr/>
        </p:nvSpPr>
        <p:spPr bwMode="auto">
          <a:xfrm>
            <a:off x="6013450" y="3416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35" name="Line 47"/>
          <p:cNvSpPr>
            <a:spLocks noChangeShapeType="1"/>
          </p:cNvSpPr>
          <p:nvPr/>
        </p:nvSpPr>
        <p:spPr bwMode="auto">
          <a:xfrm>
            <a:off x="6013450" y="39211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6303963" y="4416425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= ?</a:t>
            </a:r>
          </a:p>
        </p:txBody>
      </p:sp>
      <p:sp>
        <p:nvSpPr>
          <p:cNvPr id="396337" name="Line 49"/>
          <p:cNvSpPr>
            <a:spLocks noChangeShapeType="1"/>
          </p:cNvSpPr>
          <p:nvPr/>
        </p:nvSpPr>
        <p:spPr bwMode="auto">
          <a:xfrm>
            <a:off x="6013450" y="43624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20" name="Rectangle 32"/>
          <p:cNvSpPr>
            <a:spLocks noChangeArrowheads="1"/>
          </p:cNvSpPr>
          <p:nvPr/>
        </p:nvSpPr>
        <p:spPr bwMode="auto">
          <a:xfrm flipH="1">
            <a:off x="5494338" y="4065588"/>
            <a:ext cx="1041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Digest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0821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Digital Signatures using a Public Key Cryptosystem</a:t>
            </a:r>
          </a:p>
        </p:txBody>
      </p:sp>
      <p:sp>
        <p:nvSpPr>
          <p:cNvPr id="5632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i="1" dirty="0"/>
              <a:t>Signing</a:t>
            </a:r>
            <a:r>
              <a:rPr lang="en-US" dirty="0"/>
              <a:t> a Message</a:t>
            </a:r>
          </a:p>
          <a:p>
            <a:pPr lvl="1"/>
            <a:r>
              <a:rPr lang="en-US" dirty="0"/>
              <a:t>The hash value of the message is encrypted with the private key of the signer and attached to the message</a:t>
            </a:r>
          </a:p>
          <a:p>
            <a:pPr>
              <a:buFont typeface="Arial" charset="0"/>
              <a:buChar char="•"/>
            </a:pPr>
            <a:endParaRPr lang="en-US" i="1" dirty="0"/>
          </a:p>
          <a:p>
            <a:pPr>
              <a:buFont typeface="Arial" charset="0"/>
              <a:buChar char="•"/>
            </a:pPr>
            <a:r>
              <a:rPr lang="en-US" i="1" dirty="0"/>
              <a:t>Verifying</a:t>
            </a:r>
            <a:r>
              <a:rPr lang="en-US" dirty="0"/>
              <a:t> a signed Message</a:t>
            </a:r>
          </a:p>
          <a:p>
            <a:pPr lvl="1"/>
            <a:r>
              <a:rPr lang="en-US" dirty="0"/>
              <a:t>The message to be verified is hashed again and the output is compared with the signed hash value that is decrypted with the public key of the signer</a:t>
            </a:r>
            <a:endParaRPr lang="en-US" dirty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Hash values are signed instead of messages as a hash value is usually much smaller than the original message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501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3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</a:t>
            </a:r>
          </a:p>
        </p:txBody>
      </p:sp>
      <p:sp>
        <p:nvSpPr>
          <p:cNvPr id="401438" name="Rectangle 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Problem: How can it be verified that a public key really belongs to some person?</a:t>
            </a:r>
          </a:p>
          <a:p>
            <a:pPr>
              <a:buFont typeface="Arial" charset="0"/>
              <a:buChar char="•"/>
            </a:pPr>
            <a:r>
              <a:rPr lang="en-US" dirty="0"/>
              <a:t>Solution: Public keys are certified (i.e. digitally signed) by a trusted </a:t>
            </a:r>
            <a:r>
              <a:rPr lang="en-US" i="1" dirty="0"/>
              <a:t>Certification Authority (CA)</a:t>
            </a:r>
            <a:r>
              <a:rPr lang="en-US" dirty="0"/>
              <a:t> whose public key is known to all parties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Problem: What happens if a private key is stolen?</a:t>
            </a:r>
          </a:p>
          <a:p>
            <a:pPr>
              <a:buFont typeface="Arial" charset="0"/>
              <a:buChar char="•"/>
            </a:pPr>
            <a:r>
              <a:rPr lang="en-US" dirty="0"/>
              <a:t>Solution: The certificate belonging to the stolen key is revoked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Certificate Revocation List (CRL)</a:t>
            </a:r>
            <a:endParaRPr lang="en-US" dirty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ym typeface="Wingdings" pitchFamily="2" charset="2"/>
              </a:rPr>
              <a:t>Requirement: On-line access to the CRL is necessary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020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/>
              <a:t>Security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US" dirty="0"/>
              <a:t>Mechanisms</a:t>
            </a:r>
            <a:endParaRPr lang="en-US" b="1" dirty="0">
              <a:solidFill>
                <a:schemeClr val="hlink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Authentication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Authorization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Confidentiality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Integrity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Non-Repudiation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Basic technologies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Cryptography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Security Protocols</a:t>
            </a:r>
          </a:p>
        </p:txBody>
      </p:sp>
      <p:sp>
        <p:nvSpPr>
          <p:cNvPr id="15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75054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Bibliography</a:t>
            </a:r>
            <a:endParaRPr lang="de-DE"/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Font typeface="Arial" charset="0"/>
              <a:buAutoNum type="arabicPeriod"/>
            </a:pPr>
            <a:r>
              <a:rPr lang="en-US" dirty="0"/>
              <a:t>A. S. Tanenbaum and M. van Steen. </a:t>
            </a:r>
            <a:r>
              <a:rPr lang="en-US" i="1" dirty="0"/>
              <a:t>Distributed Systems: Principles and Paradigms</a:t>
            </a:r>
            <a:r>
              <a:rPr lang="en-US" dirty="0"/>
              <a:t>. Prentice Hall, 2002. pages 413-491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G. </a:t>
            </a:r>
            <a:r>
              <a:rPr lang="en-US" dirty="0" err="1"/>
              <a:t>Coulouris</a:t>
            </a:r>
            <a:r>
              <a:rPr lang="en-US" dirty="0"/>
              <a:t>, J. </a:t>
            </a:r>
            <a:r>
              <a:rPr lang="en-US" dirty="0" err="1"/>
              <a:t>Dollimore</a:t>
            </a:r>
            <a:r>
              <a:rPr lang="en-US" dirty="0"/>
              <a:t>, and T. </a:t>
            </a:r>
            <a:r>
              <a:rPr lang="en-US" dirty="0" err="1"/>
              <a:t>Kindberg</a:t>
            </a:r>
            <a:r>
              <a:rPr lang="en-US" dirty="0"/>
              <a:t>. </a:t>
            </a:r>
            <a:r>
              <a:rPr lang="en-US" i="1" dirty="0"/>
              <a:t>Distributed Systems: Concepts and Design</a:t>
            </a:r>
            <a:r>
              <a:rPr lang="en-US" dirty="0"/>
              <a:t>. Addison-Wesley, 3rd edition, 2001. pages 251-308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R. Needham and M. Schroeder. </a:t>
            </a:r>
            <a:r>
              <a:rPr lang="en-US" i="1" dirty="0"/>
              <a:t>Using Encryption for Authentication in Large Networks of Computers</a:t>
            </a:r>
            <a:r>
              <a:rPr lang="en-US" dirty="0"/>
              <a:t>. Communications of the ACM, 21(12):993--999, 1978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GB" dirty="0"/>
              <a:t>J. </a:t>
            </a:r>
            <a:r>
              <a:rPr lang="en-GB" dirty="0" err="1"/>
              <a:t>Quisquater</a:t>
            </a:r>
            <a:r>
              <a:rPr lang="en-GB" dirty="0"/>
              <a:t>, Y. </a:t>
            </a:r>
            <a:r>
              <a:rPr lang="en-GB" dirty="0" err="1"/>
              <a:t>Desmedt</a:t>
            </a:r>
            <a:r>
              <a:rPr lang="en-GB" dirty="0"/>
              <a:t>,. Chinese Lotto as an Exhaustive Code-Breaking Machine. Computer, v. 24, n. 11, Nov1991, pp. 14-22.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40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Encryption algorithms are based on </a:t>
            </a:r>
            <a:r>
              <a:rPr lang="en-US" b="1" dirty="0">
                <a:solidFill>
                  <a:schemeClr val="tx2"/>
                </a:solidFill>
              </a:rPr>
              <a:t>keys</a:t>
            </a:r>
          </a:p>
          <a:p>
            <a:pPr>
              <a:buFont typeface="Arial" charset="0"/>
              <a:buChar char="•"/>
            </a:pPr>
            <a:r>
              <a:rPr lang="en-US" dirty="0"/>
              <a:t>Based on the identity </a:t>
            </a:r>
            <a:r>
              <a:rPr lang="en-US" i="1" dirty="0"/>
              <a:t>P </a:t>
            </a:r>
            <a:r>
              <a:rPr lang="en-US" dirty="0"/>
              <a:t>= </a:t>
            </a:r>
            <a:r>
              <a:rPr lang="en-US" i="1" dirty="0"/>
              <a:t>D</a:t>
            </a:r>
            <a:r>
              <a:rPr lang="en-US" i="1" baseline="-25000" dirty="0"/>
              <a:t>K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>
              <a:buFont typeface="Arial" charset="0"/>
              <a:buChar char="•"/>
            </a:pPr>
            <a:r>
              <a:rPr lang="en-US" dirty="0"/>
              <a:t>Algorithm itself can be openly published</a:t>
            </a:r>
          </a:p>
          <a:p>
            <a:pPr>
              <a:buFont typeface="Arial" charset="0"/>
              <a:buChar char="•"/>
            </a:pPr>
            <a:r>
              <a:rPr lang="en-US" dirty="0"/>
              <a:t>Only the keys need to be protected</a:t>
            </a:r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26660" name="AutoShape 4"/>
          <p:cNvSpPr>
            <a:spLocks noChangeArrowheads="1"/>
          </p:cNvSpPr>
          <p:nvPr/>
        </p:nvSpPr>
        <p:spPr bwMode="auto">
          <a:xfrm flipH="1">
            <a:off x="1084263" y="3900488"/>
            <a:ext cx="1446212" cy="574675"/>
          </a:xfrm>
          <a:prstGeom prst="flowChartDocument">
            <a:avLst/>
          </a:prstGeom>
          <a:solidFill>
            <a:srgbClr val="E8DA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plaintext </a:t>
            </a:r>
            <a:r>
              <a:rPr lang="en-US" i="1"/>
              <a:t>P</a:t>
            </a:r>
          </a:p>
        </p:txBody>
      </p:sp>
      <p:sp>
        <p:nvSpPr>
          <p:cNvPr id="326661" name="AutoShape 5"/>
          <p:cNvSpPr>
            <a:spLocks noChangeArrowheads="1"/>
          </p:cNvSpPr>
          <p:nvPr/>
        </p:nvSpPr>
        <p:spPr bwMode="auto">
          <a:xfrm flipH="1">
            <a:off x="3897313" y="3657600"/>
            <a:ext cx="1295400" cy="1060450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/>
              <a:t>ciphertext</a:t>
            </a:r>
          </a:p>
          <a:p>
            <a:pPr algn="ctr" eaLnBrk="0" hangingPunct="0"/>
            <a:r>
              <a:rPr lang="en-US" i="1"/>
              <a:t>C </a:t>
            </a:r>
            <a:r>
              <a:rPr lang="en-US"/>
              <a:t>= </a:t>
            </a:r>
            <a:r>
              <a:rPr lang="en-US" i="1"/>
              <a:t>E</a:t>
            </a:r>
            <a:r>
              <a:rPr lang="en-US" i="1" baseline="-25000"/>
              <a:t>K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</a:t>
            </a:r>
          </a:p>
        </p:txBody>
      </p:sp>
      <p:sp>
        <p:nvSpPr>
          <p:cNvPr id="326662" name="AutoShape 6"/>
          <p:cNvSpPr>
            <a:spLocks noChangeArrowheads="1"/>
          </p:cNvSpPr>
          <p:nvPr/>
        </p:nvSpPr>
        <p:spPr bwMode="auto">
          <a:xfrm flipH="1">
            <a:off x="6707188" y="3779838"/>
            <a:ext cx="1446212" cy="817562"/>
          </a:xfrm>
          <a:prstGeom prst="flowChartDocument">
            <a:avLst/>
          </a:prstGeom>
          <a:solidFill>
            <a:srgbClr val="E8DA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plaintext </a:t>
            </a:r>
            <a:br>
              <a:rPr lang="en-US"/>
            </a:br>
            <a:r>
              <a:rPr lang="en-US" i="1"/>
              <a:t>P = D</a:t>
            </a:r>
            <a:r>
              <a:rPr lang="en-US" i="1" baseline="-25000"/>
              <a:t>K</a:t>
            </a:r>
            <a:r>
              <a:rPr lang="en-US" i="1"/>
              <a:t>(C)</a:t>
            </a:r>
          </a:p>
        </p:txBody>
      </p:sp>
      <p:cxnSp>
        <p:nvCxnSpPr>
          <p:cNvPr id="326664" name="AutoShape 8"/>
          <p:cNvCxnSpPr>
            <a:cxnSpLocks noChangeShapeType="1"/>
            <a:stCxn id="326661" idx="1"/>
            <a:endCxn id="326662" idx="3"/>
          </p:cNvCxnSpPr>
          <p:nvPr/>
        </p:nvCxnSpPr>
        <p:spPr bwMode="auto">
          <a:xfrm>
            <a:off x="5192713" y="4186238"/>
            <a:ext cx="151606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66" name="Line 10"/>
          <p:cNvSpPr>
            <a:spLocks noChangeShapeType="1"/>
          </p:cNvSpPr>
          <p:nvPr/>
        </p:nvSpPr>
        <p:spPr bwMode="auto">
          <a:xfrm flipV="1">
            <a:off x="3225800" y="4276725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6667" name="Oval 11"/>
          <p:cNvSpPr>
            <a:spLocks noChangeArrowheads="1"/>
          </p:cNvSpPr>
          <p:nvPr/>
        </p:nvSpPr>
        <p:spPr bwMode="auto">
          <a:xfrm>
            <a:off x="2336800" y="5140325"/>
            <a:ext cx="1778000" cy="7905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/>
              <a:t>encryption key</a:t>
            </a:r>
          </a:p>
          <a:p>
            <a:pPr algn="ctr" eaLnBrk="0" hangingPunct="0"/>
            <a:r>
              <a:rPr lang="en-US" i="1" dirty="0"/>
              <a:t>E</a:t>
            </a:r>
            <a:r>
              <a:rPr lang="en-US" i="1" baseline="-25000" dirty="0"/>
              <a:t>K</a:t>
            </a:r>
          </a:p>
        </p:txBody>
      </p:sp>
      <p:sp>
        <p:nvSpPr>
          <p:cNvPr id="326668" name="Line 12"/>
          <p:cNvSpPr>
            <a:spLocks noChangeShapeType="1"/>
          </p:cNvSpPr>
          <p:nvPr/>
        </p:nvSpPr>
        <p:spPr bwMode="auto">
          <a:xfrm flipV="1">
            <a:off x="5938838" y="4275138"/>
            <a:ext cx="0" cy="1081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6669" name="Oval 13"/>
          <p:cNvSpPr>
            <a:spLocks noChangeArrowheads="1"/>
          </p:cNvSpPr>
          <p:nvPr/>
        </p:nvSpPr>
        <p:spPr bwMode="auto">
          <a:xfrm>
            <a:off x="5049838" y="5140325"/>
            <a:ext cx="1778000" cy="7905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/>
              <a:t>decryption key</a:t>
            </a:r>
          </a:p>
          <a:p>
            <a:pPr algn="ctr" eaLnBrk="0" hangingPunct="0"/>
            <a:r>
              <a:rPr lang="en-US" i="1"/>
              <a:t>D</a:t>
            </a:r>
            <a:r>
              <a:rPr lang="en-US" i="1" baseline="-25000"/>
              <a:t>K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844800" y="4706938"/>
            <a:ext cx="762000" cy="228600"/>
            <a:chOff x="1344" y="1392"/>
            <a:chExt cx="480" cy="144"/>
          </a:xfrm>
        </p:grpSpPr>
        <p:sp>
          <p:nvSpPr>
            <p:cNvPr id="326671" name="Rectangle 15"/>
            <p:cNvSpPr>
              <a:spLocks noChangeArrowheads="1"/>
            </p:cNvSpPr>
            <p:nvPr/>
          </p:nvSpPr>
          <p:spPr bwMode="auto">
            <a:xfrm>
              <a:off x="1739" y="1464"/>
              <a:ext cx="57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2" name="Oval 16"/>
            <p:cNvSpPr>
              <a:spLocks noChangeArrowheads="1"/>
            </p:cNvSpPr>
            <p:nvPr/>
          </p:nvSpPr>
          <p:spPr bwMode="auto">
            <a:xfrm>
              <a:off x="1344" y="1392"/>
              <a:ext cx="169" cy="144"/>
            </a:xfrm>
            <a:prstGeom prst="ellipse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3" name="Oval 17"/>
            <p:cNvSpPr>
              <a:spLocks noChangeArrowheads="1"/>
            </p:cNvSpPr>
            <p:nvPr/>
          </p:nvSpPr>
          <p:spPr bwMode="auto">
            <a:xfrm>
              <a:off x="1372" y="1416"/>
              <a:ext cx="114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4" name="Rectangle 18"/>
            <p:cNvSpPr>
              <a:spLocks noChangeArrowheads="1"/>
            </p:cNvSpPr>
            <p:nvPr/>
          </p:nvSpPr>
          <p:spPr bwMode="auto">
            <a:xfrm>
              <a:off x="1513" y="1452"/>
              <a:ext cx="311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5" name="Rectangle 19"/>
            <p:cNvSpPr>
              <a:spLocks noChangeArrowheads="1"/>
            </p:cNvSpPr>
            <p:nvPr/>
          </p:nvSpPr>
          <p:spPr bwMode="auto">
            <a:xfrm>
              <a:off x="1682" y="1464"/>
              <a:ext cx="30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6" name="Rectangle 20"/>
            <p:cNvSpPr>
              <a:spLocks noChangeArrowheads="1"/>
            </p:cNvSpPr>
            <p:nvPr/>
          </p:nvSpPr>
          <p:spPr bwMode="auto">
            <a:xfrm>
              <a:off x="1682" y="1464"/>
              <a:ext cx="30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7" name="Rectangle 21"/>
            <p:cNvSpPr>
              <a:spLocks noChangeArrowheads="1"/>
            </p:cNvSpPr>
            <p:nvPr/>
          </p:nvSpPr>
          <p:spPr bwMode="auto">
            <a:xfrm>
              <a:off x="1712" y="1464"/>
              <a:ext cx="27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557838" y="4706938"/>
            <a:ext cx="762000" cy="228600"/>
            <a:chOff x="1344" y="1392"/>
            <a:chExt cx="480" cy="144"/>
          </a:xfrm>
        </p:grpSpPr>
        <p:sp>
          <p:nvSpPr>
            <p:cNvPr id="326679" name="Rectangle 23"/>
            <p:cNvSpPr>
              <a:spLocks noChangeArrowheads="1"/>
            </p:cNvSpPr>
            <p:nvPr/>
          </p:nvSpPr>
          <p:spPr bwMode="auto">
            <a:xfrm>
              <a:off x="1739" y="1464"/>
              <a:ext cx="57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0" name="Oval 24"/>
            <p:cNvSpPr>
              <a:spLocks noChangeArrowheads="1"/>
            </p:cNvSpPr>
            <p:nvPr/>
          </p:nvSpPr>
          <p:spPr bwMode="auto">
            <a:xfrm>
              <a:off x="1344" y="1392"/>
              <a:ext cx="169" cy="144"/>
            </a:xfrm>
            <a:prstGeom prst="ellipse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1" name="Oval 25"/>
            <p:cNvSpPr>
              <a:spLocks noChangeArrowheads="1"/>
            </p:cNvSpPr>
            <p:nvPr/>
          </p:nvSpPr>
          <p:spPr bwMode="auto">
            <a:xfrm>
              <a:off x="1372" y="1416"/>
              <a:ext cx="114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2" name="Rectangle 26"/>
            <p:cNvSpPr>
              <a:spLocks noChangeArrowheads="1"/>
            </p:cNvSpPr>
            <p:nvPr/>
          </p:nvSpPr>
          <p:spPr bwMode="auto">
            <a:xfrm>
              <a:off x="1513" y="1452"/>
              <a:ext cx="311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3" name="Rectangle 27"/>
            <p:cNvSpPr>
              <a:spLocks noChangeArrowheads="1"/>
            </p:cNvSpPr>
            <p:nvPr/>
          </p:nvSpPr>
          <p:spPr bwMode="auto">
            <a:xfrm>
              <a:off x="1682" y="1464"/>
              <a:ext cx="30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4" name="Rectangle 28"/>
            <p:cNvSpPr>
              <a:spLocks noChangeArrowheads="1"/>
            </p:cNvSpPr>
            <p:nvPr/>
          </p:nvSpPr>
          <p:spPr bwMode="auto">
            <a:xfrm>
              <a:off x="1682" y="1464"/>
              <a:ext cx="30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5" name="Rectangle 29"/>
            <p:cNvSpPr>
              <a:spLocks noChangeArrowheads="1"/>
            </p:cNvSpPr>
            <p:nvPr/>
          </p:nvSpPr>
          <p:spPr bwMode="auto">
            <a:xfrm>
              <a:off x="1712" y="1464"/>
              <a:ext cx="27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cxnSp>
        <p:nvCxnSpPr>
          <p:cNvPr id="326686" name="AutoShape 30"/>
          <p:cNvCxnSpPr>
            <a:cxnSpLocks noChangeShapeType="1"/>
            <a:stCxn id="326660" idx="1"/>
            <a:endCxn id="326661" idx="3"/>
          </p:cNvCxnSpPr>
          <p:nvPr/>
        </p:nvCxnSpPr>
        <p:spPr bwMode="auto">
          <a:xfrm>
            <a:off x="2532063" y="4186238"/>
            <a:ext cx="13652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8700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Resistance Against Attacks</a:t>
            </a:r>
          </a:p>
        </p:txBody>
      </p:sp>
      <p:sp>
        <p:nvSpPr>
          <p:cNvPr id="4444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Cryptography and security protocols depend on their resistance against attacks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example: For any encryption/decryption function it should be computationally infeasible to find the key when given the plaintext and corresponding </a:t>
            </a:r>
            <a:r>
              <a:rPr lang="en-US" dirty="0" err="1"/>
              <a:t>ciphertext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Passive Attacks</a:t>
            </a:r>
          </a:p>
          <a:p>
            <a:pPr lvl="1"/>
            <a:r>
              <a:rPr lang="en-US" dirty="0"/>
              <a:t>Eavesdropping</a:t>
            </a:r>
          </a:p>
          <a:p>
            <a:pPr lvl="1"/>
            <a:r>
              <a:rPr lang="en-US" dirty="0"/>
              <a:t>Analysis of communication patterns</a:t>
            </a:r>
          </a:p>
          <a:p>
            <a:pPr lvl="1"/>
            <a:r>
              <a:rPr lang="en-US" dirty="0">
                <a:sym typeface="Wingdings" pitchFamily="2" charset="2"/>
              </a:rPr>
              <a:t>Countermeasures: Encryption, Ensuring Anonymity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8634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Attacks</a:t>
            </a:r>
            <a:endParaRPr lang="de-DE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Password and encryption key cracking</a:t>
            </a:r>
            <a:br>
              <a:rPr lang="en-US" dirty="0"/>
            </a:br>
            <a:r>
              <a:rPr lang="en-US" dirty="0"/>
              <a:t>(brute force, dictionary attack etc.)</a:t>
            </a:r>
          </a:p>
          <a:p>
            <a:pPr>
              <a:buFont typeface="Arial" charset="0"/>
              <a:buChar char="•"/>
            </a:pPr>
            <a:r>
              <a:rPr lang="en-US" dirty="0"/>
              <a:t>Modification of the message stream</a:t>
            </a:r>
          </a:p>
          <a:p>
            <a:pPr lvl="1"/>
            <a:r>
              <a:rPr lang="en-US" dirty="0"/>
              <a:t>Insertion, deletion, modification, repetition of messages</a:t>
            </a:r>
          </a:p>
          <a:p>
            <a:pPr>
              <a:buFont typeface="Arial" charset="0"/>
              <a:buChar char="•"/>
            </a:pPr>
            <a:r>
              <a:rPr lang="en-US" dirty="0"/>
              <a:t>Unauthorized access to resources </a:t>
            </a:r>
            <a:br>
              <a:rPr lang="en-US" dirty="0"/>
            </a:br>
            <a:r>
              <a:rPr lang="en-US" dirty="0"/>
              <a:t>(e.g., stolen password, security hole)</a:t>
            </a:r>
          </a:p>
          <a:p>
            <a:pPr lvl="1"/>
            <a:r>
              <a:rPr lang="en-US" dirty="0"/>
              <a:t>Reading, changing, insertion, deletion of data (e.g., vandalism)</a:t>
            </a:r>
          </a:p>
          <a:p>
            <a:pPr lvl="1"/>
            <a:r>
              <a:rPr lang="en-US" dirty="0"/>
              <a:t>Triggering of functionality</a:t>
            </a:r>
          </a:p>
          <a:p>
            <a:pPr>
              <a:buFont typeface="Arial" charset="0"/>
              <a:buChar char="•"/>
            </a:pPr>
            <a:r>
              <a:rPr lang="en-US" dirty="0"/>
              <a:t>Denial of Service</a:t>
            </a:r>
          </a:p>
          <a:p>
            <a:pPr lvl="1"/>
            <a:r>
              <a:rPr lang="en-US" dirty="0"/>
              <a:t>Triggering of system crashes or spamming system with messages</a:t>
            </a:r>
          </a:p>
          <a:p>
            <a:pPr>
              <a:buFont typeface="Arial" charset="0"/>
              <a:buChar char="•"/>
            </a:pPr>
            <a:r>
              <a:rPr lang="en-US" dirty="0">
                <a:sym typeface="Wingdings" pitchFamily="2" charset="2"/>
              </a:rPr>
              <a:t>Countermeasures: Authentication, Authorization, Encrypted Sequence Number, Limited Key and Password Lifetime, Digital Signatures, Certificates, Fixing of Security Vulnerabilities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25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Systems</a:t>
            </a:r>
          </a:p>
        </p:txBody>
      </p:sp>
      <p:sp>
        <p:nvSpPr>
          <p:cNvPr id="4659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Aka. </a:t>
            </a:r>
            <a:r>
              <a:rPr lang="en-US" i="1" dirty="0"/>
              <a:t>secret-key</a:t>
            </a:r>
            <a:r>
              <a:rPr lang="en-US" dirty="0"/>
              <a:t> or </a:t>
            </a:r>
            <a:r>
              <a:rPr lang="en-US" i="1" dirty="0"/>
              <a:t>shared-key</a:t>
            </a:r>
            <a:r>
              <a:rPr lang="en-US" dirty="0"/>
              <a:t> systems</a:t>
            </a:r>
          </a:p>
          <a:p>
            <a:pPr>
              <a:buFont typeface="Arial" charset="0"/>
              <a:buChar char="•"/>
            </a:pPr>
            <a:r>
              <a:rPr lang="en-US" dirty="0"/>
              <a:t>Sender and receiver use </a:t>
            </a:r>
            <a:r>
              <a:rPr lang="en-US" b="1" dirty="0"/>
              <a:t>the same secret key </a:t>
            </a:r>
            <a:r>
              <a:rPr lang="en-US" b="1" i="1" dirty="0"/>
              <a:t>K</a:t>
            </a:r>
            <a:r>
              <a:rPr lang="en-US" dirty="0"/>
              <a:t> for encryption and decryption</a:t>
            </a:r>
          </a:p>
          <a:p>
            <a:pPr>
              <a:buFont typeface="Arial" charset="0"/>
              <a:buChar char="•"/>
            </a:pPr>
            <a:r>
              <a:rPr lang="en-US" dirty="0"/>
              <a:t>Problem: How to securely exchange the secret key?</a:t>
            </a:r>
          </a:p>
          <a:p>
            <a:pPr>
              <a:buFont typeface="Arial" charset="0"/>
              <a:buChar char="•"/>
            </a:pPr>
            <a:r>
              <a:rPr lang="en-US" dirty="0"/>
              <a:t>Symmetric algorithms are typically fast and suitable for processing large streams of data</a:t>
            </a:r>
          </a:p>
          <a:p>
            <a:pPr>
              <a:buFont typeface="Arial" charset="0"/>
              <a:buChar char="•"/>
            </a:pPr>
            <a:r>
              <a:rPr lang="en-US" dirty="0"/>
              <a:t>Prominent Algorithms: DES, IDEA, AES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0777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Cryptographic Systems</a:t>
            </a:r>
            <a:endParaRPr lang="de-DE" dirty="0"/>
          </a:p>
        </p:txBody>
      </p:sp>
      <p:sp>
        <p:nvSpPr>
          <p:cNvPr id="484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Aka. </a:t>
            </a:r>
            <a:r>
              <a:rPr lang="en-US" i="1" dirty="0"/>
              <a:t>public key systems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Different keys used for encryption and decryption</a:t>
            </a:r>
          </a:p>
          <a:p>
            <a:pPr>
              <a:buFont typeface="Arial" charset="0"/>
              <a:buChar char="•"/>
            </a:pPr>
            <a:r>
              <a:rPr lang="en-US" dirty="0"/>
              <a:t>Each participant manages two keys,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private key 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-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that is kept secret and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public key 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that is openly published</a:t>
            </a:r>
          </a:p>
          <a:p>
            <a:pPr>
              <a:buFont typeface="Arial" charset="0"/>
              <a:buChar char="•"/>
            </a:pPr>
            <a:r>
              <a:rPr lang="en-US" dirty="0"/>
              <a:t>Assumption: Private key cannot be computed from public key efficiently</a:t>
            </a:r>
          </a:p>
          <a:p>
            <a:pPr>
              <a:buFont typeface="Arial" charset="0"/>
              <a:buChar char="•"/>
            </a:pPr>
            <a:r>
              <a:rPr lang="en-US" dirty="0"/>
              <a:t>Prominent Algorithms: RSA, </a:t>
            </a:r>
            <a:r>
              <a:rPr lang="en-US" dirty="0" err="1"/>
              <a:t>ElGamal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2922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4005064"/>
            <a:ext cx="7772400" cy="15841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Symmetric Cryptographic Systems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CD5D53CD-51C2-B74E-9B93-9D7142D35FE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12917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8714</TotalTime>
  <Words>1881</Words>
  <Application>Microsoft Macintosh PowerPoint</Application>
  <PresentationFormat>On-screen Show (4:3)</PresentationFormat>
  <Paragraphs>372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Unicode MS</vt:lpstr>
      <vt:lpstr>Arial</vt:lpstr>
      <vt:lpstr>Times New Roman</vt:lpstr>
      <vt:lpstr>AVA</vt:lpstr>
      <vt:lpstr>TU_PPT_Master_ohneBild_HDL-einzeilig</vt:lpstr>
      <vt:lpstr>Distributed Algorithms 2018/19 Security</vt:lpstr>
      <vt:lpstr>Content</vt:lpstr>
      <vt:lpstr>Security</vt:lpstr>
      <vt:lpstr>Cryptography</vt:lpstr>
      <vt:lpstr>Resistance Against Attacks</vt:lpstr>
      <vt:lpstr>Active Attacks</vt:lpstr>
      <vt:lpstr>Symmetric Cryptographic Systems</vt:lpstr>
      <vt:lpstr>Asymmetric Cryptographic Systems</vt:lpstr>
      <vt:lpstr>Symmetric Cryptographic Systems</vt:lpstr>
      <vt:lpstr>One-Time Pads</vt:lpstr>
      <vt:lpstr>DES (Data Encryption Standard)</vt:lpstr>
      <vt:lpstr>DES (contd.)</vt:lpstr>
      <vt:lpstr>Triple DES (3DES)</vt:lpstr>
      <vt:lpstr>Mutual Authentication Using a Shared Key</vt:lpstr>
      <vt:lpstr>Mutual Authentication Using a Shared Key</vt:lpstr>
      <vt:lpstr>Needham-Schroeder Protocol </vt:lpstr>
      <vt:lpstr>Problems with Needham-Schroeder Protocol</vt:lpstr>
      <vt:lpstr>Asymmetric Cryptographic System</vt:lpstr>
      <vt:lpstr>Asymmetric Encryption</vt:lpstr>
      <vt:lpstr>Usage Scenarios for Asymmetric Cryptography</vt:lpstr>
      <vt:lpstr>RSA (Rivest-Shamir-Adleman) Cryptosystem</vt:lpstr>
      <vt:lpstr>RSA Key Generation, Encryption, Decryption</vt:lpstr>
      <vt:lpstr>RSA Example</vt:lpstr>
      <vt:lpstr>Hybrid Techniques</vt:lpstr>
      <vt:lpstr>Mutual Authentication and Secure Key Exchange  with Asymmetric Encryption</vt:lpstr>
      <vt:lpstr>Requirements of Digital Signatures</vt:lpstr>
      <vt:lpstr>Digital Signatures using a Public Key Cryptosystem</vt:lpstr>
      <vt:lpstr>Digital Signatures using a Public Key Cryptosystem</vt:lpstr>
      <vt:lpstr>Certificates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TU-Pseudonym 5418765764479576</cp:lastModifiedBy>
  <cp:revision>429</cp:revision>
  <cp:lastPrinted>2019-01-21T15:06:11Z</cp:lastPrinted>
  <dcterms:created xsi:type="dcterms:W3CDTF">2002-09-06T08:52:33Z</dcterms:created>
  <dcterms:modified xsi:type="dcterms:W3CDTF">2019-01-25T12:07:40Z</dcterms:modified>
  <cp:category>Lecture</cp:category>
</cp:coreProperties>
</file>