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 id="2147483689" r:id="rId2"/>
  </p:sldMasterIdLst>
  <p:notesMasterIdLst>
    <p:notesMasterId r:id="rId76"/>
  </p:notesMasterIdLst>
  <p:handoutMasterIdLst>
    <p:handoutMasterId r:id="rId77"/>
  </p:handoutMasterIdLst>
  <p:sldIdLst>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52" r:id="rId73"/>
    <p:sldId id="353" r:id="rId74"/>
    <p:sldId id="354" r:id="rId75"/>
  </p:sldIdLst>
  <p:sldSz cx="9144000" cy="6858000" type="screen4x3"/>
  <p:notesSz cx="7099300" cy="10234613"/>
  <p:custDataLst>
    <p:tags r:id="rId78"/>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845">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Microsoft Office User" initials="Office [2]" lastIdx="1" clrIdx="6"/>
  <p:cmAuthor id="1" name="Microsoft Office User" initials="Office [8]" lastIdx="1" clrIdx="0"/>
  <p:cmAuthor id="8" name="Microsoft Office User" initials="Office [3]" lastIdx="1" clrIdx="7"/>
  <p:cmAuthor id="2" name="Microsoft Office User" initials="Office [9]" lastIdx="1" clrIdx="1"/>
  <p:cmAuthor id="3" name="Thomas Renner (TUB)" initials="t" lastIdx="1" clrIdx="2"/>
  <p:cmAuthor id="4" name="Microsoft Office User" initials="Office [10]" lastIdx="1" clrIdx="3"/>
  <p:cmAuthor id="5" name="Microsoft Office User" initials="Office [11]" lastIdx="1" clrIdx="4"/>
  <p:cmAuthor id="6" name="Microsoft Office User" initials="Office [4]" lastIdx="1" clrIdx="5"/>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99CC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676" autoAdjust="0"/>
    <p:restoredTop sz="86421" autoAdjust="0"/>
  </p:normalViewPr>
  <p:slideViewPr>
    <p:cSldViewPr>
      <p:cViewPr varScale="1">
        <p:scale>
          <a:sx n="233" d="100"/>
          <a:sy n="233" d="100"/>
        </p:scale>
        <p:origin x="1688" y="200"/>
      </p:cViewPr>
      <p:guideLst>
        <p:guide orient="horz" pos="845"/>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18" d="100"/>
          <a:sy n="118" d="100"/>
        </p:scale>
        <p:origin x="3576" y="23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commentAuthors" Target="commentAuthor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ags" Target="tags/tag1.xml"/><Relationship Id="rId8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39079E-A523-42D0-A053-9375A530B985}" type="doc">
      <dgm:prSet loTypeId="urn:microsoft.com/office/officeart/2005/8/layout/hList9" loCatId="list" qsTypeId="urn:microsoft.com/office/officeart/2005/8/quickstyle/simple5" qsCatId="simple" csTypeId="urn:microsoft.com/office/officeart/2005/8/colors/accent0_3" csCatId="mainScheme" phldr="1"/>
      <dgm:spPr/>
      <dgm:t>
        <a:bodyPr/>
        <a:lstStyle/>
        <a:p>
          <a:endParaRPr lang="de-DE"/>
        </a:p>
      </dgm:t>
    </dgm:pt>
    <dgm:pt modelId="{0FD75ED9-2D7C-4EF6-A3C5-5CA2D1AE02B4}">
      <dgm:prSet phldrT="[Text]"/>
      <dgm:spPr/>
      <dgm:t>
        <a:bodyPr/>
        <a:lstStyle/>
        <a:p>
          <a:r>
            <a:rPr lang="de-DE" dirty="0" err="1"/>
            <a:t>Instead</a:t>
          </a:r>
          <a:r>
            <a:rPr lang="de-DE" dirty="0"/>
            <a:t> </a:t>
          </a:r>
          <a:r>
            <a:rPr lang="de-DE" dirty="0" err="1"/>
            <a:t>of</a:t>
          </a:r>
          <a:r>
            <a:rPr lang="de-DE" dirty="0"/>
            <a:t> </a:t>
          </a:r>
          <a:r>
            <a:rPr lang="de-DE" dirty="0" err="1"/>
            <a:t>using</a:t>
          </a:r>
          <a:r>
            <a:rPr lang="de-DE" dirty="0"/>
            <a:t> </a:t>
          </a:r>
          <a:r>
            <a:rPr lang="de-DE" dirty="0" err="1"/>
            <a:t>local</a:t>
          </a:r>
          <a:r>
            <a:rPr lang="de-DE" dirty="0"/>
            <a:t> …</a:t>
          </a:r>
        </a:p>
      </dgm:t>
    </dgm:pt>
    <dgm:pt modelId="{2B6A8129-0B14-4BF6-AF64-43B88B07828A}" type="parTrans" cxnId="{83639642-C8CA-4ECB-83D8-E0549D5CDF61}">
      <dgm:prSet/>
      <dgm:spPr/>
      <dgm:t>
        <a:bodyPr/>
        <a:lstStyle/>
        <a:p>
          <a:endParaRPr lang="de-DE"/>
        </a:p>
      </dgm:t>
    </dgm:pt>
    <dgm:pt modelId="{C844EB83-06FE-48CF-9976-54ECB6CBC0F4}" type="sibTrans" cxnId="{83639642-C8CA-4ECB-83D8-E0549D5CDF61}">
      <dgm:prSet/>
      <dgm:spPr/>
      <dgm:t>
        <a:bodyPr/>
        <a:lstStyle/>
        <a:p>
          <a:endParaRPr lang="de-DE"/>
        </a:p>
      </dgm:t>
    </dgm:pt>
    <dgm:pt modelId="{CC2649CC-F716-415D-ADE2-7D991168FE4C}">
      <dgm:prSet phldrT="[Text]"/>
      <dgm:spPr/>
      <dgm:t>
        <a:bodyPr/>
        <a:lstStyle/>
        <a:p>
          <a:r>
            <a:rPr lang="de-DE" dirty="0"/>
            <a:t>(USB/Internal) Hard Disk Drive</a:t>
          </a:r>
        </a:p>
      </dgm:t>
    </dgm:pt>
    <dgm:pt modelId="{07DE26FE-CD9E-430B-9508-CEFD57DABDF6}" type="parTrans" cxnId="{EFDA2D9F-B022-4A7F-925A-0CB5EABD8557}">
      <dgm:prSet/>
      <dgm:spPr/>
      <dgm:t>
        <a:bodyPr/>
        <a:lstStyle/>
        <a:p>
          <a:endParaRPr lang="de-DE"/>
        </a:p>
      </dgm:t>
    </dgm:pt>
    <dgm:pt modelId="{8F66B9EB-4822-4B36-BC8C-4AD1A89B8602}" type="sibTrans" cxnId="{EFDA2D9F-B022-4A7F-925A-0CB5EABD8557}">
      <dgm:prSet/>
      <dgm:spPr/>
      <dgm:t>
        <a:bodyPr/>
        <a:lstStyle/>
        <a:p>
          <a:endParaRPr lang="de-DE"/>
        </a:p>
      </dgm:t>
    </dgm:pt>
    <dgm:pt modelId="{53686382-648F-4403-A918-F73C348B3CAC}">
      <dgm:prSet phldrT="[Text]"/>
      <dgm:spPr/>
      <dgm:t>
        <a:bodyPr/>
        <a:lstStyle/>
        <a:p>
          <a:r>
            <a:rPr lang="de-DE" dirty="0" err="1"/>
            <a:t>Calender</a:t>
          </a:r>
          <a:r>
            <a:rPr lang="de-DE" dirty="0"/>
            <a:t>, </a:t>
          </a:r>
          <a:r>
            <a:rPr lang="de-DE" dirty="0" err="1"/>
            <a:t>Contacts</a:t>
          </a:r>
          <a:r>
            <a:rPr lang="de-DE" dirty="0"/>
            <a:t> </a:t>
          </a:r>
          <a:r>
            <a:rPr lang="de-DE" dirty="0" err="1"/>
            <a:t>Application</a:t>
          </a:r>
          <a:endParaRPr lang="de-DE" dirty="0"/>
        </a:p>
      </dgm:t>
    </dgm:pt>
    <dgm:pt modelId="{36B6EF9E-2B38-4430-BE61-1EBCEBEAE0E6}" type="parTrans" cxnId="{8FF4B7F0-9C42-451A-8C46-5A275F51AAC5}">
      <dgm:prSet/>
      <dgm:spPr/>
      <dgm:t>
        <a:bodyPr/>
        <a:lstStyle/>
        <a:p>
          <a:endParaRPr lang="de-DE"/>
        </a:p>
      </dgm:t>
    </dgm:pt>
    <dgm:pt modelId="{68874BCB-059C-4D2C-9AD8-38756CBA3E5A}" type="sibTrans" cxnId="{8FF4B7F0-9C42-451A-8C46-5A275F51AAC5}">
      <dgm:prSet/>
      <dgm:spPr/>
      <dgm:t>
        <a:bodyPr/>
        <a:lstStyle/>
        <a:p>
          <a:endParaRPr lang="de-DE"/>
        </a:p>
      </dgm:t>
    </dgm:pt>
    <dgm:pt modelId="{E8AA0EDE-1A49-4E3D-8674-E3CBE5DF5026}">
      <dgm:prSet phldrT="[Text]"/>
      <dgm:spPr/>
      <dgm:t>
        <a:bodyPr/>
        <a:lstStyle/>
        <a:p>
          <a:r>
            <a:rPr lang="de-DE" dirty="0" err="1"/>
            <a:t>Use</a:t>
          </a:r>
          <a:r>
            <a:rPr lang="de-DE" dirty="0"/>
            <a:t> …</a:t>
          </a:r>
        </a:p>
      </dgm:t>
    </dgm:pt>
    <dgm:pt modelId="{AAF5A8AA-7318-4DCC-AF6A-14BD4CB51FF2}" type="parTrans" cxnId="{81EBE962-918D-47FE-825B-FA1B55F6E30C}">
      <dgm:prSet/>
      <dgm:spPr/>
      <dgm:t>
        <a:bodyPr/>
        <a:lstStyle/>
        <a:p>
          <a:endParaRPr lang="de-DE"/>
        </a:p>
      </dgm:t>
    </dgm:pt>
    <dgm:pt modelId="{CFD5395D-8970-4693-8AD4-94ACEBE0AEC2}" type="sibTrans" cxnId="{81EBE962-918D-47FE-825B-FA1B55F6E30C}">
      <dgm:prSet/>
      <dgm:spPr/>
      <dgm:t>
        <a:bodyPr/>
        <a:lstStyle/>
        <a:p>
          <a:endParaRPr lang="de-DE"/>
        </a:p>
      </dgm:t>
    </dgm:pt>
    <dgm:pt modelId="{EB7125C8-BACC-4397-B557-36DC25476F91}">
      <dgm:prSet phldrT="[Text]"/>
      <dgm:spPr/>
      <dgm:t>
        <a:bodyPr/>
        <a:lstStyle/>
        <a:p>
          <a:r>
            <a:rPr lang="de-DE" dirty="0"/>
            <a:t>Online-Storage Service (e.g. Drop Box)</a:t>
          </a:r>
        </a:p>
      </dgm:t>
    </dgm:pt>
    <dgm:pt modelId="{E8DEA93B-9084-490B-870A-2CC9B69DC7C2}" type="parTrans" cxnId="{3D32CAA0-8151-411D-8ECB-EDF84E542186}">
      <dgm:prSet/>
      <dgm:spPr/>
      <dgm:t>
        <a:bodyPr/>
        <a:lstStyle/>
        <a:p>
          <a:endParaRPr lang="de-DE"/>
        </a:p>
      </dgm:t>
    </dgm:pt>
    <dgm:pt modelId="{4E24F168-23B9-47A3-8EEE-DD01159E83C9}" type="sibTrans" cxnId="{3D32CAA0-8151-411D-8ECB-EDF84E542186}">
      <dgm:prSet/>
      <dgm:spPr/>
      <dgm:t>
        <a:bodyPr/>
        <a:lstStyle/>
        <a:p>
          <a:endParaRPr lang="de-DE"/>
        </a:p>
      </dgm:t>
    </dgm:pt>
    <dgm:pt modelId="{0EEBE48C-8822-44A9-BA3D-91C708B53BEE}">
      <dgm:prSet phldrT="[Text]"/>
      <dgm:spPr/>
      <dgm:t>
        <a:bodyPr/>
        <a:lstStyle/>
        <a:p>
          <a:r>
            <a:rPr lang="de-DE" dirty="0" err="1"/>
            <a:t>Social</a:t>
          </a:r>
          <a:r>
            <a:rPr lang="de-DE" dirty="0"/>
            <a:t>-Network</a:t>
          </a:r>
        </a:p>
      </dgm:t>
    </dgm:pt>
    <dgm:pt modelId="{9243E6D9-6D7E-449F-B8EE-9F69ABB08537}" type="parTrans" cxnId="{EB2DE0E8-6E14-4F5F-93F7-2350985C6EE3}">
      <dgm:prSet/>
      <dgm:spPr/>
      <dgm:t>
        <a:bodyPr/>
        <a:lstStyle/>
        <a:p>
          <a:endParaRPr lang="de-DE"/>
        </a:p>
      </dgm:t>
    </dgm:pt>
    <dgm:pt modelId="{C062D1A3-8DCA-4589-BC5E-4F5DACAE91BA}" type="sibTrans" cxnId="{EB2DE0E8-6E14-4F5F-93F7-2350985C6EE3}">
      <dgm:prSet/>
      <dgm:spPr/>
      <dgm:t>
        <a:bodyPr/>
        <a:lstStyle/>
        <a:p>
          <a:endParaRPr lang="de-DE"/>
        </a:p>
      </dgm:t>
    </dgm:pt>
    <dgm:pt modelId="{B28116AC-9D1B-413B-B66B-FB9209F8C752}">
      <dgm:prSet phldrT="[Text]"/>
      <dgm:spPr/>
      <dgm:t>
        <a:bodyPr/>
        <a:lstStyle/>
        <a:p>
          <a:r>
            <a:rPr lang="de-DE" dirty="0"/>
            <a:t>Office </a:t>
          </a:r>
          <a:r>
            <a:rPr lang="de-DE" dirty="0" err="1"/>
            <a:t>Application</a:t>
          </a:r>
          <a:endParaRPr lang="de-DE" dirty="0"/>
        </a:p>
      </dgm:t>
    </dgm:pt>
    <dgm:pt modelId="{52C0276E-B98E-43B4-A904-0F9A37AEFA07}" type="parTrans" cxnId="{93E53EAF-C714-406E-B6E1-974C59FF8090}">
      <dgm:prSet/>
      <dgm:spPr/>
      <dgm:t>
        <a:bodyPr/>
        <a:lstStyle/>
        <a:p>
          <a:endParaRPr lang="de-DE"/>
        </a:p>
      </dgm:t>
    </dgm:pt>
    <dgm:pt modelId="{A5DE13A8-DF32-4447-A6C7-12B2298D9FB3}" type="sibTrans" cxnId="{93E53EAF-C714-406E-B6E1-974C59FF8090}">
      <dgm:prSet/>
      <dgm:spPr/>
      <dgm:t>
        <a:bodyPr/>
        <a:lstStyle/>
        <a:p>
          <a:endParaRPr lang="de-DE"/>
        </a:p>
      </dgm:t>
    </dgm:pt>
    <dgm:pt modelId="{6E468BFC-C5F3-4949-911B-BAF8B474EA6D}">
      <dgm:prSet phldrT="[Text]"/>
      <dgm:spPr/>
      <dgm:t>
        <a:bodyPr/>
        <a:lstStyle/>
        <a:p>
          <a:r>
            <a:rPr lang="de-DE" dirty="0"/>
            <a:t>Cloud-Service (e.g. Google </a:t>
          </a:r>
          <a:r>
            <a:rPr lang="de-DE" dirty="0" err="1"/>
            <a:t>Docs</a:t>
          </a:r>
          <a:r>
            <a:rPr lang="de-DE" dirty="0"/>
            <a:t>)</a:t>
          </a:r>
        </a:p>
      </dgm:t>
    </dgm:pt>
    <dgm:pt modelId="{9733E942-508A-4A86-B0CB-F29BE52A1659}" type="parTrans" cxnId="{778AFD9A-0D37-475D-924F-72F8F2D2BE39}">
      <dgm:prSet/>
      <dgm:spPr/>
      <dgm:t>
        <a:bodyPr/>
        <a:lstStyle/>
        <a:p>
          <a:endParaRPr lang="de-DE"/>
        </a:p>
      </dgm:t>
    </dgm:pt>
    <dgm:pt modelId="{2E44C9E7-5B85-45AF-A873-1A0EBC6F5C61}" type="sibTrans" cxnId="{778AFD9A-0D37-475D-924F-72F8F2D2BE39}">
      <dgm:prSet/>
      <dgm:spPr/>
      <dgm:t>
        <a:bodyPr/>
        <a:lstStyle/>
        <a:p>
          <a:endParaRPr lang="de-DE"/>
        </a:p>
      </dgm:t>
    </dgm:pt>
    <dgm:pt modelId="{70EED8B5-8F8E-40A4-ACD2-5C16B574C5F6}" type="pres">
      <dgm:prSet presAssocID="{1D39079E-A523-42D0-A053-9375A530B985}" presName="list" presStyleCnt="0">
        <dgm:presLayoutVars>
          <dgm:dir/>
          <dgm:animLvl val="lvl"/>
        </dgm:presLayoutVars>
      </dgm:prSet>
      <dgm:spPr/>
    </dgm:pt>
    <dgm:pt modelId="{9E45930E-87E6-459C-8E0B-301BD7D1461B}" type="pres">
      <dgm:prSet presAssocID="{0FD75ED9-2D7C-4EF6-A3C5-5CA2D1AE02B4}" presName="posSpace" presStyleCnt="0"/>
      <dgm:spPr/>
    </dgm:pt>
    <dgm:pt modelId="{0ED9531D-4F63-453C-8F62-3D12A6D60AED}" type="pres">
      <dgm:prSet presAssocID="{0FD75ED9-2D7C-4EF6-A3C5-5CA2D1AE02B4}" presName="vertFlow" presStyleCnt="0"/>
      <dgm:spPr/>
    </dgm:pt>
    <dgm:pt modelId="{A4760C39-0FC1-4D33-8596-69B0A9970218}" type="pres">
      <dgm:prSet presAssocID="{0FD75ED9-2D7C-4EF6-A3C5-5CA2D1AE02B4}" presName="topSpace" presStyleCnt="0"/>
      <dgm:spPr/>
    </dgm:pt>
    <dgm:pt modelId="{80B37131-A428-45CE-9CA6-73F21349A511}" type="pres">
      <dgm:prSet presAssocID="{0FD75ED9-2D7C-4EF6-A3C5-5CA2D1AE02B4}" presName="firstComp" presStyleCnt="0"/>
      <dgm:spPr/>
    </dgm:pt>
    <dgm:pt modelId="{2D5BED79-95F9-4C8A-AE35-C5D8152B04B2}" type="pres">
      <dgm:prSet presAssocID="{0FD75ED9-2D7C-4EF6-A3C5-5CA2D1AE02B4}" presName="firstChild" presStyleLbl="bgAccFollowNode1" presStyleIdx="0" presStyleCnt="6"/>
      <dgm:spPr/>
    </dgm:pt>
    <dgm:pt modelId="{A14CA366-C197-41DC-976F-21AD61F4A03A}" type="pres">
      <dgm:prSet presAssocID="{0FD75ED9-2D7C-4EF6-A3C5-5CA2D1AE02B4}" presName="firstChildTx" presStyleLbl="bgAccFollowNode1" presStyleIdx="0" presStyleCnt="6">
        <dgm:presLayoutVars>
          <dgm:bulletEnabled val="1"/>
        </dgm:presLayoutVars>
      </dgm:prSet>
      <dgm:spPr/>
    </dgm:pt>
    <dgm:pt modelId="{9622E113-A0E8-459E-B085-C3A68A3E6BC5}" type="pres">
      <dgm:prSet presAssocID="{53686382-648F-4403-A918-F73C348B3CAC}" presName="comp" presStyleCnt="0"/>
      <dgm:spPr/>
    </dgm:pt>
    <dgm:pt modelId="{833B310D-60D0-463B-B02D-252BB5B27A53}" type="pres">
      <dgm:prSet presAssocID="{53686382-648F-4403-A918-F73C348B3CAC}" presName="child" presStyleLbl="bgAccFollowNode1" presStyleIdx="1" presStyleCnt="6"/>
      <dgm:spPr/>
    </dgm:pt>
    <dgm:pt modelId="{1589DD49-1009-43BB-9914-727180C1CB1E}" type="pres">
      <dgm:prSet presAssocID="{53686382-648F-4403-A918-F73C348B3CAC}" presName="childTx" presStyleLbl="bgAccFollowNode1" presStyleIdx="1" presStyleCnt="6">
        <dgm:presLayoutVars>
          <dgm:bulletEnabled val="1"/>
        </dgm:presLayoutVars>
      </dgm:prSet>
      <dgm:spPr/>
    </dgm:pt>
    <dgm:pt modelId="{34743E73-8E5C-431C-841E-05A86F8E6A4E}" type="pres">
      <dgm:prSet presAssocID="{B28116AC-9D1B-413B-B66B-FB9209F8C752}" presName="comp" presStyleCnt="0"/>
      <dgm:spPr/>
    </dgm:pt>
    <dgm:pt modelId="{065E4180-9D3D-4B53-A785-D274756BBDB5}" type="pres">
      <dgm:prSet presAssocID="{B28116AC-9D1B-413B-B66B-FB9209F8C752}" presName="child" presStyleLbl="bgAccFollowNode1" presStyleIdx="2" presStyleCnt="6"/>
      <dgm:spPr/>
    </dgm:pt>
    <dgm:pt modelId="{C6EFAA08-9D88-4166-9824-A9C7CC97414F}" type="pres">
      <dgm:prSet presAssocID="{B28116AC-9D1B-413B-B66B-FB9209F8C752}" presName="childTx" presStyleLbl="bgAccFollowNode1" presStyleIdx="2" presStyleCnt="6">
        <dgm:presLayoutVars>
          <dgm:bulletEnabled val="1"/>
        </dgm:presLayoutVars>
      </dgm:prSet>
      <dgm:spPr/>
    </dgm:pt>
    <dgm:pt modelId="{8BDFCE33-27C8-4626-BBDF-64D738ABDABD}" type="pres">
      <dgm:prSet presAssocID="{0FD75ED9-2D7C-4EF6-A3C5-5CA2D1AE02B4}" presName="negSpace" presStyleCnt="0"/>
      <dgm:spPr/>
    </dgm:pt>
    <dgm:pt modelId="{2FAEA41E-30F6-4AD6-BC3A-B251FCE1E35B}" type="pres">
      <dgm:prSet presAssocID="{0FD75ED9-2D7C-4EF6-A3C5-5CA2D1AE02B4}" presName="circle" presStyleLbl="node1" presStyleIdx="0" presStyleCnt="2"/>
      <dgm:spPr/>
    </dgm:pt>
    <dgm:pt modelId="{9CDF7088-5C9B-4D4D-AAB4-96CDCCF0CB69}" type="pres">
      <dgm:prSet presAssocID="{C844EB83-06FE-48CF-9976-54ECB6CBC0F4}" presName="transSpace" presStyleCnt="0"/>
      <dgm:spPr/>
    </dgm:pt>
    <dgm:pt modelId="{E42664A4-AD6E-4A45-8195-7EB935AC7B6B}" type="pres">
      <dgm:prSet presAssocID="{E8AA0EDE-1A49-4E3D-8674-E3CBE5DF5026}" presName="posSpace" presStyleCnt="0"/>
      <dgm:spPr/>
    </dgm:pt>
    <dgm:pt modelId="{BE9F47A0-A5BE-44BE-A86D-3EBCDCB60DC7}" type="pres">
      <dgm:prSet presAssocID="{E8AA0EDE-1A49-4E3D-8674-E3CBE5DF5026}" presName="vertFlow" presStyleCnt="0"/>
      <dgm:spPr/>
    </dgm:pt>
    <dgm:pt modelId="{FF465024-AE81-446B-968A-0E1E61CF21C3}" type="pres">
      <dgm:prSet presAssocID="{E8AA0EDE-1A49-4E3D-8674-E3CBE5DF5026}" presName="topSpace" presStyleCnt="0"/>
      <dgm:spPr/>
    </dgm:pt>
    <dgm:pt modelId="{A9F500CD-3BBB-45FF-901E-1C73563FEA5A}" type="pres">
      <dgm:prSet presAssocID="{E8AA0EDE-1A49-4E3D-8674-E3CBE5DF5026}" presName="firstComp" presStyleCnt="0"/>
      <dgm:spPr/>
    </dgm:pt>
    <dgm:pt modelId="{8A476C5E-A909-4619-B66B-92757775FE2F}" type="pres">
      <dgm:prSet presAssocID="{E8AA0EDE-1A49-4E3D-8674-E3CBE5DF5026}" presName="firstChild" presStyleLbl="bgAccFollowNode1" presStyleIdx="3" presStyleCnt="6"/>
      <dgm:spPr/>
    </dgm:pt>
    <dgm:pt modelId="{F1310B9F-AB79-4817-9FB1-9E60B52DEA64}" type="pres">
      <dgm:prSet presAssocID="{E8AA0EDE-1A49-4E3D-8674-E3CBE5DF5026}" presName="firstChildTx" presStyleLbl="bgAccFollowNode1" presStyleIdx="3" presStyleCnt="6">
        <dgm:presLayoutVars>
          <dgm:bulletEnabled val="1"/>
        </dgm:presLayoutVars>
      </dgm:prSet>
      <dgm:spPr/>
    </dgm:pt>
    <dgm:pt modelId="{75E8D00D-8607-4206-9E23-BBAFB2F1B784}" type="pres">
      <dgm:prSet presAssocID="{0EEBE48C-8822-44A9-BA3D-91C708B53BEE}" presName="comp" presStyleCnt="0"/>
      <dgm:spPr/>
    </dgm:pt>
    <dgm:pt modelId="{A1F87398-98E1-4388-A1F2-5573794B44A6}" type="pres">
      <dgm:prSet presAssocID="{0EEBE48C-8822-44A9-BA3D-91C708B53BEE}" presName="child" presStyleLbl="bgAccFollowNode1" presStyleIdx="4" presStyleCnt="6"/>
      <dgm:spPr/>
    </dgm:pt>
    <dgm:pt modelId="{0B4F77C5-4B7F-4230-8571-C002C0D2553E}" type="pres">
      <dgm:prSet presAssocID="{0EEBE48C-8822-44A9-BA3D-91C708B53BEE}" presName="childTx" presStyleLbl="bgAccFollowNode1" presStyleIdx="4" presStyleCnt="6">
        <dgm:presLayoutVars>
          <dgm:bulletEnabled val="1"/>
        </dgm:presLayoutVars>
      </dgm:prSet>
      <dgm:spPr/>
    </dgm:pt>
    <dgm:pt modelId="{3BED0CDB-F8E1-4CDC-8AFA-C07001375E4B}" type="pres">
      <dgm:prSet presAssocID="{6E468BFC-C5F3-4949-911B-BAF8B474EA6D}" presName="comp" presStyleCnt="0"/>
      <dgm:spPr/>
    </dgm:pt>
    <dgm:pt modelId="{D252E57D-B712-414C-AD20-8DDA2AB92189}" type="pres">
      <dgm:prSet presAssocID="{6E468BFC-C5F3-4949-911B-BAF8B474EA6D}" presName="child" presStyleLbl="bgAccFollowNode1" presStyleIdx="5" presStyleCnt="6"/>
      <dgm:spPr/>
    </dgm:pt>
    <dgm:pt modelId="{D7E86103-9B65-43EF-AF61-31CC8886C92D}" type="pres">
      <dgm:prSet presAssocID="{6E468BFC-C5F3-4949-911B-BAF8B474EA6D}" presName="childTx" presStyleLbl="bgAccFollowNode1" presStyleIdx="5" presStyleCnt="6">
        <dgm:presLayoutVars>
          <dgm:bulletEnabled val="1"/>
        </dgm:presLayoutVars>
      </dgm:prSet>
      <dgm:spPr/>
    </dgm:pt>
    <dgm:pt modelId="{DD030151-04BC-45FB-BF3D-DA01C5411E23}" type="pres">
      <dgm:prSet presAssocID="{E8AA0EDE-1A49-4E3D-8674-E3CBE5DF5026}" presName="negSpace" presStyleCnt="0"/>
      <dgm:spPr/>
    </dgm:pt>
    <dgm:pt modelId="{8BE9CA6E-E08B-4A4D-9328-AFFF75DDE535}" type="pres">
      <dgm:prSet presAssocID="{E8AA0EDE-1A49-4E3D-8674-E3CBE5DF5026}" presName="circle" presStyleLbl="node1" presStyleIdx="1" presStyleCnt="2"/>
      <dgm:spPr/>
    </dgm:pt>
  </dgm:ptLst>
  <dgm:cxnLst>
    <dgm:cxn modelId="{9E275711-828A-BC4D-8B19-F67525004193}" type="presOf" srcId="{6E468BFC-C5F3-4949-911B-BAF8B474EA6D}" destId="{D252E57D-B712-414C-AD20-8DDA2AB92189}" srcOrd="0" destOrd="0" presId="urn:microsoft.com/office/officeart/2005/8/layout/hList9"/>
    <dgm:cxn modelId="{13456319-5560-604B-B98D-296293C5FD68}" type="presOf" srcId="{EB7125C8-BACC-4397-B557-36DC25476F91}" destId="{8A476C5E-A909-4619-B66B-92757775FE2F}" srcOrd="0" destOrd="0" presId="urn:microsoft.com/office/officeart/2005/8/layout/hList9"/>
    <dgm:cxn modelId="{83639642-C8CA-4ECB-83D8-E0549D5CDF61}" srcId="{1D39079E-A523-42D0-A053-9375A530B985}" destId="{0FD75ED9-2D7C-4EF6-A3C5-5CA2D1AE02B4}" srcOrd="0" destOrd="0" parTransId="{2B6A8129-0B14-4BF6-AF64-43B88B07828A}" sibTransId="{C844EB83-06FE-48CF-9976-54ECB6CBC0F4}"/>
    <dgm:cxn modelId="{A210334C-1553-164C-9136-484AA0D7DE1B}" type="presOf" srcId="{1D39079E-A523-42D0-A053-9375A530B985}" destId="{70EED8B5-8F8E-40A4-ACD2-5C16B574C5F6}" srcOrd="0" destOrd="0" presId="urn:microsoft.com/office/officeart/2005/8/layout/hList9"/>
    <dgm:cxn modelId="{81EBE962-918D-47FE-825B-FA1B55F6E30C}" srcId="{1D39079E-A523-42D0-A053-9375A530B985}" destId="{E8AA0EDE-1A49-4E3D-8674-E3CBE5DF5026}" srcOrd="1" destOrd="0" parTransId="{AAF5A8AA-7318-4DCC-AF6A-14BD4CB51FF2}" sibTransId="{CFD5395D-8970-4693-8AD4-94ACEBE0AEC2}"/>
    <dgm:cxn modelId="{99BA106D-76D7-4844-BA66-03ADB880E48B}" type="presOf" srcId="{CC2649CC-F716-415D-ADE2-7D991168FE4C}" destId="{2D5BED79-95F9-4C8A-AE35-C5D8152B04B2}" srcOrd="0" destOrd="0" presId="urn:microsoft.com/office/officeart/2005/8/layout/hList9"/>
    <dgm:cxn modelId="{F10A7B74-EDEE-344B-A670-5B125DC4F279}" type="presOf" srcId="{53686382-648F-4403-A918-F73C348B3CAC}" destId="{1589DD49-1009-43BB-9914-727180C1CB1E}" srcOrd="1" destOrd="0" presId="urn:microsoft.com/office/officeart/2005/8/layout/hList9"/>
    <dgm:cxn modelId="{E7407885-D373-C543-A9AD-713E527DC475}" type="presOf" srcId="{E8AA0EDE-1A49-4E3D-8674-E3CBE5DF5026}" destId="{8BE9CA6E-E08B-4A4D-9328-AFFF75DDE535}" srcOrd="0" destOrd="0" presId="urn:microsoft.com/office/officeart/2005/8/layout/hList9"/>
    <dgm:cxn modelId="{778AFD9A-0D37-475D-924F-72F8F2D2BE39}" srcId="{E8AA0EDE-1A49-4E3D-8674-E3CBE5DF5026}" destId="{6E468BFC-C5F3-4949-911B-BAF8B474EA6D}" srcOrd="2" destOrd="0" parTransId="{9733E942-508A-4A86-B0CB-F29BE52A1659}" sibTransId="{2E44C9E7-5B85-45AF-A873-1A0EBC6F5C61}"/>
    <dgm:cxn modelId="{EFDA2D9F-B022-4A7F-925A-0CB5EABD8557}" srcId="{0FD75ED9-2D7C-4EF6-A3C5-5CA2D1AE02B4}" destId="{CC2649CC-F716-415D-ADE2-7D991168FE4C}" srcOrd="0" destOrd="0" parTransId="{07DE26FE-CD9E-430B-9508-CEFD57DABDF6}" sibTransId="{8F66B9EB-4822-4B36-BC8C-4AD1A89B8602}"/>
    <dgm:cxn modelId="{3D32CAA0-8151-411D-8ECB-EDF84E542186}" srcId="{E8AA0EDE-1A49-4E3D-8674-E3CBE5DF5026}" destId="{EB7125C8-BACC-4397-B557-36DC25476F91}" srcOrd="0" destOrd="0" parTransId="{E8DEA93B-9084-490B-870A-2CC9B69DC7C2}" sibTransId="{4E24F168-23B9-47A3-8EEE-DD01159E83C9}"/>
    <dgm:cxn modelId="{C3CE02A1-60C8-F046-9B32-C74A65A1C14B}" type="presOf" srcId="{6E468BFC-C5F3-4949-911B-BAF8B474EA6D}" destId="{D7E86103-9B65-43EF-AF61-31CC8886C92D}" srcOrd="1" destOrd="0" presId="urn:microsoft.com/office/officeart/2005/8/layout/hList9"/>
    <dgm:cxn modelId="{616E00A9-48C4-CA48-A213-11DF4E89EB99}" type="presOf" srcId="{53686382-648F-4403-A918-F73C348B3CAC}" destId="{833B310D-60D0-463B-B02D-252BB5B27A53}" srcOrd="0" destOrd="0" presId="urn:microsoft.com/office/officeart/2005/8/layout/hList9"/>
    <dgm:cxn modelId="{782B04AD-CC2F-3746-9669-55DDDB520BC9}" type="presOf" srcId="{0FD75ED9-2D7C-4EF6-A3C5-5CA2D1AE02B4}" destId="{2FAEA41E-30F6-4AD6-BC3A-B251FCE1E35B}" srcOrd="0" destOrd="0" presId="urn:microsoft.com/office/officeart/2005/8/layout/hList9"/>
    <dgm:cxn modelId="{93E53EAF-C714-406E-B6E1-974C59FF8090}" srcId="{0FD75ED9-2D7C-4EF6-A3C5-5CA2D1AE02B4}" destId="{B28116AC-9D1B-413B-B66B-FB9209F8C752}" srcOrd="2" destOrd="0" parTransId="{52C0276E-B98E-43B4-A904-0F9A37AEFA07}" sibTransId="{A5DE13A8-DF32-4447-A6C7-12B2298D9FB3}"/>
    <dgm:cxn modelId="{DB17C7B5-86C7-F14B-9E81-6AC0D6E50061}" type="presOf" srcId="{CC2649CC-F716-415D-ADE2-7D991168FE4C}" destId="{A14CA366-C197-41DC-976F-21AD61F4A03A}" srcOrd="1" destOrd="0" presId="urn:microsoft.com/office/officeart/2005/8/layout/hList9"/>
    <dgm:cxn modelId="{59F356C2-35EA-8744-892B-B0D37AB04D9A}" type="presOf" srcId="{B28116AC-9D1B-413B-B66B-FB9209F8C752}" destId="{065E4180-9D3D-4B53-A785-D274756BBDB5}" srcOrd="0" destOrd="0" presId="urn:microsoft.com/office/officeart/2005/8/layout/hList9"/>
    <dgm:cxn modelId="{71F406CC-BFD7-3C4C-9D3A-A1377BA2D1DD}" type="presOf" srcId="{0EEBE48C-8822-44A9-BA3D-91C708B53BEE}" destId="{0B4F77C5-4B7F-4230-8571-C002C0D2553E}" srcOrd="1" destOrd="0" presId="urn:microsoft.com/office/officeart/2005/8/layout/hList9"/>
    <dgm:cxn modelId="{FCDD6ACC-BEFA-D545-A9E5-F4F05BC5CBF8}" type="presOf" srcId="{EB7125C8-BACC-4397-B557-36DC25476F91}" destId="{F1310B9F-AB79-4817-9FB1-9E60B52DEA64}" srcOrd="1" destOrd="0" presId="urn:microsoft.com/office/officeart/2005/8/layout/hList9"/>
    <dgm:cxn modelId="{EB2DE0E8-6E14-4F5F-93F7-2350985C6EE3}" srcId="{E8AA0EDE-1A49-4E3D-8674-E3CBE5DF5026}" destId="{0EEBE48C-8822-44A9-BA3D-91C708B53BEE}" srcOrd="1" destOrd="0" parTransId="{9243E6D9-6D7E-449F-B8EE-9F69ABB08537}" sibTransId="{C062D1A3-8DCA-4589-BC5E-4F5DACAE91BA}"/>
    <dgm:cxn modelId="{8FF4B7F0-9C42-451A-8C46-5A275F51AAC5}" srcId="{0FD75ED9-2D7C-4EF6-A3C5-5CA2D1AE02B4}" destId="{53686382-648F-4403-A918-F73C348B3CAC}" srcOrd="1" destOrd="0" parTransId="{36B6EF9E-2B38-4430-BE61-1EBCEBEAE0E6}" sibTransId="{68874BCB-059C-4D2C-9AD8-38756CBA3E5A}"/>
    <dgm:cxn modelId="{4DA633F5-9FEA-CD46-B7F2-18B1F02046D9}" type="presOf" srcId="{B28116AC-9D1B-413B-B66B-FB9209F8C752}" destId="{C6EFAA08-9D88-4166-9824-A9C7CC97414F}" srcOrd="1" destOrd="0" presId="urn:microsoft.com/office/officeart/2005/8/layout/hList9"/>
    <dgm:cxn modelId="{6BF14DFB-2DFE-3944-B786-C5D6492F727D}" type="presOf" srcId="{0EEBE48C-8822-44A9-BA3D-91C708B53BEE}" destId="{A1F87398-98E1-4388-A1F2-5573794B44A6}" srcOrd="0" destOrd="0" presId="urn:microsoft.com/office/officeart/2005/8/layout/hList9"/>
    <dgm:cxn modelId="{045F62FD-2FF3-AD49-9F08-746DBE356749}" type="presParOf" srcId="{70EED8B5-8F8E-40A4-ACD2-5C16B574C5F6}" destId="{9E45930E-87E6-459C-8E0B-301BD7D1461B}" srcOrd="0" destOrd="0" presId="urn:microsoft.com/office/officeart/2005/8/layout/hList9"/>
    <dgm:cxn modelId="{F7F09AAD-6AD5-834A-B9D6-8F2A76C66112}" type="presParOf" srcId="{70EED8B5-8F8E-40A4-ACD2-5C16B574C5F6}" destId="{0ED9531D-4F63-453C-8F62-3D12A6D60AED}" srcOrd="1" destOrd="0" presId="urn:microsoft.com/office/officeart/2005/8/layout/hList9"/>
    <dgm:cxn modelId="{98CF06D7-0B22-CA48-89EB-15DE8D0EF3D4}" type="presParOf" srcId="{0ED9531D-4F63-453C-8F62-3D12A6D60AED}" destId="{A4760C39-0FC1-4D33-8596-69B0A9970218}" srcOrd="0" destOrd="0" presId="urn:microsoft.com/office/officeart/2005/8/layout/hList9"/>
    <dgm:cxn modelId="{6E90212A-98B8-9945-85F8-EF1B26ED3A7C}" type="presParOf" srcId="{0ED9531D-4F63-453C-8F62-3D12A6D60AED}" destId="{80B37131-A428-45CE-9CA6-73F21349A511}" srcOrd="1" destOrd="0" presId="urn:microsoft.com/office/officeart/2005/8/layout/hList9"/>
    <dgm:cxn modelId="{18D6317A-BAAC-EC44-8D86-9D1DF0F329EE}" type="presParOf" srcId="{80B37131-A428-45CE-9CA6-73F21349A511}" destId="{2D5BED79-95F9-4C8A-AE35-C5D8152B04B2}" srcOrd="0" destOrd="0" presId="urn:microsoft.com/office/officeart/2005/8/layout/hList9"/>
    <dgm:cxn modelId="{F9DE2AD7-19F8-E841-9E7F-DA45B92A4CBF}" type="presParOf" srcId="{80B37131-A428-45CE-9CA6-73F21349A511}" destId="{A14CA366-C197-41DC-976F-21AD61F4A03A}" srcOrd="1" destOrd="0" presId="urn:microsoft.com/office/officeart/2005/8/layout/hList9"/>
    <dgm:cxn modelId="{57DE7878-9CC3-2D47-AE94-20EE59EF6262}" type="presParOf" srcId="{0ED9531D-4F63-453C-8F62-3D12A6D60AED}" destId="{9622E113-A0E8-459E-B085-C3A68A3E6BC5}" srcOrd="2" destOrd="0" presId="urn:microsoft.com/office/officeart/2005/8/layout/hList9"/>
    <dgm:cxn modelId="{B4DB63C2-391F-6B46-88CF-C94840A8277D}" type="presParOf" srcId="{9622E113-A0E8-459E-B085-C3A68A3E6BC5}" destId="{833B310D-60D0-463B-B02D-252BB5B27A53}" srcOrd="0" destOrd="0" presId="urn:microsoft.com/office/officeart/2005/8/layout/hList9"/>
    <dgm:cxn modelId="{D683782F-AC6E-7649-ACF8-E260DD4E502D}" type="presParOf" srcId="{9622E113-A0E8-459E-B085-C3A68A3E6BC5}" destId="{1589DD49-1009-43BB-9914-727180C1CB1E}" srcOrd="1" destOrd="0" presId="urn:microsoft.com/office/officeart/2005/8/layout/hList9"/>
    <dgm:cxn modelId="{1062F055-373E-B249-A397-F59356B4037E}" type="presParOf" srcId="{0ED9531D-4F63-453C-8F62-3D12A6D60AED}" destId="{34743E73-8E5C-431C-841E-05A86F8E6A4E}" srcOrd="3" destOrd="0" presId="urn:microsoft.com/office/officeart/2005/8/layout/hList9"/>
    <dgm:cxn modelId="{6814FD58-E9A2-9E43-9E65-9FCBB2749AC8}" type="presParOf" srcId="{34743E73-8E5C-431C-841E-05A86F8E6A4E}" destId="{065E4180-9D3D-4B53-A785-D274756BBDB5}" srcOrd="0" destOrd="0" presId="urn:microsoft.com/office/officeart/2005/8/layout/hList9"/>
    <dgm:cxn modelId="{DB35A302-4C29-AC42-83BC-BD23FFDDD533}" type="presParOf" srcId="{34743E73-8E5C-431C-841E-05A86F8E6A4E}" destId="{C6EFAA08-9D88-4166-9824-A9C7CC97414F}" srcOrd="1" destOrd="0" presId="urn:microsoft.com/office/officeart/2005/8/layout/hList9"/>
    <dgm:cxn modelId="{C79BCF23-7499-144D-9156-E28F635407D1}" type="presParOf" srcId="{70EED8B5-8F8E-40A4-ACD2-5C16B574C5F6}" destId="{8BDFCE33-27C8-4626-BBDF-64D738ABDABD}" srcOrd="2" destOrd="0" presId="urn:microsoft.com/office/officeart/2005/8/layout/hList9"/>
    <dgm:cxn modelId="{BB6D89B8-92BE-5445-9FA2-D1EED3589877}" type="presParOf" srcId="{70EED8B5-8F8E-40A4-ACD2-5C16B574C5F6}" destId="{2FAEA41E-30F6-4AD6-BC3A-B251FCE1E35B}" srcOrd="3" destOrd="0" presId="urn:microsoft.com/office/officeart/2005/8/layout/hList9"/>
    <dgm:cxn modelId="{12A89C54-96C6-7D4D-AFB4-E11161B75C5C}" type="presParOf" srcId="{70EED8B5-8F8E-40A4-ACD2-5C16B574C5F6}" destId="{9CDF7088-5C9B-4D4D-AAB4-96CDCCF0CB69}" srcOrd="4" destOrd="0" presId="urn:microsoft.com/office/officeart/2005/8/layout/hList9"/>
    <dgm:cxn modelId="{C460EF79-00D3-824F-B15F-C299551F4B89}" type="presParOf" srcId="{70EED8B5-8F8E-40A4-ACD2-5C16B574C5F6}" destId="{E42664A4-AD6E-4A45-8195-7EB935AC7B6B}" srcOrd="5" destOrd="0" presId="urn:microsoft.com/office/officeart/2005/8/layout/hList9"/>
    <dgm:cxn modelId="{3928D7D2-DBFD-4847-A6DD-9955EFA1D1EC}" type="presParOf" srcId="{70EED8B5-8F8E-40A4-ACD2-5C16B574C5F6}" destId="{BE9F47A0-A5BE-44BE-A86D-3EBCDCB60DC7}" srcOrd="6" destOrd="0" presId="urn:microsoft.com/office/officeart/2005/8/layout/hList9"/>
    <dgm:cxn modelId="{59AC30E1-FA57-464F-B957-F1DAAF9F7803}" type="presParOf" srcId="{BE9F47A0-A5BE-44BE-A86D-3EBCDCB60DC7}" destId="{FF465024-AE81-446B-968A-0E1E61CF21C3}" srcOrd="0" destOrd="0" presId="urn:microsoft.com/office/officeart/2005/8/layout/hList9"/>
    <dgm:cxn modelId="{5B60C966-30CD-B04B-AEC2-BF40ACB4D0B4}" type="presParOf" srcId="{BE9F47A0-A5BE-44BE-A86D-3EBCDCB60DC7}" destId="{A9F500CD-3BBB-45FF-901E-1C73563FEA5A}" srcOrd="1" destOrd="0" presId="urn:microsoft.com/office/officeart/2005/8/layout/hList9"/>
    <dgm:cxn modelId="{56903A89-75D7-1E42-94A4-6155B2A8858C}" type="presParOf" srcId="{A9F500CD-3BBB-45FF-901E-1C73563FEA5A}" destId="{8A476C5E-A909-4619-B66B-92757775FE2F}" srcOrd="0" destOrd="0" presId="urn:microsoft.com/office/officeart/2005/8/layout/hList9"/>
    <dgm:cxn modelId="{C3D2DE42-EFEE-1F46-92CC-75CCE319B21B}" type="presParOf" srcId="{A9F500CD-3BBB-45FF-901E-1C73563FEA5A}" destId="{F1310B9F-AB79-4817-9FB1-9E60B52DEA64}" srcOrd="1" destOrd="0" presId="urn:microsoft.com/office/officeart/2005/8/layout/hList9"/>
    <dgm:cxn modelId="{6D40A00D-DD60-494B-92B4-8E275CF677DA}" type="presParOf" srcId="{BE9F47A0-A5BE-44BE-A86D-3EBCDCB60DC7}" destId="{75E8D00D-8607-4206-9E23-BBAFB2F1B784}" srcOrd="2" destOrd="0" presId="urn:microsoft.com/office/officeart/2005/8/layout/hList9"/>
    <dgm:cxn modelId="{A325B575-E913-9F4E-ADBF-CABA121FDB25}" type="presParOf" srcId="{75E8D00D-8607-4206-9E23-BBAFB2F1B784}" destId="{A1F87398-98E1-4388-A1F2-5573794B44A6}" srcOrd="0" destOrd="0" presId="urn:microsoft.com/office/officeart/2005/8/layout/hList9"/>
    <dgm:cxn modelId="{FCF43EFF-428E-054F-B6C2-2A9980230A2B}" type="presParOf" srcId="{75E8D00D-8607-4206-9E23-BBAFB2F1B784}" destId="{0B4F77C5-4B7F-4230-8571-C002C0D2553E}" srcOrd="1" destOrd="0" presId="urn:microsoft.com/office/officeart/2005/8/layout/hList9"/>
    <dgm:cxn modelId="{53E7EF96-2388-5B49-B5C0-9BACCA6D4805}" type="presParOf" srcId="{BE9F47A0-A5BE-44BE-A86D-3EBCDCB60DC7}" destId="{3BED0CDB-F8E1-4CDC-8AFA-C07001375E4B}" srcOrd="3" destOrd="0" presId="urn:microsoft.com/office/officeart/2005/8/layout/hList9"/>
    <dgm:cxn modelId="{975D27FC-863D-BC42-B515-B18493423450}" type="presParOf" srcId="{3BED0CDB-F8E1-4CDC-8AFA-C07001375E4B}" destId="{D252E57D-B712-414C-AD20-8DDA2AB92189}" srcOrd="0" destOrd="0" presId="urn:microsoft.com/office/officeart/2005/8/layout/hList9"/>
    <dgm:cxn modelId="{3CFDE833-552F-9648-AEF0-C28276A25210}" type="presParOf" srcId="{3BED0CDB-F8E1-4CDC-8AFA-C07001375E4B}" destId="{D7E86103-9B65-43EF-AF61-31CC8886C92D}" srcOrd="1" destOrd="0" presId="urn:microsoft.com/office/officeart/2005/8/layout/hList9"/>
    <dgm:cxn modelId="{525F7631-ED98-EC43-AAE7-3BC71976EC62}" type="presParOf" srcId="{70EED8B5-8F8E-40A4-ACD2-5C16B574C5F6}" destId="{DD030151-04BC-45FB-BF3D-DA01C5411E23}" srcOrd="7" destOrd="0" presId="urn:microsoft.com/office/officeart/2005/8/layout/hList9"/>
    <dgm:cxn modelId="{E5D948BF-D716-F544-9017-EF0AF7B87C32}" type="presParOf" srcId="{70EED8B5-8F8E-40A4-ACD2-5C16B574C5F6}" destId="{8BE9CA6E-E08B-4A4D-9328-AFFF75DDE535}" srcOrd="8"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85AD2F-35F4-44F3-85A5-054D1E799064}" type="doc">
      <dgm:prSet loTypeId="urn:microsoft.com/office/officeart/2008/layout/VerticalCurvedList" loCatId="list" qsTypeId="urn:microsoft.com/office/officeart/2005/8/quickstyle/simple1" qsCatId="simple" csTypeId="urn:microsoft.com/office/officeart/2005/8/colors/accent0_3" csCatId="mainScheme" phldr="1"/>
      <dgm:spPr/>
      <dgm:t>
        <a:bodyPr/>
        <a:lstStyle/>
        <a:p>
          <a:endParaRPr lang="de-DE"/>
        </a:p>
      </dgm:t>
    </dgm:pt>
    <dgm:pt modelId="{987D8F70-1617-4F88-9583-2BA90B488107}">
      <dgm:prSet phldrT="[Text]"/>
      <dgm:spPr/>
      <dgm:t>
        <a:bodyPr/>
        <a:lstStyle/>
        <a:p>
          <a:r>
            <a:rPr lang="de-DE" dirty="0"/>
            <a:t>Software </a:t>
          </a:r>
          <a:r>
            <a:rPr lang="de-DE" dirty="0" err="1"/>
            <a:t>as</a:t>
          </a:r>
          <a:r>
            <a:rPr lang="de-DE" dirty="0"/>
            <a:t> a Service - SaaS</a:t>
          </a:r>
        </a:p>
      </dgm:t>
    </dgm:pt>
    <dgm:pt modelId="{9843AF3D-E8B0-4B41-81BD-621EE1C172C3}" type="parTrans" cxnId="{23891252-FF23-48B3-A889-FBB08DC0CFDF}">
      <dgm:prSet/>
      <dgm:spPr/>
      <dgm:t>
        <a:bodyPr/>
        <a:lstStyle/>
        <a:p>
          <a:endParaRPr lang="de-DE"/>
        </a:p>
      </dgm:t>
    </dgm:pt>
    <dgm:pt modelId="{25C5D38A-6654-4AB9-B6D4-5A47D8618E32}" type="sibTrans" cxnId="{23891252-FF23-48B3-A889-FBB08DC0CFDF}">
      <dgm:prSet/>
      <dgm:spPr/>
      <dgm:t>
        <a:bodyPr/>
        <a:lstStyle/>
        <a:p>
          <a:endParaRPr lang="de-DE"/>
        </a:p>
      </dgm:t>
    </dgm:pt>
    <dgm:pt modelId="{1EA1713B-FE55-41DA-805A-FE6DAD23387D}">
      <dgm:prSet phldrT="[Text]"/>
      <dgm:spPr/>
      <dgm:t>
        <a:bodyPr/>
        <a:lstStyle/>
        <a:p>
          <a:r>
            <a:rPr lang="de-DE" dirty="0"/>
            <a:t>(Business) </a:t>
          </a:r>
          <a:r>
            <a:rPr lang="de-DE" dirty="0" err="1"/>
            <a:t>Applications</a:t>
          </a:r>
          <a:r>
            <a:rPr lang="de-DE" dirty="0"/>
            <a:t> </a:t>
          </a:r>
          <a:r>
            <a:rPr lang="de-DE" dirty="0" err="1"/>
            <a:t>are</a:t>
          </a:r>
          <a:r>
            <a:rPr lang="de-DE" dirty="0"/>
            <a:t> </a:t>
          </a:r>
          <a:r>
            <a:rPr lang="de-DE" dirty="0" err="1"/>
            <a:t>provided</a:t>
          </a:r>
          <a:r>
            <a:rPr lang="de-DE" dirty="0"/>
            <a:t> </a:t>
          </a:r>
          <a:r>
            <a:rPr lang="de-DE" dirty="0" err="1"/>
            <a:t>as</a:t>
          </a:r>
          <a:r>
            <a:rPr lang="de-DE" dirty="0"/>
            <a:t> </a:t>
          </a:r>
          <a:r>
            <a:rPr lang="de-DE" dirty="0" err="1"/>
            <a:t>standardized</a:t>
          </a:r>
          <a:r>
            <a:rPr lang="de-DE" dirty="0"/>
            <a:t> </a:t>
          </a:r>
          <a:r>
            <a:rPr lang="de-DE" dirty="0" err="1"/>
            <a:t>services</a:t>
          </a:r>
          <a:endParaRPr lang="de-DE" dirty="0"/>
        </a:p>
      </dgm:t>
    </dgm:pt>
    <dgm:pt modelId="{E84F5E79-3219-4C61-84F0-2336C684E5B5}" type="parTrans" cxnId="{4AE31E29-3C1F-4410-8E3E-26FA4B6EFAB2}">
      <dgm:prSet/>
      <dgm:spPr/>
      <dgm:t>
        <a:bodyPr/>
        <a:lstStyle/>
        <a:p>
          <a:endParaRPr lang="de-DE"/>
        </a:p>
      </dgm:t>
    </dgm:pt>
    <dgm:pt modelId="{118C0C93-10F9-41D1-9646-B72492F4465A}" type="sibTrans" cxnId="{4AE31E29-3C1F-4410-8E3E-26FA4B6EFAB2}">
      <dgm:prSet/>
      <dgm:spPr/>
      <dgm:t>
        <a:bodyPr/>
        <a:lstStyle/>
        <a:p>
          <a:endParaRPr lang="de-DE"/>
        </a:p>
      </dgm:t>
    </dgm:pt>
    <dgm:pt modelId="{4914F42F-E1CF-4BC1-89EE-094E04331897}">
      <dgm:prSet phldrT="[Text]"/>
      <dgm:spPr/>
      <dgm:t>
        <a:bodyPr/>
        <a:lstStyle/>
        <a:p>
          <a:r>
            <a:rPr lang="de-DE" dirty="0" err="1"/>
            <a:t>Examples</a:t>
          </a:r>
          <a:r>
            <a:rPr lang="de-DE" dirty="0"/>
            <a:t>: Mail-App, Google-</a:t>
          </a:r>
          <a:r>
            <a:rPr lang="de-DE" dirty="0" err="1"/>
            <a:t>Docs</a:t>
          </a:r>
          <a:r>
            <a:rPr lang="de-DE" dirty="0"/>
            <a:t>, …</a:t>
          </a:r>
        </a:p>
      </dgm:t>
    </dgm:pt>
    <dgm:pt modelId="{585449BF-05A3-4586-A08C-9CD39E2C8FC6}" type="parTrans" cxnId="{ADD54E3C-F947-4204-A410-37102014A0CF}">
      <dgm:prSet/>
      <dgm:spPr/>
      <dgm:t>
        <a:bodyPr/>
        <a:lstStyle/>
        <a:p>
          <a:endParaRPr lang="de-DE"/>
        </a:p>
      </dgm:t>
    </dgm:pt>
    <dgm:pt modelId="{4C921A2F-5C17-4DB3-94B0-A70814514536}" type="sibTrans" cxnId="{ADD54E3C-F947-4204-A410-37102014A0CF}">
      <dgm:prSet/>
      <dgm:spPr/>
      <dgm:t>
        <a:bodyPr/>
        <a:lstStyle/>
        <a:p>
          <a:endParaRPr lang="de-DE"/>
        </a:p>
      </dgm:t>
    </dgm:pt>
    <dgm:pt modelId="{B52D0CB8-3A5B-4C5C-A305-3DFC552D5267}">
      <dgm:prSet phldrT="[Text]"/>
      <dgm:spPr/>
      <dgm:t>
        <a:bodyPr/>
        <a:lstStyle/>
        <a:p>
          <a:r>
            <a:rPr lang="de-DE" dirty="0" err="1"/>
            <a:t>Platform</a:t>
          </a:r>
          <a:r>
            <a:rPr lang="de-DE" dirty="0"/>
            <a:t> </a:t>
          </a:r>
          <a:r>
            <a:rPr lang="de-DE" dirty="0" err="1"/>
            <a:t>as</a:t>
          </a:r>
          <a:r>
            <a:rPr lang="de-DE" dirty="0"/>
            <a:t> a Service - </a:t>
          </a:r>
          <a:r>
            <a:rPr lang="de-DE" dirty="0" err="1"/>
            <a:t>PaaS</a:t>
          </a:r>
          <a:endParaRPr lang="de-DE" dirty="0"/>
        </a:p>
      </dgm:t>
    </dgm:pt>
    <dgm:pt modelId="{3CB43F34-F9DB-40F5-B15E-FBB47998D002}" type="parTrans" cxnId="{437DDAB1-6F6E-46CB-9324-E772A902EBE8}">
      <dgm:prSet/>
      <dgm:spPr/>
      <dgm:t>
        <a:bodyPr/>
        <a:lstStyle/>
        <a:p>
          <a:endParaRPr lang="de-DE"/>
        </a:p>
      </dgm:t>
    </dgm:pt>
    <dgm:pt modelId="{1056B07C-AD4A-475F-BF55-EAC550E68FEC}" type="sibTrans" cxnId="{437DDAB1-6F6E-46CB-9324-E772A902EBE8}">
      <dgm:prSet/>
      <dgm:spPr/>
      <dgm:t>
        <a:bodyPr/>
        <a:lstStyle/>
        <a:p>
          <a:endParaRPr lang="de-DE"/>
        </a:p>
      </dgm:t>
    </dgm:pt>
    <dgm:pt modelId="{7950B531-ADCF-4817-AA6D-36245A50E9CD}">
      <dgm:prSet phldrT="[Text]"/>
      <dgm:spPr/>
      <dgm:t>
        <a:bodyPr/>
        <a:lstStyle/>
        <a:p>
          <a:r>
            <a:rPr lang="de-DE" dirty="0"/>
            <a:t>Tools </a:t>
          </a:r>
          <a:r>
            <a:rPr lang="de-DE" dirty="0" err="1"/>
            <a:t>and</a:t>
          </a:r>
          <a:r>
            <a:rPr lang="de-DE" dirty="0"/>
            <a:t> APIs </a:t>
          </a:r>
          <a:r>
            <a:rPr lang="de-DE" dirty="0" err="1"/>
            <a:t>that</a:t>
          </a:r>
          <a:r>
            <a:rPr lang="de-DE" dirty="0"/>
            <a:t> </a:t>
          </a:r>
          <a:r>
            <a:rPr lang="de-DE" dirty="0" err="1"/>
            <a:t>take</a:t>
          </a:r>
          <a:r>
            <a:rPr lang="de-DE" dirty="0"/>
            <a:t> care </a:t>
          </a:r>
          <a:r>
            <a:rPr lang="de-DE" dirty="0" err="1"/>
            <a:t>of</a:t>
          </a:r>
          <a:r>
            <a:rPr lang="de-DE" dirty="0"/>
            <a:t> </a:t>
          </a:r>
          <a:r>
            <a:rPr lang="de-DE" dirty="0" err="1"/>
            <a:t>IaaS</a:t>
          </a:r>
          <a:r>
            <a:rPr lang="de-DE" dirty="0"/>
            <a:t> </a:t>
          </a:r>
          <a:r>
            <a:rPr lang="de-DE" dirty="0" err="1"/>
            <a:t>layer</a:t>
          </a:r>
          <a:r>
            <a:rPr lang="de-DE" dirty="0"/>
            <a:t> </a:t>
          </a:r>
          <a:r>
            <a:rPr lang="de-DE" dirty="0" err="1"/>
            <a:t>and</a:t>
          </a:r>
          <a:r>
            <a:rPr lang="de-DE" dirty="0"/>
            <a:t> </a:t>
          </a:r>
          <a:r>
            <a:rPr lang="de-DE" dirty="0" err="1"/>
            <a:t>simplify</a:t>
          </a:r>
          <a:r>
            <a:rPr lang="de-DE" dirty="0"/>
            <a:t> </a:t>
          </a:r>
          <a:r>
            <a:rPr lang="de-DE" dirty="0" err="1"/>
            <a:t>development</a:t>
          </a:r>
          <a:r>
            <a:rPr lang="de-DE" dirty="0"/>
            <a:t> </a:t>
          </a:r>
          <a:r>
            <a:rPr lang="de-DE" dirty="0" err="1"/>
            <a:t>are</a:t>
          </a:r>
          <a:r>
            <a:rPr lang="de-DE" dirty="0"/>
            <a:t> </a:t>
          </a:r>
          <a:r>
            <a:rPr lang="de-DE" dirty="0" err="1"/>
            <a:t>provided</a:t>
          </a:r>
          <a:endParaRPr lang="de-DE" dirty="0"/>
        </a:p>
      </dgm:t>
    </dgm:pt>
    <dgm:pt modelId="{9ECC5B8B-B23F-4838-8FE9-F6F4A5E94076}" type="parTrans" cxnId="{D484A2B3-1703-4C0D-85C5-1A0ED7D108C6}">
      <dgm:prSet/>
      <dgm:spPr/>
      <dgm:t>
        <a:bodyPr/>
        <a:lstStyle/>
        <a:p>
          <a:endParaRPr lang="de-DE"/>
        </a:p>
      </dgm:t>
    </dgm:pt>
    <dgm:pt modelId="{388D62ED-A579-4074-9ED0-C2C8F9FCF68D}" type="sibTrans" cxnId="{D484A2B3-1703-4C0D-85C5-1A0ED7D108C6}">
      <dgm:prSet/>
      <dgm:spPr/>
      <dgm:t>
        <a:bodyPr/>
        <a:lstStyle/>
        <a:p>
          <a:endParaRPr lang="de-DE"/>
        </a:p>
      </dgm:t>
    </dgm:pt>
    <dgm:pt modelId="{1B225298-BB30-4E65-8A98-7C2F9AF9B8D0}">
      <dgm:prSet phldrT="[Text]"/>
      <dgm:spPr/>
      <dgm:t>
        <a:bodyPr/>
        <a:lstStyle/>
        <a:p>
          <a:r>
            <a:rPr lang="de-DE" dirty="0" err="1"/>
            <a:t>Examples</a:t>
          </a:r>
          <a:r>
            <a:rPr lang="de-DE" dirty="0"/>
            <a:t>: APIs </a:t>
          </a:r>
          <a:r>
            <a:rPr lang="de-DE" dirty="0" err="1"/>
            <a:t>for</a:t>
          </a:r>
          <a:r>
            <a:rPr lang="de-DE" dirty="0"/>
            <a:t> </a:t>
          </a:r>
          <a:r>
            <a:rPr lang="de-DE" dirty="0" err="1"/>
            <a:t>billing</a:t>
          </a:r>
          <a:r>
            <a:rPr lang="de-DE" dirty="0"/>
            <a:t>, IAM, </a:t>
          </a:r>
          <a:r>
            <a:rPr lang="de-DE" dirty="0" err="1"/>
            <a:t>load</a:t>
          </a:r>
          <a:r>
            <a:rPr lang="de-DE" dirty="0"/>
            <a:t> </a:t>
          </a:r>
          <a:r>
            <a:rPr lang="de-DE" dirty="0" err="1"/>
            <a:t>balancing</a:t>
          </a:r>
          <a:r>
            <a:rPr lang="de-DE" dirty="0"/>
            <a:t>, … -&gt; Google App Engine, Amazon AWS</a:t>
          </a:r>
        </a:p>
      </dgm:t>
    </dgm:pt>
    <dgm:pt modelId="{8148F372-E959-450A-BD1A-3B11DF3F8CC2}" type="parTrans" cxnId="{CA166629-E50C-41C5-8588-BC5435A48F30}">
      <dgm:prSet/>
      <dgm:spPr/>
      <dgm:t>
        <a:bodyPr/>
        <a:lstStyle/>
        <a:p>
          <a:endParaRPr lang="de-DE"/>
        </a:p>
      </dgm:t>
    </dgm:pt>
    <dgm:pt modelId="{3386D709-4DDF-434F-93B0-226F9D61B7B5}" type="sibTrans" cxnId="{CA166629-E50C-41C5-8588-BC5435A48F30}">
      <dgm:prSet/>
      <dgm:spPr/>
      <dgm:t>
        <a:bodyPr/>
        <a:lstStyle/>
        <a:p>
          <a:endParaRPr lang="de-DE"/>
        </a:p>
      </dgm:t>
    </dgm:pt>
    <dgm:pt modelId="{DF4AF52B-9BC1-45B1-BACA-2CB68A3F4A43}">
      <dgm:prSet phldrT="[Text]"/>
      <dgm:spPr/>
      <dgm:t>
        <a:bodyPr/>
        <a:lstStyle/>
        <a:p>
          <a:r>
            <a:rPr lang="de-DE" dirty="0"/>
            <a:t>Infrastructure </a:t>
          </a:r>
          <a:r>
            <a:rPr lang="de-DE" dirty="0" err="1"/>
            <a:t>as</a:t>
          </a:r>
          <a:r>
            <a:rPr lang="de-DE" dirty="0"/>
            <a:t> a Service - </a:t>
          </a:r>
          <a:r>
            <a:rPr lang="de-DE" dirty="0" err="1"/>
            <a:t>IaaS</a:t>
          </a:r>
          <a:endParaRPr lang="de-DE" dirty="0"/>
        </a:p>
      </dgm:t>
    </dgm:pt>
    <dgm:pt modelId="{47822028-2A9E-4DC8-95DC-817024C1FE44}" type="parTrans" cxnId="{90E8B8EE-53E8-4450-A494-098AA2EEFCE6}">
      <dgm:prSet/>
      <dgm:spPr/>
      <dgm:t>
        <a:bodyPr/>
        <a:lstStyle/>
        <a:p>
          <a:endParaRPr lang="de-DE"/>
        </a:p>
      </dgm:t>
    </dgm:pt>
    <dgm:pt modelId="{88A2BA11-A023-43CB-A2BE-440C8A426510}" type="sibTrans" cxnId="{90E8B8EE-53E8-4450-A494-098AA2EEFCE6}">
      <dgm:prSet/>
      <dgm:spPr/>
      <dgm:t>
        <a:bodyPr/>
        <a:lstStyle/>
        <a:p>
          <a:endParaRPr lang="de-DE"/>
        </a:p>
      </dgm:t>
    </dgm:pt>
    <dgm:pt modelId="{D987432A-163E-40EC-BF6A-FB9B29E721C7}">
      <dgm:prSet phldrT="[Text]"/>
      <dgm:spPr/>
      <dgm:t>
        <a:bodyPr/>
        <a:lstStyle/>
        <a:p>
          <a:r>
            <a:rPr lang="de-DE" dirty="0"/>
            <a:t>Computing, </a:t>
          </a:r>
          <a:r>
            <a:rPr lang="de-DE" dirty="0" err="1"/>
            <a:t>network</a:t>
          </a:r>
          <a:r>
            <a:rPr lang="de-DE" dirty="0"/>
            <a:t> </a:t>
          </a:r>
          <a:r>
            <a:rPr lang="de-DE" dirty="0" err="1"/>
            <a:t>and</a:t>
          </a:r>
          <a:r>
            <a:rPr lang="de-DE" dirty="0"/>
            <a:t> </a:t>
          </a:r>
          <a:r>
            <a:rPr lang="de-DE" dirty="0" err="1"/>
            <a:t>storage</a:t>
          </a:r>
          <a:r>
            <a:rPr lang="de-DE" dirty="0"/>
            <a:t> </a:t>
          </a:r>
          <a:r>
            <a:rPr lang="de-DE" dirty="0" err="1"/>
            <a:t>infrastructure</a:t>
          </a:r>
          <a:r>
            <a:rPr lang="de-DE" dirty="0"/>
            <a:t> </a:t>
          </a:r>
          <a:r>
            <a:rPr lang="de-DE" dirty="0" err="1"/>
            <a:t>is</a:t>
          </a:r>
          <a:r>
            <a:rPr lang="de-DE" dirty="0"/>
            <a:t> </a:t>
          </a:r>
          <a:r>
            <a:rPr lang="de-DE" dirty="0" err="1"/>
            <a:t>provided</a:t>
          </a:r>
          <a:endParaRPr lang="de-DE" dirty="0"/>
        </a:p>
      </dgm:t>
    </dgm:pt>
    <dgm:pt modelId="{D4BA0A67-F93E-4A0A-A9BD-EDA89CDD7497}" type="parTrans" cxnId="{946917D4-C449-424E-9AE1-8B78D929BEFC}">
      <dgm:prSet/>
      <dgm:spPr/>
      <dgm:t>
        <a:bodyPr/>
        <a:lstStyle/>
        <a:p>
          <a:endParaRPr lang="de-DE"/>
        </a:p>
      </dgm:t>
    </dgm:pt>
    <dgm:pt modelId="{D7EBBCDB-A4B4-45D9-B22F-847D77216F12}" type="sibTrans" cxnId="{946917D4-C449-424E-9AE1-8B78D929BEFC}">
      <dgm:prSet/>
      <dgm:spPr/>
      <dgm:t>
        <a:bodyPr/>
        <a:lstStyle/>
        <a:p>
          <a:endParaRPr lang="de-DE"/>
        </a:p>
      </dgm:t>
    </dgm:pt>
    <dgm:pt modelId="{2E588BA9-057B-41F4-892B-543ADE105F63}">
      <dgm:prSet phldrT="[Text]"/>
      <dgm:spPr/>
      <dgm:t>
        <a:bodyPr/>
        <a:lstStyle/>
        <a:p>
          <a:r>
            <a:rPr lang="de-DE" dirty="0" err="1"/>
            <a:t>Examples</a:t>
          </a:r>
          <a:r>
            <a:rPr lang="de-DE" dirty="0"/>
            <a:t>: </a:t>
          </a:r>
          <a:r>
            <a:rPr lang="de-DE" dirty="0" err="1"/>
            <a:t>rent</a:t>
          </a:r>
          <a:r>
            <a:rPr lang="de-DE" dirty="0"/>
            <a:t> </a:t>
          </a:r>
          <a:r>
            <a:rPr lang="de-DE" dirty="0" err="1"/>
            <a:t>and</a:t>
          </a:r>
          <a:r>
            <a:rPr lang="de-DE" dirty="0"/>
            <a:t> </a:t>
          </a:r>
          <a:r>
            <a:rPr lang="de-DE" dirty="0" err="1"/>
            <a:t>connect</a:t>
          </a:r>
          <a:r>
            <a:rPr lang="de-DE" dirty="0"/>
            <a:t> </a:t>
          </a:r>
          <a:r>
            <a:rPr lang="de-DE" dirty="0" err="1"/>
            <a:t>virtual</a:t>
          </a:r>
          <a:r>
            <a:rPr lang="de-DE" dirty="0"/>
            <a:t> </a:t>
          </a:r>
          <a:r>
            <a:rPr lang="de-DE" dirty="0" err="1"/>
            <a:t>machines</a:t>
          </a:r>
          <a:r>
            <a:rPr lang="de-DE" dirty="0"/>
            <a:t> on Amazon EC2 </a:t>
          </a:r>
          <a:r>
            <a:rPr lang="de-DE" dirty="0" err="1"/>
            <a:t>or</a:t>
          </a:r>
          <a:r>
            <a:rPr lang="de-DE" dirty="0"/>
            <a:t> </a:t>
          </a:r>
          <a:r>
            <a:rPr lang="de-DE" dirty="0" err="1"/>
            <a:t>Rackspace</a:t>
          </a:r>
          <a:r>
            <a:rPr lang="de-DE" dirty="0"/>
            <a:t> Cloud</a:t>
          </a:r>
        </a:p>
      </dgm:t>
    </dgm:pt>
    <dgm:pt modelId="{A8D3C8E5-ED38-49CA-B1A0-C44DF2D522D6}" type="parTrans" cxnId="{390EC07A-A46A-4632-AB2D-8B6C5357FA7E}">
      <dgm:prSet/>
      <dgm:spPr/>
      <dgm:t>
        <a:bodyPr/>
        <a:lstStyle/>
        <a:p>
          <a:endParaRPr lang="de-DE"/>
        </a:p>
      </dgm:t>
    </dgm:pt>
    <dgm:pt modelId="{A44D6A42-DBFF-4B3E-9D3B-59CBC04E21D5}" type="sibTrans" cxnId="{390EC07A-A46A-4632-AB2D-8B6C5357FA7E}">
      <dgm:prSet/>
      <dgm:spPr/>
      <dgm:t>
        <a:bodyPr/>
        <a:lstStyle/>
        <a:p>
          <a:endParaRPr lang="de-DE"/>
        </a:p>
      </dgm:t>
    </dgm:pt>
    <dgm:pt modelId="{3ED70DE5-2D3B-4CA6-B325-DBB6B05FDCB7}" type="pres">
      <dgm:prSet presAssocID="{2385AD2F-35F4-44F3-85A5-054D1E799064}" presName="Name0" presStyleCnt="0">
        <dgm:presLayoutVars>
          <dgm:chMax val="7"/>
          <dgm:chPref val="7"/>
          <dgm:dir/>
        </dgm:presLayoutVars>
      </dgm:prSet>
      <dgm:spPr/>
    </dgm:pt>
    <dgm:pt modelId="{E5072D2A-6B07-4B67-AFA2-B910C41A458A}" type="pres">
      <dgm:prSet presAssocID="{2385AD2F-35F4-44F3-85A5-054D1E799064}" presName="Name1" presStyleCnt="0"/>
      <dgm:spPr/>
    </dgm:pt>
    <dgm:pt modelId="{D1E62DC2-94B5-4F80-A998-2411D7628ED7}" type="pres">
      <dgm:prSet presAssocID="{2385AD2F-35F4-44F3-85A5-054D1E799064}" presName="cycle" presStyleCnt="0"/>
      <dgm:spPr/>
    </dgm:pt>
    <dgm:pt modelId="{6A7A68C4-99B6-4927-801E-97CC70416077}" type="pres">
      <dgm:prSet presAssocID="{2385AD2F-35F4-44F3-85A5-054D1E799064}" presName="srcNode" presStyleLbl="node1" presStyleIdx="0" presStyleCnt="3"/>
      <dgm:spPr/>
    </dgm:pt>
    <dgm:pt modelId="{560127FB-2493-439F-B473-89FE5EAF63AE}" type="pres">
      <dgm:prSet presAssocID="{2385AD2F-35F4-44F3-85A5-054D1E799064}" presName="conn" presStyleLbl="parChTrans1D2" presStyleIdx="0" presStyleCnt="1"/>
      <dgm:spPr/>
    </dgm:pt>
    <dgm:pt modelId="{D22CE658-14A3-4345-9FA3-AF7AE378B125}" type="pres">
      <dgm:prSet presAssocID="{2385AD2F-35F4-44F3-85A5-054D1E799064}" presName="extraNode" presStyleLbl="node1" presStyleIdx="0" presStyleCnt="3"/>
      <dgm:spPr/>
    </dgm:pt>
    <dgm:pt modelId="{904AD32C-BCA9-4AD5-BAA6-E2657CB11EAD}" type="pres">
      <dgm:prSet presAssocID="{2385AD2F-35F4-44F3-85A5-054D1E799064}" presName="dstNode" presStyleLbl="node1" presStyleIdx="0" presStyleCnt="3"/>
      <dgm:spPr/>
    </dgm:pt>
    <dgm:pt modelId="{F7D246AC-6CA7-41F2-B4A1-AFE3CB0619AF}" type="pres">
      <dgm:prSet presAssocID="{987D8F70-1617-4F88-9583-2BA90B488107}" presName="text_1" presStyleLbl="node1" presStyleIdx="0" presStyleCnt="3">
        <dgm:presLayoutVars>
          <dgm:bulletEnabled val="1"/>
        </dgm:presLayoutVars>
      </dgm:prSet>
      <dgm:spPr/>
    </dgm:pt>
    <dgm:pt modelId="{95B25754-ADB2-4460-ADB4-B3AE2CAF5AFA}" type="pres">
      <dgm:prSet presAssocID="{987D8F70-1617-4F88-9583-2BA90B488107}" presName="accent_1" presStyleCnt="0"/>
      <dgm:spPr/>
    </dgm:pt>
    <dgm:pt modelId="{386293D3-1A53-410D-8173-0B3D625BA72F}" type="pres">
      <dgm:prSet presAssocID="{987D8F70-1617-4F88-9583-2BA90B488107}" presName="accentRepeatNode" presStyleLbl="solidFgAcc1" presStyleIdx="0" presStyleCnt="3"/>
      <dgm:spPr/>
    </dgm:pt>
    <dgm:pt modelId="{CB053255-E5F2-4F3E-879F-12E8C5EF6421}" type="pres">
      <dgm:prSet presAssocID="{B52D0CB8-3A5B-4C5C-A305-3DFC552D5267}" presName="text_2" presStyleLbl="node1" presStyleIdx="1" presStyleCnt="3">
        <dgm:presLayoutVars>
          <dgm:bulletEnabled val="1"/>
        </dgm:presLayoutVars>
      </dgm:prSet>
      <dgm:spPr/>
    </dgm:pt>
    <dgm:pt modelId="{3CF12F2B-34FE-4E58-9591-4714E1BB4B56}" type="pres">
      <dgm:prSet presAssocID="{B52D0CB8-3A5B-4C5C-A305-3DFC552D5267}" presName="accent_2" presStyleCnt="0"/>
      <dgm:spPr/>
    </dgm:pt>
    <dgm:pt modelId="{17F806E6-77AC-4B25-829B-CE6DDB2DCBD1}" type="pres">
      <dgm:prSet presAssocID="{B52D0CB8-3A5B-4C5C-A305-3DFC552D5267}" presName="accentRepeatNode" presStyleLbl="solidFgAcc1" presStyleIdx="1" presStyleCnt="3"/>
      <dgm:spPr/>
    </dgm:pt>
    <dgm:pt modelId="{F5906E1D-3CBB-4316-AD64-6125D79355D5}" type="pres">
      <dgm:prSet presAssocID="{DF4AF52B-9BC1-45B1-BACA-2CB68A3F4A43}" presName="text_3" presStyleLbl="node1" presStyleIdx="2" presStyleCnt="3">
        <dgm:presLayoutVars>
          <dgm:bulletEnabled val="1"/>
        </dgm:presLayoutVars>
      </dgm:prSet>
      <dgm:spPr/>
    </dgm:pt>
    <dgm:pt modelId="{881793E8-06B1-43E6-BB44-94F00A21B916}" type="pres">
      <dgm:prSet presAssocID="{DF4AF52B-9BC1-45B1-BACA-2CB68A3F4A43}" presName="accent_3" presStyleCnt="0"/>
      <dgm:spPr/>
    </dgm:pt>
    <dgm:pt modelId="{B7298EEC-73C7-4CAA-A5EB-A78507218D02}" type="pres">
      <dgm:prSet presAssocID="{DF4AF52B-9BC1-45B1-BACA-2CB68A3F4A43}" presName="accentRepeatNode" presStyleLbl="solidFgAcc1" presStyleIdx="2" presStyleCnt="3"/>
      <dgm:spPr/>
    </dgm:pt>
  </dgm:ptLst>
  <dgm:cxnLst>
    <dgm:cxn modelId="{6B142508-C39D-DB45-841A-54C684864701}" type="presOf" srcId="{1EA1713B-FE55-41DA-805A-FE6DAD23387D}" destId="{F7D246AC-6CA7-41F2-B4A1-AFE3CB0619AF}" srcOrd="0" destOrd="1" presId="urn:microsoft.com/office/officeart/2008/layout/VerticalCurvedList"/>
    <dgm:cxn modelId="{0214B20A-8BE4-B74F-9360-C3809FF2E7BF}" type="presOf" srcId="{4914F42F-E1CF-4BC1-89EE-094E04331897}" destId="{F7D246AC-6CA7-41F2-B4A1-AFE3CB0619AF}" srcOrd="0" destOrd="2" presId="urn:microsoft.com/office/officeart/2008/layout/VerticalCurvedList"/>
    <dgm:cxn modelId="{C3330712-679D-774E-90B5-8D01D2097411}" type="presOf" srcId="{B52D0CB8-3A5B-4C5C-A305-3DFC552D5267}" destId="{CB053255-E5F2-4F3E-879F-12E8C5EF6421}" srcOrd="0" destOrd="0" presId="urn:microsoft.com/office/officeart/2008/layout/VerticalCurvedList"/>
    <dgm:cxn modelId="{4AE31E29-3C1F-4410-8E3E-26FA4B6EFAB2}" srcId="{987D8F70-1617-4F88-9583-2BA90B488107}" destId="{1EA1713B-FE55-41DA-805A-FE6DAD23387D}" srcOrd="0" destOrd="0" parTransId="{E84F5E79-3219-4C61-84F0-2336C684E5B5}" sibTransId="{118C0C93-10F9-41D1-9646-B72492F4465A}"/>
    <dgm:cxn modelId="{CA166629-E50C-41C5-8588-BC5435A48F30}" srcId="{B52D0CB8-3A5B-4C5C-A305-3DFC552D5267}" destId="{1B225298-BB30-4E65-8A98-7C2F9AF9B8D0}" srcOrd="1" destOrd="0" parTransId="{8148F372-E959-450A-BD1A-3B11DF3F8CC2}" sibTransId="{3386D709-4DDF-434F-93B0-226F9D61B7B5}"/>
    <dgm:cxn modelId="{0D845430-0902-954F-AE0A-0B24BB878D12}" type="presOf" srcId="{7950B531-ADCF-4817-AA6D-36245A50E9CD}" destId="{CB053255-E5F2-4F3E-879F-12E8C5EF6421}" srcOrd="0" destOrd="1" presId="urn:microsoft.com/office/officeart/2008/layout/VerticalCurvedList"/>
    <dgm:cxn modelId="{4F48FD35-FD94-A54D-BC76-64999DC378BF}" type="presOf" srcId="{D987432A-163E-40EC-BF6A-FB9B29E721C7}" destId="{F5906E1D-3CBB-4316-AD64-6125D79355D5}" srcOrd="0" destOrd="1" presId="urn:microsoft.com/office/officeart/2008/layout/VerticalCurvedList"/>
    <dgm:cxn modelId="{ADD54E3C-F947-4204-A410-37102014A0CF}" srcId="{987D8F70-1617-4F88-9583-2BA90B488107}" destId="{4914F42F-E1CF-4BC1-89EE-094E04331897}" srcOrd="1" destOrd="0" parTransId="{585449BF-05A3-4586-A08C-9CD39E2C8FC6}" sibTransId="{4C921A2F-5C17-4DB3-94B0-A70814514536}"/>
    <dgm:cxn modelId="{23891252-FF23-48B3-A889-FBB08DC0CFDF}" srcId="{2385AD2F-35F4-44F3-85A5-054D1E799064}" destId="{987D8F70-1617-4F88-9583-2BA90B488107}" srcOrd="0" destOrd="0" parTransId="{9843AF3D-E8B0-4B41-81BD-621EE1C172C3}" sibTransId="{25C5D38A-6654-4AB9-B6D4-5A47D8618E32}"/>
    <dgm:cxn modelId="{62F7585A-C84A-2E45-9F3E-42731AA77766}" type="presOf" srcId="{1B225298-BB30-4E65-8A98-7C2F9AF9B8D0}" destId="{CB053255-E5F2-4F3E-879F-12E8C5EF6421}" srcOrd="0" destOrd="2" presId="urn:microsoft.com/office/officeart/2008/layout/VerticalCurvedList"/>
    <dgm:cxn modelId="{BF27665C-639D-0441-BE7F-8306C6DB00B1}" type="presOf" srcId="{987D8F70-1617-4F88-9583-2BA90B488107}" destId="{F7D246AC-6CA7-41F2-B4A1-AFE3CB0619AF}" srcOrd="0" destOrd="0" presId="urn:microsoft.com/office/officeart/2008/layout/VerticalCurvedList"/>
    <dgm:cxn modelId="{0824276A-953C-E245-8DA2-599D8F344CF4}" type="presOf" srcId="{DF4AF52B-9BC1-45B1-BACA-2CB68A3F4A43}" destId="{F5906E1D-3CBB-4316-AD64-6125D79355D5}" srcOrd="0" destOrd="0" presId="urn:microsoft.com/office/officeart/2008/layout/VerticalCurvedList"/>
    <dgm:cxn modelId="{390EC07A-A46A-4632-AB2D-8B6C5357FA7E}" srcId="{DF4AF52B-9BC1-45B1-BACA-2CB68A3F4A43}" destId="{2E588BA9-057B-41F4-892B-543ADE105F63}" srcOrd="1" destOrd="0" parTransId="{A8D3C8E5-ED38-49CA-B1A0-C44DF2D522D6}" sibTransId="{A44D6A42-DBFF-4B3E-9D3B-59CBC04E21D5}"/>
    <dgm:cxn modelId="{437DDAB1-6F6E-46CB-9324-E772A902EBE8}" srcId="{2385AD2F-35F4-44F3-85A5-054D1E799064}" destId="{B52D0CB8-3A5B-4C5C-A305-3DFC552D5267}" srcOrd="1" destOrd="0" parTransId="{3CB43F34-F9DB-40F5-B15E-FBB47998D002}" sibTransId="{1056B07C-AD4A-475F-BF55-EAC550E68FEC}"/>
    <dgm:cxn modelId="{D484A2B3-1703-4C0D-85C5-1A0ED7D108C6}" srcId="{B52D0CB8-3A5B-4C5C-A305-3DFC552D5267}" destId="{7950B531-ADCF-4817-AA6D-36245A50E9CD}" srcOrd="0" destOrd="0" parTransId="{9ECC5B8B-B23F-4838-8FE9-F6F4A5E94076}" sibTransId="{388D62ED-A579-4074-9ED0-C2C8F9FCF68D}"/>
    <dgm:cxn modelId="{F7D3F3BE-1B93-1944-A946-8FA31090D50C}" type="presOf" srcId="{2385AD2F-35F4-44F3-85A5-054D1E799064}" destId="{3ED70DE5-2D3B-4CA6-B325-DBB6B05FDCB7}" srcOrd="0" destOrd="0" presId="urn:microsoft.com/office/officeart/2008/layout/VerticalCurvedList"/>
    <dgm:cxn modelId="{D98D9EC7-DBE7-7443-A80C-7374475D4098}" type="presOf" srcId="{2E588BA9-057B-41F4-892B-543ADE105F63}" destId="{F5906E1D-3CBB-4316-AD64-6125D79355D5}" srcOrd="0" destOrd="2" presId="urn:microsoft.com/office/officeart/2008/layout/VerticalCurvedList"/>
    <dgm:cxn modelId="{946917D4-C449-424E-9AE1-8B78D929BEFC}" srcId="{DF4AF52B-9BC1-45B1-BACA-2CB68A3F4A43}" destId="{D987432A-163E-40EC-BF6A-FB9B29E721C7}" srcOrd="0" destOrd="0" parTransId="{D4BA0A67-F93E-4A0A-A9BD-EDA89CDD7497}" sibTransId="{D7EBBCDB-A4B4-45D9-B22F-847D77216F12}"/>
    <dgm:cxn modelId="{CBC632E0-B91E-9840-81E3-6DB3441F2F03}" type="presOf" srcId="{118C0C93-10F9-41D1-9646-B72492F4465A}" destId="{560127FB-2493-439F-B473-89FE5EAF63AE}" srcOrd="0" destOrd="0" presId="urn:microsoft.com/office/officeart/2008/layout/VerticalCurvedList"/>
    <dgm:cxn modelId="{90E8B8EE-53E8-4450-A494-098AA2EEFCE6}" srcId="{2385AD2F-35F4-44F3-85A5-054D1E799064}" destId="{DF4AF52B-9BC1-45B1-BACA-2CB68A3F4A43}" srcOrd="2" destOrd="0" parTransId="{47822028-2A9E-4DC8-95DC-817024C1FE44}" sibTransId="{88A2BA11-A023-43CB-A2BE-440C8A426510}"/>
    <dgm:cxn modelId="{0E77CB53-4C8A-4843-BAC8-9A7EE61C5130}" type="presParOf" srcId="{3ED70DE5-2D3B-4CA6-B325-DBB6B05FDCB7}" destId="{E5072D2A-6B07-4B67-AFA2-B910C41A458A}" srcOrd="0" destOrd="0" presId="urn:microsoft.com/office/officeart/2008/layout/VerticalCurvedList"/>
    <dgm:cxn modelId="{233F376A-2B26-074F-B153-49E85C2306C2}" type="presParOf" srcId="{E5072D2A-6B07-4B67-AFA2-B910C41A458A}" destId="{D1E62DC2-94B5-4F80-A998-2411D7628ED7}" srcOrd="0" destOrd="0" presId="urn:microsoft.com/office/officeart/2008/layout/VerticalCurvedList"/>
    <dgm:cxn modelId="{6067E4F6-0E3B-1344-A6A6-ABFDB2C0918D}" type="presParOf" srcId="{D1E62DC2-94B5-4F80-A998-2411D7628ED7}" destId="{6A7A68C4-99B6-4927-801E-97CC70416077}" srcOrd="0" destOrd="0" presId="urn:microsoft.com/office/officeart/2008/layout/VerticalCurvedList"/>
    <dgm:cxn modelId="{F9C01EBA-4289-9C45-83B2-A3B4C6D0D589}" type="presParOf" srcId="{D1E62DC2-94B5-4F80-A998-2411D7628ED7}" destId="{560127FB-2493-439F-B473-89FE5EAF63AE}" srcOrd="1" destOrd="0" presId="urn:microsoft.com/office/officeart/2008/layout/VerticalCurvedList"/>
    <dgm:cxn modelId="{F09EC982-F180-7C4E-AC23-C0D131CBC34C}" type="presParOf" srcId="{D1E62DC2-94B5-4F80-A998-2411D7628ED7}" destId="{D22CE658-14A3-4345-9FA3-AF7AE378B125}" srcOrd="2" destOrd="0" presId="urn:microsoft.com/office/officeart/2008/layout/VerticalCurvedList"/>
    <dgm:cxn modelId="{7E22DB09-79A7-B642-91F6-EF3D00E29B2F}" type="presParOf" srcId="{D1E62DC2-94B5-4F80-A998-2411D7628ED7}" destId="{904AD32C-BCA9-4AD5-BAA6-E2657CB11EAD}" srcOrd="3" destOrd="0" presId="urn:microsoft.com/office/officeart/2008/layout/VerticalCurvedList"/>
    <dgm:cxn modelId="{929D65DF-14C9-8642-9254-6AD7A677A3E5}" type="presParOf" srcId="{E5072D2A-6B07-4B67-AFA2-B910C41A458A}" destId="{F7D246AC-6CA7-41F2-B4A1-AFE3CB0619AF}" srcOrd="1" destOrd="0" presId="urn:microsoft.com/office/officeart/2008/layout/VerticalCurvedList"/>
    <dgm:cxn modelId="{632B5DFE-CA1A-584B-A3B8-EDD6A7A676F4}" type="presParOf" srcId="{E5072D2A-6B07-4B67-AFA2-B910C41A458A}" destId="{95B25754-ADB2-4460-ADB4-B3AE2CAF5AFA}" srcOrd="2" destOrd="0" presId="urn:microsoft.com/office/officeart/2008/layout/VerticalCurvedList"/>
    <dgm:cxn modelId="{461BA2FB-1593-C040-9D0C-0EBBDDF51750}" type="presParOf" srcId="{95B25754-ADB2-4460-ADB4-B3AE2CAF5AFA}" destId="{386293D3-1A53-410D-8173-0B3D625BA72F}" srcOrd="0" destOrd="0" presId="urn:microsoft.com/office/officeart/2008/layout/VerticalCurvedList"/>
    <dgm:cxn modelId="{2DB57B68-AA92-AE46-846C-5313F475AF6C}" type="presParOf" srcId="{E5072D2A-6B07-4B67-AFA2-B910C41A458A}" destId="{CB053255-E5F2-4F3E-879F-12E8C5EF6421}" srcOrd="3" destOrd="0" presId="urn:microsoft.com/office/officeart/2008/layout/VerticalCurvedList"/>
    <dgm:cxn modelId="{A87C749C-EBB5-7143-8C51-B08CDB23B3EB}" type="presParOf" srcId="{E5072D2A-6B07-4B67-AFA2-B910C41A458A}" destId="{3CF12F2B-34FE-4E58-9591-4714E1BB4B56}" srcOrd="4" destOrd="0" presId="urn:microsoft.com/office/officeart/2008/layout/VerticalCurvedList"/>
    <dgm:cxn modelId="{31B8999C-DE63-5A4E-BF33-832FE9BACE7F}" type="presParOf" srcId="{3CF12F2B-34FE-4E58-9591-4714E1BB4B56}" destId="{17F806E6-77AC-4B25-829B-CE6DDB2DCBD1}" srcOrd="0" destOrd="0" presId="urn:microsoft.com/office/officeart/2008/layout/VerticalCurvedList"/>
    <dgm:cxn modelId="{68BF71B4-BA39-0749-A4F6-8D72CA8AA75B}" type="presParOf" srcId="{E5072D2A-6B07-4B67-AFA2-B910C41A458A}" destId="{F5906E1D-3CBB-4316-AD64-6125D79355D5}" srcOrd="5" destOrd="0" presId="urn:microsoft.com/office/officeart/2008/layout/VerticalCurvedList"/>
    <dgm:cxn modelId="{0ACBD15F-0EB9-8E48-AE8F-208F0C22D8D7}" type="presParOf" srcId="{E5072D2A-6B07-4B67-AFA2-B910C41A458A}" destId="{881793E8-06B1-43E6-BB44-94F00A21B916}" srcOrd="6" destOrd="0" presId="urn:microsoft.com/office/officeart/2008/layout/VerticalCurvedList"/>
    <dgm:cxn modelId="{47D477BE-3A36-5541-B1F5-D946AA904B58}" type="presParOf" srcId="{881793E8-06B1-43E6-BB44-94F00A21B916}" destId="{B7298EEC-73C7-4CAA-A5EB-A78507218D02}"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5BED79-95F9-4C8A-AE35-C5D8152B04B2}">
      <dsp:nvSpPr>
        <dsp:cNvPr id="0" name=""/>
        <dsp:cNvSpPr/>
      </dsp:nvSpPr>
      <dsp:spPr>
        <a:xfrm>
          <a:off x="580461" y="397347"/>
          <a:ext cx="1087090" cy="725089"/>
        </a:xfrm>
        <a:prstGeom prst="rect">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0" tIns="71120" rIns="71120" bIns="71120" numCol="1" spcCol="1270" anchor="ctr" anchorCtr="0">
          <a:noAutofit/>
        </a:bodyPr>
        <a:lstStyle/>
        <a:p>
          <a:pPr marL="0" lvl="0" indent="0" algn="l" defTabSz="444500">
            <a:lnSpc>
              <a:spcPct val="90000"/>
            </a:lnSpc>
            <a:spcBef>
              <a:spcPct val="0"/>
            </a:spcBef>
            <a:spcAft>
              <a:spcPct val="35000"/>
            </a:spcAft>
            <a:buNone/>
          </a:pPr>
          <a:r>
            <a:rPr lang="de-DE" sz="1000" kern="1200" dirty="0"/>
            <a:t>(USB/Internal) Hard Disk Drive</a:t>
          </a:r>
        </a:p>
      </dsp:txBody>
      <dsp:txXfrm>
        <a:off x="754395" y="397347"/>
        <a:ext cx="913155" cy="725089"/>
      </dsp:txXfrm>
    </dsp:sp>
    <dsp:sp modelId="{833B310D-60D0-463B-B02D-252BB5B27A53}">
      <dsp:nvSpPr>
        <dsp:cNvPr id="0" name=""/>
        <dsp:cNvSpPr/>
      </dsp:nvSpPr>
      <dsp:spPr>
        <a:xfrm>
          <a:off x="580461" y="1122436"/>
          <a:ext cx="1087090" cy="725089"/>
        </a:xfrm>
        <a:prstGeom prst="rect">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0" tIns="71120" rIns="71120" bIns="71120" numCol="1" spcCol="1270" anchor="ctr" anchorCtr="0">
          <a:noAutofit/>
        </a:bodyPr>
        <a:lstStyle/>
        <a:p>
          <a:pPr marL="0" lvl="0" indent="0" algn="l" defTabSz="444500">
            <a:lnSpc>
              <a:spcPct val="90000"/>
            </a:lnSpc>
            <a:spcBef>
              <a:spcPct val="0"/>
            </a:spcBef>
            <a:spcAft>
              <a:spcPct val="35000"/>
            </a:spcAft>
            <a:buNone/>
          </a:pPr>
          <a:r>
            <a:rPr lang="de-DE" sz="1000" kern="1200" dirty="0" err="1"/>
            <a:t>Calender</a:t>
          </a:r>
          <a:r>
            <a:rPr lang="de-DE" sz="1000" kern="1200" dirty="0"/>
            <a:t>, </a:t>
          </a:r>
          <a:r>
            <a:rPr lang="de-DE" sz="1000" kern="1200" dirty="0" err="1"/>
            <a:t>Contacts</a:t>
          </a:r>
          <a:r>
            <a:rPr lang="de-DE" sz="1000" kern="1200" dirty="0"/>
            <a:t> </a:t>
          </a:r>
          <a:r>
            <a:rPr lang="de-DE" sz="1000" kern="1200" dirty="0" err="1"/>
            <a:t>Application</a:t>
          </a:r>
          <a:endParaRPr lang="de-DE" sz="1000" kern="1200" dirty="0"/>
        </a:p>
      </dsp:txBody>
      <dsp:txXfrm>
        <a:off x="754395" y="1122436"/>
        <a:ext cx="913155" cy="725089"/>
      </dsp:txXfrm>
    </dsp:sp>
    <dsp:sp modelId="{065E4180-9D3D-4B53-A785-D274756BBDB5}">
      <dsp:nvSpPr>
        <dsp:cNvPr id="0" name=""/>
        <dsp:cNvSpPr/>
      </dsp:nvSpPr>
      <dsp:spPr>
        <a:xfrm>
          <a:off x="580461" y="1847525"/>
          <a:ext cx="1087090" cy="725089"/>
        </a:xfrm>
        <a:prstGeom prst="rect">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0" tIns="71120" rIns="71120" bIns="71120" numCol="1" spcCol="1270" anchor="ctr" anchorCtr="0">
          <a:noAutofit/>
        </a:bodyPr>
        <a:lstStyle/>
        <a:p>
          <a:pPr marL="0" lvl="0" indent="0" algn="l" defTabSz="444500">
            <a:lnSpc>
              <a:spcPct val="90000"/>
            </a:lnSpc>
            <a:spcBef>
              <a:spcPct val="0"/>
            </a:spcBef>
            <a:spcAft>
              <a:spcPct val="35000"/>
            </a:spcAft>
            <a:buNone/>
          </a:pPr>
          <a:r>
            <a:rPr lang="de-DE" sz="1000" kern="1200" dirty="0"/>
            <a:t>Office </a:t>
          </a:r>
          <a:r>
            <a:rPr lang="de-DE" sz="1000" kern="1200" dirty="0" err="1"/>
            <a:t>Application</a:t>
          </a:r>
          <a:endParaRPr lang="de-DE" sz="1000" kern="1200" dirty="0"/>
        </a:p>
      </dsp:txBody>
      <dsp:txXfrm>
        <a:off x="754395" y="1847525"/>
        <a:ext cx="913155" cy="725089"/>
      </dsp:txXfrm>
    </dsp:sp>
    <dsp:sp modelId="{2FAEA41E-30F6-4AD6-BC3A-B251FCE1E35B}">
      <dsp:nvSpPr>
        <dsp:cNvPr id="0" name=""/>
        <dsp:cNvSpPr/>
      </dsp:nvSpPr>
      <dsp:spPr>
        <a:xfrm>
          <a:off x="679" y="107456"/>
          <a:ext cx="724726" cy="724726"/>
        </a:xfrm>
        <a:prstGeom prst="ellipse">
          <a:avLst/>
        </a:prstGeom>
        <a:gradFill rotWithShape="0">
          <a:gsLst>
            <a:gs pos="0">
              <a:schemeClr val="dk2">
                <a:hueOff val="0"/>
                <a:satOff val="0"/>
                <a:lumOff val="0"/>
                <a:alphaOff val="0"/>
                <a:tint val="100000"/>
                <a:shade val="100000"/>
                <a:satMod val="130000"/>
              </a:schemeClr>
            </a:gs>
            <a:gs pos="100000">
              <a:schemeClr val="dk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de-DE" sz="1100" kern="1200" dirty="0" err="1"/>
            <a:t>Instead</a:t>
          </a:r>
          <a:r>
            <a:rPr lang="de-DE" sz="1100" kern="1200" dirty="0"/>
            <a:t> </a:t>
          </a:r>
          <a:r>
            <a:rPr lang="de-DE" sz="1100" kern="1200" dirty="0" err="1"/>
            <a:t>of</a:t>
          </a:r>
          <a:r>
            <a:rPr lang="de-DE" sz="1100" kern="1200" dirty="0"/>
            <a:t> </a:t>
          </a:r>
          <a:r>
            <a:rPr lang="de-DE" sz="1100" kern="1200" dirty="0" err="1"/>
            <a:t>using</a:t>
          </a:r>
          <a:r>
            <a:rPr lang="de-DE" sz="1100" kern="1200" dirty="0"/>
            <a:t> </a:t>
          </a:r>
          <a:r>
            <a:rPr lang="de-DE" sz="1100" kern="1200" dirty="0" err="1"/>
            <a:t>local</a:t>
          </a:r>
          <a:r>
            <a:rPr lang="de-DE" sz="1100" kern="1200" dirty="0"/>
            <a:t> …</a:t>
          </a:r>
        </a:p>
      </dsp:txBody>
      <dsp:txXfrm>
        <a:off x="106813" y="213590"/>
        <a:ext cx="512458" cy="512458"/>
      </dsp:txXfrm>
    </dsp:sp>
    <dsp:sp modelId="{8A476C5E-A909-4619-B66B-92757775FE2F}">
      <dsp:nvSpPr>
        <dsp:cNvPr id="0" name=""/>
        <dsp:cNvSpPr/>
      </dsp:nvSpPr>
      <dsp:spPr>
        <a:xfrm>
          <a:off x="2392278" y="397347"/>
          <a:ext cx="1087090" cy="725089"/>
        </a:xfrm>
        <a:prstGeom prst="rect">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0" tIns="71120" rIns="71120" bIns="71120" numCol="1" spcCol="1270" anchor="ctr" anchorCtr="0">
          <a:noAutofit/>
        </a:bodyPr>
        <a:lstStyle/>
        <a:p>
          <a:pPr marL="0" lvl="0" indent="0" algn="l" defTabSz="444500">
            <a:lnSpc>
              <a:spcPct val="90000"/>
            </a:lnSpc>
            <a:spcBef>
              <a:spcPct val="0"/>
            </a:spcBef>
            <a:spcAft>
              <a:spcPct val="35000"/>
            </a:spcAft>
            <a:buNone/>
          </a:pPr>
          <a:r>
            <a:rPr lang="de-DE" sz="1000" kern="1200" dirty="0"/>
            <a:t>Online-Storage Service (e.g. Drop Box)</a:t>
          </a:r>
        </a:p>
      </dsp:txBody>
      <dsp:txXfrm>
        <a:off x="2566212" y="397347"/>
        <a:ext cx="913155" cy="725089"/>
      </dsp:txXfrm>
    </dsp:sp>
    <dsp:sp modelId="{A1F87398-98E1-4388-A1F2-5573794B44A6}">
      <dsp:nvSpPr>
        <dsp:cNvPr id="0" name=""/>
        <dsp:cNvSpPr/>
      </dsp:nvSpPr>
      <dsp:spPr>
        <a:xfrm>
          <a:off x="2392278" y="1122436"/>
          <a:ext cx="1087090" cy="725089"/>
        </a:xfrm>
        <a:prstGeom prst="rect">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0" tIns="71120" rIns="71120" bIns="71120" numCol="1" spcCol="1270" anchor="ctr" anchorCtr="0">
          <a:noAutofit/>
        </a:bodyPr>
        <a:lstStyle/>
        <a:p>
          <a:pPr marL="0" lvl="0" indent="0" algn="l" defTabSz="444500">
            <a:lnSpc>
              <a:spcPct val="90000"/>
            </a:lnSpc>
            <a:spcBef>
              <a:spcPct val="0"/>
            </a:spcBef>
            <a:spcAft>
              <a:spcPct val="35000"/>
            </a:spcAft>
            <a:buNone/>
          </a:pPr>
          <a:r>
            <a:rPr lang="de-DE" sz="1000" kern="1200" dirty="0" err="1"/>
            <a:t>Social</a:t>
          </a:r>
          <a:r>
            <a:rPr lang="de-DE" sz="1000" kern="1200" dirty="0"/>
            <a:t>-Network</a:t>
          </a:r>
        </a:p>
      </dsp:txBody>
      <dsp:txXfrm>
        <a:off x="2566212" y="1122436"/>
        <a:ext cx="913155" cy="725089"/>
      </dsp:txXfrm>
    </dsp:sp>
    <dsp:sp modelId="{D252E57D-B712-414C-AD20-8DDA2AB92189}">
      <dsp:nvSpPr>
        <dsp:cNvPr id="0" name=""/>
        <dsp:cNvSpPr/>
      </dsp:nvSpPr>
      <dsp:spPr>
        <a:xfrm>
          <a:off x="2392278" y="1847525"/>
          <a:ext cx="1087090" cy="725089"/>
        </a:xfrm>
        <a:prstGeom prst="rect">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0" tIns="71120" rIns="71120" bIns="71120" numCol="1" spcCol="1270" anchor="ctr" anchorCtr="0">
          <a:noAutofit/>
        </a:bodyPr>
        <a:lstStyle/>
        <a:p>
          <a:pPr marL="0" lvl="0" indent="0" algn="l" defTabSz="444500">
            <a:lnSpc>
              <a:spcPct val="90000"/>
            </a:lnSpc>
            <a:spcBef>
              <a:spcPct val="0"/>
            </a:spcBef>
            <a:spcAft>
              <a:spcPct val="35000"/>
            </a:spcAft>
            <a:buNone/>
          </a:pPr>
          <a:r>
            <a:rPr lang="de-DE" sz="1000" kern="1200" dirty="0"/>
            <a:t>Cloud-Service (e.g. Google </a:t>
          </a:r>
          <a:r>
            <a:rPr lang="de-DE" sz="1000" kern="1200" dirty="0" err="1"/>
            <a:t>Docs</a:t>
          </a:r>
          <a:r>
            <a:rPr lang="de-DE" sz="1000" kern="1200" dirty="0"/>
            <a:t>)</a:t>
          </a:r>
        </a:p>
      </dsp:txBody>
      <dsp:txXfrm>
        <a:off x="2566212" y="1847525"/>
        <a:ext cx="913155" cy="725089"/>
      </dsp:txXfrm>
    </dsp:sp>
    <dsp:sp modelId="{8BE9CA6E-E08B-4A4D-9328-AFFF75DDE535}">
      <dsp:nvSpPr>
        <dsp:cNvPr id="0" name=""/>
        <dsp:cNvSpPr/>
      </dsp:nvSpPr>
      <dsp:spPr>
        <a:xfrm>
          <a:off x="1812496" y="107456"/>
          <a:ext cx="724726" cy="724726"/>
        </a:xfrm>
        <a:prstGeom prst="ellipse">
          <a:avLst/>
        </a:prstGeom>
        <a:gradFill rotWithShape="0">
          <a:gsLst>
            <a:gs pos="0">
              <a:schemeClr val="dk2">
                <a:hueOff val="0"/>
                <a:satOff val="0"/>
                <a:lumOff val="0"/>
                <a:alphaOff val="0"/>
                <a:tint val="100000"/>
                <a:shade val="100000"/>
                <a:satMod val="130000"/>
              </a:schemeClr>
            </a:gs>
            <a:gs pos="100000">
              <a:schemeClr val="dk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de-DE" sz="1100" kern="1200" dirty="0" err="1"/>
            <a:t>Use</a:t>
          </a:r>
          <a:r>
            <a:rPr lang="de-DE" sz="1100" kern="1200" dirty="0"/>
            <a:t> …</a:t>
          </a:r>
        </a:p>
      </dsp:txBody>
      <dsp:txXfrm>
        <a:off x="1918630" y="213590"/>
        <a:ext cx="512458" cy="5124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0127FB-2493-439F-B473-89FE5EAF63AE}">
      <dsp:nvSpPr>
        <dsp:cNvPr id="0" name=""/>
        <dsp:cNvSpPr/>
      </dsp:nvSpPr>
      <dsp:spPr>
        <a:xfrm>
          <a:off x="-3856071" y="-592172"/>
          <a:ext cx="4595811" cy="4595811"/>
        </a:xfrm>
        <a:prstGeom prst="blockArc">
          <a:avLst>
            <a:gd name="adj1" fmla="val 18900000"/>
            <a:gd name="adj2" fmla="val 2700000"/>
            <a:gd name="adj3" fmla="val 470"/>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D246AC-6CA7-41F2-B4A1-AFE3CB0619AF}">
      <dsp:nvSpPr>
        <dsp:cNvPr id="0" name=""/>
        <dsp:cNvSpPr/>
      </dsp:nvSpPr>
      <dsp:spPr>
        <a:xfrm>
          <a:off x="475709" y="341146"/>
          <a:ext cx="6104146" cy="682293"/>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1570" tIns="33020" rIns="33020" bIns="33020" numCol="1" spcCol="1270" anchor="t" anchorCtr="0">
          <a:noAutofit/>
        </a:bodyPr>
        <a:lstStyle/>
        <a:p>
          <a:pPr marL="0" lvl="0" indent="0" algn="l" defTabSz="577850">
            <a:lnSpc>
              <a:spcPct val="90000"/>
            </a:lnSpc>
            <a:spcBef>
              <a:spcPct val="0"/>
            </a:spcBef>
            <a:spcAft>
              <a:spcPct val="35000"/>
            </a:spcAft>
            <a:buNone/>
          </a:pPr>
          <a:r>
            <a:rPr lang="de-DE" sz="1300" kern="1200" dirty="0"/>
            <a:t>Software </a:t>
          </a:r>
          <a:r>
            <a:rPr lang="de-DE" sz="1300" kern="1200" dirty="0" err="1"/>
            <a:t>as</a:t>
          </a:r>
          <a:r>
            <a:rPr lang="de-DE" sz="1300" kern="1200" dirty="0"/>
            <a:t> a Service - SaaS</a:t>
          </a:r>
        </a:p>
        <a:p>
          <a:pPr marL="57150" lvl="1" indent="-57150" algn="l" defTabSz="444500">
            <a:lnSpc>
              <a:spcPct val="90000"/>
            </a:lnSpc>
            <a:spcBef>
              <a:spcPct val="0"/>
            </a:spcBef>
            <a:spcAft>
              <a:spcPct val="15000"/>
            </a:spcAft>
            <a:buChar char="•"/>
          </a:pPr>
          <a:r>
            <a:rPr lang="de-DE" sz="1000" kern="1200" dirty="0"/>
            <a:t>(Business) </a:t>
          </a:r>
          <a:r>
            <a:rPr lang="de-DE" sz="1000" kern="1200" dirty="0" err="1"/>
            <a:t>Applications</a:t>
          </a:r>
          <a:r>
            <a:rPr lang="de-DE" sz="1000" kern="1200" dirty="0"/>
            <a:t> </a:t>
          </a:r>
          <a:r>
            <a:rPr lang="de-DE" sz="1000" kern="1200" dirty="0" err="1"/>
            <a:t>are</a:t>
          </a:r>
          <a:r>
            <a:rPr lang="de-DE" sz="1000" kern="1200" dirty="0"/>
            <a:t> </a:t>
          </a:r>
          <a:r>
            <a:rPr lang="de-DE" sz="1000" kern="1200" dirty="0" err="1"/>
            <a:t>provided</a:t>
          </a:r>
          <a:r>
            <a:rPr lang="de-DE" sz="1000" kern="1200" dirty="0"/>
            <a:t> </a:t>
          </a:r>
          <a:r>
            <a:rPr lang="de-DE" sz="1000" kern="1200" dirty="0" err="1"/>
            <a:t>as</a:t>
          </a:r>
          <a:r>
            <a:rPr lang="de-DE" sz="1000" kern="1200" dirty="0"/>
            <a:t> </a:t>
          </a:r>
          <a:r>
            <a:rPr lang="de-DE" sz="1000" kern="1200" dirty="0" err="1"/>
            <a:t>standardized</a:t>
          </a:r>
          <a:r>
            <a:rPr lang="de-DE" sz="1000" kern="1200" dirty="0"/>
            <a:t> </a:t>
          </a:r>
          <a:r>
            <a:rPr lang="de-DE" sz="1000" kern="1200" dirty="0" err="1"/>
            <a:t>services</a:t>
          </a:r>
          <a:endParaRPr lang="de-DE" sz="1000" kern="1200" dirty="0"/>
        </a:p>
        <a:p>
          <a:pPr marL="57150" lvl="1" indent="-57150" algn="l" defTabSz="444500">
            <a:lnSpc>
              <a:spcPct val="90000"/>
            </a:lnSpc>
            <a:spcBef>
              <a:spcPct val="0"/>
            </a:spcBef>
            <a:spcAft>
              <a:spcPct val="15000"/>
            </a:spcAft>
            <a:buChar char="•"/>
          </a:pPr>
          <a:r>
            <a:rPr lang="de-DE" sz="1000" kern="1200" dirty="0" err="1"/>
            <a:t>Examples</a:t>
          </a:r>
          <a:r>
            <a:rPr lang="de-DE" sz="1000" kern="1200" dirty="0"/>
            <a:t>: Mail-App, Google-</a:t>
          </a:r>
          <a:r>
            <a:rPr lang="de-DE" sz="1000" kern="1200" dirty="0" err="1"/>
            <a:t>Docs</a:t>
          </a:r>
          <a:r>
            <a:rPr lang="de-DE" sz="1000" kern="1200" dirty="0"/>
            <a:t>, …</a:t>
          </a:r>
        </a:p>
      </dsp:txBody>
      <dsp:txXfrm>
        <a:off x="475709" y="341146"/>
        <a:ext cx="6104146" cy="682293"/>
      </dsp:txXfrm>
    </dsp:sp>
    <dsp:sp modelId="{386293D3-1A53-410D-8173-0B3D625BA72F}">
      <dsp:nvSpPr>
        <dsp:cNvPr id="0" name=""/>
        <dsp:cNvSpPr/>
      </dsp:nvSpPr>
      <dsp:spPr>
        <a:xfrm>
          <a:off x="49275" y="255860"/>
          <a:ext cx="852866" cy="852866"/>
        </a:xfrm>
        <a:prstGeom prst="ellipse">
          <a:avLst/>
        </a:prstGeom>
        <a:solidFill>
          <a:schemeClr val="lt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053255-E5F2-4F3E-879F-12E8C5EF6421}">
      <dsp:nvSpPr>
        <dsp:cNvPr id="0" name=""/>
        <dsp:cNvSpPr/>
      </dsp:nvSpPr>
      <dsp:spPr>
        <a:xfrm>
          <a:off x="723723" y="1364586"/>
          <a:ext cx="5856132" cy="682293"/>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1570" tIns="33020" rIns="33020" bIns="33020" numCol="1" spcCol="1270" anchor="t" anchorCtr="0">
          <a:noAutofit/>
        </a:bodyPr>
        <a:lstStyle/>
        <a:p>
          <a:pPr marL="0" lvl="0" indent="0" algn="l" defTabSz="577850">
            <a:lnSpc>
              <a:spcPct val="90000"/>
            </a:lnSpc>
            <a:spcBef>
              <a:spcPct val="0"/>
            </a:spcBef>
            <a:spcAft>
              <a:spcPct val="35000"/>
            </a:spcAft>
            <a:buNone/>
          </a:pPr>
          <a:r>
            <a:rPr lang="de-DE" sz="1300" kern="1200" dirty="0" err="1"/>
            <a:t>Platform</a:t>
          </a:r>
          <a:r>
            <a:rPr lang="de-DE" sz="1300" kern="1200" dirty="0"/>
            <a:t> </a:t>
          </a:r>
          <a:r>
            <a:rPr lang="de-DE" sz="1300" kern="1200" dirty="0" err="1"/>
            <a:t>as</a:t>
          </a:r>
          <a:r>
            <a:rPr lang="de-DE" sz="1300" kern="1200" dirty="0"/>
            <a:t> a Service - </a:t>
          </a:r>
          <a:r>
            <a:rPr lang="de-DE" sz="1300" kern="1200" dirty="0" err="1"/>
            <a:t>PaaS</a:t>
          </a:r>
          <a:endParaRPr lang="de-DE" sz="1300" kern="1200" dirty="0"/>
        </a:p>
        <a:p>
          <a:pPr marL="57150" lvl="1" indent="-57150" algn="l" defTabSz="444500">
            <a:lnSpc>
              <a:spcPct val="90000"/>
            </a:lnSpc>
            <a:spcBef>
              <a:spcPct val="0"/>
            </a:spcBef>
            <a:spcAft>
              <a:spcPct val="15000"/>
            </a:spcAft>
            <a:buChar char="•"/>
          </a:pPr>
          <a:r>
            <a:rPr lang="de-DE" sz="1000" kern="1200" dirty="0"/>
            <a:t>Tools </a:t>
          </a:r>
          <a:r>
            <a:rPr lang="de-DE" sz="1000" kern="1200" dirty="0" err="1"/>
            <a:t>and</a:t>
          </a:r>
          <a:r>
            <a:rPr lang="de-DE" sz="1000" kern="1200" dirty="0"/>
            <a:t> APIs </a:t>
          </a:r>
          <a:r>
            <a:rPr lang="de-DE" sz="1000" kern="1200" dirty="0" err="1"/>
            <a:t>that</a:t>
          </a:r>
          <a:r>
            <a:rPr lang="de-DE" sz="1000" kern="1200" dirty="0"/>
            <a:t> </a:t>
          </a:r>
          <a:r>
            <a:rPr lang="de-DE" sz="1000" kern="1200" dirty="0" err="1"/>
            <a:t>take</a:t>
          </a:r>
          <a:r>
            <a:rPr lang="de-DE" sz="1000" kern="1200" dirty="0"/>
            <a:t> care </a:t>
          </a:r>
          <a:r>
            <a:rPr lang="de-DE" sz="1000" kern="1200" dirty="0" err="1"/>
            <a:t>of</a:t>
          </a:r>
          <a:r>
            <a:rPr lang="de-DE" sz="1000" kern="1200" dirty="0"/>
            <a:t> </a:t>
          </a:r>
          <a:r>
            <a:rPr lang="de-DE" sz="1000" kern="1200" dirty="0" err="1"/>
            <a:t>IaaS</a:t>
          </a:r>
          <a:r>
            <a:rPr lang="de-DE" sz="1000" kern="1200" dirty="0"/>
            <a:t> </a:t>
          </a:r>
          <a:r>
            <a:rPr lang="de-DE" sz="1000" kern="1200" dirty="0" err="1"/>
            <a:t>layer</a:t>
          </a:r>
          <a:r>
            <a:rPr lang="de-DE" sz="1000" kern="1200" dirty="0"/>
            <a:t> </a:t>
          </a:r>
          <a:r>
            <a:rPr lang="de-DE" sz="1000" kern="1200" dirty="0" err="1"/>
            <a:t>and</a:t>
          </a:r>
          <a:r>
            <a:rPr lang="de-DE" sz="1000" kern="1200" dirty="0"/>
            <a:t> </a:t>
          </a:r>
          <a:r>
            <a:rPr lang="de-DE" sz="1000" kern="1200" dirty="0" err="1"/>
            <a:t>simplify</a:t>
          </a:r>
          <a:r>
            <a:rPr lang="de-DE" sz="1000" kern="1200" dirty="0"/>
            <a:t> </a:t>
          </a:r>
          <a:r>
            <a:rPr lang="de-DE" sz="1000" kern="1200" dirty="0" err="1"/>
            <a:t>development</a:t>
          </a:r>
          <a:r>
            <a:rPr lang="de-DE" sz="1000" kern="1200" dirty="0"/>
            <a:t> </a:t>
          </a:r>
          <a:r>
            <a:rPr lang="de-DE" sz="1000" kern="1200" dirty="0" err="1"/>
            <a:t>are</a:t>
          </a:r>
          <a:r>
            <a:rPr lang="de-DE" sz="1000" kern="1200" dirty="0"/>
            <a:t> </a:t>
          </a:r>
          <a:r>
            <a:rPr lang="de-DE" sz="1000" kern="1200" dirty="0" err="1"/>
            <a:t>provided</a:t>
          </a:r>
          <a:endParaRPr lang="de-DE" sz="1000" kern="1200" dirty="0"/>
        </a:p>
        <a:p>
          <a:pPr marL="57150" lvl="1" indent="-57150" algn="l" defTabSz="444500">
            <a:lnSpc>
              <a:spcPct val="90000"/>
            </a:lnSpc>
            <a:spcBef>
              <a:spcPct val="0"/>
            </a:spcBef>
            <a:spcAft>
              <a:spcPct val="15000"/>
            </a:spcAft>
            <a:buChar char="•"/>
          </a:pPr>
          <a:r>
            <a:rPr lang="de-DE" sz="1000" kern="1200" dirty="0" err="1"/>
            <a:t>Examples</a:t>
          </a:r>
          <a:r>
            <a:rPr lang="de-DE" sz="1000" kern="1200" dirty="0"/>
            <a:t>: APIs </a:t>
          </a:r>
          <a:r>
            <a:rPr lang="de-DE" sz="1000" kern="1200" dirty="0" err="1"/>
            <a:t>for</a:t>
          </a:r>
          <a:r>
            <a:rPr lang="de-DE" sz="1000" kern="1200" dirty="0"/>
            <a:t> </a:t>
          </a:r>
          <a:r>
            <a:rPr lang="de-DE" sz="1000" kern="1200" dirty="0" err="1"/>
            <a:t>billing</a:t>
          </a:r>
          <a:r>
            <a:rPr lang="de-DE" sz="1000" kern="1200" dirty="0"/>
            <a:t>, IAM, </a:t>
          </a:r>
          <a:r>
            <a:rPr lang="de-DE" sz="1000" kern="1200" dirty="0" err="1"/>
            <a:t>load</a:t>
          </a:r>
          <a:r>
            <a:rPr lang="de-DE" sz="1000" kern="1200" dirty="0"/>
            <a:t> </a:t>
          </a:r>
          <a:r>
            <a:rPr lang="de-DE" sz="1000" kern="1200" dirty="0" err="1"/>
            <a:t>balancing</a:t>
          </a:r>
          <a:r>
            <a:rPr lang="de-DE" sz="1000" kern="1200" dirty="0"/>
            <a:t>, … -&gt; Google App Engine, Amazon AWS</a:t>
          </a:r>
        </a:p>
      </dsp:txBody>
      <dsp:txXfrm>
        <a:off x="723723" y="1364586"/>
        <a:ext cx="5856132" cy="682293"/>
      </dsp:txXfrm>
    </dsp:sp>
    <dsp:sp modelId="{17F806E6-77AC-4B25-829B-CE6DDB2DCBD1}">
      <dsp:nvSpPr>
        <dsp:cNvPr id="0" name=""/>
        <dsp:cNvSpPr/>
      </dsp:nvSpPr>
      <dsp:spPr>
        <a:xfrm>
          <a:off x="297289" y="1279300"/>
          <a:ext cx="852866" cy="852866"/>
        </a:xfrm>
        <a:prstGeom prst="ellipse">
          <a:avLst/>
        </a:prstGeom>
        <a:solidFill>
          <a:schemeClr val="lt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5906E1D-3CBB-4316-AD64-6125D79355D5}">
      <dsp:nvSpPr>
        <dsp:cNvPr id="0" name=""/>
        <dsp:cNvSpPr/>
      </dsp:nvSpPr>
      <dsp:spPr>
        <a:xfrm>
          <a:off x="475709" y="2388026"/>
          <a:ext cx="6104146" cy="682293"/>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1570" tIns="33020" rIns="33020" bIns="33020" numCol="1" spcCol="1270" anchor="t" anchorCtr="0">
          <a:noAutofit/>
        </a:bodyPr>
        <a:lstStyle/>
        <a:p>
          <a:pPr marL="0" lvl="0" indent="0" algn="l" defTabSz="577850">
            <a:lnSpc>
              <a:spcPct val="90000"/>
            </a:lnSpc>
            <a:spcBef>
              <a:spcPct val="0"/>
            </a:spcBef>
            <a:spcAft>
              <a:spcPct val="35000"/>
            </a:spcAft>
            <a:buNone/>
          </a:pPr>
          <a:r>
            <a:rPr lang="de-DE" sz="1300" kern="1200" dirty="0"/>
            <a:t>Infrastructure </a:t>
          </a:r>
          <a:r>
            <a:rPr lang="de-DE" sz="1300" kern="1200" dirty="0" err="1"/>
            <a:t>as</a:t>
          </a:r>
          <a:r>
            <a:rPr lang="de-DE" sz="1300" kern="1200" dirty="0"/>
            <a:t> a Service - </a:t>
          </a:r>
          <a:r>
            <a:rPr lang="de-DE" sz="1300" kern="1200" dirty="0" err="1"/>
            <a:t>IaaS</a:t>
          </a:r>
          <a:endParaRPr lang="de-DE" sz="1300" kern="1200" dirty="0"/>
        </a:p>
        <a:p>
          <a:pPr marL="57150" lvl="1" indent="-57150" algn="l" defTabSz="444500">
            <a:lnSpc>
              <a:spcPct val="90000"/>
            </a:lnSpc>
            <a:spcBef>
              <a:spcPct val="0"/>
            </a:spcBef>
            <a:spcAft>
              <a:spcPct val="15000"/>
            </a:spcAft>
            <a:buChar char="•"/>
          </a:pPr>
          <a:r>
            <a:rPr lang="de-DE" sz="1000" kern="1200" dirty="0"/>
            <a:t>Computing, </a:t>
          </a:r>
          <a:r>
            <a:rPr lang="de-DE" sz="1000" kern="1200" dirty="0" err="1"/>
            <a:t>network</a:t>
          </a:r>
          <a:r>
            <a:rPr lang="de-DE" sz="1000" kern="1200" dirty="0"/>
            <a:t> </a:t>
          </a:r>
          <a:r>
            <a:rPr lang="de-DE" sz="1000" kern="1200" dirty="0" err="1"/>
            <a:t>and</a:t>
          </a:r>
          <a:r>
            <a:rPr lang="de-DE" sz="1000" kern="1200" dirty="0"/>
            <a:t> </a:t>
          </a:r>
          <a:r>
            <a:rPr lang="de-DE" sz="1000" kern="1200" dirty="0" err="1"/>
            <a:t>storage</a:t>
          </a:r>
          <a:r>
            <a:rPr lang="de-DE" sz="1000" kern="1200" dirty="0"/>
            <a:t> </a:t>
          </a:r>
          <a:r>
            <a:rPr lang="de-DE" sz="1000" kern="1200" dirty="0" err="1"/>
            <a:t>infrastructure</a:t>
          </a:r>
          <a:r>
            <a:rPr lang="de-DE" sz="1000" kern="1200" dirty="0"/>
            <a:t> </a:t>
          </a:r>
          <a:r>
            <a:rPr lang="de-DE" sz="1000" kern="1200" dirty="0" err="1"/>
            <a:t>is</a:t>
          </a:r>
          <a:r>
            <a:rPr lang="de-DE" sz="1000" kern="1200" dirty="0"/>
            <a:t> </a:t>
          </a:r>
          <a:r>
            <a:rPr lang="de-DE" sz="1000" kern="1200" dirty="0" err="1"/>
            <a:t>provided</a:t>
          </a:r>
          <a:endParaRPr lang="de-DE" sz="1000" kern="1200" dirty="0"/>
        </a:p>
        <a:p>
          <a:pPr marL="57150" lvl="1" indent="-57150" algn="l" defTabSz="444500">
            <a:lnSpc>
              <a:spcPct val="90000"/>
            </a:lnSpc>
            <a:spcBef>
              <a:spcPct val="0"/>
            </a:spcBef>
            <a:spcAft>
              <a:spcPct val="15000"/>
            </a:spcAft>
            <a:buChar char="•"/>
          </a:pPr>
          <a:r>
            <a:rPr lang="de-DE" sz="1000" kern="1200" dirty="0" err="1"/>
            <a:t>Examples</a:t>
          </a:r>
          <a:r>
            <a:rPr lang="de-DE" sz="1000" kern="1200" dirty="0"/>
            <a:t>: </a:t>
          </a:r>
          <a:r>
            <a:rPr lang="de-DE" sz="1000" kern="1200" dirty="0" err="1"/>
            <a:t>rent</a:t>
          </a:r>
          <a:r>
            <a:rPr lang="de-DE" sz="1000" kern="1200" dirty="0"/>
            <a:t> </a:t>
          </a:r>
          <a:r>
            <a:rPr lang="de-DE" sz="1000" kern="1200" dirty="0" err="1"/>
            <a:t>and</a:t>
          </a:r>
          <a:r>
            <a:rPr lang="de-DE" sz="1000" kern="1200" dirty="0"/>
            <a:t> </a:t>
          </a:r>
          <a:r>
            <a:rPr lang="de-DE" sz="1000" kern="1200" dirty="0" err="1"/>
            <a:t>connect</a:t>
          </a:r>
          <a:r>
            <a:rPr lang="de-DE" sz="1000" kern="1200" dirty="0"/>
            <a:t> </a:t>
          </a:r>
          <a:r>
            <a:rPr lang="de-DE" sz="1000" kern="1200" dirty="0" err="1"/>
            <a:t>virtual</a:t>
          </a:r>
          <a:r>
            <a:rPr lang="de-DE" sz="1000" kern="1200" dirty="0"/>
            <a:t> </a:t>
          </a:r>
          <a:r>
            <a:rPr lang="de-DE" sz="1000" kern="1200" dirty="0" err="1"/>
            <a:t>machines</a:t>
          </a:r>
          <a:r>
            <a:rPr lang="de-DE" sz="1000" kern="1200" dirty="0"/>
            <a:t> on Amazon EC2 </a:t>
          </a:r>
          <a:r>
            <a:rPr lang="de-DE" sz="1000" kern="1200" dirty="0" err="1"/>
            <a:t>or</a:t>
          </a:r>
          <a:r>
            <a:rPr lang="de-DE" sz="1000" kern="1200" dirty="0"/>
            <a:t> </a:t>
          </a:r>
          <a:r>
            <a:rPr lang="de-DE" sz="1000" kern="1200" dirty="0" err="1"/>
            <a:t>Rackspace</a:t>
          </a:r>
          <a:r>
            <a:rPr lang="de-DE" sz="1000" kern="1200" dirty="0"/>
            <a:t> Cloud</a:t>
          </a:r>
        </a:p>
      </dsp:txBody>
      <dsp:txXfrm>
        <a:off x="475709" y="2388026"/>
        <a:ext cx="6104146" cy="682293"/>
      </dsp:txXfrm>
    </dsp:sp>
    <dsp:sp modelId="{B7298EEC-73C7-4CAA-A5EB-A78507218D02}">
      <dsp:nvSpPr>
        <dsp:cNvPr id="0" name=""/>
        <dsp:cNvSpPr/>
      </dsp:nvSpPr>
      <dsp:spPr>
        <a:xfrm>
          <a:off x="49275" y="2302740"/>
          <a:ext cx="852866" cy="852866"/>
        </a:xfrm>
        <a:prstGeom prst="ellipse">
          <a:avLst/>
        </a:prstGeom>
        <a:solidFill>
          <a:schemeClr val="lt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1074"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a:defRPr sz="1300"/>
            </a:lvl1pPr>
          </a:lstStyle>
          <a:p>
            <a:endParaRPr lang="de-DE"/>
          </a:p>
        </p:txBody>
      </p:sp>
      <p:sp>
        <p:nvSpPr>
          <p:cNvPr id="131075" name="Rectangle 3"/>
          <p:cNvSpPr>
            <a:spLocks noGrp="1" noChangeArrowheads="1"/>
          </p:cNvSpPr>
          <p:nvPr>
            <p:ph type="dt" sz="quarter" idx="1"/>
          </p:nvPr>
        </p:nvSpPr>
        <p:spPr bwMode="auto">
          <a:xfrm>
            <a:off x="4022725" y="0"/>
            <a:ext cx="3076575" cy="511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defRPr sz="1300"/>
            </a:lvl1pPr>
          </a:lstStyle>
          <a:p>
            <a:endParaRPr lang="de-DE"/>
          </a:p>
        </p:txBody>
      </p:sp>
      <p:sp>
        <p:nvSpPr>
          <p:cNvPr id="131076" name="Rectangle 4"/>
          <p:cNvSpPr>
            <a:spLocks noGrp="1" noChangeArrowheads="1"/>
          </p:cNvSpPr>
          <p:nvPr>
            <p:ph type="ftr" sz="quarter" idx="2"/>
          </p:nvPr>
        </p:nvSpPr>
        <p:spPr bwMode="auto">
          <a:xfrm>
            <a:off x="0" y="9723438"/>
            <a:ext cx="3076575" cy="511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a:defRPr sz="1300"/>
            </a:lvl1pPr>
          </a:lstStyle>
          <a:p>
            <a:endParaRPr lang="de-DE"/>
          </a:p>
        </p:txBody>
      </p:sp>
      <p:sp>
        <p:nvSpPr>
          <p:cNvPr id="131077" name="Rectangle 5"/>
          <p:cNvSpPr>
            <a:spLocks noGrp="1" noChangeArrowheads="1"/>
          </p:cNvSpPr>
          <p:nvPr>
            <p:ph type="sldNum" sz="quarter" idx="3"/>
          </p:nvPr>
        </p:nvSpPr>
        <p:spPr bwMode="auto">
          <a:xfrm>
            <a:off x="4022725" y="9723438"/>
            <a:ext cx="3076575" cy="511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300"/>
            </a:lvl1pPr>
          </a:lstStyle>
          <a:p>
            <a:fld id="{66773CAC-6899-46B2-930D-A0EA91D40EA5}" type="slidenum">
              <a:rPr lang="de-DE"/>
              <a:pPr/>
              <a:t>‹#›</a:t>
            </a:fld>
            <a:endParaRPr lang="de-DE"/>
          </a:p>
        </p:txBody>
      </p:sp>
    </p:spTree>
    <p:extLst>
      <p:ext uri="{BB962C8B-B14F-4D97-AF65-F5344CB8AC3E}">
        <p14:creationId xmlns:p14="http://schemas.microsoft.com/office/powerpoint/2010/main" val="7068426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a:defRPr sz="1300"/>
            </a:lvl1pPr>
          </a:lstStyle>
          <a:p>
            <a:endParaRPr lang="en-US"/>
          </a:p>
        </p:txBody>
      </p:sp>
      <p:sp>
        <p:nvSpPr>
          <p:cNvPr id="21507"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defRPr sz="1300"/>
            </a:lvl1pPr>
          </a:lstStyle>
          <a:p>
            <a:endParaRPr lang="en-US"/>
          </a:p>
        </p:txBody>
      </p:sp>
      <p:sp>
        <p:nvSpPr>
          <p:cNvPr id="21508"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21509" name="Rectangle 5"/>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p>
            <a:pPr lvl="0"/>
            <a:r>
              <a:rPr lang="en-US"/>
              <a:t>Textmasterformate durch Klicken bearbeiten</a:t>
            </a:r>
          </a:p>
          <a:p>
            <a:pPr lvl="1"/>
            <a:r>
              <a:rPr lang="en-US"/>
              <a:t>Zweite Ebene</a:t>
            </a:r>
          </a:p>
          <a:p>
            <a:pPr lvl="2"/>
            <a:r>
              <a:rPr lang="en-US"/>
              <a:t>Dritte Ebene</a:t>
            </a:r>
          </a:p>
          <a:p>
            <a:pPr lvl="3"/>
            <a:r>
              <a:rPr lang="en-US"/>
              <a:t>Vierte Ebene</a:t>
            </a:r>
          </a:p>
          <a:p>
            <a:pPr lvl="4"/>
            <a:r>
              <a:rPr lang="en-US"/>
              <a:t>Fünfte Ebene</a:t>
            </a:r>
          </a:p>
        </p:txBody>
      </p:sp>
      <p:sp>
        <p:nvSpPr>
          <p:cNvPr id="21510"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a:defRPr sz="1300"/>
            </a:lvl1pPr>
          </a:lstStyle>
          <a:p>
            <a:endParaRPr lang="en-US"/>
          </a:p>
        </p:txBody>
      </p:sp>
      <p:sp>
        <p:nvSpPr>
          <p:cNvPr id="21511"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300"/>
            </a:lvl1pPr>
          </a:lstStyle>
          <a:p>
            <a:fld id="{33A49666-3D55-4EE3-BAB8-CA9FBD8679DD}" type="slidenum">
              <a:rPr lang="en-US"/>
              <a:pPr/>
              <a:t>‹#›</a:t>
            </a:fld>
            <a:endParaRPr lang="en-US"/>
          </a:p>
        </p:txBody>
      </p:sp>
    </p:spTree>
    <p:extLst>
      <p:ext uri="{BB962C8B-B14F-4D97-AF65-F5344CB8AC3E}">
        <p14:creationId xmlns:p14="http://schemas.microsoft.com/office/powerpoint/2010/main" val="4192647323"/>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DF5BA3-5F0F-44CC-A917-FA51CC9BF235}" type="slidenum">
              <a:rPr lang="en-US"/>
              <a:pPr/>
              <a:t>1</a:t>
            </a:fld>
            <a:endParaRPr lang="en-US"/>
          </a:p>
        </p:txBody>
      </p:sp>
      <p:sp>
        <p:nvSpPr>
          <p:cNvPr id="474114" name="Rectangle 2"/>
          <p:cNvSpPr>
            <a:spLocks noGrp="1" noRot="1" noChangeAspect="1" noChangeArrowheads="1" noTextEdit="1"/>
          </p:cNvSpPr>
          <p:nvPr>
            <p:ph type="sldImg"/>
          </p:nvPr>
        </p:nvSpPr>
        <p:spPr>
          <a:xfrm>
            <a:off x="992188" y="768350"/>
            <a:ext cx="5114925" cy="3836988"/>
          </a:xfrm>
          <a:ln/>
        </p:spPr>
      </p:sp>
      <p:sp>
        <p:nvSpPr>
          <p:cNvPr id="474115" name="Rectangle 3"/>
          <p:cNvSpPr>
            <a:spLocks noGrp="1" noChangeArrowheads="1"/>
          </p:cNvSpPr>
          <p:nvPr>
            <p:ph type="body" idx="1"/>
          </p:nvPr>
        </p:nvSpPr>
        <p:spPr>
          <a:xfrm>
            <a:off x="709613" y="4860925"/>
            <a:ext cx="5680075" cy="4605338"/>
          </a:xfrm>
        </p:spPr>
        <p:txBody>
          <a:bodyPr/>
          <a:lstStyle/>
          <a:p>
            <a:endParaRPr lang="de-DE"/>
          </a:p>
        </p:txBody>
      </p:sp>
    </p:spTree>
    <p:extLst>
      <p:ext uri="{BB962C8B-B14F-4D97-AF65-F5344CB8AC3E}">
        <p14:creationId xmlns:p14="http://schemas.microsoft.com/office/powerpoint/2010/main" val="13101170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A8B1C01-6601-47E6-A13A-B3B6A574097C}" type="slidenum">
              <a:rPr lang="de-DE" altLang="de-DE" smtClean="0"/>
              <a:pPr/>
              <a:t>32</a:t>
            </a:fld>
            <a:endParaRPr lang="de-DE" altLang="de-DE"/>
          </a:p>
        </p:txBody>
      </p:sp>
    </p:spTree>
    <p:extLst>
      <p:ext uri="{BB962C8B-B14F-4D97-AF65-F5344CB8AC3E}">
        <p14:creationId xmlns:p14="http://schemas.microsoft.com/office/powerpoint/2010/main" val="2083435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A8B1C01-6601-47E6-A13A-B3B6A574097C}" type="slidenum">
              <a:rPr lang="de-DE" altLang="de-DE" smtClean="0"/>
              <a:pPr/>
              <a:t>33</a:t>
            </a:fld>
            <a:endParaRPr lang="de-DE" altLang="de-DE"/>
          </a:p>
        </p:txBody>
      </p:sp>
    </p:spTree>
    <p:extLst>
      <p:ext uri="{BB962C8B-B14F-4D97-AF65-F5344CB8AC3E}">
        <p14:creationId xmlns:p14="http://schemas.microsoft.com/office/powerpoint/2010/main" val="1147257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A8B1C01-6601-47E6-A13A-B3B6A574097C}" type="slidenum">
              <a:rPr lang="de-DE" altLang="de-DE" smtClean="0"/>
              <a:pPr/>
              <a:t>34</a:t>
            </a:fld>
            <a:endParaRPr lang="de-DE" altLang="de-DE"/>
          </a:p>
        </p:txBody>
      </p:sp>
    </p:spTree>
    <p:extLst>
      <p:ext uri="{BB962C8B-B14F-4D97-AF65-F5344CB8AC3E}">
        <p14:creationId xmlns:p14="http://schemas.microsoft.com/office/powerpoint/2010/main" val="220047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A8B1C01-6601-47E6-A13A-B3B6A574097C}" type="slidenum">
              <a:rPr lang="de-DE" altLang="de-DE" smtClean="0"/>
              <a:pPr/>
              <a:t>35</a:t>
            </a:fld>
            <a:endParaRPr lang="de-DE" altLang="de-DE"/>
          </a:p>
        </p:txBody>
      </p:sp>
    </p:spTree>
    <p:extLst>
      <p:ext uri="{BB962C8B-B14F-4D97-AF65-F5344CB8AC3E}">
        <p14:creationId xmlns:p14="http://schemas.microsoft.com/office/powerpoint/2010/main" val="746923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A8B1C01-6601-47E6-A13A-B3B6A574097C}" type="slidenum">
              <a:rPr lang="de-DE" altLang="de-DE" smtClean="0"/>
              <a:pPr/>
              <a:t>36</a:t>
            </a:fld>
            <a:endParaRPr lang="de-DE" altLang="de-DE"/>
          </a:p>
        </p:txBody>
      </p:sp>
    </p:spTree>
    <p:extLst>
      <p:ext uri="{BB962C8B-B14F-4D97-AF65-F5344CB8AC3E}">
        <p14:creationId xmlns:p14="http://schemas.microsoft.com/office/powerpoint/2010/main" val="14757640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r>
              <a:rPr lang="de-DE" dirty="0"/>
              <a:t>This </a:t>
            </a:r>
            <a:r>
              <a:rPr lang="de-DE" dirty="0" err="1"/>
              <a:t>is</a:t>
            </a:r>
            <a:r>
              <a:rPr lang="de-DE" dirty="0"/>
              <a:t> </a:t>
            </a:r>
            <a:r>
              <a:rPr lang="de-DE" dirty="0" err="1"/>
              <a:t>to</a:t>
            </a:r>
            <a:r>
              <a:rPr lang="de-DE" dirty="0"/>
              <a:t> </a:t>
            </a:r>
            <a:r>
              <a:rPr lang="de-DE" dirty="0" err="1"/>
              <a:t>make</a:t>
            </a:r>
            <a:r>
              <a:rPr lang="de-DE" dirty="0"/>
              <a:t> </a:t>
            </a:r>
            <a:r>
              <a:rPr lang="de-DE" dirty="0" err="1"/>
              <a:t>clear</a:t>
            </a:r>
            <a:r>
              <a:rPr lang="de-DE" dirty="0"/>
              <a:t> </a:t>
            </a:r>
            <a:r>
              <a:rPr lang="de-DE" dirty="0" err="1"/>
              <a:t>that</a:t>
            </a:r>
            <a:r>
              <a:rPr lang="de-DE" dirty="0"/>
              <a:t> </a:t>
            </a:r>
            <a:r>
              <a:rPr lang="de-DE" dirty="0" err="1"/>
              <a:t>there</a:t>
            </a:r>
            <a:r>
              <a:rPr lang="de-DE" dirty="0"/>
              <a:t> </a:t>
            </a:r>
            <a:r>
              <a:rPr lang="de-DE" dirty="0" err="1"/>
              <a:t>is</a:t>
            </a:r>
            <a:r>
              <a:rPr lang="de-DE" dirty="0"/>
              <a:t> </a:t>
            </a:r>
            <a:r>
              <a:rPr lang="de-DE" dirty="0" err="1"/>
              <a:t>no</a:t>
            </a:r>
            <a:r>
              <a:rPr lang="de-DE" dirty="0"/>
              <a:t> </a:t>
            </a:r>
            <a:r>
              <a:rPr lang="de-DE" dirty="0" err="1"/>
              <a:t>straightforward</a:t>
            </a:r>
            <a:r>
              <a:rPr lang="de-DE" dirty="0"/>
              <a:t> </a:t>
            </a:r>
            <a:r>
              <a:rPr lang="de-DE" dirty="0" err="1"/>
              <a:t>definition</a:t>
            </a:r>
            <a:r>
              <a:rPr lang="de-DE" dirty="0"/>
              <a:t> </a:t>
            </a:r>
            <a:r>
              <a:rPr lang="de-DE" dirty="0" err="1"/>
              <a:t>and</a:t>
            </a:r>
            <a:r>
              <a:rPr lang="de-DE" dirty="0"/>
              <a:t> </a:t>
            </a:r>
            <a:r>
              <a:rPr lang="de-DE" dirty="0" err="1"/>
              <a:t>its</a:t>
            </a:r>
            <a:r>
              <a:rPr lang="de-DE" dirty="0"/>
              <a:t> still in </a:t>
            </a:r>
            <a:r>
              <a:rPr lang="de-DE" dirty="0" err="1"/>
              <a:t>progress</a:t>
            </a:r>
            <a:r>
              <a:rPr lang="de-DE" dirty="0"/>
              <a:t>!</a:t>
            </a:r>
          </a:p>
        </p:txBody>
      </p:sp>
      <p:sp>
        <p:nvSpPr>
          <p:cNvPr id="4" name="Foliennummernplatzhalter 3"/>
          <p:cNvSpPr>
            <a:spLocks noGrp="1"/>
          </p:cNvSpPr>
          <p:nvPr>
            <p:ph type="sldNum" sz="quarter" idx="10"/>
          </p:nvPr>
        </p:nvSpPr>
        <p:spPr/>
        <p:txBody>
          <a:bodyPr/>
          <a:lstStyle/>
          <a:p>
            <a:fld id="{EA8B1C01-6601-47E6-A13A-B3B6A574097C}" type="slidenum">
              <a:rPr lang="de-DE" altLang="de-DE" smtClean="0"/>
              <a:pPr/>
              <a:t>43</a:t>
            </a:fld>
            <a:endParaRPr lang="de-DE" altLang="de-DE"/>
          </a:p>
        </p:txBody>
      </p:sp>
    </p:spTree>
    <p:extLst>
      <p:ext uri="{BB962C8B-B14F-4D97-AF65-F5344CB8AC3E}">
        <p14:creationId xmlns:p14="http://schemas.microsoft.com/office/powerpoint/2010/main" val="4197700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A8B1C01-6601-47E6-A13A-B3B6A574097C}" type="slidenum">
              <a:rPr lang="de-DE" altLang="de-DE" smtClean="0"/>
              <a:pPr/>
              <a:t>44</a:t>
            </a:fld>
            <a:endParaRPr lang="de-DE" altLang="de-DE"/>
          </a:p>
        </p:txBody>
      </p:sp>
    </p:spTree>
    <p:extLst>
      <p:ext uri="{BB962C8B-B14F-4D97-AF65-F5344CB8AC3E}">
        <p14:creationId xmlns:p14="http://schemas.microsoft.com/office/powerpoint/2010/main" val="13222863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A8B1C01-6601-47E6-A13A-B3B6A574097C}" type="slidenum">
              <a:rPr lang="de-DE" altLang="de-DE" smtClean="0"/>
              <a:pPr/>
              <a:t>45</a:t>
            </a:fld>
            <a:endParaRPr lang="de-DE" altLang="de-DE"/>
          </a:p>
        </p:txBody>
      </p:sp>
    </p:spTree>
    <p:extLst>
      <p:ext uri="{BB962C8B-B14F-4D97-AF65-F5344CB8AC3E}">
        <p14:creationId xmlns:p14="http://schemas.microsoft.com/office/powerpoint/2010/main" val="16588551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A8B1C01-6601-47E6-A13A-B3B6A574097C}" type="slidenum">
              <a:rPr lang="de-DE" altLang="de-DE" smtClean="0"/>
              <a:pPr/>
              <a:t>46</a:t>
            </a:fld>
            <a:endParaRPr lang="de-DE" altLang="de-DE"/>
          </a:p>
        </p:txBody>
      </p:sp>
    </p:spTree>
    <p:extLst>
      <p:ext uri="{BB962C8B-B14F-4D97-AF65-F5344CB8AC3E}">
        <p14:creationId xmlns:p14="http://schemas.microsoft.com/office/powerpoint/2010/main" val="9435425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A8B1C01-6601-47E6-A13A-B3B6A574097C}" type="slidenum">
              <a:rPr lang="de-DE" altLang="de-DE" smtClean="0"/>
              <a:pPr/>
              <a:t>50</a:t>
            </a:fld>
            <a:endParaRPr lang="de-DE" altLang="de-DE"/>
          </a:p>
        </p:txBody>
      </p:sp>
    </p:spTree>
    <p:extLst>
      <p:ext uri="{BB962C8B-B14F-4D97-AF65-F5344CB8AC3E}">
        <p14:creationId xmlns:p14="http://schemas.microsoft.com/office/powerpoint/2010/main" val="490805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05496F27-F7AC-4033-A406-F529C28477B5}" type="slidenum">
              <a:rPr lang="en-US" smtClean="0"/>
              <a:pPr/>
              <a:t>2</a:t>
            </a:fld>
            <a:endParaRPr lang="en-US"/>
          </a:p>
        </p:txBody>
      </p:sp>
    </p:spTree>
    <p:extLst>
      <p:ext uri="{BB962C8B-B14F-4D97-AF65-F5344CB8AC3E}">
        <p14:creationId xmlns:p14="http://schemas.microsoft.com/office/powerpoint/2010/main" val="1635187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A8B1C01-6601-47E6-A13A-B3B6A574097C}" type="slidenum">
              <a:rPr lang="de-DE" altLang="de-DE" smtClean="0"/>
              <a:pPr/>
              <a:t>51</a:t>
            </a:fld>
            <a:endParaRPr lang="de-DE" altLang="de-DE"/>
          </a:p>
        </p:txBody>
      </p:sp>
    </p:spTree>
    <p:extLst>
      <p:ext uri="{BB962C8B-B14F-4D97-AF65-F5344CB8AC3E}">
        <p14:creationId xmlns:p14="http://schemas.microsoft.com/office/powerpoint/2010/main" val="14783373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A8B1C01-6601-47E6-A13A-B3B6A574097C}" type="slidenum">
              <a:rPr lang="de-DE" altLang="de-DE" smtClean="0"/>
              <a:pPr/>
              <a:t>52</a:t>
            </a:fld>
            <a:endParaRPr lang="de-DE" altLang="de-DE"/>
          </a:p>
        </p:txBody>
      </p:sp>
    </p:spTree>
    <p:extLst>
      <p:ext uri="{BB962C8B-B14F-4D97-AF65-F5344CB8AC3E}">
        <p14:creationId xmlns:p14="http://schemas.microsoft.com/office/powerpoint/2010/main" val="19557635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A8B1C01-6601-47E6-A13A-B3B6A574097C}" type="slidenum">
              <a:rPr lang="de-DE" altLang="de-DE" smtClean="0"/>
              <a:pPr/>
              <a:t>53</a:t>
            </a:fld>
            <a:endParaRPr lang="de-DE" altLang="de-DE"/>
          </a:p>
        </p:txBody>
      </p:sp>
    </p:spTree>
    <p:extLst>
      <p:ext uri="{BB962C8B-B14F-4D97-AF65-F5344CB8AC3E}">
        <p14:creationId xmlns:p14="http://schemas.microsoft.com/office/powerpoint/2010/main" val="5079125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A8B1C01-6601-47E6-A13A-B3B6A574097C}" type="slidenum">
              <a:rPr lang="de-DE" altLang="de-DE" smtClean="0"/>
              <a:pPr/>
              <a:t>54</a:t>
            </a:fld>
            <a:endParaRPr lang="de-DE" altLang="de-DE"/>
          </a:p>
        </p:txBody>
      </p:sp>
    </p:spTree>
    <p:extLst>
      <p:ext uri="{BB962C8B-B14F-4D97-AF65-F5344CB8AC3E}">
        <p14:creationId xmlns:p14="http://schemas.microsoft.com/office/powerpoint/2010/main" val="18738260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A8B1C01-6601-47E6-A13A-B3B6A574097C}" type="slidenum">
              <a:rPr lang="de-DE" altLang="de-DE" smtClean="0"/>
              <a:pPr/>
              <a:t>55</a:t>
            </a:fld>
            <a:endParaRPr lang="de-DE" altLang="de-DE"/>
          </a:p>
        </p:txBody>
      </p:sp>
    </p:spTree>
    <p:extLst>
      <p:ext uri="{BB962C8B-B14F-4D97-AF65-F5344CB8AC3E}">
        <p14:creationId xmlns:p14="http://schemas.microsoft.com/office/powerpoint/2010/main" val="17174929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A8B1C01-6601-47E6-A13A-B3B6A574097C}" type="slidenum">
              <a:rPr lang="de-DE" altLang="de-DE" smtClean="0"/>
              <a:pPr/>
              <a:t>56</a:t>
            </a:fld>
            <a:endParaRPr lang="de-DE" altLang="de-DE"/>
          </a:p>
        </p:txBody>
      </p:sp>
    </p:spTree>
    <p:extLst>
      <p:ext uri="{BB962C8B-B14F-4D97-AF65-F5344CB8AC3E}">
        <p14:creationId xmlns:p14="http://schemas.microsoft.com/office/powerpoint/2010/main" val="10255086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r>
              <a:rPr lang="de-DE" dirty="0"/>
              <a:t>Big Data </a:t>
            </a:r>
            <a:r>
              <a:rPr lang="de-DE" dirty="0" err="1"/>
              <a:t>is</a:t>
            </a:r>
            <a:r>
              <a:rPr lang="de-DE" dirty="0"/>
              <a:t> </a:t>
            </a:r>
            <a:r>
              <a:rPr lang="de-DE" dirty="0" err="1"/>
              <a:t>no</a:t>
            </a:r>
            <a:r>
              <a:rPr lang="de-DE" dirty="0"/>
              <a:t> HPC!</a:t>
            </a:r>
          </a:p>
        </p:txBody>
      </p:sp>
      <p:sp>
        <p:nvSpPr>
          <p:cNvPr id="4" name="Foliennummernplatzhalter 3"/>
          <p:cNvSpPr>
            <a:spLocks noGrp="1"/>
          </p:cNvSpPr>
          <p:nvPr>
            <p:ph type="sldNum" sz="quarter" idx="10"/>
          </p:nvPr>
        </p:nvSpPr>
        <p:spPr/>
        <p:txBody>
          <a:bodyPr/>
          <a:lstStyle/>
          <a:p>
            <a:fld id="{EA8B1C01-6601-47E6-A13A-B3B6A574097C}" type="slidenum">
              <a:rPr lang="de-DE" altLang="de-DE" smtClean="0"/>
              <a:pPr/>
              <a:t>57</a:t>
            </a:fld>
            <a:endParaRPr lang="de-DE" altLang="de-DE"/>
          </a:p>
        </p:txBody>
      </p:sp>
    </p:spTree>
    <p:extLst>
      <p:ext uri="{BB962C8B-B14F-4D97-AF65-F5344CB8AC3E}">
        <p14:creationId xmlns:p14="http://schemas.microsoft.com/office/powerpoint/2010/main" val="20128316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r>
              <a:rPr lang="de-DE" dirty="0"/>
              <a:t>Big Data </a:t>
            </a:r>
            <a:r>
              <a:rPr lang="de-DE" dirty="0" err="1"/>
              <a:t>is</a:t>
            </a:r>
            <a:r>
              <a:rPr lang="de-DE" dirty="0"/>
              <a:t> </a:t>
            </a:r>
            <a:r>
              <a:rPr lang="de-DE" dirty="0" err="1"/>
              <a:t>no</a:t>
            </a:r>
            <a:r>
              <a:rPr lang="de-DE" dirty="0"/>
              <a:t> HPC!</a:t>
            </a:r>
          </a:p>
        </p:txBody>
      </p:sp>
      <p:sp>
        <p:nvSpPr>
          <p:cNvPr id="4" name="Foliennummernplatzhalter 3"/>
          <p:cNvSpPr>
            <a:spLocks noGrp="1"/>
          </p:cNvSpPr>
          <p:nvPr>
            <p:ph type="sldNum" sz="quarter" idx="10"/>
          </p:nvPr>
        </p:nvSpPr>
        <p:spPr/>
        <p:txBody>
          <a:bodyPr/>
          <a:lstStyle/>
          <a:p>
            <a:fld id="{EA8B1C01-6601-47E6-A13A-B3B6A574097C}" type="slidenum">
              <a:rPr lang="de-DE" altLang="de-DE" smtClean="0"/>
              <a:pPr/>
              <a:t>58</a:t>
            </a:fld>
            <a:endParaRPr lang="de-DE" altLang="de-DE"/>
          </a:p>
        </p:txBody>
      </p:sp>
    </p:spTree>
    <p:extLst>
      <p:ext uri="{BB962C8B-B14F-4D97-AF65-F5344CB8AC3E}">
        <p14:creationId xmlns:p14="http://schemas.microsoft.com/office/powerpoint/2010/main" val="21197570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33A49666-3D55-4EE3-BAB8-CA9FBD8679DD}" type="slidenum">
              <a:rPr lang="en-US" smtClean="0"/>
              <a:pPr/>
              <a:t>62</a:t>
            </a:fld>
            <a:endParaRPr lang="en-US"/>
          </a:p>
        </p:txBody>
      </p:sp>
    </p:spTree>
    <p:extLst>
      <p:ext uri="{BB962C8B-B14F-4D97-AF65-F5344CB8AC3E}">
        <p14:creationId xmlns:p14="http://schemas.microsoft.com/office/powerpoint/2010/main" val="2947324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r>
              <a:rPr lang="de-DE" dirty="0"/>
              <a:t>Say </a:t>
            </a:r>
            <a:r>
              <a:rPr lang="de-DE" dirty="0" err="1"/>
              <a:t>something</a:t>
            </a:r>
            <a:r>
              <a:rPr lang="de-DE" dirty="0"/>
              <a:t> on </a:t>
            </a:r>
            <a:r>
              <a:rPr lang="de-DE" dirty="0" err="1"/>
              <a:t>batch</a:t>
            </a:r>
            <a:r>
              <a:rPr lang="de-DE" dirty="0"/>
              <a:t> vs. Stream </a:t>
            </a:r>
            <a:r>
              <a:rPr lang="de-DE" dirty="0" err="1"/>
              <a:t>processing</a:t>
            </a:r>
            <a:endParaRPr lang="de-DE" dirty="0"/>
          </a:p>
        </p:txBody>
      </p:sp>
      <p:sp>
        <p:nvSpPr>
          <p:cNvPr id="4" name="Foliennummernplatzhalter 3"/>
          <p:cNvSpPr>
            <a:spLocks noGrp="1"/>
          </p:cNvSpPr>
          <p:nvPr>
            <p:ph type="sldNum" sz="quarter" idx="10"/>
          </p:nvPr>
        </p:nvSpPr>
        <p:spPr/>
        <p:txBody>
          <a:bodyPr/>
          <a:lstStyle/>
          <a:p>
            <a:fld id="{EA8B1C01-6601-47E6-A13A-B3B6A574097C}" type="slidenum">
              <a:rPr lang="de-DE" altLang="de-DE" smtClean="0"/>
              <a:pPr/>
              <a:t>63</a:t>
            </a:fld>
            <a:endParaRPr lang="de-DE" altLang="de-DE"/>
          </a:p>
        </p:txBody>
      </p:sp>
    </p:spTree>
    <p:extLst>
      <p:ext uri="{BB962C8B-B14F-4D97-AF65-F5344CB8AC3E}">
        <p14:creationId xmlns:p14="http://schemas.microsoft.com/office/powerpoint/2010/main" val="1952765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A49666-3D55-4EE3-BAB8-CA9FBD8679DD}" type="slidenum">
              <a:rPr lang="en-US" smtClean="0"/>
              <a:pPr/>
              <a:t>3</a:t>
            </a:fld>
            <a:endParaRPr lang="en-US"/>
          </a:p>
        </p:txBody>
      </p:sp>
    </p:spTree>
    <p:extLst>
      <p:ext uri="{BB962C8B-B14F-4D97-AF65-F5344CB8AC3E}">
        <p14:creationId xmlns:p14="http://schemas.microsoft.com/office/powerpoint/2010/main" val="29540612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A8B1C01-6601-47E6-A13A-B3B6A574097C}" type="slidenum">
              <a:rPr lang="de-DE" altLang="de-DE" smtClean="0"/>
              <a:pPr/>
              <a:t>64</a:t>
            </a:fld>
            <a:endParaRPr lang="de-DE" altLang="de-DE"/>
          </a:p>
        </p:txBody>
      </p:sp>
    </p:spTree>
    <p:extLst>
      <p:ext uri="{BB962C8B-B14F-4D97-AF65-F5344CB8AC3E}">
        <p14:creationId xmlns:p14="http://schemas.microsoft.com/office/powerpoint/2010/main" val="16779809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33A49666-3D55-4EE3-BAB8-CA9FBD8679DD}" type="slidenum">
              <a:rPr lang="en-US" smtClean="0"/>
              <a:pPr/>
              <a:t>67</a:t>
            </a:fld>
            <a:endParaRPr lang="en-US"/>
          </a:p>
        </p:txBody>
      </p:sp>
    </p:spTree>
    <p:extLst>
      <p:ext uri="{BB962C8B-B14F-4D97-AF65-F5344CB8AC3E}">
        <p14:creationId xmlns:p14="http://schemas.microsoft.com/office/powerpoint/2010/main" val="1775609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A8B1C01-6601-47E6-A13A-B3B6A574097C}" type="slidenum">
              <a:rPr lang="de-DE" altLang="de-DE" smtClean="0"/>
              <a:pPr/>
              <a:t>14</a:t>
            </a:fld>
            <a:endParaRPr lang="de-DE" altLang="de-DE"/>
          </a:p>
        </p:txBody>
      </p:sp>
    </p:spTree>
    <p:extLst>
      <p:ext uri="{BB962C8B-B14F-4D97-AF65-F5344CB8AC3E}">
        <p14:creationId xmlns:p14="http://schemas.microsoft.com/office/powerpoint/2010/main" val="512198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A49666-3D55-4EE3-BAB8-CA9FBD8679DD}" type="slidenum">
              <a:rPr lang="en-US" smtClean="0"/>
              <a:pPr/>
              <a:t>20</a:t>
            </a:fld>
            <a:endParaRPr lang="en-US"/>
          </a:p>
        </p:txBody>
      </p:sp>
    </p:spTree>
    <p:extLst>
      <p:ext uri="{BB962C8B-B14F-4D97-AF65-F5344CB8AC3E}">
        <p14:creationId xmlns:p14="http://schemas.microsoft.com/office/powerpoint/2010/main" val="201472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EA8B1C01-6601-47E6-A13A-B3B6A574097C}" type="slidenum">
              <a:rPr lang="de-DE" altLang="de-DE" smtClean="0"/>
              <a:pPr/>
              <a:t>28</a:t>
            </a:fld>
            <a:endParaRPr lang="de-DE" altLang="de-DE"/>
          </a:p>
        </p:txBody>
      </p:sp>
    </p:spTree>
    <p:extLst>
      <p:ext uri="{BB962C8B-B14F-4D97-AF65-F5344CB8AC3E}">
        <p14:creationId xmlns:p14="http://schemas.microsoft.com/office/powerpoint/2010/main" val="1894085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A8B1C01-6601-47E6-A13A-B3B6A574097C}" type="slidenum">
              <a:rPr lang="de-DE" altLang="de-DE" smtClean="0"/>
              <a:pPr/>
              <a:t>29</a:t>
            </a:fld>
            <a:endParaRPr lang="de-DE" altLang="de-DE"/>
          </a:p>
        </p:txBody>
      </p:sp>
    </p:spTree>
    <p:extLst>
      <p:ext uri="{BB962C8B-B14F-4D97-AF65-F5344CB8AC3E}">
        <p14:creationId xmlns:p14="http://schemas.microsoft.com/office/powerpoint/2010/main" val="773680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A8B1C01-6601-47E6-A13A-B3B6A574097C}" type="slidenum">
              <a:rPr lang="de-DE" altLang="de-DE" smtClean="0"/>
              <a:pPr/>
              <a:t>30</a:t>
            </a:fld>
            <a:endParaRPr lang="de-DE" altLang="de-DE"/>
          </a:p>
        </p:txBody>
      </p:sp>
    </p:spTree>
    <p:extLst>
      <p:ext uri="{BB962C8B-B14F-4D97-AF65-F5344CB8AC3E}">
        <p14:creationId xmlns:p14="http://schemas.microsoft.com/office/powerpoint/2010/main" val="13353643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A8B1C01-6601-47E6-A13A-B3B6A574097C}" type="slidenum">
              <a:rPr lang="de-DE" altLang="de-DE" smtClean="0"/>
              <a:pPr/>
              <a:t>31</a:t>
            </a:fld>
            <a:endParaRPr lang="de-DE" altLang="de-DE"/>
          </a:p>
        </p:txBody>
      </p:sp>
    </p:spTree>
    <p:extLst>
      <p:ext uri="{BB962C8B-B14F-4D97-AF65-F5344CB8AC3E}">
        <p14:creationId xmlns:p14="http://schemas.microsoft.com/office/powerpoint/2010/main" val="3724726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11652" name="Rectangle 4"/>
          <p:cNvSpPr>
            <a:spLocks noGrp="1" noChangeArrowheads="1"/>
          </p:cNvSpPr>
          <p:nvPr/>
        </p:nvSpPr>
        <p:spPr bwMode="auto">
          <a:xfrm>
            <a:off x="684213" y="1600200"/>
            <a:ext cx="7775575" cy="4525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eaLnBrk="0" hangingPunct="0">
              <a:buClr>
                <a:srgbClr val="000000"/>
              </a:buClr>
              <a:buSzPts val="2000"/>
              <a:buFont typeface="Arial" charset="0"/>
              <a:buNone/>
            </a:pPr>
            <a:endParaRPr lang="en-US"/>
          </a:p>
          <a:p>
            <a:pPr eaLnBrk="0" hangingPunct="0">
              <a:buClr>
                <a:srgbClr val="000000"/>
              </a:buClr>
              <a:buSzPts val="2000"/>
              <a:buFont typeface="Arial" charset="0"/>
              <a:buNone/>
            </a:pPr>
            <a:endParaRPr lang="en-US"/>
          </a:p>
          <a:p>
            <a:pPr eaLnBrk="0" hangingPunct="0">
              <a:buClr>
                <a:srgbClr val="000000"/>
              </a:buClr>
              <a:buSzPts val="2000"/>
              <a:buFont typeface="Arial" charset="0"/>
              <a:buNone/>
            </a:pPr>
            <a:endParaRPr lang="en-US"/>
          </a:p>
        </p:txBody>
      </p:sp>
      <p:sp>
        <p:nvSpPr>
          <p:cNvPr id="411653" name="Rectangle 5"/>
          <p:cNvSpPr>
            <a:spLocks noGrp="1" noChangeArrowheads="1"/>
          </p:cNvSpPr>
          <p:nvPr>
            <p:ph type="ctrTitle"/>
          </p:nvPr>
        </p:nvSpPr>
        <p:spPr>
          <a:xfrm>
            <a:off x="685800" y="1887736"/>
            <a:ext cx="7772400" cy="965200"/>
          </a:xfrm>
        </p:spPr>
        <p:txBody>
          <a:bodyPr/>
          <a:lstStyle>
            <a:lvl1pPr>
              <a:defRPr sz="3600" b="0"/>
            </a:lvl1pPr>
          </a:lstStyle>
          <a:p>
            <a:pPr lvl="0"/>
            <a:r>
              <a:rPr lang="de-DE" noProof="0"/>
              <a:t>Titelmasterformat durch Klicken bearbeiten</a:t>
            </a:r>
            <a:endParaRPr lang="de-DE" noProof="0" dirty="0"/>
          </a:p>
        </p:txBody>
      </p:sp>
      <p:sp>
        <p:nvSpPr>
          <p:cNvPr id="411654" name="Rectangle 6"/>
          <p:cNvSpPr>
            <a:spLocks noGrp="1" noChangeArrowheads="1"/>
          </p:cNvSpPr>
          <p:nvPr>
            <p:ph type="subTitle" idx="1"/>
          </p:nvPr>
        </p:nvSpPr>
        <p:spPr>
          <a:xfrm>
            <a:off x="685800" y="2825750"/>
            <a:ext cx="7773988" cy="641350"/>
          </a:xfrm>
        </p:spPr>
        <p:txBody>
          <a:bodyPr/>
          <a:lstStyle>
            <a:lvl1pPr marL="0" indent="0">
              <a:buFont typeface="Arial" charset="0"/>
              <a:buNone/>
              <a:defRPr sz="3300"/>
            </a:lvl1pPr>
          </a:lstStyle>
          <a:p>
            <a:pPr lvl="0"/>
            <a:r>
              <a:rPr lang="de-DE" noProof="0" dirty="0"/>
              <a:t>Formatvorlage des Untertitelmasters durch Klicken bearbeiten</a:t>
            </a:r>
          </a:p>
        </p:txBody>
      </p:sp>
      <p:sp>
        <p:nvSpPr>
          <p:cNvPr id="10" name="Text Box 11"/>
          <p:cNvSpPr txBox="1">
            <a:spLocks noChangeArrowheads="1"/>
          </p:cNvSpPr>
          <p:nvPr userDrawn="1"/>
        </p:nvSpPr>
        <p:spPr bwMode="auto">
          <a:xfrm>
            <a:off x="685800" y="3906044"/>
            <a:ext cx="7773988" cy="1827212"/>
          </a:xfrm>
          <a:prstGeom prst="rect">
            <a:avLst/>
          </a:prstGeom>
          <a:noFill/>
          <a:ln w="9525">
            <a:noFill/>
            <a:miter lim="800000"/>
            <a:headEnd/>
            <a:tailEnd/>
          </a:ln>
          <a:effectLst/>
        </p:spPr>
        <p:txBody>
          <a:bodyPr wrap="none"/>
          <a:lstStyle/>
          <a:p>
            <a:pPr>
              <a:defRPr/>
            </a:pPr>
            <a:r>
              <a:rPr lang="de-DE" sz="2400"/>
              <a:t>Prof. Dr.-Ing. Helge Parzyjegla</a:t>
            </a:r>
          </a:p>
          <a:p>
            <a:pPr>
              <a:defRPr/>
            </a:pPr>
            <a:endParaRPr lang="de-DE" sz="2400"/>
          </a:p>
          <a:p>
            <a:pPr>
              <a:defRPr/>
            </a:pPr>
            <a:r>
              <a:rPr lang="de-DE" sz="2200"/>
              <a:t>Kommunikations- und Betriebssysteme (KBS)</a:t>
            </a:r>
          </a:p>
          <a:p>
            <a:pPr>
              <a:defRPr/>
            </a:pPr>
            <a:r>
              <a:rPr lang="de-DE" sz="2200"/>
              <a:t>Institut für Telekommunikationssysteme</a:t>
            </a:r>
          </a:p>
          <a:p>
            <a:pPr>
              <a:defRPr/>
            </a:pPr>
            <a:r>
              <a:rPr lang="de-DE" sz="2200"/>
              <a:t>Fakultät IV – Elektrotechnik und Informatik</a:t>
            </a:r>
          </a:p>
          <a:p>
            <a:pPr>
              <a:defRPr/>
            </a:pPr>
            <a:r>
              <a:rPr lang="de-DE" sz="2200"/>
              <a:t>Technische Universität Berlin</a:t>
            </a:r>
          </a:p>
        </p:txBody>
      </p:sp>
      <p:pic>
        <p:nvPicPr>
          <p:cNvPr id="11" name="Picture 4" descr="rand_gelb_unten"/>
          <p:cNvPicPr>
            <a:picLocks noChangeAspect="1" noChangeArrowheads="1"/>
          </p:cNvPicPr>
          <p:nvPr userDrawn="1"/>
        </p:nvPicPr>
        <p:blipFill>
          <a:blip r:embed="rId2" cstate="print"/>
          <a:srcRect/>
          <a:stretch>
            <a:fillRect/>
          </a:stretch>
        </p:blipFill>
        <p:spPr bwMode="auto">
          <a:xfrm>
            <a:off x="-512" y="6253163"/>
            <a:ext cx="4570413" cy="604837"/>
          </a:xfrm>
          <a:prstGeom prst="rect">
            <a:avLst/>
          </a:prstGeom>
          <a:noFill/>
          <a:ln w="9525">
            <a:noFill/>
            <a:miter lim="800000"/>
            <a:headEnd/>
            <a:tailEnd/>
          </a:ln>
        </p:spPr>
      </p:pic>
      <p:pic>
        <p:nvPicPr>
          <p:cNvPr id="12" name="Picture 2" descr="rand_gelb_oben"/>
          <p:cNvPicPr>
            <a:picLocks noChangeAspect="1" noChangeArrowheads="1"/>
          </p:cNvPicPr>
          <p:nvPr userDrawn="1"/>
        </p:nvPicPr>
        <p:blipFill>
          <a:blip r:embed="rId3" cstate="print"/>
          <a:srcRect/>
          <a:stretch>
            <a:fillRect/>
          </a:stretch>
        </p:blipFill>
        <p:spPr bwMode="auto">
          <a:xfrm>
            <a:off x="4573588" y="0"/>
            <a:ext cx="4570412" cy="1008063"/>
          </a:xfrm>
          <a:prstGeom prst="rect">
            <a:avLst/>
          </a:prstGeom>
          <a:noFill/>
          <a:ln w="9525">
            <a:noFill/>
            <a:miter lim="800000"/>
            <a:headEnd/>
            <a:tailEnd/>
          </a:ln>
        </p:spPr>
      </p:pic>
      <p:pic>
        <p:nvPicPr>
          <p:cNvPr id="13" name="Picture 3" descr="my_tu-logo_3d_rot_transparent"/>
          <p:cNvPicPr>
            <a:picLocks noChangeAspect="1" noChangeArrowheads="1"/>
          </p:cNvPicPr>
          <p:nvPr userDrawn="1"/>
        </p:nvPicPr>
        <p:blipFill>
          <a:blip r:embed="rId4" cstate="print"/>
          <a:srcRect/>
          <a:stretch>
            <a:fillRect/>
          </a:stretch>
        </p:blipFill>
        <p:spPr bwMode="auto">
          <a:xfrm>
            <a:off x="8085138" y="212725"/>
            <a:ext cx="749300" cy="636588"/>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p:txBody>
      </p:sp>
      <p:sp>
        <p:nvSpPr>
          <p:cNvPr id="7" name="Datumsplatzhalter 6"/>
          <p:cNvSpPr>
            <a:spLocks noGrp="1"/>
          </p:cNvSpPr>
          <p:nvPr>
            <p:ph type="dt" sz="half" idx="10"/>
          </p:nvPr>
        </p:nvSpPr>
        <p:spPr>
          <a:xfrm>
            <a:off x="3959225" y="6534150"/>
            <a:ext cx="4464050" cy="287338"/>
          </a:xfrm>
          <a:prstGeom prst="rect">
            <a:avLst/>
          </a:prstGeom>
        </p:spPr>
        <p:txBody>
          <a:bodyPr/>
          <a:lstStyle>
            <a:lvl1pPr>
              <a:defRPr/>
            </a:lvl1pPr>
          </a:lstStyle>
          <a:p>
            <a:endParaRPr lang="en-US"/>
          </a:p>
        </p:txBody>
      </p:sp>
      <p:sp>
        <p:nvSpPr>
          <p:cNvPr id="8" name="Fußzeilenplatzhalter 7"/>
          <p:cNvSpPr>
            <a:spLocks noGrp="1"/>
          </p:cNvSpPr>
          <p:nvPr>
            <p:ph type="ftr" sz="quarter" idx="11"/>
          </p:nvPr>
        </p:nvSpPr>
        <p:spPr>
          <a:xfrm>
            <a:off x="34925" y="6534150"/>
            <a:ext cx="2016125" cy="279400"/>
          </a:xfrm>
          <a:prstGeom prst="rect">
            <a:avLst/>
          </a:prstGeom>
        </p:spPr>
        <p:txBody>
          <a:bodyPr/>
          <a:lstStyle>
            <a:lvl1pPr>
              <a:defRPr/>
            </a:lvl1pPr>
          </a:lstStyle>
          <a:p>
            <a:r>
              <a:rPr lang="en-US"/>
              <a:t>Odej Kao, TU Berlin, Distributed Algorithms 2016/17</a:t>
            </a:r>
          </a:p>
        </p:txBody>
      </p:sp>
      <p:sp>
        <p:nvSpPr>
          <p:cNvPr id="9" name="Foliennummernplatzhalter 8"/>
          <p:cNvSpPr>
            <a:spLocks noGrp="1"/>
          </p:cNvSpPr>
          <p:nvPr>
            <p:ph type="sldNum" sz="quarter" idx="12"/>
          </p:nvPr>
        </p:nvSpPr>
        <p:spPr>
          <a:xfrm>
            <a:off x="8101013" y="6534150"/>
            <a:ext cx="1006475" cy="279400"/>
          </a:xfrm>
          <a:prstGeom prst="rect">
            <a:avLst/>
          </a:prstGeom>
        </p:spPr>
        <p:txBody>
          <a:bodyPr/>
          <a:lstStyle>
            <a:lvl1pPr>
              <a:defRPr/>
            </a:lvl1pPr>
          </a:lstStyle>
          <a:p>
            <a:fld id="{E1235AF1-7D94-45EE-8CD3-8E0DD5B19F04}" type="slidenum">
              <a:rPr lang="en-US" smtClean="0"/>
              <a:pPr/>
              <a:t>‹#›</a:t>
            </a:fld>
            <a:endParaRPr lang="en-US"/>
          </a:p>
        </p:txBody>
      </p:sp>
      <p:sp>
        <p:nvSpPr>
          <p:cNvPr id="10" name="Titel 1"/>
          <p:cNvSpPr>
            <a:spLocks noGrp="1"/>
          </p:cNvSpPr>
          <p:nvPr>
            <p:ph type="title"/>
          </p:nvPr>
        </p:nvSpPr>
        <p:spPr>
          <a:xfrm>
            <a:off x="455613" y="367834"/>
            <a:ext cx="7645400" cy="523220"/>
          </a:xfrm>
        </p:spPr>
        <p:txBody>
          <a:bodyPr/>
          <a:lstStyle/>
          <a:p>
            <a:r>
              <a:rPr lang="de-DE"/>
              <a:t>Titelmasterformat durch Klicken bearbeiten</a:t>
            </a:r>
          </a:p>
        </p:txBody>
      </p:sp>
    </p:spTree>
    <p:extLst>
      <p:ext uri="{BB962C8B-B14F-4D97-AF65-F5344CB8AC3E}">
        <p14:creationId xmlns:p14="http://schemas.microsoft.com/office/powerpoint/2010/main" val="20738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539750" y="4910138"/>
            <a:ext cx="8061325" cy="381000"/>
          </a:xfrm>
        </p:spPr>
        <p:txBody>
          <a:bodyPr>
            <a:spAutoFit/>
          </a:bodyPr>
          <a:lstStyle>
            <a:lvl1pPr>
              <a:defRPr/>
            </a:lvl1pPr>
          </a:lstStyle>
          <a:p>
            <a:pPr lvl="0"/>
            <a:r>
              <a:rPr lang="de-DE" noProof="0"/>
              <a:t>Mastertitelformat bearbeiten</a:t>
            </a:r>
          </a:p>
        </p:txBody>
      </p:sp>
      <p:sp>
        <p:nvSpPr>
          <p:cNvPr id="4099" name="Rectangle 3"/>
          <p:cNvSpPr>
            <a:spLocks noGrp="1" noChangeArrowheads="1"/>
          </p:cNvSpPr>
          <p:nvPr>
            <p:ph type="subTitle" idx="1"/>
          </p:nvPr>
        </p:nvSpPr>
        <p:spPr>
          <a:xfrm>
            <a:off x="539750" y="5659438"/>
            <a:ext cx="8061325" cy="279400"/>
          </a:xfrm>
        </p:spPr>
        <p:txBody>
          <a:bodyPr anchor="b">
            <a:spAutoFit/>
          </a:bodyPr>
          <a:lstStyle>
            <a:lvl1pPr marL="0" indent="0">
              <a:defRPr>
                <a:solidFill>
                  <a:schemeClr val="accent1"/>
                </a:solidFill>
              </a:defRPr>
            </a:lvl1pPr>
          </a:lstStyle>
          <a:p>
            <a:pPr lvl="0"/>
            <a:r>
              <a:rPr lang="de-DE" noProof="0"/>
              <a:t>Master-Untertitelformat bearbeiten</a:t>
            </a:r>
          </a:p>
        </p:txBody>
      </p:sp>
      <p:sp>
        <p:nvSpPr>
          <p:cNvPr id="4104" name="Line 8"/>
          <p:cNvSpPr>
            <a:spLocks noChangeShapeType="1"/>
          </p:cNvSpPr>
          <p:nvPr/>
        </p:nvSpPr>
        <p:spPr bwMode="auto">
          <a:xfrm>
            <a:off x="539750" y="6135688"/>
            <a:ext cx="8061325" cy="0"/>
          </a:xfrm>
          <a:prstGeom prst="line">
            <a:avLst/>
          </a:prstGeom>
          <a:noFill/>
          <a:ln w="9525">
            <a:solidFill>
              <a:schemeClr val="accent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de-DE"/>
          </a:p>
        </p:txBody>
      </p:sp>
      <p:pic>
        <p:nvPicPr>
          <p:cNvPr id="4105" name="Picture 9" descr="TU_Logo_lang_RGB_rot_PPT-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40488" y="539750"/>
            <a:ext cx="2160587" cy="12065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522064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0"/>
          </p:nvPr>
        </p:nvSpPr>
        <p:spPr/>
        <p:txBody>
          <a:bodyPr/>
          <a:lstStyle>
            <a:lvl1pPr>
              <a:defRPr/>
            </a:lvl1pPr>
          </a:lstStyle>
          <a:p>
            <a:r>
              <a:rPr lang="de-DE" b="0" dirty="0" err="1"/>
              <a:t>Danh</a:t>
            </a:r>
            <a:r>
              <a:rPr lang="de-DE" b="0" dirty="0"/>
              <a:t> Le-</a:t>
            </a:r>
            <a:r>
              <a:rPr lang="de-DE" b="0" dirty="0" err="1"/>
              <a:t>Phuoc</a:t>
            </a:r>
            <a:r>
              <a:rPr lang="de-DE" b="0" dirty="0"/>
              <a:t>, TU Berlin, Distributed </a:t>
            </a:r>
            <a:r>
              <a:rPr lang="de-DE" b="0" dirty="0" err="1"/>
              <a:t>Algorithms</a:t>
            </a:r>
            <a:r>
              <a:rPr lang="de-DE" b="0" dirty="0"/>
              <a:t> 2017/18</a:t>
            </a:r>
          </a:p>
        </p:txBody>
      </p:sp>
      <p:sp>
        <p:nvSpPr>
          <p:cNvPr id="5" name="Foliennummernplatzhalter 4"/>
          <p:cNvSpPr>
            <a:spLocks noGrp="1"/>
          </p:cNvSpPr>
          <p:nvPr>
            <p:ph type="sldNum" sz="quarter" idx="11"/>
          </p:nvPr>
        </p:nvSpPr>
        <p:spPr/>
        <p:txBody>
          <a:bodyPr/>
          <a:lstStyle>
            <a:lvl1pPr>
              <a:defRPr/>
            </a:lvl1pPr>
          </a:lstStyle>
          <a:p>
            <a:r>
              <a:rPr lang="de-DE"/>
              <a:t>Slide </a:t>
            </a:r>
            <a:fld id="{DDA20590-EC26-DE40-BF83-8E86F34B783D}" type="slidenum">
              <a:rPr lang="de-DE"/>
              <a:pPr/>
              <a:t>‹#›</a:t>
            </a:fld>
            <a:endParaRPr lang="de-DE"/>
          </a:p>
        </p:txBody>
      </p:sp>
    </p:spTree>
    <p:extLst>
      <p:ext uri="{BB962C8B-B14F-4D97-AF65-F5344CB8AC3E}">
        <p14:creationId xmlns:p14="http://schemas.microsoft.com/office/powerpoint/2010/main" val="10653156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a:t>Mastertitelformat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Mastertextformat bearbeiten</a:t>
            </a:r>
          </a:p>
        </p:txBody>
      </p:sp>
      <p:sp>
        <p:nvSpPr>
          <p:cNvPr id="4" name="Fußzeilenplatzhalter 3"/>
          <p:cNvSpPr>
            <a:spLocks noGrp="1"/>
          </p:cNvSpPr>
          <p:nvPr>
            <p:ph type="ftr" sz="quarter" idx="10"/>
          </p:nvPr>
        </p:nvSpPr>
        <p:spPr/>
        <p:txBody>
          <a:bodyPr/>
          <a:lstStyle>
            <a:lvl1pPr>
              <a:defRPr/>
            </a:lvl1pPr>
          </a:lstStyle>
          <a:p>
            <a:r>
              <a:rPr lang="de-DE" b="0" dirty="0" err="1"/>
              <a:t>Danh</a:t>
            </a:r>
            <a:r>
              <a:rPr lang="de-DE" b="0" dirty="0"/>
              <a:t> Le-</a:t>
            </a:r>
            <a:r>
              <a:rPr lang="de-DE" b="0" dirty="0" err="1"/>
              <a:t>Phuoc</a:t>
            </a:r>
            <a:r>
              <a:rPr lang="de-DE" b="0" dirty="0"/>
              <a:t>, TU Berlin, Distributed </a:t>
            </a:r>
            <a:r>
              <a:rPr lang="de-DE" b="0" dirty="0" err="1"/>
              <a:t>Algorithms</a:t>
            </a:r>
            <a:r>
              <a:rPr lang="de-DE" b="0" dirty="0"/>
              <a:t> 2017/18</a:t>
            </a:r>
          </a:p>
        </p:txBody>
      </p:sp>
      <p:sp>
        <p:nvSpPr>
          <p:cNvPr id="5" name="Foliennummernplatzhalter 4"/>
          <p:cNvSpPr>
            <a:spLocks noGrp="1"/>
          </p:cNvSpPr>
          <p:nvPr>
            <p:ph type="sldNum" sz="quarter" idx="11"/>
          </p:nvPr>
        </p:nvSpPr>
        <p:spPr/>
        <p:txBody>
          <a:bodyPr/>
          <a:lstStyle>
            <a:lvl1pPr>
              <a:defRPr/>
            </a:lvl1pPr>
          </a:lstStyle>
          <a:p>
            <a:r>
              <a:rPr lang="de-DE"/>
              <a:t>Slide </a:t>
            </a:r>
            <a:fld id="{CD5D53CD-51C2-B74E-9B93-9D7142D35FE7}" type="slidenum">
              <a:rPr lang="de-DE"/>
              <a:pPr/>
              <a:t>‹#›</a:t>
            </a:fld>
            <a:endParaRPr lang="de-DE"/>
          </a:p>
        </p:txBody>
      </p:sp>
    </p:spTree>
    <p:extLst>
      <p:ext uri="{BB962C8B-B14F-4D97-AF65-F5344CB8AC3E}">
        <p14:creationId xmlns:p14="http://schemas.microsoft.com/office/powerpoint/2010/main" val="26757006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sz="half" idx="1"/>
          </p:nvPr>
        </p:nvSpPr>
        <p:spPr>
          <a:xfrm>
            <a:off x="539750" y="1924050"/>
            <a:ext cx="3954463" cy="4067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6613" y="1924050"/>
            <a:ext cx="3954462" cy="4067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0"/>
          </p:nvPr>
        </p:nvSpPr>
        <p:spPr/>
        <p:txBody>
          <a:bodyPr/>
          <a:lstStyle>
            <a:lvl1pPr>
              <a:defRPr/>
            </a:lvl1pPr>
          </a:lstStyle>
          <a:p>
            <a:r>
              <a:rPr lang="de-DE" b="0" dirty="0" err="1"/>
              <a:t>Danh</a:t>
            </a:r>
            <a:r>
              <a:rPr lang="de-DE" b="0" dirty="0"/>
              <a:t> Le-</a:t>
            </a:r>
            <a:r>
              <a:rPr lang="de-DE" b="0" dirty="0" err="1"/>
              <a:t>Phuoc</a:t>
            </a:r>
            <a:r>
              <a:rPr lang="de-DE" b="0" dirty="0"/>
              <a:t>, TU Berlin, Distributed </a:t>
            </a:r>
            <a:r>
              <a:rPr lang="de-DE" b="0" dirty="0" err="1"/>
              <a:t>Algorithms</a:t>
            </a:r>
            <a:r>
              <a:rPr lang="de-DE" b="0" dirty="0"/>
              <a:t> 2017/18</a:t>
            </a:r>
          </a:p>
        </p:txBody>
      </p:sp>
      <p:sp>
        <p:nvSpPr>
          <p:cNvPr id="6" name="Foliennummernplatzhalter 5"/>
          <p:cNvSpPr>
            <a:spLocks noGrp="1"/>
          </p:cNvSpPr>
          <p:nvPr>
            <p:ph type="sldNum" sz="quarter" idx="11"/>
          </p:nvPr>
        </p:nvSpPr>
        <p:spPr/>
        <p:txBody>
          <a:bodyPr/>
          <a:lstStyle>
            <a:lvl1pPr>
              <a:defRPr/>
            </a:lvl1pPr>
          </a:lstStyle>
          <a:p>
            <a:r>
              <a:rPr lang="de-DE"/>
              <a:t>Slide </a:t>
            </a:r>
            <a:fld id="{5AA752A6-1379-EB4D-A39C-137F9065CE57}" type="slidenum">
              <a:rPr lang="de-DE"/>
              <a:pPr/>
              <a:t>‹#›</a:t>
            </a:fld>
            <a:endParaRPr lang="de-DE"/>
          </a:p>
        </p:txBody>
      </p:sp>
    </p:spTree>
    <p:extLst>
      <p:ext uri="{BB962C8B-B14F-4D97-AF65-F5344CB8AC3E}">
        <p14:creationId xmlns:p14="http://schemas.microsoft.com/office/powerpoint/2010/main" val="30078097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Mastertitelformat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Fußzeilenplatzhalter 6"/>
          <p:cNvSpPr>
            <a:spLocks noGrp="1"/>
          </p:cNvSpPr>
          <p:nvPr>
            <p:ph type="ftr" sz="quarter" idx="10"/>
          </p:nvPr>
        </p:nvSpPr>
        <p:spPr/>
        <p:txBody>
          <a:bodyPr/>
          <a:lstStyle>
            <a:lvl1pPr>
              <a:defRPr/>
            </a:lvl1pPr>
          </a:lstStyle>
          <a:p>
            <a:r>
              <a:rPr lang="de-DE" b="0" dirty="0" err="1"/>
              <a:t>Danh</a:t>
            </a:r>
            <a:r>
              <a:rPr lang="de-DE" b="0" dirty="0"/>
              <a:t> Le-</a:t>
            </a:r>
            <a:r>
              <a:rPr lang="de-DE" b="0" dirty="0" err="1"/>
              <a:t>Phuoc</a:t>
            </a:r>
            <a:r>
              <a:rPr lang="de-DE" b="0" dirty="0"/>
              <a:t>, TU Berlin, Distributed </a:t>
            </a:r>
            <a:r>
              <a:rPr lang="de-DE" b="0" dirty="0" err="1"/>
              <a:t>Algorithms</a:t>
            </a:r>
            <a:r>
              <a:rPr lang="de-DE" b="0" dirty="0"/>
              <a:t> 2017/18</a:t>
            </a:r>
          </a:p>
        </p:txBody>
      </p:sp>
      <p:sp>
        <p:nvSpPr>
          <p:cNvPr id="9" name="Foliennummernplatzhalter 5"/>
          <p:cNvSpPr>
            <a:spLocks noGrp="1"/>
          </p:cNvSpPr>
          <p:nvPr>
            <p:ph type="sldNum" sz="quarter" idx="11"/>
          </p:nvPr>
        </p:nvSpPr>
        <p:spPr>
          <a:xfrm>
            <a:off x="539650" y="6557963"/>
            <a:ext cx="6624638" cy="152400"/>
          </a:xfrm>
        </p:spPr>
        <p:txBody>
          <a:bodyPr/>
          <a:lstStyle>
            <a:lvl1pPr>
              <a:defRPr/>
            </a:lvl1pPr>
          </a:lstStyle>
          <a:p>
            <a:r>
              <a:rPr lang="de-DE"/>
              <a:t>Slide </a:t>
            </a:r>
            <a:fld id="{5AA752A6-1379-EB4D-A39C-137F9065CE57}" type="slidenum">
              <a:rPr lang="de-DE"/>
              <a:pPr/>
              <a:t>‹#›</a:t>
            </a:fld>
            <a:endParaRPr lang="de-DE"/>
          </a:p>
        </p:txBody>
      </p:sp>
    </p:spTree>
    <p:extLst>
      <p:ext uri="{BB962C8B-B14F-4D97-AF65-F5344CB8AC3E}">
        <p14:creationId xmlns:p14="http://schemas.microsoft.com/office/powerpoint/2010/main" val="20778549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Fußzeilenplatzhalter 2"/>
          <p:cNvSpPr>
            <a:spLocks noGrp="1"/>
          </p:cNvSpPr>
          <p:nvPr>
            <p:ph type="ftr" sz="quarter" idx="10"/>
          </p:nvPr>
        </p:nvSpPr>
        <p:spPr/>
        <p:txBody>
          <a:bodyPr/>
          <a:lstStyle>
            <a:lvl1pPr>
              <a:defRPr/>
            </a:lvl1pPr>
          </a:lstStyle>
          <a:p>
            <a:r>
              <a:rPr lang="de-DE" b="0" dirty="0" err="1"/>
              <a:t>Danh</a:t>
            </a:r>
            <a:r>
              <a:rPr lang="de-DE" b="0" dirty="0"/>
              <a:t> Le-</a:t>
            </a:r>
            <a:r>
              <a:rPr lang="de-DE" b="0" dirty="0" err="1"/>
              <a:t>Phuoc</a:t>
            </a:r>
            <a:r>
              <a:rPr lang="de-DE" b="0" dirty="0"/>
              <a:t>, TU Berlin, Distributed </a:t>
            </a:r>
            <a:r>
              <a:rPr lang="de-DE" b="0" dirty="0" err="1"/>
              <a:t>Algorithms</a:t>
            </a:r>
            <a:r>
              <a:rPr lang="de-DE" b="0" dirty="0"/>
              <a:t> 2017/18</a:t>
            </a:r>
          </a:p>
        </p:txBody>
      </p:sp>
      <p:sp>
        <p:nvSpPr>
          <p:cNvPr id="5" name="Foliennummernplatzhalter 5"/>
          <p:cNvSpPr>
            <a:spLocks noGrp="1"/>
          </p:cNvSpPr>
          <p:nvPr>
            <p:ph type="sldNum" sz="quarter" idx="11"/>
          </p:nvPr>
        </p:nvSpPr>
        <p:spPr>
          <a:xfrm>
            <a:off x="539650" y="6557963"/>
            <a:ext cx="6624638" cy="152400"/>
          </a:xfrm>
        </p:spPr>
        <p:txBody>
          <a:bodyPr/>
          <a:lstStyle>
            <a:lvl1pPr>
              <a:defRPr/>
            </a:lvl1pPr>
          </a:lstStyle>
          <a:p>
            <a:r>
              <a:rPr lang="de-DE"/>
              <a:t>Slide </a:t>
            </a:r>
            <a:fld id="{5AA752A6-1379-EB4D-A39C-137F9065CE57}" type="slidenum">
              <a:rPr lang="de-DE"/>
              <a:pPr/>
              <a:t>‹#›</a:t>
            </a:fld>
            <a:endParaRPr lang="de-DE"/>
          </a:p>
        </p:txBody>
      </p:sp>
    </p:spTree>
    <p:extLst>
      <p:ext uri="{BB962C8B-B14F-4D97-AF65-F5344CB8AC3E}">
        <p14:creationId xmlns:p14="http://schemas.microsoft.com/office/powerpoint/2010/main" val="2152448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lvl1pPr>
              <a:defRPr/>
            </a:lvl1pPr>
          </a:lstStyle>
          <a:p>
            <a:r>
              <a:rPr lang="de-DE" b="0" dirty="0" err="1"/>
              <a:t>Danh</a:t>
            </a:r>
            <a:r>
              <a:rPr lang="de-DE" b="0" dirty="0"/>
              <a:t> Le-</a:t>
            </a:r>
            <a:r>
              <a:rPr lang="de-DE" b="0" dirty="0" err="1"/>
              <a:t>Phuoc</a:t>
            </a:r>
            <a:r>
              <a:rPr lang="de-DE" b="0" dirty="0"/>
              <a:t>, TU Berlin, Distributed </a:t>
            </a:r>
            <a:r>
              <a:rPr lang="de-DE" b="0" dirty="0" err="1"/>
              <a:t>Algorithms</a:t>
            </a:r>
            <a:r>
              <a:rPr lang="de-DE" b="0" dirty="0"/>
              <a:t> 2017/18</a:t>
            </a:r>
          </a:p>
        </p:txBody>
      </p:sp>
      <p:sp>
        <p:nvSpPr>
          <p:cNvPr id="4" name="Foliennummernplatzhalter 5"/>
          <p:cNvSpPr>
            <a:spLocks noGrp="1"/>
          </p:cNvSpPr>
          <p:nvPr>
            <p:ph type="sldNum" sz="quarter" idx="11"/>
          </p:nvPr>
        </p:nvSpPr>
        <p:spPr>
          <a:xfrm>
            <a:off x="539650" y="6557963"/>
            <a:ext cx="6624638" cy="152400"/>
          </a:xfrm>
        </p:spPr>
        <p:txBody>
          <a:bodyPr/>
          <a:lstStyle>
            <a:lvl1pPr>
              <a:defRPr/>
            </a:lvl1pPr>
          </a:lstStyle>
          <a:p>
            <a:r>
              <a:rPr lang="de-DE"/>
              <a:t>Slide </a:t>
            </a:r>
            <a:fld id="{5AA752A6-1379-EB4D-A39C-137F9065CE57}" type="slidenum">
              <a:rPr lang="de-DE"/>
              <a:pPr/>
              <a:t>‹#›</a:t>
            </a:fld>
            <a:endParaRPr lang="de-DE"/>
          </a:p>
        </p:txBody>
      </p:sp>
    </p:spTree>
    <p:extLst>
      <p:ext uri="{BB962C8B-B14F-4D97-AF65-F5344CB8AC3E}">
        <p14:creationId xmlns:p14="http://schemas.microsoft.com/office/powerpoint/2010/main" val="15594668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lstStyle>
            <a:lvl1pPr algn="l">
              <a:defRPr sz="2000" b="1"/>
            </a:lvl1pPr>
          </a:lstStyle>
          <a:p>
            <a:r>
              <a:rPr lang="de-DE"/>
              <a:t>Mastertitelformat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Fußzeilenplatzhalter 4"/>
          <p:cNvSpPr>
            <a:spLocks noGrp="1"/>
          </p:cNvSpPr>
          <p:nvPr>
            <p:ph type="ftr" sz="quarter" idx="10"/>
          </p:nvPr>
        </p:nvSpPr>
        <p:spPr/>
        <p:txBody>
          <a:bodyPr/>
          <a:lstStyle>
            <a:lvl1pPr>
              <a:defRPr/>
            </a:lvl1pPr>
          </a:lstStyle>
          <a:p>
            <a:r>
              <a:rPr lang="de-DE" b="0" dirty="0" err="1"/>
              <a:t>Danh</a:t>
            </a:r>
            <a:r>
              <a:rPr lang="de-DE" b="0" dirty="0"/>
              <a:t> Le-</a:t>
            </a:r>
            <a:r>
              <a:rPr lang="de-DE" b="0" dirty="0" err="1"/>
              <a:t>Phuoc</a:t>
            </a:r>
            <a:r>
              <a:rPr lang="de-DE" b="0" dirty="0"/>
              <a:t>, TU Berlin, Distributed </a:t>
            </a:r>
            <a:r>
              <a:rPr lang="de-DE" b="0" dirty="0" err="1"/>
              <a:t>Algorithms</a:t>
            </a:r>
            <a:r>
              <a:rPr lang="de-DE" b="0" dirty="0"/>
              <a:t> 2017/18</a:t>
            </a:r>
          </a:p>
        </p:txBody>
      </p:sp>
      <p:sp>
        <p:nvSpPr>
          <p:cNvPr id="7" name="Foliennummernplatzhalter 5"/>
          <p:cNvSpPr>
            <a:spLocks noGrp="1"/>
          </p:cNvSpPr>
          <p:nvPr>
            <p:ph type="sldNum" sz="quarter" idx="11"/>
          </p:nvPr>
        </p:nvSpPr>
        <p:spPr>
          <a:xfrm>
            <a:off x="539650" y="6557963"/>
            <a:ext cx="6624638" cy="152400"/>
          </a:xfrm>
        </p:spPr>
        <p:txBody>
          <a:bodyPr/>
          <a:lstStyle>
            <a:lvl1pPr>
              <a:defRPr/>
            </a:lvl1pPr>
          </a:lstStyle>
          <a:p>
            <a:r>
              <a:rPr lang="de-DE"/>
              <a:t>Slide </a:t>
            </a:r>
            <a:fld id="{5AA752A6-1379-EB4D-A39C-137F9065CE57}" type="slidenum">
              <a:rPr lang="de-DE"/>
              <a:pPr/>
              <a:t>‹#›</a:t>
            </a:fld>
            <a:endParaRPr lang="de-DE"/>
          </a:p>
        </p:txBody>
      </p:sp>
    </p:spTree>
    <p:extLst>
      <p:ext uri="{BB962C8B-B14F-4D97-AF65-F5344CB8AC3E}">
        <p14:creationId xmlns:p14="http://schemas.microsoft.com/office/powerpoint/2010/main" val="11922884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lstStyle>
            <a:lvl1pPr algn="l">
              <a:defRPr sz="2000" b="1"/>
            </a:lvl1pPr>
          </a:lstStyle>
          <a:p>
            <a:r>
              <a:rPr lang="de-DE"/>
              <a:t>Mastertitelformat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auf Platzhalter ziehen oder durch Klicken auf Symbol hinzufügen</a:t>
            </a:r>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Fußzeilenplatzhalter 4"/>
          <p:cNvSpPr>
            <a:spLocks noGrp="1"/>
          </p:cNvSpPr>
          <p:nvPr>
            <p:ph type="ftr" sz="quarter" idx="10"/>
          </p:nvPr>
        </p:nvSpPr>
        <p:spPr/>
        <p:txBody>
          <a:bodyPr/>
          <a:lstStyle>
            <a:lvl1pPr>
              <a:defRPr/>
            </a:lvl1pPr>
          </a:lstStyle>
          <a:p>
            <a:r>
              <a:rPr lang="de-DE" b="0" dirty="0" err="1"/>
              <a:t>Danh</a:t>
            </a:r>
            <a:r>
              <a:rPr lang="de-DE" b="0" dirty="0"/>
              <a:t> Le-</a:t>
            </a:r>
            <a:r>
              <a:rPr lang="de-DE" b="0" dirty="0" err="1"/>
              <a:t>Phuoc</a:t>
            </a:r>
            <a:r>
              <a:rPr lang="de-DE" b="0" dirty="0"/>
              <a:t>, TU Berlin, Distributed </a:t>
            </a:r>
            <a:r>
              <a:rPr lang="de-DE" b="0" dirty="0" err="1"/>
              <a:t>Algorithms</a:t>
            </a:r>
            <a:r>
              <a:rPr lang="de-DE" b="0" dirty="0"/>
              <a:t> 2017/18</a:t>
            </a:r>
          </a:p>
        </p:txBody>
      </p:sp>
      <p:sp>
        <p:nvSpPr>
          <p:cNvPr id="7" name="Foliennummernplatzhalter 5"/>
          <p:cNvSpPr>
            <a:spLocks noGrp="1"/>
          </p:cNvSpPr>
          <p:nvPr>
            <p:ph type="sldNum" sz="quarter" idx="11"/>
          </p:nvPr>
        </p:nvSpPr>
        <p:spPr>
          <a:xfrm>
            <a:off x="539650" y="6557963"/>
            <a:ext cx="6624638" cy="152400"/>
          </a:xfrm>
        </p:spPr>
        <p:txBody>
          <a:bodyPr/>
          <a:lstStyle>
            <a:lvl1pPr>
              <a:defRPr/>
            </a:lvl1pPr>
          </a:lstStyle>
          <a:p>
            <a:r>
              <a:rPr lang="de-DE"/>
              <a:t>Slide </a:t>
            </a:r>
            <a:fld id="{5AA752A6-1379-EB4D-A39C-137F9065CE57}" type="slidenum">
              <a:rPr lang="de-DE"/>
              <a:pPr/>
              <a:t>‹#›</a:t>
            </a:fld>
            <a:endParaRPr lang="de-DE"/>
          </a:p>
        </p:txBody>
      </p:sp>
    </p:spTree>
    <p:extLst>
      <p:ext uri="{BB962C8B-B14F-4D97-AF65-F5344CB8AC3E}">
        <p14:creationId xmlns:p14="http://schemas.microsoft.com/office/powerpoint/2010/main" val="1838769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Normal24">
    <p:spTree>
      <p:nvGrpSpPr>
        <p:cNvPr id="1" name=""/>
        <p:cNvGrpSpPr/>
        <p:nvPr/>
      </p:nvGrpSpPr>
      <p:grpSpPr>
        <a:xfrm>
          <a:off x="0" y="0"/>
          <a:ext cx="0" cy="0"/>
          <a:chOff x="0" y="0"/>
          <a:chExt cx="0" cy="0"/>
        </a:xfrm>
      </p:grpSpPr>
      <p:sp>
        <p:nvSpPr>
          <p:cNvPr id="2" name="Datumsplatzhalter 1"/>
          <p:cNvSpPr>
            <a:spLocks noGrp="1"/>
          </p:cNvSpPr>
          <p:nvPr>
            <p:ph type="dt" sz="half" idx="10"/>
          </p:nvPr>
        </p:nvSpPr>
        <p:spPr>
          <a:xfrm>
            <a:off x="3959225" y="6534150"/>
            <a:ext cx="4464050" cy="287338"/>
          </a:xfrm>
          <a:prstGeom prst="rect">
            <a:avLst/>
          </a:prstGeom>
        </p:spPr>
        <p:txBody>
          <a:bodyPr/>
          <a:lstStyle>
            <a:lvl1pPr>
              <a:defRPr/>
            </a:lvl1pPr>
          </a:lstStyle>
          <a:p>
            <a:endParaRPr lang="en-US"/>
          </a:p>
        </p:txBody>
      </p:sp>
      <p:sp>
        <p:nvSpPr>
          <p:cNvPr id="3" name="Fußzeilenplatzhalter 2"/>
          <p:cNvSpPr>
            <a:spLocks noGrp="1"/>
          </p:cNvSpPr>
          <p:nvPr>
            <p:ph type="ftr" sz="quarter" idx="11"/>
          </p:nvPr>
        </p:nvSpPr>
        <p:spPr>
          <a:xfrm>
            <a:off x="34925" y="6534150"/>
            <a:ext cx="2016125" cy="279400"/>
          </a:xfrm>
          <a:prstGeom prst="rect">
            <a:avLst/>
          </a:prstGeom>
        </p:spPr>
        <p:txBody>
          <a:bodyPr/>
          <a:lstStyle>
            <a:lvl1pPr>
              <a:defRPr/>
            </a:lvl1pPr>
          </a:lstStyle>
          <a:p>
            <a:r>
              <a:rPr lang="en-US"/>
              <a:t>Odej Kao, TU Berlin, Distributed Algorithms 2016/17</a:t>
            </a:r>
          </a:p>
        </p:txBody>
      </p:sp>
      <p:sp>
        <p:nvSpPr>
          <p:cNvPr id="4" name="Foliennummernplatzhalter 3"/>
          <p:cNvSpPr>
            <a:spLocks noGrp="1"/>
          </p:cNvSpPr>
          <p:nvPr>
            <p:ph type="sldNum" sz="quarter" idx="12"/>
          </p:nvPr>
        </p:nvSpPr>
        <p:spPr>
          <a:xfrm>
            <a:off x="8101013" y="6534150"/>
            <a:ext cx="1006475" cy="279400"/>
          </a:xfrm>
          <a:prstGeom prst="rect">
            <a:avLst/>
          </a:prstGeom>
        </p:spPr>
        <p:txBody>
          <a:bodyPr/>
          <a:lstStyle>
            <a:lvl1pPr>
              <a:defRPr/>
            </a:lvl1pPr>
          </a:lstStyle>
          <a:p>
            <a:fld id="{62138218-C89E-4C7A-B65D-4C4145C6DD20}" type="slidenum">
              <a:rPr lang="en-US" smtClean="0"/>
              <a:pPr/>
              <a:t>‹#›</a:t>
            </a:fld>
            <a:endParaRPr lang="en-US"/>
          </a:p>
        </p:txBody>
      </p:sp>
      <p:sp>
        <p:nvSpPr>
          <p:cNvPr id="5" name="Title 4"/>
          <p:cNvSpPr>
            <a:spLocks noGrp="1" noChangeArrowheads="1"/>
          </p:cNvSpPr>
          <p:nvPr>
            <p:ph type="title"/>
          </p:nvPr>
        </p:nvSpPr>
        <p:spPr bwMode="auto">
          <a:xfrm>
            <a:off x="455613" y="273050"/>
            <a:ext cx="7645400" cy="712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de-DE"/>
              <a:t>Titelmasterformat durch Klicken bearbeiten</a:t>
            </a:r>
            <a:endParaRPr lang="en-US"/>
          </a:p>
        </p:txBody>
      </p:sp>
      <p:sp>
        <p:nvSpPr>
          <p:cNvPr id="10" name="Textplatzhalter 9"/>
          <p:cNvSpPr>
            <a:spLocks noGrp="1"/>
          </p:cNvSpPr>
          <p:nvPr>
            <p:ph type="body" sz="quarter" idx="13"/>
          </p:nvPr>
        </p:nvSpPr>
        <p:spPr>
          <a:xfrm>
            <a:off x="455611" y="1126800"/>
            <a:ext cx="8229600" cy="5299200"/>
          </a:xfrm>
        </p:spPr>
        <p:txBody>
          <a:bodyPr/>
          <a:lstStyle/>
          <a:p>
            <a:pPr lvl="0"/>
            <a:r>
              <a:rPr lang="de-DE"/>
              <a:t>Textmasterformat bearbeiten</a:t>
            </a:r>
          </a:p>
          <a:p>
            <a:pPr lvl="1"/>
            <a:r>
              <a:rPr lang="de-DE"/>
              <a:t>Zweite Ebene</a:t>
            </a:r>
          </a:p>
          <a:p>
            <a:pPr lvl="2"/>
            <a:r>
              <a:rPr lang="de-DE"/>
              <a:t>Dritte Ebene</a:t>
            </a:r>
          </a:p>
        </p:txBody>
      </p:sp>
    </p:spTree>
    <p:extLst>
      <p:ext uri="{BB962C8B-B14F-4D97-AF65-F5344CB8AC3E}">
        <p14:creationId xmlns:p14="http://schemas.microsoft.com/office/powerpoint/2010/main" val="40645103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0"/>
          </p:nvPr>
        </p:nvSpPr>
        <p:spPr/>
        <p:txBody>
          <a:bodyPr/>
          <a:lstStyle>
            <a:lvl1pPr>
              <a:defRPr/>
            </a:lvl1pPr>
          </a:lstStyle>
          <a:p>
            <a:r>
              <a:rPr lang="de-DE" b="0" dirty="0" err="1"/>
              <a:t>Danh</a:t>
            </a:r>
            <a:r>
              <a:rPr lang="de-DE" b="0" dirty="0"/>
              <a:t> Le-</a:t>
            </a:r>
            <a:r>
              <a:rPr lang="de-DE" b="0" dirty="0" err="1"/>
              <a:t>Phuoc</a:t>
            </a:r>
            <a:r>
              <a:rPr lang="de-DE" b="0" dirty="0"/>
              <a:t>, TU Berlin, Distributed </a:t>
            </a:r>
            <a:r>
              <a:rPr lang="de-DE" b="0" dirty="0" err="1"/>
              <a:t>Algorithms</a:t>
            </a:r>
            <a:r>
              <a:rPr lang="de-DE" b="0" dirty="0"/>
              <a:t> 2017/18</a:t>
            </a:r>
          </a:p>
        </p:txBody>
      </p:sp>
      <p:sp>
        <p:nvSpPr>
          <p:cNvPr id="6" name="Foliennummernplatzhalter 5"/>
          <p:cNvSpPr>
            <a:spLocks noGrp="1"/>
          </p:cNvSpPr>
          <p:nvPr>
            <p:ph type="sldNum" sz="quarter" idx="11"/>
          </p:nvPr>
        </p:nvSpPr>
        <p:spPr>
          <a:xfrm>
            <a:off x="539650" y="6557963"/>
            <a:ext cx="6624638" cy="152400"/>
          </a:xfrm>
        </p:spPr>
        <p:txBody>
          <a:bodyPr/>
          <a:lstStyle>
            <a:lvl1pPr>
              <a:defRPr/>
            </a:lvl1pPr>
          </a:lstStyle>
          <a:p>
            <a:r>
              <a:rPr lang="de-DE"/>
              <a:t>Slide </a:t>
            </a:r>
            <a:fld id="{5AA752A6-1379-EB4D-A39C-137F9065CE57}" type="slidenum">
              <a:rPr lang="de-DE"/>
              <a:pPr/>
              <a:t>‹#›</a:t>
            </a:fld>
            <a:endParaRPr lang="de-DE"/>
          </a:p>
        </p:txBody>
      </p:sp>
    </p:spTree>
    <p:extLst>
      <p:ext uri="{BB962C8B-B14F-4D97-AF65-F5344CB8AC3E}">
        <p14:creationId xmlns:p14="http://schemas.microsoft.com/office/powerpoint/2010/main" val="32888968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586538" y="1357313"/>
            <a:ext cx="2014537" cy="4633912"/>
          </a:xfrm>
        </p:spPr>
        <p:txBody>
          <a:bodyPr vert="eaVert"/>
          <a:lstStyle/>
          <a:p>
            <a:r>
              <a:rPr lang="de-DE"/>
              <a:t>Mastertitelformat bearbeiten</a:t>
            </a:r>
          </a:p>
        </p:txBody>
      </p:sp>
      <p:sp>
        <p:nvSpPr>
          <p:cNvPr id="3" name="Vertikaler Textplatzhalter 2"/>
          <p:cNvSpPr>
            <a:spLocks noGrp="1"/>
          </p:cNvSpPr>
          <p:nvPr>
            <p:ph type="body" orient="vert" idx="1"/>
          </p:nvPr>
        </p:nvSpPr>
        <p:spPr>
          <a:xfrm>
            <a:off x="539750" y="1357313"/>
            <a:ext cx="5894388" cy="4633912"/>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0"/>
          </p:nvPr>
        </p:nvSpPr>
        <p:spPr/>
        <p:txBody>
          <a:bodyPr/>
          <a:lstStyle>
            <a:lvl1pPr>
              <a:defRPr/>
            </a:lvl1pPr>
          </a:lstStyle>
          <a:p>
            <a:r>
              <a:rPr lang="de-DE" b="0" dirty="0" err="1"/>
              <a:t>Danh</a:t>
            </a:r>
            <a:r>
              <a:rPr lang="de-DE" b="0" dirty="0"/>
              <a:t> Le-</a:t>
            </a:r>
            <a:r>
              <a:rPr lang="de-DE" b="0" dirty="0" err="1"/>
              <a:t>Phuoc</a:t>
            </a:r>
            <a:r>
              <a:rPr lang="de-DE" b="0" dirty="0"/>
              <a:t>, TU Berlin, Distributed </a:t>
            </a:r>
            <a:r>
              <a:rPr lang="de-DE" b="0" dirty="0" err="1"/>
              <a:t>Algorithms</a:t>
            </a:r>
            <a:r>
              <a:rPr lang="de-DE" b="0" dirty="0"/>
              <a:t> 2017/18</a:t>
            </a:r>
          </a:p>
        </p:txBody>
      </p:sp>
      <p:sp>
        <p:nvSpPr>
          <p:cNvPr id="6" name="Foliennummernplatzhalter 5"/>
          <p:cNvSpPr>
            <a:spLocks noGrp="1"/>
          </p:cNvSpPr>
          <p:nvPr>
            <p:ph type="sldNum" sz="quarter" idx="11"/>
          </p:nvPr>
        </p:nvSpPr>
        <p:spPr>
          <a:xfrm>
            <a:off x="539650" y="6557963"/>
            <a:ext cx="6624638" cy="152400"/>
          </a:xfrm>
        </p:spPr>
        <p:txBody>
          <a:bodyPr/>
          <a:lstStyle>
            <a:lvl1pPr>
              <a:defRPr/>
            </a:lvl1pPr>
          </a:lstStyle>
          <a:p>
            <a:r>
              <a:rPr lang="de-DE"/>
              <a:t>Slide </a:t>
            </a:r>
            <a:fld id="{5AA752A6-1379-EB4D-A39C-137F9065CE57}" type="slidenum">
              <a:rPr lang="de-DE"/>
              <a:pPr/>
              <a:t>‹#›</a:t>
            </a:fld>
            <a:endParaRPr lang="de-DE"/>
          </a:p>
        </p:txBody>
      </p:sp>
    </p:spTree>
    <p:extLst>
      <p:ext uri="{BB962C8B-B14F-4D97-AF65-F5344CB8AC3E}">
        <p14:creationId xmlns:p14="http://schemas.microsoft.com/office/powerpoint/2010/main" val="35733419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AndObj" preserve="1">
  <p:cSld name="Titel, Text und Inhalt">
    <p:spTree>
      <p:nvGrpSpPr>
        <p:cNvPr id="1" name=""/>
        <p:cNvGrpSpPr/>
        <p:nvPr/>
      </p:nvGrpSpPr>
      <p:grpSpPr>
        <a:xfrm>
          <a:off x="0" y="0"/>
          <a:ext cx="0" cy="0"/>
          <a:chOff x="0" y="0"/>
          <a:chExt cx="0" cy="0"/>
        </a:xfrm>
      </p:grpSpPr>
      <p:sp>
        <p:nvSpPr>
          <p:cNvPr id="2" name="Titel 1"/>
          <p:cNvSpPr>
            <a:spLocks noGrp="1"/>
          </p:cNvSpPr>
          <p:nvPr>
            <p:ph type="title"/>
          </p:nvPr>
        </p:nvSpPr>
        <p:spPr>
          <a:xfrm>
            <a:off x="838200" y="304800"/>
            <a:ext cx="7315200" cy="457200"/>
          </a:xfrm>
        </p:spPr>
        <p:txBody>
          <a:bodyPr/>
          <a:lstStyle/>
          <a:p>
            <a:r>
              <a:rPr lang="de-DE"/>
              <a:t>Titelmasterformat durch Klicken bearbeiten</a:t>
            </a:r>
          </a:p>
        </p:txBody>
      </p:sp>
      <p:sp>
        <p:nvSpPr>
          <p:cNvPr id="3" name="Textplatzhalter 2"/>
          <p:cNvSpPr>
            <a:spLocks noGrp="1"/>
          </p:cNvSpPr>
          <p:nvPr>
            <p:ph type="body" sz="half" idx="1"/>
          </p:nvPr>
        </p:nvSpPr>
        <p:spPr>
          <a:xfrm>
            <a:off x="762000" y="1066800"/>
            <a:ext cx="3924300" cy="5410200"/>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838700" y="1066800"/>
            <a:ext cx="3924300" cy="5410200"/>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0"/>
          </p:nvPr>
        </p:nvSpPr>
        <p:spPr>
          <a:xfrm>
            <a:off x="0" y="6705600"/>
            <a:ext cx="3347864" cy="152400"/>
          </a:xfrm>
        </p:spPr>
        <p:txBody>
          <a:bodyPr/>
          <a:lstStyle>
            <a:lvl1pPr>
              <a:defRPr/>
            </a:lvl1pPr>
          </a:lstStyle>
          <a:p>
            <a:r>
              <a:rPr lang="de-DE" b="0" dirty="0" err="1"/>
              <a:t>Danh</a:t>
            </a:r>
            <a:r>
              <a:rPr lang="de-DE" b="0" dirty="0"/>
              <a:t> Le-</a:t>
            </a:r>
            <a:r>
              <a:rPr lang="de-DE" b="0" dirty="0" err="1"/>
              <a:t>Phuoc</a:t>
            </a:r>
            <a:r>
              <a:rPr lang="de-DE" b="0" dirty="0"/>
              <a:t>, TU Berlin, Distributed </a:t>
            </a:r>
            <a:r>
              <a:rPr lang="de-DE" b="0" dirty="0" err="1"/>
              <a:t>Algorithms</a:t>
            </a:r>
            <a:r>
              <a:rPr lang="de-DE" b="0" dirty="0"/>
              <a:t> 2017/18</a:t>
            </a:r>
          </a:p>
        </p:txBody>
      </p:sp>
      <p:sp>
        <p:nvSpPr>
          <p:cNvPr id="6" name="Foliennummernplatzhalter 5"/>
          <p:cNvSpPr>
            <a:spLocks noGrp="1"/>
          </p:cNvSpPr>
          <p:nvPr>
            <p:ph type="sldNum" sz="quarter" idx="11"/>
          </p:nvPr>
        </p:nvSpPr>
        <p:spPr>
          <a:xfrm>
            <a:off x="6553200" y="6477000"/>
            <a:ext cx="1905000" cy="228600"/>
          </a:xfrm>
        </p:spPr>
        <p:txBody>
          <a:bodyPr/>
          <a:lstStyle>
            <a:lvl1pPr>
              <a:defRPr/>
            </a:lvl1pPr>
          </a:lstStyle>
          <a:p>
            <a:r>
              <a:rPr lang="de-DE"/>
              <a:t>0-</a:t>
            </a:r>
            <a:fld id="{0FF05924-277F-44FF-99FA-E39186B5BDAB}" type="slidenum">
              <a:rPr lang="de-DE"/>
              <a:pPr/>
              <a:t>‹#›</a:t>
            </a:fld>
            <a:endParaRPr lang="de-DE"/>
          </a:p>
        </p:txBody>
      </p:sp>
    </p:spTree>
    <p:extLst>
      <p:ext uri="{BB962C8B-B14F-4D97-AF65-F5344CB8AC3E}">
        <p14:creationId xmlns:p14="http://schemas.microsoft.com/office/powerpoint/2010/main" val="26990510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Normal22">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a:xfrm>
            <a:off x="3959225" y="6534150"/>
            <a:ext cx="4464050" cy="287338"/>
          </a:xfrm>
          <a:prstGeom prst="rect">
            <a:avLst/>
          </a:prstGeom>
        </p:spPr>
        <p:txBody>
          <a:bodyPr/>
          <a:lstStyle/>
          <a:p>
            <a:endParaRPr lang="en-US"/>
          </a:p>
        </p:txBody>
      </p:sp>
      <p:sp>
        <p:nvSpPr>
          <p:cNvPr id="4" name="Fußzeilenplatzhalter 3"/>
          <p:cNvSpPr>
            <a:spLocks noGrp="1"/>
          </p:cNvSpPr>
          <p:nvPr>
            <p:ph type="ftr" sz="quarter" idx="11"/>
          </p:nvPr>
        </p:nvSpPr>
        <p:spPr>
          <a:xfrm>
            <a:off x="34925" y="6534150"/>
            <a:ext cx="3924300" cy="279400"/>
          </a:xfrm>
          <a:prstGeom prst="rect">
            <a:avLst/>
          </a:prstGeom>
        </p:spPr>
        <p:txBody>
          <a:bodyPr/>
          <a:lstStyle/>
          <a:p>
            <a:r>
              <a:rPr lang="de-DE" b="0" dirty="0" err="1"/>
              <a:t>Danh</a:t>
            </a:r>
            <a:r>
              <a:rPr lang="de-DE" b="0" dirty="0"/>
              <a:t> Le-</a:t>
            </a:r>
            <a:r>
              <a:rPr lang="de-DE" b="0" dirty="0" err="1"/>
              <a:t>Phuoc</a:t>
            </a:r>
            <a:r>
              <a:rPr lang="de-DE" b="0" dirty="0"/>
              <a:t>, TU Berlin, Distributed </a:t>
            </a:r>
            <a:r>
              <a:rPr lang="de-DE" b="0" dirty="0" err="1"/>
              <a:t>Algorithms</a:t>
            </a:r>
            <a:r>
              <a:rPr lang="de-DE" b="0" dirty="0"/>
              <a:t> 2017/18</a:t>
            </a:r>
          </a:p>
        </p:txBody>
      </p:sp>
      <p:sp>
        <p:nvSpPr>
          <p:cNvPr id="5" name="Foliennummernplatzhalter 4"/>
          <p:cNvSpPr>
            <a:spLocks noGrp="1"/>
          </p:cNvSpPr>
          <p:nvPr>
            <p:ph type="sldNum" sz="quarter" idx="12"/>
          </p:nvPr>
        </p:nvSpPr>
        <p:spPr>
          <a:xfrm>
            <a:off x="8101013" y="6534150"/>
            <a:ext cx="1006475" cy="279400"/>
          </a:xfrm>
          <a:prstGeom prst="rect">
            <a:avLst/>
          </a:prstGeom>
        </p:spPr>
        <p:txBody>
          <a:bodyPr/>
          <a:lstStyle/>
          <a:p>
            <a:fld id="{62138218-C89E-4C7A-B65D-4C4145C6DD20}" type="slidenum">
              <a:rPr lang="en-US" smtClean="0"/>
              <a:pPr/>
              <a:t>‹#›</a:t>
            </a:fld>
            <a:endParaRPr lang="en-US"/>
          </a:p>
        </p:txBody>
      </p:sp>
      <p:sp>
        <p:nvSpPr>
          <p:cNvPr id="6" name="Textplatzhalter 9"/>
          <p:cNvSpPr>
            <a:spLocks noGrp="1"/>
          </p:cNvSpPr>
          <p:nvPr>
            <p:ph type="body" sz="quarter" idx="13"/>
          </p:nvPr>
        </p:nvSpPr>
        <p:spPr>
          <a:xfrm>
            <a:off x="455611" y="1126800"/>
            <a:ext cx="8229600" cy="5299200"/>
          </a:xfrm>
        </p:spPr>
        <p:txBody>
          <a:bodyPr/>
          <a:lstStyle>
            <a:lvl1pPr>
              <a:defRPr sz="2200"/>
            </a:lvl1pPr>
            <a:lvl2pPr>
              <a:defRPr sz="2000"/>
            </a:lvl2pPr>
            <a:lvl3pPr>
              <a:defRPr sz="2000"/>
            </a:lvl3pPr>
          </a:lstStyle>
          <a:p>
            <a:pPr lvl="0"/>
            <a:r>
              <a:rPr lang="de-DE"/>
              <a:t>Textmasterformat bearbeiten</a:t>
            </a:r>
          </a:p>
          <a:p>
            <a:pPr lvl="1"/>
            <a:r>
              <a:rPr lang="de-DE"/>
              <a:t>Zweite Ebene</a:t>
            </a:r>
          </a:p>
          <a:p>
            <a:pPr lvl="2"/>
            <a:r>
              <a:rPr lang="de-DE"/>
              <a:t>Dritte Ebene</a:t>
            </a:r>
          </a:p>
        </p:txBody>
      </p:sp>
    </p:spTree>
    <p:extLst>
      <p:ext uri="{BB962C8B-B14F-4D97-AF65-F5344CB8AC3E}">
        <p14:creationId xmlns:p14="http://schemas.microsoft.com/office/powerpoint/2010/main" val="23193274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Zwischentitel">
    <p:spTree>
      <p:nvGrpSpPr>
        <p:cNvPr id="1" name=""/>
        <p:cNvGrpSpPr/>
        <p:nvPr/>
      </p:nvGrpSpPr>
      <p:grpSpPr>
        <a:xfrm>
          <a:off x="0" y="0"/>
          <a:ext cx="0" cy="0"/>
          <a:chOff x="0" y="0"/>
          <a:chExt cx="0" cy="0"/>
        </a:xfrm>
      </p:grpSpPr>
      <p:sp>
        <p:nvSpPr>
          <p:cNvPr id="2" name="Titel 1"/>
          <p:cNvSpPr>
            <a:spLocks noGrp="1"/>
          </p:cNvSpPr>
          <p:nvPr>
            <p:ph type="title"/>
          </p:nvPr>
        </p:nvSpPr>
        <p:spPr>
          <a:xfrm>
            <a:off x="749300" y="3072606"/>
            <a:ext cx="7645400" cy="712788"/>
          </a:xfrm>
        </p:spPr>
        <p:txBody>
          <a:bodyPr/>
          <a:lstStyle/>
          <a:p>
            <a:r>
              <a:rPr lang="de-DE"/>
              <a:t>Titelmasterformat durch Klicken bearbeiten</a:t>
            </a:r>
          </a:p>
        </p:txBody>
      </p:sp>
      <p:sp>
        <p:nvSpPr>
          <p:cNvPr id="3" name="Datumsplatzhalter 2"/>
          <p:cNvSpPr>
            <a:spLocks noGrp="1"/>
          </p:cNvSpPr>
          <p:nvPr>
            <p:ph type="dt" sz="half" idx="10"/>
          </p:nvPr>
        </p:nvSpPr>
        <p:spPr>
          <a:xfrm>
            <a:off x="3959225" y="6534150"/>
            <a:ext cx="4464050" cy="287338"/>
          </a:xfrm>
          <a:prstGeom prst="rect">
            <a:avLst/>
          </a:prstGeom>
        </p:spPr>
        <p:txBody>
          <a:bodyPr/>
          <a:lstStyle/>
          <a:p>
            <a:endParaRPr lang="en-US"/>
          </a:p>
        </p:txBody>
      </p:sp>
      <p:sp>
        <p:nvSpPr>
          <p:cNvPr id="4" name="Fußzeilenplatzhalter 3"/>
          <p:cNvSpPr>
            <a:spLocks noGrp="1"/>
          </p:cNvSpPr>
          <p:nvPr>
            <p:ph type="ftr" sz="quarter" idx="11"/>
          </p:nvPr>
        </p:nvSpPr>
        <p:spPr>
          <a:xfrm>
            <a:off x="9330" y="6534150"/>
            <a:ext cx="2016125" cy="279400"/>
          </a:xfrm>
          <a:prstGeom prst="rect">
            <a:avLst/>
          </a:prstGeom>
        </p:spPr>
        <p:txBody>
          <a:bodyPr/>
          <a:lstStyle/>
          <a:p>
            <a:r>
              <a:rPr lang="de-DE" b="0" dirty="0" err="1"/>
              <a:t>Danh</a:t>
            </a:r>
            <a:r>
              <a:rPr lang="de-DE" b="0" dirty="0"/>
              <a:t> Le-</a:t>
            </a:r>
            <a:r>
              <a:rPr lang="de-DE" b="0" dirty="0" err="1"/>
              <a:t>Phuoc</a:t>
            </a:r>
            <a:r>
              <a:rPr lang="de-DE" b="0" dirty="0"/>
              <a:t>, TU Berlin, Distributed </a:t>
            </a:r>
            <a:r>
              <a:rPr lang="de-DE" b="0" dirty="0" err="1"/>
              <a:t>Algorithms</a:t>
            </a:r>
            <a:r>
              <a:rPr lang="de-DE" b="0" dirty="0"/>
              <a:t> 2017/18</a:t>
            </a:r>
          </a:p>
        </p:txBody>
      </p:sp>
      <p:sp>
        <p:nvSpPr>
          <p:cNvPr id="5" name="Foliennummernplatzhalter 4"/>
          <p:cNvSpPr>
            <a:spLocks noGrp="1"/>
          </p:cNvSpPr>
          <p:nvPr>
            <p:ph type="sldNum" sz="quarter" idx="12"/>
          </p:nvPr>
        </p:nvSpPr>
        <p:spPr>
          <a:xfrm>
            <a:off x="8101013" y="6534150"/>
            <a:ext cx="1006475" cy="279400"/>
          </a:xfrm>
          <a:prstGeom prst="rect">
            <a:avLst/>
          </a:prstGeom>
        </p:spPr>
        <p:txBody>
          <a:bodyPr/>
          <a:lstStyle/>
          <a:p>
            <a:fld id="{62138218-C89E-4C7A-B65D-4C4145C6DD20}" type="slidenum">
              <a:rPr lang="en-US" smtClean="0"/>
              <a:pPr/>
              <a:t>‹#›</a:t>
            </a:fld>
            <a:endParaRPr lang="en-US"/>
          </a:p>
        </p:txBody>
      </p:sp>
    </p:spTree>
    <p:extLst>
      <p:ext uri="{BB962C8B-B14F-4D97-AF65-F5344CB8AC3E}">
        <p14:creationId xmlns:p14="http://schemas.microsoft.com/office/powerpoint/2010/main" val="2197307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Normal24">
    <p:spTree>
      <p:nvGrpSpPr>
        <p:cNvPr id="1" name=""/>
        <p:cNvGrpSpPr/>
        <p:nvPr/>
      </p:nvGrpSpPr>
      <p:grpSpPr>
        <a:xfrm>
          <a:off x="0" y="0"/>
          <a:ext cx="0" cy="0"/>
          <a:chOff x="0" y="0"/>
          <a:chExt cx="0" cy="0"/>
        </a:xfrm>
      </p:grpSpPr>
      <p:sp>
        <p:nvSpPr>
          <p:cNvPr id="2" name="Datumsplatzhalter 1"/>
          <p:cNvSpPr>
            <a:spLocks noGrp="1"/>
          </p:cNvSpPr>
          <p:nvPr>
            <p:ph type="dt" sz="half" idx="10"/>
          </p:nvPr>
        </p:nvSpPr>
        <p:spPr>
          <a:xfrm>
            <a:off x="3959225" y="6534150"/>
            <a:ext cx="4464050" cy="287338"/>
          </a:xfrm>
          <a:prstGeom prst="rect">
            <a:avLst/>
          </a:prstGeom>
        </p:spPr>
        <p:txBody>
          <a:bodyPr/>
          <a:lstStyle>
            <a:lvl1pPr>
              <a:defRPr/>
            </a:lvl1pPr>
          </a:lstStyle>
          <a:p>
            <a:endParaRPr lang="en-US"/>
          </a:p>
        </p:txBody>
      </p:sp>
      <p:sp>
        <p:nvSpPr>
          <p:cNvPr id="3" name="Fußzeilenplatzhalter 2"/>
          <p:cNvSpPr>
            <a:spLocks noGrp="1"/>
          </p:cNvSpPr>
          <p:nvPr>
            <p:ph type="ftr" sz="quarter" idx="11"/>
          </p:nvPr>
        </p:nvSpPr>
        <p:spPr>
          <a:xfrm>
            <a:off x="34925" y="6534150"/>
            <a:ext cx="2016125" cy="279400"/>
          </a:xfrm>
          <a:prstGeom prst="rect">
            <a:avLst/>
          </a:prstGeom>
        </p:spPr>
        <p:txBody>
          <a:bodyPr/>
          <a:lstStyle>
            <a:lvl1pPr>
              <a:defRPr/>
            </a:lvl1pPr>
          </a:lstStyle>
          <a:p>
            <a:r>
              <a:rPr lang="de-DE" b="0" dirty="0" err="1"/>
              <a:t>Danh</a:t>
            </a:r>
            <a:r>
              <a:rPr lang="de-DE" b="0" dirty="0"/>
              <a:t> Le-</a:t>
            </a:r>
            <a:r>
              <a:rPr lang="de-DE" b="0" dirty="0" err="1"/>
              <a:t>Phuoc</a:t>
            </a:r>
            <a:r>
              <a:rPr lang="de-DE" b="0" dirty="0"/>
              <a:t>, TU Berlin, Distributed </a:t>
            </a:r>
            <a:r>
              <a:rPr lang="de-DE" b="0" dirty="0" err="1"/>
              <a:t>Algorithms</a:t>
            </a:r>
            <a:r>
              <a:rPr lang="de-DE" b="0" dirty="0"/>
              <a:t> 2017/18</a:t>
            </a:r>
          </a:p>
        </p:txBody>
      </p:sp>
      <p:sp>
        <p:nvSpPr>
          <p:cNvPr id="4" name="Foliennummernplatzhalter 3"/>
          <p:cNvSpPr>
            <a:spLocks noGrp="1"/>
          </p:cNvSpPr>
          <p:nvPr>
            <p:ph type="sldNum" sz="quarter" idx="12"/>
          </p:nvPr>
        </p:nvSpPr>
        <p:spPr>
          <a:xfrm>
            <a:off x="8101013" y="6534150"/>
            <a:ext cx="1006475" cy="279400"/>
          </a:xfrm>
          <a:prstGeom prst="rect">
            <a:avLst/>
          </a:prstGeom>
        </p:spPr>
        <p:txBody>
          <a:bodyPr/>
          <a:lstStyle>
            <a:lvl1pPr>
              <a:defRPr/>
            </a:lvl1pPr>
          </a:lstStyle>
          <a:p>
            <a:fld id="{62138218-C89E-4C7A-B65D-4C4145C6DD20}" type="slidenum">
              <a:rPr lang="en-US" smtClean="0"/>
              <a:pPr/>
              <a:t>‹#›</a:t>
            </a:fld>
            <a:endParaRPr lang="en-US"/>
          </a:p>
        </p:txBody>
      </p:sp>
      <p:sp>
        <p:nvSpPr>
          <p:cNvPr id="5" name="Title 4"/>
          <p:cNvSpPr>
            <a:spLocks noGrp="1" noChangeArrowheads="1"/>
          </p:cNvSpPr>
          <p:nvPr>
            <p:ph type="title"/>
          </p:nvPr>
        </p:nvSpPr>
        <p:spPr bwMode="auto">
          <a:xfrm>
            <a:off x="455613" y="273050"/>
            <a:ext cx="7645400" cy="712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de-DE"/>
              <a:t>Titelmasterformat durch Klicken bearbeiten</a:t>
            </a:r>
            <a:endParaRPr lang="en-US"/>
          </a:p>
        </p:txBody>
      </p:sp>
      <p:sp>
        <p:nvSpPr>
          <p:cNvPr id="10" name="Textplatzhalter 9"/>
          <p:cNvSpPr>
            <a:spLocks noGrp="1"/>
          </p:cNvSpPr>
          <p:nvPr>
            <p:ph type="body" sz="quarter" idx="13"/>
          </p:nvPr>
        </p:nvSpPr>
        <p:spPr>
          <a:xfrm>
            <a:off x="455611" y="1126800"/>
            <a:ext cx="8229600" cy="5299200"/>
          </a:xfrm>
        </p:spPr>
        <p:txBody>
          <a:bodyPr/>
          <a:lstStyle/>
          <a:p>
            <a:pPr lvl="0"/>
            <a:r>
              <a:rPr lang="de-DE"/>
              <a:t>Textmasterformat bearbeiten</a:t>
            </a:r>
          </a:p>
          <a:p>
            <a:pPr lvl="1"/>
            <a:r>
              <a:rPr lang="de-DE"/>
              <a:t>Zweite Ebene</a:t>
            </a:r>
          </a:p>
          <a:p>
            <a:pPr lvl="2"/>
            <a:r>
              <a:rPr lang="de-DE"/>
              <a:t>Dritte Ebene</a:t>
            </a:r>
          </a:p>
        </p:txBody>
      </p:sp>
    </p:spTree>
    <p:extLst>
      <p:ext uri="{BB962C8B-B14F-4D97-AF65-F5344CB8AC3E}">
        <p14:creationId xmlns:p14="http://schemas.microsoft.com/office/powerpoint/2010/main" val="4064510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Normal22">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a:xfrm>
            <a:off x="3959225" y="6534150"/>
            <a:ext cx="4464050" cy="287338"/>
          </a:xfrm>
          <a:prstGeom prst="rect">
            <a:avLst/>
          </a:prstGeom>
        </p:spPr>
        <p:txBody>
          <a:bodyPr/>
          <a:lstStyle/>
          <a:p>
            <a:endParaRPr lang="en-US"/>
          </a:p>
        </p:txBody>
      </p:sp>
      <p:sp>
        <p:nvSpPr>
          <p:cNvPr id="4" name="Fußzeilenplatzhalter 3"/>
          <p:cNvSpPr>
            <a:spLocks noGrp="1"/>
          </p:cNvSpPr>
          <p:nvPr>
            <p:ph type="ftr" sz="quarter" idx="11"/>
          </p:nvPr>
        </p:nvSpPr>
        <p:spPr>
          <a:xfrm>
            <a:off x="34925" y="6534150"/>
            <a:ext cx="2016125" cy="279400"/>
          </a:xfrm>
          <a:prstGeom prst="rect">
            <a:avLst/>
          </a:prstGeom>
        </p:spPr>
        <p:txBody>
          <a:bodyPr/>
          <a:lstStyle/>
          <a:p>
            <a:r>
              <a:rPr lang="en-US"/>
              <a:t>Odej Kao, TU Berlin, Distributed Algorithms 2016/17</a:t>
            </a:r>
          </a:p>
        </p:txBody>
      </p:sp>
      <p:sp>
        <p:nvSpPr>
          <p:cNvPr id="5" name="Foliennummernplatzhalter 4"/>
          <p:cNvSpPr>
            <a:spLocks noGrp="1"/>
          </p:cNvSpPr>
          <p:nvPr>
            <p:ph type="sldNum" sz="quarter" idx="12"/>
          </p:nvPr>
        </p:nvSpPr>
        <p:spPr>
          <a:xfrm>
            <a:off x="8101013" y="6534150"/>
            <a:ext cx="1006475" cy="279400"/>
          </a:xfrm>
          <a:prstGeom prst="rect">
            <a:avLst/>
          </a:prstGeom>
        </p:spPr>
        <p:txBody>
          <a:bodyPr/>
          <a:lstStyle/>
          <a:p>
            <a:fld id="{62138218-C89E-4C7A-B65D-4C4145C6DD20}" type="slidenum">
              <a:rPr lang="en-US" smtClean="0"/>
              <a:pPr/>
              <a:t>‹#›</a:t>
            </a:fld>
            <a:endParaRPr lang="en-US"/>
          </a:p>
        </p:txBody>
      </p:sp>
      <p:sp>
        <p:nvSpPr>
          <p:cNvPr id="6" name="Textplatzhalter 9"/>
          <p:cNvSpPr>
            <a:spLocks noGrp="1"/>
          </p:cNvSpPr>
          <p:nvPr>
            <p:ph type="body" sz="quarter" idx="13"/>
          </p:nvPr>
        </p:nvSpPr>
        <p:spPr>
          <a:xfrm>
            <a:off x="455611" y="1126800"/>
            <a:ext cx="8229600" cy="5299200"/>
          </a:xfrm>
        </p:spPr>
        <p:txBody>
          <a:bodyPr/>
          <a:lstStyle>
            <a:lvl1pPr>
              <a:defRPr sz="2200"/>
            </a:lvl1pPr>
            <a:lvl2pPr>
              <a:defRPr sz="2000"/>
            </a:lvl2pPr>
            <a:lvl3pPr>
              <a:defRPr sz="2000"/>
            </a:lvl3pPr>
          </a:lstStyle>
          <a:p>
            <a:pPr lvl="0"/>
            <a:r>
              <a:rPr lang="de-DE"/>
              <a:t>Textmasterformat bearbeiten</a:t>
            </a:r>
          </a:p>
          <a:p>
            <a:pPr lvl="1"/>
            <a:r>
              <a:rPr lang="de-DE"/>
              <a:t>Zweite Ebene</a:t>
            </a:r>
          </a:p>
          <a:p>
            <a:pPr lvl="2"/>
            <a:r>
              <a:rPr lang="de-DE"/>
              <a:t>Dritte Ebene</a:t>
            </a:r>
          </a:p>
        </p:txBody>
      </p:sp>
    </p:spTree>
    <p:extLst>
      <p:ext uri="{BB962C8B-B14F-4D97-AF65-F5344CB8AC3E}">
        <p14:creationId xmlns:p14="http://schemas.microsoft.com/office/powerpoint/2010/main" val="2319327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a:xfrm>
            <a:off x="3959225" y="6534150"/>
            <a:ext cx="4464050" cy="287338"/>
          </a:xfrm>
          <a:prstGeom prst="rect">
            <a:avLst/>
          </a:prstGeom>
        </p:spPr>
        <p:txBody>
          <a:bodyPr/>
          <a:lstStyle>
            <a:lvl1pPr>
              <a:defRPr/>
            </a:lvl1pPr>
          </a:lstStyle>
          <a:p>
            <a:endParaRPr lang="en-US"/>
          </a:p>
        </p:txBody>
      </p:sp>
      <p:sp>
        <p:nvSpPr>
          <p:cNvPr id="4" name="Fußzeilenplatzhalter 3"/>
          <p:cNvSpPr>
            <a:spLocks noGrp="1"/>
          </p:cNvSpPr>
          <p:nvPr>
            <p:ph type="ftr" sz="quarter" idx="11"/>
          </p:nvPr>
        </p:nvSpPr>
        <p:spPr>
          <a:xfrm>
            <a:off x="34925" y="6534150"/>
            <a:ext cx="2016125" cy="279400"/>
          </a:xfrm>
          <a:prstGeom prst="rect">
            <a:avLst/>
          </a:prstGeom>
        </p:spPr>
        <p:txBody>
          <a:bodyPr/>
          <a:lstStyle>
            <a:lvl1pPr>
              <a:defRPr/>
            </a:lvl1pPr>
          </a:lstStyle>
          <a:p>
            <a:r>
              <a:rPr lang="en-US"/>
              <a:t>Odej Kao, TU Berlin, Distributed Algorithms 2016/17</a:t>
            </a:r>
          </a:p>
        </p:txBody>
      </p:sp>
      <p:sp>
        <p:nvSpPr>
          <p:cNvPr id="5" name="Foliennummernplatzhalter 4"/>
          <p:cNvSpPr>
            <a:spLocks noGrp="1"/>
          </p:cNvSpPr>
          <p:nvPr>
            <p:ph type="sldNum" sz="quarter" idx="12"/>
          </p:nvPr>
        </p:nvSpPr>
        <p:spPr>
          <a:xfrm>
            <a:off x="8101013" y="6534150"/>
            <a:ext cx="1006475" cy="279400"/>
          </a:xfrm>
          <a:prstGeom prst="rect">
            <a:avLst/>
          </a:prstGeom>
        </p:spPr>
        <p:txBody>
          <a:bodyPr/>
          <a:lstStyle>
            <a:lvl1pPr>
              <a:defRPr/>
            </a:lvl1pPr>
          </a:lstStyle>
          <a:p>
            <a:fld id="{B379ECF0-7C5A-40AF-B2A2-93F08A94F67E}" type="slidenum">
              <a:rPr lang="en-US" smtClean="0"/>
              <a:pPr/>
              <a:t>‹#›</a:t>
            </a:fld>
            <a:endParaRPr lang="en-US"/>
          </a:p>
        </p:txBody>
      </p:sp>
    </p:spTree>
    <p:extLst>
      <p:ext uri="{BB962C8B-B14F-4D97-AF65-F5344CB8AC3E}">
        <p14:creationId xmlns:p14="http://schemas.microsoft.com/office/powerpoint/2010/main" val="69873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er">
    <p:spTree>
      <p:nvGrpSpPr>
        <p:cNvPr id="1" name=""/>
        <p:cNvGrpSpPr/>
        <p:nvPr/>
      </p:nvGrpSpPr>
      <p:grpSpPr>
        <a:xfrm>
          <a:off x="0" y="0"/>
          <a:ext cx="0" cy="0"/>
          <a:chOff x="0" y="0"/>
          <a:chExt cx="0" cy="0"/>
        </a:xfrm>
      </p:grpSpPr>
      <p:sp>
        <p:nvSpPr>
          <p:cNvPr id="3" name="Datumsplatzhalter 2"/>
          <p:cNvSpPr>
            <a:spLocks noGrp="1"/>
          </p:cNvSpPr>
          <p:nvPr>
            <p:ph type="dt" sz="half" idx="10"/>
          </p:nvPr>
        </p:nvSpPr>
        <p:spPr>
          <a:xfrm>
            <a:off x="3959225" y="6534150"/>
            <a:ext cx="4464050" cy="287338"/>
          </a:xfrm>
          <a:prstGeom prst="rect">
            <a:avLst/>
          </a:prstGeom>
        </p:spPr>
        <p:txBody>
          <a:bodyPr/>
          <a:lstStyle/>
          <a:p>
            <a:endParaRPr lang="en-US"/>
          </a:p>
        </p:txBody>
      </p:sp>
      <p:sp>
        <p:nvSpPr>
          <p:cNvPr id="4" name="Fußzeilenplatzhalter 3"/>
          <p:cNvSpPr>
            <a:spLocks noGrp="1"/>
          </p:cNvSpPr>
          <p:nvPr>
            <p:ph type="ftr" sz="quarter" idx="11"/>
          </p:nvPr>
        </p:nvSpPr>
        <p:spPr>
          <a:xfrm>
            <a:off x="34925" y="6534150"/>
            <a:ext cx="2016125" cy="279400"/>
          </a:xfrm>
          <a:prstGeom prst="rect">
            <a:avLst/>
          </a:prstGeom>
        </p:spPr>
        <p:txBody>
          <a:bodyPr/>
          <a:lstStyle/>
          <a:p>
            <a:r>
              <a:rPr lang="en-US"/>
              <a:t>Odej Kao, TU Berlin, Distributed Algorithms 2016/17</a:t>
            </a:r>
          </a:p>
        </p:txBody>
      </p:sp>
      <p:sp>
        <p:nvSpPr>
          <p:cNvPr id="5" name="Foliennummernplatzhalter 4"/>
          <p:cNvSpPr>
            <a:spLocks noGrp="1"/>
          </p:cNvSpPr>
          <p:nvPr>
            <p:ph type="sldNum" sz="quarter" idx="12"/>
          </p:nvPr>
        </p:nvSpPr>
        <p:spPr>
          <a:xfrm>
            <a:off x="8101013" y="6534150"/>
            <a:ext cx="1006475" cy="279400"/>
          </a:xfrm>
          <a:prstGeom prst="rect">
            <a:avLst/>
          </a:prstGeom>
        </p:spPr>
        <p:txBody>
          <a:bodyPr/>
          <a:lstStyle/>
          <a:p>
            <a:fld id="{0CD4D732-D163-478E-8D7F-8C21B4C1F028}" type="slidenum">
              <a:rPr lang="en-US" smtClean="0"/>
              <a:pPr/>
              <a:t>‹#›</a:t>
            </a:fld>
            <a:endParaRPr lang="en-US"/>
          </a:p>
        </p:txBody>
      </p:sp>
    </p:spTree>
    <p:extLst>
      <p:ext uri="{BB962C8B-B14F-4D97-AF65-F5344CB8AC3E}">
        <p14:creationId xmlns:p14="http://schemas.microsoft.com/office/powerpoint/2010/main" val="1587900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Zwischentitel">
    <p:spTree>
      <p:nvGrpSpPr>
        <p:cNvPr id="1" name=""/>
        <p:cNvGrpSpPr/>
        <p:nvPr/>
      </p:nvGrpSpPr>
      <p:grpSpPr>
        <a:xfrm>
          <a:off x="0" y="0"/>
          <a:ext cx="0" cy="0"/>
          <a:chOff x="0" y="0"/>
          <a:chExt cx="0" cy="0"/>
        </a:xfrm>
      </p:grpSpPr>
      <p:sp>
        <p:nvSpPr>
          <p:cNvPr id="2" name="Titel 1"/>
          <p:cNvSpPr>
            <a:spLocks noGrp="1"/>
          </p:cNvSpPr>
          <p:nvPr>
            <p:ph type="title"/>
          </p:nvPr>
        </p:nvSpPr>
        <p:spPr>
          <a:xfrm>
            <a:off x="749300" y="3072606"/>
            <a:ext cx="7645400" cy="712788"/>
          </a:xfrm>
        </p:spPr>
        <p:txBody>
          <a:bodyPr/>
          <a:lstStyle/>
          <a:p>
            <a:r>
              <a:rPr lang="de-DE"/>
              <a:t>Titelmasterformat durch Klicken bearbeiten</a:t>
            </a:r>
          </a:p>
        </p:txBody>
      </p:sp>
      <p:sp>
        <p:nvSpPr>
          <p:cNvPr id="3" name="Datumsplatzhalter 2"/>
          <p:cNvSpPr>
            <a:spLocks noGrp="1"/>
          </p:cNvSpPr>
          <p:nvPr>
            <p:ph type="dt" sz="half" idx="10"/>
          </p:nvPr>
        </p:nvSpPr>
        <p:spPr>
          <a:xfrm>
            <a:off x="3959225" y="6534150"/>
            <a:ext cx="4464050" cy="287338"/>
          </a:xfrm>
          <a:prstGeom prst="rect">
            <a:avLst/>
          </a:prstGeom>
        </p:spPr>
        <p:txBody>
          <a:bodyPr/>
          <a:lstStyle/>
          <a:p>
            <a:endParaRPr lang="en-US"/>
          </a:p>
        </p:txBody>
      </p:sp>
      <p:sp>
        <p:nvSpPr>
          <p:cNvPr id="4" name="Fußzeilenplatzhalter 3"/>
          <p:cNvSpPr>
            <a:spLocks noGrp="1"/>
          </p:cNvSpPr>
          <p:nvPr>
            <p:ph type="ftr" sz="quarter" idx="11"/>
          </p:nvPr>
        </p:nvSpPr>
        <p:spPr>
          <a:xfrm>
            <a:off x="34925" y="6534150"/>
            <a:ext cx="2016125" cy="279400"/>
          </a:xfrm>
          <a:prstGeom prst="rect">
            <a:avLst/>
          </a:prstGeom>
        </p:spPr>
        <p:txBody>
          <a:bodyPr/>
          <a:lstStyle/>
          <a:p>
            <a:r>
              <a:rPr lang="en-US"/>
              <a:t>Odej Kao, TU Berlin, Distributed Algorithms 2016/17</a:t>
            </a:r>
          </a:p>
        </p:txBody>
      </p:sp>
      <p:sp>
        <p:nvSpPr>
          <p:cNvPr id="5" name="Foliennummernplatzhalter 4"/>
          <p:cNvSpPr>
            <a:spLocks noGrp="1"/>
          </p:cNvSpPr>
          <p:nvPr>
            <p:ph type="sldNum" sz="quarter" idx="12"/>
          </p:nvPr>
        </p:nvSpPr>
        <p:spPr>
          <a:xfrm>
            <a:off x="8101013" y="6534150"/>
            <a:ext cx="1006475" cy="279400"/>
          </a:xfrm>
          <a:prstGeom prst="rect">
            <a:avLst/>
          </a:prstGeom>
        </p:spPr>
        <p:txBody>
          <a:bodyPr/>
          <a:lstStyle/>
          <a:p>
            <a:fld id="{62138218-C89E-4C7A-B65D-4C4145C6DD20}" type="slidenum">
              <a:rPr lang="en-US" smtClean="0"/>
              <a:pPr/>
              <a:t>‹#›</a:t>
            </a:fld>
            <a:endParaRPr lang="en-US"/>
          </a:p>
        </p:txBody>
      </p:sp>
    </p:spTree>
    <p:extLst>
      <p:ext uri="{BB962C8B-B14F-4D97-AF65-F5344CB8AC3E}">
        <p14:creationId xmlns:p14="http://schemas.microsoft.com/office/powerpoint/2010/main" val="219730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Zwei Spalten">
    <p:spTree>
      <p:nvGrpSpPr>
        <p:cNvPr id="1" name=""/>
        <p:cNvGrpSpPr/>
        <p:nvPr/>
      </p:nvGrpSpPr>
      <p:grpSpPr>
        <a:xfrm>
          <a:off x="0" y="0"/>
          <a:ext cx="0" cy="0"/>
          <a:chOff x="0" y="0"/>
          <a:chExt cx="0" cy="0"/>
        </a:xfrm>
      </p:grpSpPr>
      <p:sp>
        <p:nvSpPr>
          <p:cNvPr id="17" name="Textplatzhalter 16"/>
          <p:cNvSpPr>
            <a:spLocks noGrp="1"/>
          </p:cNvSpPr>
          <p:nvPr>
            <p:ph type="body" sz="quarter" idx="15"/>
          </p:nvPr>
        </p:nvSpPr>
        <p:spPr>
          <a:xfrm>
            <a:off x="4708525" y="1125538"/>
            <a:ext cx="4040188" cy="5297487"/>
          </a:xfrm>
        </p:spPr>
        <p:txBody>
          <a:bodyPr/>
          <a:lstStyle/>
          <a:p>
            <a:pPr lvl="0"/>
            <a:r>
              <a:rPr lang="de-DE"/>
              <a:t>Textmasterformat bearbeiten</a:t>
            </a:r>
          </a:p>
          <a:p>
            <a:pPr lvl="1"/>
            <a:r>
              <a:rPr lang="de-DE"/>
              <a:t>Zweite Ebene</a:t>
            </a:r>
          </a:p>
          <a:p>
            <a:pPr lvl="2"/>
            <a:r>
              <a:rPr lang="de-DE"/>
              <a:t>Dritte Ebene</a:t>
            </a:r>
          </a:p>
        </p:txBody>
      </p:sp>
      <p:sp>
        <p:nvSpPr>
          <p:cNvPr id="9" name="Textplatzhalter 8"/>
          <p:cNvSpPr>
            <a:spLocks noGrp="1"/>
          </p:cNvSpPr>
          <p:nvPr>
            <p:ph type="body" sz="quarter" idx="13"/>
          </p:nvPr>
        </p:nvSpPr>
        <p:spPr>
          <a:xfrm>
            <a:off x="455613" y="1125538"/>
            <a:ext cx="4038600" cy="5297487"/>
          </a:xfrm>
        </p:spPr>
        <p:txBody>
          <a:bodyPr/>
          <a:lstStyle/>
          <a:p>
            <a:pPr lvl="0"/>
            <a:r>
              <a:rPr lang="de-DE"/>
              <a:t>Textmasterformat bearbeiten</a:t>
            </a:r>
          </a:p>
          <a:p>
            <a:pPr lvl="1"/>
            <a:r>
              <a:rPr lang="de-DE"/>
              <a:t>Zweite Ebene</a:t>
            </a:r>
          </a:p>
          <a:p>
            <a:pPr lvl="2"/>
            <a:r>
              <a:rPr lang="de-DE"/>
              <a:t>Dritte Ebene</a:t>
            </a:r>
          </a:p>
        </p:txBody>
      </p:sp>
      <p:sp>
        <p:nvSpPr>
          <p:cNvPr id="2" name="Titel 1"/>
          <p:cNvSpPr>
            <a:spLocks noGrp="1"/>
          </p:cNvSpPr>
          <p:nvPr>
            <p:ph type="title"/>
          </p:nvPr>
        </p:nvSpPr>
        <p:spPr/>
        <p:txBody>
          <a:bodyPr/>
          <a:lstStyle/>
          <a:p>
            <a:r>
              <a:rPr lang="de-DE"/>
              <a:t>Titelmasterformat durch Klicken bearbeiten</a:t>
            </a:r>
          </a:p>
        </p:txBody>
      </p:sp>
      <p:sp>
        <p:nvSpPr>
          <p:cNvPr id="5" name="Datumsplatzhalter 4"/>
          <p:cNvSpPr>
            <a:spLocks noGrp="1"/>
          </p:cNvSpPr>
          <p:nvPr>
            <p:ph type="dt" sz="half" idx="10"/>
          </p:nvPr>
        </p:nvSpPr>
        <p:spPr>
          <a:xfrm>
            <a:off x="3959225" y="6534150"/>
            <a:ext cx="4464050" cy="287338"/>
          </a:xfrm>
          <a:prstGeom prst="rect">
            <a:avLst/>
          </a:prstGeom>
        </p:spPr>
        <p:txBody>
          <a:bodyPr/>
          <a:lstStyle>
            <a:lvl1pPr>
              <a:defRPr/>
            </a:lvl1pPr>
          </a:lstStyle>
          <a:p>
            <a:endParaRPr lang="en-US"/>
          </a:p>
        </p:txBody>
      </p:sp>
      <p:sp>
        <p:nvSpPr>
          <p:cNvPr id="6" name="Fußzeilenplatzhalter 5"/>
          <p:cNvSpPr>
            <a:spLocks noGrp="1"/>
          </p:cNvSpPr>
          <p:nvPr>
            <p:ph type="ftr" sz="quarter" idx="11"/>
          </p:nvPr>
        </p:nvSpPr>
        <p:spPr>
          <a:xfrm>
            <a:off x="34925" y="6534150"/>
            <a:ext cx="2016125" cy="279400"/>
          </a:xfrm>
          <a:prstGeom prst="rect">
            <a:avLst/>
          </a:prstGeom>
        </p:spPr>
        <p:txBody>
          <a:bodyPr/>
          <a:lstStyle>
            <a:lvl1pPr>
              <a:defRPr/>
            </a:lvl1pPr>
          </a:lstStyle>
          <a:p>
            <a:r>
              <a:rPr lang="en-US"/>
              <a:t>Odej Kao, TU Berlin, Distributed Algorithms 2016/17</a:t>
            </a:r>
          </a:p>
        </p:txBody>
      </p:sp>
      <p:sp>
        <p:nvSpPr>
          <p:cNvPr id="7" name="Foliennummernplatzhalter 6"/>
          <p:cNvSpPr>
            <a:spLocks noGrp="1"/>
          </p:cNvSpPr>
          <p:nvPr>
            <p:ph type="sldNum" sz="quarter" idx="12"/>
          </p:nvPr>
        </p:nvSpPr>
        <p:spPr>
          <a:xfrm>
            <a:off x="8101013" y="6534150"/>
            <a:ext cx="1006475" cy="279400"/>
          </a:xfrm>
          <a:prstGeom prst="rect">
            <a:avLst/>
          </a:prstGeom>
        </p:spPr>
        <p:txBody>
          <a:bodyPr/>
          <a:lstStyle>
            <a:lvl1pPr>
              <a:defRPr/>
            </a:lvl1pPr>
          </a:lstStyle>
          <a:p>
            <a:fld id="{62138218-C89E-4C7A-B65D-4C4145C6DD20}" type="slidenum">
              <a:rPr lang="en-US" smtClean="0"/>
              <a:pPr/>
              <a:t>‹#›</a:t>
            </a:fld>
            <a:endParaRPr lang="en-US"/>
          </a:p>
        </p:txBody>
      </p:sp>
    </p:spTree>
    <p:extLst>
      <p:ext uri="{BB962C8B-B14F-4D97-AF65-F5344CB8AC3E}">
        <p14:creationId xmlns:p14="http://schemas.microsoft.com/office/powerpoint/2010/main" val="2561589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p:txBody>
      </p:sp>
      <p:sp>
        <p:nvSpPr>
          <p:cNvPr id="4" name="Datumsplatzhalter 3"/>
          <p:cNvSpPr>
            <a:spLocks noGrp="1"/>
          </p:cNvSpPr>
          <p:nvPr>
            <p:ph type="dt" sz="half" idx="10"/>
          </p:nvPr>
        </p:nvSpPr>
        <p:spPr>
          <a:xfrm>
            <a:off x="3959225" y="6534150"/>
            <a:ext cx="4464050" cy="287338"/>
          </a:xfrm>
          <a:prstGeom prst="rect">
            <a:avLst/>
          </a:prstGeom>
        </p:spPr>
        <p:txBody>
          <a:bodyPr/>
          <a:lstStyle>
            <a:lvl1pPr>
              <a:defRPr/>
            </a:lvl1pPr>
          </a:lstStyle>
          <a:p>
            <a:endParaRPr lang="en-US"/>
          </a:p>
        </p:txBody>
      </p:sp>
      <p:sp>
        <p:nvSpPr>
          <p:cNvPr id="5" name="Fußzeilenplatzhalter 4"/>
          <p:cNvSpPr>
            <a:spLocks noGrp="1"/>
          </p:cNvSpPr>
          <p:nvPr>
            <p:ph type="ftr" sz="quarter" idx="11"/>
          </p:nvPr>
        </p:nvSpPr>
        <p:spPr>
          <a:xfrm>
            <a:off x="34925" y="6534150"/>
            <a:ext cx="2016125" cy="279400"/>
          </a:xfrm>
          <a:prstGeom prst="rect">
            <a:avLst/>
          </a:prstGeom>
        </p:spPr>
        <p:txBody>
          <a:bodyPr/>
          <a:lstStyle>
            <a:lvl1pPr>
              <a:defRPr/>
            </a:lvl1pPr>
          </a:lstStyle>
          <a:p>
            <a:r>
              <a:rPr lang="en-US"/>
              <a:t>Odej Kao, TU Berlin, Distributed Algorithms 2016/17</a:t>
            </a:r>
          </a:p>
        </p:txBody>
      </p:sp>
      <p:sp>
        <p:nvSpPr>
          <p:cNvPr id="6" name="Foliennummernplatzhalter 5"/>
          <p:cNvSpPr>
            <a:spLocks noGrp="1"/>
          </p:cNvSpPr>
          <p:nvPr>
            <p:ph type="sldNum" sz="quarter" idx="12"/>
          </p:nvPr>
        </p:nvSpPr>
        <p:spPr>
          <a:xfrm>
            <a:off x="8101013" y="6534150"/>
            <a:ext cx="1006475" cy="279400"/>
          </a:xfrm>
          <a:prstGeom prst="rect">
            <a:avLst/>
          </a:prstGeom>
        </p:spPr>
        <p:txBody>
          <a:bodyPr/>
          <a:lstStyle>
            <a:lvl1pPr>
              <a:defRPr/>
            </a:lvl1pPr>
          </a:lstStyle>
          <a:p>
            <a:fld id="{8157314E-F360-49E8-8F17-2ECFA347C5B9}" type="slidenum">
              <a:rPr lang="en-US" smtClean="0"/>
              <a:pPr/>
              <a:t>‹#›</a:t>
            </a:fld>
            <a:endParaRPr lang="en-US"/>
          </a:p>
        </p:txBody>
      </p:sp>
    </p:spTree>
    <p:extLst>
      <p:ext uri="{BB962C8B-B14F-4D97-AF65-F5344CB8AC3E}">
        <p14:creationId xmlns:p14="http://schemas.microsoft.com/office/powerpoint/2010/main" val="3990421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455613" y="1125538"/>
            <a:ext cx="4038600" cy="5297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p:txBody>
      </p:sp>
      <p:sp>
        <p:nvSpPr>
          <p:cNvPr id="4" name="Inhaltsplatzhalter 3"/>
          <p:cNvSpPr>
            <a:spLocks noGrp="1"/>
          </p:cNvSpPr>
          <p:nvPr>
            <p:ph sz="half" idx="2"/>
          </p:nvPr>
        </p:nvSpPr>
        <p:spPr>
          <a:xfrm>
            <a:off x="4646613" y="1125538"/>
            <a:ext cx="4040187" cy="5297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p:txBody>
      </p:sp>
      <p:sp>
        <p:nvSpPr>
          <p:cNvPr id="5" name="Datumsplatzhalter 4"/>
          <p:cNvSpPr>
            <a:spLocks noGrp="1"/>
          </p:cNvSpPr>
          <p:nvPr>
            <p:ph type="dt" sz="half" idx="10"/>
          </p:nvPr>
        </p:nvSpPr>
        <p:spPr>
          <a:xfrm>
            <a:off x="3959225" y="6534150"/>
            <a:ext cx="4464050" cy="287338"/>
          </a:xfrm>
          <a:prstGeom prst="rect">
            <a:avLst/>
          </a:prstGeom>
        </p:spPr>
        <p:txBody>
          <a:bodyPr/>
          <a:lstStyle>
            <a:lvl1pPr>
              <a:defRPr/>
            </a:lvl1pPr>
          </a:lstStyle>
          <a:p>
            <a:endParaRPr lang="en-US"/>
          </a:p>
        </p:txBody>
      </p:sp>
      <p:sp>
        <p:nvSpPr>
          <p:cNvPr id="6" name="Fußzeilenplatzhalter 5"/>
          <p:cNvSpPr>
            <a:spLocks noGrp="1"/>
          </p:cNvSpPr>
          <p:nvPr>
            <p:ph type="ftr" sz="quarter" idx="11"/>
          </p:nvPr>
        </p:nvSpPr>
        <p:spPr>
          <a:xfrm>
            <a:off x="34925" y="6534150"/>
            <a:ext cx="2016125" cy="279400"/>
          </a:xfrm>
          <a:prstGeom prst="rect">
            <a:avLst/>
          </a:prstGeom>
        </p:spPr>
        <p:txBody>
          <a:bodyPr/>
          <a:lstStyle>
            <a:lvl1pPr>
              <a:defRPr/>
            </a:lvl1pPr>
          </a:lstStyle>
          <a:p>
            <a:r>
              <a:rPr lang="en-US"/>
              <a:t>Odej Kao, TU Berlin, Distributed Algorithms 2016/17</a:t>
            </a:r>
          </a:p>
        </p:txBody>
      </p:sp>
      <p:sp>
        <p:nvSpPr>
          <p:cNvPr id="7" name="Foliennummernplatzhalter 6"/>
          <p:cNvSpPr>
            <a:spLocks noGrp="1"/>
          </p:cNvSpPr>
          <p:nvPr>
            <p:ph type="sldNum" sz="quarter" idx="12"/>
          </p:nvPr>
        </p:nvSpPr>
        <p:spPr>
          <a:xfrm>
            <a:off x="8101013" y="6534150"/>
            <a:ext cx="1006475" cy="279400"/>
          </a:xfrm>
          <a:prstGeom prst="rect">
            <a:avLst/>
          </a:prstGeom>
        </p:spPr>
        <p:txBody>
          <a:bodyPr/>
          <a:lstStyle>
            <a:lvl1pPr>
              <a:defRPr/>
            </a:lvl1pPr>
          </a:lstStyle>
          <a:p>
            <a:fld id="{65598206-1B8D-4D61-B8CC-95B14EDFC949}" type="slidenum">
              <a:rPr lang="en-US" smtClean="0"/>
              <a:pPr/>
              <a:t>‹#›</a:t>
            </a:fld>
            <a:endParaRPr lang="en-US"/>
          </a:p>
        </p:txBody>
      </p:sp>
    </p:spTree>
    <p:extLst>
      <p:ext uri="{BB962C8B-B14F-4D97-AF65-F5344CB8AC3E}">
        <p14:creationId xmlns:p14="http://schemas.microsoft.com/office/powerpoint/2010/main" val="1487402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image" Target="../media/image5.jp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image" Target="../media/image4.jpeg"/><Relationship Id="rId2" Type="http://schemas.openxmlformats.org/officeDocument/2006/relationships/slideLayout" Target="../slideLayouts/slideLayout12.xml"/><Relationship Id="rId16" Type="http://schemas.openxmlformats.org/officeDocument/2006/relationships/theme" Target="../theme/theme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 name="Picture 4" descr="rand_gelb_unten"/>
          <p:cNvPicPr>
            <a:picLocks noChangeAspect="1" noChangeArrowheads="1"/>
          </p:cNvPicPr>
          <p:nvPr userDrawn="1"/>
        </p:nvPicPr>
        <p:blipFill>
          <a:blip r:embed="rId12" cstate="print"/>
          <a:srcRect/>
          <a:stretch>
            <a:fillRect/>
          </a:stretch>
        </p:blipFill>
        <p:spPr bwMode="auto">
          <a:xfrm>
            <a:off x="-512" y="6253163"/>
            <a:ext cx="4570413" cy="604837"/>
          </a:xfrm>
          <a:prstGeom prst="rect">
            <a:avLst/>
          </a:prstGeom>
          <a:noFill/>
          <a:ln w="9525">
            <a:noFill/>
            <a:miter lim="800000"/>
            <a:headEnd/>
            <a:tailEnd/>
          </a:ln>
        </p:spPr>
      </p:pic>
      <p:pic>
        <p:nvPicPr>
          <p:cNvPr id="10" name="Picture 2" descr="rand_gelb_oben"/>
          <p:cNvPicPr>
            <a:picLocks noChangeAspect="1" noChangeArrowheads="1"/>
          </p:cNvPicPr>
          <p:nvPr userDrawn="1"/>
        </p:nvPicPr>
        <p:blipFill>
          <a:blip r:embed="rId13" cstate="print"/>
          <a:srcRect/>
          <a:stretch>
            <a:fillRect/>
          </a:stretch>
        </p:blipFill>
        <p:spPr bwMode="auto">
          <a:xfrm>
            <a:off x="4573588" y="0"/>
            <a:ext cx="4570412" cy="1008063"/>
          </a:xfrm>
          <a:prstGeom prst="rect">
            <a:avLst/>
          </a:prstGeom>
          <a:noFill/>
          <a:ln w="9525">
            <a:noFill/>
            <a:miter lim="800000"/>
            <a:headEnd/>
            <a:tailEnd/>
          </a:ln>
        </p:spPr>
      </p:pic>
      <p:pic>
        <p:nvPicPr>
          <p:cNvPr id="11" name="Picture 3" descr="my_tu-logo_3d_rot_transparent"/>
          <p:cNvPicPr>
            <a:picLocks noChangeAspect="1" noChangeArrowheads="1"/>
          </p:cNvPicPr>
          <p:nvPr userDrawn="1"/>
        </p:nvPicPr>
        <p:blipFill>
          <a:blip r:embed="rId14" cstate="print"/>
          <a:srcRect/>
          <a:stretch>
            <a:fillRect/>
          </a:stretch>
        </p:blipFill>
        <p:spPr bwMode="auto">
          <a:xfrm>
            <a:off x="8085138" y="212725"/>
            <a:ext cx="749300" cy="636588"/>
          </a:xfrm>
          <a:prstGeom prst="rect">
            <a:avLst/>
          </a:prstGeom>
          <a:noFill/>
          <a:ln w="9525">
            <a:noFill/>
            <a:miter lim="800000"/>
            <a:headEnd/>
            <a:tailEnd/>
          </a:ln>
        </p:spPr>
      </p:pic>
      <p:sp>
        <p:nvSpPr>
          <p:cNvPr id="410627" name="Rectangle 3"/>
          <p:cNvSpPr>
            <a:spLocks noGrp="1" noChangeArrowheads="1"/>
          </p:cNvSpPr>
          <p:nvPr/>
        </p:nvSpPr>
        <p:spPr bwMode="auto">
          <a:xfrm>
            <a:off x="684213" y="1600200"/>
            <a:ext cx="7775575" cy="4525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eaLnBrk="0" hangingPunct="0">
              <a:buClr>
                <a:srgbClr val="000000"/>
              </a:buClr>
              <a:buSzPts val="2000"/>
              <a:buFont typeface="Arial" charset="0"/>
              <a:buNone/>
            </a:pPr>
            <a:endParaRPr lang="en-US"/>
          </a:p>
          <a:p>
            <a:pPr eaLnBrk="0" hangingPunct="0">
              <a:buClr>
                <a:srgbClr val="000000"/>
              </a:buClr>
              <a:buSzPts val="2000"/>
              <a:buFont typeface="Arial" charset="0"/>
              <a:buNone/>
            </a:pPr>
            <a:endParaRPr lang="en-US"/>
          </a:p>
          <a:p>
            <a:pPr eaLnBrk="0" hangingPunct="0">
              <a:buClr>
                <a:srgbClr val="000000"/>
              </a:buClr>
              <a:buSzPts val="2000"/>
              <a:buFont typeface="Arial" charset="0"/>
              <a:buNone/>
            </a:pPr>
            <a:endParaRPr lang="en-US"/>
          </a:p>
        </p:txBody>
      </p:sp>
      <p:sp>
        <p:nvSpPr>
          <p:cNvPr id="410628" name="Rectangle 4"/>
          <p:cNvSpPr>
            <a:spLocks noGrp="1" noChangeArrowheads="1"/>
          </p:cNvSpPr>
          <p:nvPr>
            <p:ph type="title"/>
          </p:nvPr>
        </p:nvSpPr>
        <p:spPr bwMode="auto">
          <a:xfrm>
            <a:off x="455613" y="367834"/>
            <a:ext cx="7645400"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rmAutofit/>
          </a:bodyPr>
          <a:lstStyle/>
          <a:p>
            <a:pPr lvl="0"/>
            <a:r>
              <a:rPr lang="en-US" dirty="0" err="1"/>
              <a:t>Titelmasterformat</a:t>
            </a:r>
            <a:r>
              <a:rPr lang="en-US" dirty="0"/>
              <a:t> </a:t>
            </a:r>
            <a:r>
              <a:rPr lang="en-US" dirty="0" err="1"/>
              <a:t>durch</a:t>
            </a:r>
            <a:r>
              <a:rPr lang="en-US" dirty="0"/>
              <a:t> </a:t>
            </a:r>
            <a:r>
              <a:rPr lang="en-US" dirty="0" err="1"/>
              <a:t>Klicken</a:t>
            </a:r>
            <a:r>
              <a:rPr lang="en-US" dirty="0"/>
              <a:t> </a:t>
            </a:r>
            <a:r>
              <a:rPr lang="en-US" dirty="0" err="1"/>
              <a:t>bearbeiten</a:t>
            </a:r>
            <a:endParaRPr lang="en-US" dirty="0"/>
          </a:p>
        </p:txBody>
      </p:sp>
      <p:sp>
        <p:nvSpPr>
          <p:cNvPr id="410629" name="Rectangle 5"/>
          <p:cNvSpPr>
            <a:spLocks noGrp="1" noChangeArrowheads="1"/>
          </p:cNvSpPr>
          <p:nvPr>
            <p:ph type="body" idx="1"/>
          </p:nvPr>
        </p:nvSpPr>
        <p:spPr bwMode="auto">
          <a:xfrm>
            <a:off x="455613" y="1125538"/>
            <a:ext cx="8231187" cy="52974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pPr lvl="0"/>
            <a:r>
              <a:rPr lang="en-US"/>
              <a:t>Textmasterformate durch Klicken bearbeiten</a:t>
            </a:r>
          </a:p>
          <a:p>
            <a:pPr lvl="1"/>
            <a:r>
              <a:rPr lang="en-US"/>
              <a:t>Zweite Ebene</a:t>
            </a:r>
          </a:p>
          <a:p>
            <a:pPr lvl="2"/>
            <a:r>
              <a:rPr lang="en-US"/>
              <a:t>Dritte Ebene</a:t>
            </a:r>
          </a:p>
        </p:txBody>
      </p:sp>
      <p:sp>
        <p:nvSpPr>
          <p:cNvPr id="13" name="Rectangle 8"/>
          <p:cNvSpPr>
            <a:spLocks noGrp="1" noChangeArrowheads="1"/>
          </p:cNvSpPr>
          <p:nvPr>
            <p:ph type="dt" sz="half" idx="2"/>
          </p:nvPr>
        </p:nvSpPr>
        <p:spPr bwMode="auto">
          <a:xfrm>
            <a:off x="3959225" y="6534150"/>
            <a:ext cx="4464050" cy="2873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solidFill>
                  <a:schemeClr val="bg2"/>
                </a:solidFill>
              </a:defRPr>
            </a:lvl1pPr>
          </a:lstStyle>
          <a:p>
            <a:pPr>
              <a:defRPr/>
            </a:pPr>
            <a:endParaRPr lang="en-US"/>
          </a:p>
        </p:txBody>
      </p:sp>
      <p:sp>
        <p:nvSpPr>
          <p:cNvPr id="14" name="Rectangle 9"/>
          <p:cNvSpPr>
            <a:spLocks noGrp="1" noChangeArrowheads="1"/>
          </p:cNvSpPr>
          <p:nvPr>
            <p:ph type="ftr" sz="quarter" idx="3"/>
          </p:nvPr>
        </p:nvSpPr>
        <p:spPr bwMode="auto">
          <a:xfrm>
            <a:off x="34925" y="6534150"/>
            <a:ext cx="2016125"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dirty="0" smtClean="0">
                <a:solidFill>
                  <a:schemeClr val="bg2"/>
                </a:solidFill>
              </a:defRPr>
            </a:lvl1pPr>
          </a:lstStyle>
          <a:p>
            <a:pPr>
              <a:defRPr/>
            </a:pPr>
            <a:r>
              <a:rPr lang="en-US"/>
              <a:t>Odej Kao, TU Berlin, Distributed Algorithms 2016/17</a:t>
            </a:r>
          </a:p>
        </p:txBody>
      </p:sp>
      <p:sp>
        <p:nvSpPr>
          <p:cNvPr id="15" name="Rectangle 10"/>
          <p:cNvSpPr>
            <a:spLocks noGrp="1" noChangeArrowheads="1"/>
          </p:cNvSpPr>
          <p:nvPr>
            <p:ph type="sldNum" sz="quarter" idx="4"/>
          </p:nvPr>
        </p:nvSpPr>
        <p:spPr bwMode="auto">
          <a:xfrm>
            <a:off x="8101013" y="6534150"/>
            <a:ext cx="1006475"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solidFill>
                  <a:schemeClr val="bg2"/>
                </a:solidFill>
              </a:defRPr>
            </a:lvl1pPr>
          </a:lstStyle>
          <a:p>
            <a:pPr>
              <a:defRPr/>
            </a:pPr>
            <a:fld id="{28B2F734-D3B2-4423-8BB5-FAEF5E32889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Lst>
  <p:hf hdr="0" dt="0"/>
  <p:txStyles>
    <p:titleStyle>
      <a:lvl1pPr algn="l" rtl="0" eaLnBrk="1" fontAlgn="base" hangingPunct="1">
        <a:spcBef>
          <a:spcPct val="0"/>
        </a:spcBef>
        <a:spcAft>
          <a:spcPct val="0"/>
        </a:spcAft>
        <a:defRPr sz="2800" b="1">
          <a:solidFill>
            <a:srgbClr val="004A99"/>
          </a:solidFill>
          <a:latin typeface="+mj-lt"/>
          <a:ea typeface="+mj-ea"/>
          <a:cs typeface="+mj-cs"/>
        </a:defRPr>
      </a:lvl1pPr>
      <a:lvl2pPr algn="l" rtl="0" eaLnBrk="1" fontAlgn="base" hangingPunct="1">
        <a:spcBef>
          <a:spcPct val="0"/>
        </a:spcBef>
        <a:spcAft>
          <a:spcPct val="0"/>
        </a:spcAft>
        <a:defRPr sz="2800" b="1">
          <a:solidFill>
            <a:srgbClr val="004A99"/>
          </a:solidFill>
          <a:latin typeface="Arial" charset="0"/>
        </a:defRPr>
      </a:lvl2pPr>
      <a:lvl3pPr algn="l" rtl="0" eaLnBrk="1" fontAlgn="base" hangingPunct="1">
        <a:spcBef>
          <a:spcPct val="0"/>
        </a:spcBef>
        <a:spcAft>
          <a:spcPct val="0"/>
        </a:spcAft>
        <a:defRPr sz="2800" b="1">
          <a:solidFill>
            <a:srgbClr val="004A99"/>
          </a:solidFill>
          <a:latin typeface="Arial" charset="0"/>
        </a:defRPr>
      </a:lvl3pPr>
      <a:lvl4pPr algn="l" rtl="0" eaLnBrk="1" fontAlgn="base" hangingPunct="1">
        <a:spcBef>
          <a:spcPct val="0"/>
        </a:spcBef>
        <a:spcAft>
          <a:spcPct val="0"/>
        </a:spcAft>
        <a:defRPr sz="2800" b="1">
          <a:solidFill>
            <a:srgbClr val="004A99"/>
          </a:solidFill>
          <a:latin typeface="Arial" charset="0"/>
        </a:defRPr>
      </a:lvl4pPr>
      <a:lvl5pPr algn="l" rtl="0" eaLnBrk="1" fontAlgn="base" hangingPunct="1">
        <a:spcBef>
          <a:spcPct val="0"/>
        </a:spcBef>
        <a:spcAft>
          <a:spcPct val="0"/>
        </a:spcAft>
        <a:defRPr sz="2800" b="1">
          <a:solidFill>
            <a:srgbClr val="004A99"/>
          </a:solidFill>
          <a:latin typeface="Arial" charset="0"/>
        </a:defRPr>
      </a:lvl5pPr>
      <a:lvl6pPr marL="457200" algn="l" rtl="0" eaLnBrk="1" fontAlgn="base" hangingPunct="1">
        <a:spcBef>
          <a:spcPct val="0"/>
        </a:spcBef>
        <a:spcAft>
          <a:spcPct val="0"/>
        </a:spcAft>
        <a:defRPr sz="2800" b="1">
          <a:solidFill>
            <a:srgbClr val="004A99"/>
          </a:solidFill>
          <a:latin typeface="Arial" charset="0"/>
        </a:defRPr>
      </a:lvl6pPr>
      <a:lvl7pPr marL="914400" algn="l" rtl="0" eaLnBrk="1" fontAlgn="base" hangingPunct="1">
        <a:spcBef>
          <a:spcPct val="0"/>
        </a:spcBef>
        <a:spcAft>
          <a:spcPct val="0"/>
        </a:spcAft>
        <a:defRPr sz="2800" b="1">
          <a:solidFill>
            <a:srgbClr val="004A99"/>
          </a:solidFill>
          <a:latin typeface="Arial" charset="0"/>
        </a:defRPr>
      </a:lvl7pPr>
      <a:lvl8pPr marL="1371600" algn="l" rtl="0" eaLnBrk="1" fontAlgn="base" hangingPunct="1">
        <a:spcBef>
          <a:spcPct val="0"/>
        </a:spcBef>
        <a:spcAft>
          <a:spcPct val="0"/>
        </a:spcAft>
        <a:defRPr sz="2800" b="1">
          <a:solidFill>
            <a:srgbClr val="004A99"/>
          </a:solidFill>
          <a:latin typeface="Arial" charset="0"/>
        </a:defRPr>
      </a:lvl8pPr>
      <a:lvl9pPr marL="1828800" algn="l" rtl="0" eaLnBrk="1" fontAlgn="base" hangingPunct="1">
        <a:spcBef>
          <a:spcPct val="0"/>
        </a:spcBef>
        <a:spcAft>
          <a:spcPct val="0"/>
        </a:spcAft>
        <a:defRPr sz="2800" b="1">
          <a:solidFill>
            <a:srgbClr val="004A99"/>
          </a:solidFill>
          <a:latin typeface="Arial" charset="0"/>
        </a:defRPr>
      </a:lvl9pPr>
    </p:titleStyle>
    <p:bodyStyle>
      <a:lvl1pPr marL="342900" indent="-342900" algn="l" rtl="0" eaLnBrk="1" fontAlgn="base" hangingPunct="1">
        <a:lnSpc>
          <a:spcPct val="120000"/>
        </a:lnSpc>
        <a:spcBef>
          <a:spcPct val="0"/>
        </a:spcBef>
        <a:spcAft>
          <a:spcPct val="0"/>
        </a:spcAft>
        <a:buClr>
          <a:srgbClr val="004A99"/>
        </a:buClr>
        <a:buFont typeface="Arial" charset="0"/>
        <a:buChar char="&gt;"/>
        <a:defRPr sz="2400">
          <a:solidFill>
            <a:schemeClr val="tx1"/>
          </a:solidFill>
          <a:latin typeface="+mn-lt"/>
          <a:ea typeface="+mn-ea"/>
          <a:cs typeface="+mn-cs"/>
        </a:defRPr>
      </a:lvl1pPr>
      <a:lvl2pPr marL="742950" indent="-285750" algn="l" rtl="0" eaLnBrk="1" fontAlgn="base" hangingPunct="1">
        <a:lnSpc>
          <a:spcPct val="120000"/>
        </a:lnSpc>
        <a:spcBef>
          <a:spcPct val="0"/>
        </a:spcBef>
        <a:spcAft>
          <a:spcPct val="0"/>
        </a:spcAft>
        <a:buClr>
          <a:srgbClr val="004A99"/>
        </a:buClr>
        <a:buFont typeface="Arial" charset="0"/>
        <a:buChar char="&gt;"/>
        <a:defRPr sz="2200">
          <a:solidFill>
            <a:schemeClr val="tx1"/>
          </a:solidFill>
          <a:latin typeface="+mn-lt"/>
        </a:defRPr>
      </a:lvl2pPr>
      <a:lvl3pPr marL="1143000" indent="-228600" algn="l" rtl="0" eaLnBrk="1" fontAlgn="base" hangingPunct="1">
        <a:lnSpc>
          <a:spcPct val="120000"/>
        </a:lnSpc>
        <a:spcBef>
          <a:spcPct val="0"/>
        </a:spcBef>
        <a:spcAft>
          <a:spcPct val="0"/>
        </a:spcAft>
        <a:buClr>
          <a:srgbClr val="004A99"/>
        </a:buClr>
        <a:buFont typeface="Arial" charset="0"/>
        <a:buChar char="&gt;"/>
        <a:defRPr sz="22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Times New Roman" pitchFamily="18" charset="0"/>
        </a:defRPr>
      </a:lvl4pPr>
      <a:lvl5pPr marL="2057400" indent="-228600" algn="l" rtl="0" eaLnBrk="1" fontAlgn="base" hangingPunct="1">
        <a:spcBef>
          <a:spcPct val="20000"/>
        </a:spcBef>
        <a:spcAft>
          <a:spcPct val="0"/>
        </a:spcAft>
        <a:buChar char="»"/>
        <a:defRPr sz="2000">
          <a:solidFill>
            <a:schemeClr val="tx1"/>
          </a:solidFill>
          <a:latin typeface="Times New Roman" pitchFamily="18"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9750" y="1357313"/>
            <a:ext cx="8061325" cy="3810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b" anchorCtr="0" compatLnSpc="1">
            <a:prstTxWarp prst="textNoShape">
              <a:avLst/>
            </a:prstTxWarp>
          </a:bodyPr>
          <a:lstStyle/>
          <a:p>
            <a:pPr lvl="0"/>
            <a:r>
              <a:rPr lang="de-DE"/>
              <a:t>Titel durch Klicken hinzufügen</a:t>
            </a:r>
          </a:p>
        </p:txBody>
      </p:sp>
      <p:sp>
        <p:nvSpPr>
          <p:cNvPr id="1027" name="Rectangle 3"/>
          <p:cNvSpPr>
            <a:spLocks noGrp="1" noChangeArrowheads="1"/>
          </p:cNvSpPr>
          <p:nvPr>
            <p:ph type="body" idx="1"/>
          </p:nvPr>
        </p:nvSpPr>
        <p:spPr bwMode="auto">
          <a:xfrm>
            <a:off x="539750" y="1924050"/>
            <a:ext cx="8061325" cy="40671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p>
            <a:pPr lvl="0"/>
            <a:r>
              <a:rPr lang="de-DE" dirty="0"/>
              <a:t>Text </a:t>
            </a:r>
            <a:r>
              <a:rPr lang="de-DE" dirty="0" err="1"/>
              <a:t>durck</a:t>
            </a:r>
            <a:r>
              <a:rPr lang="de-DE" dirty="0"/>
              <a:t> Klicken hinzufügen</a:t>
            </a:r>
          </a:p>
          <a:p>
            <a:pPr lvl="1"/>
            <a:r>
              <a:rPr lang="de-DE" dirty="0" err="1"/>
              <a:t>Xxx</a:t>
            </a:r>
            <a:endParaRPr lang="de-DE" dirty="0"/>
          </a:p>
        </p:txBody>
      </p:sp>
      <p:sp>
        <p:nvSpPr>
          <p:cNvPr id="1029" name="Rectangle 5"/>
          <p:cNvSpPr>
            <a:spLocks noGrp="1" noChangeArrowheads="1"/>
          </p:cNvSpPr>
          <p:nvPr>
            <p:ph type="ftr" sz="quarter" idx="3"/>
          </p:nvPr>
        </p:nvSpPr>
        <p:spPr bwMode="auto">
          <a:xfrm>
            <a:off x="539750" y="6372225"/>
            <a:ext cx="6624638" cy="152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lvl1pPr algn="l">
              <a:defRPr sz="1000" b="1">
                <a:solidFill>
                  <a:schemeClr val="accent1"/>
                </a:solidFill>
              </a:defRPr>
            </a:lvl1pPr>
          </a:lstStyle>
          <a:p>
            <a:r>
              <a:rPr lang="de-DE" b="0" dirty="0" err="1"/>
              <a:t>Danh</a:t>
            </a:r>
            <a:r>
              <a:rPr lang="de-DE" b="0" dirty="0"/>
              <a:t> Le-</a:t>
            </a:r>
            <a:r>
              <a:rPr lang="de-DE" b="0" dirty="0" err="1"/>
              <a:t>Phuoc</a:t>
            </a:r>
            <a:r>
              <a:rPr lang="de-DE" b="0" dirty="0"/>
              <a:t>, TU Berlin, Distributed </a:t>
            </a:r>
            <a:r>
              <a:rPr lang="de-DE" b="0" dirty="0" err="1"/>
              <a:t>Algorithms</a:t>
            </a:r>
            <a:r>
              <a:rPr lang="de-DE" b="0" dirty="0"/>
              <a:t> 2017/18</a:t>
            </a:r>
          </a:p>
        </p:txBody>
      </p:sp>
      <p:sp>
        <p:nvSpPr>
          <p:cNvPr id="1030" name="Rectangle 6"/>
          <p:cNvSpPr>
            <a:spLocks noGrp="1" noChangeArrowheads="1"/>
          </p:cNvSpPr>
          <p:nvPr>
            <p:ph type="sldNum" sz="quarter" idx="4"/>
          </p:nvPr>
        </p:nvSpPr>
        <p:spPr bwMode="auto">
          <a:xfrm>
            <a:off x="539650" y="6557963"/>
            <a:ext cx="6624638" cy="152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lvl1pPr algn="l">
              <a:defRPr sz="1000">
                <a:solidFill>
                  <a:schemeClr val="accent1"/>
                </a:solidFill>
              </a:defRPr>
            </a:lvl1pPr>
          </a:lstStyle>
          <a:p>
            <a:r>
              <a:rPr lang="de-DE"/>
              <a:t>Slide </a:t>
            </a:r>
            <a:fld id="{53EC5674-4864-724D-92F0-385EEF188541}" type="slidenum">
              <a:rPr lang="de-DE"/>
              <a:pPr/>
              <a:t>‹#›</a:t>
            </a:fld>
            <a:endParaRPr lang="de-DE"/>
          </a:p>
        </p:txBody>
      </p:sp>
      <p:pic>
        <p:nvPicPr>
          <p:cNvPr id="1031" name="Picture 7" descr="TU_Logo_lang_RGB_rot_PPT-2"/>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232650" y="539750"/>
            <a:ext cx="1368425" cy="762000"/>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Grafik 7"/>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8030877" y="6351539"/>
            <a:ext cx="570198" cy="357312"/>
          </a:xfrm>
          <a:prstGeom prst="rect">
            <a:avLst/>
          </a:prstGeom>
        </p:spPr>
      </p:pic>
    </p:spTree>
    <p:extLst>
      <p:ext uri="{BB962C8B-B14F-4D97-AF65-F5344CB8AC3E}">
        <p14:creationId xmlns:p14="http://schemas.microsoft.com/office/powerpoint/2010/main" val="192086254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Lst>
  <p:hf hdr="0" dt="0"/>
  <p:txStyles>
    <p:titleStyle>
      <a:lvl1pPr algn="l" rtl="0" eaLnBrk="1" fontAlgn="base" hangingPunct="1">
        <a:lnSpc>
          <a:spcPts val="3000"/>
        </a:lnSpc>
        <a:spcBef>
          <a:spcPct val="0"/>
        </a:spcBef>
        <a:spcAft>
          <a:spcPct val="0"/>
        </a:spcAft>
        <a:defRPr sz="2400">
          <a:solidFill>
            <a:schemeClr val="tx2"/>
          </a:solidFill>
          <a:latin typeface="+mj-lt"/>
          <a:ea typeface="+mj-ea"/>
          <a:cs typeface="+mj-cs"/>
        </a:defRPr>
      </a:lvl1pPr>
      <a:lvl2pPr algn="l" rtl="0" eaLnBrk="1" fontAlgn="base" hangingPunct="1">
        <a:lnSpc>
          <a:spcPts val="3000"/>
        </a:lnSpc>
        <a:spcBef>
          <a:spcPct val="0"/>
        </a:spcBef>
        <a:spcAft>
          <a:spcPct val="0"/>
        </a:spcAft>
        <a:defRPr sz="2400">
          <a:solidFill>
            <a:schemeClr val="tx2"/>
          </a:solidFill>
          <a:latin typeface="Arial" charset="0"/>
          <a:ea typeface="ＭＳ Ｐゴシック" charset="0"/>
        </a:defRPr>
      </a:lvl2pPr>
      <a:lvl3pPr algn="l" rtl="0" eaLnBrk="1" fontAlgn="base" hangingPunct="1">
        <a:lnSpc>
          <a:spcPts val="3000"/>
        </a:lnSpc>
        <a:spcBef>
          <a:spcPct val="0"/>
        </a:spcBef>
        <a:spcAft>
          <a:spcPct val="0"/>
        </a:spcAft>
        <a:defRPr sz="2400">
          <a:solidFill>
            <a:schemeClr val="tx2"/>
          </a:solidFill>
          <a:latin typeface="Arial" charset="0"/>
          <a:ea typeface="ＭＳ Ｐゴシック" charset="0"/>
        </a:defRPr>
      </a:lvl3pPr>
      <a:lvl4pPr algn="l" rtl="0" eaLnBrk="1" fontAlgn="base" hangingPunct="1">
        <a:lnSpc>
          <a:spcPts val="3000"/>
        </a:lnSpc>
        <a:spcBef>
          <a:spcPct val="0"/>
        </a:spcBef>
        <a:spcAft>
          <a:spcPct val="0"/>
        </a:spcAft>
        <a:defRPr sz="2400">
          <a:solidFill>
            <a:schemeClr val="tx2"/>
          </a:solidFill>
          <a:latin typeface="Arial" charset="0"/>
          <a:ea typeface="ＭＳ Ｐゴシック" charset="0"/>
        </a:defRPr>
      </a:lvl4pPr>
      <a:lvl5pPr algn="l" rtl="0" eaLnBrk="1" fontAlgn="base" hangingPunct="1">
        <a:lnSpc>
          <a:spcPts val="3000"/>
        </a:lnSpc>
        <a:spcBef>
          <a:spcPct val="0"/>
        </a:spcBef>
        <a:spcAft>
          <a:spcPct val="0"/>
        </a:spcAft>
        <a:defRPr sz="2400">
          <a:solidFill>
            <a:schemeClr val="tx2"/>
          </a:solidFill>
          <a:latin typeface="Arial" charset="0"/>
          <a:ea typeface="ＭＳ Ｐゴシック" charset="0"/>
        </a:defRPr>
      </a:lvl5pPr>
      <a:lvl6pPr marL="457200" algn="l" rtl="0" eaLnBrk="1" fontAlgn="base" hangingPunct="1">
        <a:lnSpc>
          <a:spcPts val="3000"/>
        </a:lnSpc>
        <a:spcBef>
          <a:spcPct val="0"/>
        </a:spcBef>
        <a:spcAft>
          <a:spcPct val="0"/>
        </a:spcAft>
        <a:defRPr sz="2400">
          <a:solidFill>
            <a:schemeClr val="tx2"/>
          </a:solidFill>
          <a:latin typeface="Arial" charset="0"/>
          <a:ea typeface="ＭＳ Ｐゴシック" charset="0"/>
        </a:defRPr>
      </a:lvl6pPr>
      <a:lvl7pPr marL="914400" algn="l" rtl="0" eaLnBrk="1" fontAlgn="base" hangingPunct="1">
        <a:lnSpc>
          <a:spcPts val="3000"/>
        </a:lnSpc>
        <a:spcBef>
          <a:spcPct val="0"/>
        </a:spcBef>
        <a:spcAft>
          <a:spcPct val="0"/>
        </a:spcAft>
        <a:defRPr sz="2400">
          <a:solidFill>
            <a:schemeClr val="tx2"/>
          </a:solidFill>
          <a:latin typeface="Arial" charset="0"/>
          <a:ea typeface="ＭＳ Ｐゴシック" charset="0"/>
        </a:defRPr>
      </a:lvl7pPr>
      <a:lvl8pPr marL="1371600" algn="l" rtl="0" eaLnBrk="1" fontAlgn="base" hangingPunct="1">
        <a:lnSpc>
          <a:spcPts val="3000"/>
        </a:lnSpc>
        <a:spcBef>
          <a:spcPct val="0"/>
        </a:spcBef>
        <a:spcAft>
          <a:spcPct val="0"/>
        </a:spcAft>
        <a:defRPr sz="2400">
          <a:solidFill>
            <a:schemeClr val="tx2"/>
          </a:solidFill>
          <a:latin typeface="Arial" charset="0"/>
          <a:ea typeface="ＭＳ Ｐゴシック" charset="0"/>
        </a:defRPr>
      </a:lvl8pPr>
      <a:lvl9pPr marL="1828800" algn="l" rtl="0" eaLnBrk="1" fontAlgn="base" hangingPunct="1">
        <a:lnSpc>
          <a:spcPts val="3000"/>
        </a:lnSpc>
        <a:spcBef>
          <a:spcPct val="0"/>
        </a:spcBef>
        <a:spcAft>
          <a:spcPct val="0"/>
        </a:spcAft>
        <a:defRPr sz="2400">
          <a:solidFill>
            <a:schemeClr val="tx2"/>
          </a:solidFill>
          <a:latin typeface="Arial" charset="0"/>
          <a:ea typeface="ＭＳ Ｐゴシック" charset="0"/>
        </a:defRPr>
      </a:lvl9pPr>
    </p:titleStyle>
    <p:bodyStyle>
      <a:lvl1pPr marL="342900" indent="-342900" algn="l" rtl="0" eaLnBrk="1" fontAlgn="base" hangingPunct="1">
        <a:lnSpc>
          <a:spcPts val="2200"/>
        </a:lnSpc>
        <a:spcBef>
          <a:spcPct val="0"/>
        </a:spcBef>
        <a:spcAft>
          <a:spcPct val="0"/>
        </a:spcAft>
        <a:defRPr sz="1400">
          <a:solidFill>
            <a:srgbClr val="000000"/>
          </a:solidFill>
          <a:latin typeface="+mn-lt"/>
          <a:ea typeface="+mn-ea"/>
          <a:cs typeface="+mn-cs"/>
        </a:defRPr>
      </a:lvl1pPr>
      <a:lvl2pPr marL="784225" indent="-244475" algn="l" rtl="0" eaLnBrk="1" fontAlgn="base" hangingPunct="1">
        <a:spcBef>
          <a:spcPct val="20000"/>
        </a:spcBef>
        <a:spcAft>
          <a:spcPct val="0"/>
        </a:spcAft>
        <a:buFont typeface="Arial" charset="0"/>
        <a:buChar char="–"/>
        <a:defRPr sz="1400">
          <a:solidFill>
            <a:srgbClr val="000000"/>
          </a:solidFill>
          <a:latin typeface="+mn-lt"/>
          <a:ea typeface="+mn-ea"/>
        </a:defRPr>
      </a:lvl2pPr>
      <a:lvl3pPr marL="1192213" indent="-228600" algn="l" rtl="0" eaLnBrk="1" fontAlgn="base" hangingPunct="1">
        <a:spcBef>
          <a:spcPct val="20000"/>
        </a:spcBef>
        <a:spcAft>
          <a:spcPct val="0"/>
        </a:spcAft>
        <a:buChar char="•"/>
        <a:defRPr sz="1400">
          <a:solidFill>
            <a:schemeClr val="tx1"/>
          </a:solidFill>
          <a:latin typeface="+mn-lt"/>
          <a:ea typeface="+mn-ea"/>
        </a:defRPr>
      </a:lvl3pPr>
      <a:lvl4pPr marL="1600200" indent="-228600" algn="l" rtl="0" eaLnBrk="1" fontAlgn="base" hangingPunct="1">
        <a:spcBef>
          <a:spcPct val="20000"/>
        </a:spcBef>
        <a:spcAft>
          <a:spcPct val="0"/>
        </a:spcAft>
        <a:buChar char="–"/>
        <a:defRPr sz="1400">
          <a:solidFill>
            <a:schemeClr val="tx1"/>
          </a:solidFill>
          <a:latin typeface="+mn-lt"/>
          <a:ea typeface="+mn-ea"/>
        </a:defRPr>
      </a:lvl4pPr>
      <a:lvl5pPr marL="2057400" indent="-228600" algn="l" rtl="0" eaLnBrk="1" fontAlgn="base" hangingPunct="1">
        <a:spcBef>
          <a:spcPct val="20000"/>
        </a:spcBef>
        <a:spcAft>
          <a:spcPct val="0"/>
        </a:spcAft>
        <a:buChar char="»"/>
        <a:defRPr sz="1400">
          <a:solidFill>
            <a:schemeClr val="tx1"/>
          </a:solidFill>
          <a:latin typeface="+mn-lt"/>
          <a:ea typeface="+mn-ea"/>
        </a:defRPr>
      </a:lvl5pPr>
      <a:lvl6pPr marL="2514600" indent="-228600" algn="l" rtl="0" eaLnBrk="1" fontAlgn="base" hangingPunct="1">
        <a:spcBef>
          <a:spcPct val="20000"/>
        </a:spcBef>
        <a:spcAft>
          <a:spcPct val="0"/>
        </a:spcAft>
        <a:buChar char="»"/>
        <a:defRPr sz="1400">
          <a:solidFill>
            <a:schemeClr val="tx1"/>
          </a:solidFill>
          <a:latin typeface="+mn-lt"/>
          <a:ea typeface="+mn-ea"/>
        </a:defRPr>
      </a:lvl6pPr>
      <a:lvl7pPr marL="2971800" indent="-228600" algn="l" rtl="0" eaLnBrk="1" fontAlgn="base" hangingPunct="1">
        <a:spcBef>
          <a:spcPct val="20000"/>
        </a:spcBef>
        <a:spcAft>
          <a:spcPct val="0"/>
        </a:spcAft>
        <a:buChar char="»"/>
        <a:defRPr sz="1400">
          <a:solidFill>
            <a:schemeClr val="tx1"/>
          </a:solidFill>
          <a:latin typeface="+mn-lt"/>
          <a:ea typeface="+mn-ea"/>
        </a:defRPr>
      </a:lvl7pPr>
      <a:lvl8pPr marL="3429000" indent="-228600" algn="l" rtl="0" eaLnBrk="1" fontAlgn="base" hangingPunct="1">
        <a:spcBef>
          <a:spcPct val="20000"/>
        </a:spcBef>
        <a:spcAft>
          <a:spcPct val="0"/>
        </a:spcAft>
        <a:buChar char="»"/>
        <a:defRPr sz="1400">
          <a:solidFill>
            <a:schemeClr val="tx1"/>
          </a:solidFill>
          <a:latin typeface="+mn-lt"/>
          <a:ea typeface="+mn-ea"/>
        </a:defRPr>
      </a:lvl8pPr>
      <a:lvl9pPr marL="3886200" indent="-228600" algn="l" rtl="0" eaLnBrk="1" fontAlgn="base" hangingPunct="1">
        <a:spcBef>
          <a:spcPct val="20000"/>
        </a:spcBef>
        <a:spcAft>
          <a:spcPct val="0"/>
        </a:spcAft>
        <a:buChar char="»"/>
        <a:defRPr sz="1400">
          <a:solidFill>
            <a:schemeClr val="tx1"/>
          </a:solidFill>
          <a:latin typeface="+mn-lt"/>
          <a:ea typeface="+mn-ea"/>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12.xml"/><Relationship Id="rId6" Type="http://schemas.openxmlformats.org/officeDocument/2006/relationships/image" Target="../media/image21.emf"/><Relationship Id="rId5" Type="http://schemas.openxmlformats.org/officeDocument/2006/relationships/image" Target="../media/image20.emf"/><Relationship Id="rId4" Type="http://schemas.openxmlformats.org/officeDocument/2006/relationships/image" Target="../media/image19.emf"/></Relationships>
</file>

<file path=ppt/slides/_rels/slide11.xml.rels><?xml version="1.0" encoding="UTF-8" standalone="yes"?>
<Relationships xmlns="http://schemas.openxmlformats.org/package/2006/relationships"><Relationship Id="rId3" Type="http://schemas.openxmlformats.org/officeDocument/2006/relationships/image" Target="../media/image18.emf"/><Relationship Id="rId7" Type="http://schemas.openxmlformats.org/officeDocument/2006/relationships/image" Target="../media/image22.emf"/><Relationship Id="rId2" Type="http://schemas.openxmlformats.org/officeDocument/2006/relationships/image" Target="../media/image17.emf"/><Relationship Id="rId1" Type="http://schemas.openxmlformats.org/officeDocument/2006/relationships/slideLayout" Target="../slideLayouts/slideLayout12.xml"/><Relationship Id="rId6" Type="http://schemas.openxmlformats.org/officeDocument/2006/relationships/image" Target="../media/image21.emf"/><Relationship Id="rId5" Type="http://schemas.openxmlformats.org/officeDocument/2006/relationships/image" Target="../media/image20.emf"/><Relationship Id="rId4" Type="http://schemas.openxmlformats.org/officeDocument/2006/relationships/image" Target="../media/image19.emf"/></Relationships>
</file>

<file path=ppt/slides/_rels/slide12.xml.rels><?xml version="1.0" encoding="UTF-8" standalone="yes"?>
<Relationships xmlns="http://schemas.openxmlformats.org/package/2006/relationships"><Relationship Id="rId3" Type="http://schemas.openxmlformats.org/officeDocument/2006/relationships/image" Target="../media/image18.emf"/><Relationship Id="rId7" Type="http://schemas.openxmlformats.org/officeDocument/2006/relationships/image" Target="../media/image22.emf"/><Relationship Id="rId2" Type="http://schemas.openxmlformats.org/officeDocument/2006/relationships/image" Target="../media/image17.emf"/><Relationship Id="rId1" Type="http://schemas.openxmlformats.org/officeDocument/2006/relationships/slideLayout" Target="../slideLayouts/slideLayout12.xml"/><Relationship Id="rId6" Type="http://schemas.openxmlformats.org/officeDocument/2006/relationships/image" Target="../media/image21.emf"/><Relationship Id="rId5" Type="http://schemas.openxmlformats.org/officeDocument/2006/relationships/image" Target="../media/image20.emf"/><Relationship Id="rId4" Type="http://schemas.openxmlformats.org/officeDocument/2006/relationships/image" Target="../media/image19.emf"/></Relationships>
</file>

<file path=ppt/slides/_rels/slide13.xml.rels><?xml version="1.0" encoding="UTF-8" standalone="yes"?>
<Relationships xmlns="http://schemas.openxmlformats.org/package/2006/relationships"><Relationship Id="rId3" Type="http://schemas.openxmlformats.org/officeDocument/2006/relationships/image" Target="../media/image18.emf"/><Relationship Id="rId7" Type="http://schemas.openxmlformats.org/officeDocument/2006/relationships/image" Target="../media/image22.emf"/><Relationship Id="rId2" Type="http://schemas.openxmlformats.org/officeDocument/2006/relationships/image" Target="../media/image17.emf"/><Relationship Id="rId1" Type="http://schemas.openxmlformats.org/officeDocument/2006/relationships/slideLayout" Target="../slideLayouts/slideLayout12.xml"/><Relationship Id="rId6" Type="http://schemas.openxmlformats.org/officeDocument/2006/relationships/image" Target="../media/image21.emf"/><Relationship Id="rId5" Type="http://schemas.openxmlformats.org/officeDocument/2006/relationships/image" Target="../media/image20.emf"/><Relationship Id="rId4" Type="http://schemas.openxmlformats.org/officeDocument/2006/relationships/image" Target="../media/image19.emf"/></Relationships>
</file>

<file path=ppt/slides/_rels/slide14.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image" Target="../media/image17.emf"/><Relationship Id="rId7" Type="http://schemas.openxmlformats.org/officeDocument/2006/relationships/image" Target="../media/image21.emf"/><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20.emf"/><Relationship Id="rId5" Type="http://schemas.openxmlformats.org/officeDocument/2006/relationships/image" Target="../media/image19.emf"/><Relationship Id="rId10" Type="http://schemas.openxmlformats.org/officeDocument/2006/relationships/image" Target="../media/image11.emf"/><Relationship Id="rId4" Type="http://schemas.openxmlformats.org/officeDocument/2006/relationships/image" Target="../media/image18.emf"/><Relationship Id="rId9" Type="http://schemas.openxmlformats.org/officeDocument/2006/relationships/image" Target="../media/image8.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diagramLayout" Target="../diagrams/layout1.xml"/><Relationship Id="rId7" Type="http://schemas.openxmlformats.org/officeDocument/2006/relationships/image" Target="../media/image23.emf"/><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25.emf"/></Relationships>
</file>

<file path=ppt/slides/_rels/slide2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12.xml"/><Relationship Id="rId4" Type="http://schemas.openxmlformats.org/officeDocument/2006/relationships/image" Target="../media/image28.jpeg"/></Relationships>
</file>

<file path=ppt/slides/_rels/slide26.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image" Target="../media/image32.emf"/><Relationship Id="rId4" Type="http://schemas.openxmlformats.org/officeDocument/2006/relationships/diagramLayout" Target="../diagrams/layout2.xml"/><Relationship Id="rId9" Type="http://schemas.openxmlformats.org/officeDocument/2006/relationships/image" Target="../media/image31.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8" Type="http://schemas.openxmlformats.org/officeDocument/2006/relationships/image" Target="../media/image37.emf"/><Relationship Id="rId3" Type="http://schemas.openxmlformats.org/officeDocument/2006/relationships/image" Target="../media/image33.emf"/><Relationship Id="rId7" Type="http://schemas.openxmlformats.org/officeDocument/2006/relationships/image" Target="../media/image36.emf"/><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35.emf"/><Relationship Id="rId5" Type="http://schemas.openxmlformats.org/officeDocument/2006/relationships/image" Target="../media/image7.emf"/><Relationship Id="rId10" Type="http://schemas.openxmlformats.org/officeDocument/2006/relationships/image" Target="../media/image39.emf"/><Relationship Id="rId4" Type="http://schemas.openxmlformats.org/officeDocument/2006/relationships/image" Target="../media/image34.emf"/><Relationship Id="rId9" Type="http://schemas.openxmlformats.org/officeDocument/2006/relationships/image" Target="../media/image38.e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8" Type="http://schemas.openxmlformats.org/officeDocument/2006/relationships/image" Target="../media/image38.emf"/><Relationship Id="rId3" Type="http://schemas.openxmlformats.org/officeDocument/2006/relationships/image" Target="../media/image41.emf"/><Relationship Id="rId7" Type="http://schemas.openxmlformats.org/officeDocument/2006/relationships/image" Target="../media/image44.emf"/><Relationship Id="rId2" Type="http://schemas.openxmlformats.org/officeDocument/2006/relationships/image" Target="../media/image40.emf"/><Relationship Id="rId1" Type="http://schemas.openxmlformats.org/officeDocument/2006/relationships/slideLayout" Target="../slideLayouts/slideLayout12.xml"/><Relationship Id="rId6" Type="http://schemas.openxmlformats.org/officeDocument/2006/relationships/image" Target="../media/image7.emf"/><Relationship Id="rId5" Type="http://schemas.openxmlformats.org/officeDocument/2006/relationships/image" Target="../media/image43.emf"/><Relationship Id="rId10" Type="http://schemas.openxmlformats.org/officeDocument/2006/relationships/image" Target="../media/image46.emf"/><Relationship Id="rId4" Type="http://schemas.openxmlformats.org/officeDocument/2006/relationships/image" Target="../media/image42.emf"/><Relationship Id="rId9" Type="http://schemas.openxmlformats.org/officeDocument/2006/relationships/image" Target="../media/image45.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emf"/><Relationship Id="rId1" Type="http://schemas.openxmlformats.org/officeDocument/2006/relationships/slideLayout" Target="../slideLayouts/slideLayout12.xml"/><Relationship Id="rId6" Type="http://schemas.openxmlformats.org/officeDocument/2006/relationships/image" Target="../media/image51.emf"/><Relationship Id="rId5" Type="http://schemas.openxmlformats.org/officeDocument/2006/relationships/image" Target="../media/image50.emf"/><Relationship Id="rId4" Type="http://schemas.openxmlformats.org/officeDocument/2006/relationships/image" Target="../media/image49.e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52.emf"/><Relationship Id="rId7" Type="http://schemas.openxmlformats.org/officeDocument/2006/relationships/image" Target="../media/image51.emf"/><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49.emf"/><Relationship Id="rId5" Type="http://schemas.openxmlformats.org/officeDocument/2006/relationships/image" Target="../media/image47.emf"/><Relationship Id="rId4" Type="http://schemas.openxmlformats.org/officeDocument/2006/relationships/image" Target="../media/image7.emf"/></Relationships>
</file>

<file path=ppt/slides/_rels/slide46.xml.rels><?xml version="1.0" encoding="UTF-8" standalone="yes"?>
<Relationships xmlns="http://schemas.openxmlformats.org/package/2006/relationships"><Relationship Id="rId3" Type="http://schemas.openxmlformats.org/officeDocument/2006/relationships/image" Target="../media/image52.emf"/><Relationship Id="rId7" Type="http://schemas.openxmlformats.org/officeDocument/2006/relationships/image" Target="../media/image51.emf"/><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49.emf"/><Relationship Id="rId5" Type="http://schemas.openxmlformats.org/officeDocument/2006/relationships/image" Target="../media/image47.emf"/><Relationship Id="rId4" Type="http://schemas.openxmlformats.org/officeDocument/2006/relationships/image" Target="../media/image7.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image" Target="../media/image53.emf"/><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image" Target="../media/image53.emf"/><Relationship Id="rId1" Type="http://schemas.openxmlformats.org/officeDocument/2006/relationships/slideLayout" Target="../slideLayouts/slideLayout12.xml"/><Relationship Id="rId6" Type="http://schemas.openxmlformats.org/officeDocument/2006/relationships/image" Target="../media/image7.emf"/><Relationship Id="rId5" Type="http://schemas.openxmlformats.org/officeDocument/2006/relationships/image" Target="../media/image52.emf"/><Relationship Id="rId4" Type="http://schemas.openxmlformats.org/officeDocument/2006/relationships/image" Target="../media/image55.emf"/></Relationships>
</file>

<file path=ppt/slides/_rels/slide5.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image" Target="../media/image8.emf"/><Relationship Id="rId7" Type="http://schemas.openxmlformats.org/officeDocument/2006/relationships/image" Target="../media/image12.emf"/><Relationship Id="rId2" Type="http://schemas.openxmlformats.org/officeDocument/2006/relationships/image" Target="../media/image7.emf"/><Relationship Id="rId1" Type="http://schemas.openxmlformats.org/officeDocument/2006/relationships/slideLayout" Target="../slideLayouts/slideLayout12.xml"/><Relationship Id="rId6" Type="http://schemas.openxmlformats.org/officeDocument/2006/relationships/image" Target="../media/image11.emf"/><Relationship Id="rId11" Type="http://schemas.openxmlformats.org/officeDocument/2006/relationships/image" Target="../media/image16.emf"/><Relationship Id="rId5" Type="http://schemas.openxmlformats.org/officeDocument/2006/relationships/image" Target="../media/image10.emf"/><Relationship Id="rId10" Type="http://schemas.openxmlformats.org/officeDocument/2006/relationships/image" Target="../media/image15.emf"/><Relationship Id="rId4" Type="http://schemas.openxmlformats.org/officeDocument/2006/relationships/image" Target="../media/image9.emf"/><Relationship Id="rId9" Type="http://schemas.openxmlformats.org/officeDocument/2006/relationships/image" Target="../media/image14.emf"/></Relationships>
</file>

<file path=ppt/slides/_rels/slide50.xml.rels><?xml version="1.0" encoding="UTF-8" standalone="yes"?>
<Relationships xmlns="http://schemas.openxmlformats.org/package/2006/relationships"><Relationship Id="rId3" Type="http://schemas.openxmlformats.org/officeDocument/2006/relationships/image" Target="../media/image53.emf"/><Relationship Id="rId7" Type="http://schemas.openxmlformats.org/officeDocument/2006/relationships/image" Target="../media/image7.emf"/><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image" Target="../media/image52.emf"/><Relationship Id="rId5" Type="http://schemas.openxmlformats.org/officeDocument/2006/relationships/image" Target="../media/image55.emf"/><Relationship Id="rId4" Type="http://schemas.openxmlformats.org/officeDocument/2006/relationships/image" Target="../media/image54.em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56.jpg"/><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57.jpe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12.xml"/><Relationship Id="rId5" Type="http://schemas.openxmlformats.org/officeDocument/2006/relationships/image" Target="../media/image11.emf"/><Relationship Id="rId4" Type="http://schemas.openxmlformats.org/officeDocument/2006/relationships/image" Target="../media/image10.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8" Type="http://schemas.openxmlformats.org/officeDocument/2006/relationships/image" Target="../media/image61.emf"/><Relationship Id="rId3" Type="http://schemas.openxmlformats.org/officeDocument/2006/relationships/notesSlide" Target="../notesSlides/notesSlide29.xml"/><Relationship Id="rId7" Type="http://schemas.openxmlformats.org/officeDocument/2006/relationships/image" Target="../media/image60.e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58.emf"/><Relationship Id="rId5" Type="http://schemas.openxmlformats.org/officeDocument/2006/relationships/oleObject" Target="../embeddings/oleObject1.bin"/><Relationship Id="rId4" Type="http://schemas.openxmlformats.org/officeDocument/2006/relationships/image" Target="../media/image59.emf"/></Relationships>
</file>

<file path=ppt/slides/_rels/slide64.xml.rels><?xml version="1.0" encoding="UTF-8" standalone="yes"?>
<Relationships xmlns="http://schemas.openxmlformats.org/package/2006/relationships"><Relationship Id="rId8" Type="http://schemas.openxmlformats.org/officeDocument/2006/relationships/image" Target="../media/image60.emf"/><Relationship Id="rId3" Type="http://schemas.openxmlformats.org/officeDocument/2006/relationships/notesSlide" Target="../notesSlides/notesSlide30.xml"/><Relationship Id="rId7" Type="http://schemas.openxmlformats.org/officeDocument/2006/relationships/image" Target="../media/image61.emf"/><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58.emf"/><Relationship Id="rId5" Type="http://schemas.openxmlformats.org/officeDocument/2006/relationships/oleObject" Target="../embeddings/oleObject2.bin"/><Relationship Id="rId4" Type="http://schemas.openxmlformats.org/officeDocument/2006/relationships/image" Target="../media/image59.emf"/><Relationship Id="rId9" Type="http://schemas.openxmlformats.org/officeDocument/2006/relationships/image" Target="../media/image62.e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8" Type="http://schemas.openxmlformats.org/officeDocument/2006/relationships/image" Target="../media/image69.jpeg"/><Relationship Id="rId3" Type="http://schemas.openxmlformats.org/officeDocument/2006/relationships/image" Target="../media/image64.jpeg"/><Relationship Id="rId7" Type="http://schemas.openxmlformats.org/officeDocument/2006/relationships/image" Target="../media/image68.jpeg"/><Relationship Id="rId2" Type="http://schemas.openxmlformats.org/officeDocument/2006/relationships/image" Target="../media/image63.jpeg"/><Relationship Id="rId1" Type="http://schemas.openxmlformats.org/officeDocument/2006/relationships/slideLayout" Target="../slideLayouts/slideLayout12.xml"/><Relationship Id="rId6" Type="http://schemas.openxmlformats.org/officeDocument/2006/relationships/image" Target="../media/image67.jpeg"/><Relationship Id="rId5" Type="http://schemas.openxmlformats.org/officeDocument/2006/relationships/image" Target="../media/image66.jpeg"/><Relationship Id="rId4" Type="http://schemas.openxmlformats.org/officeDocument/2006/relationships/image" Target="../media/image65.jpe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3" Type="http://schemas.openxmlformats.org/officeDocument/2006/relationships/image" Target="../media/image71.jpeg"/><Relationship Id="rId2" Type="http://schemas.openxmlformats.org/officeDocument/2006/relationships/image" Target="../media/image70.png"/><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12.emf"/><Relationship Id="rId7" Type="http://schemas.openxmlformats.org/officeDocument/2006/relationships/image" Target="../media/image16.emf"/><Relationship Id="rId2" Type="http://schemas.openxmlformats.org/officeDocument/2006/relationships/image" Target="../media/image7.emf"/><Relationship Id="rId1" Type="http://schemas.openxmlformats.org/officeDocument/2006/relationships/slideLayout" Target="../slideLayouts/slideLayout12.xml"/><Relationship Id="rId6" Type="http://schemas.openxmlformats.org/officeDocument/2006/relationships/image" Target="../media/image15.emf"/><Relationship Id="rId11" Type="http://schemas.openxmlformats.org/officeDocument/2006/relationships/image" Target="../media/image11.emf"/><Relationship Id="rId5" Type="http://schemas.openxmlformats.org/officeDocument/2006/relationships/image" Target="../media/image14.emf"/><Relationship Id="rId10" Type="http://schemas.openxmlformats.org/officeDocument/2006/relationships/image" Target="../media/image10.emf"/><Relationship Id="rId4" Type="http://schemas.openxmlformats.org/officeDocument/2006/relationships/image" Target="../media/image13.emf"/><Relationship Id="rId9" Type="http://schemas.openxmlformats.org/officeDocument/2006/relationships/image" Target="../media/image9.emf"/></Relationships>
</file>

<file path=ppt/slides/_rels/slide7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12.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3" Type="http://schemas.openxmlformats.org/officeDocument/2006/relationships/image" Target="../media/image78.emf"/><Relationship Id="rId2" Type="http://schemas.openxmlformats.org/officeDocument/2006/relationships/image" Target="../media/image77.emf"/><Relationship Id="rId1" Type="http://schemas.openxmlformats.org/officeDocument/2006/relationships/slideLayout" Target="../slideLayouts/slideLayout12.xml"/><Relationship Id="rId4" Type="http://schemas.openxmlformats.org/officeDocument/2006/relationships/image" Target="../media/image79.e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12.emf"/><Relationship Id="rId7" Type="http://schemas.openxmlformats.org/officeDocument/2006/relationships/image" Target="../media/image16.emf"/><Relationship Id="rId2" Type="http://schemas.openxmlformats.org/officeDocument/2006/relationships/image" Target="../media/image7.emf"/><Relationship Id="rId1" Type="http://schemas.openxmlformats.org/officeDocument/2006/relationships/slideLayout" Target="../slideLayouts/slideLayout12.xml"/><Relationship Id="rId6" Type="http://schemas.openxmlformats.org/officeDocument/2006/relationships/image" Target="../media/image15.emf"/><Relationship Id="rId11" Type="http://schemas.openxmlformats.org/officeDocument/2006/relationships/image" Target="../media/image11.emf"/><Relationship Id="rId5" Type="http://schemas.openxmlformats.org/officeDocument/2006/relationships/image" Target="../media/image14.emf"/><Relationship Id="rId10" Type="http://schemas.openxmlformats.org/officeDocument/2006/relationships/image" Target="../media/image10.emf"/><Relationship Id="rId4" Type="http://schemas.openxmlformats.org/officeDocument/2006/relationships/image" Target="../media/image13.emf"/><Relationship Id="rId9" Type="http://schemas.openxmlformats.org/officeDocument/2006/relationships/image" Target="../media/image9.emf"/></Relationships>
</file>

<file path=ppt/slides/_rels/slide9.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12.emf"/><Relationship Id="rId7" Type="http://schemas.openxmlformats.org/officeDocument/2006/relationships/image" Target="../media/image16.emf"/><Relationship Id="rId2" Type="http://schemas.openxmlformats.org/officeDocument/2006/relationships/image" Target="../media/image7.emf"/><Relationship Id="rId1" Type="http://schemas.openxmlformats.org/officeDocument/2006/relationships/slideLayout" Target="../slideLayouts/slideLayout12.xml"/><Relationship Id="rId6" Type="http://schemas.openxmlformats.org/officeDocument/2006/relationships/image" Target="../media/image15.emf"/><Relationship Id="rId11" Type="http://schemas.openxmlformats.org/officeDocument/2006/relationships/image" Target="../media/image11.emf"/><Relationship Id="rId5" Type="http://schemas.openxmlformats.org/officeDocument/2006/relationships/image" Target="../media/image14.emf"/><Relationship Id="rId10" Type="http://schemas.openxmlformats.org/officeDocument/2006/relationships/image" Target="../media/image10.emf"/><Relationship Id="rId4" Type="http://schemas.openxmlformats.org/officeDocument/2006/relationships/image" Target="../media/image13.emf"/><Relationship Id="rId9"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539750" y="4521697"/>
            <a:ext cx="8061325" cy="769441"/>
          </a:xfrm>
        </p:spPr>
        <p:txBody>
          <a:bodyPr/>
          <a:lstStyle/>
          <a:p>
            <a:r>
              <a:rPr lang="de-DE" dirty="0"/>
              <a:t>Distributed </a:t>
            </a:r>
            <a:r>
              <a:rPr lang="de-DE" dirty="0" err="1"/>
              <a:t>Algorithms</a:t>
            </a:r>
            <a:r>
              <a:rPr lang="de-DE" dirty="0"/>
              <a:t> 2018/19</a:t>
            </a:r>
            <a:br>
              <a:rPr lang="de-DE" dirty="0"/>
            </a:br>
            <a:r>
              <a:rPr lang="en-US" b="1" dirty="0"/>
              <a:t>Distributed Applications &amp; Hot Topics</a:t>
            </a:r>
            <a:endParaRPr lang="de-DE" b="1" dirty="0"/>
          </a:p>
        </p:txBody>
      </p:sp>
      <p:sp>
        <p:nvSpPr>
          <p:cNvPr id="473093" name="Rectangle 5"/>
          <p:cNvSpPr>
            <a:spLocks noGrp="1" noChangeArrowheads="1"/>
          </p:cNvSpPr>
          <p:nvPr>
            <p:ph type="subTitle" idx="1"/>
          </p:nvPr>
        </p:nvSpPr>
        <p:spPr/>
        <p:txBody>
          <a:bodyPr>
            <a:normAutofit/>
          </a:bodyPr>
          <a:lstStyle/>
          <a:p>
            <a:pPr>
              <a:lnSpc>
                <a:spcPct val="110000"/>
              </a:lnSpc>
            </a:pPr>
            <a:r>
              <a:rPr lang="en-US" dirty="0" err="1"/>
              <a:t>Danh</a:t>
            </a:r>
            <a:r>
              <a:rPr lang="en-US" dirty="0"/>
              <a:t> Le-</a:t>
            </a:r>
            <a:r>
              <a:rPr lang="en-US" dirty="0" err="1"/>
              <a:t>Phuoc</a:t>
            </a:r>
            <a:r>
              <a:rPr lang="en-US" dirty="0"/>
              <a:t> | Open Distributed Systems</a:t>
            </a:r>
          </a:p>
        </p:txBody>
      </p:sp>
      <p:sp>
        <p:nvSpPr>
          <p:cNvPr id="4" name="Rectangle 5"/>
          <p:cNvSpPr txBox="1">
            <a:spLocks noChangeArrowheads="1"/>
          </p:cNvSpPr>
          <p:nvPr/>
        </p:nvSpPr>
        <p:spPr bwMode="auto">
          <a:xfrm>
            <a:off x="546471" y="5846134"/>
            <a:ext cx="8061325" cy="279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b" anchorCtr="0" compatLnSpc="1">
            <a:prstTxWarp prst="textNoShape">
              <a:avLst/>
            </a:prstTxWarp>
            <a:normAutofit/>
          </a:bodyPr>
          <a:lstStyle>
            <a:lvl1pPr marL="0" indent="0" algn="l" rtl="0" eaLnBrk="1" fontAlgn="base" hangingPunct="1">
              <a:lnSpc>
                <a:spcPts val="2200"/>
              </a:lnSpc>
              <a:spcBef>
                <a:spcPct val="0"/>
              </a:spcBef>
              <a:spcAft>
                <a:spcPct val="0"/>
              </a:spcAft>
              <a:defRPr sz="1400">
                <a:solidFill>
                  <a:schemeClr val="accent1"/>
                </a:solidFill>
                <a:latin typeface="+mn-lt"/>
                <a:ea typeface="+mn-ea"/>
                <a:cs typeface="+mn-cs"/>
              </a:defRPr>
            </a:lvl1pPr>
            <a:lvl2pPr marL="784225" indent="-244475" algn="l" rtl="0" eaLnBrk="1" fontAlgn="base" hangingPunct="1">
              <a:spcBef>
                <a:spcPct val="20000"/>
              </a:spcBef>
              <a:spcAft>
                <a:spcPct val="0"/>
              </a:spcAft>
              <a:buFont typeface="Arial" charset="0"/>
              <a:buChar char="–"/>
              <a:defRPr sz="1400">
                <a:solidFill>
                  <a:srgbClr val="000000"/>
                </a:solidFill>
                <a:latin typeface="+mn-lt"/>
                <a:ea typeface="+mn-ea"/>
              </a:defRPr>
            </a:lvl2pPr>
            <a:lvl3pPr marL="1192213" indent="-228600" algn="l" rtl="0" eaLnBrk="1" fontAlgn="base" hangingPunct="1">
              <a:spcBef>
                <a:spcPct val="20000"/>
              </a:spcBef>
              <a:spcAft>
                <a:spcPct val="0"/>
              </a:spcAft>
              <a:buChar char="•"/>
              <a:defRPr sz="1400">
                <a:solidFill>
                  <a:schemeClr val="tx1"/>
                </a:solidFill>
                <a:latin typeface="+mn-lt"/>
                <a:ea typeface="+mn-ea"/>
              </a:defRPr>
            </a:lvl3pPr>
            <a:lvl4pPr marL="1600200" indent="-228600" algn="l" rtl="0" eaLnBrk="1" fontAlgn="base" hangingPunct="1">
              <a:spcBef>
                <a:spcPct val="20000"/>
              </a:spcBef>
              <a:spcAft>
                <a:spcPct val="0"/>
              </a:spcAft>
              <a:buChar char="–"/>
              <a:defRPr sz="1400">
                <a:solidFill>
                  <a:schemeClr val="tx1"/>
                </a:solidFill>
                <a:latin typeface="+mn-lt"/>
                <a:ea typeface="+mn-ea"/>
              </a:defRPr>
            </a:lvl4pPr>
            <a:lvl5pPr marL="2057400" indent="-228600" algn="l" rtl="0" eaLnBrk="1" fontAlgn="base" hangingPunct="1">
              <a:spcBef>
                <a:spcPct val="20000"/>
              </a:spcBef>
              <a:spcAft>
                <a:spcPct val="0"/>
              </a:spcAft>
              <a:buChar char="»"/>
              <a:defRPr sz="1400">
                <a:solidFill>
                  <a:schemeClr val="tx1"/>
                </a:solidFill>
                <a:latin typeface="+mn-lt"/>
                <a:ea typeface="+mn-ea"/>
              </a:defRPr>
            </a:lvl5pPr>
            <a:lvl6pPr marL="2514600" indent="-228600" algn="l" rtl="0" eaLnBrk="1" fontAlgn="base" hangingPunct="1">
              <a:spcBef>
                <a:spcPct val="20000"/>
              </a:spcBef>
              <a:spcAft>
                <a:spcPct val="0"/>
              </a:spcAft>
              <a:buChar char="»"/>
              <a:defRPr sz="1400">
                <a:solidFill>
                  <a:schemeClr val="tx1"/>
                </a:solidFill>
                <a:latin typeface="+mn-lt"/>
                <a:ea typeface="+mn-ea"/>
              </a:defRPr>
            </a:lvl6pPr>
            <a:lvl7pPr marL="2971800" indent="-228600" algn="l" rtl="0" eaLnBrk="1" fontAlgn="base" hangingPunct="1">
              <a:spcBef>
                <a:spcPct val="20000"/>
              </a:spcBef>
              <a:spcAft>
                <a:spcPct val="0"/>
              </a:spcAft>
              <a:buChar char="»"/>
              <a:defRPr sz="1400">
                <a:solidFill>
                  <a:schemeClr val="tx1"/>
                </a:solidFill>
                <a:latin typeface="+mn-lt"/>
                <a:ea typeface="+mn-ea"/>
              </a:defRPr>
            </a:lvl7pPr>
            <a:lvl8pPr marL="3429000" indent="-228600" algn="l" rtl="0" eaLnBrk="1" fontAlgn="base" hangingPunct="1">
              <a:spcBef>
                <a:spcPct val="20000"/>
              </a:spcBef>
              <a:spcAft>
                <a:spcPct val="0"/>
              </a:spcAft>
              <a:buChar char="»"/>
              <a:defRPr sz="1400">
                <a:solidFill>
                  <a:schemeClr val="tx1"/>
                </a:solidFill>
                <a:latin typeface="+mn-lt"/>
                <a:ea typeface="+mn-ea"/>
              </a:defRPr>
            </a:lvl8pPr>
            <a:lvl9pPr marL="3886200" indent="-228600" algn="l" rtl="0" eaLnBrk="1" fontAlgn="base" hangingPunct="1">
              <a:spcBef>
                <a:spcPct val="20000"/>
              </a:spcBef>
              <a:spcAft>
                <a:spcPct val="0"/>
              </a:spcAft>
              <a:buChar char="»"/>
              <a:defRPr sz="1400">
                <a:solidFill>
                  <a:schemeClr val="tx1"/>
                </a:solidFill>
                <a:latin typeface="+mn-lt"/>
                <a:ea typeface="+mn-ea"/>
              </a:defRPr>
            </a:lvl9pPr>
          </a:lstStyle>
          <a:p>
            <a:pPr algn="r">
              <a:lnSpc>
                <a:spcPct val="110000"/>
              </a:lnSpc>
            </a:pPr>
            <a:r>
              <a:rPr lang="en-US" sz="1200" kern="0" dirty="0"/>
              <a:t>With material from O. Kao @ CIT </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9750" y="1740115"/>
            <a:ext cx="8061325" cy="358560"/>
          </a:xfrm>
        </p:spPr>
        <p:txBody>
          <a:bodyPr/>
          <a:lstStyle/>
          <a:p>
            <a:r>
              <a:rPr lang="en-US" dirty="0"/>
              <a:t>Grid Computing - Motivation</a:t>
            </a:r>
          </a:p>
        </p:txBody>
      </p:sp>
      <p:sp>
        <p:nvSpPr>
          <p:cNvPr id="3" name="Inhaltsplatzhalter 2"/>
          <p:cNvSpPr>
            <a:spLocks noGrp="1"/>
          </p:cNvSpPr>
          <p:nvPr>
            <p:ph idx="1"/>
          </p:nvPr>
        </p:nvSpPr>
        <p:spPr>
          <a:xfrm>
            <a:off x="539750" y="2204864"/>
            <a:ext cx="8061325" cy="3786361"/>
          </a:xfrm>
        </p:spPr>
        <p:txBody>
          <a:bodyPr/>
          <a:lstStyle/>
          <a:p>
            <a:r>
              <a:rPr lang="en-US" dirty="0"/>
              <a:t>Origin of the idea</a:t>
            </a:r>
          </a:p>
          <a:p>
            <a:pPr lvl="1">
              <a:buFont typeface="Arial" panose="020B0604020202020204" pitchFamily="34" charset="0"/>
              <a:buChar char="•"/>
            </a:pPr>
            <a:r>
              <a:rPr lang="en-US" dirty="0"/>
              <a:t>Shared: supply per demand, payment per use</a:t>
            </a:r>
          </a:p>
        </p:txBody>
      </p:sp>
      <p:sp>
        <p:nvSpPr>
          <p:cNvPr id="4" name="Fußzeilenplatzhalter 3"/>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5" name="Foliennummernplatzhalter 4"/>
          <p:cNvSpPr>
            <a:spLocks noGrp="1"/>
          </p:cNvSpPr>
          <p:nvPr>
            <p:ph type="sldNum" sz="quarter" idx="11"/>
          </p:nvPr>
        </p:nvSpPr>
        <p:spPr/>
        <p:txBody>
          <a:bodyPr/>
          <a:lstStyle/>
          <a:p>
            <a:r>
              <a:rPr lang="en-US" altLang="de-DE" dirty="0"/>
              <a:t>Slide </a:t>
            </a:r>
            <a:fld id="{EA72B010-C6DB-42A1-A25B-7BA4A7AE9CB7}" type="slidenum">
              <a:rPr lang="en-US" altLang="de-DE" smtClean="0"/>
              <a:pPr/>
              <a:t>10</a:t>
            </a:fld>
            <a:endParaRPr lang="en-US" altLang="de-DE" dirty="0"/>
          </a:p>
        </p:txBody>
      </p:sp>
      <p:pic>
        <p:nvPicPr>
          <p:cNvPr id="7" name="Grafik 6"/>
          <p:cNvPicPr>
            <a:picLocks noChangeAspect="1"/>
          </p:cNvPicPr>
          <p:nvPr/>
        </p:nvPicPr>
        <p:blipFill>
          <a:blip r:embed="rId2"/>
          <a:stretch>
            <a:fillRect/>
          </a:stretch>
        </p:blipFill>
        <p:spPr>
          <a:xfrm>
            <a:off x="4211960" y="5056523"/>
            <a:ext cx="1093125" cy="1060800"/>
          </a:xfrm>
          <a:prstGeom prst="rect">
            <a:avLst/>
          </a:prstGeom>
        </p:spPr>
      </p:pic>
      <p:pic>
        <p:nvPicPr>
          <p:cNvPr id="8" name="Grafik 7"/>
          <p:cNvPicPr>
            <a:picLocks noChangeAspect="1"/>
          </p:cNvPicPr>
          <p:nvPr/>
        </p:nvPicPr>
        <p:blipFill>
          <a:blip r:embed="rId3"/>
          <a:stretch>
            <a:fillRect/>
          </a:stretch>
        </p:blipFill>
        <p:spPr>
          <a:xfrm>
            <a:off x="5076056" y="3198310"/>
            <a:ext cx="639375" cy="1081200"/>
          </a:xfrm>
          <a:prstGeom prst="rect">
            <a:avLst/>
          </a:prstGeom>
        </p:spPr>
      </p:pic>
      <p:pic>
        <p:nvPicPr>
          <p:cNvPr id="9" name="Grafik 8"/>
          <p:cNvPicPr>
            <a:picLocks noChangeAspect="1"/>
          </p:cNvPicPr>
          <p:nvPr/>
        </p:nvPicPr>
        <p:blipFill>
          <a:blip r:embed="rId4"/>
          <a:stretch>
            <a:fillRect/>
          </a:stretch>
        </p:blipFill>
        <p:spPr>
          <a:xfrm>
            <a:off x="1475656" y="3202619"/>
            <a:ext cx="1020938" cy="1020000"/>
          </a:xfrm>
          <a:prstGeom prst="rect">
            <a:avLst/>
          </a:prstGeom>
        </p:spPr>
      </p:pic>
      <p:pic>
        <p:nvPicPr>
          <p:cNvPr id="10" name="Grafik 9"/>
          <p:cNvPicPr>
            <a:picLocks noChangeAspect="1"/>
          </p:cNvPicPr>
          <p:nvPr/>
        </p:nvPicPr>
        <p:blipFill>
          <a:blip r:embed="rId5"/>
          <a:stretch>
            <a:fillRect/>
          </a:stretch>
        </p:blipFill>
        <p:spPr>
          <a:xfrm>
            <a:off x="827584" y="4649127"/>
            <a:ext cx="923017" cy="853222"/>
          </a:xfrm>
          <a:prstGeom prst="rect">
            <a:avLst/>
          </a:prstGeom>
        </p:spPr>
      </p:pic>
      <p:pic>
        <p:nvPicPr>
          <p:cNvPr id="11" name="Grafik 10"/>
          <p:cNvPicPr>
            <a:picLocks noChangeAspect="1"/>
          </p:cNvPicPr>
          <p:nvPr/>
        </p:nvPicPr>
        <p:blipFill>
          <a:blip r:embed="rId6"/>
          <a:stretch>
            <a:fillRect/>
          </a:stretch>
        </p:blipFill>
        <p:spPr>
          <a:xfrm>
            <a:off x="2339752" y="5152056"/>
            <a:ext cx="951108" cy="869734"/>
          </a:xfrm>
          <a:prstGeom prst="rect">
            <a:avLst/>
          </a:prstGeom>
        </p:spPr>
      </p:pic>
      <p:pic>
        <p:nvPicPr>
          <p:cNvPr id="12" name="Grafik 11"/>
          <p:cNvPicPr>
            <a:picLocks noChangeAspect="1"/>
          </p:cNvPicPr>
          <p:nvPr/>
        </p:nvPicPr>
        <p:blipFill>
          <a:blip r:embed="rId5"/>
          <a:stretch>
            <a:fillRect/>
          </a:stretch>
        </p:blipFill>
        <p:spPr>
          <a:xfrm>
            <a:off x="3131840" y="3277363"/>
            <a:ext cx="923017" cy="853222"/>
          </a:xfrm>
          <a:prstGeom prst="rect">
            <a:avLst/>
          </a:prstGeom>
        </p:spPr>
      </p:pic>
    </p:spTree>
    <p:extLst>
      <p:ext uri="{BB962C8B-B14F-4D97-AF65-F5344CB8AC3E}">
        <p14:creationId xmlns:p14="http://schemas.microsoft.com/office/powerpoint/2010/main" val="1732424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bgerundetes Rechteck 36"/>
          <p:cNvSpPr/>
          <p:nvPr/>
        </p:nvSpPr>
        <p:spPr bwMode="auto">
          <a:xfrm>
            <a:off x="6343998" y="5099178"/>
            <a:ext cx="1197349" cy="346046"/>
          </a:xfrm>
          <a:prstGeom prst="roundRect">
            <a:avLst>
              <a:gd name="adj" fmla="val 9572"/>
            </a:avLst>
          </a:prstGeom>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anose="020B0604020202020204" pitchFamily="34" charset="0"/>
              </a:rPr>
              <a:t>Accounting</a:t>
            </a:r>
          </a:p>
        </p:txBody>
      </p:sp>
      <p:sp>
        <p:nvSpPr>
          <p:cNvPr id="2" name="Titel 1"/>
          <p:cNvSpPr>
            <a:spLocks noGrp="1"/>
          </p:cNvSpPr>
          <p:nvPr>
            <p:ph type="title"/>
          </p:nvPr>
        </p:nvSpPr>
        <p:spPr>
          <a:xfrm>
            <a:off x="539750" y="1740115"/>
            <a:ext cx="8061325" cy="358560"/>
          </a:xfrm>
        </p:spPr>
        <p:txBody>
          <a:bodyPr/>
          <a:lstStyle/>
          <a:p>
            <a:r>
              <a:rPr lang="en-US" dirty="0"/>
              <a:t>Grid Computing - Motivation</a:t>
            </a:r>
          </a:p>
        </p:txBody>
      </p:sp>
      <p:sp>
        <p:nvSpPr>
          <p:cNvPr id="3" name="Inhaltsplatzhalter 2"/>
          <p:cNvSpPr>
            <a:spLocks noGrp="1"/>
          </p:cNvSpPr>
          <p:nvPr>
            <p:ph idx="1"/>
          </p:nvPr>
        </p:nvSpPr>
        <p:spPr>
          <a:xfrm>
            <a:off x="539750" y="2204864"/>
            <a:ext cx="8061325" cy="3786361"/>
          </a:xfrm>
        </p:spPr>
        <p:txBody>
          <a:bodyPr/>
          <a:lstStyle/>
          <a:p>
            <a:r>
              <a:rPr lang="en-US" dirty="0"/>
              <a:t>Origin of the idea: </a:t>
            </a:r>
          </a:p>
          <a:p>
            <a:pPr lvl="1">
              <a:buFont typeface="Arial" panose="020B0604020202020204" pitchFamily="34" charset="0"/>
              <a:buChar char="•"/>
            </a:pPr>
            <a:r>
              <a:rPr lang="en-US" dirty="0">
                <a:solidFill>
                  <a:schemeClr val="tx1"/>
                </a:solidFill>
              </a:rPr>
              <a:t>Shared: supply per demand, payment per use</a:t>
            </a:r>
          </a:p>
          <a:p>
            <a:pPr lvl="1">
              <a:buFont typeface="Arial" panose="020B0604020202020204" pitchFamily="34" charset="0"/>
              <a:buChar char="•"/>
            </a:pPr>
            <a:r>
              <a:rPr lang="en-US" dirty="0">
                <a:solidFill>
                  <a:schemeClr val="accent2"/>
                </a:solidFill>
              </a:rPr>
              <a:t>Water Supply</a:t>
            </a:r>
          </a:p>
        </p:txBody>
      </p:sp>
      <p:sp>
        <p:nvSpPr>
          <p:cNvPr id="4" name="Fußzeilenplatzhalter 3"/>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5" name="Foliennummernplatzhalter 4"/>
          <p:cNvSpPr>
            <a:spLocks noGrp="1"/>
          </p:cNvSpPr>
          <p:nvPr>
            <p:ph type="sldNum" sz="quarter" idx="11"/>
          </p:nvPr>
        </p:nvSpPr>
        <p:spPr/>
        <p:txBody>
          <a:bodyPr/>
          <a:lstStyle/>
          <a:p>
            <a:r>
              <a:rPr lang="en-US" altLang="de-DE" dirty="0"/>
              <a:t>Slide </a:t>
            </a:r>
            <a:fld id="{EA72B010-C6DB-42A1-A25B-7BA4A7AE9CB7}" type="slidenum">
              <a:rPr lang="en-US" altLang="de-DE" smtClean="0"/>
              <a:pPr/>
              <a:t>11</a:t>
            </a:fld>
            <a:endParaRPr lang="en-US" altLang="de-DE" dirty="0"/>
          </a:p>
        </p:txBody>
      </p:sp>
      <p:pic>
        <p:nvPicPr>
          <p:cNvPr id="7" name="Grafik 6"/>
          <p:cNvPicPr>
            <a:picLocks noChangeAspect="1"/>
          </p:cNvPicPr>
          <p:nvPr/>
        </p:nvPicPr>
        <p:blipFill>
          <a:blip r:embed="rId2"/>
          <a:stretch>
            <a:fillRect/>
          </a:stretch>
        </p:blipFill>
        <p:spPr>
          <a:xfrm>
            <a:off x="4211960" y="5056523"/>
            <a:ext cx="1093125" cy="1060800"/>
          </a:xfrm>
          <a:prstGeom prst="rect">
            <a:avLst/>
          </a:prstGeom>
        </p:spPr>
      </p:pic>
      <p:pic>
        <p:nvPicPr>
          <p:cNvPr id="8" name="Grafik 7"/>
          <p:cNvPicPr>
            <a:picLocks noChangeAspect="1"/>
          </p:cNvPicPr>
          <p:nvPr/>
        </p:nvPicPr>
        <p:blipFill>
          <a:blip r:embed="rId3"/>
          <a:stretch>
            <a:fillRect/>
          </a:stretch>
        </p:blipFill>
        <p:spPr>
          <a:xfrm>
            <a:off x="5076056" y="3198310"/>
            <a:ext cx="639375" cy="1081200"/>
          </a:xfrm>
          <a:prstGeom prst="rect">
            <a:avLst/>
          </a:prstGeom>
        </p:spPr>
      </p:pic>
      <p:pic>
        <p:nvPicPr>
          <p:cNvPr id="9" name="Grafik 8"/>
          <p:cNvPicPr>
            <a:picLocks noChangeAspect="1"/>
          </p:cNvPicPr>
          <p:nvPr/>
        </p:nvPicPr>
        <p:blipFill>
          <a:blip r:embed="rId4"/>
          <a:stretch>
            <a:fillRect/>
          </a:stretch>
        </p:blipFill>
        <p:spPr>
          <a:xfrm>
            <a:off x="1475656" y="3202619"/>
            <a:ext cx="1020938" cy="1020000"/>
          </a:xfrm>
          <a:prstGeom prst="rect">
            <a:avLst/>
          </a:prstGeom>
        </p:spPr>
      </p:pic>
      <p:pic>
        <p:nvPicPr>
          <p:cNvPr id="10" name="Grafik 9"/>
          <p:cNvPicPr>
            <a:picLocks noChangeAspect="1"/>
          </p:cNvPicPr>
          <p:nvPr/>
        </p:nvPicPr>
        <p:blipFill>
          <a:blip r:embed="rId5"/>
          <a:stretch>
            <a:fillRect/>
          </a:stretch>
        </p:blipFill>
        <p:spPr>
          <a:xfrm>
            <a:off x="827584" y="4649127"/>
            <a:ext cx="923017" cy="853222"/>
          </a:xfrm>
          <a:prstGeom prst="rect">
            <a:avLst/>
          </a:prstGeom>
        </p:spPr>
      </p:pic>
      <p:pic>
        <p:nvPicPr>
          <p:cNvPr id="11" name="Grafik 10"/>
          <p:cNvPicPr>
            <a:picLocks noChangeAspect="1"/>
          </p:cNvPicPr>
          <p:nvPr/>
        </p:nvPicPr>
        <p:blipFill>
          <a:blip r:embed="rId6"/>
          <a:stretch>
            <a:fillRect/>
          </a:stretch>
        </p:blipFill>
        <p:spPr>
          <a:xfrm>
            <a:off x="2339752" y="5152056"/>
            <a:ext cx="951108" cy="869734"/>
          </a:xfrm>
          <a:prstGeom prst="rect">
            <a:avLst/>
          </a:prstGeom>
        </p:spPr>
      </p:pic>
      <p:pic>
        <p:nvPicPr>
          <p:cNvPr id="12" name="Grafik 11"/>
          <p:cNvPicPr>
            <a:picLocks noChangeAspect="1"/>
          </p:cNvPicPr>
          <p:nvPr/>
        </p:nvPicPr>
        <p:blipFill>
          <a:blip r:embed="rId5"/>
          <a:stretch>
            <a:fillRect/>
          </a:stretch>
        </p:blipFill>
        <p:spPr>
          <a:xfrm>
            <a:off x="3131840" y="3277363"/>
            <a:ext cx="923017" cy="853222"/>
          </a:xfrm>
          <a:prstGeom prst="rect">
            <a:avLst/>
          </a:prstGeom>
        </p:spPr>
      </p:pic>
      <p:pic>
        <p:nvPicPr>
          <p:cNvPr id="6" name="Grafik 5"/>
          <p:cNvPicPr>
            <a:picLocks noChangeAspect="1"/>
          </p:cNvPicPr>
          <p:nvPr/>
        </p:nvPicPr>
        <p:blipFill>
          <a:blip r:embed="rId7"/>
          <a:stretch>
            <a:fillRect/>
          </a:stretch>
        </p:blipFill>
        <p:spPr>
          <a:xfrm>
            <a:off x="6208094" y="4279510"/>
            <a:ext cx="972963" cy="1012998"/>
          </a:xfrm>
          <a:prstGeom prst="rect">
            <a:avLst/>
          </a:prstGeom>
        </p:spPr>
      </p:pic>
      <p:cxnSp>
        <p:nvCxnSpPr>
          <p:cNvPr id="14" name="Gerader Verbinder 13"/>
          <p:cNvCxnSpPr/>
          <p:nvPr/>
        </p:nvCxnSpPr>
        <p:spPr bwMode="auto">
          <a:xfrm>
            <a:off x="3995936" y="4005064"/>
            <a:ext cx="1080120" cy="0"/>
          </a:xfrm>
          <a:prstGeom prst="line">
            <a:avLst/>
          </a:prstGeom>
          <a:solidFill>
            <a:schemeClr val="tx2">
              <a:alpha val="89999"/>
            </a:schemeClr>
          </a:solidFill>
          <a:ln w="63500" cap="flat" cmpd="sng" algn="ctr">
            <a:solidFill>
              <a:schemeClr val="accent2">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Gerader Verbinder 14"/>
          <p:cNvCxnSpPr/>
          <p:nvPr/>
        </p:nvCxnSpPr>
        <p:spPr bwMode="auto">
          <a:xfrm>
            <a:off x="2437638" y="3997896"/>
            <a:ext cx="766981" cy="7168"/>
          </a:xfrm>
          <a:prstGeom prst="line">
            <a:avLst/>
          </a:prstGeom>
          <a:solidFill>
            <a:schemeClr val="tx2">
              <a:alpha val="89999"/>
            </a:schemeClr>
          </a:solidFill>
          <a:ln w="63500" cap="flat" cmpd="sng" algn="ctr">
            <a:solidFill>
              <a:schemeClr val="accent2">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Gerader Verbinder 18"/>
          <p:cNvCxnSpPr/>
          <p:nvPr/>
        </p:nvCxnSpPr>
        <p:spPr bwMode="auto">
          <a:xfrm>
            <a:off x="1637206" y="5209676"/>
            <a:ext cx="800432" cy="523580"/>
          </a:xfrm>
          <a:prstGeom prst="line">
            <a:avLst/>
          </a:prstGeom>
          <a:solidFill>
            <a:schemeClr val="tx2">
              <a:alpha val="89999"/>
            </a:schemeClr>
          </a:solidFill>
          <a:ln w="63500" cap="flat" cmpd="sng" algn="ctr">
            <a:solidFill>
              <a:schemeClr val="accent2">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Gerader Verbinder 20"/>
          <p:cNvCxnSpPr/>
          <p:nvPr/>
        </p:nvCxnSpPr>
        <p:spPr bwMode="auto">
          <a:xfrm flipV="1">
            <a:off x="3213893" y="5738234"/>
            <a:ext cx="903009" cy="1"/>
          </a:xfrm>
          <a:prstGeom prst="line">
            <a:avLst/>
          </a:prstGeom>
          <a:solidFill>
            <a:schemeClr val="tx2">
              <a:alpha val="89999"/>
            </a:schemeClr>
          </a:solidFill>
          <a:ln w="63500" cap="flat" cmpd="sng" algn="ctr">
            <a:solidFill>
              <a:schemeClr val="accent2">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Gerader Verbinder 23"/>
          <p:cNvCxnSpPr/>
          <p:nvPr/>
        </p:nvCxnSpPr>
        <p:spPr bwMode="auto">
          <a:xfrm flipV="1">
            <a:off x="5286994" y="4849636"/>
            <a:ext cx="921100" cy="720079"/>
          </a:xfrm>
          <a:prstGeom prst="line">
            <a:avLst/>
          </a:prstGeom>
          <a:solidFill>
            <a:schemeClr val="tx2">
              <a:alpha val="89999"/>
            </a:schemeClr>
          </a:solidFill>
          <a:ln w="63500" cap="flat" cmpd="sng" algn="ctr">
            <a:solidFill>
              <a:schemeClr val="accent2">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Gerader Verbinder 26"/>
          <p:cNvCxnSpPr/>
          <p:nvPr/>
        </p:nvCxnSpPr>
        <p:spPr bwMode="auto">
          <a:xfrm flipH="1" flipV="1">
            <a:off x="5715431" y="4028686"/>
            <a:ext cx="492663" cy="570125"/>
          </a:xfrm>
          <a:prstGeom prst="line">
            <a:avLst/>
          </a:prstGeom>
          <a:solidFill>
            <a:schemeClr val="tx2">
              <a:alpha val="89999"/>
            </a:schemeClr>
          </a:solidFill>
          <a:ln w="63500" cap="flat" cmpd="sng" algn="ctr">
            <a:solidFill>
              <a:schemeClr val="accent2">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Gerader Verbinder 30"/>
          <p:cNvCxnSpPr/>
          <p:nvPr/>
        </p:nvCxnSpPr>
        <p:spPr bwMode="auto">
          <a:xfrm flipH="1">
            <a:off x="1458418" y="4170362"/>
            <a:ext cx="292183" cy="478765"/>
          </a:xfrm>
          <a:prstGeom prst="line">
            <a:avLst/>
          </a:prstGeom>
          <a:solidFill>
            <a:schemeClr val="tx2">
              <a:alpha val="89999"/>
            </a:schemeClr>
          </a:solidFill>
          <a:ln w="63500" cap="flat" cmpd="sng" algn="ctr">
            <a:solidFill>
              <a:schemeClr val="accent2">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278798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Abgerundetes Rechteck 29"/>
          <p:cNvSpPr/>
          <p:nvPr/>
        </p:nvSpPr>
        <p:spPr bwMode="auto">
          <a:xfrm>
            <a:off x="6343998" y="5099178"/>
            <a:ext cx="1197349" cy="346046"/>
          </a:xfrm>
          <a:prstGeom prst="roundRect">
            <a:avLst>
              <a:gd name="adj" fmla="val 9572"/>
            </a:avLst>
          </a:prstGeom>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anose="020B0604020202020204" pitchFamily="34" charset="0"/>
              </a:rPr>
              <a:t>Accounting</a:t>
            </a:r>
          </a:p>
        </p:txBody>
      </p:sp>
      <p:sp>
        <p:nvSpPr>
          <p:cNvPr id="2" name="Titel 1"/>
          <p:cNvSpPr>
            <a:spLocks noGrp="1"/>
          </p:cNvSpPr>
          <p:nvPr>
            <p:ph type="title"/>
          </p:nvPr>
        </p:nvSpPr>
        <p:spPr>
          <a:xfrm>
            <a:off x="539750" y="1740115"/>
            <a:ext cx="8061325" cy="358560"/>
          </a:xfrm>
        </p:spPr>
        <p:txBody>
          <a:bodyPr/>
          <a:lstStyle/>
          <a:p>
            <a:r>
              <a:rPr lang="en-US" dirty="0"/>
              <a:t>Grid Computing - Motivation</a:t>
            </a:r>
          </a:p>
        </p:txBody>
      </p:sp>
      <p:sp>
        <p:nvSpPr>
          <p:cNvPr id="4" name="Fußzeilenplatzhalter 3"/>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5" name="Foliennummernplatzhalter 4"/>
          <p:cNvSpPr>
            <a:spLocks noGrp="1"/>
          </p:cNvSpPr>
          <p:nvPr>
            <p:ph type="sldNum" sz="quarter" idx="11"/>
          </p:nvPr>
        </p:nvSpPr>
        <p:spPr/>
        <p:txBody>
          <a:bodyPr/>
          <a:lstStyle/>
          <a:p>
            <a:r>
              <a:rPr lang="en-US" altLang="de-DE" dirty="0"/>
              <a:t>Slide </a:t>
            </a:r>
            <a:fld id="{EA72B010-C6DB-42A1-A25B-7BA4A7AE9CB7}" type="slidenum">
              <a:rPr lang="en-US" altLang="de-DE" smtClean="0"/>
              <a:pPr/>
              <a:t>12</a:t>
            </a:fld>
            <a:endParaRPr lang="en-US" altLang="de-DE" dirty="0"/>
          </a:p>
        </p:txBody>
      </p:sp>
      <p:pic>
        <p:nvPicPr>
          <p:cNvPr id="7" name="Grafik 6"/>
          <p:cNvPicPr>
            <a:picLocks noChangeAspect="1"/>
          </p:cNvPicPr>
          <p:nvPr/>
        </p:nvPicPr>
        <p:blipFill>
          <a:blip r:embed="rId2"/>
          <a:stretch>
            <a:fillRect/>
          </a:stretch>
        </p:blipFill>
        <p:spPr>
          <a:xfrm>
            <a:off x="4211960" y="5056523"/>
            <a:ext cx="1093125" cy="1060800"/>
          </a:xfrm>
          <a:prstGeom prst="rect">
            <a:avLst/>
          </a:prstGeom>
        </p:spPr>
      </p:pic>
      <p:pic>
        <p:nvPicPr>
          <p:cNvPr id="8" name="Grafik 7"/>
          <p:cNvPicPr>
            <a:picLocks noChangeAspect="1"/>
          </p:cNvPicPr>
          <p:nvPr/>
        </p:nvPicPr>
        <p:blipFill>
          <a:blip r:embed="rId3"/>
          <a:stretch>
            <a:fillRect/>
          </a:stretch>
        </p:blipFill>
        <p:spPr>
          <a:xfrm>
            <a:off x="5076056" y="3198310"/>
            <a:ext cx="639375" cy="1081200"/>
          </a:xfrm>
          <a:prstGeom prst="rect">
            <a:avLst/>
          </a:prstGeom>
        </p:spPr>
      </p:pic>
      <p:pic>
        <p:nvPicPr>
          <p:cNvPr id="9" name="Grafik 8"/>
          <p:cNvPicPr>
            <a:picLocks noChangeAspect="1"/>
          </p:cNvPicPr>
          <p:nvPr/>
        </p:nvPicPr>
        <p:blipFill>
          <a:blip r:embed="rId4"/>
          <a:stretch>
            <a:fillRect/>
          </a:stretch>
        </p:blipFill>
        <p:spPr>
          <a:xfrm>
            <a:off x="1475656" y="3202619"/>
            <a:ext cx="1020938" cy="1020000"/>
          </a:xfrm>
          <a:prstGeom prst="rect">
            <a:avLst/>
          </a:prstGeom>
        </p:spPr>
      </p:pic>
      <p:pic>
        <p:nvPicPr>
          <p:cNvPr id="10" name="Grafik 9"/>
          <p:cNvPicPr>
            <a:picLocks noChangeAspect="1"/>
          </p:cNvPicPr>
          <p:nvPr/>
        </p:nvPicPr>
        <p:blipFill>
          <a:blip r:embed="rId5"/>
          <a:stretch>
            <a:fillRect/>
          </a:stretch>
        </p:blipFill>
        <p:spPr>
          <a:xfrm>
            <a:off x="827584" y="4649127"/>
            <a:ext cx="923017" cy="853222"/>
          </a:xfrm>
          <a:prstGeom prst="rect">
            <a:avLst/>
          </a:prstGeom>
        </p:spPr>
      </p:pic>
      <p:pic>
        <p:nvPicPr>
          <p:cNvPr id="11" name="Grafik 10"/>
          <p:cNvPicPr>
            <a:picLocks noChangeAspect="1"/>
          </p:cNvPicPr>
          <p:nvPr/>
        </p:nvPicPr>
        <p:blipFill>
          <a:blip r:embed="rId6"/>
          <a:stretch>
            <a:fillRect/>
          </a:stretch>
        </p:blipFill>
        <p:spPr>
          <a:xfrm>
            <a:off x="2339752" y="5152056"/>
            <a:ext cx="951108" cy="869734"/>
          </a:xfrm>
          <a:prstGeom prst="rect">
            <a:avLst/>
          </a:prstGeom>
        </p:spPr>
      </p:pic>
      <p:pic>
        <p:nvPicPr>
          <p:cNvPr id="12" name="Grafik 11"/>
          <p:cNvPicPr>
            <a:picLocks noChangeAspect="1"/>
          </p:cNvPicPr>
          <p:nvPr/>
        </p:nvPicPr>
        <p:blipFill>
          <a:blip r:embed="rId5"/>
          <a:stretch>
            <a:fillRect/>
          </a:stretch>
        </p:blipFill>
        <p:spPr>
          <a:xfrm>
            <a:off x="3131840" y="3277363"/>
            <a:ext cx="923017" cy="853222"/>
          </a:xfrm>
          <a:prstGeom prst="rect">
            <a:avLst/>
          </a:prstGeom>
        </p:spPr>
      </p:pic>
      <p:pic>
        <p:nvPicPr>
          <p:cNvPr id="6" name="Grafik 5"/>
          <p:cNvPicPr>
            <a:picLocks noChangeAspect="1"/>
          </p:cNvPicPr>
          <p:nvPr/>
        </p:nvPicPr>
        <p:blipFill>
          <a:blip r:embed="rId7"/>
          <a:stretch>
            <a:fillRect/>
          </a:stretch>
        </p:blipFill>
        <p:spPr>
          <a:xfrm>
            <a:off x="6208094" y="4279510"/>
            <a:ext cx="972963" cy="1012998"/>
          </a:xfrm>
          <a:prstGeom prst="rect">
            <a:avLst/>
          </a:prstGeom>
        </p:spPr>
      </p:pic>
      <p:cxnSp>
        <p:nvCxnSpPr>
          <p:cNvPr id="14" name="Gerader Verbinder 13"/>
          <p:cNvCxnSpPr/>
          <p:nvPr/>
        </p:nvCxnSpPr>
        <p:spPr bwMode="auto">
          <a:xfrm>
            <a:off x="3995936" y="4005064"/>
            <a:ext cx="1080120" cy="0"/>
          </a:xfrm>
          <a:prstGeom prst="line">
            <a:avLst/>
          </a:prstGeom>
          <a:solidFill>
            <a:schemeClr val="tx2">
              <a:alpha val="89999"/>
            </a:schemeClr>
          </a:solidFill>
          <a:ln w="63500" cap="flat" cmpd="sng" algn="ctr">
            <a:solidFill>
              <a:schemeClr val="accent2">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Gerader Verbinder 14"/>
          <p:cNvCxnSpPr/>
          <p:nvPr/>
        </p:nvCxnSpPr>
        <p:spPr bwMode="auto">
          <a:xfrm>
            <a:off x="2437638" y="3997896"/>
            <a:ext cx="766981" cy="7168"/>
          </a:xfrm>
          <a:prstGeom prst="line">
            <a:avLst/>
          </a:prstGeom>
          <a:solidFill>
            <a:schemeClr val="tx2">
              <a:alpha val="89999"/>
            </a:schemeClr>
          </a:solidFill>
          <a:ln w="63500" cap="flat" cmpd="sng" algn="ctr">
            <a:solidFill>
              <a:schemeClr val="accent2">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Gerader Verbinder 18"/>
          <p:cNvCxnSpPr/>
          <p:nvPr/>
        </p:nvCxnSpPr>
        <p:spPr bwMode="auto">
          <a:xfrm>
            <a:off x="1637206" y="5209676"/>
            <a:ext cx="800432" cy="523580"/>
          </a:xfrm>
          <a:prstGeom prst="line">
            <a:avLst/>
          </a:prstGeom>
          <a:solidFill>
            <a:schemeClr val="tx2">
              <a:alpha val="89999"/>
            </a:schemeClr>
          </a:solidFill>
          <a:ln w="63500" cap="flat" cmpd="sng" algn="ctr">
            <a:solidFill>
              <a:schemeClr val="accent2">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Gerader Verbinder 20"/>
          <p:cNvCxnSpPr/>
          <p:nvPr/>
        </p:nvCxnSpPr>
        <p:spPr bwMode="auto">
          <a:xfrm flipV="1">
            <a:off x="3213893" y="5738234"/>
            <a:ext cx="903009" cy="1"/>
          </a:xfrm>
          <a:prstGeom prst="line">
            <a:avLst/>
          </a:prstGeom>
          <a:solidFill>
            <a:schemeClr val="tx2">
              <a:alpha val="89999"/>
            </a:schemeClr>
          </a:solidFill>
          <a:ln w="63500" cap="flat" cmpd="sng" algn="ctr">
            <a:solidFill>
              <a:schemeClr val="accent2">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Gerader Verbinder 23"/>
          <p:cNvCxnSpPr/>
          <p:nvPr/>
        </p:nvCxnSpPr>
        <p:spPr bwMode="auto">
          <a:xfrm flipV="1">
            <a:off x="5286994" y="4849636"/>
            <a:ext cx="921100" cy="720079"/>
          </a:xfrm>
          <a:prstGeom prst="line">
            <a:avLst/>
          </a:prstGeom>
          <a:solidFill>
            <a:schemeClr val="tx2">
              <a:alpha val="89999"/>
            </a:schemeClr>
          </a:solidFill>
          <a:ln w="63500" cap="flat" cmpd="sng" algn="ctr">
            <a:solidFill>
              <a:schemeClr val="accent2">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Gerader Verbinder 26"/>
          <p:cNvCxnSpPr/>
          <p:nvPr/>
        </p:nvCxnSpPr>
        <p:spPr bwMode="auto">
          <a:xfrm flipH="1" flipV="1">
            <a:off x="5715431" y="4028686"/>
            <a:ext cx="492663" cy="570125"/>
          </a:xfrm>
          <a:prstGeom prst="line">
            <a:avLst/>
          </a:prstGeom>
          <a:solidFill>
            <a:schemeClr val="tx2">
              <a:alpha val="89999"/>
            </a:schemeClr>
          </a:solidFill>
          <a:ln w="63500" cap="flat" cmpd="sng" algn="ctr">
            <a:solidFill>
              <a:schemeClr val="accent2">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Gerader Verbinder 30"/>
          <p:cNvCxnSpPr/>
          <p:nvPr/>
        </p:nvCxnSpPr>
        <p:spPr bwMode="auto">
          <a:xfrm flipH="1">
            <a:off x="1458418" y="4170362"/>
            <a:ext cx="292183" cy="478765"/>
          </a:xfrm>
          <a:prstGeom prst="line">
            <a:avLst/>
          </a:prstGeom>
          <a:solidFill>
            <a:schemeClr val="tx2">
              <a:alpha val="89999"/>
            </a:schemeClr>
          </a:solidFill>
          <a:ln w="63500" cap="flat" cmpd="sng" algn="ctr">
            <a:solidFill>
              <a:schemeClr val="accent2">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Gerader Verbinder 19"/>
          <p:cNvCxnSpPr/>
          <p:nvPr/>
        </p:nvCxnSpPr>
        <p:spPr bwMode="auto">
          <a:xfrm>
            <a:off x="3995936" y="3861048"/>
            <a:ext cx="1080120" cy="0"/>
          </a:xfrm>
          <a:prstGeom prst="line">
            <a:avLst/>
          </a:prstGeom>
          <a:solidFill>
            <a:schemeClr val="tx2">
              <a:alpha val="89999"/>
            </a:schemeClr>
          </a:solidFill>
          <a:ln w="635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Gerader Verbinder 21"/>
          <p:cNvCxnSpPr/>
          <p:nvPr/>
        </p:nvCxnSpPr>
        <p:spPr bwMode="auto">
          <a:xfrm>
            <a:off x="2431815" y="3857464"/>
            <a:ext cx="766981" cy="7168"/>
          </a:xfrm>
          <a:prstGeom prst="line">
            <a:avLst/>
          </a:prstGeom>
          <a:solidFill>
            <a:schemeClr val="tx2">
              <a:alpha val="89999"/>
            </a:schemeClr>
          </a:solidFill>
          <a:ln w="635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Gerader Verbinder 22"/>
          <p:cNvCxnSpPr/>
          <p:nvPr/>
        </p:nvCxnSpPr>
        <p:spPr bwMode="auto">
          <a:xfrm flipH="1">
            <a:off x="1317158" y="4153693"/>
            <a:ext cx="292183" cy="478765"/>
          </a:xfrm>
          <a:prstGeom prst="line">
            <a:avLst/>
          </a:prstGeom>
          <a:solidFill>
            <a:schemeClr val="tx2">
              <a:alpha val="89999"/>
            </a:schemeClr>
          </a:solidFill>
          <a:ln w="635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Gerader Verbinder 24"/>
          <p:cNvCxnSpPr/>
          <p:nvPr/>
        </p:nvCxnSpPr>
        <p:spPr bwMode="auto">
          <a:xfrm>
            <a:off x="1644961" y="5369544"/>
            <a:ext cx="731646" cy="483240"/>
          </a:xfrm>
          <a:prstGeom prst="line">
            <a:avLst/>
          </a:prstGeom>
          <a:solidFill>
            <a:schemeClr val="tx2">
              <a:alpha val="89999"/>
            </a:schemeClr>
          </a:solidFill>
          <a:ln w="635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Gerader Verbinder 25"/>
          <p:cNvCxnSpPr/>
          <p:nvPr/>
        </p:nvCxnSpPr>
        <p:spPr bwMode="auto">
          <a:xfrm flipV="1">
            <a:off x="3290860" y="5863754"/>
            <a:ext cx="903009" cy="1"/>
          </a:xfrm>
          <a:prstGeom prst="line">
            <a:avLst/>
          </a:prstGeom>
          <a:solidFill>
            <a:schemeClr val="tx2">
              <a:alpha val="89999"/>
            </a:schemeClr>
          </a:solidFill>
          <a:ln w="635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Gerader Verbinder 27"/>
          <p:cNvCxnSpPr/>
          <p:nvPr/>
        </p:nvCxnSpPr>
        <p:spPr bwMode="auto">
          <a:xfrm flipV="1">
            <a:off x="5337198" y="4980401"/>
            <a:ext cx="921100" cy="720079"/>
          </a:xfrm>
          <a:prstGeom prst="line">
            <a:avLst/>
          </a:prstGeom>
          <a:solidFill>
            <a:schemeClr val="tx2">
              <a:alpha val="89999"/>
            </a:schemeClr>
          </a:solidFill>
          <a:ln w="635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Gerader Verbinder 28"/>
          <p:cNvCxnSpPr/>
          <p:nvPr/>
        </p:nvCxnSpPr>
        <p:spPr bwMode="auto">
          <a:xfrm flipH="1" flipV="1">
            <a:off x="5747544" y="3864632"/>
            <a:ext cx="596043" cy="681071"/>
          </a:xfrm>
          <a:prstGeom prst="line">
            <a:avLst/>
          </a:prstGeom>
          <a:solidFill>
            <a:schemeClr val="tx2">
              <a:alpha val="89999"/>
            </a:schemeClr>
          </a:solidFill>
          <a:ln w="635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Inhaltsplatzhalter 2"/>
          <p:cNvSpPr txBox="1">
            <a:spLocks/>
          </p:cNvSpPr>
          <p:nvPr/>
        </p:nvSpPr>
        <p:spPr bwMode="auto">
          <a:xfrm>
            <a:off x="539750" y="2204864"/>
            <a:ext cx="8061325" cy="3786361"/>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lvl1pPr marL="342900" indent="-342900" algn="l" rtl="0" eaLnBrk="1" fontAlgn="base" hangingPunct="1">
              <a:lnSpc>
                <a:spcPts val="2200"/>
              </a:lnSpc>
              <a:spcBef>
                <a:spcPct val="0"/>
              </a:spcBef>
              <a:spcAft>
                <a:spcPct val="0"/>
              </a:spcAft>
              <a:defRPr sz="1400">
                <a:solidFill>
                  <a:srgbClr val="000000"/>
                </a:solidFill>
                <a:latin typeface="+mn-lt"/>
                <a:ea typeface="+mn-ea"/>
                <a:cs typeface="+mn-cs"/>
              </a:defRPr>
            </a:lvl1pPr>
            <a:lvl2pPr marL="784225" indent="-244475" algn="l" rtl="0" eaLnBrk="1" fontAlgn="base" hangingPunct="1">
              <a:spcBef>
                <a:spcPct val="20000"/>
              </a:spcBef>
              <a:spcAft>
                <a:spcPct val="0"/>
              </a:spcAft>
              <a:buFont typeface="Arial" charset="0"/>
              <a:buChar char="–"/>
              <a:defRPr sz="1400">
                <a:solidFill>
                  <a:srgbClr val="000000"/>
                </a:solidFill>
                <a:latin typeface="+mn-lt"/>
                <a:ea typeface="+mn-ea"/>
              </a:defRPr>
            </a:lvl2pPr>
            <a:lvl3pPr marL="1192213" indent="-228600" algn="l" rtl="0" eaLnBrk="1" fontAlgn="base" hangingPunct="1">
              <a:spcBef>
                <a:spcPct val="20000"/>
              </a:spcBef>
              <a:spcAft>
                <a:spcPct val="0"/>
              </a:spcAft>
              <a:buChar char="•"/>
              <a:defRPr sz="1400">
                <a:solidFill>
                  <a:schemeClr val="tx1"/>
                </a:solidFill>
                <a:latin typeface="+mn-lt"/>
                <a:ea typeface="+mn-ea"/>
              </a:defRPr>
            </a:lvl3pPr>
            <a:lvl4pPr marL="1600200" indent="-228600" algn="l" rtl="0" eaLnBrk="1" fontAlgn="base" hangingPunct="1">
              <a:spcBef>
                <a:spcPct val="20000"/>
              </a:spcBef>
              <a:spcAft>
                <a:spcPct val="0"/>
              </a:spcAft>
              <a:buChar char="–"/>
              <a:defRPr sz="1400">
                <a:solidFill>
                  <a:schemeClr val="tx1"/>
                </a:solidFill>
                <a:latin typeface="+mn-lt"/>
                <a:ea typeface="+mn-ea"/>
              </a:defRPr>
            </a:lvl4pPr>
            <a:lvl5pPr marL="2057400" indent="-228600" algn="l" rtl="0" eaLnBrk="1" fontAlgn="base" hangingPunct="1">
              <a:spcBef>
                <a:spcPct val="20000"/>
              </a:spcBef>
              <a:spcAft>
                <a:spcPct val="0"/>
              </a:spcAft>
              <a:buChar char="»"/>
              <a:defRPr sz="1400">
                <a:solidFill>
                  <a:schemeClr val="tx1"/>
                </a:solidFill>
                <a:latin typeface="+mn-lt"/>
                <a:ea typeface="+mn-ea"/>
              </a:defRPr>
            </a:lvl5pPr>
            <a:lvl6pPr marL="2514600" indent="-228600" algn="l" rtl="0" eaLnBrk="1" fontAlgn="base" hangingPunct="1">
              <a:spcBef>
                <a:spcPct val="20000"/>
              </a:spcBef>
              <a:spcAft>
                <a:spcPct val="0"/>
              </a:spcAft>
              <a:buChar char="»"/>
              <a:defRPr sz="1400">
                <a:solidFill>
                  <a:schemeClr val="tx1"/>
                </a:solidFill>
                <a:latin typeface="+mn-lt"/>
                <a:ea typeface="+mn-ea"/>
              </a:defRPr>
            </a:lvl6pPr>
            <a:lvl7pPr marL="2971800" indent="-228600" algn="l" rtl="0" eaLnBrk="1" fontAlgn="base" hangingPunct="1">
              <a:spcBef>
                <a:spcPct val="20000"/>
              </a:spcBef>
              <a:spcAft>
                <a:spcPct val="0"/>
              </a:spcAft>
              <a:buChar char="»"/>
              <a:defRPr sz="1400">
                <a:solidFill>
                  <a:schemeClr val="tx1"/>
                </a:solidFill>
                <a:latin typeface="+mn-lt"/>
                <a:ea typeface="+mn-ea"/>
              </a:defRPr>
            </a:lvl7pPr>
            <a:lvl8pPr marL="3429000" indent="-228600" algn="l" rtl="0" eaLnBrk="1" fontAlgn="base" hangingPunct="1">
              <a:spcBef>
                <a:spcPct val="20000"/>
              </a:spcBef>
              <a:spcAft>
                <a:spcPct val="0"/>
              </a:spcAft>
              <a:buChar char="»"/>
              <a:defRPr sz="1400">
                <a:solidFill>
                  <a:schemeClr val="tx1"/>
                </a:solidFill>
                <a:latin typeface="+mn-lt"/>
                <a:ea typeface="+mn-ea"/>
              </a:defRPr>
            </a:lvl8pPr>
            <a:lvl9pPr marL="3886200" indent="-228600" algn="l" rtl="0" eaLnBrk="1" fontAlgn="base" hangingPunct="1">
              <a:spcBef>
                <a:spcPct val="20000"/>
              </a:spcBef>
              <a:spcAft>
                <a:spcPct val="0"/>
              </a:spcAft>
              <a:buChar char="»"/>
              <a:defRPr sz="1400">
                <a:solidFill>
                  <a:schemeClr val="tx1"/>
                </a:solidFill>
                <a:latin typeface="+mn-lt"/>
                <a:ea typeface="+mn-ea"/>
              </a:defRPr>
            </a:lvl9pPr>
          </a:lstStyle>
          <a:p>
            <a:r>
              <a:rPr lang="en-US" kern="0" dirty="0"/>
              <a:t>Origin of the idea: </a:t>
            </a:r>
          </a:p>
          <a:p>
            <a:pPr lvl="1">
              <a:buFont typeface="Arial" panose="020B0604020202020204" pitchFamily="34" charset="0"/>
              <a:buChar char="•"/>
            </a:pPr>
            <a:r>
              <a:rPr lang="en-US" kern="0" dirty="0">
                <a:solidFill>
                  <a:schemeClr val="tx1"/>
                </a:solidFill>
              </a:rPr>
              <a:t>Shared: supply per demand, payment per use</a:t>
            </a:r>
          </a:p>
          <a:p>
            <a:pPr lvl="1">
              <a:buFont typeface="Arial" panose="020B0604020202020204" pitchFamily="34" charset="0"/>
              <a:buChar char="•"/>
            </a:pPr>
            <a:r>
              <a:rPr lang="en-US" kern="0" dirty="0">
                <a:solidFill>
                  <a:schemeClr val="accent2"/>
                </a:solidFill>
              </a:rPr>
              <a:t>Water Supply, </a:t>
            </a:r>
            <a:r>
              <a:rPr lang="en-US" kern="0" dirty="0">
                <a:solidFill>
                  <a:schemeClr val="tx2"/>
                </a:solidFill>
              </a:rPr>
              <a:t>Power Supply</a:t>
            </a:r>
          </a:p>
        </p:txBody>
      </p:sp>
    </p:spTree>
    <p:extLst>
      <p:ext uri="{BB962C8B-B14F-4D97-AF65-F5344CB8AC3E}">
        <p14:creationId xmlns:p14="http://schemas.microsoft.com/office/powerpoint/2010/main" val="743949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Abgerundetes Rechteck 29"/>
          <p:cNvSpPr/>
          <p:nvPr/>
        </p:nvSpPr>
        <p:spPr bwMode="auto">
          <a:xfrm>
            <a:off x="6343998" y="5099178"/>
            <a:ext cx="1197349" cy="346046"/>
          </a:xfrm>
          <a:prstGeom prst="roundRect">
            <a:avLst>
              <a:gd name="adj" fmla="val 9572"/>
            </a:avLst>
          </a:prstGeom>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anose="020B0604020202020204" pitchFamily="34" charset="0"/>
              </a:rPr>
              <a:t>Accounting</a:t>
            </a:r>
          </a:p>
        </p:txBody>
      </p:sp>
      <p:sp>
        <p:nvSpPr>
          <p:cNvPr id="2" name="Titel 1"/>
          <p:cNvSpPr>
            <a:spLocks noGrp="1"/>
          </p:cNvSpPr>
          <p:nvPr>
            <p:ph type="title"/>
          </p:nvPr>
        </p:nvSpPr>
        <p:spPr>
          <a:xfrm>
            <a:off x="539750" y="1740115"/>
            <a:ext cx="8061325" cy="358560"/>
          </a:xfrm>
        </p:spPr>
        <p:txBody>
          <a:bodyPr/>
          <a:lstStyle/>
          <a:p>
            <a:r>
              <a:rPr lang="en-US" dirty="0"/>
              <a:t>Grid Computing - Motivation</a:t>
            </a:r>
          </a:p>
        </p:txBody>
      </p:sp>
      <p:sp>
        <p:nvSpPr>
          <p:cNvPr id="4" name="Fußzeilenplatzhalter 3"/>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5" name="Foliennummernplatzhalter 4"/>
          <p:cNvSpPr>
            <a:spLocks noGrp="1"/>
          </p:cNvSpPr>
          <p:nvPr>
            <p:ph type="sldNum" sz="quarter" idx="11"/>
          </p:nvPr>
        </p:nvSpPr>
        <p:spPr/>
        <p:txBody>
          <a:bodyPr/>
          <a:lstStyle/>
          <a:p>
            <a:r>
              <a:rPr lang="en-US" altLang="de-DE" dirty="0" err="1"/>
              <a:t>Seite</a:t>
            </a:r>
            <a:r>
              <a:rPr lang="en-US" altLang="de-DE" dirty="0"/>
              <a:t> </a:t>
            </a:r>
            <a:fld id="{EA72B010-C6DB-42A1-A25B-7BA4A7AE9CB7}" type="slidenum">
              <a:rPr lang="en-US" altLang="de-DE" smtClean="0"/>
              <a:pPr/>
              <a:t>13</a:t>
            </a:fld>
            <a:endParaRPr lang="en-US" altLang="de-DE" dirty="0"/>
          </a:p>
        </p:txBody>
      </p:sp>
      <p:pic>
        <p:nvPicPr>
          <p:cNvPr id="7" name="Grafik 6"/>
          <p:cNvPicPr>
            <a:picLocks noChangeAspect="1"/>
          </p:cNvPicPr>
          <p:nvPr/>
        </p:nvPicPr>
        <p:blipFill>
          <a:blip r:embed="rId2"/>
          <a:stretch>
            <a:fillRect/>
          </a:stretch>
        </p:blipFill>
        <p:spPr>
          <a:xfrm>
            <a:off x="4211960" y="5056523"/>
            <a:ext cx="1093125" cy="1060800"/>
          </a:xfrm>
          <a:prstGeom prst="rect">
            <a:avLst/>
          </a:prstGeom>
        </p:spPr>
      </p:pic>
      <p:pic>
        <p:nvPicPr>
          <p:cNvPr id="8" name="Grafik 7"/>
          <p:cNvPicPr>
            <a:picLocks noChangeAspect="1"/>
          </p:cNvPicPr>
          <p:nvPr/>
        </p:nvPicPr>
        <p:blipFill>
          <a:blip r:embed="rId3"/>
          <a:stretch>
            <a:fillRect/>
          </a:stretch>
        </p:blipFill>
        <p:spPr>
          <a:xfrm>
            <a:off x="5076056" y="3198310"/>
            <a:ext cx="639375" cy="1081200"/>
          </a:xfrm>
          <a:prstGeom prst="rect">
            <a:avLst/>
          </a:prstGeom>
        </p:spPr>
      </p:pic>
      <p:pic>
        <p:nvPicPr>
          <p:cNvPr id="9" name="Grafik 8"/>
          <p:cNvPicPr>
            <a:picLocks noChangeAspect="1"/>
          </p:cNvPicPr>
          <p:nvPr/>
        </p:nvPicPr>
        <p:blipFill>
          <a:blip r:embed="rId4"/>
          <a:stretch>
            <a:fillRect/>
          </a:stretch>
        </p:blipFill>
        <p:spPr>
          <a:xfrm>
            <a:off x="1475656" y="3202619"/>
            <a:ext cx="1020938" cy="1020000"/>
          </a:xfrm>
          <a:prstGeom prst="rect">
            <a:avLst/>
          </a:prstGeom>
        </p:spPr>
      </p:pic>
      <p:pic>
        <p:nvPicPr>
          <p:cNvPr id="10" name="Grafik 9"/>
          <p:cNvPicPr>
            <a:picLocks noChangeAspect="1"/>
          </p:cNvPicPr>
          <p:nvPr/>
        </p:nvPicPr>
        <p:blipFill>
          <a:blip r:embed="rId5"/>
          <a:stretch>
            <a:fillRect/>
          </a:stretch>
        </p:blipFill>
        <p:spPr>
          <a:xfrm>
            <a:off x="827584" y="4649127"/>
            <a:ext cx="923017" cy="853222"/>
          </a:xfrm>
          <a:prstGeom prst="rect">
            <a:avLst/>
          </a:prstGeom>
        </p:spPr>
      </p:pic>
      <p:pic>
        <p:nvPicPr>
          <p:cNvPr id="11" name="Grafik 10"/>
          <p:cNvPicPr>
            <a:picLocks noChangeAspect="1"/>
          </p:cNvPicPr>
          <p:nvPr/>
        </p:nvPicPr>
        <p:blipFill>
          <a:blip r:embed="rId6"/>
          <a:stretch>
            <a:fillRect/>
          </a:stretch>
        </p:blipFill>
        <p:spPr>
          <a:xfrm>
            <a:off x="2339752" y="5152056"/>
            <a:ext cx="951108" cy="869734"/>
          </a:xfrm>
          <a:prstGeom prst="rect">
            <a:avLst/>
          </a:prstGeom>
        </p:spPr>
      </p:pic>
      <p:pic>
        <p:nvPicPr>
          <p:cNvPr id="12" name="Grafik 11"/>
          <p:cNvPicPr>
            <a:picLocks noChangeAspect="1"/>
          </p:cNvPicPr>
          <p:nvPr/>
        </p:nvPicPr>
        <p:blipFill>
          <a:blip r:embed="rId5"/>
          <a:stretch>
            <a:fillRect/>
          </a:stretch>
        </p:blipFill>
        <p:spPr>
          <a:xfrm>
            <a:off x="3131840" y="3277363"/>
            <a:ext cx="923017" cy="853222"/>
          </a:xfrm>
          <a:prstGeom prst="rect">
            <a:avLst/>
          </a:prstGeom>
        </p:spPr>
      </p:pic>
      <p:pic>
        <p:nvPicPr>
          <p:cNvPr id="6" name="Grafik 5"/>
          <p:cNvPicPr>
            <a:picLocks noChangeAspect="1"/>
          </p:cNvPicPr>
          <p:nvPr/>
        </p:nvPicPr>
        <p:blipFill>
          <a:blip r:embed="rId7"/>
          <a:stretch>
            <a:fillRect/>
          </a:stretch>
        </p:blipFill>
        <p:spPr>
          <a:xfrm>
            <a:off x="6208094" y="4279510"/>
            <a:ext cx="972963" cy="1012998"/>
          </a:xfrm>
          <a:prstGeom prst="rect">
            <a:avLst/>
          </a:prstGeom>
        </p:spPr>
      </p:pic>
      <p:cxnSp>
        <p:nvCxnSpPr>
          <p:cNvPr id="14" name="Gerader Verbinder 13"/>
          <p:cNvCxnSpPr/>
          <p:nvPr/>
        </p:nvCxnSpPr>
        <p:spPr bwMode="auto">
          <a:xfrm>
            <a:off x="3995936" y="4005064"/>
            <a:ext cx="1080120" cy="0"/>
          </a:xfrm>
          <a:prstGeom prst="line">
            <a:avLst/>
          </a:prstGeom>
          <a:solidFill>
            <a:schemeClr val="tx2">
              <a:alpha val="89999"/>
            </a:schemeClr>
          </a:solidFill>
          <a:ln w="63500" cap="flat" cmpd="sng" algn="ctr">
            <a:solidFill>
              <a:schemeClr val="accent2">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Gerader Verbinder 14"/>
          <p:cNvCxnSpPr/>
          <p:nvPr/>
        </p:nvCxnSpPr>
        <p:spPr bwMode="auto">
          <a:xfrm>
            <a:off x="2437638" y="3997896"/>
            <a:ext cx="766981" cy="7168"/>
          </a:xfrm>
          <a:prstGeom prst="line">
            <a:avLst/>
          </a:prstGeom>
          <a:solidFill>
            <a:schemeClr val="tx2">
              <a:alpha val="89999"/>
            </a:schemeClr>
          </a:solidFill>
          <a:ln w="63500" cap="flat" cmpd="sng" algn="ctr">
            <a:solidFill>
              <a:schemeClr val="accent2">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Gerader Verbinder 18"/>
          <p:cNvCxnSpPr/>
          <p:nvPr/>
        </p:nvCxnSpPr>
        <p:spPr bwMode="auto">
          <a:xfrm>
            <a:off x="1637206" y="5209676"/>
            <a:ext cx="800432" cy="523580"/>
          </a:xfrm>
          <a:prstGeom prst="line">
            <a:avLst/>
          </a:prstGeom>
          <a:solidFill>
            <a:schemeClr val="tx2">
              <a:alpha val="89999"/>
            </a:schemeClr>
          </a:solidFill>
          <a:ln w="63500" cap="flat" cmpd="sng" algn="ctr">
            <a:solidFill>
              <a:schemeClr val="accent2">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Gerader Verbinder 20"/>
          <p:cNvCxnSpPr/>
          <p:nvPr/>
        </p:nvCxnSpPr>
        <p:spPr bwMode="auto">
          <a:xfrm flipV="1">
            <a:off x="3213893" y="5738234"/>
            <a:ext cx="903009" cy="1"/>
          </a:xfrm>
          <a:prstGeom prst="line">
            <a:avLst/>
          </a:prstGeom>
          <a:solidFill>
            <a:schemeClr val="tx2">
              <a:alpha val="89999"/>
            </a:schemeClr>
          </a:solidFill>
          <a:ln w="63500" cap="flat" cmpd="sng" algn="ctr">
            <a:solidFill>
              <a:schemeClr val="accent2">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Gerader Verbinder 23"/>
          <p:cNvCxnSpPr/>
          <p:nvPr/>
        </p:nvCxnSpPr>
        <p:spPr bwMode="auto">
          <a:xfrm flipV="1">
            <a:off x="5286994" y="4849636"/>
            <a:ext cx="921100" cy="720079"/>
          </a:xfrm>
          <a:prstGeom prst="line">
            <a:avLst/>
          </a:prstGeom>
          <a:solidFill>
            <a:schemeClr val="tx2">
              <a:alpha val="89999"/>
            </a:schemeClr>
          </a:solidFill>
          <a:ln w="63500" cap="flat" cmpd="sng" algn="ctr">
            <a:solidFill>
              <a:schemeClr val="accent2">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Gerader Verbinder 26"/>
          <p:cNvCxnSpPr/>
          <p:nvPr/>
        </p:nvCxnSpPr>
        <p:spPr bwMode="auto">
          <a:xfrm flipH="1" flipV="1">
            <a:off x="5715431" y="4028686"/>
            <a:ext cx="492663" cy="570125"/>
          </a:xfrm>
          <a:prstGeom prst="line">
            <a:avLst/>
          </a:prstGeom>
          <a:solidFill>
            <a:schemeClr val="tx2">
              <a:alpha val="89999"/>
            </a:schemeClr>
          </a:solidFill>
          <a:ln w="63500" cap="flat" cmpd="sng" algn="ctr">
            <a:solidFill>
              <a:schemeClr val="accent2">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Gerader Verbinder 30"/>
          <p:cNvCxnSpPr/>
          <p:nvPr/>
        </p:nvCxnSpPr>
        <p:spPr bwMode="auto">
          <a:xfrm flipH="1">
            <a:off x="1458418" y="4170362"/>
            <a:ext cx="292183" cy="478765"/>
          </a:xfrm>
          <a:prstGeom prst="line">
            <a:avLst/>
          </a:prstGeom>
          <a:solidFill>
            <a:schemeClr val="tx2">
              <a:alpha val="89999"/>
            </a:schemeClr>
          </a:solidFill>
          <a:ln w="63500" cap="flat" cmpd="sng" algn="ctr">
            <a:solidFill>
              <a:schemeClr val="accent2">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Gerader Verbinder 19"/>
          <p:cNvCxnSpPr/>
          <p:nvPr/>
        </p:nvCxnSpPr>
        <p:spPr bwMode="auto">
          <a:xfrm>
            <a:off x="3995936" y="3861048"/>
            <a:ext cx="1080120" cy="0"/>
          </a:xfrm>
          <a:prstGeom prst="line">
            <a:avLst/>
          </a:prstGeom>
          <a:solidFill>
            <a:schemeClr val="tx2">
              <a:alpha val="89999"/>
            </a:schemeClr>
          </a:solidFill>
          <a:ln w="635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Gerader Verbinder 21"/>
          <p:cNvCxnSpPr/>
          <p:nvPr/>
        </p:nvCxnSpPr>
        <p:spPr bwMode="auto">
          <a:xfrm>
            <a:off x="2431815" y="3857464"/>
            <a:ext cx="766981" cy="7168"/>
          </a:xfrm>
          <a:prstGeom prst="line">
            <a:avLst/>
          </a:prstGeom>
          <a:solidFill>
            <a:schemeClr val="tx2">
              <a:alpha val="89999"/>
            </a:schemeClr>
          </a:solidFill>
          <a:ln w="635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Gerader Verbinder 22"/>
          <p:cNvCxnSpPr/>
          <p:nvPr/>
        </p:nvCxnSpPr>
        <p:spPr bwMode="auto">
          <a:xfrm flipH="1">
            <a:off x="1317158" y="4153693"/>
            <a:ext cx="292183" cy="478765"/>
          </a:xfrm>
          <a:prstGeom prst="line">
            <a:avLst/>
          </a:prstGeom>
          <a:solidFill>
            <a:schemeClr val="tx2">
              <a:alpha val="89999"/>
            </a:schemeClr>
          </a:solidFill>
          <a:ln w="635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Gerader Verbinder 24"/>
          <p:cNvCxnSpPr/>
          <p:nvPr/>
        </p:nvCxnSpPr>
        <p:spPr bwMode="auto">
          <a:xfrm>
            <a:off x="1644961" y="5369544"/>
            <a:ext cx="731646" cy="483240"/>
          </a:xfrm>
          <a:prstGeom prst="line">
            <a:avLst/>
          </a:prstGeom>
          <a:solidFill>
            <a:schemeClr val="tx2">
              <a:alpha val="89999"/>
            </a:schemeClr>
          </a:solidFill>
          <a:ln w="635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Gerader Verbinder 25"/>
          <p:cNvCxnSpPr/>
          <p:nvPr/>
        </p:nvCxnSpPr>
        <p:spPr bwMode="auto">
          <a:xfrm flipV="1">
            <a:off x="3290860" y="5863754"/>
            <a:ext cx="903009" cy="1"/>
          </a:xfrm>
          <a:prstGeom prst="line">
            <a:avLst/>
          </a:prstGeom>
          <a:solidFill>
            <a:schemeClr val="tx2">
              <a:alpha val="89999"/>
            </a:schemeClr>
          </a:solidFill>
          <a:ln w="635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Gerader Verbinder 27"/>
          <p:cNvCxnSpPr/>
          <p:nvPr/>
        </p:nvCxnSpPr>
        <p:spPr bwMode="auto">
          <a:xfrm flipV="1">
            <a:off x="5337198" y="4980401"/>
            <a:ext cx="921100" cy="720079"/>
          </a:xfrm>
          <a:prstGeom prst="line">
            <a:avLst/>
          </a:prstGeom>
          <a:solidFill>
            <a:schemeClr val="tx2">
              <a:alpha val="89999"/>
            </a:schemeClr>
          </a:solidFill>
          <a:ln w="635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Gerader Verbinder 28"/>
          <p:cNvCxnSpPr/>
          <p:nvPr/>
        </p:nvCxnSpPr>
        <p:spPr bwMode="auto">
          <a:xfrm flipH="1" flipV="1">
            <a:off x="5747544" y="3864632"/>
            <a:ext cx="596043" cy="681071"/>
          </a:xfrm>
          <a:prstGeom prst="line">
            <a:avLst/>
          </a:prstGeom>
          <a:solidFill>
            <a:schemeClr val="tx2">
              <a:alpha val="89999"/>
            </a:schemeClr>
          </a:solidFill>
          <a:ln w="635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Gerader Verbinder 31"/>
          <p:cNvCxnSpPr/>
          <p:nvPr/>
        </p:nvCxnSpPr>
        <p:spPr bwMode="auto">
          <a:xfrm>
            <a:off x="3995936" y="3717032"/>
            <a:ext cx="1080120" cy="0"/>
          </a:xfrm>
          <a:prstGeom prst="line">
            <a:avLst/>
          </a:prstGeom>
          <a:solidFill>
            <a:schemeClr val="tx2">
              <a:alpha val="89999"/>
            </a:schemeClr>
          </a:solidFill>
          <a:ln w="635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Gerader Verbinder 32"/>
          <p:cNvCxnSpPr/>
          <p:nvPr/>
        </p:nvCxnSpPr>
        <p:spPr bwMode="auto">
          <a:xfrm>
            <a:off x="2434145" y="3715810"/>
            <a:ext cx="766981" cy="7168"/>
          </a:xfrm>
          <a:prstGeom prst="line">
            <a:avLst/>
          </a:prstGeom>
          <a:solidFill>
            <a:schemeClr val="tx2">
              <a:alpha val="89999"/>
            </a:schemeClr>
          </a:solidFill>
          <a:ln w="635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Gerader Verbinder 33"/>
          <p:cNvCxnSpPr/>
          <p:nvPr/>
        </p:nvCxnSpPr>
        <p:spPr bwMode="auto">
          <a:xfrm flipH="1">
            <a:off x="1161961" y="4154747"/>
            <a:ext cx="292183" cy="478765"/>
          </a:xfrm>
          <a:prstGeom prst="line">
            <a:avLst/>
          </a:prstGeom>
          <a:solidFill>
            <a:schemeClr val="tx2">
              <a:alpha val="89999"/>
            </a:schemeClr>
          </a:solidFill>
          <a:ln w="635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Gerader Verbinder 34"/>
          <p:cNvCxnSpPr/>
          <p:nvPr/>
        </p:nvCxnSpPr>
        <p:spPr bwMode="auto">
          <a:xfrm>
            <a:off x="1594757" y="5504416"/>
            <a:ext cx="731646" cy="483240"/>
          </a:xfrm>
          <a:prstGeom prst="line">
            <a:avLst/>
          </a:prstGeom>
          <a:solidFill>
            <a:schemeClr val="tx2">
              <a:alpha val="89999"/>
            </a:schemeClr>
          </a:solidFill>
          <a:ln w="635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Gerader Verbinder 35"/>
          <p:cNvCxnSpPr/>
          <p:nvPr/>
        </p:nvCxnSpPr>
        <p:spPr bwMode="auto">
          <a:xfrm flipV="1">
            <a:off x="3379051" y="6006507"/>
            <a:ext cx="903009" cy="1"/>
          </a:xfrm>
          <a:prstGeom prst="line">
            <a:avLst/>
          </a:prstGeom>
          <a:solidFill>
            <a:schemeClr val="tx2">
              <a:alpha val="89999"/>
            </a:schemeClr>
          </a:solidFill>
          <a:ln w="635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Gerader Verbinder 36"/>
          <p:cNvCxnSpPr/>
          <p:nvPr/>
        </p:nvCxnSpPr>
        <p:spPr bwMode="auto">
          <a:xfrm flipV="1">
            <a:off x="5355289" y="5151481"/>
            <a:ext cx="921100" cy="720079"/>
          </a:xfrm>
          <a:prstGeom prst="line">
            <a:avLst/>
          </a:prstGeom>
          <a:solidFill>
            <a:schemeClr val="tx2">
              <a:alpha val="89999"/>
            </a:schemeClr>
          </a:solidFill>
          <a:ln w="635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Gerader Verbinder 37"/>
          <p:cNvCxnSpPr/>
          <p:nvPr/>
        </p:nvCxnSpPr>
        <p:spPr bwMode="auto">
          <a:xfrm flipH="1" flipV="1">
            <a:off x="5778258" y="3693552"/>
            <a:ext cx="695746" cy="814506"/>
          </a:xfrm>
          <a:prstGeom prst="line">
            <a:avLst/>
          </a:prstGeom>
          <a:solidFill>
            <a:schemeClr val="tx2">
              <a:alpha val="89999"/>
            </a:schemeClr>
          </a:solidFill>
          <a:ln w="635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Inhaltsplatzhalter 2"/>
          <p:cNvSpPr txBox="1">
            <a:spLocks/>
          </p:cNvSpPr>
          <p:nvPr/>
        </p:nvSpPr>
        <p:spPr bwMode="auto">
          <a:xfrm>
            <a:off x="539750" y="2204864"/>
            <a:ext cx="8061325" cy="3786361"/>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lvl1pPr marL="342900" indent="-342900" algn="l" rtl="0" eaLnBrk="1" fontAlgn="base" hangingPunct="1">
              <a:lnSpc>
                <a:spcPts val="2200"/>
              </a:lnSpc>
              <a:spcBef>
                <a:spcPct val="0"/>
              </a:spcBef>
              <a:spcAft>
                <a:spcPct val="0"/>
              </a:spcAft>
              <a:defRPr sz="1400">
                <a:solidFill>
                  <a:srgbClr val="000000"/>
                </a:solidFill>
                <a:latin typeface="+mn-lt"/>
                <a:ea typeface="+mn-ea"/>
                <a:cs typeface="+mn-cs"/>
              </a:defRPr>
            </a:lvl1pPr>
            <a:lvl2pPr marL="784225" indent="-244475" algn="l" rtl="0" eaLnBrk="1" fontAlgn="base" hangingPunct="1">
              <a:spcBef>
                <a:spcPct val="20000"/>
              </a:spcBef>
              <a:spcAft>
                <a:spcPct val="0"/>
              </a:spcAft>
              <a:buFont typeface="Arial" charset="0"/>
              <a:buChar char="–"/>
              <a:defRPr sz="1400">
                <a:solidFill>
                  <a:srgbClr val="000000"/>
                </a:solidFill>
                <a:latin typeface="+mn-lt"/>
                <a:ea typeface="+mn-ea"/>
              </a:defRPr>
            </a:lvl2pPr>
            <a:lvl3pPr marL="1192213" indent="-228600" algn="l" rtl="0" eaLnBrk="1" fontAlgn="base" hangingPunct="1">
              <a:spcBef>
                <a:spcPct val="20000"/>
              </a:spcBef>
              <a:spcAft>
                <a:spcPct val="0"/>
              </a:spcAft>
              <a:buChar char="•"/>
              <a:defRPr sz="1400">
                <a:solidFill>
                  <a:schemeClr val="tx1"/>
                </a:solidFill>
                <a:latin typeface="+mn-lt"/>
                <a:ea typeface="+mn-ea"/>
              </a:defRPr>
            </a:lvl3pPr>
            <a:lvl4pPr marL="1600200" indent="-228600" algn="l" rtl="0" eaLnBrk="1" fontAlgn="base" hangingPunct="1">
              <a:spcBef>
                <a:spcPct val="20000"/>
              </a:spcBef>
              <a:spcAft>
                <a:spcPct val="0"/>
              </a:spcAft>
              <a:buChar char="–"/>
              <a:defRPr sz="1400">
                <a:solidFill>
                  <a:schemeClr val="tx1"/>
                </a:solidFill>
                <a:latin typeface="+mn-lt"/>
                <a:ea typeface="+mn-ea"/>
              </a:defRPr>
            </a:lvl4pPr>
            <a:lvl5pPr marL="2057400" indent="-228600" algn="l" rtl="0" eaLnBrk="1" fontAlgn="base" hangingPunct="1">
              <a:spcBef>
                <a:spcPct val="20000"/>
              </a:spcBef>
              <a:spcAft>
                <a:spcPct val="0"/>
              </a:spcAft>
              <a:buChar char="»"/>
              <a:defRPr sz="1400">
                <a:solidFill>
                  <a:schemeClr val="tx1"/>
                </a:solidFill>
                <a:latin typeface="+mn-lt"/>
                <a:ea typeface="+mn-ea"/>
              </a:defRPr>
            </a:lvl5pPr>
            <a:lvl6pPr marL="2514600" indent="-228600" algn="l" rtl="0" eaLnBrk="1" fontAlgn="base" hangingPunct="1">
              <a:spcBef>
                <a:spcPct val="20000"/>
              </a:spcBef>
              <a:spcAft>
                <a:spcPct val="0"/>
              </a:spcAft>
              <a:buChar char="»"/>
              <a:defRPr sz="1400">
                <a:solidFill>
                  <a:schemeClr val="tx1"/>
                </a:solidFill>
                <a:latin typeface="+mn-lt"/>
                <a:ea typeface="+mn-ea"/>
              </a:defRPr>
            </a:lvl6pPr>
            <a:lvl7pPr marL="2971800" indent="-228600" algn="l" rtl="0" eaLnBrk="1" fontAlgn="base" hangingPunct="1">
              <a:spcBef>
                <a:spcPct val="20000"/>
              </a:spcBef>
              <a:spcAft>
                <a:spcPct val="0"/>
              </a:spcAft>
              <a:buChar char="»"/>
              <a:defRPr sz="1400">
                <a:solidFill>
                  <a:schemeClr val="tx1"/>
                </a:solidFill>
                <a:latin typeface="+mn-lt"/>
                <a:ea typeface="+mn-ea"/>
              </a:defRPr>
            </a:lvl7pPr>
            <a:lvl8pPr marL="3429000" indent="-228600" algn="l" rtl="0" eaLnBrk="1" fontAlgn="base" hangingPunct="1">
              <a:spcBef>
                <a:spcPct val="20000"/>
              </a:spcBef>
              <a:spcAft>
                <a:spcPct val="0"/>
              </a:spcAft>
              <a:buChar char="»"/>
              <a:defRPr sz="1400">
                <a:solidFill>
                  <a:schemeClr val="tx1"/>
                </a:solidFill>
                <a:latin typeface="+mn-lt"/>
                <a:ea typeface="+mn-ea"/>
              </a:defRPr>
            </a:lvl8pPr>
            <a:lvl9pPr marL="3886200" indent="-228600" algn="l" rtl="0" eaLnBrk="1" fontAlgn="base" hangingPunct="1">
              <a:spcBef>
                <a:spcPct val="20000"/>
              </a:spcBef>
              <a:spcAft>
                <a:spcPct val="0"/>
              </a:spcAft>
              <a:buChar char="»"/>
              <a:defRPr sz="1400">
                <a:solidFill>
                  <a:schemeClr val="tx1"/>
                </a:solidFill>
                <a:latin typeface="+mn-lt"/>
                <a:ea typeface="+mn-ea"/>
              </a:defRPr>
            </a:lvl9pPr>
          </a:lstStyle>
          <a:p>
            <a:r>
              <a:rPr lang="en-US" kern="0" dirty="0"/>
              <a:t>Origin of the idea: </a:t>
            </a:r>
          </a:p>
          <a:p>
            <a:pPr lvl="1">
              <a:buFont typeface="Arial" panose="020B0604020202020204" pitchFamily="34" charset="0"/>
              <a:buChar char="•"/>
            </a:pPr>
            <a:r>
              <a:rPr lang="en-US" kern="0" dirty="0">
                <a:solidFill>
                  <a:schemeClr val="tx1"/>
                </a:solidFill>
              </a:rPr>
              <a:t>Shared: supply per demand, payment per use</a:t>
            </a:r>
          </a:p>
          <a:p>
            <a:pPr lvl="1">
              <a:buFont typeface="Arial" panose="020B0604020202020204" pitchFamily="34" charset="0"/>
              <a:buChar char="•"/>
            </a:pPr>
            <a:r>
              <a:rPr lang="en-US" kern="0" dirty="0">
                <a:solidFill>
                  <a:schemeClr val="accent2"/>
                </a:solidFill>
              </a:rPr>
              <a:t>Water Supply, </a:t>
            </a:r>
            <a:r>
              <a:rPr lang="en-US" kern="0" dirty="0">
                <a:solidFill>
                  <a:schemeClr val="tx2"/>
                </a:solidFill>
              </a:rPr>
              <a:t>Power Supply, </a:t>
            </a:r>
            <a:r>
              <a:rPr lang="en-US" kern="0" dirty="0">
                <a:solidFill>
                  <a:schemeClr val="tx1"/>
                </a:solidFill>
              </a:rPr>
              <a:t>Internet</a:t>
            </a:r>
          </a:p>
        </p:txBody>
      </p:sp>
    </p:spTree>
    <p:extLst>
      <p:ext uri="{BB962C8B-B14F-4D97-AF65-F5344CB8AC3E}">
        <p14:creationId xmlns:p14="http://schemas.microsoft.com/office/powerpoint/2010/main" val="907487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Wolke 55"/>
          <p:cNvSpPr/>
          <p:nvPr/>
        </p:nvSpPr>
        <p:spPr bwMode="auto">
          <a:xfrm>
            <a:off x="2669269" y="4174409"/>
            <a:ext cx="2043910" cy="1228198"/>
          </a:xfrm>
          <a:prstGeom prst="cloud">
            <a:avLst/>
          </a:prstGeom>
          <a:ln/>
          <a:extLst/>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anose="020B0604020202020204" pitchFamily="34" charset="0"/>
              </a:rPr>
              <a:t>The Grid</a:t>
            </a:r>
          </a:p>
        </p:txBody>
      </p:sp>
      <p:sp>
        <p:nvSpPr>
          <p:cNvPr id="30" name="Abgerundetes Rechteck 29"/>
          <p:cNvSpPr/>
          <p:nvPr/>
        </p:nvSpPr>
        <p:spPr bwMode="auto">
          <a:xfrm>
            <a:off x="6343998" y="5099178"/>
            <a:ext cx="1197349" cy="346046"/>
          </a:xfrm>
          <a:prstGeom prst="roundRect">
            <a:avLst>
              <a:gd name="adj" fmla="val 9572"/>
            </a:avLst>
          </a:prstGeom>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anose="020B0604020202020204" pitchFamily="34" charset="0"/>
              </a:rPr>
              <a:t>Accounting</a:t>
            </a:r>
          </a:p>
        </p:txBody>
      </p:sp>
      <p:sp>
        <p:nvSpPr>
          <p:cNvPr id="2" name="Titel 1"/>
          <p:cNvSpPr>
            <a:spLocks noGrp="1"/>
          </p:cNvSpPr>
          <p:nvPr>
            <p:ph type="title"/>
          </p:nvPr>
        </p:nvSpPr>
        <p:spPr>
          <a:xfrm>
            <a:off x="539750" y="1740115"/>
            <a:ext cx="8061325" cy="358560"/>
          </a:xfrm>
        </p:spPr>
        <p:txBody>
          <a:bodyPr/>
          <a:lstStyle/>
          <a:p>
            <a:r>
              <a:rPr lang="en-US" dirty="0"/>
              <a:t>Grid Computing - Motivation</a:t>
            </a:r>
          </a:p>
        </p:txBody>
      </p:sp>
      <p:sp>
        <p:nvSpPr>
          <p:cNvPr id="4" name="Fußzeilenplatzhalter 3"/>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5" name="Foliennummernplatzhalter 4"/>
          <p:cNvSpPr>
            <a:spLocks noGrp="1"/>
          </p:cNvSpPr>
          <p:nvPr>
            <p:ph type="sldNum" sz="quarter" idx="11"/>
          </p:nvPr>
        </p:nvSpPr>
        <p:spPr/>
        <p:txBody>
          <a:bodyPr/>
          <a:lstStyle/>
          <a:p>
            <a:r>
              <a:rPr lang="en-US" altLang="de-DE" dirty="0"/>
              <a:t>Slide </a:t>
            </a:r>
            <a:fld id="{EA72B010-C6DB-42A1-A25B-7BA4A7AE9CB7}" type="slidenum">
              <a:rPr lang="en-US" altLang="de-DE" smtClean="0"/>
              <a:pPr/>
              <a:t>14</a:t>
            </a:fld>
            <a:endParaRPr lang="en-US" altLang="de-DE" dirty="0"/>
          </a:p>
        </p:txBody>
      </p:sp>
      <p:pic>
        <p:nvPicPr>
          <p:cNvPr id="7" name="Grafik 6"/>
          <p:cNvPicPr>
            <a:picLocks noChangeAspect="1"/>
          </p:cNvPicPr>
          <p:nvPr/>
        </p:nvPicPr>
        <p:blipFill>
          <a:blip r:embed="rId3"/>
          <a:stretch>
            <a:fillRect/>
          </a:stretch>
        </p:blipFill>
        <p:spPr>
          <a:xfrm>
            <a:off x="4211960" y="5056523"/>
            <a:ext cx="1093125" cy="1060800"/>
          </a:xfrm>
          <a:prstGeom prst="rect">
            <a:avLst/>
          </a:prstGeom>
        </p:spPr>
      </p:pic>
      <p:pic>
        <p:nvPicPr>
          <p:cNvPr id="8" name="Grafik 7"/>
          <p:cNvPicPr>
            <a:picLocks noChangeAspect="1"/>
          </p:cNvPicPr>
          <p:nvPr/>
        </p:nvPicPr>
        <p:blipFill>
          <a:blip r:embed="rId4"/>
          <a:stretch>
            <a:fillRect/>
          </a:stretch>
        </p:blipFill>
        <p:spPr>
          <a:xfrm>
            <a:off x="5076056" y="3198310"/>
            <a:ext cx="639375" cy="1081200"/>
          </a:xfrm>
          <a:prstGeom prst="rect">
            <a:avLst/>
          </a:prstGeom>
        </p:spPr>
      </p:pic>
      <p:pic>
        <p:nvPicPr>
          <p:cNvPr id="9" name="Grafik 8"/>
          <p:cNvPicPr>
            <a:picLocks noChangeAspect="1"/>
          </p:cNvPicPr>
          <p:nvPr/>
        </p:nvPicPr>
        <p:blipFill>
          <a:blip r:embed="rId5"/>
          <a:stretch>
            <a:fillRect/>
          </a:stretch>
        </p:blipFill>
        <p:spPr>
          <a:xfrm>
            <a:off x="1475656" y="3202619"/>
            <a:ext cx="1020938" cy="1020000"/>
          </a:xfrm>
          <a:prstGeom prst="rect">
            <a:avLst/>
          </a:prstGeom>
        </p:spPr>
      </p:pic>
      <p:pic>
        <p:nvPicPr>
          <p:cNvPr id="10" name="Grafik 9"/>
          <p:cNvPicPr>
            <a:picLocks noChangeAspect="1"/>
          </p:cNvPicPr>
          <p:nvPr/>
        </p:nvPicPr>
        <p:blipFill>
          <a:blip r:embed="rId6"/>
          <a:stretch>
            <a:fillRect/>
          </a:stretch>
        </p:blipFill>
        <p:spPr>
          <a:xfrm>
            <a:off x="827584" y="4649127"/>
            <a:ext cx="923017" cy="853222"/>
          </a:xfrm>
          <a:prstGeom prst="rect">
            <a:avLst/>
          </a:prstGeom>
        </p:spPr>
      </p:pic>
      <p:pic>
        <p:nvPicPr>
          <p:cNvPr id="11" name="Grafik 10"/>
          <p:cNvPicPr>
            <a:picLocks noChangeAspect="1"/>
          </p:cNvPicPr>
          <p:nvPr/>
        </p:nvPicPr>
        <p:blipFill>
          <a:blip r:embed="rId7"/>
          <a:stretch>
            <a:fillRect/>
          </a:stretch>
        </p:blipFill>
        <p:spPr>
          <a:xfrm>
            <a:off x="2339752" y="5152056"/>
            <a:ext cx="951108" cy="869734"/>
          </a:xfrm>
          <a:prstGeom prst="rect">
            <a:avLst/>
          </a:prstGeom>
        </p:spPr>
      </p:pic>
      <p:pic>
        <p:nvPicPr>
          <p:cNvPr id="12" name="Grafik 11"/>
          <p:cNvPicPr>
            <a:picLocks noChangeAspect="1"/>
          </p:cNvPicPr>
          <p:nvPr/>
        </p:nvPicPr>
        <p:blipFill>
          <a:blip r:embed="rId6"/>
          <a:stretch>
            <a:fillRect/>
          </a:stretch>
        </p:blipFill>
        <p:spPr>
          <a:xfrm>
            <a:off x="3131840" y="3277363"/>
            <a:ext cx="923017" cy="853222"/>
          </a:xfrm>
          <a:prstGeom prst="rect">
            <a:avLst/>
          </a:prstGeom>
        </p:spPr>
      </p:pic>
      <p:pic>
        <p:nvPicPr>
          <p:cNvPr id="6" name="Grafik 5"/>
          <p:cNvPicPr>
            <a:picLocks noChangeAspect="1"/>
          </p:cNvPicPr>
          <p:nvPr/>
        </p:nvPicPr>
        <p:blipFill>
          <a:blip r:embed="rId8"/>
          <a:stretch>
            <a:fillRect/>
          </a:stretch>
        </p:blipFill>
        <p:spPr>
          <a:xfrm>
            <a:off x="6208094" y="4279510"/>
            <a:ext cx="972963" cy="1012998"/>
          </a:xfrm>
          <a:prstGeom prst="rect">
            <a:avLst/>
          </a:prstGeom>
        </p:spPr>
      </p:pic>
      <p:cxnSp>
        <p:nvCxnSpPr>
          <p:cNvPr id="14" name="Gerader Verbinder 13"/>
          <p:cNvCxnSpPr/>
          <p:nvPr/>
        </p:nvCxnSpPr>
        <p:spPr bwMode="auto">
          <a:xfrm>
            <a:off x="3995936" y="4005064"/>
            <a:ext cx="1080120" cy="0"/>
          </a:xfrm>
          <a:prstGeom prst="line">
            <a:avLst/>
          </a:prstGeom>
          <a:solidFill>
            <a:schemeClr val="tx2">
              <a:alpha val="89999"/>
            </a:schemeClr>
          </a:solidFill>
          <a:ln w="63500" cap="flat" cmpd="sng" algn="ctr">
            <a:solidFill>
              <a:schemeClr val="accent2">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Gerader Verbinder 14"/>
          <p:cNvCxnSpPr/>
          <p:nvPr/>
        </p:nvCxnSpPr>
        <p:spPr bwMode="auto">
          <a:xfrm>
            <a:off x="2437638" y="3997896"/>
            <a:ext cx="766981" cy="7168"/>
          </a:xfrm>
          <a:prstGeom prst="line">
            <a:avLst/>
          </a:prstGeom>
          <a:solidFill>
            <a:schemeClr val="tx2">
              <a:alpha val="89999"/>
            </a:schemeClr>
          </a:solidFill>
          <a:ln w="63500" cap="flat" cmpd="sng" algn="ctr">
            <a:solidFill>
              <a:schemeClr val="accent2">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Gerader Verbinder 18"/>
          <p:cNvCxnSpPr/>
          <p:nvPr/>
        </p:nvCxnSpPr>
        <p:spPr bwMode="auto">
          <a:xfrm>
            <a:off x="1637206" y="5209676"/>
            <a:ext cx="800432" cy="523580"/>
          </a:xfrm>
          <a:prstGeom prst="line">
            <a:avLst/>
          </a:prstGeom>
          <a:solidFill>
            <a:schemeClr val="tx2">
              <a:alpha val="89999"/>
            </a:schemeClr>
          </a:solidFill>
          <a:ln w="63500" cap="flat" cmpd="sng" algn="ctr">
            <a:solidFill>
              <a:schemeClr val="accent2">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Gerader Verbinder 20"/>
          <p:cNvCxnSpPr/>
          <p:nvPr/>
        </p:nvCxnSpPr>
        <p:spPr bwMode="auto">
          <a:xfrm flipV="1">
            <a:off x="3213893" y="5738234"/>
            <a:ext cx="903009" cy="1"/>
          </a:xfrm>
          <a:prstGeom prst="line">
            <a:avLst/>
          </a:prstGeom>
          <a:solidFill>
            <a:schemeClr val="tx2">
              <a:alpha val="89999"/>
            </a:schemeClr>
          </a:solidFill>
          <a:ln w="63500" cap="flat" cmpd="sng" algn="ctr">
            <a:solidFill>
              <a:schemeClr val="accent2">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Gerader Verbinder 23"/>
          <p:cNvCxnSpPr/>
          <p:nvPr/>
        </p:nvCxnSpPr>
        <p:spPr bwMode="auto">
          <a:xfrm flipV="1">
            <a:off x="5286994" y="4849636"/>
            <a:ext cx="921100" cy="720079"/>
          </a:xfrm>
          <a:prstGeom prst="line">
            <a:avLst/>
          </a:prstGeom>
          <a:solidFill>
            <a:schemeClr val="tx2">
              <a:alpha val="89999"/>
            </a:schemeClr>
          </a:solidFill>
          <a:ln w="63500" cap="flat" cmpd="sng" algn="ctr">
            <a:solidFill>
              <a:schemeClr val="accent2">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Gerader Verbinder 26"/>
          <p:cNvCxnSpPr/>
          <p:nvPr/>
        </p:nvCxnSpPr>
        <p:spPr bwMode="auto">
          <a:xfrm flipH="1" flipV="1">
            <a:off x="5715431" y="4028686"/>
            <a:ext cx="492663" cy="570125"/>
          </a:xfrm>
          <a:prstGeom prst="line">
            <a:avLst/>
          </a:prstGeom>
          <a:solidFill>
            <a:schemeClr val="tx2">
              <a:alpha val="89999"/>
            </a:schemeClr>
          </a:solidFill>
          <a:ln w="63500" cap="flat" cmpd="sng" algn="ctr">
            <a:solidFill>
              <a:schemeClr val="accent2">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Gerader Verbinder 30"/>
          <p:cNvCxnSpPr/>
          <p:nvPr/>
        </p:nvCxnSpPr>
        <p:spPr bwMode="auto">
          <a:xfrm flipH="1">
            <a:off x="1458418" y="4170362"/>
            <a:ext cx="292183" cy="478765"/>
          </a:xfrm>
          <a:prstGeom prst="line">
            <a:avLst/>
          </a:prstGeom>
          <a:solidFill>
            <a:schemeClr val="tx2">
              <a:alpha val="89999"/>
            </a:schemeClr>
          </a:solidFill>
          <a:ln w="63500" cap="flat" cmpd="sng" algn="ctr">
            <a:solidFill>
              <a:schemeClr val="accent2">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Gerader Verbinder 19"/>
          <p:cNvCxnSpPr/>
          <p:nvPr/>
        </p:nvCxnSpPr>
        <p:spPr bwMode="auto">
          <a:xfrm>
            <a:off x="3995936" y="3861048"/>
            <a:ext cx="1080120" cy="0"/>
          </a:xfrm>
          <a:prstGeom prst="line">
            <a:avLst/>
          </a:prstGeom>
          <a:solidFill>
            <a:schemeClr val="tx2">
              <a:alpha val="89999"/>
            </a:schemeClr>
          </a:solidFill>
          <a:ln w="635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Gerader Verbinder 21"/>
          <p:cNvCxnSpPr/>
          <p:nvPr/>
        </p:nvCxnSpPr>
        <p:spPr bwMode="auto">
          <a:xfrm>
            <a:off x="2431815" y="3857464"/>
            <a:ext cx="766981" cy="7168"/>
          </a:xfrm>
          <a:prstGeom prst="line">
            <a:avLst/>
          </a:prstGeom>
          <a:solidFill>
            <a:schemeClr val="tx2">
              <a:alpha val="89999"/>
            </a:schemeClr>
          </a:solidFill>
          <a:ln w="635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Gerader Verbinder 22"/>
          <p:cNvCxnSpPr/>
          <p:nvPr/>
        </p:nvCxnSpPr>
        <p:spPr bwMode="auto">
          <a:xfrm flipH="1">
            <a:off x="1317158" y="4153693"/>
            <a:ext cx="292183" cy="478765"/>
          </a:xfrm>
          <a:prstGeom prst="line">
            <a:avLst/>
          </a:prstGeom>
          <a:solidFill>
            <a:schemeClr val="tx2">
              <a:alpha val="89999"/>
            </a:schemeClr>
          </a:solidFill>
          <a:ln w="635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Gerader Verbinder 24"/>
          <p:cNvCxnSpPr/>
          <p:nvPr/>
        </p:nvCxnSpPr>
        <p:spPr bwMode="auto">
          <a:xfrm>
            <a:off x="1644961" y="5369544"/>
            <a:ext cx="731646" cy="483240"/>
          </a:xfrm>
          <a:prstGeom prst="line">
            <a:avLst/>
          </a:prstGeom>
          <a:solidFill>
            <a:schemeClr val="tx2">
              <a:alpha val="89999"/>
            </a:schemeClr>
          </a:solidFill>
          <a:ln w="635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Gerader Verbinder 25"/>
          <p:cNvCxnSpPr/>
          <p:nvPr/>
        </p:nvCxnSpPr>
        <p:spPr bwMode="auto">
          <a:xfrm flipV="1">
            <a:off x="3290860" y="5863754"/>
            <a:ext cx="903009" cy="1"/>
          </a:xfrm>
          <a:prstGeom prst="line">
            <a:avLst/>
          </a:prstGeom>
          <a:solidFill>
            <a:schemeClr val="tx2">
              <a:alpha val="89999"/>
            </a:schemeClr>
          </a:solidFill>
          <a:ln w="635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Gerader Verbinder 27"/>
          <p:cNvCxnSpPr/>
          <p:nvPr/>
        </p:nvCxnSpPr>
        <p:spPr bwMode="auto">
          <a:xfrm flipV="1">
            <a:off x="5337198" y="4980401"/>
            <a:ext cx="921100" cy="720079"/>
          </a:xfrm>
          <a:prstGeom prst="line">
            <a:avLst/>
          </a:prstGeom>
          <a:solidFill>
            <a:schemeClr val="tx2">
              <a:alpha val="89999"/>
            </a:schemeClr>
          </a:solidFill>
          <a:ln w="635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Gerader Verbinder 28"/>
          <p:cNvCxnSpPr/>
          <p:nvPr/>
        </p:nvCxnSpPr>
        <p:spPr bwMode="auto">
          <a:xfrm flipH="1" flipV="1">
            <a:off x="5747544" y="3864632"/>
            <a:ext cx="596043" cy="681071"/>
          </a:xfrm>
          <a:prstGeom prst="line">
            <a:avLst/>
          </a:prstGeom>
          <a:solidFill>
            <a:schemeClr val="tx2">
              <a:alpha val="89999"/>
            </a:schemeClr>
          </a:solidFill>
          <a:ln w="635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Gerader Verbinder 31"/>
          <p:cNvCxnSpPr/>
          <p:nvPr/>
        </p:nvCxnSpPr>
        <p:spPr bwMode="auto">
          <a:xfrm>
            <a:off x="3995936" y="3717032"/>
            <a:ext cx="1080120" cy="0"/>
          </a:xfrm>
          <a:prstGeom prst="line">
            <a:avLst/>
          </a:prstGeom>
          <a:solidFill>
            <a:schemeClr val="tx2">
              <a:alpha val="89999"/>
            </a:schemeClr>
          </a:solidFill>
          <a:ln w="635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Gerader Verbinder 32"/>
          <p:cNvCxnSpPr/>
          <p:nvPr/>
        </p:nvCxnSpPr>
        <p:spPr bwMode="auto">
          <a:xfrm>
            <a:off x="2434145" y="3715810"/>
            <a:ext cx="766981" cy="7168"/>
          </a:xfrm>
          <a:prstGeom prst="line">
            <a:avLst/>
          </a:prstGeom>
          <a:solidFill>
            <a:schemeClr val="tx2">
              <a:alpha val="89999"/>
            </a:schemeClr>
          </a:solidFill>
          <a:ln w="635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Gerader Verbinder 33"/>
          <p:cNvCxnSpPr/>
          <p:nvPr/>
        </p:nvCxnSpPr>
        <p:spPr bwMode="auto">
          <a:xfrm flipH="1">
            <a:off x="1161961" y="4154747"/>
            <a:ext cx="292183" cy="478765"/>
          </a:xfrm>
          <a:prstGeom prst="line">
            <a:avLst/>
          </a:prstGeom>
          <a:solidFill>
            <a:schemeClr val="tx2">
              <a:alpha val="89999"/>
            </a:schemeClr>
          </a:solidFill>
          <a:ln w="635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Gerader Verbinder 34"/>
          <p:cNvCxnSpPr/>
          <p:nvPr/>
        </p:nvCxnSpPr>
        <p:spPr bwMode="auto">
          <a:xfrm>
            <a:off x="1594757" y="5504416"/>
            <a:ext cx="731646" cy="483240"/>
          </a:xfrm>
          <a:prstGeom prst="line">
            <a:avLst/>
          </a:prstGeom>
          <a:solidFill>
            <a:schemeClr val="tx2">
              <a:alpha val="89999"/>
            </a:schemeClr>
          </a:solidFill>
          <a:ln w="635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Gerader Verbinder 35"/>
          <p:cNvCxnSpPr/>
          <p:nvPr/>
        </p:nvCxnSpPr>
        <p:spPr bwMode="auto">
          <a:xfrm flipV="1">
            <a:off x="3379051" y="6006507"/>
            <a:ext cx="903009" cy="1"/>
          </a:xfrm>
          <a:prstGeom prst="line">
            <a:avLst/>
          </a:prstGeom>
          <a:solidFill>
            <a:schemeClr val="tx2">
              <a:alpha val="89999"/>
            </a:schemeClr>
          </a:solidFill>
          <a:ln w="635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Gerader Verbinder 36"/>
          <p:cNvCxnSpPr/>
          <p:nvPr/>
        </p:nvCxnSpPr>
        <p:spPr bwMode="auto">
          <a:xfrm flipV="1">
            <a:off x="5355289" y="5151481"/>
            <a:ext cx="921100" cy="720079"/>
          </a:xfrm>
          <a:prstGeom prst="line">
            <a:avLst/>
          </a:prstGeom>
          <a:solidFill>
            <a:schemeClr val="tx2">
              <a:alpha val="89999"/>
            </a:schemeClr>
          </a:solidFill>
          <a:ln w="635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Gerader Verbinder 37"/>
          <p:cNvCxnSpPr/>
          <p:nvPr/>
        </p:nvCxnSpPr>
        <p:spPr bwMode="auto">
          <a:xfrm flipH="1" flipV="1">
            <a:off x="5778258" y="3693552"/>
            <a:ext cx="695746" cy="814506"/>
          </a:xfrm>
          <a:prstGeom prst="line">
            <a:avLst/>
          </a:prstGeom>
          <a:solidFill>
            <a:schemeClr val="tx2">
              <a:alpha val="89999"/>
            </a:schemeClr>
          </a:solidFill>
          <a:ln w="635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9" name="Grafik 38"/>
          <p:cNvPicPr>
            <a:picLocks noChangeAspect="1"/>
          </p:cNvPicPr>
          <p:nvPr/>
        </p:nvPicPr>
        <p:blipFill>
          <a:blip r:embed="rId9"/>
          <a:stretch>
            <a:fillRect/>
          </a:stretch>
        </p:blipFill>
        <p:spPr>
          <a:xfrm>
            <a:off x="2189996" y="3843812"/>
            <a:ext cx="563438" cy="649152"/>
          </a:xfrm>
          <a:prstGeom prst="rect">
            <a:avLst/>
          </a:prstGeom>
        </p:spPr>
      </p:pic>
      <p:pic>
        <p:nvPicPr>
          <p:cNvPr id="40" name="Grafik 39"/>
          <p:cNvPicPr>
            <a:picLocks noChangeAspect="1"/>
          </p:cNvPicPr>
          <p:nvPr/>
        </p:nvPicPr>
        <p:blipFill>
          <a:blip r:embed="rId10"/>
          <a:stretch>
            <a:fillRect/>
          </a:stretch>
        </p:blipFill>
        <p:spPr>
          <a:xfrm>
            <a:off x="3726397" y="3864251"/>
            <a:ext cx="417725" cy="608275"/>
          </a:xfrm>
          <a:prstGeom prst="rect">
            <a:avLst/>
          </a:prstGeom>
        </p:spPr>
      </p:pic>
      <p:pic>
        <p:nvPicPr>
          <p:cNvPr id="41" name="Grafik 40"/>
          <p:cNvPicPr>
            <a:picLocks noChangeAspect="1"/>
          </p:cNvPicPr>
          <p:nvPr/>
        </p:nvPicPr>
        <p:blipFill>
          <a:blip r:embed="rId9"/>
          <a:stretch>
            <a:fillRect/>
          </a:stretch>
        </p:blipFill>
        <p:spPr>
          <a:xfrm>
            <a:off x="1803259" y="3995852"/>
            <a:ext cx="563438" cy="649152"/>
          </a:xfrm>
          <a:prstGeom prst="rect">
            <a:avLst/>
          </a:prstGeom>
        </p:spPr>
      </p:pic>
      <p:pic>
        <p:nvPicPr>
          <p:cNvPr id="42" name="Grafik 41"/>
          <p:cNvPicPr>
            <a:picLocks noChangeAspect="1"/>
          </p:cNvPicPr>
          <p:nvPr/>
        </p:nvPicPr>
        <p:blipFill>
          <a:blip r:embed="rId10"/>
          <a:stretch>
            <a:fillRect/>
          </a:stretch>
        </p:blipFill>
        <p:spPr>
          <a:xfrm>
            <a:off x="1525649" y="5132843"/>
            <a:ext cx="417725" cy="608275"/>
          </a:xfrm>
          <a:prstGeom prst="rect">
            <a:avLst/>
          </a:prstGeom>
        </p:spPr>
      </p:pic>
      <p:pic>
        <p:nvPicPr>
          <p:cNvPr id="43" name="Grafik 42"/>
          <p:cNvPicPr>
            <a:picLocks noChangeAspect="1"/>
          </p:cNvPicPr>
          <p:nvPr/>
        </p:nvPicPr>
        <p:blipFill>
          <a:blip r:embed="rId10"/>
          <a:stretch>
            <a:fillRect/>
          </a:stretch>
        </p:blipFill>
        <p:spPr>
          <a:xfrm>
            <a:off x="5000243" y="3986459"/>
            <a:ext cx="417725" cy="608275"/>
          </a:xfrm>
          <a:prstGeom prst="rect">
            <a:avLst/>
          </a:prstGeom>
        </p:spPr>
      </p:pic>
      <p:pic>
        <p:nvPicPr>
          <p:cNvPr id="44" name="Grafik 43"/>
          <p:cNvPicPr>
            <a:picLocks noChangeAspect="1"/>
          </p:cNvPicPr>
          <p:nvPr/>
        </p:nvPicPr>
        <p:blipFill>
          <a:blip r:embed="rId9"/>
          <a:stretch>
            <a:fillRect/>
          </a:stretch>
        </p:blipFill>
        <p:spPr>
          <a:xfrm>
            <a:off x="3013035" y="5154225"/>
            <a:ext cx="563438" cy="649152"/>
          </a:xfrm>
          <a:prstGeom prst="rect">
            <a:avLst/>
          </a:prstGeom>
        </p:spPr>
      </p:pic>
      <p:pic>
        <p:nvPicPr>
          <p:cNvPr id="45" name="Grafik 44"/>
          <p:cNvPicPr>
            <a:picLocks noChangeAspect="1"/>
          </p:cNvPicPr>
          <p:nvPr/>
        </p:nvPicPr>
        <p:blipFill>
          <a:blip r:embed="rId9"/>
          <a:stretch>
            <a:fillRect/>
          </a:stretch>
        </p:blipFill>
        <p:spPr>
          <a:xfrm>
            <a:off x="4096461" y="5132496"/>
            <a:ext cx="563438" cy="649152"/>
          </a:xfrm>
          <a:prstGeom prst="rect">
            <a:avLst/>
          </a:prstGeom>
        </p:spPr>
      </p:pic>
      <p:sp>
        <p:nvSpPr>
          <p:cNvPr id="13" name="Nach oben gekrümmter Pfeil 12"/>
          <p:cNvSpPr/>
          <p:nvPr/>
        </p:nvSpPr>
        <p:spPr bwMode="auto">
          <a:xfrm>
            <a:off x="2054931" y="4800355"/>
            <a:ext cx="3300357" cy="500853"/>
          </a:xfrm>
          <a:prstGeom prst="curvedUpArrow">
            <a:avLst/>
          </a:prstGeom>
          <a:solidFill>
            <a:schemeClr val="tx2">
              <a:alpha val="89999"/>
            </a:schemeClr>
          </a:solidFill>
          <a:ln>
            <a:noFill/>
          </a:ln>
          <a:effectLst/>
          <a:extLst>
            <a:ext uri="{91240B29-F687-4F45-9708-019B960494DF}">
              <a14:hiddenLine xmlns:a14="http://schemas.microsoft.com/office/drawing/2010/main" w="9525" cap="flat" cmpd="sng" algn="ctr">
                <a:solidFill>
                  <a:schemeClr val="accent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panose="020B0604020202020204" pitchFamily="34" charset="0"/>
            </a:endParaRPr>
          </a:p>
        </p:txBody>
      </p:sp>
      <p:sp>
        <p:nvSpPr>
          <p:cNvPr id="53" name="Nach oben gekrümmter Pfeil 52"/>
          <p:cNvSpPr/>
          <p:nvPr/>
        </p:nvSpPr>
        <p:spPr bwMode="auto">
          <a:xfrm rot="10800000">
            <a:off x="1979713" y="4293096"/>
            <a:ext cx="3313786" cy="500853"/>
          </a:xfrm>
          <a:prstGeom prst="curvedUpArrow">
            <a:avLst/>
          </a:prstGeom>
          <a:solidFill>
            <a:schemeClr val="tx2">
              <a:alpha val="89999"/>
            </a:schemeClr>
          </a:solidFill>
          <a:ln>
            <a:noFill/>
          </a:ln>
          <a:effectLst/>
          <a:extLst>
            <a:ext uri="{91240B29-F687-4F45-9708-019B960494DF}">
              <a14:hiddenLine xmlns:a14="http://schemas.microsoft.com/office/drawing/2010/main" w="9525" cap="flat" cmpd="sng" algn="ctr">
                <a:solidFill>
                  <a:schemeClr val="accent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panose="020B0604020202020204" pitchFamily="34" charset="0"/>
            </a:endParaRPr>
          </a:p>
        </p:txBody>
      </p:sp>
      <p:sp>
        <p:nvSpPr>
          <p:cNvPr id="46" name="Inhaltsplatzhalter 2"/>
          <p:cNvSpPr txBox="1">
            <a:spLocks/>
          </p:cNvSpPr>
          <p:nvPr/>
        </p:nvSpPr>
        <p:spPr bwMode="auto">
          <a:xfrm>
            <a:off x="539750" y="2204864"/>
            <a:ext cx="8061325" cy="3786361"/>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lvl1pPr marL="342900" indent="-342900" algn="l" rtl="0" eaLnBrk="1" fontAlgn="base" hangingPunct="1">
              <a:lnSpc>
                <a:spcPts val="2200"/>
              </a:lnSpc>
              <a:spcBef>
                <a:spcPct val="0"/>
              </a:spcBef>
              <a:spcAft>
                <a:spcPct val="0"/>
              </a:spcAft>
              <a:defRPr sz="1400">
                <a:solidFill>
                  <a:srgbClr val="000000"/>
                </a:solidFill>
                <a:latin typeface="+mn-lt"/>
                <a:ea typeface="+mn-ea"/>
                <a:cs typeface="+mn-cs"/>
              </a:defRPr>
            </a:lvl1pPr>
            <a:lvl2pPr marL="784225" indent="-244475" algn="l" rtl="0" eaLnBrk="1" fontAlgn="base" hangingPunct="1">
              <a:spcBef>
                <a:spcPct val="20000"/>
              </a:spcBef>
              <a:spcAft>
                <a:spcPct val="0"/>
              </a:spcAft>
              <a:buFont typeface="Arial" charset="0"/>
              <a:buChar char="–"/>
              <a:defRPr sz="1400">
                <a:solidFill>
                  <a:srgbClr val="000000"/>
                </a:solidFill>
                <a:latin typeface="+mn-lt"/>
                <a:ea typeface="+mn-ea"/>
              </a:defRPr>
            </a:lvl2pPr>
            <a:lvl3pPr marL="1192213" indent="-228600" algn="l" rtl="0" eaLnBrk="1" fontAlgn="base" hangingPunct="1">
              <a:spcBef>
                <a:spcPct val="20000"/>
              </a:spcBef>
              <a:spcAft>
                <a:spcPct val="0"/>
              </a:spcAft>
              <a:buChar char="•"/>
              <a:defRPr sz="1400">
                <a:solidFill>
                  <a:schemeClr val="tx1"/>
                </a:solidFill>
                <a:latin typeface="+mn-lt"/>
                <a:ea typeface="+mn-ea"/>
              </a:defRPr>
            </a:lvl3pPr>
            <a:lvl4pPr marL="1600200" indent="-228600" algn="l" rtl="0" eaLnBrk="1" fontAlgn="base" hangingPunct="1">
              <a:spcBef>
                <a:spcPct val="20000"/>
              </a:spcBef>
              <a:spcAft>
                <a:spcPct val="0"/>
              </a:spcAft>
              <a:buChar char="–"/>
              <a:defRPr sz="1400">
                <a:solidFill>
                  <a:schemeClr val="tx1"/>
                </a:solidFill>
                <a:latin typeface="+mn-lt"/>
                <a:ea typeface="+mn-ea"/>
              </a:defRPr>
            </a:lvl4pPr>
            <a:lvl5pPr marL="2057400" indent="-228600" algn="l" rtl="0" eaLnBrk="1" fontAlgn="base" hangingPunct="1">
              <a:spcBef>
                <a:spcPct val="20000"/>
              </a:spcBef>
              <a:spcAft>
                <a:spcPct val="0"/>
              </a:spcAft>
              <a:buChar char="»"/>
              <a:defRPr sz="1400">
                <a:solidFill>
                  <a:schemeClr val="tx1"/>
                </a:solidFill>
                <a:latin typeface="+mn-lt"/>
                <a:ea typeface="+mn-ea"/>
              </a:defRPr>
            </a:lvl5pPr>
            <a:lvl6pPr marL="2514600" indent="-228600" algn="l" rtl="0" eaLnBrk="1" fontAlgn="base" hangingPunct="1">
              <a:spcBef>
                <a:spcPct val="20000"/>
              </a:spcBef>
              <a:spcAft>
                <a:spcPct val="0"/>
              </a:spcAft>
              <a:buChar char="»"/>
              <a:defRPr sz="1400">
                <a:solidFill>
                  <a:schemeClr val="tx1"/>
                </a:solidFill>
                <a:latin typeface="+mn-lt"/>
                <a:ea typeface="+mn-ea"/>
              </a:defRPr>
            </a:lvl6pPr>
            <a:lvl7pPr marL="2971800" indent="-228600" algn="l" rtl="0" eaLnBrk="1" fontAlgn="base" hangingPunct="1">
              <a:spcBef>
                <a:spcPct val="20000"/>
              </a:spcBef>
              <a:spcAft>
                <a:spcPct val="0"/>
              </a:spcAft>
              <a:buChar char="»"/>
              <a:defRPr sz="1400">
                <a:solidFill>
                  <a:schemeClr val="tx1"/>
                </a:solidFill>
                <a:latin typeface="+mn-lt"/>
                <a:ea typeface="+mn-ea"/>
              </a:defRPr>
            </a:lvl7pPr>
            <a:lvl8pPr marL="3429000" indent="-228600" algn="l" rtl="0" eaLnBrk="1" fontAlgn="base" hangingPunct="1">
              <a:spcBef>
                <a:spcPct val="20000"/>
              </a:spcBef>
              <a:spcAft>
                <a:spcPct val="0"/>
              </a:spcAft>
              <a:buChar char="»"/>
              <a:defRPr sz="1400">
                <a:solidFill>
                  <a:schemeClr val="tx1"/>
                </a:solidFill>
                <a:latin typeface="+mn-lt"/>
                <a:ea typeface="+mn-ea"/>
              </a:defRPr>
            </a:lvl8pPr>
            <a:lvl9pPr marL="3886200" indent="-228600" algn="l" rtl="0" eaLnBrk="1" fontAlgn="base" hangingPunct="1">
              <a:spcBef>
                <a:spcPct val="20000"/>
              </a:spcBef>
              <a:spcAft>
                <a:spcPct val="0"/>
              </a:spcAft>
              <a:buChar char="»"/>
              <a:defRPr sz="1400">
                <a:solidFill>
                  <a:schemeClr val="tx1"/>
                </a:solidFill>
                <a:latin typeface="+mn-lt"/>
                <a:ea typeface="+mn-ea"/>
              </a:defRPr>
            </a:lvl9pPr>
          </a:lstStyle>
          <a:p>
            <a:r>
              <a:rPr lang="en-US" kern="0" dirty="0"/>
              <a:t>Origin of the idea: </a:t>
            </a:r>
          </a:p>
          <a:p>
            <a:pPr lvl="1">
              <a:buFont typeface="Arial" panose="020B0604020202020204" pitchFamily="34" charset="0"/>
              <a:buChar char="•"/>
            </a:pPr>
            <a:r>
              <a:rPr lang="en-US" kern="0" dirty="0">
                <a:solidFill>
                  <a:schemeClr val="tx1"/>
                </a:solidFill>
              </a:rPr>
              <a:t>Shared: supply per demand, payment per use</a:t>
            </a:r>
          </a:p>
          <a:p>
            <a:pPr lvl="1">
              <a:buFont typeface="Arial" panose="020B0604020202020204" pitchFamily="34" charset="0"/>
              <a:buChar char="•"/>
            </a:pPr>
            <a:r>
              <a:rPr lang="en-US" kern="0" dirty="0">
                <a:solidFill>
                  <a:schemeClr val="accent2"/>
                </a:solidFill>
              </a:rPr>
              <a:t>Water Supply, </a:t>
            </a:r>
            <a:r>
              <a:rPr lang="en-US" kern="0" dirty="0">
                <a:solidFill>
                  <a:schemeClr val="tx2"/>
                </a:solidFill>
              </a:rPr>
              <a:t>Power Supply, </a:t>
            </a:r>
            <a:r>
              <a:rPr lang="en-US" kern="0" dirty="0">
                <a:solidFill>
                  <a:schemeClr val="tx1"/>
                </a:solidFill>
              </a:rPr>
              <a:t>Internet – computing time?</a:t>
            </a:r>
          </a:p>
        </p:txBody>
      </p:sp>
    </p:spTree>
    <p:extLst>
      <p:ext uri="{BB962C8B-B14F-4D97-AF65-F5344CB8AC3E}">
        <p14:creationId xmlns:p14="http://schemas.microsoft.com/office/powerpoint/2010/main" val="709299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9750" y="1740115"/>
            <a:ext cx="8061325" cy="358560"/>
          </a:xfrm>
        </p:spPr>
        <p:txBody>
          <a:bodyPr/>
          <a:lstStyle/>
          <a:p>
            <a:r>
              <a:rPr lang="en-US" dirty="0"/>
              <a:t>Grid Computing - Definition</a:t>
            </a:r>
          </a:p>
        </p:txBody>
      </p:sp>
      <p:sp>
        <p:nvSpPr>
          <p:cNvPr id="3" name="Inhaltsplatzhalter 2"/>
          <p:cNvSpPr>
            <a:spLocks noGrp="1"/>
          </p:cNvSpPr>
          <p:nvPr>
            <p:ph idx="1"/>
          </p:nvPr>
        </p:nvSpPr>
        <p:spPr>
          <a:xfrm>
            <a:off x="539750" y="2132013"/>
            <a:ext cx="8061325" cy="3859212"/>
          </a:xfrm>
        </p:spPr>
        <p:txBody>
          <a:bodyPr/>
          <a:lstStyle/>
          <a:p>
            <a:r>
              <a:rPr lang="en-US" dirty="0">
                <a:solidFill>
                  <a:schemeClr val="accent1"/>
                </a:solidFill>
              </a:rPr>
              <a:t>Flexible, secure, coordinated use of resources </a:t>
            </a:r>
            <a:r>
              <a:rPr lang="en-US" dirty="0"/>
              <a:t>among a </a:t>
            </a:r>
            <a:r>
              <a:rPr lang="en-US" dirty="0">
                <a:solidFill>
                  <a:schemeClr val="accent1"/>
                </a:solidFill>
              </a:rPr>
              <a:t>dynamic group </a:t>
            </a:r>
            <a:r>
              <a:rPr lang="en-US" dirty="0"/>
              <a:t>of individuals, institutions and resources </a:t>
            </a:r>
          </a:p>
          <a:p>
            <a:pPr lvl="1">
              <a:buFont typeface="Arial" panose="020B0604020202020204" pitchFamily="34" charset="0"/>
              <a:buChar char="•"/>
            </a:pPr>
            <a:r>
              <a:rPr lang="en-US" dirty="0"/>
              <a:t>(The Anatomy of the Grid: Enabling Scalable Virtual Organizations)</a:t>
            </a:r>
          </a:p>
          <a:p>
            <a:endParaRPr lang="en-US" dirty="0"/>
          </a:p>
          <a:p>
            <a:r>
              <a:rPr lang="en-US" dirty="0"/>
              <a:t>Enabling of communities („virtual organizations“) to </a:t>
            </a:r>
            <a:r>
              <a:rPr lang="en-US" dirty="0">
                <a:solidFill>
                  <a:schemeClr val="accent1"/>
                </a:solidFill>
              </a:rPr>
              <a:t>share spatially distributed </a:t>
            </a:r>
            <a:r>
              <a:rPr lang="en-US" dirty="0"/>
              <a:t>resources in order to reach a mutual aim with the following assumptions:</a:t>
            </a:r>
          </a:p>
          <a:p>
            <a:endParaRPr lang="en-US" dirty="0"/>
          </a:p>
          <a:p>
            <a:pPr lvl="1">
              <a:buFont typeface="Arial" panose="020B0604020202020204" pitchFamily="34" charset="0"/>
              <a:buChar char="•"/>
            </a:pPr>
            <a:r>
              <a:rPr lang="en-US" dirty="0">
                <a:solidFill>
                  <a:schemeClr val="accent1"/>
                </a:solidFill>
              </a:rPr>
              <a:t>no central </a:t>
            </a:r>
            <a:r>
              <a:rPr lang="en-US" dirty="0"/>
              <a:t>surveillance/control</a:t>
            </a:r>
          </a:p>
          <a:p>
            <a:pPr lvl="1">
              <a:buFont typeface="Arial" panose="020B0604020202020204" pitchFamily="34" charset="0"/>
              <a:buChar char="•"/>
            </a:pPr>
            <a:r>
              <a:rPr lang="en-US" dirty="0">
                <a:solidFill>
                  <a:schemeClr val="accent1"/>
                </a:solidFill>
              </a:rPr>
              <a:t>no information </a:t>
            </a:r>
            <a:r>
              <a:rPr lang="en-US" dirty="0"/>
              <a:t>on shared/participating resources</a:t>
            </a:r>
          </a:p>
          <a:p>
            <a:pPr lvl="1">
              <a:buFont typeface="Arial" panose="020B0604020202020204" pitchFamily="34" charset="0"/>
              <a:buChar char="•"/>
            </a:pPr>
            <a:r>
              <a:rPr lang="en-US" dirty="0"/>
              <a:t>without the pressure of preceding, </a:t>
            </a:r>
            <a:r>
              <a:rPr lang="en-US" dirty="0">
                <a:solidFill>
                  <a:schemeClr val="accent1"/>
                </a:solidFill>
              </a:rPr>
              <a:t>static</a:t>
            </a:r>
            <a:r>
              <a:rPr lang="en-US" b="1" dirty="0"/>
              <a:t> </a:t>
            </a:r>
            <a:r>
              <a:rPr lang="en-US" dirty="0"/>
              <a:t>agreements, … </a:t>
            </a:r>
          </a:p>
          <a:p>
            <a:endParaRPr lang="en-US" dirty="0"/>
          </a:p>
        </p:txBody>
      </p:sp>
      <p:sp>
        <p:nvSpPr>
          <p:cNvPr id="4" name="Fußzeilenplatzhalter 3"/>
          <p:cNvSpPr>
            <a:spLocks noGrp="1"/>
          </p:cNvSpPr>
          <p:nvPr>
            <p:ph type="ftr" sz="quarter" idx="10"/>
          </p:nvPr>
        </p:nvSpPr>
        <p:spPr>
          <a:xfrm>
            <a:off x="563985" y="6381328"/>
            <a:ext cx="6624638" cy="152400"/>
          </a:xfrm>
        </p:spPr>
        <p:txBody>
          <a:bodyPr/>
          <a:lstStyle/>
          <a:p>
            <a:r>
              <a:rPr lang="en-US" b="0" dirty="0" err="1"/>
              <a:t>Danh</a:t>
            </a:r>
            <a:r>
              <a:rPr lang="en-US" b="0" dirty="0"/>
              <a:t> Le Phuoc, TU Berlin, Distributed Algorithms 2018/19</a:t>
            </a:r>
          </a:p>
        </p:txBody>
      </p:sp>
      <p:sp>
        <p:nvSpPr>
          <p:cNvPr id="5" name="Foliennummernplatzhalter 4"/>
          <p:cNvSpPr>
            <a:spLocks noGrp="1"/>
          </p:cNvSpPr>
          <p:nvPr>
            <p:ph type="sldNum" sz="quarter" idx="11"/>
          </p:nvPr>
        </p:nvSpPr>
        <p:spPr/>
        <p:txBody>
          <a:bodyPr/>
          <a:lstStyle/>
          <a:p>
            <a:r>
              <a:rPr lang="en-US" altLang="de-DE" dirty="0"/>
              <a:t>Slide </a:t>
            </a:r>
            <a:fld id="{EA72B010-C6DB-42A1-A25B-7BA4A7AE9CB7}" type="slidenum">
              <a:rPr lang="en-US" altLang="de-DE" smtClean="0"/>
              <a:pPr/>
              <a:t>15</a:t>
            </a:fld>
            <a:endParaRPr lang="en-US" altLang="de-DE" dirty="0"/>
          </a:p>
        </p:txBody>
      </p:sp>
    </p:spTree>
    <p:extLst>
      <p:ext uri="{BB962C8B-B14F-4D97-AF65-F5344CB8AC3E}">
        <p14:creationId xmlns:p14="http://schemas.microsoft.com/office/powerpoint/2010/main" val="1411581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9750" y="1740115"/>
            <a:ext cx="8061325" cy="358560"/>
          </a:xfrm>
        </p:spPr>
        <p:txBody>
          <a:bodyPr/>
          <a:lstStyle/>
          <a:p>
            <a:r>
              <a:rPr lang="de-DE" dirty="0" err="1"/>
              <a:t>Grid</a:t>
            </a:r>
            <a:r>
              <a:rPr lang="de-DE" dirty="0"/>
              <a:t> Computing - Approach</a:t>
            </a:r>
          </a:p>
        </p:txBody>
      </p:sp>
      <p:sp>
        <p:nvSpPr>
          <p:cNvPr id="4" name="Fußzeilenplatzhalter 3"/>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5" name="Foliennummernplatzhalter 4"/>
          <p:cNvSpPr>
            <a:spLocks noGrp="1"/>
          </p:cNvSpPr>
          <p:nvPr>
            <p:ph type="sldNum" sz="quarter" idx="11"/>
          </p:nvPr>
        </p:nvSpPr>
        <p:spPr/>
        <p:txBody>
          <a:bodyPr/>
          <a:lstStyle/>
          <a:p>
            <a:r>
              <a:rPr lang="de-DE" altLang="de-DE" dirty="0"/>
              <a:t>Slide </a:t>
            </a:r>
            <a:fld id="{EA72B010-C6DB-42A1-A25B-7BA4A7AE9CB7}" type="slidenum">
              <a:rPr lang="de-DE" altLang="de-DE" smtClean="0"/>
              <a:pPr/>
              <a:t>16</a:t>
            </a:fld>
            <a:endParaRPr lang="de-DE" altLang="de-DE" dirty="0"/>
          </a:p>
        </p:txBody>
      </p:sp>
      <p:sp>
        <p:nvSpPr>
          <p:cNvPr id="9" name="Abgerundetes Rechteck 8"/>
          <p:cNvSpPr/>
          <p:nvPr/>
        </p:nvSpPr>
        <p:spPr bwMode="auto">
          <a:xfrm>
            <a:off x="3563888" y="3904626"/>
            <a:ext cx="1872208" cy="531472"/>
          </a:xfrm>
          <a:prstGeom prst="roundRect">
            <a:avLst>
              <a:gd name="adj" fmla="val 9572"/>
            </a:avLst>
          </a:prstGeom>
          <a:ln/>
          <a:ex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400" b="1" i="0" u="none" strike="noStrike" cap="none" normalizeH="0" baseline="0" dirty="0">
                <a:ln>
                  <a:noFill/>
                </a:ln>
                <a:solidFill>
                  <a:schemeClr val="tx1"/>
                </a:solidFill>
                <a:effectLst/>
                <a:latin typeface="Arial" panose="020B0604020202020204" pitchFamily="34" charset="0"/>
              </a:rPr>
              <a:t>User</a:t>
            </a:r>
          </a:p>
          <a:p>
            <a:pPr marL="0" marR="0" indent="0" algn="ctr" defTabSz="914400" rtl="0" eaLnBrk="1" fontAlgn="base" latinLnBrk="0" hangingPunct="1">
              <a:lnSpc>
                <a:spcPct val="100000"/>
              </a:lnSpc>
              <a:spcBef>
                <a:spcPct val="0"/>
              </a:spcBef>
              <a:spcAft>
                <a:spcPct val="0"/>
              </a:spcAft>
              <a:buClrTx/>
              <a:buSzTx/>
              <a:buFontTx/>
              <a:buNone/>
              <a:tabLst/>
            </a:pPr>
            <a:r>
              <a:rPr lang="de-DE" sz="1400" b="1" dirty="0">
                <a:solidFill>
                  <a:schemeClr val="tx1"/>
                </a:solidFill>
                <a:latin typeface="Arial" panose="020B0604020202020204" pitchFamily="34" charset="0"/>
              </a:rPr>
              <a:t>Interface</a:t>
            </a:r>
            <a:endParaRPr kumimoji="0" lang="de-DE" sz="1400" b="1" i="0" u="none" strike="noStrike" cap="none" normalizeH="0" baseline="0" dirty="0">
              <a:ln>
                <a:noFill/>
              </a:ln>
              <a:solidFill>
                <a:schemeClr val="tx1"/>
              </a:solidFill>
              <a:effectLst/>
              <a:latin typeface="Arial" panose="020B0604020202020204" pitchFamily="34" charset="0"/>
            </a:endParaRPr>
          </a:p>
        </p:txBody>
      </p:sp>
      <p:sp>
        <p:nvSpPr>
          <p:cNvPr id="39" name="Abgerundetes Rechteck 38"/>
          <p:cNvSpPr/>
          <p:nvPr/>
        </p:nvSpPr>
        <p:spPr bwMode="auto">
          <a:xfrm>
            <a:off x="5100481" y="3627826"/>
            <a:ext cx="671229" cy="531472"/>
          </a:xfrm>
          <a:prstGeom prst="roundRect">
            <a:avLst>
              <a:gd name="adj" fmla="val 9572"/>
            </a:avLst>
          </a:prstGeom>
          <a:ln/>
          <a:extLst/>
        </p:spPr>
        <p:style>
          <a:lnRef idx="1">
            <a:schemeClr val="accent5"/>
          </a:lnRef>
          <a:fillRef idx="1001">
            <a:schemeClr val="dk2"/>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400" b="1" i="0" u="none" strike="noStrike" cap="none" normalizeH="0" baseline="0" dirty="0">
                <a:ln>
                  <a:noFill/>
                </a:ln>
                <a:solidFill>
                  <a:schemeClr val="tx1"/>
                </a:solidFill>
                <a:effectLst/>
                <a:latin typeface="Arial" panose="020B0604020202020204" pitchFamily="34" charset="0"/>
              </a:rPr>
              <a:t>Job</a:t>
            </a:r>
          </a:p>
        </p:txBody>
      </p:sp>
      <p:sp>
        <p:nvSpPr>
          <p:cNvPr id="40" name="Abgerundetes Rechteck 39"/>
          <p:cNvSpPr/>
          <p:nvPr/>
        </p:nvSpPr>
        <p:spPr bwMode="auto">
          <a:xfrm>
            <a:off x="3012195" y="3662059"/>
            <a:ext cx="1103385" cy="451797"/>
          </a:xfrm>
          <a:prstGeom prst="roundRect">
            <a:avLst>
              <a:gd name="adj" fmla="val 9572"/>
            </a:avLst>
          </a:prstGeom>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400" b="1" i="0" u="none" strike="noStrike" cap="none" normalizeH="0" baseline="0" dirty="0">
                <a:ln>
                  <a:noFill/>
                </a:ln>
                <a:solidFill>
                  <a:schemeClr val="tx1"/>
                </a:solidFill>
                <a:effectLst/>
                <a:latin typeface="Arial" panose="020B0604020202020204" pitchFamily="34" charset="0"/>
              </a:rPr>
              <a:t>Demand</a:t>
            </a:r>
          </a:p>
        </p:txBody>
      </p:sp>
    </p:spTree>
    <p:extLst>
      <p:ext uri="{BB962C8B-B14F-4D97-AF65-F5344CB8AC3E}">
        <p14:creationId xmlns:p14="http://schemas.microsoft.com/office/powerpoint/2010/main" val="1192707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9750" y="1740115"/>
            <a:ext cx="8061325" cy="358560"/>
          </a:xfrm>
        </p:spPr>
        <p:txBody>
          <a:bodyPr/>
          <a:lstStyle/>
          <a:p>
            <a:r>
              <a:rPr lang="de-DE" dirty="0" err="1"/>
              <a:t>Grid</a:t>
            </a:r>
            <a:r>
              <a:rPr lang="de-DE" dirty="0"/>
              <a:t> Computing - Approach</a:t>
            </a:r>
          </a:p>
        </p:txBody>
      </p:sp>
      <p:sp>
        <p:nvSpPr>
          <p:cNvPr id="4" name="Fußzeilenplatzhalter 3"/>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5" name="Foliennummernplatzhalter 4"/>
          <p:cNvSpPr>
            <a:spLocks noGrp="1"/>
          </p:cNvSpPr>
          <p:nvPr>
            <p:ph type="sldNum" sz="quarter" idx="11"/>
          </p:nvPr>
        </p:nvSpPr>
        <p:spPr/>
        <p:txBody>
          <a:bodyPr/>
          <a:lstStyle/>
          <a:p>
            <a:r>
              <a:rPr lang="de-DE" altLang="de-DE" dirty="0"/>
              <a:t>Slide </a:t>
            </a:r>
            <a:fld id="{EA72B010-C6DB-42A1-A25B-7BA4A7AE9CB7}" type="slidenum">
              <a:rPr lang="de-DE" altLang="de-DE" smtClean="0"/>
              <a:pPr/>
              <a:t>17</a:t>
            </a:fld>
            <a:endParaRPr lang="de-DE" altLang="de-DE" dirty="0"/>
          </a:p>
        </p:txBody>
      </p:sp>
      <p:sp>
        <p:nvSpPr>
          <p:cNvPr id="9" name="Abgerundetes Rechteck 8"/>
          <p:cNvSpPr/>
          <p:nvPr/>
        </p:nvSpPr>
        <p:spPr bwMode="auto">
          <a:xfrm>
            <a:off x="3563888" y="3904626"/>
            <a:ext cx="1872208" cy="531472"/>
          </a:xfrm>
          <a:prstGeom prst="roundRect">
            <a:avLst>
              <a:gd name="adj" fmla="val 9572"/>
            </a:avLst>
          </a:prstGeom>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400" b="1" i="0" u="none" strike="noStrike" cap="none" normalizeH="0" baseline="0" dirty="0">
                <a:ln>
                  <a:noFill/>
                </a:ln>
                <a:solidFill>
                  <a:schemeClr val="tx1"/>
                </a:solidFill>
                <a:effectLst/>
                <a:latin typeface="Arial" panose="020B0604020202020204" pitchFamily="34" charset="0"/>
              </a:rPr>
              <a:t>User</a:t>
            </a:r>
          </a:p>
          <a:p>
            <a:pPr marL="0" marR="0" indent="0" algn="ctr" defTabSz="914400" rtl="0" eaLnBrk="1" fontAlgn="base" latinLnBrk="0" hangingPunct="1">
              <a:lnSpc>
                <a:spcPct val="100000"/>
              </a:lnSpc>
              <a:spcBef>
                <a:spcPct val="0"/>
              </a:spcBef>
              <a:spcAft>
                <a:spcPct val="0"/>
              </a:spcAft>
              <a:buClrTx/>
              <a:buSzTx/>
              <a:buFontTx/>
              <a:buNone/>
              <a:tabLst/>
            </a:pPr>
            <a:r>
              <a:rPr lang="de-DE" sz="1400" b="1" dirty="0">
                <a:solidFill>
                  <a:schemeClr val="tx1"/>
                </a:solidFill>
                <a:latin typeface="Arial" panose="020B0604020202020204" pitchFamily="34" charset="0"/>
              </a:rPr>
              <a:t>Interface</a:t>
            </a:r>
            <a:endParaRPr kumimoji="0" lang="de-DE" sz="1400" b="1" i="0" u="none" strike="noStrike" cap="none" normalizeH="0" baseline="0" dirty="0">
              <a:ln>
                <a:noFill/>
              </a:ln>
              <a:solidFill>
                <a:schemeClr val="tx1"/>
              </a:solidFill>
              <a:effectLst/>
              <a:latin typeface="Arial" panose="020B0604020202020204" pitchFamily="34" charset="0"/>
            </a:endParaRPr>
          </a:p>
        </p:txBody>
      </p:sp>
      <p:sp>
        <p:nvSpPr>
          <p:cNvPr id="8" name="Abgerundetes Rechteck 7"/>
          <p:cNvSpPr/>
          <p:nvPr/>
        </p:nvSpPr>
        <p:spPr bwMode="auto">
          <a:xfrm>
            <a:off x="5013183" y="2768958"/>
            <a:ext cx="1872208" cy="531472"/>
          </a:xfrm>
          <a:prstGeom prst="roundRect">
            <a:avLst>
              <a:gd name="adj" fmla="val 9572"/>
            </a:avLst>
          </a:prstGeom>
          <a:ln/>
          <a:ex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400" b="1" i="0" u="none" strike="noStrike" cap="none" normalizeH="0" baseline="0" dirty="0">
                <a:ln>
                  <a:noFill/>
                </a:ln>
                <a:solidFill>
                  <a:schemeClr val="tx1"/>
                </a:solidFill>
                <a:effectLst/>
                <a:latin typeface="Arial" panose="020B0604020202020204" pitchFamily="34" charset="0"/>
              </a:rPr>
              <a:t>Information</a:t>
            </a:r>
            <a:r>
              <a:rPr kumimoji="0" lang="de-DE" sz="1400" b="1" i="0" u="none" strike="noStrike" cap="none" normalizeH="0" dirty="0">
                <a:ln>
                  <a:noFill/>
                </a:ln>
                <a:solidFill>
                  <a:schemeClr val="tx1"/>
                </a:solidFill>
                <a:effectLst/>
                <a:latin typeface="Arial" panose="020B0604020202020204" pitchFamily="34" charset="0"/>
              </a:rPr>
              <a:t> </a:t>
            </a:r>
          </a:p>
          <a:p>
            <a:pPr marL="0" marR="0" indent="0" algn="ctr" defTabSz="914400" rtl="0" eaLnBrk="1" fontAlgn="base" latinLnBrk="0" hangingPunct="1">
              <a:lnSpc>
                <a:spcPct val="100000"/>
              </a:lnSpc>
              <a:spcBef>
                <a:spcPct val="0"/>
              </a:spcBef>
              <a:spcAft>
                <a:spcPct val="0"/>
              </a:spcAft>
              <a:buClrTx/>
              <a:buSzTx/>
              <a:buFontTx/>
              <a:buNone/>
              <a:tabLst/>
            </a:pPr>
            <a:r>
              <a:rPr kumimoji="0" lang="de-DE" sz="1400" b="1" i="0" u="none" strike="noStrike" cap="none" normalizeH="0" dirty="0">
                <a:ln>
                  <a:noFill/>
                </a:ln>
                <a:solidFill>
                  <a:schemeClr val="tx1"/>
                </a:solidFill>
                <a:effectLst/>
                <a:latin typeface="Arial" panose="020B0604020202020204" pitchFamily="34" charset="0"/>
              </a:rPr>
              <a:t>Service</a:t>
            </a:r>
            <a:endParaRPr kumimoji="0" lang="de-DE" sz="1400" b="1" i="0" u="none" strike="noStrike" cap="none" normalizeH="0" baseline="0" dirty="0">
              <a:ln>
                <a:noFill/>
              </a:ln>
              <a:solidFill>
                <a:schemeClr val="tx1"/>
              </a:solidFill>
              <a:effectLst/>
              <a:latin typeface="Arial" panose="020B0604020202020204" pitchFamily="34" charset="0"/>
            </a:endParaRPr>
          </a:p>
        </p:txBody>
      </p:sp>
      <p:cxnSp>
        <p:nvCxnSpPr>
          <p:cNvPr id="10" name="Gekrümmte Verbindung 18"/>
          <p:cNvCxnSpPr>
            <a:stCxn id="8" idx="2"/>
          </p:cNvCxnSpPr>
          <p:nvPr/>
        </p:nvCxnSpPr>
        <p:spPr bwMode="auto">
          <a:xfrm rot="5400000">
            <a:off x="4922542" y="2877881"/>
            <a:ext cx="604196" cy="1449295"/>
          </a:xfrm>
          <a:prstGeom prst="curvedConnector3">
            <a:avLst>
              <a:gd name="adj1" fmla="val 50000"/>
            </a:avLst>
          </a:prstGeom>
          <a:solidFill>
            <a:schemeClr val="tx2">
              <a:alpha val="89999"/>
            </a:schemeClr>
          </a:solidFill>
          <a:ln w="22225" cap="flat" cmpd="sng" algn="ctr">
            <a:solidFill>
              <a:schemeClr val="tx2">
                <a:lumMod val="50000"/>
              </a:schemeClr>
            </a:solidFill>
            <a:prstDash val="sysDash"/>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Abgerundetes Rechteck 38"/>
          <p:cNvSpPr/>
          <p:nvPr/>
        </p:nvSpPr>
        <p:spPr bwMode="auto">
          <a:xfrm>
            <a:off x="6565067" y="2975294"/>
            <a:ext cx="671229" cy="531472"/>
          </a:xfrm>
          <a:prstGeom prst="roundRect">
            <a:avLst>
              <a:gd name="adj" fmla="val 9572"/>
            </a:avLst>
          </a:prstGeom>
          <a:ln/>
          <a:extLst/>
        </p:spPr>
        <p:style>
          <a:lnRef idx="1">
            <a:schemeClr val="accent5"/>
          </a:lnRef>
          <a:fillRef idx="1001">
            <a:schemeClr val="dk2"/>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400" b="1" i="0" u="none" strike="noStrike" cap="none" normalizeH="0" baseline="0" dirty="0">
                <a:ln>
                  <a:noFill/>
                </a:ln>
                <a:solidFill>
                  <a:schemeClr val="tx1"/>
                </a:solidFill>
                <a:effectLst/>
                <a:latin typeface="Arial" panose="020B0604020202020204" pitchFamily="34" charset="0"/>
              </a:rPr>
              <a:t>Job</a:t>
            </a:r>
          </a:p>
        </p:txBody>
      </p:sp>
      <p:sp>
        <p:nvSpPr>
          <p:cNvPr id="40" name="Abgerundetes Rechteck 39"/>
          <p:cNvSpPr/>
          <p:nvPr/>
        </p:nvSpPr>
        <p:spPr bwMode="auto">
          <a:xfrm>
            <a:off x="4153225" y="3015132"/>
            <a:ext cx="1103385" cy="451797"/>
          </a:xfrm>
          <a:prstGeom prst="roundRect">
            <a:avLst>
              <a:gd name="adj" fmla="val 9572"/>
            </a:avLst>
          </a:prstGeom>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400" b="1" i="0" u="none" strike="noStrike" cap="none" normalizeH="0" baseline="0" dirty="0">
                <a:ln>
                  <a:noFill/>
                </a:ln>
                <a:solidFill>
                  <a:schemeClr val="tx1"/>
                </a:solidFill>
                <a:effectLst/>
                <a:latin typeface="Arial" panose="020B0604020202020204" pitchFamily="34" charset="0"/>
              </a:rPr>
              <a:t>Demand</a:t>
            </a:r>
          </a:p>
        </p:txBody>
      </p:sp>
    </p:spTree>
    <p:extLst>
      <p:ext uri="{BB962C8B-B14F-4D97-AF65-F5344CB8AC3E}">
        <p14:creationId xmlns:p14="http://schemas.microsoft.com/office/powerpoint/2010/main" val="1226137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9750" y="1740115"/>
            <a:ext cx="8061325" cy="358560"/>
          </a:xfrm>
        </p:spPr>
        <p:txBody>
          <a:bodyPr/>
          <a:lstStyle/>
          <a:p>
            <a:r>
              <a:rPr lang="de-DE" dirty="0" err="1"/>
              <a:t>Grid</a:t>
            </a:r>
            <a:r>
              <a:rPr lang="de-DE" dirty="0"/>
              <a:t> Computing - Approach</a:t>
            </a:r>
          </a:p>
        </p:txBody>
      </p:sp>
      <p:sp>
        <p:nvSpPr>
          <p:cNvPr id="4" name="Fußzeilenplatzhalter 3"/>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5" name="Foliennummernplatzhalter 4"/>
          <p:cNvSpPr>
            <a:spLocks noGrp="1"/>
          </p:cNvSpPr>
          <p:nvPr>
            <p:ph type="sldNum" sz="quarter" idx="11"/>
          </p:nvPr>
        </p:nvSpPr>
        <p:spPr/>
        <p:txBody>
          <a:bodyPr/>
          <a:lstStyle/>
          <a:p>
            <a:r>
              <a:rPr lang="de-DE" altLang="de-DE" dirty="0"/>
              <a:t>Slide </a:t>
            </a:r>
            <a:fld id="{EA72B010-C6DB-42A1-A25B-7BA4A7AE9CB7}" type="slidenum">
              <a:rPr lang="de-DE" altLang="de-DE" smtClean="0"/>
              <a:pPr/>
              <a:t>18</a:t>
            </a:fld>
            <a:endParaRPr lang="de-DE" altLang="de-DE" dirty="0"/>
          </a:p>
        </p:txBody>
      </p:sp>
      <p:sp>
        <p:nvSpPr>
          <p:cNvPr id="9" name="Abgerundetes Rechteck 8"/>
          <p:cNvSpPr/>
          <p:nvPr/>
        </p:nvSpPr>
        <p:spPr bwMode="auto">
          <a:xfrm>
            <a:off x="3563888" y="3904626"/>
            <a:ext cx="1872208" cy="531472"/>
          </a:xfrm>
          <a:prstGeom prst="roundRect">
            <a:avLst>
              <a:gd name="adj" fmla="val 9572"/>
            </a:avLst>
          </a:prstGeom>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400" b="1" i="0" u="none" strike="noStrike" cap="none" normalizeH="0" baseline="0" dirty="0">
                <a:ln>
                  <a:noFill/>
                </a:ln>
                <a:solidFill>
                  <a:schemeClr val="tx1"/>
                </a:solidFill>
                <a:effectLst/>
                <a:latin typeface="Arial" panose="020B0604020202020204" pitchFamily="34" charset="0"/>
              </a:rPr>
              <a:t>User</a:t>
            </a:r>
          </a:p>
          <a:p>
            <a:pPr marL="0" marR="0" indent="0" algn="ctr" defTabSz="914400" rtl="0" eaLnBrk="1" fontAlgn="base" latinLnBrk="0" hangingPunct="1">
              <a:lnSpc>
                <a:spcPct val="100000"/>
              </a:lnSpc>
              <a:spcBef>
                <a:spcPct val="0"/>
              </a:spcBef>
              <a:spcAft>
                <a:spcPct val="0"/>
              </a:spcAft>
              <a:buClrTx/>
              <a:buSzTx/>
              <a:buFontTx/>
              <a:buNone/>
              <a:tabLst/>
            </a:pPr>
            <a:r>
              <a:rPr lang="de-DE" sz="1400" b="1" dirty="0">
                <a:solidFill>
                  <a:schemeClr val="tx1"/>
                </a:solidFill>
                <a:latin typeface="Arial" panose="020B0604020202020204" pitchFamily="34" charset="0"/>
              </a:rPr>
              <a:t>Interface</a:t>
            </a:r>
            <a:endParaRPr kumimoji="0" lang="de-DE" sz="1400" b="1" i="0" u="none" strike="noStrike" cap="none" normalizeH="0" baseline="0" dirty="0">
              <a:ln>
                <a:noFill/>
              </a:ln>
              <a:solidFill>
                <a:schemeClr val="tx1"/>
              </a:solidFill>
              <a:effectLst/>
              <a:latin typeface="Arial" panose="020B0604020202020204" pitchFamily="34" charset="0"/>
            </a:endParaRPr>
          </a:p>
        </p:txBody>
      </p:sp>
      <p:sp>
        <p:nvSpPr>
          <p:cNvPr id="8" name="Abgerundetes Rechteck 7"/>
          <p:cNvSpPr/>
          <p:nvPr/>
        </p:nvSpPr>
        <p:spPr bwMode="auto">
          <a:xfrm>
            <a:off x="5013183" y="2768958"/>
            <a:ext cx="1872208" cy="531472"/>
          </a:xfrm>
          <a:prstGeom prst="roundRect">
            <a:avLst>
              <a:gd name="adj" fmla="val 9572"/>
            </a:avLst>
          </a:prstGeom>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400" b="1" i="0" u="none" strike="noStrike" cap="none" normalizeH="0" baseline="0" dirty="0">
                <a:ln>
                  <a:noFill/>
                </a:ln>
                <a:solidFill>
                  <a:schemeClr val="tx1"/>
                </a:solidFill>
                <a:effectLst/>
                <a:latin typeface="Arial" panose="020B0604020202020204" pitchFamily="34" charset="0"/>
              </a:rPr>
              <a:t>Information</a:t>
            </a:r>
            <a:r>
              <a:rPr kumimoji="0" lang="de-DE" sz="1400" b="1" i="0" u="none" strike="noStrike" cap="none" normalizeH="0" dirty="0">
                <a:ln>
                  <a:noFill/>
                </a:ln>
                <a:solidFill>
                  <a:schemeClr val="tx1"/>
                </a:solidFill>
                <a:effectLst/>
                <a:latin typeface="Arial" panose="020B0604020202020204" pitchFamily="34" charset="0"/>
              </a:rPr>
              <a:t> </a:t>
            </a:r>
          </a:p>
          <a:p>
            <a:pPr marL="0" marR="0" indent="0" algn="ctr" defTabSz="914400" rtl="0" eaLnBrk="1" fontAlgn="base" latinLnBrk="0" hangingPunct="1">
              <a:lnSpc>
                <a:spcPct val="100000"/>
              </a:lnSpc>
              <a:spcBef>
                <a:spcPct val="0"/>
              </a:spcBef>
              <a:spcAft>
                <a:spcPct val="0"/>
              </a:spcAft>
              <a:buClrTx/>
              <a:buSzTx/>
              <a:buFontTx/>
              <a:buNone/>
              <a:tabLst/>
            </a:pPr>
            <a:r>
              <a:rPr kumimoji="0" lang="de-DE" sz="1400" b="1" i="0" u="none" strike="noStrike" cap="none" normalizeH="0" dirty="0">
                <a:ln>
                  <a:noFill/>
                </a:ln>
                <a:solidFill>
                  <a:schemeClr val="tx1"/>
                </a:solidFill>
                <a:effectLst/>
                <a:latin typeface="Arial" panose="020B0604020202020204" pitchFamily="34" charset="0"/>
              </a:rPr>
              <a:t>Service</a:t>
            </a:r>
            <a:endParaRPr kumimoji="0" lang="de-DE" sz="1400" b="1" i="0" u="none" strike="noStrike" cap="none" normalizeH="0" baseline="0" dirty="0">
              <a:ln>
                <a:noFill/>
              </a:ln>
              <a:solidFill>
                <a:schemeClr val="tx1"/>
              </a:solidFill>
              <a:effectLst/>
              <a:latin typeface="Arial" panose="020B0604020202020204" pitchFamily="34" charset="0"/>
            </a:endParaRPr>
          </a:p>
        </p:txBody>
      </p:sp>
      <p:cxnSp>
        <p:nvCxnSpPr>
          <p:cNvPr id="10" name="Gekrümmte Verbindung 18"/>
          <p:cNvCxnSpPr>
            <a:stCxn id="8" idx="2"/>
          </p:cNvCxnSpPr>
          <p:nvPr/>
        </p:nvCxnSpPr>
        <p:spPr bwMode="auto">
          <a:xfrm rot="5400000">
            <a:off x="4922542" y="2877881"/>
            <a:ext cx="604196" cy="1449295"/>
          </a:xfrm>
          <a:prstGeom prst="curvedConnector3">
            <a:avLst>
              <a:gd name="adj1" fmla="val 50000"/>
            </a:avLst>
          </a:prstGeom>
          <a:solidFill>
            <a:schemeClr val="tx2">
              <a:alpha val="89999"/>
            </a:schemeClr>
          </a:solidFill>
          <a:ln w="22225" cap="flat" cmpd="sng" algn="ctr">
            <a:solidFill>
              <a:schemeClr val="tx2">
                <a:lumMod val="50000"/>
              </a:schemeClr>
            </a:solidFill>
            <a:prstDash val="sysDash"/>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Abgerundetes Rechteck 10"/>
          <p:cNvSpPr/>
          <p:nvPr/>
        </p:nvSpPr>
        <p:spPr bwMode="auto">
          <a:xfrm>
            <a:off x="6431560" y="3904626"/>
            <a:ext cx="1872208" cy="531472"/>
          </a:xfrm>
          <a:prstGeom prst="roundRect">
            <a:avLst>
              <a:gd name="adj" fmla="val 9572"/>
            </a:avLst>
          </a:prstGeom>
          <a:ln/>
          <a:ex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400" b="1" i="0" u="none" strike="noStrike" cap="none" normalizeH="0" baseline="0" dirty="0" err="1">
                <a:ln>
                  <a:noFill/>
                </a:ln>
                <a:solidFill>
                  <a:schemeClr val="tx1"/>
                </a:solidFill>
                <a:effectLst/>
                <a:latin typeface="Arial" panose="020B0604020202020204" pitchFamily="34" charset="0"/>
              </a:rPr>
              <a:t>Resource</a:t>
            </a:r>
            <a:r>
              <a:rPr kumimoji="0" lang="de-DE" sz="1400" b="1" i="0" u="none" strike="noStrike" cap="none" normalizeH="0" baseline="0" dirty="0">
                <a:ln>
                  <a:noFill/>
                </a:ln>
                <a:solidFill>
                  <a:schemeClr val="tx1"/>
                </a:solidFill>
                <a:effectLst/>
                <a:latin typeface="Arial" panose="020B0604020202020204" pitchFamily="34" charset="0"/>
              </a:rPr>
              <a:t> Scheduling</a:t>
            </a:r>
          </a:p>
        </p:txBody>
      </p:sp>
      <p:cxnSp>
        <p:nvCxnSpPr>
          <p:cNvPr id="12" name="Gekrümmte Verbindung 18"/>
          <p:cNvCxnSpPr>
            <a:stCxn id="11" idx="0"/>
          </p:cNvCxnSpPr>
          <p:nvPr/>
        </p:nvCxnSpPr>
        <p:spPr bwMode="auto">
          <a:xfrm rot="16200000" flipV="1">
            <a:off x="6691562" y="3228523"/>
            <a:ext cx="869932" cy="482273"/>
          </a:xfrm>
          <a:prstGeom prst="curvedConnector2">
            <a:avLst/>
          </a:prstGeom>
          <a:solidFill>
            <a:schemeClr val="tx2">
              <a:alpha val="89999"/>
            </a:schemeClr>
          </a:solidFill>
          <a:ln w="22225" cap="flat" cmpd="sng" algn="ctr">
            <a:solidFill>
              <a:schemeClr val="tx2">
                <a:lumMod val="50000"/>
              </a:schemeClr>
            </a:solidFill>
            <a:prstDash val="sysDash"/>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Abgerundetes Rechteck 38"/>
          <p:cNvSpPr/>
          <p:nvPr/>
        </p:nvSpPr>
        <p:spPr bwMode="auto">
          <a:xfrm>
            <a:off x="7821496" y="3602528"/>
            <a:ext cx="671229" cy="531472"/>
          </a:xfrm>
          <a:prstGeom prst="roundRect">
            <a:avLst>
              <a:gd name="adj" fmla="val 9572"/>
            </a:avLst>
          </a:prstGeom>
          <a:ln/>
          <a:extLst/>
        </p:spPr>
        <p:style>
          <a:lnRef idx="1">
            <a:schemeClr val="accent5"/>
          </a:lnRef>
          <a:fillRef idx="1001">
            <a:schemeClr val="dk2"/>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400" b="1" i="0" u="none" strike="noStrike" cap="none" normalizeH="0" baseline="0" dirty="0">
                <a:ln>
                  <a:noFill/>
                </a:ln>
                <a:solidFill>
                  <a:schemeClr val="tx1"/>
                </a:solidFill>
                <a:effectLst/>
                <a:latin typeface="Arial" panose="020B0604020202020204" pitchFamily="34" charset="0"/>
              </a:rPr>
              <a:t>Job</a:t>
            </a:r>
          </a:p>
        </p:txBody>
      </p:sp>
    </p:spTree>
    <p:extLst>
      <p:ext uri="{BB962C8B-B14F-4D97-AF65-F5344CB8AC3E}">
        <p14:creationId xmlns:p14="http://schemas.microsoft.com/office/powerpoint/2010/main" val="442894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9750" y="1740115"/>
            <a:ext cx="8061325" cy="358560"/>
          </a:xfrm>
        </p:spPr>
        <p:txBody>
          <a:bodyPr/>
          <a:lstStyle/>
          <a:p>
            <a:r>
              <a:rPr lang="de-DE" dirty="0" err="1"/>
              <a:t>Grid</a:t>
            </a:r>
            <a:r>
              <a:rPr lang="de-DE" dirty="0"/>
              <a:t> Computing - Approach</a:t>
            </a:r>
          </a:p>
        </p:txBody>
      </p:sp>
      <p:sp>
        <p:nvSpPr>
          <p:cNvPr id="4" name="Fußzeilenplatzhalter 3"/>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5" name="Foliennummernplatzhalter 4"/>
          <p:cNvSpPr>
            <a:spLocks noGrp="1"/>
          </p:cNvSpPr>
          <p:nvPr>
            <p:ph type="sldNum" sz="quarter" idx="11"/>
          </p:nvPr>
        </p:nvSpPr>
        <p:spPr/>
        <p:txBody>
          <a:bodyPr/>
          <a:lstStyle/>
          <a:p>
            <a:r>
              <a:rPr lang="de-DE" altLang="de-DE" dirty="0"/>
              <a:t>Slide </a:t>
            </a:r>
            <a:fld id="{EA72B010-C6DB-42A1-A25B-7BA4A7AE9CB7}" type="slidenum">
              <a:rPr lang="de-DE" altLang="de-DE" smtClean="0"/>
              <a:pPr/>
              <a:t>19</a:t>
            </a:fld>
            <a:endParaRPr lang="de-DE" altLang="de-DE" dirty="0"/>
          </a:p>
        </p:txBody>
      </p:sp>
      <p:sp>
        <p:nvSpPr>
          <p:cNvPr id="9" name="Abgerundetes Rechteck 8"/>
          <p:cNvSpPr/>
          <p:nvPr/>
        </p:nvSpPr>
        <p:spPr bwMode="auto">
          <a:xfrm>
            <a:off x="3563888" y="3904626"/>
            <a:ext cx="1872208" cy="531472"/>
          </a:xfrm>
          <a:prstGeom prst="roundRect">
            <a:avLst>
              <a:gd name="adj" fmla="val 9572"/>
            </a:avLst>
          </a:prstGeom>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400" b="1" i="0" u="none" strike="noStrike" cap="none" normalizeH="0" baseline="0" dirty="0">
                <a:ln>
                  <a:noFill/>
                </a:ln>
                <a:solidFill>
                  <a:schemeClr val="tx1"/>
                </a:solidFill>
                <a:effectLst/>
                <a:latin typeface="Arial" panose="020B0604020202020204" pitchFamily="34" charset="0"/>
              </a:rPr>
              <a:t>User</a:t>
            </a:r>
          </a:p>
          <a:p>
            <a:pPr marL="0" marR="0" indent="0" algn="ctr" defTabSz="914400" rtl="0" eaLnBrk="1" fontAlgn="base" latinLnBrk="0" hangingPunct="1">
              <a:lnSpc>
                <a:spcPct val="100000"/>
              </a:lnSpc>
              <a:spcBef>
                <a:spcPct val="0"/>
              </a:spcBef>
              <a:spcAft>
                <a:spcPct val="0"/>
              </a:spcAft>
              <a:buClrTx/>
              <a:buSzTx/>
              <a:buFontTx/>
              <a:buNone/>
              <a:tabLst/>
            </a:pPr>
            <a:r>
              <a:rPr lang="de-DE" sz="1400" b="1" dirty="0">
                <a:solidFill>
                  <a:schemeClr val="tx1"/>
                </a:solidFill>
                <a:latin typeface="Arial" panose="020B0604020202020204" pitchFamily="34" charset="0"/>
              </a:rPr>
              <a:t>Interface</a:t>
            </a:r>
            <a:endParaRPr kumimoji="0" lang="de-DE" sz="1400" b="1" i="0" u="none" strike="noStrike" cap="none" normalizeH="0" baseline="0" dirty="0">
              <a:ln>
                <a:noFill/>
              </a:ln>
              <a:solidFill>
                <a:schemeClr val="tx1"/>
              </a:solidFill>
              <a:effectLst/>
              <a:latin typeface="Arial" panose="020B0604020202020204" pitchFamily="34" charset="0"/>
            </a:endParaRPr>
          </a:p>
        </p:txBody>
      </p:sp>
      <p:sp>
        <p:nvSpPr>
          <p:cNvPr id="8" name="Abgerundetes Rechteck 7"/>
          <p:cNvSpPr/>
          <p:nvPr/>
        </p:nvSpPr>
        <p:spPr bwMode="auto">
          <a:xfrm>
            <a:off x="5013183" y="2768958"/>
            <a:ext cx="1872208" cy="531472"/>
          </a:xfrm>
          <a:prstGeom prst="roundRect">
            <a:avLst>
              <a:gd name="adj" fmla="val 9572"/>
            </a:avLst>
          </a:prstGeom>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400" b="1" i="0" u="none" strike="noStrike" cap="none" normalizeH="0" baseline="0" dirty="0">
                <a:ln>
                  <a:noFill/>
                </a:ln>
                <a:solidFill>
                  <a:schemeClr val="tx1"/>
                </a:solidFill>
                <a:effectLst/>
                <a:latin typeface="Arial" panose="020B0604020202020204" pitchFamily="34" charset="0"/>
              </a:rPr>
              <a:t>Information</a:t>
            </a:r>
            <a:r>
              <a:rPr kumimoji="0" lang="de-DE" sz="1400" b="1" i="0" u="none" strike="noStrike" cap="none" normalizeH="0" dirty="0">
                <a:ln>
                  <a:noFill/>
                </a:ln>
                <a:solidFill>
                  <a:schemeClr val="tx1"/>
                </a:solidFill>
                <a:effectLst/>
                <a:latin typeface="Arial" panose="020B0604020202020204" pitchFamily="34" charset="0"/>
              </a:rPr>
              <a:t> </a:t>
            </a:r>
          </a:p>
          <a:p>
            <a:pPr marL="0" marR="0" indent="0" algn="ctr" defTabSz="914400" rtl="0" eaLnBrk="1" fontAlgn="base" latinLnBrk="0" hangingPunct="1">
              <a:lnSpc>
                <a:spcPct val="100000"/>
              </a:lnSpc>
              <a:spcBef>
                <a:spcPct val="0"/>
              </a:spcBef>
              <a:spcAft>
                <a:spcPct val="0"/>
              </a:spcAft>
              <a:buClrTx/>
              <a:buSzTx/>
              <a:buFontTx/>
              <a:buNone/>
              <a:tabLst/>
            </a:pPr>
            <a:r>
              <a:rPr kumimoji="0" lang="de-DE" sz="1400" b="1" i="0" u="none" strike="noStrike" cap="none" normalizeH="0" dirty="0">
                <a:ln>
                  <a:noFill/>
                </a:ln>
                <a:solidFill>
                  <a:schemeClr val="tx1"/>
                </a:solidFill>
                <a:effectLst/>
                <a:latin typeface="Arial" panose="020B0604020202020204" pitchFamily="34" charset="0"/>
              </a:rPr>
              <a:t>Service</a:t>
            </a:r>
            <a:endParaRPr kumimoji="0" lang="de-DE" sz="1400" b="1" i="0" u="none" strike="noStrike" cap="none" normalizeH="0" baseline="0" dirty="0">
              <a:ln>
                <a:noFill/>
              </a:ln>
              <a:solidFill>
                <a:schemeClr val="tx1"/>
              </a:solidFill>
              <a:effectLst/>
              <a:latin typeface="Arial" panose="020B0604020202020204" pitchFamily="34" charset="0"/>
            </a:endParaRPr>
          </a:p>
        </p:txBody>
      </p:sp>
      <p:cxnSp>
        <p:nvCxnSpPr>
          <p:cNvPr id="10" name="Gekrümmte Verbindung 18"/>
          <p:cNvCxnSpPr>
            <a:stCxn id="8" idx="2"/>
          </p:cNvCxnSpPr>
          <p:nvPr/>
        </p:nvCxnSpPr>
        <p:spPr bwMode="auto">
          <a:xfrm rot="5400000">
            <a:off x="4922542" y="2877881"/>
            <a:ext cx="604196" cy="1449295"/>
          </a:xfrm>
          <a:prstGeom prst="curvedConnector3">
            <a:avLst>
              <a:gd name="adj1" fmla="val 50000"/>
            </a:avLst>
          </a:prstGeom>
          <a:solidFill>
            <a:schemeClr val="tx2">
              <a:alpha val="89999"/>
            </a:schemeClr>
          </a:solidFill>
          <a:ln w="22225" cap="flat" cmpd="sng" algn="ctr">
            <a:solidFill>
              <a:schemeClr val="tx2">
                <a:lumMod val="50000"/>
              </a:schemeClr>
            </a:solidFill>
            <a:prstDash val="sysDash"/>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Abgerundetes Rechteck 10"/>
          <p:cNvSpPr/>
          <p:nvPr/>
        </p:nvSpPr>
        <p:spPr bwMode="auto">
          <a:xfrm>
            <a:off x="6431560" y="3904626"/>
            <a:ext cx="1872208" cy="531472"/>
          </a:xfrm>
          <a:prstGeom prst="roundRect">
            <a:avLst>
              <a:gd name="adj" fmla="val 9572"/>
            </a:avLst>
          </a:prstGeom>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400" b="1" i="0" u="none" strike="noStrike" cap="none" normalizeH="0" baseline="0" dirty="0" err="1">
                <a:ln>
                  <a:noFill/>
                </a:ln>
                <a:solidFill>
                  <a:schemeClr val="tx1"/>
                </a:solidFill>
                <a:effectLst/>
                <a:latin typeface="Arial" panose="020B0604020202020204" pitchFamily="34" charset="0"/>
              </a:rPr>
              <a:t>Resource</a:t>
            </a:r>
            <a:r>
              <a:rPr kumimoji="0" lang="de-DE" sz="1400" b="1" i="0" u="none" strike="noStrike" cap="none" normalizeH="0" baseline="0" dirty="0">
                <a:ln>
                  <a:noFill/>
                </a:ln>
                <a:solidFill>
                  <a:schemeClr val="tx1"/>
                </a:solidFill>
                <a:effectLst/>
                <a:latin typeface="Arial" panose="020B0604020202020204" pitchFamily="34" charset="0"/>
              </a:rPr>
              <a:t> Scheduling</a:t>
            </a:r>
          </a:p>
        </p:txBody>
      </p:sp>
      <p:cxnSp>
        <p:nvCxnSpPr>
          <p:cNvPr id="12" name="Gekrümmte Verbindung 18"/>
          <p:cNvCxnSpPr>
            <a:stCxn id="11" idx="0"/>
          </p:cNvCxnSpPr>
          <p:nvPr/>
        </p:nvCxnSpPr>
        <p:spPr bwMode="auto">
          <a:xfrm rot="16200000" flipV="1">
            <a:off x="6691562" y="3228523"/>
            <a:ext cx="869932" cy="482273"/>
          </a:xfrm>
          <a:prstGeom prst="curvedConnector2">
            <a:avLst/>
          </a:prstGeom>
          <a:solidFill>
            <a:schemeClr val="tx2">
              <a:alpha val="89999"/>
            </a:schemeClr>
          </a:solidFill>
          <a:ln w="22225" cap="flat" cmpd="sng" algn="ctr">
            <a:solidFill>
              <a:schemeClr val="tx2">
                <a:lumMod val="50000"/>
              </a:schemeClr>
            </a:solidFill>
            <a:prstDash val="sysDash"/>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Abgerundetes Rechteck 12"/>
          <p:cNvSpPr/>
          <p:nvPr/>
        </p:nvSpPr>
        <p:spPr bwMode="auto">
          <a:xfrm>
            <a:off x="5004048" y="5040294"/>
            <a:ext cx="1872208" cy="531472"/>
          </a:xfrm>
          <a:prstGeom prst="roundRect">
            <a:avLst>
              <a:gd name="adj" fmla="val 9572"/>
            </a:avLst>
          </a:prstGeom>
          <a:ln/>
          <a:ex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400" b="1" i="0" u="none" strike="noStrike" cap="none" normalizeH="0" baseline="0" dirty="0" err="1">
                <a:ln>
                  <a:noFill/>
                </a:ln>
                <a:solidFill>
                  <a:schemeClr val="tx1"/>
                </a:solidFill>
                <a:effectLst/>
                <a:latin typeface="Arial" panose="020B0604020202020204" pitchFamily="34" charset="0"/>
              </a:rPr>
              <a:t>Resource</a:t>
            </a:r>
            <a:r>
              <a:rPr kumimoji="0" lang="de-DE" sz="1400" b="1" i="0" u="none" strike="noStrike" cap="none" normalizeH="0" baseline="0" dirty="0">
                <a:ln>
                  <a:noFill/>
                </a:ln>
                <a:solidFill>
                  <a:schemeClr val="tx1"/>
                </a:solidFill>
                <a:effectLst/>
                <a:latin typeface="Arial" panose="020B0604020202020204" pitchFamily="34" charset="0"/>
              </a:rPr>
              <a:t> </a:t>
            </a:r>
            <a:r>
              <a:rPr kumimoji="0" lang="de-DE" sz="1400" b="1" i="0" u="none" strike="noStrike" cap="none" normalizeH="0" baseline="0" dirty="0" err="1">
                <a:ln>
                  <a:noFill/>
                </a:ln>
                <a:solidFill>
                  <a:schemeClr val="tx1"/>
                </a:solidFill>
                <a:effectLst/>
                <a:latin typeface="Arial" panose="020B0604020202020204" pitchFamily="34" charset="0"/>
              </a:rPr>
              <a:t>Allocation</a:t>
            </a:r>
            <a:endParaRPr kumimoji="0" lang="de-DE" sz="1400" b="1" i="0" u="none" strike="noStrike" cap="none" normalizeH="0" baseline="0" dirty="0">
              <a:ln>
                <a:noFill/>
              </a:ln>
              <a:solidFill>
                <a:schemeClr val="tx1"/>
              </a:solidFill>
              <a:effectLst/>
              <a:latin typeface="Arial" panose="020B0604020202020204" pitchFamily="34" charset="0"/>
            </a:endParaRPr>
          </a:p>
        </p:txBody>
      </p:sp>
      <p:cxnSp>
        <p:nvCxnSpPr>
          <p:cNvPr id="14" name="Gekrümmte Verbindung 18"/>
          <p:cNvCxnSpPr>
            <a:stCxn id="13" idx="0"/>
          </p:cNvCxnSpPr>
          <p:nvPr/>
        </p:nvCxnSpPr>
        <p:spPr bwMode="auto">
          <a:xfrm rot="5400000" flipH="1" flipV="1">
            <a:off x="6351810" y="4024440"/>
            <a:ext cx="604196" cy="1427512"/>
          </a:xfrm>
          <a:prstGeom prst="curvedConnector3">
            <a:avLst>
              <a:gd name="adj1" fmla="val 50000"/>
            </a:avLst>
          </a:prstGeom>
          <a:solidFill>
            <a:schemeClr val="tx2">
              <a:alpha val="89999"/>
            </a:schemeClr>
          </a:solidFill>
          <a:ln w="22225" cap="flat" cmpd="sng" algn="ctr">
            <a:solidFill>
              <a:schemeClr val="tx2">
                <a:lumMod val="50000"/>
              </a:schemeClr>
            </a:solidFill>
            <a:prstDash val="sysDash"/>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Abgerundetes Rechteck 38"/>
          <p:cNvSpPr/>
          <p:nvPr/>
        </p:nvSpPr>
        <p:spPr bwMode="auto">
          <a:xfrm>
            <a:off x="6431560" y="5440523"/>
            <a:ext cx="671229" cy="531472"/>
          </a:xfrm>
          <a:prstGeom prst="roundRect">
            <a:avLst>
              <a:gd name="adj" fmla="val 9572"/>
            </a:avLst>
          </a:prstGeom>
          <a:ln/>
          <a:extLst/>
        </p:spPr>
        <p:style>
          <a:lnRef idx="1">
            <a:schemeClr val="accent5"/>
          </a:lnRef>
          <a:fillRef idx="1001">
            <a:schemeClr val="dk2"/>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400" b="1" i="0" u="none" strike="noStrike" cap="none" normalizeH="0" baseline="0" dirty="0">
                <a:ln>
                  <a:noFill/>
                </a:ln>
                <a:solidFill>
                  <a:schemeClr val="tx1"/>
                </a:solidFill>
                <a:effectLst/>
                <a:latin typeface="Arial" panose="020B0604020202020204" pitchFamily="34" charset="0"/>
              </a:rPr>
              <a:t>Job</a:t>
            </a:r>
          </a:p>
        </p:txBody>
      </p:sp>
    </p:spTree>
    <p:extLst>
      <p:ext uri="{BB962C8B-B14F-4D97-AF65-F5344CB8AC3E}">
        <p14:creationId xmlns:p14="http://schemas.microsoft.com/office/powerpoint/2010/main" val="546868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6" name="Rectangle 4"/>
          <p:cNvSpPr>
            <a:spLocks noGrp="1" noChangeArrowheads="1"/>
          </p:cNvSpPr>
          <p:nvPr>
            <p:ph type="title"/>
          </p:nvPr>
        </p:nvSpPr>
        <p:spPr/>
        <p:txBody>
          <a:bodyPr/>
          <a:lstStyle/>
          <a:p>
            <a:r>
              <a:rPr lang="en-US" dirty="0"/>
              <a:t>Overview</a:t>
            </a:r>
          </a:p>
        </p:txBody>
      </p:sp>
      <p:sp>
        <p:nvSpPr>
          <p:cNvPr id="468997" name="Rectangle 5"/>
          <p:cNvSpPr>
            <a:spLocks noGrp="1" noChangeArrowheads="1"/>
          </p:cNvSpPr>
          <p:nvPr>
            <p:ph idx="1"/>
          </p:nvPr>
        </p:nvSpPr>
        <p:spPr/>
        <p:txBody>
          <a:bodyPr>
            <a:noAutofit/>
          </a:bodyPr>
          <a:lstStyle/>
          <a:p>
            <a:pPr>
              <a:buFont typeface="Arial" panose="020B0604020202020204" pitchFamily="34" charset="0"/>
              <a:buChar char="•"/>
            </a:pPr>
            <a:r>
              <a:rPr lang="en-US" dirty="0"/>
              <a:t>Grid &amp; Cloud Computing</a:t>
            </a:r>
          </a:p>
          <a:p>
            <a:pPr>
              <a:buFont typeface="Arial" panose="020B0604020202020204" pitchFamily="34" charset="0"/>
              <a:buChar char="•"/>
            </a:pPr>
            <a:r>
              <a:rPr lang="en-US" dirty="0"/>
              <a:t>Ubiquitous Computing</a:t>
            </a:r>
          </a:p>
          <a:p>
            <a:pPr>
              <a:buFont typeface="Arial" panose="020B0604020202020204" pitchFamily="34" charset="0"/>
              <a:buChar char="•"/>
            </a:pPr>
            <a:r>
              <a:rPr lang="en-US" dirty="0"/>
              <a:t>Internet of Things</a:t>
            </a:r>
          </a:p>
          <a:p>
            <a:pPr>
              <a:buFont typeface="Arial" panose="020B0604020202020204" pitchFamily="34" charset="0"/>
              <a:buChar char="•"/>
            </a:pPr>
            <a:r>
              <a:rPr lang="en-US" dirty="0"/>
              <a:t>Big Data</a:t>
            </a:r>
          </a:p>
          <a:p>
            <a:pPr>
              <a:buFont typeface="Arial" panose="020B0604020202020204" pitchFamily="34" charset="0"/>
              <a:buChar char="•"/>
            </a:pPr>
            <a:r>
              <a:rPr lang="en-US" dirty="0"/>
              <a:t>Integrating Big Data, Cloud, IoT</a:t>
            </a:r>
          </a:p>
        </p:txBody>
      </p:sp>
      <p:sp>
        <p:nvSpPr>
          <p:cNvPr id="4" name="Fußzeilenplatzhalter 3"/>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2" name="Foliennummernplatzhalter 1"/>
          <p:cNvSpPr>
            <a:spLocks noGrp="1"/>
          </p:cNvSpPr>
          <p:nvPr>
            <p:ph type="sldNum" sz="quarter" idx="11"/>
          </p:nvPr>
        </p:nvSpPr>
        <p:spPr/>
        <p:txBody>
          <a:bodyPr/>
          <a:lstStyle/>
          <a:p>
            <a:fld id="{62138218-C89E-4C7A-B65D-4C4145C6DD20}" type="slidenum">
              <a:rPr lang="en-US" smtClean="0"/>
              <a:pPr/>
              <a:t>2</a:t>
            </a:fld>
            <a:endParaRPr lang="en-US"/>
          </a:p>
        </p:txBody>
      </p:sp>
    </p:spTree>
    <p:extLst>
      <p:ext uri="{BB962C8B-B14F-4D97-AF65-F5344CB8AC3E}">
        <p14:creationId xmlns:p14="http://schemas.microsoft.com/office/powerpoint/2010/main" val="336819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9750" y="1740115"/>
            <a:ext cx="8061325" cy="358560"/>
          </a:xfrm>
        </p:spPr>
        <p:txBody>
          <a:bodyPr/>
          <a:lstStyle/>
          <a:p>
            <a:r>
              <a:rPr lang="de-DE" dirty="0" err="1"/>
              <a:t>Grid</a:t>
            </a:r>
            <a:r>
              <a:rPr lang="de-DE" dirty="0"/>
              <a:t> Computing - Approach</a:t>
            </a:r>
          </a:p>
        </p:txBody>
      </p:sp>
      <p:sp>
        <p:nvSpPr>
          <p:cNvPr id="4" name="Fußzeilenplatzhalter 3"/>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5" name="Foliennummernplatzhalter 4"/>
          <p:cNvSpPr>
            <a:spLocks noGrp="1"/>
          </p:cNvSpPr>
          <p:nvPr>
            <p:ph type="sldNum" sz="quarter" idx="11"/>
          </p:nvPr>
        </p:nvSpPr>
        <p:spPr/>
        <p:txBody>
          <a:bodyPr/>
          <a:lstStyle/>
          <a:p>
            <a:r>
              <a:rPr lang="de-DE" altLang="de-DE" dirty="0"/>
              <a:t>Slide </a:t>
            </a:r>
            <a:fld id="{EA72B010-C6DB-42A1-A25B-7BA4A7AE9CB7}" type="slidenum">
              <a:rPr lang="de-DE" altLang="de-DE" smtClean="0"/>
              <a:pPr/>
              <a:t>20</a:t>
            </a:fld>
            <a:endParaRPr lang="de-DE" altLang="de-DE" dirty="0"/>
          </a:p>
        </p:txBody>
      </p:sp>
      <p:sp>
        <p:nvSpPr>
          <p:cNvPr id="9" name="Abgerundetes Rechteck 8"/>
          <p:cNvSpPr/>
          <p:nvPr/>
        </p:nvSpPr>
        <p:spPr bwMode="auto">
          <a:xfrm>
            <a:off x="3563888" y="3904626"/>
            <a:ext cx="1872208" cy="531472"/>
          </a:xfrm>
          <a:prstGeom prst="roundRect">
            <a:avLst>
              <a:gd name="adj" fmla="val 9572"/>
            </a:avLst>
          </a:prstGeom>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400" b="1" i="0" u="none" strike="noStrike" cap="none" normalizeH="0" baseline="0" dirty="0">
                <a:ln>
                  <a:noFill/>
                </a:ln>
                <a:solidFill>
                  <a:schemeClr val="tx1"/>
                </a:solidFill>
                <a:effectLst/>
                <a:latin typeface="Arial" panose="020B0604020202020204" pitchFamily="34" charset="0"/>
              </a:rPr>
              <a:t>User</a:t>
            </a:r>
          </a:p>
          <a:p>
            <a:pPr marL="0" marR="0" indent="0" algn="ctr" defTabSz="914400" rtl="0" eaLnBrk="1" fontAlgn="base" latinLnBrk="0" hangingPunct="1">
              <a:lnSpc>
                <a:spcPct val="100000"/>
              </a:lnSpc>
              <a:spcBef>
                <a:spcPct val="0"/>
              </a:spcBef>
              <a:spcAft>
                <a:spcPct val="0"/>
              </a:spcAft>
              <a:buClrTx/>
              <a:buSzTx/>
              <a:buFontTx/>
              <a:buNone/>
              <a:tabLst/>
            </a:pPr>
            <a:r>
              <a:rPr lang="de-DE" sz="1400" b="1" dirty="0">
                <a:solidFill>
                  <a:schemeClr val="tx1"/>
                </a:solidFill>
                <a:latin typeface="Arial" panose="020B0604020202020204" pitchFamily="34" charset="0"/>
              </a:rPr>
              <a:t>Interface</a:t>
            </a:r>
            <a:endParaRPr kumimoji="0" lang="de-DE" sz="1400" b="1" i="0" u="none" strike="noStrike" cap="none" normalizeH="0" baseline="0" dirty="0">
              <a:ln>
                <a:noFill/>
              </a:ln>
              <a:solidFill>
                <a:schemeClr val="tx1"/>
              </a:solidFill>
              <a:effectLst/>
              <a:latin typeface="Arial" panose="020B0604020202020204" pitchFamily="34" charset="0"/>
            </a:endParaRPr>
          </a:p>
        </p:txBody>
      </p:sp>
      <p:sp>
        <p:nvSpPr>
          <p:cNvPr id="8" name="Abgerundetes Rechteck 7"/>
          <p:cNvSpPr/>
          <p:nvPr/>
        </p:nvSpPr>
        <p:spPr bwMode="auto">
          <a:xfrm>
            <a:off x="5013183" y="2768958"/>
            <a:ext cx="1872208" cy="531472"/>
          </a:xfrm>
          <a:prstGeom prst="roundRect">
            <a:avLst>
              <a:gd name="adj" fmla="val 9572"/>
            </a:avLst>
          </a:prstGeom>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400" b="1" i="0" u="none" strike="noStrike" cap="none" normalizeH="0" baseline="0" dirty="0">
                <a:ln>
                  <a:noFill/>
                </a:ln>
                <a:solidFill>
                  <a:schemeClr val="tx1"/>
                </a:solidFill>
                <a:effectLst/>
                <a:latin typeface="Arial" panose="020B0604020202020204" pitchFamily="34" charset="0"/>
              </a:rPr>
              <a:t>Information</a:t>
            </a:r>
            <a:r>
              <a:rPr kumimoji="0" lang="de-DE" sz="1400" b="1" i="0" u="none" strike="noStrike" cap="none" normalizeH="0" dirty="0">
                <a:ln>
                  <a:noFill/>
                </a:ln>
                <a:solidFill>
                  <a:schemeClr val="tx1"/>
                </a:solidFill>
                <a:effectLst/>
                <a:latin typeface="Arial" panose="020B0604020202020204" pitchFamily="34" charset="0"/>
              </a:rPr>
              <a:t> </a:t>
            </a:r>
          </a:p>
          <a:p>
            <a:pPr marL="0" marR="0" indent="0" algn="ctr" defTabSz="914400" rtl="0" eaLnBrk="1" fontAlgn="base" latinLnBrk="0" hangingPunct="1">
              <a:lnSpc>
                <a:spcPct val="100000"/>
              </a:lnSpc>
              <a:spcBef>
                <a:spcPct val="0"/>
              </a:spcBef>
              <a:spcAft>
                <a:spcPct val="0"/>
              </a:spcAft>
              <a:buClrTx/>
              <a:buSzTx/>
              <a:buFontTx/>
              <a:buNone/>
              <a:tabLst/>
            </a:pPr>
            <a:r>
              <a:rPr kumimoji="0" lang="de-DE" sz="1400" b="1" i="0" u="none" strike="noStrike" cap="none" normalizeH="0" dirty="0">
                <a:ln>
                  <a:noFill/>
                </a:ln>
                <a:solidFill>
                  <a:schemeClr val="tx1"/>
                </a:solidFill>
                <a:effectLst/>
                <a:latin typeface="Arial" panose="020B0604020202020204" pitchFamily="34" charset="0"/>
              </a:rPr>
              <a:t>Service</a:t>
            </a:r>
            <a:endParaRPr kumimoji="0" lang="de-DE" sz="1400" b="1" i="0" u="none" strike="noStrike" cap="none" normalizeH="0" baseline="0" dirty="0">
              <a:ln>
                <a:noFill/>
              </a:ln>
              <a:solidFill>
                <a:schemeClr val="tx1"/>
              </a:solidFill>
              <a:effectLst/>
              <a:latin typeface="Arial" panose="020B0604020202020204" pitchFamily="34" charset="0"/>
            </a:endParaRPr>
          </a:p>
        </p:txBody>
      </p:sp>
      <p:cxnSp>
        <p:nvCxnSpPr>
          <p:cNvPr id="10" name="Gekrümmte Verbindung 18"/>
          <p:cNvCxnSpPr>
            <a:stCxn id="8" idx="2"/>
          </p:cNvCxnSpPr>
          <p:nvPr/>
        </p:nvCxnSpPr>
        <p:spPr bwMode="auto">
          <a:xfrm rot="5400000">
            <a:off x="4922542" y="2877881"/>
            <a:ext cx="604196" cy="1449295"/>
          </a:xfrm>
          <a:prstGeom prst="curvedConnector3">
            <a:avLst>
              <a:gd name="adj1" fmla="val 50000"/>
            </a:avLst>
          </a:prstGeom>
          <a:solidFill>
            <a:schemeClr val="tx2">
              <a:alpha val="89999"/>
            </a:schemeClr>
          </a:solidFill>
          <a:ln w="22225" cap="flat" cmpd="sng" algn="ctr">
            <a:solidFill>
              <a:schemeClr val="tx2">
                <a:lumMod val="50000"/>
              </a:schemeClr>
            </a:solidFill>
            <a:prstDash val="sysDash"/>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Abgerundetes Rechteck 10"/>
          <p:cNvSpPr/>
          <p:nvPr/>
        </p:nvSpPr>
        <p:spPr bwMode="auto">
          <a:xfrm>
            <a:off x="6431560" y="3904626"/>
            <a:ext cx="1872208" cy="531472"/>
          </a:xfrm>
          <a:prstGeom prst="roundRect">
            <a:avLst>
              <a:gd name="adj" fmla="val 9572"/>
            </a:avLst>
          </a:prstGeom>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400" b="1" i="0" u="none" strike="noStrike" cap="none" normalizeH="0" baseline="0" dirty="0" err="1">
                <a:ln>
                  <a:noFill/>
                </a:ln>
                <a:solidFill>
                  <a:schemeClr val="tx1"/>
                </a:solidFill>
                <a:effectLst/>
                <a:latin typeface="Arial" panose="020B0604020202020204" pitchFamily="34" charset="0"/>
              </a:rPr>
              <a:t>Resource</a:t>
            </a:r>
            <a:r>
              <a:rPr kumimoji="0" lang="de-DE" sz="1400" b="1" i="0" u="none" strike="noStrike" cap="none" normalizeH="0" baseline="0" dirty="0">
                <a:ln>
                  <a:noFill/>
                </a:ln>
                <a:solidFill>
                  <a:schemeClr val="tx1"/>
                </a:solidFill>
                <a:effectLst/>
                <a:latin typeface="Arial" panose="020B0604020202020204" pitchFamily="34" charset="0"/>
              </a:rPr>
              <a:t> Scheduling</a:t>
            </a:r>
          </a:p>
        </p:txBody>
      </p:sp>
      <p:cxnSp>
        <p:nvCxnSpPr>
          <p:cNvPr id="12" name="Gekrümmte Verbindung 18"/>
          <p:cNvCxnSpPr>
            <a:stCxn id="11" idx="0"/>
          </p:cNvCxnSpPr>
          <p:nvPr/>
        </p:nvCxnSpPr>
        <p:spPr bwMode="auto">
          <a:xfrm rot="16200000" flipV="1">
            <a:off x="6691562" y="3228523"/>
            <a:ext cx="869932" cy="482273"/>
          </a:xfrm>
          <a:prstGeom prst="curvedConnector2">
            <a:avLst/>
          </a:prstGeom>
          <a:solidFill>
            <a:schemeClr val="tx2">
              <a:alpha val="89999"/>
            </a:schemeClr>
          </a:solidFill>
          <a:ln w="22225" cap="flat" cmpd="sng" algn="ctr">
            <a:solidFill>
              <a:schemeClr val="tx2">
                <a:lumMod val="50000"/>
              </a:schemeClr>
            </a:solidFill>
            <a:prstDash val="sysDash"/>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Abgerundetes Rechteck 12"/>
          <p:cNvSpPr/>
          <p:nvPr/>
        </p:nvSpPr>
        <p:spPr bwMode="auto">
          <a:xfrm>
            <a:off x="5004048" y="5040294"/>
            <a:ext cx="1872208" cy="531472"/>
          </a:xfrm>
          <a:prstGeom prst="roundRect">
            <a:avLst>
              <a:gd name="adj" fmla="val 9572"/>
            </a:avLst>
          </a:prstGeom>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400" b="1" i="0" u="none" strike="noStrike" cap="none" normalizeH="0" baseline="0" dirty="0" err="1">
                <a:ln>
                  <a:noFill/>
                </a:ln>
                <a:solidFill>
                  <a:schemeClr val="tx1"/>
                </a:solidFill>
                <a:effectLst/>
                <a:latin typeface="Arial" panose="020B0604020202020204" pitchFamily="34" charset="0"/>
              </a:rPr>
              <a:t>Resource</a:t>
            </a:r>
            <a:r>
              <a:rPr kumimoji="0" lang="de-DE" sz="1400" b="1" i="0" u="none" strike="noStrike" cap="none" normalizeH="0" baseline="0" dirty="0">
                <a:ln>
                  <a:noFill/>
                </a:ln>
                <a:solidFill>
                  <a:schemeClr val="tx1"/>
                </a:solidFill>
                <a:effectLst/>
                <a:latin typeface="Arial" panose="020B0604020202020204" pitchFamily="34" charset="0"/>
              </a:rPr>
              <a:t> </a:t>
            </a:r>
            <a:r>
              <a:rPr kumimoji="0" lang="de-DE" sz="1400" b="1" i="0" u="none" strike="noStrike" cap="none" normalizeH="0" baseline="0" dirty="0" err="1">
                <a:ln>
                  <a:noFill/>
                </a:ln>
                <a:solidFill>
                  <a:schemeClr val="tx1"/>
                </a:solidFill>
                <a:effectLst/>
                <a:latin typeface="Arial" panose="020B0604020202020204" pitchFamily="34" charset="0"/>
              </a:rPr>
              <a:t>Allocation</a:t>
            </a:r>
            <a:endParaRPr kumimoji="0" lang="de-DE" sz="1400" b="1" i="0" u="none" strike="noStrike" cap="none" normalizeH="0" baseline="0" dirty="0">
              <a:ln>
                <a:noFill/>
              </a:ln>
              <a:solidFill>
                <a:schemeClr val="tx1"/>
              </a:solidFill>
              <a:effectLst/>
              <a:latin typeface="Arial" panose="020B0604020202020204" pitchFamily="34" charset="0"/>
            </a:endParaRPr>
          </a:p>
        </p:txBody>
      </p:sp>
      <p:cxnSp>
        <p:nvCxnSpPr>
          <p:cNvPr id="14" name="Gekrümmte Verbindung 18"/>
          <p:cNvCxnSpPr>
            <a:stCxn id="13" idx="0"/>
          </p:cNvCxnSpPr>
          <p:nvPr/>
        </p:nvCxnSpPr>
        <p:spPr bwMode="auto">
          <a:xfrm rot="5400000" flipH="1" flipV="1">
            <a:off x="6351810" y="4024440"/>
            <a:ext cx="604196" cy="1427512"/>
          </a:xfrm>
          <a:prstGeom prst="curvedConnector3">
            <a:avLst>
              <a:gd name="adj1" fmla="val 50000"/>
            </a:avLst>
          </a:prstGeom>
          <a:solidFill>
            <a:schemeClr val="tx2">
              <a:alpha val="89999"/>
            </a:schemeClr>
          </a:solidFill>
          <a:ln w="22225" cap="flat" cmpd="sng" algn="ctr">
            <a:solidFill>
              <a:schemeClr val="tx2">
                <a:lumMod val="50000"/>
              </a:schemeClr>
            </a:solidFill>
            <a:prstDash val="sysDash"/>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Abgerundetes Rechteck 14"/>
          <p:cNvSpPr/>
          <p:nvPr/>
        </p:nvSpPr>
        <p:spPr bwMode="auto">
          <a:xfrm>
            <a:off x="2343125" y="5057768"/>
            <a:ext cx="1872208" cy="531472"/>
          </a:xfrm>
          <a:prstGeom prst="roundRect">
            <a:avLst>
              <a:gd name="adj" fmla="val 9572"/>
            </a:avLst>
          </a:prstGeom>
          <a:ln/>
          <a:ex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400" b="1" i="0" u="none" strike="noStrike" cap="none" normalizeH="0" baseline="0" dirty="0">
                <a:ln>
                  <a:noFill/>
                </a:ln>
                <a:solidFill>
                  <a:schemeClr val="tx1"/>
                </a:solidFill>
                <a:effectLst/>
                <a:latin typeface="Arial" panose="020B0604020202020204" pitchFamily="34" charset="0"/>
              </a:rPr>
              <a:t>Data </a:t>
            </a:r>
          </a:p>
          <a:p>
            <a:pPr marL="0" marR="0" indent="0" algn="ctr" defTabSz="914400" rtl="0" eaLnBrk="1" fontAlgn="base" latinLnBrk="0" hangingPunct="1">
              <a:lnSpc>
                <a:spcPct val="100000"/>
              </a:lnSpc>
              <a:spcBef>
                <a:spcPct val="0"/>
              </a:spcBef>
              <a:spcAft>
                <a:spcPct val="0"/>
              </a:spcAft>
              <a:buClrTx/>
              <a:buSzTx/>
              <a:buFontTx/>
              <a:buNone/>
              <a:tabLst/>
            </a:pPr>
            <a:r>
              <a:rPr kumimoji="0" lang="de-DE" sz="1400" b="1" i="0" u="none" strike="noStrike" cap="none" normalizeH="0" baseline="0" dirty="0">
                <a:ln>
                  <a:noFill/>
                </a:ln>
                <a:solidFill>
                  <a:schemeClr val="tx1"/>
                </a:solidFill>
                <a:effectLst/>
                <a:latin typeface="Arial" panose="020B0604020202020204" pitchFamily="34" charset="0"/>
              </a:rPr>
              <a:t>Management</a:t>
            </a:r>
          </a:p>
        </p:txBody>
      </p:sp>
      <p:cxnSp>
        <p:nvCxnSpPr>
          <p:cNvPr id="16" name="Gekrümmte Verbindung 18"/>
          <p:cNvCxnSpPr>
            <a:stCxn id="15" idx="3"/>
          </p:cNvCxnSpPr>
          <p:nvPr/>
        </p:nvCxnSpPr>
        <p:spPr bwMode="auto">
          <a:xfrm flipV="1">
            <a:off x="4215333" y="5306030"/>
            <a:ext cx="788715" cy="17474"/>
          </a:xfrm>
          <a:prstGeom prst="curvedConnector3">
            <a:avLst>
              <a:gd name="adj1" fmla="val 50000"/>
            </a:avLst>
          </a:prstGeom>
          <a:solidFill>
            <a:schemeClr val="tx2">
              <a:alpha val="89999"/>
            </a:schemeClr>
          </a:solidFill>
          <a:ln w="22225" cap="flat" cmpd="sng" algn="ctr">
            <a:solidFill>
              <a:schemeClr val="tx2">
                <a:lumMod val="50000"/>
              </a:schemeClr>
            </a:solidFill>
            <a:prstDash val="sysDash"/>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Abgerundetes Rechteck 38"/>
          <p:cNvSpPr/>
          <p:nvPr/>
        </p:nvSpPr>
        <p:spPr bwMode="auto">
          <a:xfrm>
            <a:off x="3900771" y="5440524"/>
            <a:ext cx="671229" cy="531472"/>
          </a:xfrm>
          <a:prstGeom prst="roundRect">
            <a:avLst>
              <a:gd name="adj" fmla="val 9572"/>
            </a:avLst>
          </a:prstGeom>
          <a:ln/>
          <a:extLst/>
        </p:spPr>
        <p:style>
          <a:lnRef idx="1">
            <a:schemeClr val="accent5"/>
          </a:lnRef>
          <a:fillRef idx="1001">
            <a:schemeClr val="dk2"/>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400" b="1" i="0" u="none" strike="noStrike" cap="none" normalizeH="0" baseline="0" dirty="0">
                <a:ln>
                  <a:noFill/>
                </a:ln>
                <a:solidFill>
                  <a:schemeClr val="tx1"/>
                </a:solidFill>
                <a:effectLst/>
                <a:latin typeface="Arial" panose="020B0604020202020204" pitchFamily="34" charset="0"/>
              </a:rPr>
              <a:t>Job</a:t>
            </a:r>
          </a:p>
        </p:txBody>
      </p:sp>
    </p:spTree>
    <p:extLst>
      <p:ext uri="{BB962C8B-B14F-4D97-AF65-F5344CB8AC3E}">
        <p14:creationId xmlns:p14="http://schemas.microsoft.com/office/powerpoint/2010/main" val="21394632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9750" y="1740115"/>
            <a:ext cx="8061325" cy="358560"/>
          </a:xfrm>
        </p:spPr>
        <p:txBody>
          <a:bodyPr/>
          <a:lstStyle/>
          <a:p>
            <a:r>
              <a:rPr lang="de-DE" dirty="0" err="1"/>
              <a:t>Grid</a:t>
            </a:r>
            <a:r>
              <a:rPr lang="de-DE" dirty="0"/>
              <a:t> Computing - Approach</a:t>
            </a:r>
          </a:p>
        </p:txBody>
      </p:sp>
      <p:sp>
        <p:nvSpPr>
          <p:cNvPr id="4" name="Fußzeilenplatzhalter 3"/>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5" name="Foliennummernplatzhalter 4"/>
          <p:cNvSpPr>
            <a:spLocks noGrp="1"/>
          </p:cNvSpPr>
          <p:nvPr>
            <p:ph type="sldNum" sz="quarter" idx="11"/>
          </p:nvPr>
        </p:nvSpPr>
        <p:spPr/>
        <p:txBody>
          <a:bodyPr/>
          <a:lstStyle/>
          <a:p>
            <a:r>
              <a:rPr lang="de-DE" altLang="de-DE" dirty="0"/>
              <a:t>Slide </a:t>
            </a:r>
            <a:fld id="{EA72B010-C6DB-42A1-A25B-7BA4A7AE9CB7}" type="slidenum">
              <a:rPr lang="de-DE" altLang="de-DE" smtClean="0"/>
              <a:pPr/>
              <a:t>21</a:t>
            </a:fld>
            <a:endParaRPr lang="de-DE" altLang="de-DE" dirty="0"/>
          </a:p>
        </p:txBody>
      </p:sp>
      <p:sp>
        <p:nvSpPr>
          <p:cNvPr id="9" name="Abgerundetes Rechteck 8"/>
          <p:cNvSpPr/>
          <p:nvPr/>
        </p:nvSpPr>
        <p:spPr bwMode="auto">
          <a:xfrm>
            <a:off x="3563888" y="3904626"/>
            <a:ext cx="1872208" cy="531472"/>
          </a:xfrm>
          <a:prstGeom prst="roundRect">
            <a:avLst>
              <a:gd name="adj" fmla="val 9572"/>
            </a:avLst>
          </a:prstGeom>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400" b="1" i="0" u="none" strike="noStrike" cap="none" normalizeH="0" baseline="0" dirty="0">
                <a:ln>
                  <a:noFill/>
                </a:ln>
                <a:solidFill>
                  <a:schemeClr val="tx1"/>
                </a:solidFill>
                <a:effectLst/>
                <a:latin typeface="Arial" panose="020B0604020202020204" pitchFamily="34" charset="0"/>
              </a:rPr>
              <a:t>User</a:t>
            </a:r>
          </a:p>
          <a:p>
            <a:pPr marL="0" marR="0" indent="0" algn="ctr" defTabSz="914400" rtl="0" eaLnBrk="1" fontAlgn="base" latinLnBrk="0" hangingPunct="1">
              <a:lnSpc>
                <a:spcPct val="100000"/>
              </a:lnSpc>
              <a:spcBef>
                <a:spcPct val="0"/>
              </a:spcBef>
              <a:spcAft>
                <a:spcPct val="0"/>
              </a:spcAft>
              <a:buClrTx/>
              <a:buSzTx/>
              <a:buFontTx/>
              <a:buNone/>
              <a:tabLst/>
            </a:pPr>
            <a:r>
              <a:rPr lang="de-DE" sz="1400" b="1" dirty="0">
                <a:solidFill>
                  <a:schemeClr val="tx1"/>
                </a:solidFill>
                <a:latin typeface="Arial" panose="020B0604020202020204" pitchFamily="34" charset="0"/>
              </a:rPr>
              <a:t>Interface</a:t>
            </a:r>
            <a:endParaRPr kumimoji="0" lang="de-DE" sz="1400" b="1" i="0" u="none" strike="noStrike" cap="none" normalizeH="0" baseline="0" dirty="0">
              <a:ln>
                <a:noFill/>
              </a:ln>
              <a:solidFill>
                <a:schemeClr val="tx1"/>
              </a:solidFill>
              <a:effectLst/>
              <a:latin typeface="Arial" panose="020B0604020202020204" pitchFamily="34" charset="0"/>
            </a:endParaRPr>
          </a:p>
        </p:txBody>
      </p:sp>
      <p:sp>
        <p:nvSpPr>
          <p:cNvPr id="8" name="Abgerundetes Rechteck 7"/>
          <p:cNvSpPr/>
          <p:nvPr/>
        </p:nvSpPr>
        <p:spPr bwMode="auto">
          <a:xfrm>
            <a:off x="5013183" y="2768958"/>
            <a:ext cx="1872208" cy="531472"/>
          </a:xfrm>
          <a:prstGeom prst="roundRect">
            <a:avLst>
              <a:gd name="adj" fmla="val 9572"/>
            </a:avLst>
          </a:prstGeom>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400" b="1" i="0" u="none" strike="noStrike" cap="none" normalizeH="0" baseline="0" dirty="0">
                <a:ln>
                  <a:noFill/>
                </a:ln>
                <a:solidFill>
                  <a:schemeClr val="tx1"/>
                </a:solidFill>
                <a:effectLst/>
                <a:latin typeface="Arial" panose="020B0604020202020204" pitchFamily="34" charset="0"/>
              </a:rPr>
              <a:t>Information</a:t>
            </a:r>
            <a:r>
              <a:rPr kumimoji="0" lang="de-DE" sz="1400" b="1" i="0" u="none" strike="noStrike" cap="none" normalizeH="0" dirty="0">
                <a:ln>
                  <a:noFill/>
                </a:ln>
                <a:solidFill>
                  <a:schemeClr val="tx1"/>
                </a:solidFill>
                <a:effectLst/>
                <a:latin typeface="Arial" panose="020B0604020202020204" pitchFamily="34" charset="0"/>
              </a:rPr>
              <a:t> </a:t>
            </a:r>
          </a:p>
          <a:p>
            <a:pPr marL="0" marR="0" indent="0" algn="ctr" defTabSz="914400" rtl="0" eaLnBrk="1" fontAlgn="base" latinLnBrk="0" hangingPunct="1">
              <a:lnSpc>
                <a:spcPct val="100000"/>
              </a:lnSpc>
              <a:spcBef>
                <a:spcPct val="0"/>
              </a:spcBef>
              <a:spcAft>
                <a:spcPct val="0"/>
              </a:spcAft>
              <a:buClrTx/>
              <a:buSzTx/>
              <a:buFontTx/>
              <a:buNone/>
              <a:tabLst/>
            </a:pPr>
            <a:r>
              <a:rPr kumimoji="0" lang="de-DE" sz="1400" b="1" i="0" u="none" strike="noStrike" cap="none" normalizeH="0" dirty="0">
                <a:ln>
                  <a:noFill/>
                </a:ln>
                <a:solidFill>
                  <a:schemeClr val="tx1"/>
                </a:solidFill>
                <a:effectLst/>
                <a:latin typeface="Arial" panose="020B0604020202020204" pitchFamily="34" charset="0"/>
              </a:rPr>
              <a:t>Service</a:t>
            </a:r>
            <a:endParaRPr kumimoji="0" lang="de-DE" sz="1400" b="1" i="0" u="none" strike="noStrike" cap="none" normalizeH="0" baseline="0" dirty="0">
              <a:ln>
                <a:noFill/>
              </a:ln>
              <a:solidFill>
                <a:schemeClr val="tx1"/>
              </a:solidFill>
              <a:effectLst/>
              <a:latin typeface="Arial" panose="020B0604020202020204" pitchFamily="34" charset="0"/>
            </a:endParaRPr>
          </a:p>
        </p:txBody>
      </p:sp>
      <p:cxnSp>
        <p:nvCxnSpPr>
          <p:cNvPr id="10" name="Gekrümmte Verbindung 18"/>
          <p:cNvCxnSpPr>
            <a:stCxn id="8" idx="2"/>
          </p:cNvCxnSpPr>
          <p:nvPr/>
        </p:nvCxnSpPr>
        <p:spPr bwMode="auto">
          <a:xfrm rot="5400000">
            <a:off x="4922542" y="2877881"/>
            <a:ext cx="604196" cy="1449295"/>
          </a:xfrm>
          <a:prstGeom prst="curvedConnector3">
            <a:avLst>
              <a:gd name="adj1" fmla="val 50000"/>
            </a:avLst>
          </a:prstGeom>
          <a:solidFill>
            <a:schemeClr val="tx2">
              <a:alpha val="89999"/>
            </a:schemeClr>
          </a:solidFill>
          <a:ln w="22225" cap="flat" cmpd="sng" algn="ctr">
            <a:solidFill>
              <a:schemeClr val="tx2">
                <a:lumMod val="50000"/>
              </a:schemeClr>
            </a:solidFill>
            <a:prstDash val="sysDash"/>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Abgerundetes Rechteck 10"/>
          <p:cNvSpPr/>
          <p:nvPr/>
        </p:nvSpPr>
        <p:spPr bwMode="auto">
          <a:xfrm>
            <a:off x="6431560" y="3904626"/>
            <a:ext cx="1872208" cy="531472"/>
          </a:xfrm>
          <a:prstGeom prst="roundRect">
            <a:avLst>
              <a:gd name="adj" fmla="val 9572"/>
            </a:avLst>
          </a:prstGeom>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400" b="1" i="0" u="none" strike="noStrike" cap="none" normalizeH="0" baseline="0" dirty="0" err="1">
                <a:ln>
                  <a:noFill/>
                </a:ln>
                <a:solidFill>
                  <a:schemeClr val="tx1"/>
                </a:solidFill>
                <a:effectLst/>
                <a:latin typeface="Arial" panose="020B0604020202020204" pitchFamily="34" charset="0"/>
              </a:rPr>
              <a:t>Resource</a:t>
            </a:r>
            <a:r>
              <a:rPr kumimoji="0" lang="de-DE" sz="1400" b="1" i="0" u="none" strike="noStrike" cap="none" normalizeH="0" baseline="0" dirty="0">
                <a:ln>
                  <a:noFill/>
                </a:ln>
                <a:solidFill>
                  <a:schemeClr val="tx1"/>
                </a:solidFill>
                <a:effectLst/>
                <a:latin typeface="Arial" panose="020B0604020202020204" pitchFamily="34" charset="0"/>
              </a:rPr>
              <a:t> Scheduling</a:t>
            </a:r>
          </a:p>
        </p:txBody>
      </p:sp>
      <p:cxnSp>
        <p:nvCxnSpPr>
          <p:cNvPr id="12" name="Gekrümmte Verbindung 18"/>
          <p:cNvCxnSpPr>
            <a:stCxn id="11" idx="0"/>
          </p:cNvCxnSpPr>
          <p:nvPr/>
        </p:nvCxnSpPr>
        <p:spPr bwMode="auto">
          <a:xfrm rot="16200000" flipV="1">
            <a:off x="6691562" y="3228523"/>
            <a:ext cx="869932" cy="482273"/>
          </a:xfrm>
          <a:prstGeom prst="curvedConnector2">
            <a:avLst/>
          </a:prstGeom>
          <a:solidFill>
            <a:schemeClr val="tx2">
              <a:alpha val="89999"/>
            </a:schemeClr>
          </a:solidFill>
          <a:ln w="22225" cap="flat" cmpd="sng" algn="ctr">
            <a:solidFill>
              <a:schemeClr val="tx2">
                <a:lumMod val="50000"/>
              </a:schemeClr>
            </a:solidFill>
            <a:prstDash val="sysDash"/>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Abgerundetes Rechteck 12"/>
          <p:cNvSpPr/>
          <p:nvPr/>
        </p:nvSpPr>
        <p:spPr bwMode="auto">
          <a:xfrm>
            <a:off x="5004048" y="5040294"/>
            <a:ext cx="1872208" cy="531472"/>
          </a:xfrm>
          <a:prstGeom prst="roundRect">
            <a:avLst>
              <a:gd name="adj" fmla="val 9572"/>
            </a:avLst>
          </a:prstGeom>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400" b="1" i="0" u="none" strike="noStrike" cap="none" normalizeH="0" baseline="0" dirty="0" err="1">
                <a:ln>
                  <a:noFill/>
                </a:ln>
                <a:solidFill>
                  <a:schemeClr val="tx1"/>
                </a:solidFill>
                <a:effectLst/>
                <a:latin typeface="Arial" panose="020B0604020202020204" pitchFamily="34" charset="0"/>
              </a:rPr>
              <a:t>Resource</a:t>
            </a:r>
            <a:r>
              <a:rPr kumimoji="0" lang="de-DE" sz="1400" b="1" i="0" u="none" strike="noStrike" cap="none" normalizeH="0" baseline="0" dirty="0">
                <a:ln>
                  <a:noFill/>
                </a:ln>
                <a:solidFill>
                  <a:schemeClr val="tx1"/>
                </a:solidFill>
                <a:effectLst/>
                <a:latin typeface="Arial" panose="020B0604020202020204" pitchFamily="34" charset="0"/>
              </a:rPr>
              <a:t> </a:t>
            </a:r>
            <a:r>
              <a:rPr kumimoji="0" lang="de-DE" sz="1400" b="1" i="0" u="none" strike="noStrike" cap="none" normalizeH="0" baseline="0" dirty="0" err="1">
                <a:ln>
                  <a:noFill/>
                </a:ln>
                <a:solidFill>
                  <a:schemeClr val="tx1"/>
                </a:solidFill>
                <a:effectLst/>
                <a:latin typeface="Arial" panose="020B0604020202020204" pitchFamily="34" charset="0"/>
              </a:rPr>
              <a:t>Allocation</a:t>
            </a:r>
            <a:endParaRPr kumimoji="0" lang="de-DE" sz="1400" b="1" i="0" u="none" strike="noStrike" cap="none" normalizeH="0" baseline="0" dirty="0">
              <a:ln>
                <a:noFill/>
              </a:ln>
              <a:solidFill>
                <a:schemeClr val="tx1"/>
              </a:solidFill>
              <a:effectLst/>
              <a:latin typeface="Arial" panose="020B0604020202020204" pitchFamily="34" charset="0"/>
            </a:endParaRPr>
          </a:p>
        </p:txBody>
      </p:sp>
      <p:cxnSp>
        <p:nvCxnSpPr>
          <p:cNvPr id="14" name="Gekrümmte Verbindung 18"/>
          <p:cNvCxnSpPr>
            <a:stCxn id="13" idx="0"/>
          </p:cNvCxnSpPr>
          <p:nvPr/>
        </p:nvCxnSpPr>
        <p:spPr bwMode="auto">
          <a:xfrm rot="5400000" flipH="1" flipV="1">
            <a:off x="6351810" y="4024440"/>
            <a:ext cx="604196" cy="1427512"/>
          </a:xfrm>
          <a:prstGeom prst="curvedConnector3">
            <a:avLst>
              <a:gd name="adj1" fmla="val 50000"/>
            </a:avLst>
          </a:prstGeom>
          <a:solidFill>
            <a:schemeClr val="tx2">
              <a:alpha val="89999"/>
            </a:schemeClr>
          </a:solidFill>
          <a:ln w="22225" cap="flat" cmpd="sng" algn="ctr">
            <a:solidFill>
              <a:schemeClr val="tx2">
                <a:lumMod val="50000"/>
              </a:schemeClr>
            </a:solidFill>
            <a:prstDash val="sysDash"/>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Abgerundetes Rechteck 14"/>
          <p:cNvSpPr/>
          <p:nvPr/>
        </p:nvSpPr>
        <p:spPr bwMode="auto">
          <a:xfrm>
            <a:off x="2343125" y="5057768"/>
            <a:ext cx="1872208" cy="531472"/>
          </a:xfrm>
          <a:prstGeom prst="roundRect">
            <a:avLst>
              <a:gd name="adj" fmla="val 9572"/>
            </a:avLst>
          </a:prstGeom>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400" b="1" i="0" u="none" strike="noStrike" cap="none" normalizeH="0" baseline="0" dirty="0">
                <a:ln>
                  <a:noFill/>
                </a:ln>
                <a:solidFill>
                  <a:schemeClr val="tx1"/>
                </a:solidFill>
                <a:effectLst/>
                <a:latin typeface="Arial" panose="020B0604020202020204" pitchFamily="34" charset="0"/>
              </a:rPr>
              <a:t>Data </a:t>
            </a:r>
          </a:p>
          <a:p>
            <a:pPr marL="0" marR="0" indent="0" algn="ctr" defTabSz="914400" rtl="0" eaLnBrk="1" fontAlgn="base" latinLnBrk="0" hangingPunct="1">
              <a:lnSpc>
                <a:spcPct val="100000"/>
              </a:lnSpc>
              <a:spcBef>
                <a:spcPct val="0"/>
              </a:spcBef>
              <a:spcAft>
                <a:spcPct val="0"/>
              </a:spcAft>
              <a:buClrTx/>
              <a:buSzTx/>
              <a:buFontTx/>
              <a:buNone/>
              <a:tabLst/>
            </a:pPr>
            <a:r>
              <a:rPr kumimoji="0" lang="de-DE" sz="1400" b="1" i="0" u="none" strike="noStrike" cap="none" normalizeH="0" baseline="0" dirty="0">
                <a:ln>
                  <a:noFill/>
                </a:ln>
                <a:solidFill>
                  <a:schemeClr val="tx1"/>
                </a:solidFill>
                <a:effectLst/>
                <a:latin typeface="Arial" panose="020B0604020202020204" pitchFamily="34" charset="0"/>
              </a:rPr>
              <a:t>Management</a:t>
            </a:r>
          </a:p>
        </p:txBody>
      </p:sp>
      <p:cxnSp>
        <p:nvCxnSpPr>
          <p:cNvPr id="16" name="Gekrümmte Verbindung 18"/>
          <p:cNvCxnSpPr>
            <a:stCxn id="15" idx="3"/>
          </p:cNvCxnSpPr>
          <p:nvPr/>
        </p:nvCxnSpPr>
        <p:spPr bwMode="auto">
          <a:xfrm flipV="1">
            <a:off x="4215333" y="5306030"/>
            <a:ext cx="788715" cy="17474"/>
          </a:xfrm>
          <a:prstGeom prst="curvedConnector3">
            <a:avLst>
              <a:gd name="adj1" fmla="val 50000"/>
            </a:avLst>
          </a:prstGeom>
          <a:solidFill>
            <a:schemeClr val="tx2">
              <a:alpha val="89999"/>
            </a:schemeClr>
          </a:solidFill>
          <a:ln w="22225" cap="flat" cmpd="sng" algn="ctr">
            <a:solidFill>
              <a:schemeClr val="tx2">
                <a:lumMod val="50000"/>
              </a:schemeClr>
            </a:solidFill>
            <a:prstDash val="sysDash"/>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bgerundetes Rechteck 16"/>
          <p:cNvSpPr/>
          <p:nvPr/>
        </p:nvSpPr>
        <p:spPr bwMode="auto">
          <a:xfrm>
            <a:off x="824032" y="3904626"/>
            <a:ext cx="1872208" cy="531472"/>
          </a:xfrm>
          <a:prstGeom prst="roundRect">
            <a:avLst>
              <a:gd name="adj" fmla="val 9572"/>
            </a:avLst>
          </a:prstGeom>
          <a:ln/>
          <a:ex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b" anchorCtr="0" compatLnSpc="1">
            <a:prstTxWarp prst="textNoShape">
              <a:avLst/>
            </a:prstTxWarp>
          </a:bodyPr>
          <a:lstStyle/>
          <a:p>
            <a:r>
              <a:rPr lang="de-DE" sz="1400" b="1" dirty="0">
                <a:solidFill>
                  <a:schemeClr val="tx1"/>
                </a:solidFill>
                <a:latin typeface="Arial" panose="020B0604020202020204" pitchFamily="34" charset="0"/>
              </a:rPr>
              <a:t>Job</a:t>
            </a:r>
          </a:p>
          <a:p>
            <a:r>
              <a:rPr kumimoji="0" lang="de-DE" sz="1400" b="1" i="0" u="none" strike="noStrike" cap="none" normalizeH="0" baseline="0" dirty="0" err="1">
                <a:ln>
                  <a:noFill/>
                </a:ln>
                <a:solidFill>
                  <a:schemeClr val="tx1"/>
                </a:solidFill>
                <a:effectLst/>
                <a:latin typeface="Arial" panose="020B0604020202020204" pitchFamily="34" charset="0"/>
              </a:rPr>
              <a:t>Execution</a:t>
            </a:r>
            <a:endParaRPr kumimoji="0" lang="de-DE" sz="1400" b="1" i="0" u="none" strike="noStrike" cap="none" normalizeH="0" baseline="0" dirty="0">
              <a:ln>
                <a:noFill/>
              </a:ln>
              <a:solidFill>
                <a:schemeClr val="tx1"/>
              </a:solidFill>
              <a:effectLst/>
              <a:latin typeface="Arial" panose="020B0604020202020204" pitchFamily="34" charset="0"/>
            </a:endParaRPr>
          </a:p>
        </p:txBody>
      </p:sp>
      <p:cxnSp>
        <p:nvCxnSpPr>
          <p:cNvPr id="18" name="Gekrümmte Verbindung 18"/>
          <p:cNvCxnSpPr>
            <a:stCxn id="17" idx="2"/>
          </p:cNvCxnSpPr>
          <p:nvPr/>
        </p:nvCxnSpPr>
        <p:spPr bwMode="auto">
          <a:xfrm rot="16200000" flipH="1">
            <a:off x="1607927" y="4588306"/>
            <a:ext cx="887406" cy="582989"/>
          </a:xfrm>
          <a:prstGeom prst="curvedConnector2">
            <a:avLst/>
          </a:prstGeom>
          <a:solidFill>
            <a:schemeClr val="tx2">
              <a:alpha val="89999"/>
            </a:schemeClr>
          </a:solidFill>
          <a:ln w="22225" cap="flat" cmpd="sng" algn="ctr">
            <a:solidFill>
              <a:schemeClr val="tx2">
                <a:lumMod val="50000"/>
              </a:schemeClr>
            </a:solidFill>
            <a:prstDash val="sysDash"/>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Abgerundetes Rechteck 38"/>
          <p:cNvSpPr/>
          <p:nvPr/>
        </p:nvSpPr>
        <p:spPr bwMode="auto">
          <a:xfrm>
            <a:off x="620854" y="4361370"/>
            <a:ext cx="671229" cy="531472"/>
          </a:xfrm>
          <a:prstGeom prst="roundRect">
            <a:avLst>
              <a:gd name="adj" fmla="val 9572"/>
            </a:avLst>
          </a:prstGeom>
          <a:ln/>
          <a:extLst/>
        </p:spPr>
        <p:style>
          <a:lnRef idx="1">
            <a:schemeClr val="accent5"/>
          </a:lnRef>
          <a:fillRef idx="1001">
            <a:schemeClr val="dk2"/>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400" b="1" i="0" u="none" strike="noStrike" cap="none" normalizeH="0" baseline="0" dirty="0">
                <a:ln>
                  <a:noFill/>
                </a:ln>
                <a:solidFill>
                  <a:schemeClr val="tx1"/>
                </a:solidFill>
                <a:effectLst/>
                <a:latin typeface="Arial" panose="020B0604020202020204" pitchFamily="34" charset="0"/>
              </a:rPr>
              <a:t>Job</a:t>
            </a:r>
          </a:p>
        </p:txBody>
      </p:sp>
    </p:spTree>
    <p:extLst>
      <p:ext uri="{BB962C8B-B14F-4D97-AF65-F5344CB8AC3E}">
        <p14:creationId xmlns:p14="http://schemas.microsoft.com/office/powerpoint/2010/main" val="493195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9750" y="1740115"/>
            <a:ext cx="8061325" cy="358560"/>
          </a:xfrm>
        </p:spPr>
        <p:txBody>
          <a:bodyPr/>
          <a:lstStyle/>
          <a:p>
            <a:r>
              <a:rPr lang="de-DE" dirty="0" err="1"/>
              <a:t>Grid</a:t>
            </a:r>
            <a:r>
              <a:rPr lang="de-DE" dirty="0"/>
              <a:t> Computing - Approach</a:t>
            </a:r>
          </a:p>
        </p:txBody>
      </p:sp>
      <p:sp>
        <p:nvSpPr>
          <p:cNvPr id="4" name="Fußzeilenplatzhalter 3"/>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5" name="Foliennummernplatzhalter 4"/>
          <p:cNvSpPr>
            <a:spLocks noGrp="1"/>
          </p:cNvSpPr>
          <p:nvPr>
            <p:ph type="sldNum" sz="quarter" idx="11"/>
          </p:nvPr>
        </p:nvSpPr>
        <p:spPr/>
        <p:txBody>
          <a:bodyPr/>
          <a:lstStyle/>
          <a:p>
            <a:r>
              <a:rPr lang="de-DE" altLang="de-DE" dirty="0"/>
              <a:t>Slide </a:t>
            </a:r>
            <a:fld id="{EA72B010-C6DB-42A1-A25B-7BA4A7AE9CB7}" type="slidenum">
              <a:rPr lang="de-DE" altLang="de-DE" smtClean="0"/>
              <a:pPr/>
              <a:t>22</a:t>
            </a:fld>
            <a:endParaRPr lang="de-DE" altLang="de-DE" dirty="0"/>
          </a:p>
        </p:txBody>
      </p:sp>
      <p:sp>
        <p:nvSpPr>
          <p:cNvPr id="9" name="Abgerundetes Rechteck 8"/>
          <p:cNvSpPr/>
          <p:nvPr/>
        </p:nvSpPr>
        <p:spPr bwMode="auto">
          <a:xfrm>
            <a:off x="3563888" y="3904626"/>
            <a:ext cx="1872208" cy="531472"/>
          </a:xfrm>
          <a:prstGeom prst="roundRect">
            <a:avLst>
              <a:gd name="adj" fmla="val 9572"/>
            </a:avLst>
          </a:prstGeom>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400" b="1" i="0" u="none" strike="noStrike" cap="none" normalizeH="0" baseline="0" dirty="0">
                <a:ln>
                  <a:noFill/>
                </a:ln>
                <a:solidFill>
                  <a:schemeClr val="tx1"/>
                </a:solidFill>
                <a:effectLst/>
                <a:latin typeface="Arial" panose="020B0604020202020204" pitchFamily="34" charset="0"/>
              </a:rPr>
              <a:t>User</a:t>
            </a:r>
          </a:p>
          <a:p>
            <a:pPr marL="0" marR="0" indent="0" algn="ctr" defTabSz="914400" rtl="0" eaLnBrk="1" fontAlgn="base" latinLnBrk="0" hangingPunct="1">
              <a:lnSpc>
                <a:spcPct val="100000"/>
              </a:lnSpc>
              <a:spcBef>
                <a:spcPct val="0"/>
              </a:spcBef>
              <a:spcAft>
                <a:spcPct val="0"/>
              </a:spcAft>
              <a:buClrTx/>
              <a:buSzTx/>
              <a:buFontTx/>
              <a:buNone/>
              <a:tabLst/>
            </a:pPr>
            <a:r>
              <a:rPr lang="de-DE" sz="1400" b="1" dirty="0">
                <a:solidFill>
                  <a:schemeClr val="tx1"/>
                </a:solidFill>
                <a:latin typeface="Arial" panose="020B0604020202020204" pitchFamily="34" charset="0"/>
              </a:rPr>
              <a:t>Interface</a:t>
            </a:r>
            <a:endParaRPr kumimoji="0" lang="de-DE" sz="1400" b="1" i="0" u="none" strike="noStrike" cap="none" normalizeH="0" baseline="0" dirty="0">
              <a:ln>
                <a:noFill/>
              </a:ln>
              <a:solidFill>
                <a:schemeClr val="tx1"/>
              </a:solidFill>
              <a:effectLst/>
              <a:latin typeface="Arial" panose="020B0604020202020204" pitchFamily="34" charset="0"/>
            </a:endParaRPr>
          </a:p>
        </p:txBody>
      </p:sp>
      <p:sp>
        <p:nvSpPr>
          <p:cNvPr id="8" name="Abgerundetes Rechteck 7"/>
          <p:cNvSpPr/>
          <p:nvPr/>
        </p:nvSpPr>
        <p:spPr bwMode="auto">
          <a:xfrm>
            <a:off x="5013183" y="2768958"/>
            <a:ext cx="1872208" cy="531472"/>
          </a:xfrm>
          <a:prstGeom prst="roundRect">
            <a:avLst>
              <a:gd name="adj" fmla="val 9572"/>
            </a:avLst>
          </a:prstGeom>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400" b="1" i="0" u="none" strike="noStrike" cap="none" normalizeH="0" baseline="0" dirty="0">
                <a:ln>
                  <a:noFill/>
                </a:ln>
                <a:solidFill>
                  <a:schemeClr val="tx1"/>
                </a:solidFill>
                <a:effectLst/>
                <a:latin typeface="Arial" panose="020B0604020202020204" pitchFamily="34" charset="0"/>
              </a:rPr>
              <a:t>Information</a:t>
            </a:r>
            <a:r>
              <a:rPr kumimoji="0" lang="de-DE" sz="1400" b="1" i="0" u="none" strike="noStrike" cap="none" normalizeH="0" dirty="0">
                <a:ln>
                  <a:noFill/>
                </a:ln>
                <a:solidFill>
                  <a:schemeClr val="tx1"/>
                </a:solidFill>
                <a:effectLst/>
                <a:latin typeface="Arial" panose="020B0604020202020204" pitchFamily="34" charset="0"/>
              </a:rPr>
              <a:t> </a:t>
            </a:r>
          </a:p>
          <a:p>
            <a:pPr marL="0" marR="0" indent="0" algn="ctr" defTabSz="914400" rtl="0" eaLnBrk="1" fontAlgn="base" latinLnBrk="0" hangingPunct="1">
              <a:lnSpc>
                <a:spcPct val="100000"/>
              </a:lnSpc>
              <a:spcBef>
                <a:spcPct val="0"/>
              </a:spcBef>
              <a:spcAft>
                <a:spcPct val="0"/>
              </a:spcAft>
              <a:buClrTx/>
              <a:buSzTx/>
              <a:buFontTx/>
              <a:buNone/>
              <a:tabLst/>
            </a:pPr>
            <a:r>
              <a:rPr kumimoji="0" lang="de-DE" sz="1400" b="1" i="0" u="none" strike="noStrike" cap="none" normalizeH="0" dirty="0">
                <a:ln>
                  <a:noFill/>
                </a:ln>
                <a:solidFill>
                  <a:schemeClr val="tx1"/>
                </a:solidFill>
                <a:effectLst/>
                <a:latin typeface="Arial" panose="020B0604020202020204" pitchFamily="34" charset="0"/>
              </a:rPr>
              <a:t>Service</a:t>
            </a:r>
            <a:endParaRPr kumimoji="0" lang="de-DE" sz="1400" b="1" i="0" u="none" strike="noStrike" cap="none" normalizeH="0" baseline="0" dirty="0">
              <a:ln>
                <a:noFill/>
              </a:ln>
              <a:solidFill>
                <a:schemeClr val="tx1"/>
              </a:solidFill>
              <a:effectLst/>
              <a:latin typeface="Arial" panose="020B0604020202020204" pitchFamily="34" charset="0"/>
            </a:endParaRPr>
          </a:p>
        </p:txBody>
      </p:sp>
      <p:cxnSp>
        <p:nvCxnSpPr>
          <p:cNvPr id="10" name="Gekrümmte Verbindung 18"/>
          <p:cNvCxnSpPr>
            <a:stCxn id="8" idx="2"/>
          </p:cNvCxnSpPr>
          <p:nvPr/>
        </p:nvCxnSpPr>
        <p:spPr bwMode="auto">
          <a:xfrm rot="5400000">
            <a:off x="4922542" y="2877881"/>
            <a:ext cx="604196" cy="1449295"/>
          </a:xfrm>
          <a:prstGeom prst="curvedConnector3">
            <a:avLst>
              <a:gd name="adj1" fmla="val 50000"/>
            </a:avLst>
          </a:prstGeom>
          <a:solidFill>
            <a:schemeClr val="tx2">
              <a:alpha val="89999"/>
            </a:schemeClr>
          </a:solidFill>
          <a:ln w="22225" cap="flat" cmpd="sng" algn="ctr">
            <a:solidFill>
              <a:schemeClr val="tx2">
                <a:lumMod val="50000"/>
              </a:schemeClr>
            </a:solidFill>
            <a:prstDash val="sysDash"/>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Abgerundetes Rechteck 10"/>
          <p:cNvSpPr/>
          <p:nvPr/>
        </p:nvSpPr>
        <p:spPr bwMode="auto">
          <a:xfrm>
            <a:off x="6431560" y="3904626"/>
            <a:ext cx="1872208" cy="531472"/>
          </a:xfrm>
          <a:prstGeom prst="roundRect">
            <a:avLst>
              <a:gd name="adj" fmla="val 9572"/>
            </a:avLst>
          </a:prstGeom>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400" b="1" i="0" u="none" strike="noStrike" cap="none" normalizeH="0" baseline="0" dirty="0" err="1">
                <a:ln>
                  <a:noFill/>
                </a:ln>
                <a:solidFill>
                  <a:schemeClr val="tx1"/>
                </a:solidFill>
                <a:effectLst/>
                <a:latin typeface="Arial" panose="020B0604020202020204" pitchFamily="34" charset="0"/>
              </a:rPr>
              <a:t>Resource</a:t>
            </a:r>
            <a:r>
              <a:rPr kumimoji="0" lang="de-DE" sz="1400" b="1" i="0" u="none" strike="noStrike" cap="none" normalizeH="0" baseline="0" dirty="0">
                <a:ln>
                  <a:noFill/>
                </a:ln>
                <a:solidFill>
                  <a:schemeClr val="tx1"/>
                </a:solidFill>
                <a:effectLst/>
                <a:latin typeface="Arial" panose="020B0604020202020204" pitchFamily="34" charset="0"/>
              </a:rPr>
              <a:t> Scheduling</a:t>
            </a:r>
          </a:p>
        </p:txBody>
      </p:sp>
      <p:cxnSp>
        <p:nvCxnSpPr>
          <p:cNvPr id="12" name="Gekrümmte Verbindung 18"/>
          <p:cNvCxnSpPr>
            <a:stCxn id="11" idx="0"/>
          </p:cNvCxnSpPr>
          <p:nvPr/>
        </p:nvCxnSpPr>
        <p:spPr bwMode="auto">
          <a:xfrm rot="16200000" flipV="1">
            <a:off x="6691562" y="3228523"/>
            <a:ext cx="869932" cy="482273"/>
          </a:xfrm>
          <a:prstGeom prst="curvedConnector2">
            <a:avLst/>
          </a:prstGeom>
          <a:solidFill>
            <a:schemeClr val="tx2">
              <a:alpha val="89999"/>
            </a:schemeClr>
          </a:solidFill>
          <a:ln w="22225" cap="flat" cmpd="sng" algn="ctr">
            <a:solidFill>
              <a:schemeClr val="tx2">
                <a:lumMod val="50000"/>
              </a:schemeClr>
            </a:solidFill>
            <a:prstDash val="sysDash"/>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Abgerundetes Rechteck 12"/>
          <p:cNvSpPr/>
          <p:nvPr/>
        </p:nvSpPr>
        <p:spPr bwMode="auto">
          <a:xfrm>
            <a:off x="5004048" y="5040294"/>
            <a:ext cx="1872208" cy="531472"/>
          </a:xfrm>
          <a:prstGeom prst="roundRect">
            <a:avLst>
              <a:gd name="adj" fmla="val 9572"/>
            </a:avLst>
          </a:prstGeom>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400" b="1" i="0" u="none" strike="noStrike" cap="none" normalizeH="0" baseline="0" dirty="0" err="1">
                <a:ln>
                  <a:noFill/>
                </a:ln>
                <a:solidFill>
                  <a:schemeClr val="tx1"/>
                </a:solidFill>
                <a:effectLst/>
                <a:latin typeface="Arial" panose="020B0604020202020204" pitchFamily="34" charset="0"/>
              </a:rPr>
              <a:t>Resource</a:t>
            </a:r>
            <a:r>
              <a:rPr kumimoji="0" lang="de-DE" sz="1400" b="1" i="0" u="none" strike="noStrike" cap="none" normalizeH="0" baseline="0" dirty="0">
                <a:ln>
                  <a:noFill/>
                </a:ln>
                <a:solidFill>
                  <a:schemeClr val="tx1"/>
                </a:solidFill>
                <a:effectLst/>
                <a:latin typeface="Arial" panose="020B0604020202020204" pitchFamily="34" charset="0"/>
              </a:rPr>
              <a:t> </a:t>
            </a:r>
            <a:r>
              <a:rPr kumimoji="0" lang="de-DE" sz="1400" b="1" i="0" u="none" strike="noStrike" cap="none" normalizeH="0" baseline="0" dirty="0" err="1">
                <a:ln>
                  <a:noFill/>
                </a:ln>
                <a:solidFill>
                  <a:schemeClr val="tx1"/>
                </a:solidFill>
                <a:effectLst/>
                <a:latin typeface="Arial" panose="020B0604020202020204" pitchFamily="34" charset="0"/>
              </a:rPr>
              <a:t>Allocation</a:t>
            </a:r>
            <a:endParaRPr kumimoji="0" lang="de-DE" sz="1400" b="1" i="0" u="none" strike="noStrike" cap="none" normalizeH="0" baseline="0" dirty="0">
              <a:ln>
                <a:noFill/>
              </a:ln>
              <a:solidFill>
                <a:schemeClr val="tx1"/>
              </a:solidFill>
              <a:effectLst/>
              <a:latin typeface="Arial" panose="020B0604020202020204" pitchFamily="34" charset="0"/>
            </a:endParaRPr>
          </a:p>
        </p:txBody>
      </p:sp>
      <p:cxnSp>
        <p:nvCxnSpPr>
          <p:cNvPr id="14" name="Gekrümmte Verbindung 18"/>
          <p:cNvCxnSpPr>
            <a:stCxn id="13" idx="0"/>
          </p:cNvCxnSpPr>
          <p:nvPr/>
        </p:nvCxnSpPr>
        <p:spPr bwMode="auto">
          <a:xfrm rot="5400000" flipH="1" flipV="1">
            <a:off x="6351810" y="4024440"/>
            <a:ext cx="604196" cy="1427512"/>
          </a:xfrm>
          <a:prstGeom prst="curvedConnector3">
            <a:avLst>
              <a:gd name="adj1" fmla="val 50000"/>
            </a:avLst>
          </a:prstGeom>
          <a:solidFill>
            <a:schemeClr val="tx2">
              <a:alpha val="89999"/>
            </a:schemeClr>
          </a:solidFill>
          <a:ln w="22225" cap="flat" cmpd="sng" algn="ctr">
            <a:solidFill>
              <a:schemeClr val="tx2">
                <a:lumMod val="50000"/>
              </a:schemeClr>
            </a:solidFill>
            <a:prstDash val="sysDash"/>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Abgerundetes Rechteck 14"/>
          <p:cNvSpPr/>
          <p:nvPr/>
        </p:nvSpPr>
        <p:spPr bwMode="auto">
          <a:xfrm>
            <a:off x="2343125" y="5057768"/>
            <a:ext cx="1872208" cy="531472"/>
          </a:xfrm>
          <a:prstGeom prst="roundRect">
            <a:avLst>
              <a:gd name="adj" fmla="val 9572"/>
            </a:avLst>
          </a:prstGeom>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400" b="1" i="0" u="none" strike="noStrike" cap="none" normalizeH="0" baseline="0" dirty="0">
                <a:ln>
                  <a:noFill/>
                </a:ln>
                <a:solidFill>
                  <a:schemeClr val="tx1"/>
                </a:solidFill>
                <a:effectLst/>
                <a:latin typeface="Arial" panose="020B0604020202020204" pitchFamily="34" charset="0"/>
              </a:rPr>
              <a:t>Data </a:t>
            </a:r>
          </a:p>
          <a:p>
            <a:pPr marL="0" marR="0" indent="0" algn="ctr" defTabSz="914400" rtl="0" eaLnBrk="1" fontAlgn="base" latinLnBrk="0" hangingPunct="1">
              <a:lnSpc>
                <a:spcPct val="100000"/>
              </a:lnSpc>
              <a:spcBef>
                <a:spcPct val="0"/>
              </a:spcBef>
              <a:spcAft>
                <a:spcPct val="0"/>
              </a:spcAft>
              <a:buClrTx/>
              <a:buSzTx/>
              <a:buFontTx/>
              <a:buNone/>
              <a:tabLst/>
            </a:pPr>
            <a:r>
              <a:rPr kumimoji="0" lang="de-DE" sz="1400" b="1" i="0" u="none" strike="noStrike" cap="none" normalizeH="0" baseline="0" dirty="0">
                <a:ln>
                  <a:noFill/>
                </a:ln>
                <a:solidFill>
                  <a:schemeClr val="tx1"/>
                </a:solidFill>
                <a:effectLst/>
                <a:latin typeface="Arial" panose="020B0604020202020204" pitchFamily="34" charset="0"/>
              </a:rPr>
              <a:t>Management</a:t>
            </a:r>
          </a:p>
        </p:txBody>
      </p:sp>
      <p:cxnSp>
        <p:nvCxnSpPr>
          <p:cNvPr id="16" name="Gekrümmte Verbindung 18"/>
          <p:cNvCxnSpPr>
            <a:stCxn id="15" idx="3"/>
          </p:cNvCxnSpPr>
          <p:nvPr/>
        </p:nvCxnSpPr>
        <p:spPr bwMode="auto">
          <a:xfrm flipV="1">
            <a:off x="4215333" y="5306030"/>
            <a:ext cx="788715" cy="17474"/>
          </a:xfrm>
          <a:prstGeom prst="curvedConnector3">
            <a:avLst>
              <a:gd name="adj1" fmla="val 50000"/>
            </a:avLst>
          </a:prstGeom>
          <a:solidFill>
            <a:schemeClr val="tx2">
              <a:alpha val="89999"/>
            </a:schemeClr>
          </a:solidFill>
          <a:ln w="22225" cap="flat" cmpd="sng" algn="ctr">
            <a:solidFill>
              <a:schemeClr val="tx2">
                <a:lumMod val="50000"/>
              </a:schemeClr>
            </a:solidFill>
            <a:prstDash val="sysDash"/>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bgerundetes Rechteck 16"/>
          <p:cNvSpPr/>
          <p:nvPr/>
        </p:nvSpPr>
        <p:spPr bwMode="auto">
          <a:xfrm>
            <a:off x="824032" y="3904626"/>
            <a:ext cx="1872208" cy="531472"/>
          </a:xfrm>
          <a:prstGeom prst="roundRect">
            <a:avLst>
              <a:gd name="adj" fmla="val 9572"/>
            </a:avLst>
          </a:prstGeom>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b" anchorCtr="0" compatLnSpc="1">
            <a:prstTxWarp prst="textNoShape">
              <a:avLst/>
            </a:prstTxWarp>
          </a:bodyPr>
          <a:lstStyle/>
          <a:p>
            <a:r>
              <a:rPr lang="de-DE" sz="1400" b="1" dirty="0">
                <a:solidFill>
                  <a:schemeClr val="tx1"/>
                </a:solidFill>
                <a:latin typeface="Arial" panose="020B0604020202020204" pitchFamily="34" charset="0"/>
              </a:rPr>
              <a:t>Job</a:t>
            </a:r>
          </a:p>
          <a:p>
            <a:r>
              <a:rPr kumimoji="0" lang="de-DE" sz="1400" b="1" i="0" u="none" strike="noStrike" cap="none" normalizeH="0" baseline="0" dirty="0" err="1">
                <a:ln>
                  <a:noFill/>
                </a:ln>
                <a:solidFill>
                  <a:schemeClr val="tx1"/>
                </a:solidFill>
                <a:effectLst/>
                <a:latin typeface="Arial" panose="020B0604020202020204" pitchFamily="34" charset="0"/>
              </a:rPr>
              <a:t>Execution</a:t>
            </a:r>
            <a:endParaRPr kumimoji="0" lang="de-DE" sz="1400" b="1" i="0" u="none" strike="noStrike" cap="none" normalizeH="0" baseline="0" dirty="0">
              <a:ln>
                <a:noFill/>
              </a:ln>
              <a:solidFill>
                <a:schemeClr val="tx1"/>
              </a:solidFill>
              <a:effectLst/>
              <a:latin typeface="Arial" panose="020B0604020202020204" pitchFamily="34" charset="0"/>
            </a:endParaRPr>
          </a:p>
        </p:txBody>
      </p:sp>
      <p:cxnSp>
        <p:nvCxnSpPr>
          <p:cNvPr id="18" name="Gekrümmte Verbindung 18"/>
          <p:cNvCxnSpPr>
            <a:stCxn id="17" idx="2"/>
          </p:cNvCxnSpPr>
          <p:nvPr/>
        </p:nvCxnSpPr>
        <p:spPr bwMode="auto">
          <a:xfrm rot="16200000" flipH="1">
            <a:off x="1607927" y="4588306"/>
            <a:ext cx="887406" cy="582989"/>
          </a:xfrm>
          <a:prstGeom prst="curvedConnector2">
            <a:avLst/>
          </a:prstGeom>
          <a:solidFill>
            <a:schemeClr val="tx2">
              <a:alpha val="89999"/>
            </a:schemeClr>
          </a:solidFill>
          <a:ln w="22225" cap="flat" cmpd="sng" algn="ctr">
            <a:solidFill>
              <a:schemeClr val="tx2">
                <a:lumMod val="50000"/>
              </a:schemeClr>
            </a:solidFill>
            <a:prstDash val="sysDash"/>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Abgerundetes Rechteck 38"/>
          <p:cNvSpPr/>
          <p:nvPr/>
        </p:nvSpPr>
        <p:spPr bwMode="auto">
          <a:xfrm>
            <a:off x="620854" y="4348329"/>
            <a:ext cx="671229" cy="531472"/>
          </a:xfrm>
          <a:prstGeom prst="roundRect">
            <a:avLst>
              <a:gd name="adj" fmla="val 9572"/>
            </a:avLst>
          </a:prstGeom>
          <a:ln/>
          <a:extLst/>
        </p:spPr>
        <p:style>
          <a:lnRef idx="1">
            <a:schemeClr val="accent5"/>
          </a:lnRef>
          <a:fillRef idx="1001">
            <a:schemeClr val="dk2"/>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400" b="1" i="0" u="none" strike="noStrike" cap="none" normalizeH="0" baseline="0" dirty="0">
                <a:ln>
                  <a:noFill/>
                </a:ln>
                <a:solidFill>
                  <a:schemeClr val="tx1"/>
                </a:solidFill>
                <a:effectLst/>
                <a:latin typeface="Arial" panose="020B0604020202020204" pitchFamily="34" charset="0"/>
              </a:rPr>
              <a:t>Job</a:t>
            </a:r>
          </a:p>
        </p:txBody>
      </p:sp>
      <p:sp>
        <p:nvSpPr>
          <p:cNvPr id="19" name="Abgerundetes Rechteck 18"/>
          <p:cNvSpPr/>
          <p:nvPr/>
        </p:nvSpPr>
        <p:spPr bwMode="auto">
          <a:xfrm>
            <a:off x="2292821" y="2780928"/>
            <a:ext cx="1872208" cy="531472"/>
          </a:xfrm>
          <a:prstGeom prst="roundRect">
            <a:avLst>
              <a:gd name="adj" fmla="val 9572"/>
            </a:avLst>
          </a:prstGeom>
          <a:ln/>
          <a:ex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400" b="1" i="0" u="none" strike="noStrike" cap="none" normalizeH="0" baseline="0" dirty="0">
                <a:ln>
                  <a:noFill/>
                </a:ln>
                <a:solidFill>
                  <a:schemeClr val="tx1"/>
                </a:solidFill>
                <a:effectLst/>
                <a:latin typeface="Arial" panose="020B0604020202020204" pitchFamily="34" charset="0"/>
              </a:rPr>
              <a:t>Monitoring</a:t>
            </a:r>
          </a:p>
        </p:txBody>
      </p:sp>
      <p:cxnSp>
        <p:nvCxnSpPr>
          <p:cNvPr id="20" name="Gekrümmte Verbindung 18"/>
          <p:cNvCxnSpPr>
            <a:stCxn id="19" idx="3"/>
          </p:cNvCxnSpPr>
          <p:nvPr/>
        </p:nvCxnSpPr>
        <p:spPr bwMode="auto">
          <a:xfrm flipV="1">
            <a:off x="4165029" y="3034694"/>
            <a:ext cx="848154" cy="11970"/>
          </a:xfrm>
          <a:prstGeom prst="curvedConnector3">
            <a:avLst>
              <a:gd name="adj1" fmla="val 50000"/>
            </a:avLst>
          </a:prstGeom>
          <a:solidFill>
            <a:schemeClr val="tx2">
              <a:alpha val="89999"/>
            </a:schemeClr>
          </a:solidFill>
          <a:ln w="22225" cap="flat" cmpd="sng" algn="ctr">
            <a:solidFill>
              <a:schemeClr val="tx2">
                <a:lumMod val="50000"/>
              </a:schemeClr>
            </a:solidFill>
            <a:prstDash val="sysDash"/>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Gekrümmte Verbindung 18"/>
          <p:cNvCxnSpPr>
            <a:endCxn id="19" idx="1"/>
          </p:cNvCxnSpPr>
          <p:nvPr/>
        </p:nvCxnSpPr>
        <p:spPr bwMode="auto">
          <a:xfrm rot="5400000" flipH="1" flipV="1">
            <a:off x="1597497" y="3209303"/>
            <a:ext cx="857962" cy="532685"/>
          </a:xfrm>
          <a:prstGeom prst="curvedConnector2">
            <a:avLst/>
          </a:prstGeom>
          <a:solidFill>
            <a:schemeClr val="tx2">
              <a:alpha val="89999"/>
            </a:schemeClr>
          </a:solidFill>
          <a:ln w="22225" cap="flat" cmpd="sng" algn="ctr">
            <a:solidFill>
              <a:schemeClr val="tx2">
                <a:lumMod val="50000"/>
              </a:schemeClr>
            </a:solidFill>
            <a:prstDash val="sysDash"/>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9924334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9750" y="1740115"/>
            <a:ext cx="8061325" cy="358560"/>
          </a:xfrm>
        </p:spPr>
        <p:txBody>
          <a:bodyPr/>
          <a:lstStyle/>
          <a:p>
            <a:r>
              <a:rPr lang="de-DE" dirty="0" err="1"/>
              <a:t>Grid</a:t>
            </a:r>
            <a:r>
              <a:rPr lang="de-DE" dirty="0"/>
              <a:t> Computing - Approach</a:t>
            </a:r>
          </a:p>
        </p:txBody>
      </p:sp>
      <p:sp>
        <p:nvSpPr>
          <p:cNvPr id="4" name="Fußzeilenplatzhalter 3"/>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5" name="Foliennummernplatzhalter 4"/>
          <p:cNvSpPr>
            <a:spLocks noGrp="1"/>
          </p:cNvSpPr>
          <p:nvPr>
            <p:ph type="sldNum" sz="quarter" idx="11"/>
          </p:nvPr>
        </p:nvSpPr>
        <p:spPr/>
        <p:txBody>
          <a:bodyPr/>
          <a:lstStyle/>
          <a:p>
            <a:r>
              <a:rPr lang="de-DE" altLang="de-DE" dirty="0"/>
              <a:t>Slide </a:t>
            </a:r>
            <a:fld id="{EA72B010-C6DB-42A1-A25B-7BA4A7AE9CB7}" type="slidenum">
              <a:rPr lang="de-DE" altLang="de-DE" smtClean="0"/>
              <a:pPr/>
              <a:t>23</a:t>
            </a:fld>
            <a:endParaRPr lang="de-DE" altLang="de-DE" dirty="0"/>
          </a:p>
        </p:txBody>
      </p:sp>
      <p:sp>
        <p:nvSpPr>
          <p:cNvPr id="9" name="Abgerundetes Rechteck 8"/>
          <p:cNvSpPr/>
          <p:nvPr/>
        </p:nvSpPr>
        <p:spPr bwMode="auto">
          <a:xfrm>
            <a:off x="3563888" y="3904626"/>
            <a:ext cx="1872208" cy="531472"/>
          </a:xfrm>
          <a:prstGeom prst="roundRect">
            <a:avLst>
              <a:gd name="adj" fmla="val 9572"/>
            </a:avLst>
          </a:prstGeom>
          <a:ln/>
          <a:ex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400" b="1" i="0" u="none" strike="noStrike" cap="none" normalizeH="0" baseline="0" dirty="0">
                <a:ln>
                  <a:noFill/>
                </a:ln>
                <a:solidFill>
                  <a:schemeClr val="tx1"/>
                </a:solidFill>
                <a:effectLst/>
                <a:latin typeface="Arial" panose="020B0604020202020204" pitchFamily="34" charset="0"/>
              </a:rPr>
              <a:t>User</a:t>
            </a:r>
          </a:p>
          <a:p>
            <a:pPr marL="0" marR="0" indent="0" algn="ctr" defTabSz="914400" rtl="0" eaLnBrk="1" fontAlgn="base" latinLnBrk="0" hangingPunct="1">
              <a:lnSpc>
                <a:spcPct val="100000"/>
              </a:lnSpc>
              <a:spcBef>
                <a:spcPct val="0"/>
              </a:spcBef>
              <a:spcAft>
                <a:spcPct val="0"/>
              </a:spcAft>
              <a:buClrTx/>
              <a:buSzTx/>
              <a:buFontTx/>
              <a:buNone/>
              <a:tabLst/>
            </a:pPr>
            <a:r>
              <a:rPr lang="de-DE" sz="1400" b="1" dirty="0">
                <a:solidFill>
                  <a:schemeClr val="tx1"/>
                </a:solidFill>
                <a:latin typeface="Arial" panose="020B0604020202020204" pitchFamily="34" charset="0"/>
              </a:rPr>
              <a:t>Interface</a:t>
            </a:r>
            <a:endParaRPr kumimoji="0" lang="de-DE" sz="1400" b="1" i="0" u="none" strike="noStrike" cap="none" normalizeH="0" baseline="0" dirty="0">
              <a:ln>
                <a:noFill/>
              </a:ln>
              <a:solidFill>
                <a:schemeClr val="tx1"/>
              </a:solidFill>
              <a:effectLst/>
              <a:latin typeface="Arial" panose="020B0604020202020204" pitchFamily="34" charset="0"/>
            </a:endParaRPr>
          </a:p>
        </p:txBody>
      </p:sp>
      <p:sp>
        <p:nvSpPr>
          <p:cNvPr id="8" name="Abgerundetes Rechteck 7"/>
          <p:cNvSpPr/>
          <p:nvPr/>
        </p:nvSpPr>
        <p:spPr bwMode="auto">
          <a:xfrm>
            <a:off x="5013183" y="2768958"/>
            <a:ext cx="1872208" cy="531472"/>
          </a:xfrm>
          <a:prstGeom prst="roundRect">
            <a:avLst>
              <a:gd name="adj" fmla="val 9572"/>
            </a:avLst>
          </a:prstGeom>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400" b="1" i="0" u="none" strike="noStrike" cap="none" normalizeH="0" baseline="0" dirty="0">
                <a:ln>
                  <a:noFill/>
                </a:ln>
                <a:solidFill>
                  <a:schemeClr val="tx1"/>
                </a:solidFill>
                <a:effectLst/>
                <a:latin typeface="Arial" panose="020B0604020202020204" pitchFamily="34" charset="0"/>
              </a:rPr>
              <a:t>Information</a:t>
            </a:r>
            <a:r>
              <a:rPr kumimoji="0" lang="de-DE" sz="1400" b="1" i="0" u="none" strike="noStrike" cap="none" normalizeH="0" dirty="0">
                <a:ln>
                  <a:noFill/>
                </a:ln>
                <a:solidFill>
                  <a:schemeClr val="tx1"/>
                </a:solidFill>
                <a:effectLst/>
                <a:latin typeface="Arial" panose="020B0604020202020204" pitchFamily="34" charset="0"/>
              </a:rPr>
              <a:t> </a:t>
            </a:r>
          </a:p>
          <a:p>
            <a:pPr marL="0" marR="0" indent="0" algn="ctr" defTabSz="914400" rtl="0" eaLnBrk="1" fontAlgn="base" latinLnBrk="0" hangingPunct="1">
              <a:lnSpc>
                <a:spcPct val="100000"/>
              </a:lnSpc>
              <a:spcBef>
                <a:spcPct val="0"/>
              </a:spcBef>
              <a:spcAft>
                <a:spcPct val="0"/>
              </a:spcAft>
              <a:buClrTx/>
              <a:buSzTx/>
              <a:buFontTx/>
              <a:buNone/>
              <a:tabLst/>
            </a:pPr>
            <a:r>
              <a:rPr kumimoji="0" lang="de-DE" sz="1400" b="1" i="0" u="none" strike="noStrike" cap="none" normalizeH="0" dirty="0">
                <a:ln>
                  <a:noFill/>
                </a:ln>
                <a:solidFill>
                  <a:schemeClr val="tx1"/>
                </a:solidFill>
                <a:effectLst/>
                <a:latin typeface="Arial" panose="020B0604020202020204" pitchFamily="34" charset="0"/>
              </a:rPr>
              <a:t>Service</a:t>
            </a:r>
            <a:endParaRPr kumimoji="0" lang="de-DE" sz="1400" b="1" i="0" u="none" strike="noStrike" cap="none" normalizeH="0" baseline="0" dirty="0">
              <a:ln>
                <a:noFill/>
              </a:ln>
              <a:solidFill>
                <a:schemeClr val="tx1"/>
              </a:solidFill>
              <a:effectLst/>
              <a:latin typeface="Arial" panose="020B0604020202020204" pitchFamily="34" charset="0"/>
            </a:endParaRPr>
          </a:p>
        </p:txBody>
      </p:sp>
      <p:cxnSp>
        <p:nvCxnSpPr>
          <p:cNvPr id="10" name="Gekrümmte Verbindung 18"/>
          <p:cNvCxnSpPr>
            <a:stCxn id="8" idx="2"/>
          </p:cNvCxnSpPr>
          <p:nvPr/>
        </p:nvCxnSpPr>
        <p:spPr bwMode="auto">
          <a:xfrm rot="5400000">
            <a:off x="4922542" y="2877881"/>
            <a:ext cx="604196" cy="1449295"/>
          </a:xfrm>
          <a:prstGeom prst="curvedConnector3">
            <a:avLst>
              <a:gd name="adj1" fmla="val 50000"/>
            </a:avLst>
          </a:prstGeom>
          <a:solidFill>
            <a:schemeClr val="tx2">
              <a:alpha val="89999"/>
            </a:schemeClr>
          </a:solidFill>
          <a:ln w="22225" cap="flat" cmpd="sng" algn="ctr">
            <a:solidFill>
              <a:schemeClr val="tx2">
                <a:lumMod val="50000"/>
              </a:schemeClr>
            </a:solidFill>
            <a:prstDash val="sysDash"/>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Abgerundetes Rechteck 10"/>
          <p:cNvSpPr/>
          <p:nvPr/>
        </p:nvSpPr>
        <p:spPr bwMode="auto">
          <a:xfrm>
            <a:off x="6431560" y="3904626"/>
            <a:ext cx="1872208" cy="531472"/>
          </a:xfrm>
          <a:prstGeom prst="roundRect">
            <a:avLst>
              <a:gd name="adj" fmla="val 9572"/>
            </a:avLst>
          </a:prstGeom>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400" b="1" i="0" u="none" strike="noStrike" cap="none" normalizeH="0" baseline="0" dirty="0" err="1">
                <a:ln>
                  <a:noFill/>
                </a:ln>
                <a:solidFill>
                  <a:schemeClr val="tx1"/>
                </a:solidFill>
                <a:effectLst/>
                <a:latin typeface="Arial" panose="020B0604020202020204" pitchFamily="34" charset="0"/>
              </a:rPr>
              <a:t>Resource</a:t>
            </a:r>
            <a:r>
              <a:rPr kumimoji="0" lang="de-DE" sz="1400" b="1" i="0" u="none" strike="noStrike" cap="none" normalizeH="0" baseline="0" dirty="0">
                <a:ln>
                  <a:noFill/>
                </a:ln>
                <a:solidFill>
                  <a:schemeClr val="tx1"/>
                </a:solidFill>
                <a:effectLst/>
                <a:latin typeface="Arial" panose="020B0604020202020204" pitchFamily="34" charset="0"/>
              </a:rPr>
              <a:t> Scheduling</a:t>
            </a:r>
          </a:p>
        </p:txBody>
      </p:sp>
      <p:cxnSp>
        <p:nvCxnSpPr>
          <p:cNvPr id="12" name="Gekrümmte Verbindung 18"/>
          <p:cNvCxnSpPr>
            <a:stCxn id="11" idx="0"/>
          </p:cNvCxnSpPr>
          <p:nvPr/>
        </p:nvCxnSpPr>
        <p:spPr bwMode="auto">
          <a:xfrm rot="16200000" flipV="1">
            <a:off x="6691562" y="3228523"/>
            <a:ext cx="869932" cy="482273"/>
          </a:xfrm>
          <a:prstGeom prst="curvedConnector2">
            <a:avLst/>
          </a:prstGeom>
          <a:solidFill>
            <a:schemeClr val="tx2">
              <a:alpha val="89999"/>
            </a:schemeClr>
          </a:solidFill>
          <a:ln w="22225" cap="flat" cmpd="sng" algn="ctr">
            <a:solidFill>
              <a:schemeClr val="tx2">
                <a:lumMod val="50000"/>
              </a:schemeClr>
            </a:solidFill>
            <a:prstDash val="sysDash"/>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Abgerundetes Rechteck 12"/>
          <p:cNvSpPr/>
          <p:nvPr/>
        </p:nvSpPr>
        <p:spPr bwMode="auto">
          <a:xfrm>
            <a:off x="5004048" y="5040294"/>
            <a:ext cx="1872208" cy="531472"/>
          </a:xfrm>
          <a:prstGeom prst="roundRect">
            <a:avLst>
              <a:gd name="adj" fmla="val 9572"/>
            </a:avLst>
          </a:prstGeom>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400" b="1" i="0" u="none" strike="noStrike" cap="none" normalizeH="0" baseline="0" dirty="0" err="1">
                <a:ln>
                  <a:noFill/>
                </a:ln>
                <a:solidFill>
                  <a:schemeClr val="tx1"/>
                </a:solidFill>
                <a:effectLst/>
                <a:latin typeface="Arial" panose="020B0604020202020204" pitchFamily="34" charset="0"/>
              </a:rPr>
              <a:t>Resource</a:t>
            </a:r>
            <a:r>
              <a:rPr kumimoji="0" lang="de-DE" sz="1400" b="1" i="0" u="none" strike="noStrike" cap="none" normalizeH="0" baseline="0" dirty="0">
                <a:ln>
                  <a:noFill/>
                </a:ln>
                <a:solidFill>
                  <a:schemeClr val="tx1"/>
                </a:solidFill>
                <a:effectLst/>
                <a:latin typeface="Arial" panose="020B0604020202020204" pitchFamily="34" charset="0"/>
              </a:rPr>
              <a:t> </a:t>
            </a:r>
            <a:r>
              <a:rPr kumimoji="0" lang="de-DE" sz="1400" b="1" i="0" u="none" strike="noStrike" cap="none" normalizeH="0" baseline="0" dirty="0" err="1">
                <a:ln>
                  <a:noFill/>
                </a:ln>
                <a:solidFill>
                  <a:schemeClr val="tx1"/>
                </a:solidFill>
                <a:effectLst/>
                <a:latin typeface="Arial" panose="020B0604020202020204" pitchFamily="34" charset="0"/>
              </a:rPr>
              <a:t>Allocation</a:t>
            </a:r>
            <a:endParaRPr kumimoji="0" lang="de-DE" sz="1400" b="1" i="0" u="none" strike="noStrike" cap="none" normalizeH="0" baseline="0" dirty="0">
              <a:ln>
                <a:noFill/>
              </a:ln>
              <a:solidFill>
                <a:schemeClr val="tx1"/>
              </a:solidFill>
              <a:effectLst/>
              <a:latin typeface="Arial" panose="020B0604020202020204" pitchFamily="34" charset="0"/>
            </a:endParaRPr>
          </a:p>
        </p:txBody>
      </p:sp>
      <p:cxnSp>
        <p:nvCxnSpPr>
          <p:cNvPr id="14" name="Gekrümmte Verbindung 18"/>
          <p:cNvCxnSpPr>
            <a:stCxn id="13" idx="0"/>
          </p:cNvCxnSpPr>
          <p:nvPr/>
        </p:nvCxnSpPr>
        <p:spPr bwMode="auto">
          <a:xfrm rot="5400000" flipH="1" flipV="1">
            <a:off x="6351810" y="4024440"/>
            <a:ext cx="604196" cy="1427512"/>
          </a:xfrm>
          <a:prstGeom prst="curvedConnector3">
            <a:avLst>
              <a:gd name="adj1" fmla="val 50000"/>
            </a:avLst>
          </a:prstGeom>
          <a:solidFill>
            <a:schemeClr val="tx2">
              <a:alpha val="89999"/>
            </a:schemeClr>
          </a:solidFill>
          <a:ln w="22225" cap="flat" cmpd="sng" algn="ctr">
            <a:solidFill>
              <a:schemeClr val="tx2">
                <a:lumMod val="50000"/>
              </a:schemeClr>
            </a:solidFill>
            <a:prstDash val="sysDash"/>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Abgerundetes Rechteck 14"/>
          <p:cNvSpPr/>
          <p:nvPr/>
        </p:nvSpPr>
        <p:spPr bwMode="auto">
          <a:xfrm>
            <a:off x="2343125" y="5057768"/>
            <a:ext cx="1872208" cy="531472"/>
          </a:xfrm>
          <a:prstGeom prst="roundRect">
            <a:avLst>
              <a:gd name="adj" fmla="val 9572"/>
            </a:avLst>
          </a:prstGeom>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400" b="1" i="0" u="none" strike="noStrike" cap="none" normalizeH="0" baseline="0" dirty="0">
                <a:ln>
                  <a:noFill/>
                </a:ln>
                <a:solidFill>
                  <a:schemeClr val="tx1"/>
                </a:solidFill>
                <a:effectLst/>
                <a:latin typeface="Arial" panose="020B0604020202020204" pitchFamily="34" charset="0"/>
              </a:rPr>
              <a:t>Data </a:t>
            </a:r>
          </a:p>
          <a:p>
            <a:pPr marL="0" marR="0" indent="0" algn="ctr" defTabSz="914400" rtl="0" eaLnBrk="1" fontAlgn="base" latinLnBrk="0" hangingPunct="1">
              <a:lnSpc>
                <a:spcPct val="100000"/>
              </a:lnSpc>
              <a:spcBef>
                <a:spcPct val="0"/>
              </a:spcBef>
              <a:spcAft>
                <a:spcPct val="0"/>
              </a:spcAft>
              <a:buClrTx/>
              <a:buSzTx/>
              <a:buFontTx/>
              <a:buNone/>
              <a:tabLst/>
            </a:pPr>
            <a:r>
              <a:rPr kumimoji="0" lang="de-DE" sz="1400" b="1" i="0" u="none" strike="noStrike" cap="none" normalizeH="0" baseline="0" dirty="0">
                <a:ln>
                  <a:noFill/>
                </a:ln>
                <a:solidFill>
                  <a:schemeClr val="tx1"/>
                </a:solidFill>
                <a:effectLst/>
                <a:latin typeface="Arial" panose="020B0604020202020204" pitchFamily="34" charset="0"/>
              </a:rPr>
              <a:t>Management</a:t>
            </a:r>
          </a:p>
        </p:txBody>
      </p:sp>
      <p:cxnSp>
        <p:nvCxnSpPr>
          <p:cNvPr id="16" name="Gekrümmte Verbindung 18"/>
          <p:cNvCxnSpPr>
            <a:stCxn id="15" idx="3"/>
          </p:cNvCxnSpPr>
          <p:nvPr/>
        </p:nvCxnSpPr>
        <p:spPr bwMode="auto">
          <a:xfrm flipV="1">
            <a:off x="4215333" y="5306030"/>
            <a:ext cx="788715" cy="17474"/>
          </a:xfrm>
          <a:prstGeom prst="curvedConnector3">
            <a:avLst>
              <a:gd name="adj1" fmla="val 50000"/>
            </a:avLst>
          </a:prstGeom>
          <a:solidFill>
            <a:schemeClr val="tx2">
              <a:alpha val="89999"/>
            </a:schemeClr>
          </a:solidFill>
          <a:ln w="22225" cap="flat" cmpd="sng" algn="ctr">
            <a:solidFill>
              <a:schemeClr val="tx2">
                <a:lumMod val="50000"/>
              </a:schemeClr>
            </a:solidFill>
            <a:prstDash val="sysDash"/>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bgerundetes Rechteck 16"/>
          <p:cNvSpPr/>
          <p:nvPr/>
        </p:nvSpPr>
        <p:spPr bwMode="auto">
          <a:xfrm>
            <a:off x="824032" y="3904626"/>
            <a:ext cx="1872208" cy="531472"/>
          </a:xfrm>
          <a:prstGeom prst="roundRect">
            <a:avLst>
              <a:gd name="adj" fmla="val 9572"/>
            </a:avLst>
          </a:prstGeom>
          <a:ln/>
          <a:ex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b" anchorCtr="0" compatLnSpc="1">
            <a:prstTxWarp prst="textNoShape">
              <a:avLst/>
            </a:prstTxWarp>
          </a:bodyPr>
          <a:lstStyle/>
          <a:p>
            <a:r>
              <a:rPr lang="de-DE" sz="1400" b="1" dirty="0">
                <a:solidFill>
                  <a:schemeClr val="tx1"/>
                </a:solidFill>
                <a:latin typeface="Arial" panose="020B0604020202020204" pitchFamily="34" charset="0"/>
              </a:rPr>
              <a:t>Job</a:t>
            </a:r>
          </a:p>
          <a:p>
            <a:r>
              <a:rPr kumimoji="0" lang="de-DE" sz="1400" b="1" i="0" u="none" strike="noStrike" cap="none" normalizeH="0" baseline="0" dirty="0" err="1">
                <a:ln>
                  <a:noFill/>
                </a:ln>
                <a:solidFill>
                  <a:schemeClr val="tx1"/>
                </a:solidFill>
                <a:effectLst/>
                <a:latin typeface="Arial" panose="020B0604020202020204" pitchFamily="34" charset="0"/>
              </a:rPr>
              <a:t>Execution</a:t>
            </a:r>
            <a:endParaRPr kumimoji="0" lang="de-DE" sz="1400" b="1" i="0" u="none" strike="noStrike" cap="none" normalizeH="0" baseline="0" dirty="0">
              <a:ln>
                <a:noFill/>
              </a:ln>
              <a:solidFill>
                <a:schemeClr val="tx1"/>
              </a:solidFill>
              <a:effectLst/>
              <a:latin typeface="Arial" panose="020B0604020202020204" pitchFamily="34" charset="0"/>
            </a:endParaRPr>
          </a:p>
        </p:txBody>
      </p:sp>
      <p:cxnSp>
        <p:nvCxnSpPr>
          <p:cNvPr id="18" name="Gekrümmte Verbindung 18"/>
          <p:cNvCxnSpPr>
            <a:stCxn id="17" idx="2"/>
          </p:cNvCxnSpPr>
          <p:nvPr/>
        </p:nvCxnSpPr>
        <p:spPr bwMode="auto">
          <a:xfrm rot="16200000" flipH="1">
            <a:off x="1607927" y="4588306"/>
            <a:ext cx="887406" cy="582989"/>
          </a:xfrm>
          <a:prstGeom prst="curvedConnector2">
            <a:avLst/>
          </a:prstGeom>
          <a:solidFill>
            <a:schemeClr val="tx2">
              <a:alpha val="89999"/>
            </a:schemeClr>
          </a:solidFill>
          <a:ln w="22225" cap="flat" cmpd="sng" algn="ctr">
            <a:solidFill>
              <a:schemeClr val="tx2">
                <a:lumMod val="50000"/>
              </a:schemeClr>
            </a:solidFill>
            <a:prstDash val="sysDash"/>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Abgerundetes Rechteck 38"/>
          <p:cNvSpPr/>
          <p:nvPr/>
        </p:nvSpPr>
        <p:spPr bwMode="auto">
          <a:xfrm>
            <a:off x="2358440" y="4241756"/>
            <a:ext cx="917416" cy="531472"/>
          </a:xfrm>
          <a:prstGeom prst="roundRect">
            <a:avLst>
              <a:gd name="adj" fmla="val 9572"/>
            </a:avLst>
          </a:prstGeom>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400" b="1" i="0" u="none" strike="noStrike" cap="none" normalizeH="0" baseline="0" dirty="0" err="1">
                <a:ln>
                  <a:noFill/>
                </a:ln>
                <a:solidFill>
                  <a:schemeClr val="tx1"/>
                </a:solidFill>
                <a:effectLst/>
                <a:latin typeface="Arial" panose="020B0604020202020204" pitchFamily="34" charset="0"/>
              </a:rPr>
              <a:t>Results</a:t>
            </a:r>
            <a:endParaRPr kumimoji="0" lang="de-DE" sz="1400" b="1" i="0" u="none" strike="noStrike" cap="none" normalizeH="0" baseline="0" dirty="0">
              <a:ln>
                <a:noFill/>
              </a:ln>
              <a:solidFill>
                <a:schemeClr val="tx1"/>
              </a:solidFill>
              <a:effectLst/>
              <a:latin typeface="Arial" panose="020B0604020202020204" pitchFamily="34" charset="0"/>
            </a:endParaRPr>
          </a:p>
        </p:txBody>
      </p:sp>
      <p:sp>
        <p:nvSpPr>
          <p:cNvPr id="19" name="Abgerundetes Rechteck 18"/>
          <p:cNvSpPr/>
          <p:nvPr/>
        </p:nvSpPr>
        <p:spPr bwMode="auto">
          <a:xfrm>
            <a:off x="2292821" y="2780928"/>
            <a:ext cx="1872208" cy="531472"/>
          </a:xfrm>
          <a:prstGeom prst="roundRect">
            <a:avLst>
              <a:gd name="adj" fmla="val 9572"/>
            </a:avLst>
          </a:prstGeom>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400" b="1" i="0" u="none" strike="noStrike" cap="none" normalizeH="0" baseline="0" dirty="0">
                <a:ln>
                  <a:noFill/>
                </a:ln>
                <a:solidFill>
                  <a:schemeClr val="tx1"/>
                </a:solidFill>
                <a:effectLst/>
                <a:latin typeface="Arial" panose="020B0604020202020204" pitchFamily="34" charset="0"/>
              </a:rPr>
              <a:t>Monitoring</a:t>
            </a:r>
          </a:p>
        </p:txBody>
      </p:sp>
      <p:cxnSp>
        <p:nvCxnSpPr>
          <p:cNvPr id="20" name="Gekrümmte Verbindung 18"/>
          <p:cNvCxnSpPr>
            <a:stCxn id="19" idx="3"/>
          </p:cNvCxnSpPr>
          <p:nvPr/>
        </p:nvCxnSpPr>
        <p:spPr bwMode="auto">
          <a:xfrm flipV="1">
            <a:off x="4165029" y="3034694"/>
            <a:ext cx="848154" cy="11970"/>
          </a:xfrm>
          <a:prstGeom prst="curvedConnector3">
            <a:avLst>
              <a:gd name="adj1" fmla="val 50000"/>
            </a:avLst>
          </a:prstGeom>
          <a:solidFill>
            <a:schemeClr val="tx2">
              <a:alpha val="89999"/>
            </a:schemeClr>
          </a:solidFill>
          <a:ln w="22225" cap="flat" cmpd="sng" algn="ctr">
            <a:solidFill>
              <a:schemeClr val="tx2">
                <a:lumMod val="50000"/>
              </a:schemeClr>
            </a:solidFill>
            <a:prstDash val="sysDash"/>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Gekrümmte Verbindung 18"/>
          <p:cNvCxnSpPr>
            <a:endCxn id="19" idx="1"/>
          </p:cNvCxnSpPr>
          <p:nvPr/>
        </p:nvCxnSpPr>
        <p:spPr bwMode="auto">
          <a:xfrm rot="5400000" flipH="1" flipV="1">
            <a:off x="1597497" y="3209303"/>
            <a:ext cx="857962" cy="532685"/>
          </a:xfrm>
          <a:prstGeom prst="curvedConnector2">
            <a:avLst/>
          </a:prstGeom>
          <a:solidFill>
            <a:schemeClr val="tx2">
              <a:alpha val="89999"/>
            </a:schemeClr>
          </a:solidFill>
          <a:ln w="22225" cap="flat" cmpd="sng" algn="ctr">
            <a:solidFill>
              <a:schemeClr val="tx2">
                <a:lumMod val="50000"/>
              </a:schemeClr>
            </a:solidFill>
            <a:prstDash val="sysDash"/>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Pfeil nach rechts 21"/>
          <p:cNvSpPr/>
          <p:nvPr/>
        </p:nvSpPr>
        <p:spPr bwMode="auto">
          <a:xfrm>
            <a:off x="2751584" y="4070159"/>
            <a:ext cx="740296" cy="216024"/>
          </a:xfrm>
          <a:prstGeom prst="rightArrow">
            <a:avLst/>
          </a:prstGeom>
          <a:ln>
            <a:noFill/>
          </a:ln>
          <a:effectLst/>
          <a:extLst/>
        </p:spPr>
        <p:style>
          <a:lnRef idx="0">
            <a:scrgbClr r="0" g="0" b="0"/>
          </a:lnRef>
          <a:fillRef idx="1001">
            <a:schemeClr val="dk2"/>
          </a:fillRef>
          <a:effectRef idx="0">
            <a:scrgbClr r="0" g="0" b="0"/>
          </a:effectRef>
          <a:fontRef idx="major"/>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168058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Wolke 12"/>
          <p:cNvSpPr/>
          <p:nvPr/>
        </p:nvSpPr>
        <p:spPr bwMode="auto">
          <a:xfrm>
            <a:off x="7277781" y="3212976"/>
            <a:ext cx="1398675" cy="749471"/>
          </a:xfrm>
          <a:prstGeom prst="cloud">
            <a:avLst/>
          </a:prstGeom>
          <a:ln/>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anose="020B0604020202020204" pitchFamily="34" charset="0"/>
              </a:rPr>
              <a:t>The Cloud</a:t>
            </a:r>
          </a:p>
        </p:txBody>
      </p:sp>
      <p:sp>
        <p:nvSpPr>
          <p:cNvPr id="2" name="Titel 1"/>
          <p:cNvSpPr>
            <a:spLocks noGrp="1"/>
          </p:cNvSpPr>
          <p:nvPr>
            <p:ph type="title"/>
          </p:nvPr>
        </p:nvSpPr>
        <p:spPr>
          <a:xfrm>
            <a:off x="539750" y="1713954"/>
            <a:ext cx="8061325" cy="384721"/>
          </a:xfrm>
        </p:spPr>
        <p:txBody>
          <a:bodyPr/>
          <a:lstStyle/>
          <a:p>
            <a:r>
              <a:rPr lang="en-US" dirty="0"/>
              <a:t>Cloud Computing</a:t>
            </a:r>
          </a:p>
        </p:txBody>
      </p:sp>
      <p:sp>
        <p:nvSpPr>
          <p:cNvPr id="3" name="Inhaltsplatzhalter 2"/>
          <p:cNvSpPr>
            <a:spLocks noGrp="1"/>
          </p:cNvSpPr>
          <p:nvPr>
            <p:ph idx="1"/>
          </p:nvPr>
        </p:nvSpPr>
        <p:spPr>
          <a:xfrm>
            <a:off x="539751" y="2349500"/>
            <a:ext cx="7056586" cy="3641725"/>
          </a:xfrm>
        </p:spPr>
        <p:txBody>
          <a:bodyPr/>
          <a:lstStyle/>
          <a:p>
            <a:r>
              <a:rPr lang="en-US" dirty="0">
                <a:solidFill>
                  <a:schemeClr val="accent1"/>
                </a:solidFill>
              </a:rPr>
              <a:t>Shifting services / load into the network …</a:t>
            </a:r>
          </a:p>
          <a:p>
            <a:pPr lvl="1">
              <a:buFont typeface="Arial" panose="020B0604020202020204" pitchFamily="34" charset="0"/>
              <a:buChar char="•"/>
            </a:pPr>
            <a:r>
              <a:rPr lang="en-US" dirty="0"/>
              <a:t>Shift complexity from end-device into network</a:t>
            </a:r>
          </a:p>
          <a:p>
            <a:pPr lvl="1">
              <a:buFont typeface="Arial" panose="020B0604020202020204" pitchFamily="34" charset="0"/>
              <a:buChar char="•"/>
            </a:pPr>
            <a:r>
              <a:rPr lang="en-US" dirty="0"/>
              <a:t>Weight and battery life become more important than computing power</a:t>
            </a:r>
          </a:p>
          <a:p>
            <a:pPr lvl="1">
              <a:buFont typeface="Arial" panose="020B0604020202020204" pitchFamily="34" charset="0"/>
              <a:buChar char="•"/>
            </a:pPr>
            <a:r>
              <a:rPr lang="en-US" dirty="0"/>
              <a:t>„Laziness“ – Accessing services from the network reduces efforts for administering own devices</a:t>
            </a:r>
          </a:p>
          <a:p>
            <a:endParaRPr lang="en-US" b="1" dirty="0"/>
          </a:p>
          <a:p>
            <a:endParaRPr lang="en-US" b="1" dirty="0"/>
          </a:p>
          <a:p>
            <a:r>
              <a:rPr lang="en-US" dirty="0"/>
              <a:t>Instead of buying resources, rent them on demand!</a:t>
            </a:r>
          </a:p>
          <a:p>
            <a:pPr lvl="1">
              <a:buFont typeface="Arial" panose="020B0604020202020204" pitchFamily="34" charset="0"/>
              <a:buChar char="•"/>
            </a:pPr>
            <a:r>
              <a:rPr lang="en-US" dirty="0">
                <a:solidFill>
                  <a:schemeClr val="accent2"/>
                </a:solidFill>
              </a:rPr>
              <a:t>Important paradigm: Pay-as-you-Go (PAYG)</a:t>
            </a:r>
          </a:p>
        </p:txBody>
      </p:sp>
      <p:sp>
        <p:nvSpPr>
          <p:cNvPr id="4" name="Fußzeilenplatzhalter 3"/>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5" name="Foliennummernplatzhalter 4"/>
          <p:cNvSpPr>
            <a:spLocks noGrp="1"/>
          </p:cNvSpPr>
          <p:nvPr>
            <p:ph type="sldNum" sz="quarter" idx="11"/>
          </p:nvPr>
        </p:nvSpPr>
        <p:spPr/>
        <p:txBody>
          <a:bodyPr/>
          <a:lstStyle/>
          <a:p>
            <a:r>
              <a:rPr lang="en-US" altLang="de-DE" dirty="0"/>
              <a:t>Slide </a:t>
            </a:r>
            <a:fld id="{EA72B010-C6DB-42A1-A25B-7BA4A7AE9CB7}" type="slidenum">
              <a:rPr lang="en-US" altLang="de-DE" smtClean="0"/>
              <a:pPr/>
              <a:t>24</a:t>
            </a:fld>
            <a:endParaRPr lang="en-US" altLang="de-DE" dirty="0"/>
          </a:p>
        </p:txBody>
      </p:sp>
      <p:graphicFrame>
        <p:nvGraphicFramePr>
          <p:cNvPr id="8" name="Diagramm 7"/>
          <p:cNvGraphicFramePr/>
          <p:nvPr>
            <p:extLst/>
          </p:nvPr>
        </p:nvGraphicFramePr>
        <p:xfrm>
          <a:off x="5121027" y="3429000"/>
          <a:ext cx="3480048" cy="26800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Gestreifter Pfeil nach rechts 8"/>
          <p:cNvSpPr/>
          <p:nvPr/>
        </p:nvSpPr>
        <p:spPr bwMode="auto">
          <a:xfrm>
            <a:off x="6861051" y="4365104"/>
            <a:ext cx="504056" cy="288032"/>
          </a:xfrm>
          <a:prstGeom prst="stripedRightArrow">
            <a:avLst/>
          </a:prstGeom>
          <a:ln>
            <a:noFill/>
          </a:ln>
          <a:effectLst/>
          <a:extLst/>
        </p:spPr>
        <p:style>
          <a:lnRef idx="0">
            <a:scrgbClr r="0" g="0" b="0"/>
          </a:lnRef>
          <a:fillRef idx="1003">
            <a:schemeClr val="dk2"/>
          </a:fillRef>
          <a:effectRef idx="0">
            <a:scrgbClr r="0" g="0" b="0"/>
          </a:effectRef>
          <a:fontRef idx="major"/>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panose="020B0604020202020204" pitchFamily="34" charset="0"/>
            </a:endParaRPr>
          </a:p>
        </p:txBody>
      </p:sp>
      <p:pic>
        <p:nvPicPr>
          <p:cNvPr id="10" name="Grafik 9"/>
          <p:cNvPicPr>
            <a:picLocks noChangeAspect="1"/>
          </p:cNvPicPr>
          <p:nvPr/>
        </p:nvPicPr>
        <p:blipFill>
          <a:blip r:embed="rId7"/>
          <a:stretch>
            <a:fillRect/>
          </a:stretch>
        </p:blipFill>
        <p:spPr>
          <a:xfrm>
            <a:off x="5508104" y="5464371"/>
            <a:ext cx="302610" cy="396584"/>
          </a:xfrm>
          <a:prstGeom prst="rect">
            <a:avLst/>
          </a:prstGeom>
        </p:spPr>
      </p:pic>
      <p:pic>
        <p:nvPicPr>
          <p:cNvPr id="11" name="Grafik 10"/>
          <p:cNvPicPr>
            <a:picLocks noChangeAspect="1"/>
          </p:cNvPicPr>
          <p:nvPr/>
        </p:nvPicPr>
        <p:blipFill>
          <a:blip r:embed="rId8"/>
          <a:stretch>
            <a:fillRect/>
          </a:stretch>
        </p:blipFill>
        <p:spPr>
          <a:xfrm>
            <a:off x="5496182" y="4710421"/>
            <a:ext cx="314532" cy="428401"/>
          </a:xfrm>
          <a:prstGeom prst="rect">
            <a:avLst/>
          </a:prstGeom>
        </p:spPr>
      </p:pic>
      <p:pic>
        <p:nvPicPr>
          <p:cNvPr id="12" name="Grafik 11"/>
          <p:cNvPicPr>
            <a:picLocks noChangeAspect="1"/>
          </p:cNvPicPr>
          <p:nvPr/>
        </p:nvPicPr>
        <p:blipFill>
          <a:blip r:embed="rId9"/>
          <a:stretch>
            <a:fillRect/>
          </a:stretch>
        </p:blipFill>
        <p:spPr>
          <a:xfrm>
            <a:off x="5395626" y="4193818"/>
            <a:ext cx="458913" cy="342571"/>
          </a:xfrm>
          <a:prstGeom prst="rect">
            <a:avLst/>
          </a:prstGeom>
        </p:spPr>
      </p:pic>
    </p:spTree>
    <p:extLst>
      <p:ext uri="{BB962C8B-B14F-4D97-AF65-F5344CB8AC3E}">
        <p14:creationId xmlns:p14="http://schemas.microsoft.com/office/powerpoint/2010/main" val="11482075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9750" y="1740115"/>
            <a:ext cx="8061325" cy="358560"/>
          </a:xfrm>
        </p:spPr>
        <p:txBody>
          <a:bodyPr/>
          <a:lstStyle/>
          <a:p>
            <a:r>
              <a:rPr lang="en-US" dirty="0"/>
              <a:t>Cloud Computing – Paradigm Change</a:t>
            </a:r>
          </a:p>
        </p:txBody>
      </p:sp>
      <p:sp>
        <p:nvSpPr>
          <p:cNvPr id="3" name="Inhaltsplatzhalter 2"/>
          <p:cNvSpPr>
            <a:spLocks noGrp="1"/>
          </p:cNvSpPr>
          <p:nvPr>
            <p:ph idx="1"/>
          </p:nvPr>
        </p:nvSpPr>
        <p:spPr>
          <a:xfrm>
            <a:off x="539751" y="2349500"/>
            <a:ext cx="5341514" cy="3641725"/>
          </a:xfrm>
        </p:spPr>
        <p:txBody>
          <a:bodyPr/>
          <a:lstStyle/>
          <a:p>
            <a:r>
              <a:rPr lang="en-US" dirty="0"/>
              <a:t>Focus on business idea and implementation, not on technical infrastructure</a:t>
            </a:r>
          </a:p>
          <a:p>
            <a:pPr lvl="1">
              <a:buFont typeface="Arial" panose="020B0604020202020204" pitchFamily="34" charset="0"/>
              <a:buChar char="•"/>
            </a:pPr>
            <a:r>
              <a:rPr lang="en-US" dirty="0"/>
              <a:t>No equipment acquisition, but on-demand renting from the Cloud</a:t>
            </a:r>
          </a:p>
          <a:p>
            <a:pPr lvl="1">
              <a:buFont typeface="Arial" panose="020B0604020202020204" pitchFamily="34" charset="0"/>
              <a:buChar char="•"/>
            </a:pPr>
            <a:r>
              <a:rPr lang="en-US" dirty="0"/>
              <a:t>Pay the resources from current income of the business – „Pay as you earn“</a:t>
            </a:r>
          </a:p>
          <a:p>
            <a:pPr lvl="1">
              <a:buFont typeface="Arial" panose="020B0604020202020204" pitchFamily="34" charset="0"/>
              <a:buChar char="•"/>
            </a:pPr>
            <a:r>
              <a:rPr lang="en-US" dirty="0"/>
              <a:t>Improve utilization of resources and scalability of application</a:t>
            </a:r>
          </a:p>
          <a:p>
            <a:pPr lvl="2">
              <a:buFont typeface="Symbol" panose="05050102010706020507" pitchFamily="18" charset="2"/>
              <a:buChar char="-"/>
            </a:pPr>
            <a:r>
              <a:rPr lang="en-US" dirty="0"/>
              <a:t>Rent according to current demands</a:t>
            </a:r>
          </a:p>
          <a:p>
            <a:pPr lvl="2">
              <a:buFont typeface="Symbol" panose="05050102010706020507" pitchFamily="18" charset="2"/>
              <a:buChar char="-"/>
            </a:pPr>
            <a:r>
              <a:rPr lang="en-US" dirty="0"/>
              <a:t>Extend dynamically -&gt; </a:t>
            </a:r>
            <a:r>
              <a:rPr lang="en-US" i="1" dirty="0">
                <a:solidFill>
                  <a:schemeClr val="accent2"/>
                </a:solidFill>
              </a:rPr>
              <a:t>Elasticity</a:t>
            </a:r>
          </a:p>
          <a:p>
            <a:endParaRPr lang="en-US" b="1" dirty="0"/>
          </a:p>
          <a:p>
            <a:endParaRPr lang="en-US" b="1" dirty="0"/>
          </a:p>
        </p:txBody>
      </p:sp>
      <p:sp>
        <p:nvSpPr>
          <p:cNvPr id="4" name="Fußzeilenplatzhalter 3"/>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5" name="Foliennummernplatzhalter 4"/>
          <p:cNvSpPr>
            <a:spLocks noGrp="1"/>
          </p:cNvSpPr>
          <p:nvPr>
            <p:ph type="sldNum" sz="quarter" idx="11"/>
          </p:nvPr>
        </p:nvSpPr>
        <p:spPr/>
        <p:txBody>
          <a:bodyPr/>
          <a:lstStyle/>
          <a:p>
            <a:r>
              <a:rPr lang="en-US" altLang="de-DE" dirty="0"/>
              <a:t>Slide </a:t>
            </a:r>
            <a:fld id="{EA72B010-C6DB-42A1-A25B-7BA4A7AE9CB7}" type="slidenum">
              <a:rPr lang="en-US" altLang="de-DE" smtClean="0"/>
              <a:pPr/>
              <a:t>25</a:t>
            </a:fld>
            <a:endParaRPr lang="en-US" altLang="de-DE" dirty="0"/>
          </a:p>
        </p:txBody>
      </p:sp>
      <p:pic>
        <p:nvPicPr>
          <p:cNvPr id="14" name="Picture 3"/>
          <p:cNvPicPr>
            <a:picLocks noChangeAspect="1" noChangeArrowheads="1"/>
          </p:cNvPicPr>
          <p:nvPr/>
        </p:nvPicPr>
        <p:blipFill>
          <a:blip r:embed="rId2" cstate="print"/>
          <a:srcRect/>
          <a:stretch>
            <a:fillRect/>
          </a:stretch>
        </p:blipFill>
        <p:spPr bwMode="auto">
          <a:xfrm>
            <a:off x="6228184" y="2206848"/>
            <a:ext cx="1643063" cy="1643063"/>
          </a:xfrm>
          <a:prstGeom prst="rect">
            <a:avLst/>
          </a:prstGeom>
          <a:noFill/>
          <a:ln w="9525">
            <a:noFill/>
            <a:round/>
            <a:headEnd/>
            <a:tailEnd/>
          </a:ln>
        </p:spPr>
      </p:pic>
      <p:pic>
        <p:nvPicPr>
          <p:cNvPr id="16" name="Picture 5"/>
          <p:cNvPicPr>
            <a:picLocks noChangeAspect="1" noChangeArrowheads="1"/>
          </p:cNvPicPr>
          <p:nvPr/>
        </p:nvPicPr>
        <p:blipFill>
          <a:blip r:embed="rId3" cstate="print"/>
          <a:srcRect l="992" t="1382"/>
          <a:stretch>
            <a:fillRect/>
          </a:stretch>
        </p:blipFill>
        <p:spPr bwMode="auto">
          <a:xfrm>
            <a:off x="6401148" y="3201839"/>
            <a:ext cx="2262187" cy="1498600"/>
          </a:xfrm>
          <a:prstGeom prst="rect">
            <a:avLst/>
          </a:prstGeom>
          <a:noFill/>
          <a:ln w="9525">
            <a:noFill/>
            <a:round/>
            <a:headEnd/>
            <a:tailEnd/>
          </a:ln>
        </p:spPr>
      </p:pic>
      <p:pic>
        <p:nvPicPr>
          <p:cNvPr id="15" name="Picture 4"/>
          <p:cNvPicPr>
            <a:picLocks noChangeAspect="1" noChangeArrowheads="1"/>
          </p:cNvPicPr>
          <p:nvPr/>
        </p:nvPicPr>
        <p:blipFill>
          <a:blip r:embed="rId4" cstate="print">
            <a:clrChange>
              <a:clrFrom>
                <a:srgbClr val="FFFFFF"/>
              </a:clrFrom>
              <a:clrTo>
                <a:srgbClr val="FFFFFF">
                  <a:alpha val="0"/>
                </a:srgbClr>
              </a:clrTo>
            </a:clrChange>
          </a:blip>
          <a:srcRect l="32780" b="35107"/>
          <a:stretch>
            <a:fillRect/>
          </a:stretch>
        </p:blipFill>
        <p:spPr bwMode="auto">
          <a:xfrm>
            <a:off x="6301904" y="3921919"/>
            <a:ext cx="1857375" cy="1811337"/>
          </a:xfrm>
          <a:prstGeom prst="rect">
            <a:avLst/>
          </a:prstGeom>
          <a:noFill/>
          <a:ln w="9525">
            <a:noFill/>
            <a:round/>
            <a:headEnd/>
            <a:tailEnd/>
          </a:ln>
        </p:spPr>
      </p:pic>
    </p:spTree>
    <p:extLst>
      <p:ext uri="{BB962C8B-B14F-4D97-AF65-F5344CB8AC3E}">
        <p14:creationId xmlns:p14="http://schemas.microsoft.com/office/powerpoint/2010/main" val="6354677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9750" y="1713954"/>
            <a:ext cx="8061325" cy="384721"/>
          </a:xfrm>
        </p:spPr>
        <p:txBody>
          <a:bodyPr/>
          <a:lstStyle/>
          <a:p>
            <a:r>
              <a:rPr lang="en-US" dirty="0"/>
              <a:t>Cloud Computing – Paradigm Change</a:t>
            </a:r>
          </a:p>
        </p:txBody>
      </p:sp>
      <p:sp>
        <p:nvSpPr>
          <p:cNvPr id="3" name="Inhaltsplatzhalter 2"/>
          <p:cNvSpPr>
            <a:spLocks noGrp="1"/>
          </p:cNvSpPr>
          <p:nvPr>
            <p:ph idx="1"/>
          </p:nvPr>
        </p:nvSpPr>
        <p:spPr>
          <a:xfrm>
            <a:off x="539751" y="2349500"/>
            <a:ext cx="5341514" cy="3641725"/>
          </a:xfrm>
        </p:spPr>
        <p:txBody>
          <a:bodyPr/>
          <a:lstStyle/>
          <a:p>
            <a:r>
              <a:rPr lang="en-US" dirty="0"/>
              <a:t>Why is Elasticity so important?</a:t>
            </a:r>
          </a:p>
          <a:p>
            <a:pPr lvl="1">
              <a:buFont typeface="Symbol" panose="05050102010706020507" pitchFamily="18" charset="2"/>
              <a:buChar char="-"/>
            </a:pPr>
            <a:r>
              <a:rPr lang="en-US" dirty="0">
                <a:solidFill>
                  <a:schemeClr val="tx1"/>
                </a:solidFill>
              </a:rPr>
              <a:t>Example: Web Server utilization problem</a:t>
            </a:r>
            <a:endParaRPr lang="en-US" b="1" dirty="0"/>
          </a:p>
          <a:p>
            <a:endParaRPr lang="en-US" b="1" dirty="0"/>
          </a:p>
        </p:txBody>
      </p:sp>
      <p:sp>
        <p:nvSpPr>
          <p:cNvPr id="4" name="Fußzeilenplatzhalter 3"/>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5" name="Foliennummernplatzhalter 4"/>
          <p:cNvSpPr>
            <a:spLocks noGrp="1"/>
          </p:cNvSpPr>
          <p:nvPr>
            <p:ph type="sldNum" sz="quarter" idx="11"/>
          </p:nvPr>
        </p:nvSpPr>
        <p:spPr/>
        <p:txBody>
          <a:bodyPr/>
          <a:lstStyle/>
          <a:p>
            <a:r>
              <a:rPr lang="en-US" altLang="de-DE" dirty="0"/>
              <a:t>Slide </a:t>
            </a:r>
            <a:fld id="{EA72B010-C6DB-42A1-A25B-7BA4A7AE9CB7}" type="slidenum">
              <a:rPr lang="en-US" altLang="de-DE" smtClean="0"/>
              <a:pPr/>
              <a:t>26</a:t>
            </a:fld>
            <a:endParaRPr lang="en-US" altLang="de-DE" dirty="0"/>
          </a:p>
        </p:txBody>
      </p:sp>
      <p:grpSp>
        <p:nvGrpSpPr>
          <p:cNvPr id="9" name="Group 2"/>
          <p:cNvGrpSpPr>
            <a:grpSpLocks/>
          </p:cNvGrpSpPr>
          <p:nvPr/>
        </p:nvGrpSpPr>
        <p:grpSpPr bwMode="auto">
          <a:xfrm>
            <a:off x="1405348" y="3212976"/>
            <a:ext cx="6285225" cy="2733492"/>
            <a:chOff x="1012" y="1205"/>
            <a:chExt cx="4479" cy="2453"/>
          </a:xfrm>
        </p:grpSpPr>
        <p:pic>
          <p:nvPicPr>
            <p:cNvPr id="10" name="Picture 3"/>
            <p:cNvPicPr>
              <a:picLocks noChangeAspect="1" noChangeArrowheads="1"/>
            </p:cNvPicPr>
            <p:nvPr/>
          </p:nvPicPr>
          <p:blipFill>
            <a:blip r:embed="rId2" cstate="print"/>
            <a:srcRect/>
            <a:stretch>
              <a:fillRect/>
            </a:stretch>
          </p:blipFill>
          <p:spPr bwMode="auto">
            <a:xfrm>
              <a:off x="1164" y="1258"/>
              <a:ext cx="3379" cy="2245"/>
            </a:xfrm>
            <a:prstGeom prst="rect">
              <a:avLst/>
            </a:prstGeom>
            <a:noFill/>
            <a:ln w="9525">
              <a:noFill/>
              <a:round/>
              <a:headEnd/>
              <a:tailEnd/>
            </a:ln>
          </p:spPr>
        </p:pic>
        <p:cxnSp>
          <p:nvCxnSpPr>
            <p:cNvPr id="11" name="AutoShape 4"/>
            <p:cNvCxnSpPr>
              <a:cxnSpLocks noChangeShapeType="1"/>
            </p:cNvCxnSpPr>
            <p:nvPr/>
          </p:nvCxnSpPr>
          <p:spPr bwMode="auto">
            <a:xfrm>
              <a:off x="1164" y="3508"/>
              <a:ext cx="3509" cy="0"/>
            </a:xfrm>
            <a:prstGeom prst="bentConnector3">
              <a:avLst>
                <a:gd name="adj1" fmla="val 49981"/>
              </a:avLst>
            </a:prstGeom>
            <a:noFill/>
            <a:ln w="38160">
              <a:solidFill>
                <a:srgbClr val="000000"/>
              </a:solidFill>
              <a:round/>
              <a:headEnd/>
              <a:tailEnd type="arrow" w="med" len="med"/>
            </a:ln>
          </p:spPr>
        </p:cxnSp>
        <p:cxnSp>
          <p:nvCxnSpPr>
            <p:cNvPr id="12" name="AutoShape 5"/>
            <p:cNvCxnSpPr>
              <a:cxnSpLocks noChangeShapeType="1"/>
            </p:cNvCxnSpPr>
            <p:nvPr/>
          </p:nvCxnSpPr>
          <p:spPr bwMode="auto">
            <a:xfrm rot="-5400000">
              <a:off x="176" y="2534"/>
              <a:ext cx="1973" cy="0"/>
            </a:xfrm>
            <a:prstGeom prst="bentConnector3">
              <a:avLst>
                <a:gd name="adj1" fmla="val 49968"/>
              </a:avLst>
            </a:prstGeom>
            <a:noFill/>
            <a:ln w="38160">
              <a:solidFill>
                <a:srgbClr val="000000"/>
              </a:solidFill>
              <a:round/>
              <a:headEnd/>
              <a:tailEnd type="arrow" w="med" len="med"/>
            </a:ln>
          </p:spPr>
        </p:cxnSp>
        <p:sp>
          <p:nvSpPr>
            <p:cNvPr id="13" name="Line 6"/>
            <p:cNvSpPr>
              <a:spLocks noChangeShapeType="1"/>
            </p:cNvSpPr>
            <p:nvPr/>
          </p:nvSpPr>
          <p:spPr bwMode="auto">
            <a:xfrm>
              <a:off x="1164" y="2050"/>
              <a:ext cx="3621" cy="0"/>
            </a:xfrm>
            <a:prstGeom prst="line">
              <a:avLst/>
            </a:prstGeom>
            <a:noFill/>
            <a:ln w="38160">
              <a:solidFill>
                <a:srgbClr val="000000"/>
              </a:solidFill>
              <a:prstDash val="dash"/>
              <a:round/>
              <a:headEnd/>
              <a:tailEnd/>
            </a:ln>
          </p:spPr>
          <p:txBody>
            <a:bodyPr/>
            <a:lstStyle/>
            <a:p>
              <a:endParaRPr lang="en-US" dirty="0"/>
            </a:p>
          </p:txBody>
        </p:sp>
        <p:sp>
          <p:nvSpPr>
            <p:cNvPr id="17" name="Rectangle 7"/>
            <p:cNvSpPr>
              <a:spLocks noChangeArrowheads="1"/>
            </p:cNvSpPr>
            <p:nvPr/>
          </p:nvSpPr>
          <p:spPr bwMode="auto">
            <a:xfrm>
              <a:off x="4935" y="1843"/>
              <a:ext cx="556" cy="413"/>
            </a:xfrm>
            <a:prstGeom prst="rect">
              <a:avLst/>
            </a:prstGeom>
            <a:noFill/>
            <a:ln w="9525">
              <a:noFill/>
              <a:round/>
              <a:headEnd/>
              <a:tailEnd/>
            </a:ln>
          </p:spPr>
          <p:txBody>
            <a:bodyPr wrap="none" lIns="90000" tIns="45000" rIns="90000" bIns="45000">
              <a:spAutoFit/>
            </a:bodyPr>
            <a:lstStyle/>
            <a:p>
              <a:pPr eaLnBrk="1">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dirty="0">
                  <a:solidFill>
                    <a:srgbClr val="000000"/>
                  </a:solidFill>
                  <a:latin typeface="Tahoma" pitchFamily="34" charset="0"/>
                </a:rPr>
                <a:t>Available</a:t>
              </a:r>
            </a:p>
            <a:p>
              <a:pPr eaLnBrk="1">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dirty="0">
                  <a:solidFill>
                    <a:srgbClr val="000000"/>
                  </a:solidFill>
                  <a:latin typeface="Tahoma" pitchFamily="34" charset="0"/>
                </a:rPr>
                <a:t>capacity</a:t>
              </a:r>
            </a:p>
          </p:txBody>
        </p:sp>
        <p:sp>
          <p:nvSpPr>
            <p:cNvPr id="18" name="Rectangle 8"/>
            <p:cNvSpPr>
              <a:spLocks noChangeArrowheads="1"/>
            </p:cNvSpPr>
            <p:nvPr/>
          </p:nvSpPr>
          <p:spPr bwMode="auto">
            <a:xfrm>
              <a:off x="2448" y="3218"/>
              <a:ext cx="663" cy="247"/>
            </a:xfrm>
            <a:prstGeom prst="rect">
              <a:avLst/>
            </a:prstGeom>
            <a:noFill/>
            <a:ln w="9525">
              <a:noFill/>
              <a:round/>
              <a:headEnd/>
              <a:tailEnd/>
            </a:ln>
          </p:spPr>
          <p:txBody>
            <a:bodyPr wrap="none" lIns="90000" tIns="45000" rIns="90000" bIns="45000">
              <a:spAutoFit/>
            </a:bodyPr>
            <a:lstStyle/>
            <a:p>
              <a:pPr eaLnBrk="1">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dirty="0">
                  <a:solidFill>
                    <a:srgbClr val="000000"/>
                  </a:solidFill>
                  <a:latin typeface="Tahoma" pitchFamily="34" charset="0"/>
                </a:rPr>
                <a:t>Actual load</a:t>
              </a:r>
            </a:p>
          </p:txBody>
        </p:sp>
        <p:sp>
          <p:nvSpPr>
            <p:cNvPr id="19" name="Line 9"/>
            <p:cNvSpPr>
              <a:spLocks noChangeShapeType="1"/>
            </p:cNvSpPr>
            <p:nvPr/>
          </p:nvSpPr>
          <p:spPr bwMode="auto">
            <a:xfrm flipV="1">
              <a:off x="1167" y="2441"/>
              <a:ext cx="359" cy="350"/>
            </a:xfrm>
            <a:prstGeom prst="line">
              <a:avLst/>
            </a:prstGeom>
            <a:noFill/>
            <a:ln w="38160">
              <a:solidFill>
                <a:srgbClr val="000000"/>
              </a:solidFill>
              <a:round/>
              <a:headEnd/>
              <a:tailEnd/>
            </a:ln>
          </p:spPr>
          <p:txBody>
            <a:bodyPr/>
            <a:lstStyle/>
            <a:p>
              <a:endParaRPr lang="en-US" dirty="0"/>
            </a:p>
          </p:txBody>
        </p:sp>
        <p:sp>
          <p:nvSpPr>
            <p:cNvPr id="20" name="Line 10"/>
            <p:cNvSpPr>
              <a:spLocks noChangeShapeType="1"/>
            </p:cNvSpPr>
            <p:nvPr/>
          </p:nvSpPr>
          <p:spPr bwMode="auto">
            <a:xfrm>
              <a:off x="1520" y="2446"/>
              <a:ext cx="375" cy="422"/>
            </a:xfrm>
            <a:prstGeom prst="line">
              <a:avLst/>
            </a:prstGeom>
            <a:noFill/>
            <a:ln w="38160">
              <a:solidFill>
                <a:srgbClr val="000000"/>
              </a:solidFill>
              <a:round/>
              <a:headEnd/>
              <a:tailEnd/>
            </a:ln>
          </p:spPr>
          <p:txBody>
            <a:bodyPr/>
            <a:lstStyle/>
            <a:p>
              <a:endParaRPr lang="en-US" dirty="0"/>
            </a:p>
          </p:txBody>
        </p:sp>
        <p:sp>
          <p:nvSpPr>
            <p:cNvPr id="21" name="Line 11"/>
            <p:cNvSpPr>
              <a:spLocks noChangeShapeType="1"/>
            </p:cNvSpPr>
            <p:nvPr/>
          </p:nvSpPr>
          <p:spPr bwMode="auto">
            <a:xfrm flipV="1">
              <a:off x="1900" y="2441"/>
              <a:ext cx="348" cy="417"/>
            </a:xfrm>
            <a:prstGeom prst="line">
              <a:avLst/>
            </a:prstGeom>
            <a:noFill/>
            <a:ln w="38160">
              <a:solidFill>
                <a:srgbClr val="000000"/>
              </a:solidFill>
              <a:round/>
              <a:headEnd/>
              <a:tailEnd/>
            </a:ln>
          </p:spPr>
          <p:txBody>
            <a:bodyPr/>
            <a:lstStyle/>
            <a:p>
              <a:endParaRPr lang="en-US" dirty="0"/>
            </a:p>
          </p:txBody>
        </p:sp>
        <p:sp>
          <p:nvSpPr>
            <p:cNvPr id="22" name="Line 12"/>
            <p:cNvSpPr>
              <a:spLocks noChangeShapeType="1"/>
            </p:cNvSpPr>
            <p:nvPr/>
          </p:nvSpPr>
          <p:spPr bwMode="auto">
            <a:xfrm>
              <a:off x="2248" y="2446"/>
              <a:ext cx="89" cy="407"/>
            </a:xfrm>
            <a:prstGeom prst="line">
              <a:avLst/>
            </a:prstGeom>
            <a:noFill/>
            <a:ln w="38160">
              <a:solidFill>
                <a:srgbClr val="000000"/>
              </a:solidFill>
              <a:round/>
              <a:headEnd/>
              <a:tailEnd/>
            </a:ln>
          </p:spPr>
          <p:txBody>
            <a:bodyPr/>
            <a:lstStyle/>
            <a:p>
              <a:endParaRPr lang="en-US" dirty="0"/>
            </a:p>
          </p:txBody>
        </p:sp>
        <p:sp>
          <p:nvSpPr>
            <p:cNvPr id="23" name="Line 13"/>
            <p:cNvSpPr>
              <a:spLocks noChangeShapeType="1"/>
            </p:cNvSpPr>
            <p:nvPr/>
          </p:nvSpPr>
          <p:spPr bwMode="auto">
            <a:xfrm flipH="1">
              <a:off x="2340" y="2441"/>
              <a:ext cx="82" cy="398"/>
            </a:xfrm>
            <a:prstGeom prst="line">
              <a:avLst/>
            </a:prstGeom>
            <a:noFill/>
            <a:ln w="38160">
              <a:solidFill>
                <a:srgbClr val="000000"/>
              </a:solidFill>
              <a:round/>
              <a:headEnd/>
              <a:tailEnd/>
            </a:ln>
          </p:spPr>
          <p:txBody>
            <a:bodyPr/>
            <a:lstStyle/>
            <a:p>
              <a:endParaRPr lang="en-US" dirty="0"/>
            </a:p>
          </p:txBody>
        </p:sp>
        <p:sp>
          <p:nvSpPr>
            <p:cNvPr id="24" name="Line 14"/>
            <p:cNvSpPr>
              <a:spLocks noChangeShapeType="1"/>
            </p:cNvSpPr>
            <p:nvPr/>
          </p:nvSpPr>
          <p:spPr bwMode="auto">
            <a:xfrm flipH="1">
              <a:off x="2422" y="2275"/>
              <a:ext cx="320" cy="176"/>
            </a:xfrm>
            <a:prstGeom prst="line">
              <a:avLst/>
            </a:prstGeom>
            <a:noFill/>
            <a:ln w="38160">
              <a:solidFill>
                <a:srgbClr val="000000"/>
              </a:solidFill>
              <a:round/>
              <a:headEnd/>
              <a:tailEnd/>
            </a:ln>
          </p:spPr>
          <p:txBody>
            <a:bodyPr/>
            <a:lstStyle/>
            <a:p>
              <a:endParaRPr lang="en-US" dirty="0"/>
            </a:p>
          </p:txBody>
        </p:sp>
        <p:sp>
          <p:nvSpPr>
            <p:cNvPr id="25" name="Line 15"/>
            <p:cNvSpPr>
              <a:spLocks noChangeShapeType="1"/>
            </p:cNvSpPr>
            <p:nvPr/>
          </p:nvSpPr>
          <p:spPr bwMode="auto">
            <a:xfrm flipH="1" flipV="1">
              <a:off x="2727" y="2275"/>
              <a:ext cx="257" cy="488"/>
            </a:xfrm>
            <a:prstGeom prst="line">
              <a:avLst/>
            </a:prstGeom>
            <a:noFill/>
            <a:ln w="38160">
              <a:solidFill>
                <a:srgbClr val="000000"/>
              </a:solidFill>
              <a:round/>
              <a:headEnd/>
              <a:tailEnd/>
            </a:ln>
          </p:spPr>
          <p:txBody>
            <a:bodyPr/>
            <a:lstStyle/>
            <a:p>
              <a:endParaRPr lang="en-US" dirty="0"/>
            </a:p>
          </p:txBody>
        </p:sp>
        <p:sp>
          <p:nvSpPr>
            <p:cNvPr id="26" name="Line 16"/>
            <p:cNvSpPr>
              <a:spLocks noChangeShapeType="1"/>
            </p:cNvSpPr>
            <p:nvPr/>
          </p:nvSpPr>
          <p:spPr bwMode="auto">
            <a:xfrm flipV="1">
              <a:off x="2984" y="1258"/>
              <a:ext cx="440" cy="1478"/>
            </a:xfrm>
            <a:prstGeom prst="line">
              <a:avLst/>
            </a:prstGeom>
            <a:noFill/>
            <a:ln w="38160">
              <a:solidFill>
                <a:srgbClr val="000000"/>
              </a:solidFill>
              <a:round/>
              <a:headEnd/>
              <a:tailEnd/>
            </a:ln>
          </p:spPr>
          <p:txBody>
            <a:bodyPr/>
            <a:lstStyle/>
            <a:p>
              <a:endParaRPr lang="en-US" dirty="0"/>
            </a:p>
          </p:txBody>
        </p:sp>
        <p:sp>
          <p:nvSpPr>
            <p:cNvPr id="27" name="Line 17"/>
            <p:cNvSpPr>
              <a:spLocks noChangeShapeType="1"/>
            </p:cNvSpPr>
            <p:nvPr/>
          </p:nvSpPr>
          <p:spPr bwMode="auto">
            <a:xfrm flipH="1" flipV="1">
              <a:off x="3424" y="1258"/>
              <a:ext cx="436" cy="1493"/>
            </a:xfrm>
            <a:prstGeom prst="line">
              <a:avLst/>
            </a:prstGeom>
            <a:noFill/>
            <a:ln w="38160">
              <a:solidFill>
                <a:srgbClr val="000000"/>
              </a:solidFill>
              <a:round/>
              <a:headEnd/>
              <a:tailEnd/>
            </a:ln>
          </p:spPr>
          <p:txBody>
            <a:bodyPr/>
            <a:lstStyle/>
            <a:p>
              <a:endParaRPr lang="en-US" dirty="0"/>
            </a:p>
          </p:txBody>
        </p:sp>
        <p:sp>
          <p:nvSpPr>
            <p:cNvPr id="28" name="Line 18"/>
            <p:cNvSpPr>
              <a:spLocks noChangeShapeType="1"/>
            </p:cNvSpPr>
            <p:nvPr/>
          </p:nvSpPr>
          <p:spPr bwMode="auto">
            <a:xfrm flipH="1">
              <a:off x="3864" y="2586"/>
              <a:ext cx="149" cy="177"/>
            </a:xfrm>
            <a:prstGeom prst="line">
              <a:avLst/>
            </a:prstGeom>
            <a:noFill/>
            <a:ln w="38160">
              <a:solidFill>
                <a:srgbClr val="000000"/>
              </a:solidFill>
              <a:round/>
              <a:headEnd/>
              <a:tailEnd/>
            </a:ln>
          </p:spPr>
          <p:txBody>
            <a:bodyPr/>
            <a:lstStyle/>
            <a:p>
              <a:endParaRPr lang="en-US" dirty="0"/>
            </a:p>
          </p:txBody>
        </p:sp>
        <p:sp>
          <p:nvSpPr>
            <p:cNvPr id="29" name="Line 19"/>
            <p:cNvSpPr>
              <a:spLocks noChangeShapeType="1"/>
            </p:cNvSpPr>
            <p:nvPr/>
          </p:nvSpPr>
          <p:spPr bwMode="auto">
            <a:xfrm>
              <a:off x="4013" y="2586"/>
              <a:ext cx="342" cy="207"/>
            </a:xfrm>
            <a:prstGeom prst="line">
              <a:avLst/>
            </a:prstGeom>
            <a:noFill/>
            <a:ln w="38160">
              <a:solidFill>
                <a:srgbClr val="000000"/>
              </a:solidFill>
              <a:round/>
              <a:headEnd/>
              <a:tailEnd/>
            </a:ln>
          </p:spPr>
          <p:txBody>
            <a:bodyPr/>
            <a:lstStyle/>
            <a:p>
              <a:endParaRPr lang="en-US" dirty="0"/>
            </a:p>
          </p:txBody>
        </p:sp>
        <p:sp>
          <p:nvSpPr>
            <p:cNvPr id="30" name="Line 20"/>
            <p:cNvSpPr>
              <a:spLocks noChangeShapeType="1"/>
            </p:cNvSpPr>
            <p:nvPr/>
          </p:nvSpPr>
          <p:spPr bwMode="auto">
            <a:xfrm flipV="1">
              <a:off x="4331" y="2586"/>
              <a:ext cx="204" cy="209"/>
            </a:xfrm>
            <a:prstGeom prst="line">
              <a:avLst/>
            </a:prstGeom>
            <a:noFill/>
            <a:ln w="38160">
              <a:solidFill>
                <a:srgbClr val="000000"/>
              </a:solidFill>
              <a:round/>
              <a:headEnd/>
              <a:tailEnd/>
            </a:ln>
          </p:spPr>
          <p:txBody>
            <a:bodyPr/>
            <a:lstStyle/>
            <a:p>
              <a:endParaRPr lang="en-US" dirty="0"/>
            </a:p>
          </p:txBody>
        </p:sp>
        <p:sp>
          <p:nvSpPr>
            <p:cNvPr id="31" name="Rectangle 21"/>
            <p:cNvSpPr>
              <a:spLocks noChangeArrowheads="1"/>
            </p:cNvSpPr>
            <p:nvPr/>
          </p:nvSpPr>
          <p:spPr bwMode="auto">
            <a:xfrm>
              <a:off x="4753" y="3411"/>
              <a:ext cx="369" cy="247"/>
            </a:xfrm>
            <a:prstGeom prst="rect">
              <a:avLst/>
            </a:prstGeom>
            <a:noFill/>
            <a:ln w="9525">
              <a:noFill/>
              <a:round/>
              <a:headEnd/>
              <a:tailEnd/>
            </a:ln>
          </p:spPr>
          <p:txBody>
            <a:bodyPr wrap="none" lIns="90000" tIns="45000" rIns="90000" bIns="45000">
              <a:spAutoFit/>
            </a:bodyPr>
            <a:lstStyle/>
            <a:p>
              <a:pPr eaLnBrk="1">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dirty="0">
                  <a:solidFill>
                    <a:srgbClr val="000000"/>
                  </a:solidFill>
                  <a:latin typeface="Tahoma" pitchFamily="34" charset="0"/>
                </a:rPr>
                <a:t>Time</a:t>
              </a:r>
            </a:p>
          </p:txBody>
        </p:sp>
        <p:sp>
          <p:nvSpPr>
            <p:cNvPr id="32" name="Rectangle 22"/>
            <p:cNvSpPr>
              <a:spLocks noChangeArrowheads="1"/>
            </p:cNvSpPr>
            <p:nvPr/>
          </p:nvSpPr>
          <p:spPr bwMode="auto">
            <a:xfrm>
              <a:off x="1012" y="1205"/>
              <a:ext cx="361" cy="247"/>
            </a:xfrm>
            <a:prstGeom prst="rect">
              <a:avLst/>
            </a:prstGeom>
            <a:noFill/>
            <a:ln w="9525">
              <a:noFill/>
              <a:round/>
              <a:headEnd/>
              <a:tailEnd/>
            </a:ln>
          </p:spPr>
          <p:txBody>
            <a:bodyPr wrap="none" lIns="90000" tIns="45000" rIns="90000" bIns="45000">
              <a:spAutoFit/>
            </a:bodyPr>
            <a:lstStyle/>
            <a:p>
              <a:pPr eaLnBrk="1">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dirty="0">
                  <a:solidFill>
                    <a:srgbClr val="000000"/>
                  </a:solidFill>
                  <a:latin typeface="Tahoma" pitchFamily="34" charset="0"/>
                </a:rPr>
                <a:t>Load</a:t>
              </a:r>
            </a:p>
          </p:txBody>
        </p:sp>
      </p:grpSp>
    </p:spTree>
    <p:extLst>
      <p:ext uri="{BB962C8B-B14F-4D97-AF65-F5344CB8AC3E}">
        <p14:creationId xmlns:p14="http://schemas.microsoft.com/office/powerpoint/2010/main" val="8709027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9750" y="1740115"/>
            <a:ext cx="8061325" cy="358560"/>
          </a:xfrm>
        </p:spPr>
        <p:txBody>
          <a:bodyPr/>
          <a:lstStyle/>
          <a:p>
            <a:r>
              <a:rPr lang="en-US" dirty="0"/>
              <a:t>Cloud Computing - Definition</a:t>
            </a:r>
          </a:p>
        </p:txBody>
      </p:sp>
      <p:sp>
        <p:nvSpPr>
          <p:cNvPr id="3" name="Inhaltsplatzhalter 2"/>
          <p:cNvSpPr>
            <a:spLocks noGrp="1"/>
          </p:cNvSpPr>
          <p:nvPr>
            <p:ph idx="1"/>
          </p:nvPr>
        </p:nvSpPr>
        <p:spPr>
          <a:xfrm>
            <a:off x="539750" y="2132013"/>
            <a:ext cx="8061325" cy="3859212"/>
          </a:xfrm>
        </p:spPr>
        <p:txBody>
          <a:bodyPr/>
          <a:lstStyle/>
          <a:p>
            <a:r>
              <a:rPr lang="en-US" dirty="0"/>
              <a:t>Definition (approach) by NIST (National Institute for Standards and Technology):</a:t>
            </a:r>
          </a:p>
          <a:p>
            <a:pPr lvl="1">
              <a:buFont typeface="Arial" panose="020B0604020202020204" pitchFamily="34" charset="0"/>
              <a:buChar char="•"/>
            </a:pPr>
            <a:r>
              <a:rPr lang="en-US" i="1" dirty="0"/>
              <a:t>“Cloud computing is a model for enabling ubiquitous, </a:t>
            </a:r>
            <a:r>
              <a:rPr lang="en-US" i="1" dirty="0">
                <a:solidFill>
                  <a:schemeClr val="accent2"/>
                </a:solidFill>
              </a:rPr>
              <a:t>convenient</a:t>
            </a:r>
            <a:r>
              <a:rPr lang="en-US" b="1" i="1" dirty="0"/>
              <a:t>, </a:t>
            </a:r>
            <a:r>
              <a:rPr lang="en-US" i="1" dirty="0">
                <a:solidFill>
                  <a:schemeClr val="accent2"/>
                </a:solidFill>
              </a:rPr>
              <a:t>on-demand</a:t>
            </a:r>
            <a:r>
              <a:rPr lang="en-US" b="1" i="1" dirty="0"/>
              <a:t> </a:t>
            </a:r>
            <a:r>
              <a:rPr lang="en-US" i="1" dirty="0"/>
              <a:t>network access to a </a:t>
            </a:r>
            <a:r>
              <a:rPr lang="en-US" i="1" dirty="0">
                <a:solidFill>
                  <a:schemeClr val="accent2"/>
                </a:solidFill>
              </a:rPr>
              <a:t>shared</a:t>
            </a:r>
            <a:r>
              <a:rPr lang="en-US" b="1" i="1" dirty="0"/>
              <a:t> </a:t>
            </a:r>
            <a:r>
              <a:rPr lang="en-US" i="1" dirty="0">
                <a:solidFill>
                  <a:schemeClr val="accent2"/>
                </a:solidFill>
              </a:rPr>
              <a:t>pool</a:t>
            </a:r>
            <a:r>
              <a:rPr lang="en-US" b="1" i="1" dirty="0"/>
              <a:t> </a:t>
            </a:r>
            <a:r>
              <a:rPr lang="en-US" i="1" dirty="0"/>
              <a:t>of </a:t>
            </a:r>
            <a:r>
              <a:rPr lang="en-US" i="1" dirty="0">
                <a:solidFill>
                  <a:schemeClr val="accent2"/>
                </a:solidFill>
              </a:rPr>
              <a:t>configurable</a:t>
            </a:r>
            <a:r>
              <a:rPr lang="en-US" b="1" i="1" dirty="0"/>
              <a:t> </a:t>
            </a:r>
            <a:r>
              <a:rPr lang="en-US" i="1" dirty="0">
                <a:solidFill>
                  <a:schemeClr val="accent2"/>
                </a:solidFill>
              </a:rPr>
              <a:t>computing</a:t>
            </a:r>
            <a:r>
              <a:rPr lang="en-US" b="1" i="1" dirty="0"/>
              <a:t> </a:t>
            </a:r>
            <a:r>
              <a:rPr lang="en-US" i="1" dirty="0">
                <a:solidFill>
                  <a:schemeClr val="accent2"/>
                </a:solidFill>
              </a:rPr>
              <a:t>resources</a:t>
            </a:r>
            <a:r>
              <a:rPr lang="en-US" b="1" i="1" dirty="0"/>
              <a:t> </a:t>
            </a:r>
            <a:r>
              <a:rPr lang="en-US" i="1" dirty="0"/>
              <a:t>(e.g., networks, servers, storage, applications, and services) that can be </a:t>
            </a:r>
            <a:r>
              <a:rPr lang="en-US" i="1" dirty="0">
                <a:solidFill>
                  <a:schemeClr val="accent2"/>
                </a:solidFill>
              </a:rPr>
              <a:t>rapidly</a:t>
            </a:r>
            <a:r>
              <a:rPr lang="en-US" b="1" i="1" dirty="0"/>
              <a:t> </a:t>
            </a:r>
            <a:r>
              <a:rPr lang="en-US" i="1" dirty="0">
                <a:solidFill>
                  <a:schemeClr val="accent2"/>
                </a:solidFill>
              </a:rPr>
              <a:t>provisioned</a:t>
            </a:r>
            <a:r>
              <a:rPr lang="en-US" b="1" i="1" dirty="0"/>
              <a:t> </a:t>
            </a:r>
            <a:r>
              <a:rPr lang="en-US" i="1" dirty="0"/>
              <a:t>and released with </a:t>
            </a:r>
            <a:r>
              <a:rPr lang="en-US" i="1" dirty="0">
                <a:solidFill>
                  <a:schemeClr val="accent2"/>
                </a:solidFill>
              </a:rPr>
              <a:t>minimal</a:t>
            </a:r>
            <a:r>
              <a:rPr lang="en-US" b="1" i="1" dirty="0"/>
              <a:t> </a:t>
            </a:r>
            <a:r>
              <a:rPr lang="en-US" i="1" dirty="0">
                <a:solidFill>
                  <a:schemeClr val="accent2"/>
                </a:solidFill>
              </a:rPr>
              <a:t>management</a:t>
            </a:r>
            <a:r>
              <a:rPr lang="en-US" b="1" i="1" dirty="0"/>
              <a:t> </a:t>
            </a:r>
            <a:r>
              <a:rPr lang="en-US" i="1" dirty="0">
                <a:solidFill>
                  <a:schemeClr val="accent2"/>
                </a:solidFill>
              </a:rPr>
              <a:t>effort</a:t>
            </a:r>
            <a:r>
              <a:rPr lang="en-US" b="1" i="1" dirty="0"/>
              <a:t> </a:t>
            </a:r>
            <a:r>
              <a:rPr lang="en-US" i="1" dirty="0"/>
              <a:t>or service provider interaction.”</a:t>
            </a:r>
          </a:p>
          <a:p>
            <a:pPr lvl="1"/>
            <a:endParaRPr lang="en-US" dirty="0"/>
          </a:p>
          <a:p>
            <a:r>
              <a:rPr lang="en-US" dirty="0"/>
              <a:t>Crucial elements of this definition:</a:t>
            </a:r>
          </a:p>
          <a:p>
            <a:pPr lvl="1">
              <a:buFont typeface="Arial" panose="020B0604020202020204" pitchFamily="34" charset="0"/>
              <a:buChar char="•"/>
            </a:pPr>
            <a:r>
              <a:rPr lang="en-US" i="1" dirty="0">
                <a:solidFill>
                  <a:schemeClr val="accent2"/>
                </a:solidFill>
              </a:rPr>
              <a:t>Convenient</a:t>
            </a:r>
            <a:r>
              <a:rPr lang="en-US" i="1" dirty="0"/>
              <a:t> = </a:t>
            </a:r>
            <a:r>
              <a:rPr lang="en-US" dirty="0"/>
              <a:t>simple and easy to use interfaces</a:t>
            </a:r>
          </a:p>
          <a:p>
            <a:pPr lvl="1">
              <a:buFont typeface="Arial" panose="020B0604020202020204" pitchFamily="34" charset="0"/>
              <a:buChar char="•"/>
            </a:pPr>
            <a:r>
              <a:rPr lang="en-US" i="1" dirty="0">
                <a:solidFill>
                  <a:schemeClr val="accent2"/>
                </a:solidFill>
              </a:rPr>
              <a:t>On-demand</a:t>
            </a:r>
            <a:r>
              <a:rPr lang="en-US" i="1" dirty="0"/>
              <a:t> = </a:t>
            </a:r>
            <a:r>
              <a:rPr lang="en-US" dirty="0"/>
              <a:t>rapid provision</a:t>
            </a:r>
          </a:p>
          <a:p>
            <a:pPr lvl="1">
              <a:buFont typeface="Arial" panose="020B0604020202020204" pitchFamily="34" charset="0"/>
              <a:buChar char="•"/>
            </a:pPr>
            <a:r>
              <a:rPr lang="en-US" i="1" dirty="0">
                <a:solidFill>
                  <a:schemeClr val="accent2"/>
                </a:solidFill>
              </a:rPr>
              <a:t>Shared</a:t>
            </a:r>
            <a:r>
              <a:rPr lang="en-US" i="1" dirty="0"/>
              <a:t> </a:t>
            </a:r>
            <a:r>
              <a:rPr lang="en-US" i="1" dirty="0">
                <a:solidFill>
                  <a:schemeClr val="accent2"/>
                </a:solidFill>
              </a:rPr>
              <a:t>Pool</a:t>
            </a:r>
            <a:r>
              <a:rPr lang="en-US" i="1" dirty="0"/>
              <a:t> = </a:t>
            </a:r>
            <a:r>
              <a:rPr lang="en-US" dirty="0"/>
              <a:t>no dedicated resources, multi-tenant</a:t>
            </a:r>
          </a:p>
          <a:p>
            <a:pPr lvl="1">
              <a:buFont typeface="Arial" panose="020B0604020202020204" pitchFamily="34" charset="0"/>
              <a:buChar char="•"/>
            </a:pPr>
            <a:r>
              <a:rPr lang="en-US" i="1" dirty="0">
                <a:solidFill>
                  <a:schemeClr val="accent2"/>
                </a:solidFill>
              </a:rPr>
              <a:t>Minimal</a:t>
            </a:r>
            <a:r>
              <a:rPr lang="en-US" i="1" dirty="0"/>
              <a:t> </a:t>
            </a:r>
            <a:r>
              <a:rPr lang="en-US" i="1" dirty="0">
                <a:solidFill>
                  <a:schemeClr val="accent2"/>
                </a:solidFill>
              </a:rPr>
              <a:t>Management</a:t>
            </a:r>
            <a:r>
              <a:rPr lang="en-US" i="1" dirty="0"/>
              <a:t> </a:t>
            </a:r>
            <a:r>
              <a:rPr lang="en-US" i="1" dirty="0">
                <a:solidFill>
                  <a:schemeClr val="accent2"/>
                </a:solidFill>
              </a:rPr>
              <a:t>Effort</a:t>
            </a:r>
            <a:r>
              <a:rPr lang="en-US" i="1" dirty="0"/>
              <a:t> = </a:t>
            </a:r>
            <a:r>
              <a:rPr lang="en-US" dirty="0"/>
              <a:t>access pool using standardized interfaces and services offered by the provider</a:t>
            </a:r>
          </a:p>
        </p:txBody>
      </p:sp>
      <p:sp>
        <p:nvSpPr>
          <p:cNvPr id="4" name="Fußzeilenplatzhalter 3"/>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5" name="Foliennummernplatzhalter 4"/>
          <p:cNvSpPr>
            <a:spLocks noGrp="1"/>
          </p:cNvSpPr>
          <p:nvPr>
            <p:ph type="sldNum" sz="quarter" idx="11"/>
          </p:nvPr>
        </p:nvSpPr>
        <p:spPr/>
        <p:txBody>
          <a:bodyPr/>
          <a:lstStyle/>
          <a:p>
            <a:r>
              <a:rPr lang="en-US" altLang="de-DE" dirty="0"/>
              <a:t>Slide </a:t>
            </a:r>
            <a:fld id="{EA72B010-C6DB-42A1-A25B-7BA4A7AE9CB7}" type="slidenum">
              <a:rPr lang="en-US" altLang="de-DE" smtClean="0"/>
              <a:pPr/>
              <a:t>27</a:t>
            </a:fld>
            <a:endParaRPr lang="en-US" altLang="de-DE" dirty="0"/>
          </a:p>
        </p:txBody>
      </p:sp>
    </p:spTree>
    <p:extLst>
      <p:ext uri="{BB962C8B-B14F-4D97-AF65-F5344CB8AC3E}">
        <p14:creationId xmlns:p14="http://schemas.microsoft.com/office/powerpoint/2010/main" val="143342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9750" y="1713954"/>
            <a:ext cx="8061325" cy="384721"/>
          </a:xfrm>
        </p:spPr>
        <p:txBody>
          <a:bodyPr/>
          <a:lstStyle/>
          <a:p>
            <a:r>
              <a:rPr lang="en-US" dirty="0"/>
              <a:t>Cloud Computing – Definition</a:t>
            </a:r>
          </a:p>
        </p:txBody>
      </p:sp>
      <p:sp>
        <p:nvSpPr>
          <p:cNvPr id="3" name="Inhaltsplatzhalter 2"/>
          <p:cNvSpPr>
            <a:spLocks noGrp="1"/>
          </p:cNvSpPr>
          <p:nvPr>
            <p:ph idx="1"/>
          </p:nvPr>
        </p:nvSpPr>
        <p:spPr>
          <a:xfrm>
            <a:off x="539750" y="2132013"/>
            <a:ext cx="8061325" cy="3859212"/>
          </a:xfrm>
        </p:spPr>
        <p:txBody>
          <a:bodyPr/>
          <a:lstStyle/>
          <a:p>
            <a:r>
              <a:rPr lang="en-US" dirty="0"/>
              <a:t>NIST Definition (Continued) </a:t>
            </a:r>
          </a:p>
          <a:p>
            <a:pPr lvl="1">
              <a:buFont typeface="Arial" panose="020B0604020202020204" pitchFamily="34" charset="0"/>
              <a:buChar char="•"/>
            </a:pPr>
            <a:r>
              <a:rPr lang="en-US" dirty="0"/>
              <a:t>Cloud Model is composed of 5 essential </a:t>
            </a:r>
            <a:r>
              <a:rPr lang="en-US" dirty="0">
                <a:solidFill>
                  <a:schemeClr val="accent1"/>
                </a:solidFill>
              </a:rPr>
              <a:t>characteristics</a:t>
            </a:r>
            <a:r>
              <a:rPr lang="en-US" dirty="0"/>
              <a:t>, three </a:t>
            </a:r>
            <a:r>
              <a:rPr lang="en-US" dirty="0">
                <a:solidFill>
                  <a:schemeClr val="accent1"/>
                </a:solidFill>
              </a:rPr>
              <a:t>service models </a:t>
            </a:r>
            <a:r>
              <a:rPr lang="en-US" dirty="0"/>
              <a:t>and five </a:t>
            </a:r>
            <a:r>
              <a:rPr lang="en-US" dirty="0">
                <a:solidFill>
                  <a:schemeClr val="accent1"/>
                </a:solidFill>
              </a:rPr>
              <a:t>deployment models</a:t>
            </a:r>
          </a:p>
          <a:p>
            <a:pPr lvl="1">
              <a:buFont typeface="Arial" panose="020B0604020202020204" pitchFamily="34" charset="0"/>
              <a:buChar char="•"/>
            </a:pPr>
            <a:r>
              <a:rPr lang="en-US" dirty="0">
                <a:solidFill>
                  <a:schemeClr val="accent1"/>
                </a:solidFill>
              </a:rPr>
              <a:t>5 Characteristics:</a:t>
            </a:r>
          </a:p>
          <a:p>
            <a:pPr lvl="2">
              <a:buFont typeface="Symbol" panose="05050102010706020507" pitchFamily="18" charset="2"/>
              <a:buChar char="-"/>
            </a:pPr>
            <a:r>
              <a:rPr lang="en-US" sz="1200" i="1" dirty="0">
                <a:solidFill>
                  <a:schemeClr val="tx2">
                    <a:lumMod val="50000"/>
                  </a:schemeClr>
                </a:solidFill>
              </a:rPr>
              <a:t>On-demand self-service: </a:t>
            </a:r>
            <a:r>
              <a:rPr lang="en-US" sz="1200" dirty="0"/>
              <a:t>allocate and access computing resources (e.g. server time or network storage) as required without the need for human interaction with each service provider</a:t>
            </a:r>
          </a:p>
          <a:p>
            <a:pPr lvl="2">
              <a:buFont typeface="Symbol" panose="05050102010706020507" pitchFamily="18" charset="2"/>
              <a:buChar char="-"/>
            </a:pPr>
            <a:r>
              <a:rPr lang="en-US" sz="1200" i="1" dirty="0">
                <a:solidFill>
                  <a:schemeClr val="tx2">
                    <a:lumMod val="50000"/>
                  </a:schemeClr>
                </a:solidFill>
              </a:rPr>
              <a:t>Broad network access: </a:t>
            </a:r>
            <a:r>
              <a:rPr lang="en-US" sz="1200" dirty="0"/>
              <a:t>Computing resources are made available over a network and standard mechanisms allow accessing these resources using heterogeneous client devices </a:t>
            </a:r>
          </a:p>
          <a:p>
            <a:pPr lvl="2">
              <a:buFont typeface="Symbol" panose="05050102010706020507" pitchFamily="18" charset="2"/>
              <a:buChar char="-"/>
            </a:pPr>
            <a:r>
              <a:rPr lang="en-US" sz="1200" i="1" dirty="0">
                <a:solidFill>
                  <a:schemeClr val="tx2">
                    <a:lumMod val="50000"/>
                  </a:schemeClr>
                </a:solidFill>
              </a:rPr>
              <a:t>Resource pooling: </a:t>
            </a:r>
            <a:r>
              <a:rPr lang="en-US" sz="1200" dirty="0"/>
              <a:t>Providers pool and dynamically provision computing resources to multiple consumers -&gt; better utilization. </a:t>
            </a:r>
          </a:p>
          <a:p>
            <a:pPr lvl="3">
              <a:buFont typeface="Symbol" panose="05050102010706020507" pitchFamily="18" charset="2"/>
              <a:buChar char="-"/>
            </a:pPr>
            <a:r>
              <a:rPr lang="en-US" sz="1200" dirty="0"/>
              <a:t>A key driver for resource pooling: virtualization.</a:t>
            </a:r>
          </a:p>
          <a:p>
            <a:pPr lvl="2">
              <a:buFont typeface="Symbol" panose="05050102010706020507" pitchFamily="18" charset="2"/>
              <a:buChar char="-"/>
            </a:pPr>
            <a:r>
              <a:rPr lang="en-US" sz="1200" i="1" dirty="0">
                <a:solidFill>
                  <a:schemeClr val="tx2">
                    <a:lumMod val="50000"/>
                  </a:schemeClr>
                </a:solidFill>
              </a:rPr>
              <a:t>Rapid elasticity: </a:t>
            </a:r>
            <a:r>
              <a:rPr lang="en-US" sz="1200" dirty="0"/>
              <a:t>illusion of an endless resource, that can be accessed from anywhere at any time. Resources can be elastically provisioned and released on-demand</a:t>
            </a:r>
          </a:p>
          <a:p>
            <a:pPr lvl="2">
              <a:buFont typeface="Symbol" panose="05050102010706020507" pitchFamily="18" charset="2"/>
              <a:buChar char="-"/>
            </a:pPr>
            <a:r>
              <a:rPr lang="en-US" sz="1200" i="1" dirty="0">
                <a:solidFill>
                  <a:schemeClr val="tx2">
                    <a:lumMod val="50000"/>
                  </a:schemeClr>
                </a:solidFill>
              </a:rPr>
              <a:t>Measured service:  </a:t>
            </a:r>
            <a:r>
              <a:rPr lang="en-US" sz="1200" dirty="0"/>
              <a:t>resource consumption can be monitored in order to provide transparency for Cloud service providers and consumers</a:t>
            </a:r>
          </a:p>
        </p:txBody>
      </p:sp>
      <p:sp>
        <p:nvSpPr>
          <p:cNvPr id="4" name="Fußzeilenplatzhalter 3"/>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5" name="Foliennummernplatzhalter 4"/>
          <p:cNvSpPr>
            <a:spLocks noGrp="1"/>
          </p:cNvSpPr>
          <p:nvPr>
            <p:ph type="sldNum" sz="quarter" idx="11"/>
          </p:nvPr>
        </p:nvSpPr>
        <p:spPr/>
        <p:txBody>
          <a:bodyPr/>
          <a:lstStyle/>
          <a:p>
            <a:r>
              <a:rPr lang="en-US" altLang="de-DE" dirty="0"/>
              <a:t>Slide </a:t>
            </a:r>
            <a:fld id="{EA72B010-C6DB-42A1-A25B-7BA4A7AE9CB7}" type="slidenum">
              <a:rPr lang="en-US" altLang="de-DE" smtClean="0"/>
              <a:pPr/>
              <a:t>28</a:t>
            </a:fld>
            <a:endParaRPr lang="en-US" altLang="de-DE" dirty="0"/>
          </a:p>
        </p:txBody>
      </p:sp>
    </p:spTree>
    <p:extLst>
      <p:ext uri="{BB962C8B-B14F-4D97-AF65-F5344CB8AC3E}">
        <p14:creationId xmlns:p14="http://schemas.microsoft.com/office/powerpoint/2010/main" val="3974872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9750" y="1713954"/>
            <a:ext cx="8061325" cy="384721"/>
          </a:xfrm>
        </p:spPr>
        <p:txBody>
          <a:bodyPr/>
          <a:lstStyle/>
          <a:p>
            <a:r>
              <a:rPr lang="en-US" dirty="0"/>
              <a:t>Cloud Computing – Definition</a:t>
            </a:r>
          </a:p>
        </p:txBody>
      </p:sp>
      <p:sp>
        <p:nvSpPr>
          <p:cNvPr id="3" name="Inhaltsplatzhalter 2"/>
          <p:cNvSpPr>
            <a:spLocks noGrp="1"/>
          </p:cNvSpPr>
          <p:nvPr>
            <p:ph idx="1"/>
          </p:nvPr>
        </p:nvSpPr>
        <p:spPr>
          <a:xfrm>
            <a:off x="539750" y="2132013"/>
            <a:ext cx="8061325" cy="3859212"/>
          </a:xfrm>
        </p:spPr>
        <p:txBody>
          <a:bodyPr/>
          <a:lstStyle/>
          <a:p>
            <a:r>
              <a:rPr lang="en-US" dirty="0"/>
              <a:t>NIST Definition (Continued) </a:t>
            </a:r>
          </a:p>
          <a:p>
            <a:pPr lvl="1">
              <a:buFont typeface="Arial" panose="020B0604020202020204" pitchFamily="34" charset="0"/>
              <a:buChar char="•"/>
            </a:pPr>
            <a:r>
              <a:rPr lang="en-US" dirty="0">
                <a:solidFill>
                  <a:schemeClr val="accent1"/>
                </a:solidFill>
              </a:rPr>
              <a:t>3 Service Models:</a:t>
            </a:r>
          </a:p>
        </p:txBody>
      </p:sp>
      <p:graphicFrame>
        <p:nvGraphicFramePr>
          <p:cNvPr id="56" name="Diagramm 55"/>
          <p:cNvGraphicFramePr/>
          <p:nvPr>
            <p:extLst/>
          </p:nvPr>
        </p:nvGraphicFramePr>
        <p:xfrm>
          <a:off x="2339752" y="2852936"/>
          <a:ext cx="6624736" cy="34114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1" name="Grafik 60"/>
          <p:cNvPicPr>
            <a:picLocks noChangeAspect="1"/>
          </p:cNvPicPr>
          <p:nvPr/>
        </p:nvPicPr>
        <p:blipFill>
          <a:blip r:embed="rId8"/>
          <a:stretch>
            <a:fillRect/>
          </a:stretch>
        </p:blipFill>
        <p:spPr>
          <a:xfrm>
            <a:off x="2609066" y="5278068"/>
            <a:ext cx="371250" cy="540600"/>
          </a:xfrm>
          <a:prstGeom prst="rect">
            <a:avLst/>
          </a:prstGeom>
        </p:spPr>
      </p:pic>
      <p:pic>
        <p:nvPicPr>
          <p:cNvPr id="62" name="Grafik 61"/>
          <p:cNvPicPr>
            <a:picLocks noChangeAspect="1"/>
          </p:cNvPicPr>
          <p:nvPr/>
        </p:nvPicPr>
        <p:blipFill>
          <a:blip r:embed="rId8"/>
          <a:stretch>
            <a:fillRect/>
          </a:stretch>
        </p:blipFill>
        <p:spPr>
          <a:xfrm>
            <a:off x="2753082" y="5339906"/>
            <a:ext cx="371250" cy="540600"/>
          </a:xfrm>
          <a:prstGeom prst="rect">
            <a:avLst/>
          </a:prstGeom>
        </p:spPr>
      </p:pic>
      <p:pic>
        <p:nvPicPr>
          <p:cNvPr id="63" name="Grafik 62"/>
          <p:cNvPicPr>
            <a:picLocks noChangeAspect="1"/>
          </p:cNvPicPr>
          <p:nvPr/>
        </p:nvPicPr>
        <p:blipFill>
          <a:blip r:embed="rId9"/>
          <a:stretch>
            <a:fillRect/>
          </a:stretch>
        </p:blipFill>
        <p:spPr>
          <a:xfrm>
            <a:off x="2562072" y="3370995"/>
            <a:ext cx="618571" cy="386718"/>
          </a:xfrm>
          <a:prstGeom prst="rect">
            <a:avLst/>
          </a:prstGeom>
        </p:spPr>
      </p:pic>
      <p:pic>
        <p:nvPicPr>
          <p:cNvPr id="64" name="Grafik 63"/>
          <p:cNvPicPr>
            <a:picLocks noChangeAspect="1"/>
          </p:cNvPicPr>
          <p:nvPr/>
        </p:nvPicPr>
        <p:blipFill>
          <a:blip r:embed="rId10"/>
          <a:stretch>
            <a:fillRect/>
          </a:stretch>
        </p:blipFill>
        <p:spPr>
          <a:xfrm>
            <a:off x="2871358" y="4333041"/>
            <a:ext cx="500742" cy="495279"/>
          </a:xfrm>
          <a:prstGeom prst="rect">
            <a:avLst/>
          </a:prstGeom>
        </p:spPr>
      </p:pic>
      <p:sp>
        <p:nvSpPr>
          <p:cNvPr id="67" name="Fußzeilenplatzhalter 66"/>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68" name="Foliennummernplatzhalter 67"/>
          <p:cNvSpPr>
            <a:spLocks noGrp="1"/>
          </p:cNvSpPr>
          <p:nvPr>
            <p:ph type="sldNum" sz="quarter" idx="11"/>
          </p:nvPr>
        </p:nvSpPr>
        <p:spPr/>
        <p:txBody>
          <a:bodyPr/>
          <a:lstStyle/>
          <a:p>
            <a:r>
              <a:rPr lang="en-US" altLang="de-DE" dirty="0"/>
              <a:t>Slide </a:t>
            </a:r>
            <a:fld id="{EA72B010-C6DB-42A1-A25B-7BA4A7AE9CB7}" type="slidenum">
              <a:rPr lang="en-US" altLang="de-DE" smtClean="0"/>
              <a:pPr/>
              <a:t>29</a:t>
            </a:fld>
            <a:endParaRPr lang="en-US" altLang="de-DE" dirty="0"/>
          </a:p>
        </p:txBody>
      </p:sp>
    </p:spTree>
    <p:extLst>
      <p:ext uri="{BB962C8B-B14F-4D97-AF65-F5344CB8AC3E}">
        <p14:creationId xmlns:p14="http://schemas.microsoft.com/office/powerpoint/2010/main" val="174299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9750" y="1740115"/>
            <a:ext cx="8061325" cy="358560"/>
          </a:xfrm>
        </p:spPr>
        <p:txBody>
          <a:bodyPr/>
          <a:lstStyle/>
          <a:p>
            <a:r>
              <a:rPr lang="en-US" dirty="0"/>
              <a:t>Grid &amp; Cloud Computing</a:t>
            </a:r>
          </a:p>
        </p:txBody>
      </p:sp>
      <p:sp>
        <p:nvSpPr>
          <p:cNvPr id="4" name="Fußzeilenplatzhalter 3"/>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5" name="Foliennummernplatzhalter 4"/>
          <p:cNvSpPr>
            <a:spLocks noGrp="1"/>
          </p:cNvSpPr>
          <p:nvPr>
            <p:ph type="sldNum" sz="quarter" idx="11"/>
          </p:nvPr>
        </p:nvSpPr>
        <p:spPr/>
        <p:txBody>
          <a:bodyPr/>
          <a:lstStyle/>
          <a:p>
            <a:r>
              <a:rPr lang="en-US" altLang="de-DE" dirty="0"/>
              <a:t>Slide </a:t>
            </a:r>
            <a:fld id="{EA72B010-C6DB-42A1-A25B-7BA4A7AE9CB7}" type="slidenum">
              <a:rPr lang="en-US" altLang="de-DE" smtClean="0"/>
              <a:pPr/>
              <a:t>3</a:t>
            </a:fld>
            <a:endParaRPr lang="en-US" altLang="de-DE" dirty="0"/>
          </a:p>
        </p:txBody>
      </p:sp>
    </p:spTree>
    <p:extLst>
      <p:ext uri="{BB962C8B-B14F-4D97-AF65-F5344CB8AC3E}">
        <p14:creationId xmlns:p14="http://schemas.microsoft.com/office/powerpoint/2010/main" val="13351551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9750" y="1713954"/>
            <a:ext cx="8061325" cy="384721"/>
          </a:xfrm>
        </p:spPr>
        <p:txBody>
          <a:bodyPr/>
          <a:lstStyle/>
          <a:p>
            <a:r>
              <a:rPr lang="en-US" dirty="0"/>
              <a:t>Cloud Computing – Definition</a:t>
            </a:r>
          </a:p>
        </p:txBody>
      </p:sp>
      <p:sp>
        <p:nvSpPr>
          <p:cNvPr id="3" name="Inhaltsplatzhalter 2"/>
          <p:cNvSpPr>
            <a:spLocks noGrp="1"/>
          </p:cNvSpPr>
          <p:nvPr>
            <p:ph idx="1"/>
          </p:nvPr>
        </p:nvSpPr>
        <p:spPr>
          <a:xfrm>
            <a:off x="539750" y="2098675"/>
            <a:ext cx="8061325" cy="3892550"/>
          </a:xfrm>
        </p:spPr>
        <p:txBody>
          <a:bodyPr/>
          <a:lstStyle/>
          <a:p>
            <a:r>
              <a:rPr lang="en-US" dirty="0"/>
              <a:t>NIST Definition (Continued) </a:t>
            </a:r>
          </a:p>
          <a:p>
            <a:pPr lvl="1">
              <a:buFont typeface="Arial" panose="020B0604020202020204" pitchFamily="34" charset="0"/>
              <a:buChar char="•"/>
            </a:pPr>
            <a:r>
              <a:rPr lang="en-US" dirty="0">
                <a:solidFill>
                  <a:schemeClr val="accent1"/>
                </a:solidFill>
              </a:rPr>
              <a:t>4 Deployment Models:</a:t>
            </a:r>
          </a:p>
          <a:p>
            <a:pPr lvl="2">
              <a:buFont typeface="Symbol" panose="05050102010706020507" pitchFamily="18" charset="2"/>
              <a:buChar char="-"/>
            </a:pPr>
            <a:r>
              <a:rPr lang="en-US" i="1" dirty="0"/>
              <a:t>Private Cloud: </a:t>
            </a:r>
            <a:r>
              <a:rPr lang="en-US" dirty="0"/>
              <a:t>use by a single organization (e.g. </a:t>
            </a:r>
            <a:r>
              <a:rPr lang="en-US" dirty="0" err="1"/>
              <a:t>tubCloud</a:t>
            </a:r>
            <a:r>
              <a:rPr lang="en-US" dirty="0"/>
              <a:t>)</a:t>
            </a:r>
          </a:p>
          <a:p>
            <a:pPr lvl="2">
              <a:buFont typeface="Symbol" panose="05050102010706020507" pitchFamily="18" charset="2"/>
              <a:buChar char="-"/>
            </a:pPr>
            <a:r>
              <a:rPr lang="en-US" i="1" dirty="0"/>
              <a:t>Community Cloud: </a:t>
            </a:r>
            <a:r>
              <a:rPr lang="en-US" dirty="0"/>
              <a:t>open for a specific community (e.g. companies involved in a big project)</a:t>
            </a:r>
          </a:p>
          <a:p>
            <a:pPr lvl="2">
              <a:buFont typeface="Symbol" panose="05050102010706020507" pitchFamily="18" charset="2"/>
              <a:buChar char="-"/>
            </a:pPr>
            <a:r>
              <a:rPr lang="en-US" i="1" dirty="0"/>
              <a:t>Public Cloud: </a:t>
            </a:r>
            <a:r>
              <a:rPr lang="en-US" dirty="0"/>
              <a:t>open for general public (e.g. Amazon EC2, Rackspace)</a:t>
            </a:r>
          </a:p>
          <a:p>
            <a:pPr lvl="2">
              <a:buFont typeface="Symbol" panose="05050102010706020507" pitchFamily="18" charset="2"/>
              <a:buChar char="-"/>
            </a:pPr>
            <a:r>
              <a:rPr lang="en-US" i="1" dirty="0"/>
              <a:t>Hybrid Cloud: </a:t>
            </a:r>
            <a:r>
              <a:rPr lang="en-US" dirty="0"/>
              <a:t>composition of the other approaches </a:t>
            </a:r>
          </a:p>
        </p:txBody>
      </p:sp>
      <p:sp>
        <p:nvSpPr>
          <p:cNvPr id="4" name="Fußzeilenplatzhalter 3"/>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5" name="Foliennummernplatzhalter 4"/>
          <p:cNvSpPr>
            <a:spLocks noGrp="1"/>
          </p:cNvSpPr>
          <p:nvPr>
            <p:ph type="sldNum" sz="quarter" idx="11"/>
          </p:nvPr>
        </p:nvSpPr>
        <p:spPr/>
        <p:txBody>
          <a:bodyPr/>
          <a:lstStyle/>
          <a:p>
            <a:r>
              <a:rPr lang="en-US" altLang="de-DE" dirty="0"/>
              <a:t>Slide </a:t>
            </a:r>
            <a:fld id="{EA72B010-C6DB-42A1-A25B-7BA4A7AE9CB7}" type="slidenum">
              <a:rPr lang="en-US" altLang="de-DE" smtClean="0"/>
              <a:pPr/>
              <a:t>30</a:t>
            </a:fld>
            <a:endParaRPr lang="en-US" altLang="de-DE" dirty="0"/>
          </a:p>
        </p:txBody>
      </p:sp>
    </p:spTree>
    <p:extLst>
      <p:ext uri="{BB962C8B-B14F-4D97-AF65-F5344CB8AC3E}">
        <p14:creationId xmlns:p14="http://schemas.microsoft.com/office/powerpoint/2010/main" val="2341598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9750" y="1740115"/>
            <a:ext cx="8061325" cy="358560"/>
          </a:xfrm>
        </p:spPr>
        <p:txBody>
          <a:bodyPr/>
          <a:lstStyle/>
          <a:p>
            <a:r>
              <a:rPr lang="en-US" dirty="0"/>
              <a:t>Cloud Computing</a:t>
            </a:r>
          </a:p>
        </p:txBody>
      </p:sp>
      <p:sp>
        <p:nvSpPr>
          <p:cNvPr id="3" name="Inhaltsplatzhalter 2"/>
          <p:cNvSpPr>
            <a:spLocks noGrp="1"/>
          </p:cNvSpPr>
          <p:nvPr>
            <p:ph idx="1"/>
          </p:nvPr>
        </p:nvSpPr>
        <p:spPr>
          <a:xfrm>
            <a:off x="539750" y="2132013"/>
            <a:ext cx="8061325" cy="3859212"/>
          </a:xfrm>
        </p:spPr>
        <p:txBody>
          <a:bodyPr/>
          <a:lstStyle/>
          <a:p>
            <a:r>
              <a:rPr lang="en-US" dirty="0"/>
              <a:t>Can you remember the initial question?</a:t>
            </a:r>
          </a:p>
          <a:p>
            <a:endParaRPr lang="en-US" b="1" dirty="0"/>
          </a:p>
          <a:p>
            <a:pPr algn="ctr"/>
            <a:r>
              <a:rPr lang="en-US" dirty="0">
                <a:solidFill>
                  <a:schemeClr val="accent1"/>
                </a:solidFill>
              </a:rPr>
              <a:t>If at all, where actually is the difference between Grid and Cloud Computing? </a:t>
            </a:r>
          </a:p>
          <a:p>
            <a:pPr algn="ctr"/>
            <a:r>
              <a:rPr lang="en-US" dirty="0">
                <a:solidFill>
                  <a:schemeClr val="accent1"/>
                </a:solidFill>
              </a:rPr>
              <a:t>Can you answer it?</a:t>
            </a:r>
          </a:p>
          <a:p>
            <a:endParaRPr lang="en-US" b="1" dirty="0"/>
          </a:p>
        </p:txBody>
      </p:sp>
      <p:sp>
        <p:nvSpPr>
          <p:cNvPr id="6" name="Fußzeilenplatzhalter 5"/>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7" name="Foliennummernplatzhalter 6"/>
          <p:cNvSpPr>
            <a:spLocks noGrp="1"/>
          </p:cNvSpPr>
          <p:nvPr>
            <p:ph type="sldNum" sz="quarter" idx="11"/>
          </p:nvPr>
        </p:nvSpPr>
        <p:spPr/>
        <p:txBody>
          <a:bodyPr/>
          <a:lstStyle/>
          <a:p>
            <a:r>
              <a:rPr lang="en-US" altLang="de-DE" dirty="0"/>
              <a:t>Slide </a:t>
            </a:r>
            <a:fld id="{EA72B010-C6DB-42A1-A25B-7BA4A7AE9CB7}" type="slidenum">
              <a:rPr lang="en-US" altLang="de-DE" smtClean="0"/>
              <a:pPr/>
              <a:t>31</a:t>
            </a:fld>
            <a:endParaRPr lang="en-US" altLang="de-DE" dirty="0"/>
          </a:p>
        </p:txBody>
      </p:sp>
    </p:spTree>
    <p:extLst>
      <p:ext uri="{BB962C8B-B14F-4D97-AF65-F5344CB8AC3E}">
        <p14:creationId xmlns:p14="http://schemas.microsoft.com/office/powerpoint/2010/main" val="1175734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9750" y="1740115"/>
            <a:ext cx="8061325" cy="358560"/>
          </a:xfrm>
        </p:spPr>
        <p:txBody>
          <a:bodyPr/>
          <a:lstStyle/>
          <a:p>
            <a:r>
              <a:rPr lang="en-US" dirty="0"/>
              <a:t>Cloud Computing</a:t>
            </a:r>
          </a:p>
        </p:txBody>
      </p:sp>
      <p:sp>
        <p:nvSpPr>
          <p:cNvPr id="3" name="Inhaltsplatzhalter 2"/>
          <p:cNvSpPr>
            <a:spLocks noGrp="1"/>
          </p:cNvSpPr>
          <p:nvPr>
            <p:ph idx="1"/>
          </p:nvPr>
        </p:nvSpPr>
        <p:spPr>
          <a:xfrm>
            <a:off x="539750" y="2132013"/>
            <a:ext cx="8061325" cy="3859212"/>
          </a:xfrm>
        </p:spPr>
        <p:txBody>
          <a:bodyPr/>
          <a:lstStyle/>
          <a:p>
            <a:r>
              <a:rPr lang="en-US" dirty="0"/>
              <a:t>Grid and Cloud Computing share important characteristics:</a:t>
            </a:r>
          </a:p>
          <a:p>
            <a:pPr lvl="1">
              <a:buFont typeface="Arial" panose="020B0604020202020204" pitchFamily="34" charset="0"/>
              <a:buChar char="•"/>
            </a:pPr>
            <a:r>
              <a:rPr lang="en-US" dirty="0"/>
              <a:t>Resource sharing</a:t>
            </a:r>
          </a:p>
          <a:p>
            <a:pPr lvl="1">
              <a:buFont typeface="Arial" panose="020B0604020202020204" pitchFamily="34" charset="0"/>
              <a:buChar char="•"/>
            </a:pPr>
            <a:r>
              <a:rPr lang="en-US" dirty="0"/>
              <a:t>Improve utilization of resources</a:t>
            </a:r>
          </a:p>
          <a:p>
            <a:pPr lvl="1">
              <a:buFont typeface="Arial" panose="020B0604020202020204" pitchFamily="34" charset="0"/>
              <a:buChar char="•"/>
            </a:pPr>
            <a:r>
              <a:rPr lang="en-US" dirty="0"/>
              <a:t>Abstract computation/processing of tasks -&gt; provide a simple interface to access large scale computational resources</a:t>
            </a:r>
          </a:p>
          <a:p>
            <a:pPr lvl="1">
              <a:buFont typeface="Symbol" panose="05050102010706020507" pitchFamily="18" charset="2"/>
              <a:buChar char="-"/>
            </a:pPr>
            <a:endParaRPr lang="en-US" dirty="0"/>
          </a:p>
          <a:p>
            <a:r>
              <a:rPr lang="en-US" dirty="0"/>
              <a:t>Grid and Cloud Computing are </a:t>
            </a:r>
            <a:r>
              <a:rPr lang="en-US" dirty="0">
                <a:solidFill>
                  <a:schemeClr val="accent1"/>
                </a:solidFill>
              </a:rPr>
              <a:t>not mutually exclusive</a:t>
            </a:r>
            <a:r>
              <a:rPr lang="en-US" dirty="0"/>
              <a:t>:</a:t>
            </a:r>
          </a:p>
          <a:p>
            <a:pPr lvl="1">
              <a:buFont typeface="Arial" panose="020B0604020202020204" pitchFamily="34" charset="0"/>
              <a:buChar char="•"/>
            </a:pPr>
            <a:r>
              <a:rPr lang="en-US" dirty="0"/>
              <a:t>A Grid service may exist within a Cloud and a part of Grid may be used as a Cloud</a:t>
            </a:r>
          </a:p>
          <a:p>
            <a:pPr>
              <a:buFont typeface="Symbol" panose="05050102010706020507" pitchFamily="18" charset="2"/>
              <a:buChar char="-"/>
            </a:pPr>
            <a:endParaRPr lang="en-US" dirty="0"/>
          </a:p>
          <a:p>
            <a:pPr lvl="1">
              <a:buFont typeface="Symbol" panose="05050102010706020507" pitchFamily="18" charset="2"/>
              <a:buChar char="-"/>
            </a:pPr>
            <a:endParaRPr lang="en-US" dirty="0"/>
          </a:p>
          <a:p>
            <a:pPr marL="539750" lvl="1" indent="0">
              <a:buNone/>
            </a:pPr>
            <a:endParaRPr lang="en-US" dirty="0"/>
          </a:p>
          <a:p>
            <a:endParaRPr lang="en-US" b="1" dirty="0">
              <a:solidFill>
                <a:schemeClr val="tx2">
                  <a:lumMod val="50000"/>
                </a:schemeClr>
              </a:solidFill>
            </a:endParaRPr>
          </a:p>
          <a:p>
            <a:endParaRPr lang="en-US" b="1" dirty="0"/>
          </a:p>
        </p:txBody>
      </p:sp>
      <p:sp>
        <p:nvSpPr>
          <p:cNvPr id="6" name="Fußzeilenplatzhalter 5"/>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7" name="Foliennummernplatzhalter 6"/>
          <p:cNvSpPr>
            <a:spLocks noGrp="1"/>
          </p:cNvSpPr>
          <p:nvPr>
            <p:ph type="sldNum" sz="quarter" idx="11"/>
          </p:nvPr>
        </p:nvSpPr>
        <p:spPr/>
        <p:txBody>
          <a:bodyPr/>
          <a:lstStyle/>
          <a:p>
            <a:r>
              <a:rPr lang="en-US" altLang="de-DE" dirty="0"/>
              <a:t>Slide </a:t>
            </a:r>
            <a:fld id="{EA72B010-C6DB-42A1-A25B-7BA4A7AE9CB7}" type="slidenum">
              <a:rPr lang="en-US" altLang="de-DE" smtClean="0"/>
              <a:pPr/>
              <a:t>32</a:t>
            </a:fld>
            <a:endParaRPr lang="en-US" altLang="de-DE" dirty="0"/>
          </a:p>
        </p:txBody>
      </p:sp>
    </p:spTree>
    <p:extLst>
      <p:ext uri="{BB962C8B-B14F-4D97-AF65-F5344CB8AC3E}">
        <p14:creationId xmlns:p14="http://schemas.microsoft.com/office/powerpoint/2010/main" val="2338210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9750" y="1740115"/>
            <a:ext cx="8061325" cy="358560"/>
          </a:xfrm>
        </p:spPr>
        <p:txBody>
          <a:bodyPr/>
          <a:lstStyle/>
          <a:p>
            <a:r>
              <a:rPr lang="en-US" dirty="0"/>
              <a:t>Cloud Computing</a:t>
            </a:r>
          </a:p>
        </p:txBody>
      </p:sp>
      <p:sp>
        <p:nvSpPr>
          <p:cNvPr id="3" name="Inhaltsplatzhalter 2"/>
          <p:cNvSpPr>
            <a:spLocks noGrp="1"/>
          </p:cNvSpPr>
          <p:nvPr>
            <p:ph idx="1"/>
          </p:nvPr>
        </p:nvSpPr>
        <p:spPr>
          <a:xfrm>
            <a:off x="539750" y="2132013"/>
            <a:ext cx="8061325" cy="3859212"/>
          </a:xfrm>
        </p:spPr>
        <p:txBody>
          <a:bodyPr/>
          <a:lstStyle/>
          <a:p>
            <a:r>
              <a:rPr lang="en-US" dirty="0"/>
              <a:t>However, the Cloud Model incorporates more than the Grid:</a:t>
            </a:r>
          </a:p>
          <a:p>
            <a:pPr lvl="1">
              <a:buFont typeface="Symbol" panose="05050102010706020507" pitchFamily="18" charset="2"/>
              <a:buChar char="-"/>
            </a:pPr>
            <a:r>
              <a:rPr lang="en-US" dirty="0"/>
              <a:t>Service Models that go beyond IaaS -&gt; PaaS, SaaS</a:t>
            </a:r>
          </a:p>
          <a:p>
            <a:pPr lvl="1">
              <a:buFont typeface="Symbol" panose="05050102010706020507" pitchFamily="18" charset="2"/>
              <a:buChar char="-"/>
            </a:pPr>
            <a:r>
              <a:rPr lang="en-US" dirty="0"/>
              <a:t>Elasticity</a:t>
            </a:r>
          </a:p>
          <a:p>
            <a:pPr lvl="1">
              <a:buFont typeface="Symbol" panose="05050102010706020507" pitchFamily="18" charset="2"/>
              <a:buChar char="-"/>
            </a:pPr>
            <a:r>
              <a:rPr lang="en-US" dirty="0"/>
              <a:t>Grid is focused on one large Job that is divided into parts and executed on multiple machines -&gt; usually requires knowledge of execution environment and parallelization of code </a:t>
            </a:r>
          </a:p>
          <a:p>
            <a:pPr>
              <a:buFont typeface="Symbol" panose="05050102010706020507" pitchFamily="18" charset="2"/>
              <a:buChar char="-"/>
            </a:pPr>
            <a:endParaRPr lang="en-US" dirty="0"/>
          </a:p>
          <a:p>
            <a:pPr lvl="1">
              <a:buFont typeface="Symbol" panose="05050102010706020507" pitchFamily="18" charset="2"/>
              <a:buChar char="-"/>
            </a:pPr>
            <a:endParaRPr lang="en-US" dirty="0"/>
          </a:p>
          <a:p>
            <a:pPr marL="539750" lvl="1" indent="0">
              <a:buNone/>
            </a:pPr>
            <a:endParaRPr lang="en-US" dirty="0"/>
          </a:p>
          <a:p>
            <a:endParaRPr lang="en-US" b="1" dirty="0">
              <a:solidFill>
                <a:schemeClr val="tx2">
                  <a:lumMod val="50000"/>
                </a:schemeClr>
              </a:solidFill>
            </a:endParaRPr>
          </a:p>
          <a:p>
            <a:endParaRPr lang="en-US" b="1" dirty="0"/>
          </a:p>
        </p:txBody>
      </p:sp>
      <p:sp>
        <p:nvSpPr>
          <p:cNvPr id="6" name="Fußzeilenplatzhalter 5"/>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7" name="Foliennummernplatzhalter 6"/>
          <p:cNvSpPr>
            <a:spLocks noGrp="1"/>
          </p:cNvSpPr>
          <p:nvPr>
            <p:ph type="sldNum" sz="quarter" idx="11"/>
          </p:nvPr>
        </p:nvSpPr>
        <p:spPr/>
        <p:txBody>
          <a:bodyPr/>
          <a:lstStyle/>
          <a:p>
            <a:r>
              <a:rPr lang="en-US" altLang="de-DE" dirty="0"/>
              <a:t>Slide </a:t>
            </a:r>
            <a:fld id="{EA72B010-C6DB-42A1-A25B-7BA4A7AE9CB7}" type="slidenum">
              <a:rPr lang="en-US" altLang="de-DE" smtClean="0"/>
              <a:pPr/>
              <a:t>33</a:t>
            </a:fld>
            <a:endParaRPr lang="en-US" altLang="de-DE" dirty="0"/>
          </a:p>
        </p:txBody>
      </p:sp>
    </p:spTree>
    <p:extLst>
      <p:ext uri="{BB962C8B-B14F-4D97-AF65-F5344CB8AC3E}">
        <p14:creationId xmlns:p14="http://schemas.microsoft.com/office/powerpoint/2010/main" val="15821556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9750" y="1740115"/>
            <a:ext cx="8061325" cy="358560"/>
          </a:xfrm>
        </p:spPr>
        <p:txBody>
          <a:bodyPr/>
          <a:lstStyle/>
          <a:p>
            <a:r>
              <a:rPr lang="en-US" dirty="0"/>
              <a:t>Ubiquitous Computing</a:t>
            </a:r>
          </a:p>
        </p:txBody>
      </p:sp>
      <p:sp>
        <p:nvSpPr>
          <p:cNvPr id="3" name="Inhaltsplatzhalter 2"/>
          <p:cNvSpPr>
            <a:spLocks noGrp="1"/>
          </p:cNvSpPr>
          <p:nvPr>
            <p:ph idx="1"/>
          </p:nvPr>
        </p:nvSpPr>
        <p:spPr>
          <a:xfrm>
            <a:off x="539750" y="2132013"/>
            <a:ext cx="8061325" cy="3859212"/>
          </a:xfrm>
        </p:spPr>
        <p:txBody>
          <a:bodyPr/>
          <a:lstStyle/>
          <a:p>
            <a:pPr>
              <a:buFont typeface="Symbol" panose="05050102010706020507" pitchFamily="18" charset="2"/>
              <a:buChar char="-"/>
            </a:pPr>
            <a:endParaRPr lang="en-US" dirty="0"/>
          </a:p>
          <a:p>
            <a:pPr lvl="1">
              <a:buFont typeface="Symbol" panose="05050102010706020507" pitchFamily="18" charset="2"/>
              <a:buChar char="-"/>
            </a:pPr>
            <a:endParaRPr lang="en-US" dirty="0"/>
          </a:p>
          <a:p>
            <a:pPr marL="539750" lvl="1" indent="0">
              <a:buNone/>
            </a:pPr>
            <a:endParaRPr lang="en-US" dirty="0"/>
          </a:p>
          <a:p>
            <a:endParaRPr lang="en-US" b="1" dirty="0">
              <a:solidFill>
                <a:schemeClr val="tx2">
                  <a:lumMod val="50000"/>
                </a:schemeClr>
              </a:solidFill>
            </a:endParaRPr>
          </a:p>
          <a:p>
            <a:endParaRPr lang="en-US" b="1" dirty="0"/>
          </a:p>
        </p:txBody>
      </p:sp>
      <p:sp>
        <p:nvSpPr>
          <p:cNvPr id="6" name="Fußzeilenplatzhalter 5"/>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7" name="Foliennummernplatzhalter 6"/>
          <p:cNvSpPr>
            <a:spLocks noGrp="1"/>
          </p:cNvSpPr>
          <p:nvPr>
            <p:ph type="sldNum" sz="quarter" idx="11"/>
          </p:nvPr>
        </p:nvSpPr>
        <p:spPr/>
        <p:txBody>
          <a:bodyPr/>
          <a:lstStyle/>
          <a:p>
            <a:r>
              <a:rPr lang="en-US" altLang="de-DE" dirty="0"/>
              <a:t>Slide </a:t>
            </a:r>
            <a:fld id="{EA72B010-C6DB-42A1-A25B-7BA4A7AE9CB7}" type="slidenum">
              <a:rPr lang="en-US" altLang="de-DE" smtClean="0"/>
              <a:pPr/>
              <a:t>34</a:t>
            </a:fld>
            <a:endParaRPr lang="en-US" altLang="de-DE" dirty="0"/>
          </a:p>
        </p:txBody>
      </p:sp>
    </p:spTree>
    <p:extLst>
      <p:ext uri="{BB962C8B-B14F-4D97-AF65-F5344CB8AC3E}">
        <p14:creationId xmlns:p14="http://schemas.microsoft.com/office/powerpoint/2010/main" val="18418633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9750" y="1713954"/>
            <a:ext cx="8061325" cy="384721"/>
          </a:xfrm>
        </p:spPr>
        <p:txBody>
          <a:bodyPr/>
          <a:lstStyle/>
          <a:p>
            <a:r>
              <a:rPr lang="en-US" dirty="0"/>
              <a:t>Mobile &amp; Ubiquitous Computing</a:t>
            </a:r>
          </a:p>
        </p:txBody>
      </p:sp>
      <p:sp>
        <p:nvSpPr>
          <p:cNvPr id="3" name="Inhaltsplatzhalter 2"/>
          <p:cNvSpPr>
            <a:spLocks noGrp="1"/>
          </p:cNvSpPr>
          <p:nvPr>
            <p:ph idx="1"/>
          </p:nvPr>
        </p:nvSpPr>
        <p:spPr>
          <a:xfrm>
            <a:off x="539750" y="2168561"/>
            <a:ext cx="8061325" cy="3822664"/>
          </a:xfrm>
        </p:spPr>
        <p:txBody>
          <a:bodyPr/>
          <a:lstStyle/>
          <a:p>
            <a:r>
              <a:rPr lang="en-US" dirty="0"/>
              <a:t>Mobile Computing is the </a:t>
            </a:r>
            <a:r>
              <a:rPr lang="en-US" dirty="0">
                <a:solidFill>
                  <a:schemeClr val="accent1"/>
                </a:solidFill>
              </a:rPr>
              <a:t>execution of computing tasks </a:t>
            </a:r>
            <a:r>
              <a:rPr lang="en-US" dirty="0"/>
              <a:t>while user is on the </a:t>
            </a:r>
            <a:r>
              <a:rPr lang="en-US" dirty="0">
                <a:solidFill>
                  <a:schemeClr val="accent1"/>
                </a:solidFill>
              </a:rPr>
              <a:t>move</a:t>
            </a:r>
          </a:p>
          <a:p>
            <a:pPr lvl="1">
              <a:buFont typeface="Symbol" panose="05050102010706020507" pitchFamily="18" charset="2"/>
              <a:buChar char="-"/>
            </a:pPr>
            <a:r>
              <a:rPr lang="en-US" dirty="0"/>
              <a:t>Users away from „Home Intranet“ are still able to access their resources via devices they carry  </a:t>
            </a:r>
          </a:p>
          <a:p>
            <a:pPr lvl="1">
              <a:buFont typeface="Symbol" panose="05050102010706020507" pitchFamily="18" charset="2"/>
              <a:buChar char="-"/>
            </a:pPr>
            <a:r>
              <a:rPr lang="en-US" dirty="0"/>
              <a:t>Utilize resources nearby (e.g. printers, sales points, </a:t>
            </a:r>
            <a:r>
              <a:rPr lang="en-US" dirty="0" err="1"/>
              <a:t>Wifi</a:t>
            </a:r>
            <a:r>
              <a:rPr lang="en-US" dirty="0"/>
              <a:t>) -&gt; also known under the terms </a:t>
            </a:r>
            <a:r>
              <a:rPr lang="en-US" dirty="0">
                <a:solidFill>
                  <a:schemeClr val="accent2"/>
                </a:solidFill>
              </a:rPr>
              <a:t>location-aware</a:t>
            </a:r>
            <a:r>
              <a:rPr lang="en-US" i="1" dirty="0"/>
              <a:t> </a:t>
            </a:r>
            <a:r>
              <a:rPr lang="en-US" dirty="0"/>
              <a:t>and</a:t>
            </a:r>
            <a:r>
              <a:rPr lang="en-US" i="1" dirty="0"/>
              <a:t> </a:t>
            </a:r>
            <a:r>
              <a:rPr lang="en-US" dirty="0">
                <a:solidFill>
                  <a:schemeClr val="accent2"/>
                </a:solidFill>
              </a:rPr>
              <a:t>context-aware computing</a:t>
            </a:r>
          </a:p>
        </p:txBody>
      </p:sp>
      <p:sp>
        <p:nvSpPr>
          <p:cNvPr id="4" name="Fußzeilenplatzhalter 3"/>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5" name="Foliennummernplatzhalter 4"/>
          <p:cNvSpPr>
            <a:spLocks noGrp="1"/>
          </p:cNvSpPr>
          <p:nvPr>
            <p:ph type="sldNum" sz="quarter" idx="11"/>
          </p:nvPr>
        </p:nvSpPr>
        <p:spPr/>
        <p:txBody>
          <a:bodyPr/>
          <a:lstStyle/>
          <a:p>
            <a:r>
              <a:rPr lang="en-US" altLang="de-DE" dirty="0"/>
              <a:t>Slide </a:t>
            </a:r>
            <a:fld id="{EA72B010-C6DB-42A1-A25B-7BA4A7AE9CB7}" type="slidenum">
              <a:rPr lang="en-US" altLang="de-DE" smtClean="0"/>
              <a:pPr/>
              <a:t>35</a:t>
            </a:fld>
            <a:endParaRPr lang="en-US" altLang="de-DE" dirty="0"/>
          </a:p>
        </p:txBody>
      </p:sp>
      <p:sp>
        <p:nvSpPr>
          <p:cNvPr id="6" name="Wolke 5"/>
          <p:cNvSpPr/>
          <p:nvPr/>
        </p:nvSpPr>
        <p:spPr bwMode="auto">
          <a:xfrm>
            <a:off x="3808301" y="3717032"/>
            <a:ext cx="2088232" cy="802070"/>
          </a:xfrm>
          <a:prstGeom prst="cloud">
            <a:avLst/>
          </a:prstGeom>
          <a:ln/>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1" dirty="0"/>
              <a:t>Internet</a:t>
            </a:r>
            <a:endParaRPr kumimoji="0" lang="en-US" sz="1200" b="1" i="0" u="none" strike="noStrike" cap="none" normalizeH="0" baseline="0" dirty="0">
              <a:ln>
                <a:noFill/>
              </a:ln>
              <a:solidFill>
                <a:schemeClr val="tx1"/>
              </a:solidFill>
              <a:effectLst/>
              <a:latin typeface="Arial" panose="020B0604020202020204" pitchFamily="34" charset="0"/>
            </a:endParaRPr>
          </a:p>
        </p:txBody>
      </p:sp>
      <p:sp>
        <p:nvSpPr>
          <p:cNvPr id="7" name="Rechteck 6"/>
          <p:cNvSpPr/>
          <p:nvPr/>
        </p:nvSpPr>
        <p:spPr bwMode="auto">
          <a:xfrm>
            <a:off x="611560" y="4613247"/>
            <a:ext cx="1944216" cy="216024"/>
          </a:xfrm>
          <a:prstGeom prst="rect">
            <a:avLst/>
          </a:prstGeom>
          <a:ln/>
          <a:extLst/>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anose="020B0604020202020204" pitchFamily="34" charset="0"/>
              </a:rPr>
              <a:t>Host Intranet</a:t>
            </a:r>
          </a:p>
        </p:txBody>
      </p:sp>
      <p:sp>
        <p:nvSpPr>
          <p:cNvPr id="8" name="Rechteck 7"/>
          <p:cNvSpPr/>
          <p:nvPr/>
        </p:nvSpPr>
        <p:spPr bwMode="auto">
          <a:xfrm>
            <a:off x="6186507" y="4900102"/>
            <a:ext cx="1837792" cy="216024"/>
          </a:xfrm>
          <a:prstGeom prst="rect">
            <a:avLst/>
          </a:prstGeom>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anose="020B0604020202020204" pitchFamily="34" charset="0"/>
              </a:rPr>
              <a:t>Home </a:t>
            </a:r>
            <a:r>
              <a:rPr lang="en-US" dirty="0">
                <a:solidFill>
                  <a:schemeClr val="tx1"/>
                </a:solidFill>
                <a:latin typeface="Arial" panose="020B0604020202020204" pitchFamily="34" charset="0"/>
              </a:rPr>
              <a:t>I</a:t>
            </a:r>
            <a:r>
              <a:rPr kumimoji="0" lang="en-US" sz="1200" b="0" i="0" u="none" strike="noStrike" cap="none" normalizeH="0" baseline="0" dirty="0">
                <a:ln>
                  <a:noFill/>
                </a:ln>
                <a:solidFill>
                  <a:schemeClr val="tx1"/>
                </a:solidFill>
                <a:effectLst/>
                <a:latin typeface="Arial" panose="020B0604020202020204" pitchFamily="34" charset="0"/>
              </a:rPr>
              <a:t>ntranet</a:t>
            </a:r>
          </a:p>
        </p:txBody>
      </p:sp>
      <p:sp>
        <p:nvSpPr>
          <p:cNvPr id="9" name="Abgerundetes Rechteck 8"/>
          <p:cNvSpPr/>
          <p:nvPr/>
        </p:nvSpPr>
        <p:spPr bwMode="auto">
          <a:xfrm>
            <a:off x="6084168" y="4602410"/>
            <a:ext cx="2094259" cy="1346870"/>
          </a:xfrm>
          <a:prstGeom prst="roundRect">
            <a:avLst>
              <a:gd name="adj" fmla="val 4800"/>
            </a:avLst>
          </a:prstGeom>
          <a:noFill/>
          <a:ln/>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anose="020B0604020202020204" pitchFamily="34" charset="0"/>
              </a:rPr>
              <a:t>Company</a:t>
            </a:r>
            <a:r>
              <a:rPr kumimoji="0" lang="en-US" sz="1200" b="0" i="0" u="none" strike="noStrike" cap="none" normalizeH="0" dirty="0">
                <a:ln>
                  <a:noFill/>
                </a:ln>
                <a:solidFill>
                  <a:schemeClr val="tx1"/>
                </a:solidFill>
                <a:effectLst/>
                <a:latin typeface="Arial" panose="020B0604020202020204" pitchFamily="34" charset="0"/>
              </a:rPr>
              <a:t> Site</a:t>
            </a:r>
            <a:endParaRPr kumimoji="0" lang="en-US" sz="1200" b="0" i="0" u="none" strike="noStrike" cap="none" normalizeH="0" baseline="0" dirty="0">
              <a:ln>
                <a:noFill/>
              </a:ln>
              <a:solidFill>
                <a:schemeClr val="tx1"/>
              </a:solidFill>
              <a:effectLst/>
              <a:latin typeface="Arial" panose="020B0604020202020204" pitchFamily="34" charset="0"/>
            </a:endParaRPr>
          </a:p>
        </p:txBody>
      </p:sp>
      <p:pic>
        <p:nvPicPr>
          <p:cNvPr id="10" name="Grafik 9"/>
          <p:cNvPicPr>
            <a:picLocks noChangeAspect="1"/>
          </p:cNvPicPr>
          <p:nvPr/>
        </p:nvPicPr>
        <p:blipFill>
          <a:blip r:embed="rId3"/>
          <a:stretch>
            <a:fillRect/>
          </a:stretch>
        </p:blipFill>
        <p:spPr>
          <a:xfrm>
            <a:off x="6374593" y="5275710"/>
            <a:ext cx="540000" cy="357752"/>
          </a:xfrm>
          <a:prstGeom prst="rect">
            <a:avLst/>
          </a:prstGeom>
        </p:spPr>
      </p:pic>
      <p:sp>
        <p:nvSpPr>
          <p:cNvPr id="11" name="Textfeld 10"/>
          <p:cNvSpPr txBox="1"/>
          <p:nvPr/>
        </p:nvSpPr>
        <p:spPr>
          <a:xfrm>
            <a:off x="6158569" y="5542831"/>
            <a:ext cx="811441" cy="246221"/>
          </a:xfrm>
          <a:prstGeom prst="rect">
            <a:avLst/>
          </a:prstGeom>
          <a:noFill/>
        </p:spPr>
        <p:txBody>
          <a:bodyPr wrap="none" rtlCol="0">
            <a:spAutoFit/>
          </a:bodyPr>
          <a:lstStyle/>
          <a:p>
            <a:r>
              <a:rPr lang="en-US" sz="1000" dirty="0"/>
              <a:t>File-Server</a:t>
            </a:r>
          </a:p>
        </p:txBody>
      </p:sp>
      <p:pic>
        <p:nvPicPr>
          <p:cNvPr id="12" name="Grafik 11"/>
          <p:cNvPicPr>
            <a:picLocks noChangeAspect="1"/>
          </p:cNvPicPr>
          <p:nvPr/>
        </p:nvPicPr>
        <p:blipFill>
          <a:blip r:embed="rId4"/>
          <a:stretch>
            <a:fillRect/>
          </a:stretch>
        </p:blipFill>
        <p:spPr>
          <a:xfrm>
            <a:off x="7235488" y="5275710"/>
            <a:ext cx="575835" cy="360000"/>
          </a:xfrm>
          <a:prstGeom prst="rect">
            <a:avLst/>
          </a:prstGeom>
        </p:spPr>
      </p:pic>
      <p:sp>
        <p:nvSpPr>
          <p:cNvPr id="13" name="Textfeld 12"/>
          <p:cNvSpPr txBox="1"/>
          <p:nvPr/>
        </p:nvSpPr>
        <p:spPr>
          <a:xfrm>
            <a:off x="6872171" y="5542831"/>
            <a:ext cx="1228221" cy="246221"/>
          </a:xfrm>
          <a:prstGeom prst="rect">
            <a:avLst/>
          </a:prstGeom>
          <a:noFill/>
        </p:spPr>
        <p:txBody>
          <a:bodyPr wrap="none" rtlCol="0">
            <a:spAutoFit/>
          </a:bodyPr>
          <a:lstStyle/>
          <a:p>
            <a:r>
              <a:rPr lang="en-US" sz="1000" dirty="0"/>
              <a:t>Application-Server</a:t>
            </a:r>
          </a:p>
        </p:txBody>
      </p:sp>
      <p:sp>
        <p:nvSpPr>
          <p:cNvPr id="14" name="Abgerundetes Rechteck 13"/>
          <p:cNvSpPr/>
          <p:nvPr/>
        </p:nvSpPr>
        <p:spPr bwMode="auto">
          <a:xfrm>
            <a:off x="539750" y="4280974"/>
            <a:ext cx="3240162" cy="1956338"/>
          </a:xfrm>
          <a:prstGeom prst="roundRect">
            <a:avLst>
              <a:gd name="adj" fmla="val 4800"/>
            </a:avLst>
          </a:prstGeom>
          <a:noFill/>
          <a:ln/>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anose="020B0604020202020204" pitchFamily="34" charset="0"/>
              </a:rPr>
              <a:t>Host Site</a:t>
            </a:r>
          </a:p>
        </p:txBody>
      </p:sp>
      <p:pic>
        <p:nvPicPr>
          <p:cNvPr id="15" name="Grafik 14"/>
          <p:cNvPicPr>
            <a:picLocks noChangeAspect="1"/>
          </p:cNvPicPr>
          <p:nvPr/>
        </p:nvPicPr>
        <p:blipFill>
          <a:blip r:embed="rId5"/>
          <a:stretch>
            <a:fillRect/>
          </a:stretch>
        </p:blipFill>
        <p:spPr>
          <a:xfrm>
            <a:off x="3265002" y="5269052"/>
            <a:ext cx="401334" cy="552929"/>
          </a:xfrm>
          <a:prstGeom prst="rect">
            <a:avLst/>
          </a:prstGeom>
        </p:spPr>
      </p:pic>
      <p:pic>
        <p:nvPicPr>
          <p:cNvPr id="16" name="Grafik 15"/>
          <p:cNvPicPr>
            <a:picLocks noChangeAspect="1"/>
          </p:cNvPicPr>
          <p:nvPr/>
        </p:nvPicPr>
        <p:blipFill>
          <a:blip r:embed="rId6"/>
          <a:stretch>
            <a:fillRect/>
          </a:stretch>
        </p:blipFill>
        <p:spPr>
          <a:xfrm>
            <a:off x="617726" y="5373216"/>
            <a:ext cx="346805" cy="360000"/>
          </a:xfrm>
          <a:prstGeom prst="rect">
            <a:avLst/>
          </a:prstGeom>
        </p:spPr>
      </p:pic>
      <p:sp>
        <p:nvSpPr>
          <p:cNvPr id="17" name="Textfeld 16"/>
          <p:cNvSpPr txBox="1"/>
          <p:nvPr/>
        </p:nvSpPr>
        <p:spPr>
          <a:xfrm>
            <a:off x="510442" y="5660009"/>
            <a:ext cx="561372" cy="246221"/>
          </a:xfrm>
          <a:prstGeom prst="rect">
            <a:avLst/>
          </a:prstGeom>
          <a:noFill/>
        </p:spPr>
        <p:txBody>
          <a:bodyPr wrap="none" rtlCol="0">
            <a:spAutoFit/>
          </a:bodyPr>
          <a:lstStyle/>
          <a:p>
            <a:r>
              <a:rPr lang="en-US" sz="1000" dirty="0"/>
              <a:t>Printer</a:t>
            </a:r>
          </a:p>
        </p:txBody>
      </p:sp>
      <p:pic>
        <p:nvPicPr>
          <p:cNvPr id="18" name="Grafik 17"/>
          <p:cNvPicPr>
            <a:picLocks noChangeAspect="1"/>
          </p:cNvPicPr>
          <p:nvPr/>
        </p:nvPicPr>
        <p:blipFill>
          <a:blip r:embed="rId7"/>
          <a:stretch>
            <a:fillRect/>
          </a:stretch>
        </p:blipFill>
        <p:spPr>
          <a:xfrm>
            <a:off x="1566295" y="4941168"/>
            <a:ext cx="330322" cy="468000"/>
          </a:xfrm>
          <a:prstGeom prst="rect">
            <a:avLst/>
          </a:prstGeom>
        </p:spPr>
      </p:pic>
      <p:sp>
        <p:nvSpPr>
          <p:cNvPr id="19" name="Textfeld 18"/>
          <p:cNvSpPr txBox="1"/>
          <p:nvPr/>
        </p:nvSpPr>
        <p:spPr>
          <a:xfrm>
            <a:off x="1453478" y="5373216"/>
            <a:ext cx="598242" cy="246221"/>
          </a:xfrm>
          <a:prstGeom prst="rect">
            <a:avLst/>
          </a:prstGeom>
          <a:noFill/>
        </p:spPr>
        <p:txBody>
          <a:bodyPr wrap="none" rtlCol="0">
            <a:spAutoFit/>
          </a:bodyPr>
          <a:lstStyle/>
          <a:p>
            <a:r>
              <a:rPr lang="en-US" sz="1000" dirty="0"/>
              <a:t>W-LAN</a:t>
            </a:r>
          </a:p>
        </p:txBody>
      </p:sp>
      <p:pic>
        <p:nvPicPr>
          <p:cNvPr id="20" name="Grafik 19"/>
          <p:cNvPicPr>
            <a:picLocks noChangeAspect="1"/>
          </p:cNvPicPr>
          <p:nvPr/>
        </p:nvPicPr>
        <p:blipFill>
          <a:blip r:embed="rId8"/>
          <a:stretch>
            <a:fillRect/>
          </a:stretch>
        </p:blipFill>
        <p:spPr>
          <a:xfrm>
            <a:off x="2749677" y="5821981"/>
            <a:ext cx="440924" cy="288000"/>
          </a:xfrm>
          <a:prstGeom prst="rect">
            <a:avLst/>
          </a:prstGeom>
        </p:spPr>
      </p:pic>
      <p:pic>
        <p:nvPicPr>
          <p:cNvPr id="21" name="Grafik 20"/>
          <p:cNvPicPr>
            <a:picLocks noChangeAspect="1"/>
          </p:cNvPicPr>
          <p:nvPr/>
        </p:nvPicPr>
        <p:blipFill>
          <a:blip r:embed="rId9"/>
          <a:stretch>
            <a:fillRect/>
          </a:stretch>
        </p:blipFill>
        <p:spPr>
          <a:xfrm>
            <a:off x="2939254" y="4913430"/>
            <a:ext cx="251347" cy="432000"/>
          </a:xfrm>
          <a:prstGeom prst="rect">
            <a:avLst/>
          </a:prstGeom>
        </p:spPr>
      </p:pic>
      <p:pic>
        <p:nvPicPr>
          <p:cNvPr id="22" name="Grafik 21"/>
          <p:cNvPicPr>
            <a:picLocks noChangeAspect="1"/>
          </p:cNvPicPr>
          <p:nvPr/>
        </p:nvPicPr>
        <p:blipFill>
          <a:blip r:embed="rId10"/>
          <a:stretch>
            <a:fillRect/>
          </a:stretch>
        </p:blipFill>
        <p:spPr>
          <a:xfrm>
            <a:off x="2753133" y="5392095"/>
            <a:ext cx="438418" cy="360000"/>
          </a:xfrm>
          <a:prstGeom prst="rect">
            <a:avLst/>
          </a:prstGeom>
        </p:spPr>
      </p:pic>
      <p:cxnSp>
        <p:nvCxnSpPr>
          <p:cNvPr id="23" name="Gerader Verbinder 22"/>
          <p:cNvCxnSpPr/>
          <p:nvPr/>
        </p:nvCxnSpPr>
        <p:spPr bwMode="auto">
          <a:xfrm flipV="1">
            <a:off x="798917" y="4725144"/>
            <a:ext cx="1908" cy="585940"/>
          </a:xfrm>
          <a:prstGeom prst="line">
            <a:avLst/>
          </a:prstGeom>
          <a:ln/>
          <a:extLst/>
        </p:spPr>
        <p:style>
          <a:lnRef idx="3">
            <a:schemeClr val="accent5"/>
          </a:lnRef>
          <a:fillRef idx="0">
            <a:schemeClr val="accent5"/>
          </a:fillRef>
          <a:effectRef idx="2">
            <a:schemeClr val="accent5"/>
          </a:effectRef>
          <a:fontRef idx="minor">
            <a:schemeClr val="tx1"/>
          </a:fontRef>
        </p:style>
      </p:cxnSp>
      <p:cxnSp>
        <p:nvCxnSpPr>
          <p:cNvPr id="24" name="Gerader Verbinder 23"/>
          <p:cNvCxnSpPr>
            <a:stCxn id="18" idx="0"/>
          </p:cNvCxnSpPr>
          <p:nvPr/>
        </p:nvCxnSpPr>
        <p:spPr bwMode="auto">
          <a:xfrm flipV="1">
            <a:off x="1731456" y="4819670"/>
            <a:ext cx="453" cy="121498"/>
          </a:xfrm>
          <a:prstGeom prst="line">
            <a:avLst/>
          </a:prstGeom>
          <a:ln/>
          <a:extLst/>
        </p:spPr>
        <p:style>
          <a:lnRef idx="3">
            <a:schemeClr val="accent5"/>
          </a:lnRef>
          <a:fillRef idx="0">
            <a:schemeClr val="accent5"/>
          </a:fillRef>
          <a:effectRef idx="2">
            <a:schemeClr val="accent5"/>
          </a:effectRef>
          <a:fontRef idx="minor">
            <a:schemeClr val="tx1"/>
          </a:fontRef>
        </p:style>
      </p:cxnSp>
      <p:cxnSp>
        <p:nvCxnSpPr>
          <p:cNvPr id="28" name="Gekrümmte Verbindung 27"/>
          <p:cNvCxnSpPr>
            <a:stCxn id="7" idx="0"/>
            <a:endCxn id="6" idx="2"/>
          </p:cNvCxnSpPr>
          <p:nvPr/>
        </p:nvCxnSpPr>
        <p:spPr bwMode="auto">
          <a:xfrm rot="5400000" flipH="1" flipV="1">
            <a:off x="2451633" y="3250102"/>
            <a:ext cx="495180" cy="2231110"/>
          </a:xfrm>
          <a:prstGeom prst="curvedConnector2">
            <a:avLst/>
          </a:prstGeom>
          <a:solidFill>
            <a:schemeClr val="tx2">
              <a:alpha val="89999"/>
            </a:schemeClr>
          </a:solidFill>
          <a:ln w="22225" cap="flat" cmpd="sng" algn="ctr">
            <a:solidFill>
              <a:schemeClr val="tx2">
                <a:lumMod val="50000"/>
              </a:schemeClr>
            </a:solidFill>
            <a:prstDash val="sysDash"/>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Gekrümmte Verbindung 28"/>
          <p:cNvCxnSpPr>
            <a:stCxn id="6" idx="0"/>
            <a:endCxn id="8" idx="0"/>
          </p:cNvCxnSpPr>
          <p:nvPr/>
        </p:nvCxnSpPr>
        <p:spPr bwMode="auto">
          <a:xfrm>
            <a:off x="5894793" y="4118067"/>
            <a:ext cx="1210610" cy="782035"/>
          </a:xfrm>
          <a:prstGeom prst="curvedConnector2">
            <a:avLst/>
          </a:prstGeom>
          <a:solidFill>
            <a:schemeClr val="tx2">
              <a:alpha val="89999"/>
            </a:schemeClr>
          </a:solidFill>
          <a:ln w="22225" cap="flat" cmpd="sng" algn="ctr">
            <a:solidFill>
              <a:schemeClr val="tx2">
                <a:lumMod val="50000"/>
              </a:schemeClr>
            </a:solidFill>
            <a:prstDash val="sysDash"/>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Gekrümmte Verbindung 31"/>
          <p:cNvCxnSpPr>
            <a:stCxn id="18" idx="3"/>
            <a:endCxn id="22" idx="1"/>
          </p:cNvCxnSpPr>
          <p:nvPr/>
        </p:nvCxnSpPr>
        <p:spPr bwMode="auto">
          <a:xfrm>
            <a:off x="1896617" y="5175168"/>
            <a:ext cx="856516" cy="396927"/>
          </a:xfrm>
          <a:prstGeom prst="curvedConnector3">
            <a:avLst>
              <a:gd name="adj1" fmla="val 50000"/>
            </a:avLst>
          </a:prstGeom>
          <a:solidFill>
            <a:schemeClr val="tx2">
              <a:alpha val="89999"/>
            </a:schemeClr>
          </a:solidFill>
          <a:ln w="22225" cap="flat" cmpd="sng" algn="ctr">
            <a:solidFill>
              <a:schemeClr val="tx2">
                <a:lumMod val="50000"/>
              </a:schemeClr>
            </a:solidFill>
            <a:prstDash val="sysDash"/>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Gekrümmte Verbindung 34"/>
          <p:cNvCxnSpPr>
            <a:stCxn id="16" idx="3"/>
            <a:endCxn id="20" idx="1"/>
          </p:cNvCxnSpPr>
          <p:nvPr/>
        </p:nvCxnSpPr>
        <p:spPr bwMode="auto">
          <a:xfrm>
            <a:off x="964531" y="5553216"/>
            <a:ext cx="1785146" cy="412765"/>
          </a:xfrm>
          <a:prstGeom prst="curvedConnector3">
            <a:avLst>
              <a:gd name="adj1" fmla="val 50000"/>
            </a:avLst>
          </a:prstGeom>
          <a:solidFill>
            <a:schemeClr val="tx2">
              <a:alpha val="89999"/>
            </a:schemeClr>
          </a:solidFill>
          <a:ln w="22225" cap="flat" cmpd="sng" algn="ctr">
            <a:solidFill>
              <a:schemeClr val="tx2">
                <a:lumMod val="50000"/>
              </a:schemeClr>
            </a:solidFill>
            <a:prstDash val="sysDash"/>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Gerader Verbinder 37"/>
          <p:cNvCxnSpPr/>
          <p:nvPr/>
        </p:nvCxnSpPr>
        <p:spPr bwMode="auto">
          <a:xfrm flipV="1">
            <a:off x="6564289" y="5099968"/>
            <a:ext cx="453" cy="121498"/>
          </a:xfrm>
          <a:prstGeom prst="line">
            <a:avLst/>
          </a:prstGeom>
          <a:ln/>
          <a:extLst/>
        </p:spPr>
        <p:style>
          <a:lnRef idx="3">
            <a:schemeClr val="accent5"/>
          </a:lnRef>
          <a:fillRef idx="0">
            <a:schemeClr val="accent5"/>
          </a:fillRef>
          <a:effectRef idx="2">
            <a:schemeClr val="accent5"/>
          </a:effectRef>
          <a:fontRef idx="minor">
            <a:schemeClr val="tx1"/>
          </a:fontRef>
        </p:style>
      </p:cxnSp>
      <p:cxnSp>
        <p:nvCxnSpPr>
          <p:cNvPr id="39" name="Gerader Verbinder 38"/>
          <p:cNvCxnSpPr/>
          <p:nvPr/>
        </p:nvCxnSpPr>
        <p:spPr bwMode="auto">
          <a:xfrm flipV="1">
            <a:off x="7446981" y="5099968"/>
            <a:ext cx="453" cy="121498"/>
          </a:xfrm>
          <a:prstGeom prst="line">
            <a:avLst/>
          </a:prstGeom>
          <a:ln/>
          <a:extLst/>
        </p:spPr>
        <p:style>
          <a:lnRef idx="3">
            <a:schemeClr val="accent5"/>
          </a:lnRef>
          <a:fillRef idx="0">
            <a:schemeClr val="accent5"/>
          </a:fillRef>
          <a:effectRef idx="2">
            <a:schemeClr val="accent5"/>
          </a:effectRef>
          <a:fontRef idx="minor">
            <a:schemeClr val="tx1"/>
          </a:fontRef>
        </p:style>
      </p:cxnSp>
      <p:pic>
        <p:nvPicPr>
          <p:cNvPr id="40" name="Grafik 39"/>
          <p:cNvPicPr>
            <a:picLocks noChangeAspect="1"/>
          </p:cNvPicPr>
          <p:nvPr/>
        </p:nvPicPr>
        <p:blipFill>
          <a:blip r:embed="rId7"/>
          <a:stretch>
            <a:fillRect/>
          </a:stretch>
        </p:blipFill>
        <p:spPr>
          <a:xfrm>
            <a:off x="4727049" y="5117122"/>
            <a:ext cx="330322" cy="468000"/>
          </a:xfrm>
          <a:prstGeom prst="rect">
            <a:avLst/>
          </a:prstGeom>
        </p:spPr>
      </p:pic>
      <p:sp>
        <p:nvSpPr>
          <p:cNvPr id="41" name="Textfeld 40"/>
          <p:cNvSpPr txBox="1"/>
          <p:nvPr/>
        </p:nvSpPr>
        <p:spPr>
          <a:xfrm>
            <a:off x="4180627" y="5549170"/>
            <a:ext cx="1465466" cy="400110"/>
          </a:xfrm>
          <a:prstGeom prst="rect">
            <a:avLst/>
          </a:prstGeom>
          <a:noFill/>
        </p:spPr>
        <p:txBody>
          <a:bodyPr wrap="none" rtlCol="0">
            <a:spAutoFit/>
          </a:bodyPr>
          <a:lstStyle/>
          <a:p>
            <a:r>
              <a:rPr lang="en-US" sz="1000" dirty="0"/>
              <a:t>GPS satellite signal</a:t>
            </a:r>
          </a:p>
          <a:p>
            <a:r>
              <a:rPr lang="en-US" sz="1000" dirty="0"/>
              <a:t>3G/5G phone network </a:t>
            </a:r>
          </a:p>
        </p:txBody>
      </p:sp>
      <p:cxnSp>
        <p:nvCxnSpPr>
          <p:cNvPr id="42" name="Gekrümmte Verbindung 41"/>
          <p:cNvCxnSpPr>
            <a:stCxn id="6" idx="1"/>
            <a:endCxn id="40" idx="0"/>
          </p:cNvCxnSpPr>
          <p:nvPr/>
        </p:nvCxnSpPr>
        <p:spPr bwMode="auto">
          <a:xfrm rot="16200000" flipH="1">
            <a:off x="4572876" y="4797788"/>
            <a:ext cx="598874" cy="39793"/>
          </a:xfrm>
          <a:prstGeom prst="curvedConnector3">
            <a:avLst>
              <a:gd name="adj1" fmla="val 50000"/>
            </a:avLst>
          </a:prstGeom>
          <a:solidFill>
            <a:schemeClr val="tx2">
              <a:alpha val="89999"/>
            </a:schemeClr>
          </a:solidFill>
          <a:ln w="22225" cap="flat" cmpd="sng" algn="ctr">
            <a:solidFill>
              <a:schemeClr val="tx2">
                <a:lumMod val="50000"/>
              </a:schemeClr>
            </a:solidFill>
            <a:prstDash val="sysDash"/>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Gekrümmte Verbindung 44"/>
          <p:cNvCxnSpPr>
            <a:stCxn id="40" idx="1"/>
            <a:endCxn id="21" idx="3"/>
          </p:cNvCxnSpPr>
          <p:nvPr/>
        </p:nvCxnSpPr>
        <p:spPr bwMode="auto">
          <a:xfrm rot="10800000">
            <a:off x="3190601" y="5129430"/>
            <a:ext cx="1536448" cy="221692"/>
          </a:xfrm>
          <a:prstGeom prst="curvedConnector3">
            <a:avLst>
              <a:gd name="adj1" fmla="val 50000"/>
            </a:avLst>
          </a:prstGeom>
          <a:solidFill>
            <a:schemeClr val="tx2">
              <a:alpha val="89999"/>
            </a:schemeClr>
          </a:solidFill>
          <a:ln w="22225" cap="flat" cmpd="sng" algn="ctr">
            <a:solidFill>
              <a:schemeClr val="tx2">
                <a:lumMod val="50000"/>
              </a:schemeClr>
            </a:solidFill>
            <a:prstDash val="sysDash"/>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Gekrümmte Verbindung 47"/>
          <p:cNvCxnSpPr>
            <a:stCxn id="21" idx="1"/>
            <a:endCxn id="18" idx="3"/>
          </p:cNvCxnSpPr>
          <p:nvPr/>
        </p:nvCxnSpPr>
        <p:spPr bwMode="auto">
          <a:xfrm rot="10800000" flipV="1">
            <a:off x="1896618" y="5129430"/>
            <a:ext cx="1042637" cy="45738"/>
          </a:xfrm>
          <a:prstGeom prst="curvedConnector3">
            <a:avLst>
              <a:gd name="adj1" fmla="val 50000"/>
            </a:avLst>
          </a:prstGeom>
          <a:solidFill>
            <a:schemeClr val="tx2">
              <a:alpha val="89999"/>
            </a:schemeClr>
          </a:solidFill>
          <a:ln w="22225" cap="flat" cmpd="sng" algn="ctr">
            <a:solidFill>
              <a:schemeClr val="tx2">
                <a:lumMod val="50000"/>
              </a:schemeClr>
            </a:solidFill>
            <a:prstDash val="sysDash"/>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754420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9750" y="1740115"/>
            <a:ext cx="8061325" cy="358560"/>
          </a:xfrm>
        </p:spPr>
        <p:txBody>
          <a:bodyPr/>
          <a:lstStyle/>
          <a:p>
            <a:r>
              <a:rPr lang="en-US" dirty="0"/>
              <a:t>Mobile &amp; Ubiquitous Computing</a:t>
            </a:r>
          </a:p>
        </p:txBody>
      </p:sp>
      <p:sp>
        <p:nvSpPr>
          <p:cNvPr id="3" name="Inhaltsplatzhalter 2"/>
          <p:cNvSpPr>
            <a:spLocks noGrp="1"/>
          </p:cNvSpPr>
          <p:nvPr>
            <p:ph idx="1"/>
          </p:nvPr>
        </p:nvSpPr>
        <p:spPr>
          <a:xfrm>
            <a:off x="539750" y="2132013"/>
            <a:ext cx="8061325" cy="3859212"/>
          </a:xfrm>
        </p:spPr>
        <p:txBody>
          <a:bodyPr/>
          <a:lstStyle/>
          <a:p>
            <a:r>
              <a:rPr lang="en-US" dirty="0"/>
              <a:t>Challenges:</a:t>
            </a:r>
          </a:p>
          <a:p>
            <a:pPr lvl="1">
              <a:buFont typeface="Arial" panose="020B0604020202020204" pitchFamily="34" charset="0"/>
              <a:buChar char="•"/>
            </a:pPr>
            <a:r>
              <a:rPr lang="en-US" dirty="0"/>
              <a:t>Variable </a:t>
            </a:r>
            <a:r>
              <a:rPr lang="en-US" dirty="0">
                <a:solidFill>
                  <a:schemeClr val="accent2"/>
                </a:solidFill>
              </a:rPr>
              <a:t>connectivity</a:t>
            </a:r>
            <a:r>
              <a:rPr lang="en-US" dirty="0"/>
              <a:t> and indeed disconnection</a:t>
            </a:r>
          </a:p>
          <a:p>
            <a:pPr lvl="1">
              <a:buFont typeface="Arial" panose="020B0604020202020204" pitchFamily="34" charset="0"/>
              <a:buChar char="•"/>
            </a:pPr>
            <a:r>
              <a:rPr lang="en-US" dirty="0"/>
              <a:t>Maintain operation in the face of device </a:t>
            </a:r>
            <a:r>
              <a:rPr lang="en-US" dirty="0">
                <a:solidFill>
                  <a:schemeClr val="accent2"/>
                </a:solidFill>
              </a:rPr>
              <a:t>mobility</a:t>
            </a:r>
            <a:r>
              <a:rPr lang="en-US" dirty="0"/>
              <a:t> </a:t>
            </a:r>
            <a:r>
              <a:rPr lang="en-US" i="1" dirty="0"/>
              <a:t>(see transparency challenge known from Distributed Systems)</a:t>
            </a:r>
          </a:p>
          <a:p>
            <a:pPr lvl="1">
              <a:buFont typeface="Arial" panose="020B0604020202020204" pitchFamily="34" charset="0"/>
              <a:buChar char="•"/>
            </a:pPr>
            <a:r>
              <a:rPr lang="en-US" dirty="0"/>
              <a:t>Physical </a:t>
            </a:r>
            <a:r>
              <a:rPr lang="en-US" dirty="0">
                <a:solidFill>
                  <a:schemeClr val="accent2"/>
                </a:solidFill>
              </a:rPr>
              <a:t>integration</a:t>
            </a:r>
            <a:r>
              <a:rPr lang="en-US" dirty="0"/>
              <a:t> and spontaneous </a:t>
            </a:r>
            <a:r>
              <a:rPr lang="en-US" dirty="0">
                <a:solidFill>
                  <a:schemeClr val="accent2"/>
                </a:solidFill>
              </a:rPr>
              <a:t>interoperability </a:t>
            </a:r>
          </a:p>
          <a:p>
            <a:pPr lvl="1">
              <a:buFont typeface="Arial" panose="020B0604020202020204" pitchFamily="34" charset="0"/>
              <a:buChar char="•"/>
            </a:pPr>
            <a:endParaRPr lang="en-US" dirty="0"/>
          </a:p>
          <a:p>
            <a:pPr lvl="1">
              <a:buFont typeface="Arial" panose="020B0604020202020204" pitchFamily="34" charset="0"/>
              <a:buChar char="•"/>
            </a:pPr>
            <a:r>
              <a:rPr lang="en-US" dirty="0"/>
              <a:t>Standard user environment on all devices</a:t>
            </a:r>
          </a:p>
          <a:p>
            <a:pPr lvl="1">
              <a:buFont typeface="Arial" panose="020B0604020202020204" pitchFamily="34" charset="0"/>
              <a:buChar char="•"/>
            </a:pPr>
            <a:r>
              <a:rPr lang="en-US" dirty="0"/>
              <a:t>Adjusted security concepts (Usability vs. Security and Privacy)</a:t>
            </a:r>
          </a:p>
          <a:p>
            <a:pPr lvl="1">
              <a:buFont typeface="Arial" panose="020B0604020202020204" pitchFamily="34" charset="0"/>
              <a:buChar char="•"/>
            </a:pPr>
            <a:r>
              <a:rPr lang="en-US" dirty="0"/>
              <a:t>Extension of bandwidths</a:t>
            </a:r>
          </a:p>
        </p:txBody>
      </p:sp>
      <p:sp>
        <p:nvSpPr>
          <p:cNvPr id="4" name="Fußzeilenplatzhalter 3"/>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5" name="Foliennummernplatzhalter 4"/>
          <p:cNvSpPr>
            <a:spLocks noGrp="1"/>
          </p:cNvSpPr>
          <p:nvPr>
            <p:ph type="sldNum" sz="quarter" idx="11"/>
          </p:nvPr>
        </p:nvSpPr>
        <p:spPr/>
        <p:txBody>
          <a:bodyPr/>
          <a:lstStyle/>
          <a:p>
            <a:r>
              <a:rPr lang="en-US" altLang="de-DE" dirty="0"/>
              <a:t>Slide </a:t>
            </a:r>
            <a:fld id="{EA72B010-C6DB-42A1-A25B-7BA4A7AE9CB7}" type="slidenum">
              <a:rPr lang="en-US" altLang="de-DE" smtClean="0"/>
              <a:pPr/>
              <a:t>36</a:t>
            </a:fld>
            <a:endParaRPr lang="en-US" altLang="de-DE" dirty="0"/>
          </a:p>
        </p:txBody>
      </p:sp>
    </p:spTree>
    <p:extLst>
      <p:ext uri="{BB962C8B-B14F-4D97-AF65-F5344CB8AC3E}">
        <p14:creationId xmlns:p14="http://schemas.microsoft.com/office/powerpoint/2010/main" val="15096000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Ellipse 14"/>
          <p:cNvSpPr/>
          <p:nvPr/>
        </p:nvSpPr>
        <p:spPr bwMode="auto">
          <a:xfrm>
            <a:off x="2205298" y="4790386"/>
            <a:ext cx="997628" cy="896492"/>
          </a:xfrm>
          <a:prstGeom prst="ellipse">
            <a:avLst/>
          </a:prstGeom>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panose="020B0604020202020204" pitchFamily="34" charset="0"/>
            </a:endParaRPr>
          </a:p>
        </p:txBody>
      </p:sp>
      <p:sp>
        <p:nvSpPr>
          <p:cNvPr id="2" name="Titel 1"/>
          <p:cNvSpPr>
            <a:spLocks noGrp="1"/>
          </p:cNvSpPr>
          <p:nvPr>
            <p:ph type="title"/>
          </p:nvPr>
        </p:nvSpPr>
        <p:spPr>
          <a:xfrm>
            <a:off x="539750" y="1740115"/>
            <a:ext cx="8061325" cy="358560"/>
          </a:xfrm>
        </p:spPr>
        <p:txBody>
          <a:bodyPr/>
          <a:lstStyle/>
          <a:p>
            <a:r>
              <a:rPr lang="en-US" dirty="0"/>
              <a:t>Mobile &amp; Ubiquitous Computing</a:t>
            </a:r>
          </a:p>
        </p:txBody>
      </p:sp>
      <p:sp>
        <p:nvSpPr>
          <p:cNvPr id="3" name="Inhaltsplatzhalter 2"/>
          <p:cNvSpPr>
            <a:spLocks noGrp="1"/>
          </p:cNvSpPr>
          <p:nvPr>
            <p:ph idx="1"/>
          </p:nvPr>
        </p:nvSpPr>
        <p:spPr>
          <a:xfrm>
            <a:off x="539750" y="2132013"/>
            <a:ext cx="8061325" cy="3859212"/>
          </a:xfrm>
        </p:spPr>
        <p:txBody>
          <a:bodyPr/>
          <a:lstStyle/>
          <a:p>
            <a:r>
              <a:rPr lang="en-US" dirty="0"/>
              <a:t>Ubiquitous Computing = Trend of “</a:t>
            </a:r>
            <a:r>
              <a:rPr lang="en-US" dirty="0" err="1"/>
              <a:t>informatization</a:t>
            </a:r>
            <a:r>
              <a:rPr lang="en-US" dirty="0"/>
              <a:t>” and networking of all things</a:t>
            </a:r>
          </a:p>
          <a:p>
            <a:pPr lvl="1">
              <a:buFont typeface="Symbol" panose="05050102010706020507" pitchFamily="18" charset="2"/>
              <a:buChar char="-"/>
            </a:pPr>
            <a:r>
              <a:rPr lang="en-US" i="1" dirty="0">
                <a:solidFill>
                  <a:schemeClr val="accent1"/>
                </a:solidFill>
              </a:rPr>
              <a:t>Past: </a:t>
            </a:r>
            <a:r>
              <a:rPr lang="en-US" dirty="0"/>
              <a:t>One single monolithic computing systems to serve all our digital needs</a:t>
            </a:r>
          </a:p>
          <a:p>
            <a:pPr lvl="1">
              <a:buFont typeface="Symbol" panose="05050102010706020507" pitchFamily="18" charset="2"/>
              <a:buChar char="-"/>
            </a:pPr>
            <a:r>
              <a:rPr lang="en-US" i="1" dirty="0">
                <a:solidFill>
                  <a:schemeClr val="accent1"/>
                </a:solidFill>
              </a:rPr>
              <a:t>Today: </a:t>
            </a:r>
            <a:r>
              <a:rPr lang="en-US" dirty="0"/>
              <a:t>Nearly all computer are connected via the Internet</a:t>
            </a:r>
          </a:p>
          <a:p>
            <a:pPr lvl="1">
              <a:buFont typeface="Symbol" panose="05050102010706020507" pitchFamily="18" charset="2"/>
              <a:buChar char="-"/>
            </a:pPr>
            <a:r>
              <a:rPr lang="en-US" i="1" dirty="0">
                <a:solidFill>
                  <a:schemeClr val="accent1"/>
                </a:solidFill>
              </a:rPr>
              <a:t>(Near) Future: </a:t>
            </a:r>
            <a:r>
              <a:rPr lang="en-US" dirty="0"/>
              <a:t>everyday objects are enriched by built-in sensors and processors and become able to communicate with each other</a:t>
            </a:r>
          </a:p>
          <a:p>
            <a:pPr lvl="1">
              <a:buFont typeface="Symbol" panose="05050102010706020507" pitchFamily="18" charset="2"/>
              <a:buChar char="-"/>
            </a:pPr>
            <a:r>
              <a:rPr lang="en-US" dirty="0">
                <a:solidFill>
                  <a:schemeClr val="accent1"/>
                </a:solidFill>
              </a:rPr>
              <a:t>Instead of using one single monolithic computing system, our everyday needs are fulfilled by all the small devices and things surrounding us</a:t>
            </a:r>
          </a:p>
          <a:p>
            <a:endParaRPr lang="en-US" dirty="0"/>
          </a:p>
        </p:txBody>
      </p:sp>
      <p:sp>
        <p:nvSpPr>
          <p:cNvPr id="4" name="Fußzeilenplatzhalter 3"/>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5" name="Foliennummernplatzhalter 4"/>
          <p:cNvSpPr>
            <a:spLocks noGrp="1"/>
          </p:cNvSpPr>
          <p:nvPr>
            <p:ph type="sldNum" sz="quarter" idx="11"/>
          </p:nvPr>
        </p:nvSpPr>
        <p:spPr/>
        <p:txBody>
          <a:bodyPr/>
          <a:lstStyle/>
          <a:p>
            <a:r>
              <a:rPr lang="en-US" altLang="de-DE" dirty="0"/>
              <a:t>Slide </a:t>
            </a:r>
            <a:fld id="{EA72B010-C6DB-42A1-A25B-7BA4A7AE9CB7}" type="slidenum">
              <a:rPr lang="en-US" altLang="de-DE" smtClean="0"/>
              <a:pPr/>
              <a:t>37</a:t>
            </a:fld>
            <a:endParaRPr lang="en-US" altLang="de-DE" dirty="0"/>
          </a:p>
        </p:txBody>
      </p:sp>
      <p:pic>
        <p:nvPicPr>
          <p:cNvPr id="7" name="Grafik 6"/>
          <p:cNvPicPr>
            <a:picLocks noChangeAspect="1"/>
          </p:cNvPicPr>
          <p:nvPr/>
        </p:nvPicPr>
        <p:blipFill>
          <a:blip r:embed="rId2"/>
          <a:stretch>
            <a:fillRect/>
          </a:stretch>
        </p:blipFill>
        <p:spPr>
          <a:xfrm>
            <a:off x="2370273" y="4963144"/>
            <a:ext cx="622272" cy="540000"/>
          </a:xfrm>
          <a:prstGeom prst="rect">
            <a:avLst/>
          </a:prstGeom>
        </p:spPr>
      </p:pic>
      <p:pic>
        <p:nvPicPr>
          <p:cNvPr id="8" name="Grafik 7"/>
          <p:cNvPicPr>
            <a:picLocks noChangeAspect="1"/>
          </p:cNvPicPr>
          <p:nvPr/>
        </p:nvPicPr>
        <p:blipFill>
          <a:blip r:embed="rId3"/>
          <a:stretch>
            <a:fillRect/>
          </a:stretch>
        </p:blipFill>
        <p:spPr>
          <a:xfrm>
            <a:off x="3315632" y="4574703"/>
            <a:ext cx="476471" cy="360000"/>
          </a:xfrm>
          <a:prstGeom prst="rect">
            <a:avLst/>
          </a:prstGeom>
        </p:spPr>
      </p:pic>
      <p:pic>
        <p:nvPicPr>
          <p:cNvPr id="10" name="Grafik 9"/>
          <p:cNvPicPr>
            <a:picLocks noChangeAspect="1"/>
          </p:cNvPicPr>
          <p:nvPr/>
        </p:nvPicPr>
        <p:blipFill>
          <a:blip r:embed="rId4"/>
          <a:stretch>
            <a:fillRect/>
          </a:stretch>
        </p:blipFill>
        <p:spPr>
          <a:xfrm>
            <a:off x="2107571" y="4210072"/>
            <a:ext cx="274695" cy="360000"/>
          </a:xfrm>
          <a:prstGeom prst="rect">
            <a:avLst/>
          </a:prstGeom>
        </p:spPr>
      </p:pic>
      <p:pic>
        <p:nvPicPr>
          <p:cNvPr id="11" name="Grafik 10"/>
          <p:cNvPicPr>
            <a:picLocks noChangeAspect="1"/>
          </p:cNvPicPr>
          <p:nvPr/>
        </p:nvPicPr>
        <p:blipFill>
          <a:blip r:embed="rId5"/>
          <a:stretch>
            <a:fillRect/>
          </a:stretch>
        </p:blipFill>
        <p:spPr>
          <a:xfrm>
            <a:off x="1868671" y="5821725"/>
            <a:ext cx="397743" cy="360000"/>
          </a:xfrm>
          <a:prstGeom prst="rect">
            <a:avLst/>
          </a:prstGeom>
        </p:spPr>
      </p:pic>
      <p:pic>
        <p:nvPicPr>
          <p:cNvPr id="12" name="Grafik 11"/>
          <p:cNvPicPr>
            <a:picLocks noChangeAspect="1"/>
          </p:cNvPicPr>
          <p:nvPr/>
        </p:nvPicPr>
        <p:blipFill>
          <a:blip r:embed="rId6"/>
          <a:stretch>
            <a:fillRect/>
          </a:stretch>
        </p:blipFill>
        <p:spPr>
          <a:xfrm>
            <a:off x="1415590" y="4790386"/>
            <a:ext cx="401334" cy="552929"/>
          </a:xfrm>
          <a:prstGeom prst="rect">
            <a:avLst/>
          </a:prstGeom>
        </p:spPr>
      </p:pic>
      <p:pic>
        <p:nvPicPr>
          <p:cNvPr id="14" name="Grafik 13"/>
          <p:cNvPicPr>
            <a:picLocks noChangeAspect="1"/>
          </p:cNvPicPr>
          <p:nvPr/>
        </p:nvPicPr>
        <p:blipFill>
          <a:blip r:embed="rId7"/>
          <a:stretch>
            <a:fillRect/>
          </a:stretch>
        </p:blipFill>
        <p:spPr>
          <a:xfrm>
            <a:off x="3087635" y="5793528"/>
            <a:ext cx="507644" cy="360000"/>
          </a:xfrm>
          <a:prstGeom prst="rect">
            <a:avLst/>
          </a:prstGeom>
        </p:spPr>
      </p:pic>
      <p:cxnSp>
        <p:nvCxnSpPr>
          <p:cNvPr id="16" name="Gekrümmte Verbindung 15"/>
          <p:cNvCxnSpPr>
            <a:stCxn id="15" idx="5"/>
            <a:endCxn id="14" idx="0"/>
          </p:cNvCxnSpPr>
          <p:nvPr/>
        </p:nvCxnSpPr>
        <p:spPr bwMode="auto">
          <a:xfrm rot="16200000" flipH="1">
            <a:off x="3080173" y="5532244"/>
            <a:ext cx="237938" cy="284630"/>
          </a:xfrm>
          <a:prstGeom prst="curvedConnector3">
            <a:avLst>
              <a:gd name="adj1" fmla="val 50000"/>
            </a:avLst>
          </a:prstGeom>
          <a:solidFill>
            <a:schemeClr val="tx2">
              <a:alpha val="89999"/>
            </a:schemeClr>
          </a:solidFill>
          <a:ln w="22225" cap="flat" cmpd="sng" algn="ctr">
            <a:solidFill>
              <a:schemeClr val="tx2">
                <a:lumMod val="50000"/>
              </a:schemeClr>
            </a:solidFill>
            <a:prstDash val="sysDash"/>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Gekrümmte Verbindung 18"/>
          <p:cNvCxnSpPr>
            <a:stCxn id="15" idx="3"/>
            <a:endCxn id="11" idx="0"/>
          </p:cNvCxnSpPr>
          <p:nvPr/>
        </p:nvCxnSpPr>
        <p:spPr bwMode="auto">
          <a:xfrm rot="5400000">
            <a:off x="2076403" y="5546730"/>
            <a:ext cx="266135" cy="283854"/>
          </a:xfrm>
          <a:prstGeom prst="curvedConnector3">
            <a:avLst>
              <a:gd name="adj1" fmla="val 50000"/>
            </a:avLst>
          </a:prstGeom>
          <a:solidFill>
            <a:schemeClr val="tx2">
              <a:alpha val="89999"/>
            </a:schemeClr>
          </a:solidFill>
          <a:ln w="22225" cap="flat" cmpd="sng" algn="ctr">
            <a:solidFill>
              <a:schemeClr val="tx2">
                <a:lumMod val="50000"/>
              </a:schemeClr>
            </a:solidFill>
            <a:prstDash val="sysDash"/>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Gekrümmte Verbindung 23"/>
          <p:cNvCxnSpPr>
            <a:stCxn id="15" idx="7"/>
            <a:endCxn id="8" idx="2"/>
          </p:cNvCxnSpPr>
          <p:nvPr/>
        </p:nvCxnSpPr>
        <p:spPr bwMode="auto">
          <a:xfrm rot="16200000" flipH="1">
            <a:off x="3298832" y="4679668"/>
            <a:ext cx="13029" cy="497041"/>
          </a:xfrm>
          <a:prstGeom prst="curvedConnector5">
            <a:avLst>
              <a:gd name="adj1" fmla="val -1754548"/>
              <a:gd name="adj2" fmla="val 40731"/>
              <a:gd name="adj3" fmla="val 1854548"/>
            </a:avLst>
          </a:prstGeom>
          <a:solidFill>
            <a:schemeClr val="tx2">
              <a:alpha val="89999"/>
            </a:schemeClr>
          </a:solidFill>
          <a:ln w="22225" cap="flat" cmpd="sng" algn="ctr">
            <a:solidFill>
              <a:schemeClr val="tx2">
                <a:lumMod val="50000"/>
              </a:schemeClr>
            </a:solidFill>
            <a:prstDash val="sysDash"/>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Gekrümmte Verbindung 26"/>
          <p:cNvCxnSpPr>
            <a:stCxn id="15" idx="0"/>
            <a:endCxn id="10" idx="2"/>
          </p:cNvCxnSpPr>
          <p:nvPr/>
        </p:nvCxnSpPr>
        <p:spPr bwMode="auto">
          <a:xfrm rot="16200000" flipV="1">
            <a:off x="2364359" y="4450632"/>
            <a:ext cx="220314" cy="459193"/>
          </a:xfrm>
          <a:prstGeom prst="curvedConnector3">
            <a:avLst>
              <a:gd name="adj1" fmla="val 50000"/>
            </a:avLst>
          </a:prstGeom>
          <a:solidFill>
            <a:schemeClr val="tx2">
              <a:alpha val="89999"/>
            </a:schemeClr>
          </a:solidFill>
          <a:ln w="22225" cap="flat" cmpd="sng" algn="ctr">
            <a:solidFill>
              <a:schemeClr val="tx2">
                <a:lumMod val="50000"/>
              </a:schemeClr>
            </a:solidFill>
            <a:prstDash val="sysDash"/>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Gekrümmte Verbindung 29"/>
          <p:cNvCxnSpPr>
            <a:stCxn id="15" idx="2"/>
            <a:endCxn id="12" idx="3"/>
          </p:cNvCxnSpPr>
          <p:nvPr/>
        </p:nvCxnSpPr>
        <p:spPr bwMode="auto">
          <a:xfrm rot="10800000">
            <a:off x="1816924" y="5066852"/>
            <a:ext cx="388374" cy="171781"/>
          </a:xfrm>
          <a:prstGeom prst="curvedConnector3">
            <a:avLst>
              <a:gd name="adj1" fmla="val 50000"/>
            </a:avLst>
          </a:prstGeom>
          <a:solidFill>
            <a:schemeClr val="tx2">
              <a:alpha val="89999"/>
            </a:schemeClr>
          </a:solidFill>
          <a:ln w="22225" cap="flat" cmpd="sng" algn="ctr">
            <a:solidFill>
              <a:schemeClr val="tx2">
                <a:lumMod val="50000"/>
              </a:schemeClr>
            </a:solidFill>
            <a:prstDash val="sysDash"/>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Ellipse 40"/>
          <p:cNvSpPr/>
          <p:nvPr/>
        </p:nvSpPr>
        <p:spPr bwMode="auto">
          <a:xfrm>
            <a:off x="5968452" y="4747653"/>
            <a:ext cx="997628" cy="896492"/>
          </a:xfrm>
          <a:prstGeom prst="ellipse">
            <a:avLst/>
          </a:prstGeom>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panose="020B0604020202020204" pitchFamily="34" charset="0"/>
            </a:endParaRPr>
          </a:p>
        </p:txBody>
      </p:sp>
      <p:pic>
        <p:nvPicPr>
          <p:cNvPr id="43" name="Grafik 42"/>
          <p:cNvPicPr>
            <a:picLocks noChangeAspect="1"/>
          </p:cNvPicPr>
          <p:nvPr/>
        </p:nvPicPr>
        <p:blipFill>
          <a:blip r:embed="rId3"/>
          <a:stretch>
            <a:fillRect/>
          </a:stretch>
        </p:blipFill>
        <p:spPr>
          <a:xfrm>
            <a:off x="7078786" y="4531970"/>
            <a:ext cx="476471" cy="360000"/>
          </a:xfrm>
          <a:prstGeom prst="rect">
            <a:avLst/>
          </a:prstGeom>
        </p:spPr>
      </p:pic>
      <p:pic>
        <p:nvPicPr>
          <p:cNvPr id="44" name="Grafik 43"/>
          <p:cNvPicPr>
            <a:picLocks noChangeAspect="1"/>
          </p:cNvPicPr>
          <p:nvPr/>
        </p:nvPicPr>
        <p:blipFill>
          <a:blip r:embed="rId4"/>
          <a:stretch>
            <a:fillRect/>
          </a:stretch>
        </p:blipFill>
        <p:spPr>
          <a:xfrm>
            <a:off x="5870725" y="4167339"/>
            <a:ext cx="274695" cy="360000"/>
          </a:xfrm>
          <a:prstGeom prst="rect">
            <a:avLst/>
          </a:prstGeom>
        </p:spPr>
      </p:pic>
      <p:pic>
        <p:nvPicPr>
          <p:cNvPr id="45" name="Grafik 44"/>
          <p:cNvPicPr>
            <a:picLocks noChangeAspect="1"/>
          </p:cNvPicPr>
          <p:nvPr/>
        </p:nvPicPr>
        <p:blipFill>
          <a:blip r:embed="rId5"/>
          <a:stretch>
            <a:fillRect/>
          </a:stretch>
        </p:blipFill>
        <p:spPr>
          <a:xfrm>
            <a:off x="5631825" y="5778992"/>
            <a:ext cx="397743" cy="360000"/>
          </a:xfrm>
          <a:prstGeom prst="rect">
            <a:avLst/>
          </a:prstGeom>
        </p:spPr>
      </p:pic>
      <p:pic>
        <p:nvPicPr>
          <p:cNvPr id="46" name="Grafik 45"/>
          <p:cNvPicPr>
            <a:picLocks noChangeAspect="1"/>
          </p:cNvPicPr>
          <p:nvPr/>
        </p:nvPicPr>
        <p:blipFill>
          <a:blip r:embed="rId6"/>
          <a:stretch>
            <a:fillRect/>
          </a:stretch>
        </p:blipFill>
        <p:spPr>
          <a:xfrm>
            <a:off x="6266599" y="4904769"/>
            <a:ext cx="401334" cy="552929"/>
          </a:xfrm>
          <a:prstGeom prst="rect">
            <a:avLst/>
          </a:prstGeom>
        </p:spPr>
      </p:pic>
      <p:pic>
        <p:nvPicPr>
          <p:cNvPr id="47" name="Grafik 46"/>
          <p:cNvPicPr>
            <a:picLocks noChangeAspect="1"/>
          </p:cNvPicPr>
          <p:nvPr/>
        </p:nvPicPr>
        <p:blipFill>
          <a:blip r:embed="rId7"/>
          <a:stretch>
            <a:fillRect/>
          </a:stretch>
        </p:blipFill>
        <p:spPr>
          <a:xfrm>
            <a:off x="6850789" y="5750795"/>
            <a:ext cx="507644" cy="360000"/>
          </a:xfrm>
          <a:prstGeom prst="rect">
            <a:avLst/>
          </a:prstGeom>
        </p:spPr>
      </p:pic>
      <p:cxnSp>
        <p:nvCxnSpPr>
          <p:cNvPr id="48" name="Gekrümmte Verbindung 47"/>
          <p:cNvCxnSpPr>
            <a:stCxn id="41" idx="5"/>
            <a:endCxn id="47" idx="0"/>
          </p:cNvCxnSpPr>
          <p:nvPr/>
        </p:nvCxnSpPr>
        <p:spPr bwMode="auto">
          <a:xfrm rot="16200000" flipH="1">
            <a:off x="6843327" y="5489511"/>
            <a:ext cx="237938" cy="284630"/>
          </a:xfrm>
          <a:prstGeom prst="curvedConnector3">
            <a:avLst>
              <a:gd name="adj1" fmla="val 50000"/>
            </a:avLst>
          </a:prstGeom>
          <a:solidFill>
            <a:schemeClr val="tx2">
              <a:alpha val="89999"/>
            </a:schemeClr>
          </a:solidFill>
          <a:ln w="22225" cap="flat" cmpd="sng" algn="ctr">
            <a:solidFill>
              <a:schemeClr val="tx2">
                <a:lumMod val="50000"/>
              </a:schemeClr>
            </a:solidFill>
            <a:prstDash val="sysDash"/>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Gekrümmte Verbindung 48"/>
          <p:cNvCxnSpPr>
            <a:stCxn id="41" idx="3"/>
            <a:endCxn id="45" idx="0"/>
          </p:cNvCxnSpPr>
          <p:nvPr/>
        </p:nvCxnSpPr>
        <p:spPr bwMode="auto">
          <a:xfrm rot="5400000">
            <a:off x="5839557" y="5503997"/>
            <a:ext cx="266135" cy="283854"/>
          </a:xfrm>
          <a:prstGeom prst="curvedConnector3">
            <a:avLst>
              <a:gd name="adj1" fmla="val 50000"/>
            </a:avLst>
          </a:prstGeom>
          <a:solidFill>
            <a:schemeClr val="tx2">
              <a:alpha val="89999"/>
            </a:schemeClr>
          </a:solidFill>
          <a:ln w="22225" cap="flat" cmpd="sng" algn="ctr">
            <a:solidFill>
              <a:schemeClr val="tx2">
                <a:lumMod val="50000"/>
              </a:schemeClr>
            </a:solidFill>
            <a:prstDash val="sysDash"/>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Gekrümmte Verbindung 49"/>
          <p:cNvCxnSpPr>
            <a:stCxn id="41" idx="7"/>
            <a:endCxn id="43" idx="2"/>
          </p:cNvCxnSpPr>
          <p:nvPr/>
        </p:nvCxnSpPr>
        <p:spPr bwMode="auto">
          <a:xfrm rot="16200000" flipH="1">
            <a:off x="7061986" y="4636935"/>
            <a:ext cx="13029" cy="497041"/>
          </a:xfrm>
          <a:prstGeom prst="curvedConnector5">
            <a:avLst>
              <a:gd name="adj1" fmla="val -1754548"/>
              <a:gd name="adj2" fmla="val 40731"/>
              <a:gd name="adj3" fmla="val 1854548"/>
            </a:avLst>
          </a:prstGeom>
          <a:solidFill>
            <a:schemeClr val="tx2">
              <a:alpha val="89999"/>
            </a:schemeClr>
          </a:solidFill>
          <a:ln w="22225" cap="flat" cmpd="sng" algn="ctr">
            <a:solidFill>
              <a:schemeClr val="tx2">
                <a:lumMod val="50000"/>
              </a:schemeClr>
            </a:solidFill>
            <a:prstDash val="sysDash"/>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Gekrümmte Verbindung 50"/>
          <p:cNvCxnSpPr>
            <a:stCxn id="41" idx="0"/>
            <a:endCxn id="44" idx="2"/>
          </p:cNvCxnSpPr>
          <p:nvPr/>
        </p:nvCxnSpPr>
        <p:spPr bwMode="auto">
          <a:xfrm rot="16200000" flipV="1">
            <a:off x="6127513" y="4407899"/>
            <a:ext cx="220314" cy="459193"/>
          </a:xfrm>
          <a:prstGeom prst="curvedConnector3">
            <a:avLst>
              <a:gd name="adj1" fmla="val 50000"/>
            </a:avLst>
          </a:prstGeom>
          <a:solidFill>
            <a:schemeClr val="tx2">
              <a:alpha val="89999"/>
            </a:schemeClr>
          </a:solidFill>
          <a:ln w="22225" cap="flat" cmpd="sng" algn="ctr">
            <a:solidFill>
              <a:schemeClr val="tx2">
                <a:lumMod val="50000"/>
              </a:schemeClr>
            </a:solidFill>
            <a:prstDash val="sysDash"/>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54" name="Grafik 53"/>
          <p:cNvPicPr>
            <a:picLocks noChangeAspect="1"/>
          </p:cNvPicPr>
          <p:nvPr/>
        </p:nvPicPr>
        <p:blipFill>
          <a:blip r:embed="rId8"/>
          <a:stretch>
            <a:fillRect/>
          </a:stretch>
        </p:blipFill>
        <p:spPr>
          <a:xfrm>
            <a:off x="7344989" y="4720742"/>
            <a:ext cx="251347" cy="432000"/>
          </a:xfrm>
          <a:prstGeom prst="rect">
            <a:avLst/>
          </a:prstGeom>
        </p:spPr>
      </p:pic>
      <p:pic>
        <p:nvPicPr>
          <p:cNvPr id="55" name="Grafik 54"/>
          <p:cNvPicPr>
            <a:picLocks noChangeAspect="1"/>
          </p:cNvPicPr>
          <p:nvPr/>
        </p:nvPicPr>
        <p:blipFill>
          <a:blip r:embed="rId9"/>
          <a:stretch>
            <a:fillRect/>
          </a:stretch>
        </p:blipFill>
        <p:spPr>
          <a:xfrm>
            <a:off x="5480876" y="4336838"/>
            <a:ext cx="554955" cy="403908"/>
          </a:xfrm>
          <a:prstGeom prst="rect">
            <a:avLst/>
          </a:prstGeom>
        </p:spPr>
      </p:pic>
      <p:sp>
        <p:nvSpPr>
          <p:cNvPr id="56" name="Wolke 55"/>
          <p:cNvSpPr/>
          <p:nvPr/>
        </p:nvSpPr>
        <p:spPr bwMode="auto">
          <a:xfrm>
            <a:off x="7100997" y="5517527"/>
            <a:ext cx="432048" cy="369900"/>
          </a:xfrm>
          <a:prstGeom prst="cloud">
            <a:avLst/>
          </a:prstGeom>
          <a:solidFill>
            <a:schemeClr val="tx2">
              <a:alpha val="89999"/>
            </a:schemeClr>
          </a:solidFill>
          <a:ln>
            <a:noFill/>
          </a:ln>
          <a:effectLst/>
          <a:extLst>
            <a:ext uri="{91240B29-F687-4F45-9708-019B960494DF}">
              <a14:hiddenLine xmlns:a14="http://schemas.microsoft.com/office/drawing/2010/main" w="9525" cap="flat" cmpd="sng" algn="ctr">
                <a:solidFill>
                  <a:schemeClr val="accent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panose="020B0604020202020204" pitchFamily="34" charset="0"/>
            </a:endParaRPr>
          </a:p>
        </p:txBody>
      </p:sp>
      <p:pic>
        <p:nvPicPr>
          <p:cNvPr id="57" name="Grafik 56"/>
          <p:cNvPicPr>
            <a:picLocks noChangeAspect="1"/>
          </p:cNvPicPr>
          <p:nvPr/>
        </p:nvPicPr>
        <p:blipFill>
          <a:blip r:embed="rId10"/>
          <a:stretch>
            <a:fillRect/>
          </a:stretch>
        </p:blipFill>
        <p:spPr>
          <a:xfrm>
            <a:off x="5355376" y="5540262"/>
            <a:ext cx="468334" cy="410784"/>
          </a:xfrm>
          <a:prstGeom prst="rect">
            <a:avLst/>
          </a:prstGeom>
        </p:spPr>
      </p:pic>
      <p:sp>
        <p:nvSpPr>
          <p:cNvPr id="58" name="Pfeil nach rechts 57"/>
          <p:cNvSpPr/>
          <p:nvPr/>
        </p:nvSpPr>
        <p:spPr bwMode="auto">
          <a:xfrm>
            <a:off x="4056130" y="5066850"/>
            <a:ext cx="1008261" cy="276465"/>
          </a:xfrm>
          <a:prstGeom prst="rightArrow">
            <a:avLst/>
          </a:prstGeom>
          <a:solidFill>
            <a:schemeClr val="tx2">
              <a:alpha val="89999"/>
            </a:schemeClr>
          </a:solidFill>
          <a:ln>
            <a:noFill/>
          </a:ln>
          <a:effectLst/>
          <a:extLst>
            <a:ext uri="{91240B29-F687-4F45-9708-019B960494DF}">
              <a14:hiddenLine xmlns:a14="http://schemas.microsoft.com/office/drawing/2010/main" w="9525" cap="flat" cmpd="sng" algn="ctr">
                <a:solidFill>
                  <a:schemeClr val="accent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85222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9750" y="1740115"/>
            <a:ext cx="8061325" cy="358560"/>
          </a:xfrm>
        </p:spPr>
        <p:txBody>
          <a:bodyPr/>
          <a:lstStyle/>
          <a:p>
            <a:r>
              <a:rPr lang="en-US" dirty="0"/>
              <a:t>Mobile &amp; Ubiquitous Computing</a:t>
            </a:r>
          </a:p>
        </p:txBody>
      </p:sp>
      <p:sp>
        <p:nvSpPr>
          <p:cNvPr id="3" name="Inhaltsplatzhalter 2"/>
          <p:cNvSpPr>
            <a:spLocks noGrp="1"/>
          </p:cNvSpPr>
          <p:nvPr>
            <p:ph idx="1"/>
          </p:nvPr>
        </p:nvSpPr>
        <p:spPr>
          <a:xfrm>
            <a:off x="539750" y="2132013"/>
            <a:ext cx="8061325" cy="3859212"/>
          </a:xfrm>
        </p:spPr>
        <p:txBody>
          <a:bodyPr/>
          <a:lstStyle/>
          <a:p>
            <a:r>
              <a:rPr lang="en-US" dirty="0"/>
              <a:t>Ubiquitous Computing example: Smart Labels/RFIDs</a:t>
            </a:r>
          </a:p>
          <a:p>
            <a:endParaRPr lang="en-US" b="1" dirty="0"/>
          </a:p>
          <a:p>
            <a:pPr lvl="1">
              <a:buFont typeface="Arial" panose="020B0604020202020204" pitchFamily="34" charset="0"/>
              <a:buChar char="•"/>
            </a:pPr>
            <a:r>
              <a:rPr lang="en-US" dirty="0"/>
              <a:t>Small (some mm²) transponders use high frequency radio waves both for communication and as energy source</a:t>
            </a:r>
          </a:p>
          <a:p>
            <a:pPr lvl="1">
              <a:buFont typeface="Arial" panose="020B0604020202020204" pitchFamily="34" charset="0"/>
              <a:buChar char="•"/>
            </a:pPr>
            <a:r>
              <a:rPr lang="en-US" dirty="0"/>
              <a:t>Utilization:</a:t>
            </a:r>
          </a:p>
          <a:p>
            <a:pPr lvl="2">
              <a:buFont typeface="Symbol" panose="05050102010706020507" pitchFamily="18" charset="2"/>
              <a:buChar char="-"/>
            </a:pPr>
            <a:r>
              <a:rPr lang="en-US" dirty="0"/>
              <a:t>Substitute for barcodes, but no reading device necessary</a:t>
            </a:r>
          </a:p>
          <a:p>
            <a:pPr lvl="2">
              <a:buFont typeface="Symbol" panose="05050102010706020507" pitchFamily="18" charset="2"/>
              <a:buChar char="-"/>
            </a:pPr>
            <a:r>
              <a:rPr lang="en-US" dirty="0"/>
              <a:t>Increased capabilities of RFID -&gt; Substitute of theft protection system: </a:t>
            </a:r>
          </a:p>
          <a:p>
            <a:pPr lvl="3">
              <a:buFont typeface="Arial" panose="020B0604020202020204" pitchFamily="34" charset="0"/>
              <a:buChar char="•"/>
            </a:pPr>
            <a:r>
              <a:rPr lang="en-US" dirty="0"/>
              <a:t>Instead of only one code for paid/stolen, e.g. product statistics can be generated</a:t>
            </a:r>
          </a:p>
          <a:p>
            <a:endParaRPr lang="en-US" dirty="0"/>
          </a:p>
        </p:txBody>
      </p:sp>
      <p:sp>
        <p:nvSpPr>
          <p:cNvPr id="4" name="Fußzeilenplatzhalter 3"/>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5" name="Foliennummernplatzhalter 4"/>
          <p:cNvSpPr>
            <a:spLocks noGrp="1"/>
          </p:cNvSpPr>
          <p:nvPr>
            <p:ph type="sldNum" sz="quarter" idx="11"/>
          </p:nvPr>
        </p:nvSpPr>
        <p:spPr/>
        <p:txBody>
          <a:bodyPr/>
          <a:lstStyle/>
          <a:p>
            <a:r>
              <a:rPr lang="en-US" altLang="de-DE" dirty="0"/>
              <a:t>Slide </a:t>
            </a:r>
            <a:fld id="{EA72B010-C6DB-42A1-A25B-7BA4A7AE9CB7}" type="slidenum">
              <a:rPr lang="en-US" altLang="de-DE" smtClean="0"/>
              <a:pPr/>
              <a:t>38</a:t>
            </a:fld>
            <a:endParaRPr lang="en-US" altLang="de-DE" dirty="0"/>
          </a:p>
        </p:txBody>
      </p:sp>
    </p:spTree>
    <p:extLst>
      <p:ext uri="{BB962C8B-B14F-4D97-AF65-F5344CB8AC3E}">
        <p14:creationId xmlns:p14="http://schemas.microsoft.com/office/powerpoint/2010/main" val="191968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9750" y="1740115"/>
            <a:ext cx="8061325" cy="358560"/>
          </a:xfrm>
        </p:spPr>
        <p:txBody>
          <a:bodyPr/>
          <a:lstStyle/>
          <a:p>
            <a:r>
              <a:rPr lang="en-US" dirty="0"/>
              <a:t>Mobile vs. Ubiquitous Computing</a:t>
            </a:r>
          </a:p>
        </p:txBody>
      </p:sp>
      <p:sp>
        <p:nvSpPr>
          <p:cNvPr id="3" name="Inhaltsplatzhalter 2"/>
          <p:cNvSpPr>
            <a:spLocks noGrp="1"/>
          </p:cNvSpPr>
          <p:nvPr>
            <p:ph idx="1"/>
          </p:nvPr>
        </p:nvSpPr>
        <p:spPr>
          <a:xfrm>
            <a:off x="539750" y="2132013"/>
            <a:ext cx="8061325" cy="3859212"/>
          </a:xfrm>
        </p:spPr>
        <p:txBody>
          <a:bodyPr/>
          <a:lstStyle/>
          <a:p>
            <a:r>
              <a:rPr lang="en-US" dirty="0"/>
              <a:t>Mobile and Ubiquitous Computing overlap, but:</a:t>
            </a:r>
          </a:p>
          <a:p>
            <a:endParaRPr lang="en-US" b="1" dirty="0"/>
          </a:p>
          <a:p>
            <a:pPr lvl="1">
              <a:buFont typeface="Arial" panose="020B0604020202020204" pitchFamily="34" charset="0"/>
              <a:buChar char="•"/>
            </a:pPr>
            <a:r>
              <a:rPr lang="en-US" dirty="0"/>
              <a:t>Mobile Computing focuses the mobility of the user</a:t>
            </a:r>
          </a:p>
          <a:p>
            <a:pPr lvl="2">
              <a:buFont typeface="Symbol" panose="05050102010706020507" pitchFamily="18" charset="2"/>
              <a:buChar char="-"/>
            </a:pPr>
            <a:r>
              <a:rPr lang="en-US" dirty="0">
                <a:solidFill>
                  <a:schemeClr val="accent1"/>
                </a:solidFill>
              </a:rPr>
              <a:t>Mobile Computing works with regular computing devices (e.g. Laptops)</a:t>
            </a:r>
          </a:p>
          <a:p>
            <a:pPr lvl="1">
              <a:buFont typeface="Arial" panose="020B0604020202020204" pitchFamily="34" charset="0"/>
              <a:buChar char="•"/>
            </a:pPr>
            <a:r>
              <a:rPr lang="en-US" dirty="0"/>
              <a:t>Ubiquitous Computing focuses the ubiquity of the devices</a:t>
            </a:r>
          </a:p>
          <a:p>
            <a:pPr lvl="2">
              <a:buFont typeface="Symbol" panose="05050102010706020507" pitchFamily="18" charset="2"/>
              <a:buChar char="-"/>
            </a:pPr>
            <a:r>
              <a:rPr lang="en-US" dirty="0">
                <a:solidFill>
                  <a:schemeClr val="accent1"/>
                </a:solidFill>
              </a:rPr>
              <a:t>Ubiquitous Computing works at a single location (e.g. Smart Home)</a:t>
            </a:r>
          </a:p>
          <a:p>
            <a:endParaRPr lang="en-US" dirty="0"/>
          </a:p>
        </p:txBody>
      </p:sp>
      <p:sp>
        <p:nvSpPr>
          <p:cNvPr id="4" name="Fußzeilenplatzhalter 3"/>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5" name="Foliennummernplatzhalter 4"/>
          <p:cNvSpPr>
            <a:spLocks noGrp="1"/>
          </p:cNvSpPr>
          <p:nvPr>
            <p:ph type="sldNum" sz="quarter" idx="11"/>
          </p:nvPr>
        </p:nvSpPr>
        <p:spPr/>
        <p:txBody>
          <a:bodyPr/>
          <a:lstStyle/>
          <a:p>
            <a:r>
              <a:rPr lang="en-US" altLang="de-DE" dirty="0"/>
              <a:t>Slide </a:t>
            </a:r>
            <a:fld id="{EA72B010-C6DB-42A1-A25B-7BA4A7AE9CB7}" type="slidenum">
              <a:rPr lang="en-US" altLang="de-DE" smtClean="0"/>
              <a:pPr/>
              <a:t>39</a:t>
            </a:fld>
            <a:endParaRPr lang="en-US" altLang="de-DE" dirty="0"/>
          </a:p>
        </p:txBody>
      </p:sp>
    </p:spTree>
    <p:extLst>
      <p:ext uri="{BB962C8B-B14F-4D97-AF65-F5344CB8AC3E}">
        <p14:creationId xmlns:p14="http://schemas.microsoft.com/office/powerpoint/2010/main" val="519566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9750" y="1740115"/>
            <a:ext cx="8061325" cy="358560"/>
          </a:xfrm>
        </p:spPr>
        <p:txBody>
          <a:bodyPr/>
          <a:lstStyle/>
          <a:p>
            <a:r>
              <a:rPr lang="en-US" dirty="0"/>
              <a:t>Cloud Computing &amp; Virtualization</a:t>
            </a:r>
          </a:p>
        </p:txBody>
      </p:sp>
      <p:sp>
        <p:nvSpPr>
          <p:cNvPr id="3" name="Inhaltsplatzhalter 2"/>
          <p:cNvSpPr>
            <a:spLocks noGrp="1"/>
          </p:cNvSpPr>
          <p:nvPr>
            <p:ph idx="1"/>
          </p:nvPr>
        </p:nvSpPr>
        <p:spPr>
          <a:xfrm>
            <a:off x="539750" y="2276872"/>
            <a:ext cx="8061325" cy="3714353"/>
          </a:xfrm>
        </p:spPr>
        <p:txBody>
          <a:bodyPr/>
          <a:lstStyle/>
          <a:p>
            <a:r>
              <a:rPr lang="en-US" dirty="0"/>
              <a:t>In order to understand the motivation behind Cloud Computing, we must take a look back into the past …</a:t>
            </a:r>
          </a:p>
          <a:p>
            <a:endParaRPr lang="en-US" b="1" dirty="0"/>
          </a:p>
          <a:p>
            <a:pPr algn="ctr"/>
            <a:r>
              <a:rPr lang="en-US" dirty="0">
                <a:solidFill>
                  <a:schemeClr val="accent1"/>
                </a:solidFill>
              </a:rPr>
              <a:t>The Grid, the predecessor of the Cloud</a:t>
            </a:r>
          </a:p>
          <a:p>
            <a:pPr algn="ctr"/>
            <a:r>
              <a:rPr lang="en-US" dirty="0">
                <a:solidFill>
                  <a:schemeClr val="accent1"/>
                </a:solidFill>
              </a:rPr>
              <a:t>If at all, where actually is the difference between Grid and Cloud Computing? </a:t>
            </a:r>
          </a:p>
        </p:txBody>
      </p:sp>
      <p:sp>
        <p:nvSpPr>
          <p:cNvPr id="4" name="Fußzeilenplatzhalter 3"/>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5" name="Foliennummernplatzhalter 4"/>
          <p:cNvSpPr>
            <a:spLocks noGrp="1"/>
          </p:cNvSpPr>
          <p:nvPr>
            <p:ph type="sldNum" sz="quarter" idx="11"/>
          </p:nvPr>
        </p:nvSpPr>
        <p:spPr/>
        <p:txBody>
          <a:bodyPr/>
          <a:lstStyle/>
          <a:p>
            <a:r>
              <a:rPr lang="en-US" altLang="de-DE" dirty="0"/>
              <a:t>Slide </a:t>
            </a:r>
            <a:fld id="{EA72B010-C6DB-42A1-A25B-7BA4A7AE9CB7}" type="slidenum">
              <a:rPr lang="en-US" altLang="de-DE" smtClean="0"/>
              <a:pPr/>
              <a:t>4</a:t>
            </a:fld>
            <a:endParaRPr lang="en-US" altLang="de-DE" dirty="0"/>
          </a:p>
        </p:txBody>
      </p:sp>
    </p:spTree>
    <p:extLst>
      <p:ext uri="{BB962C8B-B14F-4D97-AF65-F5344CB8AC3E}">
        <p14:creationId xmlns:p14="http://schemas.microsoft.com/office/powerpoint/2010/main" val="8960457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9750" y="1740115"/>
            <a:ext cx="8061325" cy="358560"/>
          </a:xfrm>
        </p:spPr>
        <p:txBody>
          <a:bodyPr/>
          <a:lstStyle/>
          <a:p>
            <a:r>
              <a:rPr lang="en-US" dirty="0"/>
              <a:t>Mobile vs. Ubiquitous Computing</a:t>
            </a:r>
          </a:p>
        </p:txBody>
      </p:sp>
      <p:sp>
        <p:nvSpPr>
          <p:cNvPr id="3" name="Inhaltsplatzhalter 2"/>
          <p:cNvSpPr>
            <a:spLocks noGrp="1"/>
          </p:cNvSpPr>
          <p:nvPr>
            <p:ph idx="1"/>
          </p:nvPr>
        </p:nvSpPr>
        <p:spPr>
          <a:xfrm>
            <a:off x="539750" y="2132013"/>
            <a:ext cx="8061325" cy="3859212"/>
          </a:xfrm>
        </p:spPr>
        <p:txBody>
          <a:bodyPr/>
          <a:lstStyle/>
          <a:p>
            <a:r>
              <a:rPr lang="en-US" dirty="0"/>
              <a:t>The Ubiquitous Computing vision is based on the proliferation of the so-called “enriched everyday objects” (i.e. connected and embedded devices)</a:t>
            </a:r>
          </a:p>
          <a:p>
            <a:pPr lvl="1">
              <a:buFont typeface="Arial" panose="020B0604020202020204" pitchFamily="34" charset="0"/>
              <a:buChar char="•"/>
            </a:pPr>
            <a:r>
              <a:rPr lang="en-US" dirty="0"/>
              <a:t>These devices nowadays have become the rule rather than the exception</a:t>
            </a:r>
          </a:p>
          <a:p>
            <a:pPr lvl="1">
              <a:buFont typeface="Arial" panose="020B0604020202020204" pitchFamily="34" charset="0"/>
              <a:buChar char="•"/>
            </a:pPr>
            <a:r>
              <a:rPr lang="en-US" dirty="0"/>
              <a:t>Several research domains related to Distributed Systems and Algorithms deal with networks of such devices:</a:t>
            </a:r>
          </a:p>
          <a:p>
            <a:pPr lvl="2">
              <a:buFont typeface="Arial" panose="020B0604020202020204" pitchFamily="34" charset="0"/>
              <a:buChar char="•"/>
            </a:pPr>
            <a:r>
              <a:rPr lang="en-US" dirty="0"/>
              <a:t>(Wireless) Sensor Networks, Body Area Networks, Wearables</a:t>
            </a:r>
          </a:p>
          <a:p>
            <a:pPr lvl="2">
              <a:buFont typeface="Arial" panose="020B0604020202020204" pitchFamily="34" charset="0"/>
              <a:buChar char="•"/>
            </a:pPr>
            <a:r>
              <a:rPr lang="en-US" dirty="0"/>
              <a:t>Mobile Ad-Hoc Networks</a:t>
            </a:r>
          </a:p>
          <a:p>
            <a:pPr lvl="2">
              <a:buFont typeface="Arial" panose="020B0604020202020204" pitchFamily="34" charset="0"/>
              <a:buChar char="•"/>
            </a:pPr>
            <a:r>
              <a:rPr lang="en-US" dirty="0"/>
              <a:t>Machine to Machine Communication</a:t>
            </a:r>
          </a:p>
          <a:p>
            <a:pPr lvl="2">
              <a:buFont typeface="Arial" panose="020B0604020202020204" pitchFamily="34" charset="0"/>
              <a:buChar char="•"/>
            </a:pPr>
            <a:r>
              <a:rPr lang="en-US" dirty="0"/>
              <a:t>Opportunistic Networks and Computing</a:t>
            </a:r>
          </a:p>
          <a:p>
            <a:pPr lvl="2">
              <a:buFont typeface="Arial" panose="020B0604020202020204" pitchFamily="34" charset="0"/>
              <a:buChar char="•"/>
            </a:pPr>
            <a:r>
              <a:rPr lang="en-US" dirty="0"/>
              <a:t>Mobile Cloud/Grid Computing </a:t>
            </a:r>
          </a:p>
          <a:p>
            <a:pPr lvl="2">
              <a:buFont typeface="Arial" panose="020B0604020202020204" pitchFamily="34" charset="0"/>
              <a:buChar char="•"/>
            </a:pPr>
            <a:endParaRPr lang="en-US" dirty="0">
              <a:solidFill>
                <a:schemeClr val="accent1"/>
              </a:solidFill>
            </a:endParaRPr>
          </a:p>
          <a:p>
            <a:pPr lvl="1">
              <a:buFont typeface="Arial" panose="020B0604020202020204" pitchFamily="34" charset="0"/>
              <a:buChar char="•"/>
            </a:pPr>
            <a:r>
              <a:rPr lang="en-US" dirty="0">
                <a:solidFill>
                  <a:schemeClr val="tx1"/>
                </a:solidFill>
              </a:rPr>
              <a:t>The recent </a:t>
            </a:r>
            <a:r>
              <a:rPr lang="en-US" dirty="0">
                <a:solidFill>
                  <a:schemeClr val="accent1"/>
                </a:solidFill>
              </a:rPr>
              <a:t>Internet of Things (IoT) </a:t>
            </a:r>
            <a:r>
              <a:rPr lang="en-US" dirty="0">
                <a:solidFill>
                  <a:schemeClr val="tx1"/>
                </a:solidFill>
              </a:rPr>
              <a:t>paradigm is an intersection of all these domains</a:t>
            </a:r>
          </a:p>
          <a:p>
            <a:endParaRPr lang="en-US" dirty="0"/>
          </a:p>
        </p:txBody>
      </p:sp>
      <p:sp>
        <p:nvSpPr>
          <p:cNvPr id="4" name="Fußzeilenplatzhalter 3"/>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5" name="Foliennummernplatzhalter 4"/>
          <p:cNvSpPr>
            <a:spLocks noGrp="1"/>
          </p:cNvSpPr>
          <p:nvPr>
            <p:ph type="sldNum" sz="quarter" idx="11"/>
          </p:nvPr>
        </p:nvSpPr>
        <p:spPr/>
        <p:txBody>
          <a:bodyPr/>
          <a:lstStyle/>
          <a:p>
            <a:r>
              <a:rPr lang="en-US" altLang="de-DE" dirty="0"/>
              <a:t>Slide </a:t>
            </a:r>
            <a:fld id="{EA72B010-C6DB-42A1-A25B-7BA4A7AE9CB7}" type="slidenum">
              <a:rPr lang="en-US" altLang="de-DE" smtClean="0"/>
              <a:pPr/>
              <a:t>40</a:t>
            </a:fld>
            <a:endParaRPr lang="en-US" altLang="de-DE" dirty="0"/>
          </a:p>
        </p:txBody>
      </p:sp>
    </p:spTree>
    <p:extLst>
      <p:ext uri="{BB962C8B-B14F-4D97-AF65-F5344CB8AC3E}">
        <p14:creationId xmlns:p14="http://schemas.microsoft.com/office/powerpoint/2010/main" val="6835223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a:xfrm>
            <a:off x="539750" y="1713954"/>
            <a:ext cx="8061325" cy="384721"/>
          </a:xfrm>
        </p:spPr>
        <p:txBody>
          <a:bodyPr/>
          <a:lstStyle/>
          <a:p>
            <a:r>
              <a:rPr lang="en-US" dirty="0"/>
              <a:t>Internet of Things (</a:t>
            </a:r>
            <a:r>
              <a:rPr lang="en-US" dirty="0" err="1"/>
              <a:t>IoT</a:t>
            </a:r>
            <a:r>
              <a:rPr lang="en-US" dirty="0"/>
              <a:t>)</a:t>
            </a:r>
          </a:p>
        </p:txBody>
      </p:sp>
      <p:sp>
        <p:nvSpPr>
          <p:cNvPr id="4" name="Fußzeilenplatzhalter 3"/>
          <p:cNvSpPr>
            <a:spLocks noGrp="1"/>
          </p:cNvSpPr>
          <p:nvPr>
            <p:ph type="ftr" sz="quarter" idx="10"/>
          </p:nvPr>
        </p:nvSpPr>
        <p:spPr/>
        <p:txBody>
          <a:bodyPr/>
          <a:lstStyle/>
          <a:p>
            <a:r>
              <a:rPr lang="en-US" b="0" dirty="0" err="1"/>
              <a:t>Danh</a:t>
            </a:r>
            <a:r>
              <a:rPr lang="en-US" b="0" dirty="0"/>
              <a:t> Le </a:t>
            </a:r>
            <a:r>
              <a:rPr lang="en-US" b="0" dirty="0" err="1"/>
              <a:t>Phuoc</a:t>
            </a:r>
            <a:r>
              <a:rPr lang="en-US" b="0" dirty="0"/>
              <a:t>, TU Berlin, Distributed Algorithms 2017/18</a:t>
            </a:r>
          </a:p>
        </p:txBody>
      </p:sp>
      <p:sp>
        <p:nvSpPr>
          <p:cNvPr id="5" name="Foliennummernplatzhalter 4"/>
          <p:cNvSpPr>
            <a:spLocks noGrp="1"/>
          </p:cNvSpPr>
          <p:nvPr>
            <p:ph type="sldNum" sz="quarter" idx="11"/>
          </p:nvPr>
        </p:nvSpPr>
        <p:spPr/>
        <p:txBody>
          <a:bodyPr/>
          <a:lstStyle/>
          <a:p>
            <a:r>
              <a:rPr lang="en-US" altLang="de-DE" dirty="0"/>
              <a:t>Slide </a:t>
            </a:r>
            <a:fld id="{B77A44E9-DA7C-451C-A2A5-79EA85890ED9}" type="slidenum">
              <a:rPr lang="en-US" altLang="de-DE" smtClean="0"/>
              <a:pPr/>
              <a:t>41</a:t>
            </a:fld>
            <a:endParaRPr lang="en-US" altLang="de-DE" dirty="0"/>
          </a:p>
        </p:txBody>
      </p:sp>
    </p:spTree>
    <p:extLst>
      <p:ext uri="{BB962C8B-B14F-4D97-AF65-F5344CB8AC3E}">
        <p14:creationId xmlns:p14="http://schemas.microsoft.com/office/powerpoint/2010/main" val="10694195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a:xfrm>
            <a:off x="539750" y="1713954"/>
            <a:ext cx="8061325" cy="384721"/>
          </a:xfrm>
        </p:spPr>
        <p:txBody>
          <a:bodyPr/>
          <a:lstStyle/>
          <a:p>
            <a:r>
              <a:rPr lang="en-US" dirty="0"/>
              <a:t>Internet of Things (</a:t>
            </a:r>
            <a:r>
              <a:rPr lang="en-US" dirty="0" err="1"/>
              <a:t>IoT</a:t>
            </a:r>
            <a:r>
              <a:rPr lang="en-US" dirty="0"/>
              <a:t>)</a:t>
            </a:r>
          </a:p>
        </p:txBody>
      </p:sp>
      <p:sp>
        <p:nvSpPr>
          <p:cNvPr id="4" name="Fußzeilenplatzhalter 3"/>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5" name="Foliennummernplatzhalter 4"/>
          <p:cNvSpPr>
            <a:spLocks noGrp="1"/>
          </p:cNvSpPr>
          <p:nvPr>
            <p:ph type="sldNum" sz="quarter" idx="11"/>
          </p:nvPr>
        </p:nvSpPr>
        <p:spPr/>
        <p:txBody>
          <a:bodyPr/>
          <a:lstStyle/>
          <a:p>
            <a:r>
              <a:rPr lang="en-US" altLang="de-DE" dirty="0"/>
              <a:t>Slide </a:t>
            </a:r>
            <a:fld id="{B77A44E9-DA7C-451C-A2A5-79EA85890ED9}" type="slidenum">
              <a:rPr lang="en-US" altLang="de-DE" smtClean="0"/>
              <a:pPr/>
              <a:t>42</a:t>
            </a:fld>
            <a:endParaRPr lang="en-US" altLang="de-DE" dirty="0"/>
          </a:p>
        </p:txBody>
      </p:sp>
      <p:grpSp>
        <p:nvGrpSpPr>
          <p:cNvPr id="7" name="Gruppieren 6"/>
          <p:cNvGrpSpPr/>
          <p:nvPr/>
        </p:nvGrpSpPr>
        <p:grpSpPr>
          <a:xfrm>
            <a:off x="567739" y="2680699"/>
            <a:ext cx="8005345" cy="4060669"/>
            <a:chOff x="567739" y="2417125"/>
            <a:chExt cx="8005345" cy="4060669"/>
          </a:xfrm>
        </p:grpSpPr>
        <p:grpSp>
          <p:nvGrpSpPr>
            <p:cNvPr id="2" name="Gruppieren 1"/>
            <p:cNvGrpSpPr/>
            <p:nvPr/>
          </p:nvGrpSpPr>
          <p:grpSpPr>
            <a:xfrm>
              <a:off x="567739" y="2417125"/>
              <a:ext cx="8005345" cy="4060669"/>
              <a:chOff x="-778329" y="845639"/>
              <a:chExt cx="12024017" cy="6068808"/>
            </a:xfrm>
          </p:grpSpPr>
          <p:sp>
            <p:nvSpPr>
              <p:cNvPr id="8" name="Rechteck 7"/>
              <p:cNvSpPr/>
              <p:nvPr/>
            </p:nvSpPr>
            <p:spPr>
              <a:xfrm>
                <a:off x="-778329" y="4539976"/>
                <a:ext cx="2359476" cy="376601"/>
              </a:xfrm>
              <a:prstGeom prst="rect">
                <a:avLst/>
              </a:prstGeom>
              <a:solidFill>
                <a:schemeClr val="bg1">
                  <a:lumMod val="6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p>
            </p:txBody>
          </p:sp>
          <p:sp>
            <p:nvSpPr>
              <p:cNvPr id="9" name="Rechteckiger Pfeil 8"/>
              <p:cNvSpPr/>
              <p:nvPr/>
            </p:nvSpPr>
            <p:spPr>
              <a:xfrm rot="16200000" flipH="1" flipV="1">
                <a:off x="6088708" y="3389859"/>
                <a:ext cx="2016870" cy="4575679"/>
              </a:xfrm>
              <a:prstGeom prst="bentArrow">
                <a:avLst>
                  <a:gd name="adj1" fmla="val 9450"/>
                  <a:gd name="adj2" fmla="val 11682"/>
                  <a:gd name="adj3" fmla="val 18925"/>
                  <a:gd name="adj4" fmla="val 39752"/>
                </a:avLst>
              </a:prstGeom>
              <a:solidFill>
                <a:schemeClr val="bg1">
                  <a:lumMod val="6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Rechteckiger Pfeil 9"/>
              <p:cNvSpPr/>
              <p:nvPr/>
            </p:nvSpPr>
            <p:spPr>
              <a:xfrm rot="5400000" flipH="1" flipV="1">
                <a:off x="-125927" y="1962212"/>
                <a:ext cx="4070938" cy="1837791"/>
              </a:xfrm>
              <a:prstGeom prst="bentArrow">
                <a:avLst>
                  <a:gd name="adj1" fmla="val 9450"/>
                  <a:gd name="adj2" fmla="val 11682"/>
                  <a:gd name="adj3" fmla="val 18925"/>
                  <a:gd name="adj4" fmla="val 39752"/>
                </a:avLst>
              </a:prstGeom>
              <a:solidFill>
                <a:schemeClr val="bg1">
                  <a:lumMod val="6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Rechteckiger Pfeil 10"/>
              <p:cNvSpPr/>
              <p:nvPr/>
            </p:nvSpPr>
            <p:spPr>
              <a:xfrm rot="5400000" flipH="1">
                <a:off x="4399616" y="1157782"/>
                <a:ext cx="3087197" cy="4114722"/>
              </a:xfrm>
              <a:prstGeom prst="bentArrow">
                <a:avLst>
                  <a:gd name="adj1" fmla="val 7539"/>
                  <a:gd name="adj2" fmla="val 8497"/>
                  <a:gd name="adj3" fmla="val 17651"/>
                  <a:gd name="adj4" fmla="val 39752"/>
                </a:avLst>
              </a:prstGeom>
              <a:solidFill>
                <a:schemeClr val="bg1">
                  <a:lumMod val="6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hteckiger Pfeil 11"/>
              <p:cNvSpPr/>
              <p:nvPr/>
            </p:nvSpPr>
            <p:spPr>
              <a:xfrm rot="5400000">
                <a:off x="3929511" y="4696550"/>
                <a:ext cx="2174240" cy="2261553"/>
              </a:xfrm>
              <a:prstGeom prst="bentArrow">
                <a:avLst>
                  <a:gd name="adj1" fmla="val 9450"/>
                  <a:gd name="adj2" fmla="val 11682"/>
                  <a:gd name="adj3" fmla="val 18925"/>
                  <a:gd name="adj4" fmla="val 39752"/>
                </a:avLst>
              </a:prstGeom>
              <a:solidFill>
                <a:schemeClr val="bg1">
                  <a:lumMod val="6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Pfeil nach rechts 12"/>
              <p:cNvSpPr/>
              <p:nvPr/>
            </p:nvSpPr>
            <p:spPr>
              <a:xfrm>
                <a:off x="3945563" y="4560977"/>
                <a:ext cx="5531152" cy="355600"/>
              </a:xfrm>
              <a:prstGeom prst="rightArrow">
                <a:avLst/>
              </a:prstGeom>
              <a:solidFill>
                <a:schemeClr val="bg1">
                  <a:lumMod val="6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p>
            </p:txBody>
          </p:sp>
          <p:sp>
            <p:nvSpPr>
              <p:cNvPr id="14" name="Ellipse 13"/>
              <p:cNvSpPr/>
              <p:nvPr/>
            </p:nvSpPr>
            <p:spPr>
              <a:xfrm>
                <a:off x="4865295" y="4424581"/>
                <a:ext cx="1540239" cy="1402745"/>
              </a:xfrm>
              <a:prstGeom prst="ellipse">
                <a:avLst/>
              </a:prstGeom>
              <a:solidFill>
                <a:schemeClr val="bg1"/>
              </a:solidFill>
              <a:ln w="1143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feld 14"/>
              <p:cNvSpPr txBox="1"/>
              <p:nvPr/>
            </p:nvSpPr>
            <p:spPr>
              <a:xfrm>
                <a:off x="5019754" y="5827326"/>
                <a:ext cx="879296" cy="459983"/>
              </a:xfrm>
              <a:prstGeom prst="rect">
                <a:avLst/>
              </a:prstGeom>
              <a:noFill/>
            </p:spPr>
            <p:txBody>
              <a:bodyPr wrap="none" rtlCol="0">
                <a:spAutoFit/>
              </a:bodyPr>
              <a:lstStyle/>
              <a:p>
                <a:r>
                  <a:rPr lang="en-US" sz="1400" dirty="0">
                    <a:solidFill>
                      <a:schemeClr val="tx1">
                        <a:lumMod val="95000"/>
                        <a:lumOff val="5000"/>
                      </a:schemeClr>
                    </a:solidFill>
                    <a:latin typeface="Impact" panose="020B0806030902050204" pitchFamily="34" charset="0"/>
                  </a:rPr>
                  <a:t>HOME</a:t>
                </a:r>
              </a:p>
            </p:txBody>
          </p:sp>
          <p:sp>
            <p:nvSpPr>
              <p:cNvPr id="16" name="Rechteckiger Pfeil 15"/>
              <p:cNvSpPr/>
              <p:nvPr/>
            </p:nvSpPr>
            <p:spPr>
              <a:xfrm>
                <a:off x="3778174" y="2612876"/>
                <a:ext cx="7467514" cy="2261553"/>
              </a:xfrm>
              <a:prstGeom prst="bentArrow">
                <a:avLst>
                  <a:gd name="adj1" fmla="val 9450"/>
                  <a:gd name="adj2" fmla="val 11682"/>
                  <a:gd name="adj3" fmla="val 18925"/>
                  <a:gd name="adj4" fmla="val 39752"/>
                </a:avLst>
              </a:prstGeom>
              <a:solidFill>
                <a:schemeClr val="bg1">
                  <a:lumMod val="6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Rechteckiger Pfeil 16"/>
              <p:cNvSpPr/>
              <p:nvPr/>
            </p:nvSpPr>
            <p:spPr>
              <a:xfrm flipH="1">
                <a:off x="-576274" y="2049036"/>
                <a:ext cx="4548176" cy="2261553"/>
              </a:xfrm>
              <a:prstGeom prst="bentArrow">
                <a:avLst>
                  <a:gd name="adj1" fmla="val 9450"/>
                  <a:gd name="adj2" fmla="val 11682"/>
                  <a:gd name="adj3" fmla="val 18925"/>
                  <a:gd name="adj4" fmla="val 39752"/>
                </a:avLst>
              </a:prstGeom>
              <a:solidFill>
                <a:schemeClr val="bg1">
                  <a:lumMod val="6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Ellipse 17"/>
              <p:cNvSpPr/>
              <p:nvPr/>
            </p:nvSpPr>
            <p:spPr>
              <a:xfrm>
                <a:off x="3325055" y="2175242"/>
                <a:ext cx="1540238" cy="1402745"/>
              </a:xfrm>
              <a:prstGeom prst="ellipse">
                <a:avLst/>
              </a:prstGeom>
              <a:solidFill>
                <a:schemeClr val="bg1"/>
              </a:solidFill>
              <a:ln w="1143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feld 18"/>
              <p:cNvSpPr txBox="1"/>
              <p:nvPr/>
            </p:nvSpPr>
            <p:spPr>
              <a:xfrm>
                <a:off x="3930223" y="3577988"/>
                <a:ext cx="1522154" cy="459983"/>
              </a:xfrm>
              <a:prstGeom prst="rect">
                <a:avLst/>
              </a:prstGeom>
              <a:noFill/>
            </p:spPr>
            <p:txBody>
              <a:bodyPr wrap="none" rtlCol="0">
                <a:spAutoFit/>
              </a:bodyPr>
              <a:lstStyle/>
              <a:p>
                <a:r>
                  <a:rPr lang="en-US" sz="1400" dirty="0">
                    <a:solidFill>
                      <a:schemeClr val="tx1">
                        <a:lumMod val="95000"/>
                        <a:lumOff val="5000"/>
                      </a:schemeClr>
                    </a:solidFill>
                    <a:latin typeface="Impact" panose="020B0806030902050204" pitchFamily="34" charset="0"/>
                  </a:rPr>
                  <a:t>TRANSPORT</a:t>
                </a:r>
              </a:p>
            </p:txBody>
          </p:sp>
          <p:sp>
            <p:nvSpPr>
              <p:cNvPr id="20" name="Ellipse 19"/>
              <p:cNvSpPr/>
              <p:nvPr/>
            </p:nvSpPr>
            <p:spPr>
              <a:xfrm>
                <a:off x="6913455" y="2478439"/>
                <a:ext cx="1540239" cy="1402745"/>
              </a:xfrm>
              <a:prstGeom prst="ellipse">
                <a:avLst/>
              </a:prstGeom>
              <a:solidFill>
                <a:schemeClr val="bg1"/>
              </a:solidFill>
              <a:ln w="1143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feld 20"/>
              <p:cNvSpPr txBox="1"/>
              <p:nvPr/>
            </p:nvSpPr>
            <p:spPr>
              <a:xfrm>
                <a:off x="5885001" y="2945547"/>
                <a:ext cx="958750" cy="459983"/>
              </a:xfrm>
              <a:prstGeom prst="rect">
                <a:avLst/>
              </a:prstGeom>
              <a:noFill/>
            </p:spPr>
            <p:txBody>
              <a:bodyPr wrap="none" rtlCol="0">
                <a:spAutoFit/>
              </a:bodyPr>
              <a:lstStyle/>
              <a:p>
                <a:r>
                  <a:rPr lang="en-US" sz="1400" dirty="0">
                    <a:solidFill>
                      <a:schemeClr val="tx1">
                        <a:lumMod val="95000"/>
                        <a:lumOff val="5000"/>
                      </a:schemeClr>
                    </a:solidFill>
                    <a:latin typeface="Impact" panose="020B0806030902050204" pitchFamily="34" charset="0"/>
                  </a:rPr>
                  <a:t>CITIES</a:t>
                </a:r>
              </a:p>
            </p:txBody>
          </p:sp>
          <p:sp>
            <p:nvSpPr>
              <p:cNvPr id="22" name="Ellipse 21"/>
              <p:cNvSpPr/>
              <p:nvPr/>
            </p:nvSpPr>
            <p:spPr>
              <a:xfrm>
                <a:off x="40910" y="1711509"/>
                <a:ext cx="1540239" cy="1402745"/>
              </a:xfrm>
              <a:prstGeom prst="ellipse">
                <a:avLst/>
              </a:prstGeom>
              <a:solidFill>
                <a:schemeClr val="bg1"/>
              </a:solidFill>
              <a:ln w="1143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Ellipse 22"/>
              <p:cNvSpPr/>
              <p:nvPr/>
            </p:nvSpPr>
            <p:spPr>
              <a:xfrm>
                <a:off x="1547664" y="3611139"/>
                <a:ext cx="2487639" cy="2380086"/>
              </a:xfrm>
              <a:prstGeom prst="ellipse">
                <a:avLst/>
              </a:prstGeom>
              <a:solidFill>
                <a:schemeClr val="tx2">
                  <a:lumMod val="50000"/>
                </a:schemeClr>
              </a:solidFill>
              <a:ln w="2032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Impact" panose="020B0806030902050204" pitchFamily="34" charset="0"/>
                  </a:rPr>
                  <a:t>Internet</a:t>
                </a:r>
                <a:r>
                  <a:rPr lang="en-US" sz="900" dirty="0">
                    <a:solidFill>
                      <a:schemeClr val="bg1"/>
                    </a:solidFill>
                    <a:latin typeface="Impact" panose="020B0806030902050204" pitchFamily="34" charset="0"/>
                  </a:rPr>
                  <a:t> of </a:t>
                </a:r>
                <a:r>
                  <a:rPr lang="en-US" sz="2400" dirty="0">
                    <a:solidFill>
                      <a:schemeClr val="bg1"/>
                    </a:solidFill>
                    <a:latin typeface="Impact" panose="020B0806030902050204" pitchFamily="34" charset="0"/>
                  </a:rPr>
                  <a:t>Things</a:t>
                </a:r>
              </a:p>
            </p:txBody>
          </p:sp>
          <p:sp>
            <p:nvSpPr>
              <p:cNvPr id="24" name="Textfeld 23"/>
              <p:cNvSpPr txBox="1"/>
              <p:nvPr/>
            </p:nvSpPr>
            <p:spPr>
              <a:xfrm>
                <a:off x="-171730" y="3141893"/>
                <a:ext cx="1334353" cy="459983"/>
              </a:xfrm>
              <a:prstGeom prst="rect">
                <a:avLst/>
              </a:prstGeom>
              <a:noFill/>
            </p:spPr>
            <p:txBody>
              <a:bodyPr wrap="none" rtlCol="0">
                <a:spAutoFit/>
              </a:bodyPr>
              <a:lstStyle/>
              <a:p>
                <a:r>
                  <a:rPr lang="en-US" sz="1400" dirty="0">
                    <a:solidFill>
                      <a:schemeClr val="tx1">
                        <a:lumMod val="95000"/>
                        <a:lumOff val="5000"/>
                      </a:schemeClr>
                    </a:solidFill>
                    <a:latin typeface="Impact" panose="020B0806030902050204" pitchFamily="34" charset="0"/>
                  </a:rPr>
                  <a:t>INDUSTRY</a:t>
                </a:r>
              </a:p>
            </p:txBody>
          </p:sp>
          <p:sp>
            <p:nvSpPr>
              <p:cNvPr id="25" name="Ellipse 24"/>
              <p:cNvSpPr/>
              <p:nvPr/>
            </p:nvSpPr>
            <p:spPr>
              <a:xfrm>
                <a:off x="7593747" y="4793595"/>
                <a:ext cx="1540239" cy="1402745"/>
              </a:xfrm>
              <a:prstGeom prst="ellipse">
                <a:avLst/>
              </a:prstGeom>
              <a:solidFill>
                <a:schemeClr val="bg1"/>
              </a:solidFill>
              <a:ln w="1143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feld 25"/>
              <p:cNvSpPr txBox="1"/>
              <p:nvPr/>
            </p:nvSpPr>
            <p:spPr>
              <a:xfrm>
                <a:off x="6642092" y="4802159"/>
                <a:ext cx="1035700" cy="459983"/>
              </a:xfrm>
              <a:prstGeom prst="rect">
                <a:avLst/>
              </a:prstGeom>
              <a:noFill/>
            </p:spPr>
            <p:txBody>
              <a:bodyPr wrap="none" rtlCol="0">
                <a:spAutoFit/>
              </a:bodyPr>
              <a:lstStyle/>
              <a:p>
                <a:r>
                  <a:rPr lang="en-US" sz="1400" dirty="0">
                    <a:solidFill>
                      <a:schemeClr val="tx1">
                        <a:lumMod val="95000"/>
                        <a:lumOff val="5000"/>
                      </a:schemeClr>
                    </a:solidFill>
                    <a:latin typeface="Impact" panose="020B0806030902050204" pitchFamily="34" charset="0"/>
                  </a:rPr>
                  <a:t>HEALTH</a:t>
                </a:r>
              </a:p>
            </p:txBody>
          </p:sp>
        </p:grpSp>
        <p:pic>
          <p:nvPicPr>
            <p:cNvPr id="3" name="Grafik 2"/>
            <p:cNvPicPr>
              <a:picLocks noChangeAspect="1"/>
            </p:cNvPicPr>
            <p:nvPr/>
          </p:nvPicPr>
          <p:blipFill>
            <a:blip r:embed="rId2"/>
            <a:stretch>
              <a:fillRect/>
            </a:stretch>
          </p:blipFill>
          <p:spPr>
            <a:xfrm>
              <a:off x="4488087" y="4934266"/>
              <a:ext cx="721890" cy="667303"/>
            </a:xfrm>
            <a:prstGeom prst="rect">
              <a:avLst/>
            </a:prstGeom>
          </p:spPr>
        </p:pic>
        <p:pic>
          <p:nvPicPr>
            <p:cNvPr id="32" name="Grafik 31"/>
            <p:cNvPicPr>
              <a:picLocks noChangeAspect="1"/>
            </p:cNvPicPr>
            <p:nvPr/>
          </p:nvPicPr>
          <p:blipFill>
            <a:blip r:embed="rId3"/>
            <a:stretch>
              <a:fillRect/>
            </a:stretch>
          </p:blipFill>
          <p:spPr>
            <a:xfrm>
              <a:off x="5869424" y="3589501"/>
              <a:ext cx="656455" cy="655852"/>
            </a:xfrm>
            <a:prstGeom prst="rect">
              <a:avLst/>
            </a:prstGeom>
          </p:spPr>
        </p:pic>
        <p:pic>
          <p:nvPicPr>
            <p:cNvPr id="33" name="Grafik 32"/>
            <p:cNvPicPr>
              <a:picLocks noChangeAspect="1"/>
            </p:cNvPicPr>
            <p:nvPr/>
          </p:nvPicPr>
          <p:blipFill>
            <a:blip r:embed="rId4"/>
            <a:stretch>
              <a:fillRect/>
            </a:stretch>
          </p:blipFill>
          <p:spPr>
            <a:xfrm>
              <a:off x="6355147" y="5234074"/>
              <a:ext cx="602770" cy="596194"/>
            </a:xfrm>
            <a:prstGeom prst="rect">
              <a:avLst/>
            </a:prstGeom>
          </p:spPr>
        </p:pic>
        <p:pic>
          <p:nvPicPr>
            <p:cNvPr id="34" name="Grafik 33"/>
            <p:cNvPicPr>
              <a:picLocks noChangeAspect="1"/>
            </p:cNvPicPr>
            <p:nvPr/>
          </p:nvPicPr>
          <p:blipFill>
            <a:blip r:embed="rId5"/>
            <a:stretch>
              <a:fillRect/>
            </a:stretch>
          </p:blipFill>
          <p:spPr>
            <a:xfrm>
              <a:off x="1322540" y="3153987"/>
              <a:ext cx="576238" cy="569952"/>
            </a:xfrm>
            <a:prstGeom prst="rect">
              <a:avLst/>
            </a:prstGeom>
          </p:spPr>
        </p:pic>
        <p:pic>
          <p:nvPicPr>
            <p:cNvPr id="35" name="Grafik 34"/>
            <p:cNvPicPr>
              <a:picLocks noChangeAspect="1"/>
            </p:cNvPicPr>
            <p:nvPr/>
          </p:nvPicPr>
          <p:blipFill>
            <a:blip r:embed="rId6"/>
            <a:stretch>
              <a:fillRect/>
            </a:stretch>
          </p:blipFill>
          <p:spPr>
            <a:xfrm>
              <a:off x="3380965" y="3582161"/>
              <a:ext cx="841270" cy="361097"/>
            </a:xfrm>
            <a:prstGeom prst="rect">
              <a:avLst/>
            </a:prstGeom>
          </p:spPr>
        </p:pic>
      </p:grpSp>
      <p:sp>
        <p:nvSpPr>
          <p:cNvPr id="30" name="Inhaltsplatzhalter 2"/>
          <p:cNvSpPr>
            <a:spLocks noGrp="1"/>
          </p:cNvSpPr>
          <p:nvPr>
            <p:ph idx="1"/>
          </p:nvPr>
        </p:nvSpPr>
        <p:spPr>
          <a:xfrm>
            <a:off x="539750" y="2349500"/>
            <a:ext cx="8061325" cy="3641725"/>
          </a:xfrm>
        </p:spPr>
        <p:txBody>
          <a:bodyPr/>
          <a:lstStyle/>
          <a:p>
            <a:r>
              <a:rPr lang="en-US" dirty="0"/>
              <a:t>One concept, many application domains ..</a:t>
            </a:r>
          </a:p>
        </p:txBody>
      </p:sp>
    </p:spTree>
    <p:extLst>
      <p:ext uri="{BB962C8B-B14F-4D97-AF65-F5344CB8AC3E}">
        <p14:creationId xmlns:p14="http://schemas.microsoft.com/office/powerpoint/2010/main" val="14439031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a:xfrm>
            <a:off x="539750" y="1740115"/>
            <a:ext cx="8061325" cy="358560"/>
          </a:xfrm>
        </p:spPr>
        <p:txBody>
          <a:bodyPr/>
          <a:lstStyle/>
          <a:p>
            <a:r>
              <a:rPr lang="en-US" dirty="0"/>
              <a:t>Internet of Things - Definition</a:t>
            </a:r>
          </a:p>
        </p:txBody>
      </p:sp>
      <p:sp>
        <p:nvSpPr>
          <p:cNvPr id="7" name="Inhaltsplatzhalter 6"/>
          <p:cNvSpPr>
            <a:spLocks noGrp="1"/>
          </p:cNvSpPr>
          <p:nvPr>
            <p:ph idx="1"/>
          </p:nvPr>
        </p:nvSpPr>
        <p:spPr>
          <a:xfrm>
            <a:off x="539750" y="2132013"/>
            <a:ext cx="8061325" cy="3859212"/>
          </a:xfrm>
        </p:spPr>
        <p:txBody>
          <a:bodyPr/>
          <a:lstStyle/>
          <a:p>
            <a:r>
              <a:rPr lang="en-US" dirty="0"/>
              <a:t>Definition (approach) by CERP-</a:t>
            </a:r>
            <a:r>
              <a:rPr lang="en-US" dirty="0" err="1"/>
              <a:t>IoT</a:t>
            </a:r>
            <a:r>
              <a:rPr lang="en-US" dirty="0"/>
              <a:t> (Cluster of European Research Projects on the Internet of Things):</a:t>
            </a:r>
          </a:p>
          <a:p>
            <a:pPr lvl="1">
              <a:buFont typeface="Arial" panose="020B0604020202020204" pitchFamily="34" charset="0"/>
              <a:buChar char="•"/>
            </a:pPr>
            <a:r>
              <a:rPr lang="en-US" i="1" dirty="0"/>
              <a:t>“ Internet of Things (</a:t>
            </a:r>
            <a:r>
              <a:rPr lang="en-US" i="1" dirty="0" err="1"/>
              <a:t>IoT</a:t>
            </a:r>
            <a:r>
              <a:rPr lang="en-US" i="1" dirty="0"/>
              <a:t>) is an integrated part of Future Internet and could be defined as a dynamic global network infrastructure with self configuring capabilities based on standard and interoperable communication protocols where </a:t>
            </a:r>
            <a:r>
              <a:rPr lang="en-US" i="1" dirty="0">
                <a:solidFill>
                  <a:schemeClr val="accent2"/>
                </a:solidFill>
              </a:rPr>
              <a:t>physical and virtual “things” </a:t>
            </a:r>
            <a:r>
              <a:rPr lang="en-US" i="1" dirty="0"/>
              <a:t>have identities, physical attributes, and virtual personalities and use intelligent interfaces, and </a:t>
            </a:r>
            <a:r>
              <a:rPr lang="en-US" i="1" dirty="0">
                <a:solidFill>
                  <a:schemeClr val="accent2"/>
                </a:solidFill>
              </a:rPr>
              <a:t>are seamlessly integrated into the information network</a:t>
            </a:r>
            <a:r>
              <a:rPr lang="en-US" i="1" dirty="0"/>
              <a:t>. In the </a:t>
            </a:r>
            <a:r>
              <a:rPr lang="en-US" i="1" dirty="0" err="1"/>
              <a:t>IoT</a:t>
            </a:r>
            <a:r>
              <a:rPr lang="en-US" i="1" dirty="0"/>
              <a:t>, “things” are expected to become active participants in business, information and social processes where they are enabled to interact and communicate among themselves and with the environment by exchanging data and information “sensed” about the environment, while reacting autonomously to the “real/physical world” events and influencing it by running processes that trigger actions and create services with or without direct human intervention. Interfaces in the form of services facilitate interactions with these “smart things” over the Internet, query and change their state and any information associated with them, taking into account security and privacy issues.”</a:t>
            </a:r>
          </a:p>
        </p:txBody>
      </p:sp>
      <p:sp>
        <p:nvSpPr>
          <p:cNvPr id="4" name="Fußzeilenplatzhalter 3"/>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5" name="Foliennummernplatzhalter 4"/>
          <p:cNvSpPr>
            <a:spLocks noGrp="1"/>
          </p:cNvSpPr>
          <p:nvPr>
            <p:ph type="sldNum" sz="quarter" idx="11"/>
          </p:nvPr>
        </p:nvSpPr>
        <p:spPr/>
        <p:txBody>
          <a:bodyPr/>
          <a:lstStyle/>
          <a:p>
            <a:r>
              <a:rPr lang="en-US" altLang="de-DE" dirty="0"/>
              <a:t>Slide </a:t>
            </a:r>
            <a:fld id="{B77A44E9-DA7C-451C-A2A5-79EA85890ED9}" type="slidenum">
              <a:rPr lang="en-US" altLang="de-DE" smtClean="0"/>
              <a:pPr/>
              <a:t>43</a:t>
            </a:fld>
            <a:endParaRPr lang="en-US" altLang="de-DE" dirty="0"/>
          </a:p>
        </p:txBody>
      </p:sp>
    </p:spTree>
    <p:extLst>
      <p:ext uri="{BB962C8B-B14F-4D97-AF65-F5344CB8AC3E}">
        <p14:creationId xmlns:p14="http://schemas.microsoft.com/office/powerpoint/2010/main" val="11154847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a:xfrm>
            <a:off x="539750" y="1713954"/>
            <a:ext cx="8061325" cy="384721"/>
          </a:xfrm>
        </p:spPr>
        <p:txBody>
          <a:bodyPr/>
          <a:lstStyle/>
          <a:p>
            <a:r>
              <a:rPr lang="de-DE" dirty="0"/>
              <a:t>Internet </a:t>
            </a:r>
            <a:r>
              <a:rPr lang="de-DE" dirty="0" err="1"/>
              <a:t>of</a:t>
            </a:r>
            <a:r>
              <a:rPr lang="de-DE" dirty="0"/>
              <a:t> Things - Definition</a:t>
            </a:r>
          </a:p>
        </p:txBody>
      </p:sp>
      <p:sp>
        <p:nvSpPr>
          <p:cNvPr id="7" name="Inhaltsplatzhalter 6"/>
          <p:cNvSpPr>
            <a:spLocks noGrp="1"/>
          </p:cNvSpPr>
          <p:nvPr>
            <p:ph idx="1"/>
          </p:nvPr>
        </p:nvSpPr>
        <p:spPr>
          <a:xfrm>
            <a:off x="539750" y="2132013"/>
            <a:ext cx="8061325" cy="3859212"/>
          </a:xfrm>
        </p:spPr>
        <p:txBody>
          <a:bodyPr/>
          <a:lstStyle/>
          <a:p>
            <a:r>
              <a:rPr lang="en-US" dirty="0"/>
              <a:t>Conceptual approach …</a:t>
            </a:r>
          </a:p>
          <a:p>
            <a:endParaRPr lang="en-US" b="1" i="1" dirty="0"/>
          </a:p>
          <a:p>
            <a:r>
              <a:rPr lang="en-US" dirty="0"/>
              <a:t>What are physical things? -&gt; Any kind of items or areas that are part of our environment:</a:t>
            </a:r>
          </a:p>
          <a:p>
            <a:pPr lvl="1">
              <a:buFont typeface="Arial" panose="020B0604020202020204" pitchFamily="34" charset="0"/>
              <a:buChar char="•"/>
            </a:pPr>
            <a:r>
              <a:rPr lang="en-US" dirty="0"/>
              <a:t>Packets used to deliver other items like tools, components (e.g. in factories), or food</a:t>
            </a:r>
          </a:p>
          <a:p>
            <a:pPr lvl="1">
              <a:buFont typeface="Arial" panose="020B0604020202020204" pitchFamily="34" charset="0"/>
              <a:buChar char="•"/>
            </a:pPr>
            <a:r>
              <a:rPr lang="en-US" dirty="0"/>
              <a:t>Refrigerators used to refrigerate food</a:t>
            </a:r>
          </a:p>
          <a:p>
            <a:pPr lvl="1">
              <a:buFont typeface="Arial" panose="020B0604020202020204" pitchFamily="34" charset="0"/>
              <a:buChar char="•"/>
            </a:pPr>
            <a:r>
              <a:rPr lang="en-US" dirty="0"/>
              <a:t>Cars or any other kind of vehicle used to transport packets</a:t>
            </a:r>
          </a:p>
          <a:p>
            <a:pPr lvl="1">
              <a:buFont typeface="Arial" panose="020B0604020202020204" pitchFamily="34" charset="0"/>
              <a:buChar char="•"/>
            </a:pPr>
            <a:r>
              <a:rPr lang="en-US" dirty="0"/>
              <a:t>Parking areas used to park vehicles</a:t>
            </a:r>
          </a:p>
          <a:p>
            <a:pPr lvl="1">
              <a:buFont typeface="Arial" panose="020B0604020202020204" pitchFamily="34" charset="0"/>
              <a:buChar char="•"/>
            </a:pPr>
            <a:r>
              <a:rPr lang="en-US" dirty="0"/>
              <a:t>…</a:t>
            </a:r>
          </a:p>
          <a:p>
            <a:pPr lvl="1">
              <a:buFont typeface="Arial" panose="020B0604020202020204" pitchFamily="34" charset="0"/>
              <a:buChar char="•"/>
            </a:pPr>
            <a:r>
              <a:rPr lang="en-US" i="1" dirty="0">
                <a:solidFill>
                  <a:schemeClr val="accent1"/>
                </a:solidFill>
              </a:rPr>
              <a:t>And of course, all your existing devices like smart phones, tablets, laptops, pc’s are things as well</a:t>
            </a:r>
          </a:p>
        </p:txBody>
      </p:sp>
      <p:sp>
        <p:nvSpPr>
          <p:cNvPr id="4" name="Fußzeilenplatzhalter 3"/>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5" name="Foliennummernplatzhalter 4"/>
          <p:cNvSpPr>
            <a:spLocks noGrp="1"/>
          </p:cNvSpPr>
          <p:nvPr>
            <p:ph type="sldNum" sz="quarter" idx="11"/>
          </p:nvPr>
        </p:nvSpPr>
        <p:spPr/>
        <p:txBody>
          <a:bodyPr/>
          <a:lstStyle/>
          <a:p>
            <a:r>
              <a:rPr lang="de-DE" altLang="de-DE" dirty="0"/>
              <a:t>Slide </a:t>
            </a:r>
            <a:fld id="{B77A44E9-DA7C-451C-A2A5-79EA85890ED9}" type="slidenum">
              <a:rPr lang="de-DE" altLang="de-DE" smtClean="0"/>
              <a:pPr/>
              <a:t>44</a:t>
            </a:fld>
            <a:endParaRPr lang="de-DE" altLang="de-DE" dirty="0"/>
          </a:p>
        </p:txBody>
      </p:sp>
    </p:spTree>
    <p:extLst>
      <p:ext uri="{BB962C8B-B14F-4D97-AF65-F5344CB8AC3E}">
        <p14:creationId xmlns:p14="http://schemas.microsoft.com/office/powerpoint/2010/main" val="5916684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Abgerundetes Rechteck 32"/>
          <p:cNvSpPr/>
          <p:nvPr/>
        </p:nvSpPr>
        <p:spPr bwMode="auto">
          <a:xfrm>
            <a:off x="6818102" y="5750479"/>
            <a:ext cx="432047" cy="227316"/>
          </a:xfrm>
          <a:prstGeom prst="roundRect">
            <a:avLst>
              <a:gd name="adj" fmla="val 9572"/>
            </a:avLst>
          </a:prstGeom>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050" b="1" i="0" u="none" strike="noStrike" cap="none" normalizeH="0" baseline="0" dirty="0">
                <a:ln>
                  <a:noFill/>
                </a:ln>
                <a:solidFill>
                  <a:schemeClr val="tx1"/>
                </a:solidFill>
                <a:effectLst/>
                <a:latin typeface="Arial" panose="020B0604020202020204" pitchFamily="34" charset="0"/>
              </a:rPr>
              <a:t>VR</a:t>
            </a:r>
          </a:p>
        </p:txBody>
      </p:sp>
      <p:sp>
        <p:nvSpPr>
          <p:cNvPr id="32" name="Abgerundetes Rechteck 31"/>
          <p:cNvSpPr/>
          <p:nvPr/>
        </p:nvSpPr>
        <p:spPr bwMode="auto">
          <a:xfrm>
            <a:off x="6096212" y="5663307"/>
            <a:ext cx="432047" cy="227316"/>
          </a:xfrm>
          <a:prstGeom prst="roundRect">
            <a:avLst>
              <a:gd name="adj" fmla="val 9572"/>
            </a:avLst>
          </a:prstGeom>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050" b="1" i="0" u="none" strike="noStrike" cap="none" normalizeH="0" baseline="0" dirty="0">
                <a:ln>
                  <a:noFill/>
                </a:ln>
                <a:solidFill>
                  <a:schemeClr val="tx1"/>
                </a:solidFill>
                <a:effectLst/>
                <a:latin typeface="Arial" panose="020B0604020202020204" pitchFamily="34" charset="0"/>
              </a:rPr>
              <a:t>VR</a:t>
            </a:r>
          </a:p>
        </p:txBody>
      </p:sp>
      <p:sp>
        <p:nvSpPr>
          <p:cNvPr id="6" name="Titel 5"/>
          <p:cNvSpPr>
            <a:spLocks noGrp="1"/>
          </p:cNvSpPr>
          <p:nvPr>
            <p:ph type="title"/>
          </p:nvPr>
        </p:nvSpPr>
        <p:spPr>
          <a:xfrm>
            <a:off x="539750" y="1713954"/>
            <a:ext cx="8061325" cy="384721"/>
          </a:xfrm>
        </p:spPr>
        <p:txBody>
          <a:bodyPr/>
          <a:lstStyle/>
          <a:p>
            <a:r>
              <a:rPr lang="de-DE" dirty="0"/>
              <a:t>Internet </a:t>
            </a:r>
            <a:r>
              <a:rPr lang="de-DE" dirty="0" err="1"/>
              <a:t>of</a:t>
            </a:r>
            <a:r>
              <a:rPr lang="de-DE" dirty="0"/>
              <a:t> Things - Definition</a:t>
            </a:r>
          </a:p>
        </p:txBody>
      </p:sp>
      <p:sp>
        <p:nvSpPr>
          <p:cNvPr id="7" name="Inhaltsplatzhalter 6"/>
          <p:cNvSpPr>
            <a:spLocks noGrp="1"/>
          </p:cNvSpPr>
          <p:nvPr>
            <p:ph idx="1"/>
          </p:nvPr>
        </p:nvSpPr>
        <p:spPr>
          <a:xfrm>
            <a:off x="539750" y="2196269"/>
            <a:ext cx="8061325" cy="3794956"/>
          </a:xfrm>
        </p:spPr>
        <p:txBody>
          <a:bodyPr/>
          <a:lstStyle/>
          <a:p>
            <a:r>
              <a:rPr lang="en-US" dirty="0"/>
              <a:t>What makes a physical thing become a virtual thing? -&gt; A </a:t>
            </a:r>
            <a:r>
              <a:rPr lang="en-US" dirty="0">
                <a:solidFill>
                  <a:schemeClr val="accent1"/>
                </a:solidFill>
              </a:rPr>
              <a:t>virtual representation </a:t>
            </a:r>
            <a:r>
              <a:rPr lang="en-US" dirty="0"/>
              <a:t>that allows other nodes or processes in our distributed system to access the thing is required:</a:t>
            </a:r>
          </a:p>
          <a:p>
            <a:pPr lvl="1">
              <a:buFont typeface="Arial" panose="020B0604020202020204" pitchFamily="34" charset="0"/>
              <a:buChar char="•"/>
            </a:pPr>
            <a:r>
              <a:rPr lang="en-US" dirty="0"/>
              <a:t>Packets may be tagged with RFID</a:t>
            </a:r>
          </a:p>
          <a:p>
            <a:pPr lvl="1">
              <a:buFont typeface="Arial" panose="020B0604020202020204" pitchFamily="34" charset="0"/>
              <a:buChar char="•"/>
            </a:pPr>
            <a:r>
              <a:rPr lang="en-US" dirty="0"/>
              <a:t>Kitchenware and cars may be shipped with embedded systems</a:t>
            </a:r>
          </a:p>
          <a:p>
            <a:pPr lvl="1">
              <a:buFont typeface="Arial" panose="020B0604020202020204" pitchFamily="34" charset="0"/>
              <a:buChar char="•"/>
            </a:pPr>
            <a:r>
              <a:rPr lang="en-US" dirty="0"/>
              <a:t>Parking areas may be monitored by sensors</a:t>
            </a:r>
          </a:p>
          <a:p>
            <a:pPr lvl="1">
              <a:buFont typeface="Symbol" panose="05050102010706020507" pitchFamily="18" charset="2"/>
              <a:buChar char="-"/>
            </a:pPr>
            <a:endParaRPr lang="en-US" dirty="0"/>
          </a:p>
          <a:p>
            <a:pPr>
              <a:buFont typeface="Symbol" panose="05050102010706020507" pitchFamily="18" charset="2"/>
              <a:buChar char="-"/>
            </a:pPr>
            <a:endParaRPr lang="en-US" dirty="0"/>
          </a:p>
          <a:p>
            <a:pPr>
              <a:buFont typeface="Symbol" panose="05050102010706020507" pitchFamily="18" charset="2"/>
              <a:buChar char="-"/>
            </a:pPr>
            <a:endParaRPr lang="en-US" dirty="0"/>
          </a:p>
        </p:txBody>
      </p:sp>
      <p:sp>
        <p:nvSpPr>
          <p:cNvPr id="4" name="Fußzeilenplatzhalter 3"/>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5" name="Foliennummernplatzhalter 4"/>
          <p:cNvSpPr>
            <a:spLocks noGrp="1"/>
          </p:cNvSpPr>
          <p:nvPr>
            <p:ph type="sldNum" sz="quarter" idx="11"/>
          </p:nvPr>
        </p:nvSpPr>
        <p:spPr/>
        <p:txBody>
          <a:bodyPr/>
          <a:lstStyle/>
          <a:p>
            <a:r>
              <a:rPr lang="de-DE" altLang="de-DE" dirty="0"/>
              <a:t>Slide </a:t>
            </a:r>
            <a:fld id="{B77A44E9-DA7C-451C-A2A5-79EA85890ED9}" type="slidenum">
              <a:rPr lang="de-DE" altLang="de-DE" smtClean="0"/>
              <a:pPr/>
              <a:t>45</a:t>
            </a:fld>
            <a:endParaRPr lang="de-DE" altLang="de-DE" dirty="0"/>
          </a:p>
        </p:txBody>
      </p:sp>
      <p:pic>
        <p:nvPicPr>
          <p:cNvPr id="2" name="Grafik 1"/>
          <p:cNvPicPr>
            <a:picLocks noChangeAspect="1"/>
          </p:cNvPicPr>
          <p:nvPr/>
        </p:nvPicPr>
        <p:blipFill>
          <a:blip r:embed="rId3"/>
          <a:stretch>
            <a:fillRect/>
          </a:stretch>
        </p:blipFill>
        <p:spPr>
          <a:xfrm>
            <a:off x="7101900" y="4536871"/>
            <a:ext cx="744777" cy="548313"/>
          </a:xfrm>
          <a:prstGeom prst="rect">
            <a:avLst/>
          </a:prstGeom>
        </p:spPr>
      </p:pic>
      <p:pic>
        <p:nvPicPr>
          <p:cNvPr id="3" name="Grafik 2"/>
          <p:cNvPicPr>
            <a:picLocks noChangeAspect="1"/>
          </p:cNvPicPr>
          <p:nvPr/>
        </p:nvPicPr>
        <p:blipFill>
          <a:blip r:embed="rId4"/>
          <a:stretch>
            <a:fillRect/>
          </a:stretch>
        </p:blipFill>
        <p:spPr>
          <a:xfrm>
            <a:off x="2137037" y="4909458"/>
            <a:ext cx="361588" cy="498170"/>
          </a:xfrm>
          <a:prstGeom prst="rect">
            <a:avLst/>
          </a:prstGeom>
        </p:spPr>
      </p:pic>
      <p:pic>
        <p:nvPicPr>
          <p:cNvPr id="9" name="Grafik 8"/>
          <p:cNvPicPr>
            <a:picLocks noChangeAspect="1"/>
          </p:cNvPicPr>
          <p:nvPr/>
        </p:nvPicPr>
        <p:blipFill>
          <a:blip r:embed="rId5"/>
          <a:stretch>
            <a:fillRect/>
          </a:stretch>
        </p:blipFill>
        <p:spPr>
          <a:xfrm>
            <a:off x="1956886" y="5574747"/>
            <a:ext cx="721890" cy="667303"/>
          </a:xfrm>
          <a:prstGeom prst="rect">
            <a:avLst/>
          </a:prstGeom>
        </p:spPr>
      </p:pic>
      <p:pic>
        <p:nvPicPr>
          <p:cNvPr id="10" name="Grafik 9"/>
          <p:cNvPicPr>
            <a:picLocks noChangeAspect="1"/>
          </p:cNvPicPr>
          <p:nvPr/>
        </p:nvPicPr>
        <p:blipFill>
          <a:blip r:embed="rId6"/>
          <a:stretch>
            <a:fillRect/>
          </a:stretch>
        </p:blipFill>
        <p:spPr>
          <a:xfrm>
            <a:off x="2691581" y="5645856"/>
            <a:ext cx="602770" cy="596194"/>
          </a:xfrm>
          <a:prstGeom prst="rect">
            <a:avLst/>
          </a:prstGeom>
        </p:spPr>
      </p:pic>
      <p:pic>
        <p:nvPicPr>
          <p:cNvPr id="11" name="Grafik 10"/>
          <p:cNvPicPr>
            <a:picLocks noChangeAspect="1"/>
          </p:cNvPicPr>
          <p:nvPr/>
        </p:nvPicPr>
        <p:blipFill>
          <a:blip r:embed="rId7"/>
          <a:stretch>
            <a:fillRect/>
          </a:stretch>
        </p:blipFill>
        <p:spPr>
          <a:xfrm>
            <a:off x="1115616" y="5797247"/>
            <a:ext cx="841270" cy="361097"/>
          </a:xfrm>
          <a:prstGeom prst="rect">
            <a:avLst/>
          </a:prstGeom>
        </p:spPr>
      </p:pic>
      <p:cxnSp>
        <p:nvCxnSpPr>
          <p:cNvPr id="12" name="Gekrümmte Verbindung 18"/>
          <p:cNvCxnSpPr>
            <a:stCxn id="11" idx="0"/>
            <a:endCxn id="3" idx="2"/>
          </p:cNvCxnSpPr>
          <p:nvPr/>
        </p:nvCxnSpPr>
        <p:spPr bwMode="auto">
          <a:xfrm rot="5400000" flipH="1" flipV="1">
            <a:off x="1732232" y="5211648"/>
            <a:ext cx="389619" cy="781580"/>
          </a:xfrm>
          <a:prstGeom prst="curvedConnector3">
            <a:avLst>
              <a:gd name="adj1" fmla="val 50000"/>
            </a:avLst>
          </a:prstGeom>
          <a:solidFill>
            <a:schemeClr val="tx2">
              <a:alpha val="89999"/>
            </a:schemeClr>
          </a:solidFill>
          <a:ln w="22225" cap="flat" cmpd="sng" algn="ctr">
            <a:solidFill>
              <a:schemeClr val="tx2">
                <a:lumMod val="50000"/>
              </a:schemeClr>
            </a:solidFill>
            <a:prstDash val="sysDash"/>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Gekrümmte Verbindung 18"/>
          <p:cNvCxnSpPr>
            <a:stCxn id="9" idx="0"/>
          </p:cNvCxnSpPr>
          <p:nvPr/>
        </p:nvCxnSpPr>
        <p:spPr bwMode="auto">
          <a:xfrm rot="5400000" flipH="1" flipV="1">
            <a:off x="2234273" y="5491187"/>
            <a:ext cx="167119" cy="3"/>
          </a:xfrm>
          <a:prstGeom prst="curvedConnector3">
            <a:avLst>
              <a:gd name="adj1" fmla="val 50000"/>
            </a:avLst>
          </a:prstGeom>
          <a:solidFill>
            <a:schemeClr val="tx2">
              <a:alpha val="89999"/>
            </a:schemeClr>
          </a:solidFill>
          <a:ln w="22225" cap="flat" cmpd="sng" algn="ctr">
            <a:solidFill>
              <a:schemeClr val="tx2">
                <a:lumMod val="50000"/>
              </a:schemeClr>
            </a:solidFill>
            <a:prstDash val="sysDash"/>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Gekrümmte Verbindung 18"/>
          <p:cNvCxnSpPr>
            <a:stCxn id="10" idx="0"/>
            <a:endCxn id="3" idx="2"/>
          </p:cNvCxnSpPr>
          <p:nvPr/>
        </p:nvCxnSpPr>
        <p:spPr bwMode="auto">
          <a:xfrm rot="16200000" flipV="1">
            <a:off x="2536285" y="5189174"/>
            <a:ext cx="238228" cy="675135"/>
          </a:xfrm>
          <a:prstGeom prst="curvedConnector3">
            <a:avLst>
              <a:gd name="adj1" fmla="val 50000"/>
            </a:avLst>
          </a:prstGeom>
          <a:solidFill>
            <a:schemeClr val="tx2">
              <a:alpha val="89999"/>
            </a:schemeClr>
          </a:solidFill>
          <a:ln w="22225" cap="flat" cmpd="sng" algn="ctr">
            <a:solidFill>
              <a:schemeClr val="tx2">
                <a:lumMod val="50000"/>
              </a:schemeClr>
            </a:solidFill>
            <a:prstDash val="sysDash"/>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Abgerundetes Rechteck 21"/>
          <p:cNvSpPr/>
          <p:nvPr/>
        </p:nvSpPr>
        <p:spPr bwMode="auto">
          <a:xfrm>
            <a:off x="5309708" y="5848074"/>
            <a:ext cx="432047" cy="227316"/>
          </a:xfrm>
          <a:prstGeom prst="roundRect">
            <a:avLst>
              <a:gd name="adj" fmla="val 9572"/>
            </a:avLst>
          </a:prstGeom>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050" b="1" i="0" u="none" strike="noStrike" cap="none" normalizeH="0" baseline="0" dirty="0">
                <a:ln>
                  <a:noFill/>
                </a:ln>
                <a:solidFill>
                  <a:schemeClr val="tx1"/>
                </a:solidFill>
                <a:effectLst/>
                <a:latin typeface="Arial" panose="020B0604020202020204" pitchFamily="34" charset="0"/>
              </a:rPr>
              <a:t>VR</a:t>
            </a:r>
          </a:p>
        </p:txBody>
      </p:sp>
      <p:pic>
        <p:nvPicPr>
          <p:cNvPr id="29" name="Grafik 28"/>
          <p:cNvPicPr>
            <a:picLocks noChangeAspect="1"/>
          </p:cNvPicPr>
          <p:nvPr/>
        </p:nvPicPr>
        <p:blipFill>
          <a:blip r:embed="rId5"/>
          <a:stretch>
            <a:fillRect/>
          </a:stretch>
        </p:blipFill>
        <p:spPr>
          <a:xfrm>
            <a:off x="5944244" y="5776965"/>
            <a:ext cx="721890" cy="667303"/>
          </a:xfrm>
          <a:prstGeom prst="rect">
            <a:avLst/>
          </a:prstGeom>
        </p:spPr>
      </p:pic>
      <p:pic>
        <p:nvPicPr>
          <p:cNvPr id="30" name="Grafik 29"/>
          <p:cNvPicPr>
            <a:picLocks noChangeAspect="1"/>
          </p:cNvPicPr>
          <p:nvPr/>
        </p:nvPicPr>
        <p:blipFill>
          <a:blip r:embed="rId6"/>
          <a:stretch>
            <a:fillRect/>
          </a:stretch>
        </p:blipFill>
        <p:spPr>
          <a:xfrm>
            <a:off x="6678939" y="5848074"/>
            <a:ext cx="602770" cy="596194"/>
          </a:xfrm>
          <a:prstGeom prst="rect">
            <a:avLst/>
          </a:prstGeom>
        </p:spPr>
      </p:pic>
      <p:pic>
        <p:nvPicPr>
          <p:cNvPr id="31" name="Grafik 30"/>
          <p:cNvPicPr>
            <a:picLocks noChangeAspect="1"/>
          </p:cNvPicPr>
          <p:nvPr/>
        </p:nvPicPr>
        <p:blipFill>
          <a:blip r:embed="rId7"/>
          <a:stretch>
            <a:fillRect/>
          </a:stretch>
        </p:blipFill>
        <p:spPr>
          <a:xfrm>
            <a:off x="5102974" y="5999465"/>
            <a:ext cx="841270" cy="361097"/>
          </a:xfrm>
          <a:prstGeom prst="rect">
            <a:avLst/>
          </a:prstGeom>
        </p:spPr>
      </p:pic>
      <p:sp>
        <p:nvSpPr>
          <p:cNvPr id="34" name="Abgerundetes Rechteck 33"/>
          <p:cNvSpPr/>
          <p:nvPr/>
        </p:nvSpPr>
        <p:spPr bwMode="auto">
          <a:xfrm>
            <a:off x="5265612" y="5085184"/>
            <a:ext cx="1826668" cy="257878"/>
          </a:xfrm>
          <a:prstGeom prst="roundRect">
            <a:avLst>
              <a:gd name="adj" fmla="val 9572"/>
            </a:avLst>
          </a:prstGeom>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000" b="1" i="0" u="none" strike="noStrike" cap="none" normalizeH="0" baseline="0" dirty="0">
                <a:ln>
                  <a:noFill/>
                </a:ln>
                <a:solidFill>
                  <a:schemeClr val="tx1"/>
                </a:solidFill>
                <a:effectLst/>
                <a:latin typeface="Arial" panose="020B0604020202020204" pitchFamily="34" charset="0"/>
              </a:rPr>
              <a:t>Information Network</a:t>
            </a:r>
          </a:p>
        </p:txBody>
      </p:sp>
      <p:cxnSp>
        <p:nvCxnSpPr>
          <p:cNvPr id="35" name="Gekrümmte Verbindung 18"/>
          <p:cNvCxnSpPr>
            <a:stCxn id="33" idx="0"/>
            <a:endCxn id="34" idx="2"/>
          </p:cNvCxnSpPr>
          <p:nvPr/>
        </p:nvCxnSpPr>
        <p:spPr bwMode="auto">
          <a:xfrm rot="16200000" flipV="1">
            <a:off x="6402828" y="5119181"/>
            <a:ext cx="407417" cy="855180"/>
          </a:xfrm>
          <a:prstGeom prst="curvedConnector3">
            <a:avLst>
              <a:gd name="adj1" fmla="val 50000"/>
            </a:avLst>
          </a:prstGeom>
          <a:solidFill>
            <a:schemeClr val="tx2">
              <a:alpha val="89999"/>
            </a:schemeClr>
          </a:solidFill>
          <a:ln w="22225" cap="flat" cmpd="sng" algn="ctr">
            <a:solidFill>
              <a:schemeClr val="tx2">
                <a:lumMod val="50000"/>
              </a:schemeClr>
            </a:solidFill>
            <a:prstDash val="sysDash"/>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Gekrümmte Verbindung 18"/>
          <p:cNvCxnSpPr>
            <a:stCxn id="32" idx="0"/>
            <a:endCxn id="34" idx="2"/>
          </p:cNvCxnSpPr>
          <p:nvPr/>
        </p:nvCxnSpPr>
        <p:spPr bwMode="auto">
          <a:xfrm rot="16200000" flipV="1">
            <a:off x="6085469" y="5436540"/>
            <a:ext cx="320245" cy="133290"/>
          </a:xfrm>
          <a:prstGeom prst="curvedConnector3">
            <a:avLst>
              <a:gd name="adj1" fmla="val 50000"/>
            </a:avLst>
          </a:prstGeom>
          <a:solidFill>
            <a:schemeClr val="tx2">
              <a:alpha val="89999"/>
            </a:schemeClr>
          </a:solidFill>
          <a:ln w="22225" cap="flat" cmpd="sng" algn="ctr">
            <a:solidFill>
              <a:schemeClr val="tx2">
                <a:lumMod val="50000"/>
              </a:schemeClr>
            </a:solidFill>
            <a:prstDash val="sysDash"/>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Gekrümmte Verbindung 18"/>
          <p:cNvCxnSpPr>
            <a:stCxn id="22" idx="0"/>
            <a:endCxn id="34" idx="2"/>
          </p:cNvCxnSpPr>
          <p:nvPr/>
        </p:nvCxnSpPr>
        <p:spPr bwMode="auto">
          <a:xfrm rot="5400000" flipH="1" flipV="1">
            <a:off x="5599833" y="5268961"/>
            <a:ext cx="505012" cy="653214"/>
          </a:xfrm>
          <a:prstGeom prst="curvedConnector3">
            <a:avLst>
              <a:gd name="adj1" fmla="val 50000"/>
            </a:avLst>
          </a:prstGeom>
          <a:solidFill>
            <a:schemeClr val="tx2">
              <a:alpha val="89999"/>
            </a:schemeClr>
          </a:solidFill>
          <a:ln w="22225" cap="flat" cmpd="sng" algn="ctr">
            <a:solidFill>
              <a:schemeClr val="tx2">
                <a:lumMod val="50000"/>
              </a:schemeClr>
            </a:solidFill>
            <a:prstDash val="sysDash"/>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Gekrümmte Verbindung 18"/>
          <p:cNvCxnSpPr>
            <a:stCxn id="34" idx="0"/>
            <a:endCxn id="2" idx="1"/>
          </p:cNvCxnSpPr>
          <p:nvPr/>
        </p:nvCxnSpPr>
        <p:spPr bwMode="auto">
          <a:xfrm rot="5400000" flipH="1" flipV="1">
            <a:off x="6503345" y="4486629"/>
            <a:ext cx="274156" cy="922954"/>
          </a:xfrm>
          <a:prstGeom prst="curvedConnector2">
            <a:avLst/>
          </a:prstGeom>
          <a:solidFill>
            <a:schemeClr val="tx2">
              <a:alpha val="89999"/>
            </a:schemeClr>
          </a:solidFill>
          <a:ln w="22225" cap="flat" cmpd="sng" algn="ctr">
            <a:solidFill>
              <a:schemeClr val="tx2">
                <a:lumMod val="50000"/>
              </a:schemeClr>
            </a:solidFill>
            <a:prstDash val="sysDash"/>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8" name="Grafik 47"/>
          <p:cNvPicPr>
            <a:picLocks noChangeAspect="1"/>
          </p:cNvPicPr>
          <p:nvPr/>
        </p:nvPicPr>
        <p:blipFill>
          <a:blip r:embed="rId4"/>
          <a:stretch>
            <a:fillRect/>
          </a:stretch>
        </p:blipFill>
        <p:spPr>
          <a:xfrm>
            <a:off x="8047764" y="4536871"/>
            <a:ext cx="361588" cy="498170"/>
          </a:xfrm>
          <a:prstGeom prst="rect">
            <a:avLst/>
          </a:prstGeom>
        </p:spPr>
      </p:pic>
      <p:cxnSp>
        <p:nvCxnSpPr>
          <p:cNvPr id="49" name="Gekrümmte Verbindung 18"/>
          <p:cNvCxnSpPr>
            <a:stCxn id="2" idx="3"/>
            <a:endCxn id="48" idx="1"/>
          </p:cNvCxnSpPr>
          <p:nvPr/>
        </p:nvCxnSpPr>
        <p:spPr bwMode="auto">
          <a:xfrm flipV="1">
            <a:off x="7846677" y="4785956"/>
            <a:ext cx="201087" cy="25072"/>
          </a:xfrm>
          <a:prstGeom prst="curvedConnector3">
            <a:avLst>
              <a:gd name="adj1" fmla="val 50000"/>
            </a:avLst>
          </a:prstGeom>
          <a:solidFill>
            <a:schemeClr val="tx2">
              <a:alpha val="89999"/>
            </a:schemeClr>
          </a:solidFill>
          <a:ln w="22225" cap="flat" cmpd="sng" algn="ctr">
            <a:solidFill>
              <a:schemeClr val="tx2">
                <a:lumMod val="50000"/>
              </a:schemeClr>
            </a:solidFill>
            <a:prstDash val="sysDash"/>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Gestreifter Pfeil nach rechts 51"/>
          <p:cNvSpPr/>
          <p:nvPr/>
        </p:nvSpPr>
        <p:spPr bwMode="auto">
          <a:xfrm>
            <a:off x="3787608" y="5501840"/>
            <a:ext cx="974707" cy="288032"/>
          </a:xfrm>
          <a:prstGeom prst="stripedRightArrow">
            <a:avLst/>
          </a:prstGeom>
          <a:ln>
            <a:noFill/>
          </a:ln>
          <a:effectLst/>
          <a:extLst/>
        </p:spPr>
        <p:style>
          <a:lnRef idx="0">
            <a:scrgbClr r="0" g="0" b="0"/>
          </a:lnRef>
          <a:fillRef idx="1003">
            <a:schemeClr val="dk2"/>
          </a:fillRef>
          <a:effectRef idx="0">
            <a:scrgbClr r="0" g="0" b="0"/>
          </a:effectRef>
          <a:fontRef idx="major"/>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052666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Abgerundetes Rechteck 32"/>
          <p:cNvSpPr/>
          <p:nvPr/>
        </p:nvSpPr>
        <p:spPr bwMode="auto">
          <a:xfrm>
            <a:off x="6818102" y="5750479"/>
            <a:ext cx="432047" cy="227316"/>
          </a:xfrm>
          <a:prstGeom prst="roundRect">
            <a:avLst>
              <a:gd name="adj" fmla="val 9572"/>
            </a:avLst>
          </a:prstGeom>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050" b="1" i="0" u="none" strike="noStrike" cap="none" normalizeH="0" baseline="0" dirty="0">
                <a:ln>
                  <a:noFill/>
                </a:ln>
                <a:solidFill>
                  <a:schemeClr val="tx1"/>
                </a:solidFill>
                <a:effectLst/>
                <a:latin typeface="Arial" panose="020B0604020202020204" pitchFamily="34" charset="0"/>
              </a:rPr>
              <a:t>VR</a:t>
            </a:r>
          </a:p>
        </p:txBody>
      </p:sp>
      <p:sp>
        <p:nvSpPr>
          <p:cNvPr id="32" name="Abgerundetes Rechteck 31"/>
          <p:cNvSpPr/>
          <p:nvPr/>
        </p:nvSpPr>
        <p:spPr bwMode="auto">
          <a:xfrm>
            <a:off x="6096212" y="5663307"/>
            <a:ext cx="432047" cy="227316"/>
          </a:xfrm>
          <a:prstGeom prst="roundRect">
            <a:avLst>
              <a:gd name="adj" fmla="val 9572"/>
            </a:avLst>
          </a:prstGeom>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050" b="1" i="0" u="none" strike="noStrike" cap="none" normalizeH="0" baseline="0" dirty="0">
                <a:ln>
                  <a:noFill/>
                </a:ln>
                <a:solidFill>
                  <a:schemeClr val="tx1"/>
                </a:solidFill>
                <a:effectLst/>
                <a:latin typeface="Arial" panose="020B0604020202020204" pitchFamily="34" charset="0"/>
              </a:rPr>
              <a:t>VR</a:t>
            </a:r>
          </a:p>
        </p:txBody>
      </p:sp>
      <p:sp>
        <p:nvSpPr>
          <p:cNvPr id="6" name="Titel 5"/>
          <p:cNvSpPr>
            <a:spLocks noGrp="1"/>
          </p:cNvSpPr>
          <p:nvPr>
            <p:ph type="title"/>
          </p:nvPr>
        </p:nvSpPr>
        <p:spPr>
          <a:xfrm>
            <a:off x="539750" y="1713954"/>
            <a:ext cx="8061325" cy="384721"/>
          </a:xfrm>
        </p:spPr>
        <p:txBody>
          <a:bodyPr/>
          <a:lstStyle/>
          <a:p>
            <a:r>
              <a:rPr lang="de-DE" dirty="0"/>
              <a:t>Internet </a:t>
            </a:r>
            <a:r>
              <a:rPr lang="de-DE" dirty="0" err="1"/>
              <a:t>of</a:t>
            </a:r>
            <a:r>
              <a:rPr lang="de-DE" dirty="0"/>
              <a:t> Things - Definition</a:t>
            </a:r>
          </a:p>
        </p:txBody>
      </p:sp>
      <p:sp>
        <p:nvSpPr>
          <p:cNvPr id="7" name="Inhaltsplatzhalter 6"/>
          <p:cNvSpPr>
            <a:spLocks noGrp="1"/>
          </p:cNvSpPr>
          <p:nvPr>
            <p:ph idx="1"/>
          </p:nvPr>
        </p:nvSpPr>
        <p:spPr>
          <a:xfrm>
            <a:off x="539750" y="2132013"/>
            <a:ext cx="8061325" cy="3859212"/>
          </a:xfrm>
        </p:spPr>
        <p:txBody>
          <a:bodyPr/>
          <a:lstStyle/>
          <a:p>
            <a:r>
              <a:rPr lang="en-US" dirty="0"/>
              <a:t>What is a virtual thing a.k.a. a virtual representation?</a:t>
            </a:r>
          </a:p>
          <a:p>
            <a:pPr lvl="1">
              <a:buFont typeface="Arial" panose="020B0604020202020204" pitchFamily="34" charset="0"/>
              <a:buChar char="•"/>
            </a:pPr>
            <a:r>
              <a:rPr lang="en-US" dirty="0"/>
              <a:t>A technical extension to the physical things that provides communication capabilities (e.g. an embedded system)</a:t>
            </a:r>
          </a:p>
          <a:p>
            <a:pPr lvl="1">
              <a:buFont typeface="Arial" panose="020B0604020202020204" pitchFamily="34" charset="0"/>
              <a:buChar char="•"/>
            </a:pPr>
            <a:r>
              <a:rPr lang="en-US" dirty="0"/>
              <a:t>A unique ID / address that allows us to connect to the thing based on its communication capabilities</a:t>
            </a:r>
          </a:p>
          <a:p>
            <a:pPr lvl="1">
              <a:buFont typeface="Arial" panose="020B0604020202020204" pitchFamily="34" charset="0"/>
              <a:buChar char="•"/>
            </a:pPr>
            <a:r>
              <a:rPr lang="en-US" dirty="0"/>
              <a:t>A (standardized) communication protocol and an interface that describe how to connect to the thing</a:t>
            </a:r>
          </a:p>
          <a:p>
            <a:pPr lvl="1">
              <a:buFont typeface="Arial" panose="020B0604020202020204" pitchFamily="34" charset="0"/>
              <a:buChar char="•"/>
            </a:pPr>
            <a:r>
              <a:rPr lang="en-US" dirty="0">
                <a:solidFill>
                  <a:schemeClr val="accent1"/>
                </a:solidFill>
              </a:rPr>
              <a:t>&gt; all together: integration of the thing into an information network and embedding it into processes/workflows</a:t>
            </a:r>
          </a:p>
          <a:p>
            <a:pPr lvl="1">
              <a:buFont typeface="Symbol" panose="05050102010706020507" pitchFamily="18" charset="2"/>
              <a:buChar char="-"/>
            </a:pPr>
            <a:endParaRPr lang="en-US" dirty="0"/>
          </a:p>
          <a:p>
            <a:pPr lvl="1">
              <a:buFont typeface="Symbol" panose="05050102010706020507" pitchFamily="18" charset="2"/>
              <a:buChar char="-"/>
            </a:pPr>
            <a:endParaRPr lang="en-US" dirty="0"/>
          </a:p>
          <a:p>
            <a:pPr>
              <a:buFont typeface="Symbol" panose="05050102010706020507" pitchFamily="18" charset="2"/>
              <a:buChar char="-"/>
            </a:pPr>
            <a:endParaRPr lang="en-US" dirty="0"/>
          </a:p>
          <a:p>
            <a:pPr>
              <a:buFont typeface="Symbol" panose="05050102010706020507" pitchFamily="18" charset="2"/>
              <a:buChar char="-"/>
            </a:pPr>
            <a:endParaRPr lang="en-US" dirty="0"/>
          </a:p>
        </p:txBody>
      </p:sp>
      <p:sp>
        <p:nvSpPr>
          <p:cNvPr id="4" name="Fußzeilenplatzhalter 3"/>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5" name="Foliennummernplatzhalter 4"/>
          <p:cNvSpPr>
            <a:spLocks noGrp="1"/>
          </p:cNvSpPr>
          <p:nvPr>
            <p:ph type="sldNum" sz="quarter" idx="11"/>
          </p:nvPr>
        </p:nvSpPr>
        <p:spPr/>
        <p:txBody>
          <a:bodyPr/>
          <a:lstStyle/>
          <a:p>
            <a:r>
              <a:rPr lang="de-DE" altLang="de-DE" dirty="0"/>
              <a:t>Slide </a:t>
            </a:r>
            <a:fld id="{B77A44E9-DA7C-451C-A2A5-79EA85890ED9}" type="slidenum">
              <a:rPr lang="de-DE" altLang="de-DE" smtClean="0"/>
              <a:pPr/>
              <a:t>46</a:t>
            </a:fld>
            <a:endParaRPr lang="de-DE" altLang="de-DE" dirty="0"/>
          </a:p>
        </p:txBody>
      </p:sp>
      <p:pic>
        <p:nvPicPr>
          <p:cNvPr id="2" name="Grafik 1"/>
          <p:cNvPicPr>
            <a:picLocks noChangeAspect="1"/>
          </p:cNvPicPr>
          <p:nvPr/>
        </p:nvPicPr>
        <p:blipFill>
          <a:blip r:embed="rId3"/>
          <a:stretch>
            <a:fillRect/>
          </a:stretch>
        </p:blipFill>
        <p:spPr>
          <a:xfrm>
            <a:off x="7101900" y="4536871"/>
            <a:ext cx="744777" cy="548313"/>
          </a:xfrm>
          <a:prstGeom prst="rect">
            <a:avLst/>
          </a:prstGeom>
        </p:spPr>
      </p:pic>
      <p:pic>
        <p:nvPicPr>
          <p:cNvPr id="3" name="Grafik 2"/>
          <p:cNvPicPr>
            <a:picLocks noChangeAspect="1"/>
          </p:cNvPicPr>
          <p:nvPr/>
        </p:nvPicPr>
        <p:blipFill>
          <a:blip r:embed="rId4"/>
          <a:stretch>
            <a:fillRect/>
          </a:stretch>
        </p:blipFill>
        <p:spPr>
          <a:xfrm>
            <a:off x="2137037" y="4909458"/>
            <a:ext cx="361588" cy="498170"/>
          </a:xfrm>
          <a:prstGeom prst="rect">
            <a:avLst/>
          </a:prstGeom>
        </p:spPr>
      </p:pic>
      <p:pic>
        <p:nvPicPr>
          <p:cNvPr id="9" name="Grafik 8"/>
          <p:cNvPicPr>
            <a:picLocks noChangeAspect="1"/>
          </p:cNvPicPr>
          <p:nvPr/>
        </p:nvPicPr>
        <p:blipFill>
          <a:blip r:embed="rId5"/>
          <a:stretch>
            <a:fillRect/>
          </a:stretch>
        </p:blipFill>
        <p:spPr>
          <a:xfrm>
            <a:off x="1956886" y="5574747"/>
            <a:ext cx="721890" cy="667303"/>
          </a:xfrm>
          <a:prstGeom prst="rect">
            <a:avLst/>
          </a:prstGeom>
        </p:spPr>
      </p:pic>
      <p:pic>
        <p:nvPicPr>
          <p:cNvPr id="10" name="Grafik 9"/>
          <p:cNvPicPr>
            <a:picLocks noChangeAspect="1"/>
          </p:cNvPicPr>
          <p:nvPr/>
        </p:nvPicPr>
        <p:blipFill>
          <a:blip r:embed="rId6"/>
          <a:stretch>
            <a:fillRect/>
          </a:stretch>
        </p:blipFill>
        <p:spPr>
          <a:xfrm>
            <a:off x="2691581" y="5645856"/>
            <a:ext cx="602770" cy="596194"/>
          </a:xfrm>
          <a:prstGeom prst="rect">
            <a:avLst/>
          </a:prstGeom>
        </p:spPr>
      </p:pic>
      <p:pic>
        <p:nvPicPr>
          <p:cNvPr id="11" name="Grafik 10"/>
          <p:cNvPicPr>
            <a:picLocks noChangeAspect="1"/>
          </p:cNvPicPr>
          <p:nvPr/>
        </p:nvPicPr>
        <p:blipFill>
          <a:blip r:embed="rId7"/>
          <a:stretch>
            <a:fillRect/>
          </a:stretch>
        </p:blipFill>
        <p:spPr>
          <a:xfrm>
            <a:off x="1115616" y="5797247"/>
            <a:ext cx="841270" cy="361097"/>
          </a:xfrm>
          <a:prstGeom prst="rect">
            <a:avLst/>
          </a:prstGeom>
        </p:spPr>
      </p:pic>
      <p:cxnSp>
        <p:nvCxnSpPr>
          <p:cNvPr id="12" name="Gekrümmte Verbindung 18"/>
          <p:cNvCxnSpPr>
            <a:stCxn id="11" idx="0"/>
            <a:endCxn id="3" idx="2"/>
          </p:cNvCxnSpPr>
          <p:nvPr/>
        </p:nvCxnSpPr>
        <p:spPr bwMode="auto">
          <a:xfrm rot="5400000" flipH="1" flipV="1">
            <a:off x="1732232" y="5211648"/>
            <a:ext cx="389619" cy="781580"/>
          </a:xfrm>
          <a:prstGeom prst="curvedConnector3">
            <a:avLst>
              <a:gd name="adj1" fmla="val 50000"/>
            </a:avLst>
          </a:prstGeom>
          <a:solidFill>
            <a:schemeClr val="tx2">
              <a:alpha val="89999"/>
            </a:schemeClr>
          </a:solidFill>
          <a:ln w="22225" cap="flat" cmpd="sng" algn="ctr">
            <a:solidFill>
              <a:schemeClr val="tx2">
                <a:lumMod val="50000"/>
              </a:schemeClr>
            </a:solidFill>
            <a:prstDash val="sysDash"/>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Gekrümmte Verbindung 18"/>
          <p:cNvCxnSpPr>
            <a:stCxn id="9" idx="0"/>
          </p:cNvCxnSpPr>
          <p:nvPr/>
        </p:nvCxnSpPr>
        <p:spPr bwMode="auto">
          <a:xfrm rot="5400000" flipH="1" flipV="1">
            <a:off x="2234273" y="5491187"/>
            <a:ext cx="167119" cy="3"/>
          </a:xfrm>
          <a:prstGeom prst="curvedConnector3">
            <a:avLst>
              <a:gd name="adj1" fmla="val 50000"/>
            </a:avLst>
          </a:prstGeom>
          <a:solidFill>
            <a:schemeClr val="tx2">
              <a:alpha val="89999"/>
            </a:schemeClr>
          </a:solidFill>
          <a:ln w="22225" cap="flat" cmpd="sng" algn="ctr">
            <a:solidFill>
              <a:schemeClr val="tx2">
                <a:lumMod val="50000"/>
              </a:schemeClr>
            </a:solidFill>
            <a:prstDash val="sysDash"/>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Gekrümmte Verbindung 18"/>
          <p:cNvCxnSpPr>
            <a:stCxn id="10" idx="0"/>
            <a:endCxn id="3" idx="2"/>
          </p:cNvCxnSpPr>
          <p:nvPr/>
        </p:nvCxnSpPr>
        <p:spPr bwMode="auto">
          <a:xfrm rot="16200000" flipV="1">
            <a:off x="2536285" y="5189174"/>
            <a:ext cx="238228" cy="675135"/>
          </a:xfrm>
          <a:prstGeom prst="curvedConnector3">
            <a:avLst>
              <a:gd name="adj1" fmla="val 50000"/>
            </a:avLst>
          </a:prstGeom>
          <a:solidFill>
            <a:schemeClr val="tx2">
              <a:alpha val="89999"/>
            </a:schemeClr>
          </a:solidFill>
          <a:ln w="22225" cap="flat" cmpd="sng" algn="ctr">
            <a:solidFill>
              <a:schemeClr val="tx2">
                <a:lumMod val="50000"/>
              </a:schemeClr>
            </a:solidFill>
            <a:prstDash val="sysDash"/>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Abgerundetes Rechteck 21"/>
          <p:cNvSpPr/>
          <p:nvPr/>
        </p:nvSpPr>
        <p:spPr bwMode="auto">
          <a:xfrm>
            <a:off x="5309708" y="5848074"/>
            <a:ext cx="432047" cy="227316"/>
          </a:xfrm>
          <a:prstGeom prst="roundRect">
            <a:avLst>
              <a:gd name="adj" fmla="val 9572"/>
            </a:avLst>
          </a:prstGeom>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050" b="1" i="0" u="none" strike="noStrike" cap="none" normalizeH="0" baseline="0" dirty="0">
                <a:ln>
                  <a:noFill/>
                </a:ln>
                <a:solidFill>
                  <a:schemeClr val="tx1"/>
                </a:solidFill>
                <a:effectLst/>
                <a:latin typeface="Arial" panose="020B0604020202020204" pitchFamily="34" charset="0"/>
              </a:rPr>
              <a:t>VR</a:t>
            </a:r>
          </a:p>
        </p:txBody>
      </p:sp>
      <p:pic>
        <p:nvPicPr>
          <p:cNvPr id="29" name="Grafik 28"/>
          <p:cNvPicPr>
            <a:picLocks noChangeAspect="1"/>
          </p:cNvPicPr>
          <p:nvPr/>
        </p:nvPicPr>
        <p:blipFill>
          <a:blip r:embed="rId5"/>
          <a:stretch>
            <a:fillRect/>
          </a:stretch>
        </p:blipFill>
        <p:spPr>
          <a:xfrm>
            <a:off x="5944244" y="5776965"/>
            <a:ext cx="721890" cy="667303"/>
          </a:xfrm>
          <a:prstGeom prst="rect">
            <a:avLst/>
          </a:prstGeom>
        </p:spPr>
      </p:pic>
      <p:pic>
        <p:nvPicPr>
          <p:cNvPr id="30" name="Grafik 29"/>
          <p:cNvPicPr>
            <a:picLocks noChangeAspect="1"/>
          </p:cNvPicPr>
          <p:nvPr/>
        </p:nvPicPr>
        <p:blipFill>
          <a:blip r:embed="rId6"/>
          <a:stretch>
            <a:fillRect/>
          </a:stretch>
        </p:blipFill>
        <p:spPr>
          <a:xfrm>
            <a:off x="6678939" y="5848074"/>
            <a:ext cx="602770" cy="596194"/>
          </a:xfrm>
          <a:prstGeom prst="rect">
            <a:avLst/>
          </a:prstGeom>
        </p:spPr>
      </p:pic>
      <p:pic>
        <p:nvPicPr>
          <p:cNvPr id="31" name="Grafik 30"/>
          <p:cNvPicPr>
            <a:picLocks noChangeAspect="1"/>
          </p:cNvPicPr>
          <p:nvPr/>
        </p:nvPicPr>
        <p:blipFill>
          <a:blip r:embed="rId7"/>
          <a:stretch>
            <a:fillRect/>
          </a:stretch>
        </p:blipFill>
        <p:spPr>
          <a:xfrm>
            <a:off x="5102974" y="5999465"/>
            <a:ext cx="841270" cy="361097"/>
          </a:xfrm>
          <a:prstGeom prst="rect">
            <a:avLst/>
          </a:prstGeom>
        </p:spPr>
      </p:pic>
      <p:sp>
        <p:nvSpPr>
          <p:cNvPr id="34" name="Abgerundetes Rechteck 33"/>
          <p:cNvSpPr/>
          <p:nvPr/>
        </p:nvSpPr>
        <p:spPr bwMode="auto">
          <a:xfrm>
            <a:off x="5265612" y="5085184"/>
            <a:ext cx="1826668" cy="257878"/>
          </a:xfrm>
          <a:prstGeom prst="roundRect">
            <a:avLst>
              <a:gd name="adj" fmla="val 9572"/>
            </a:avLst>
          </a:prstGeom>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000" b="1" i="0" u="none" strike="noStrike" cap="none" normalizeH="0" baseline="0" dirty="0">
                <a:ln>
                  <a:noFill/>
                </a:ln>
                <a:solidFill>
                  <a:schemeClr val="tx1"/>
                </a:solidFill>
                <a:effectLst/>
                <a:latin typeface="Arial" panose="020B0604020202020204" pitchFamily="34" charset="0"/>
              </a:rPr>
              <a:t>Information Network</a:t>
            </a:r>
          </a:p>
        </p:txBody>
      </p:sp>
      <p:cxnSp>
        <p:nvCxnSpPr>
          <p:cNvPr id="35" name="Gekrümmte Verbindung 18"/>
          <p:cNvCxnSpPr>
            <a:stCxn id="33" idx="0"/>
            <a:endCxn id="34" idx="2"/>
          </p:cNvCxnSpPr>
          <p:nvPr/>
        </p:nvCxnSpPr>
        <p:spPr bwMode="auto">
          <a:xfrm rot="16200000" flipV="1">
            <a:off x="6402828" y="5119181"/>
            <a:ext cx="407417" cy="855180"/>
          </a:xfrm>
          <a:prstGeom prst="curvedConnector3">
            <a:avLst>
              <a:gd name="adj1" fmla="val 50000"/>
            </a:avLst>
          </a:prstGeom>
          <a:solidFill>
            <a:schemeClr val="tx2">
              <a:alpha val="89999"/>
            </a:schemeClr>
          </a:solidFill>
          <a:ln w="22225" cap="flat" cmpd="sng" algn="ctr">
            <a:solidFill>
              <a:schemeClr val="tx2">
                <a:lumMod val="50000"/>
              </a:schemeClr>
            </a:solidFill>
            <a:prstDash val="sysDash"/>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Gekrümmte Verbindung 18"/>
          <p:cNvCxnSpPr>
            <a:stCxn id="32" idx="0"/>
            <a:endCxn id="34" idx="2"/>
          </p:cNvCxnSpPr>
          <p:nvPr/>
        </p:nvCxnSpPr>
        <p:spPr bwMode="auto">
          <a:xfrm rot="16200000" flipV="1">
            <a:off x="6085469" y="5436540"/>
            <a:ext cx="320245" cy="133290"/>
          </a:xfrm>
          <a:prstGeom prst="curvedConnector3">
            <a:avLst>
              <a:gd name="adj1" fmla="val 50000"/>
            </a:avLst>
          </a:prstGeom>
          <a:solidFill>
            <a:schemeClr val="tx2">
              <a:alpha val="89999"/>
            </a:schemeClr>
          </a:solidFill>
          <a:ln w="22225" cap="flat" cmpd="sng" algn="ctr">
            <a:solidFill>
              <a:schemeClr val="tx2">
                <a:lumMod val="50000"/>
              </a:schemeClr>
            </a:solidFill>
            <a:prstDash val="sysDash"/>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Gekrümmte Verbindung 18"/>
          <p:cNvCxnSpPr>
            <a:stCxn id="22" idx="0"/>
            <a:endCxn id="34" idx="2"/>
          </p:cNvCxnSpPr>
          <p:nvPr/>
        </p:nvCxnSpPr>
        <p:spPr bwMode="auto">
          <a:xfrm rot="5400000" flipH="1" flipV="1">
            <a:off x="5599833" y="5268961"/>
            <a:ext cx="505012" cy="653214"/>
          </a:xfrm>
          <a:prstGeom prst="curvedConnector3">
            <a:avLst>
              <a:gd name="adj1" fmla="val 50000"/>
            </a:avLst>
          </a:prstGeom>
          <a:solidFill>
            <a:schemeClr val="tx2">
              <a:alpha val="89999"/>
            </a:schemeClr>
          </a:solidFill>
          <a:ln w="22225" cap="flat" cmpd="sng" algn="ctr">
            <a:solidFill>
              <a:schemeClr val="tx2">
                <a:lumMod val="50000"/>
              </a:schemeClr>
            </a:solidFill>
            <a:prstDash val="sysDash"/>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Gekrümmte Verbindung 18"/>
          <p:cNvCxnSpPr>
            <a:stCxn id="34" idx="0"/>
            <a:endCxn id="2" idx="1"/>
          </p:cNvCxnSpPr>
          <p:nvPr/>
        </p:nvCxnSpPr>
        <p:spPr bwMode="auto">
          <a:xfrm rot="5400000" flipH="1" flipV="1">
            <a:off x="6503345" y="4486629"/>
            <a:ext cx="274156" cy="922954"/>
          </a:xfrm>
          <a:prstGeom prst="curvedConnector2">
            <a:avLst/>
          </a:prstGeom>
          <a:solidFill>
            <a:schemeClr val="tx2">
              <a:alpha val="89999"/>
            </a:schemeClr>
          </a:solidFill>
          <a:ln w="22225" cap="flat" cmpd="sng" algn="ctr">
            <a:solidFill>
              <a:schemeClr val="tx2">
                <a:lumMod val="50000"/>
              </a:schemeClr>
            </a:solidFill>
            <a:prstDash val="sysDash"/>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8" name="Grafik 47"/>
          <p:cNvPicPr>
            <a:picLocks noChangeAspect="1"/>
          </p:cNvPicPr>
          <p:nvPr/>
        </p:nvPicPr>
        <p:blipFill>
          <a:blip r:embed="rId4"/>
          <a:stretch>
            <a:fillRect/>
          </a:stretch>
        </p:blipFill>
        <p:spPr>
          <a:xfrm>
            <a:off x="8047764" y="4536871"/>
            <a:ext cx="361588" cy="498170"/>
          </a:xfrm>
          <a:prstGeom prst="rect">
            <a:avLst/>
          </a:prstGeom>
        </p:spPr>
      </p:pic>
      <p:cxnSp>
        <p:nvCxnSpPr>
          <p:cNvPr id="49" name="Gekrümmte Verbindung 18"/>
          <p:cNvCxnSpPr>
            <a:stCxn id="2" idx="3"/>
            <a:endCxn id="48" idx="1"/>
          </p:cNvCxnSpPr>
          <p:nvPr/>
        </p:nvCxnSpPr>
        <p:spPr bwMode="auto">
          <a:xfrm flipV="1">
            <a:off x="7846677" y="4785956"/>
            <a:ext cx="201087" cy="25072"/>
          </a:xfrm>
          <a:prstGeom prst="curvedConnector3">
            <a:avLst>
              <a:gd name="adj1" fmla="val 50000"/>
            </a:avLst>
          </a:prstGeom>
          <a:solidFill>
            <a:schemeClr val="tx2">
              <a:alpha val="89999"/>
            </a:schemeClr>
          </a:solidFill>
          <a:ln w="22225" cap="flat" cmpd="sng" algn="ctr">
            <a:solidFill>
              <a:schemeClr val="tx2">
                <a:lumMod val="50000"/>
              </a:schemeClr>
            </a:solidFill>
            <a:prstDash val="sysDash"/>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Gestreifter Pfeil nach rechts 51"/>
          <p:cNvSpPr/>
          <p:nvPr/>
        </p:nvSpPr>
        <p:spPr bwMode="auto">
          <a:xfrm>
            <a:off x="3787608" y="5501840"/>
            <a:ext cx="974707" cy="288032"/>
          </a:xfrm>
          <a:prstGeom prst="stripedRightArrow">
            <a:avLst/>
          </a:prstGeom>
          <a:ln>
            <a:noFill/>
          </a:ln>
          <a:effectLst/>
          <a:extLst/>
        </p:spPr>
        <p:style>
          <a:lnRef idx="0">
            <a:scrgbClr r="0" g="0" b="0"/>
          </a:lnRef>
          <a:fillRef idx="1003">
            <a:schemeClr val="dk2"/>
          </a:fillRef>
          <a:effectRef idx="0">
            <a:scrgbClr r="0" g="0" b="0"/>
          </a:effectRef>
          <a:fontRef idx="major"/>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455653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9750" y="1740115"/>
            <a:ext cx="8061325" cy="358560"/>
          </a:xfrm>
        </p:spPr>
        <p:txBody>
          <a:bodyPr/>
          <a:lstStyle/>
          <a:p>
            <a:r>
              <a:rPr lang="en-US" dirty="0"/>
              <a:t>Internet of Things – M2M</a:t>
            </a:r>
          </a:p>
        </p:txBody>
      </p:sp>
      <p:sp>
        <p:nvSpPr>
          <p:cNvPr id="3" name="Inhaltsplatzhalter 2"/>
          <p:cNvSpPr>
            <a:spLocks noGrp="1"/>
          </p:cNvSpPr>
          <p:nvPr>
            <p:ph idx="1"/>
          </p:nvPr>
        </p:nvSpPr>
        <p:spPr>
          <a:xfrm>
            <a:off x="539750" y="2098675"/>
            <a:ext cx="8061325" cy="3892550"/>
          </a:xfrm>
        </p:spPr>
        <p:txBody>
          <a:bodyPr/>
          <a:lstStyle/>
          <a:p>
            <a:r>
              <a:rPr lang="en-US" dirty="0">
                <a:solidFill>
                  <a:schemeClr val="accent1"/>
                </a:solidFill>
              </a:rPr>
              <a:t>Machine to Machine communication (M2M) </a:t>
            </a:r>
            <a:r>
              <a:rPr lang="en-US" dirty="0"/>
              <a:t>is one of the building blocks ..</a:t>
            </a:r>
          </a:p>
          <a:p>
            <a:endParaRPr lang="en-US" dirty="0"/>
          </a:p>
          <a:p>
            <a:r>
              <a:rPr lang="en-US" dirty="0"/>
              <a:t>Definition by M2M Alliance (loosely translated):</a:t>
            </a:r>
          </a:p>
          <a:p>
            <a:pPr lvl="1">
              <a:buFont typeface="Arial" panose="020B0604020202020204" pitchFamily="34" charset="0"/>
              <a:buChar char="•"/>
            </a:pPr>
            <a:r>
              <a:rPr lang="en-US" i="1" dirty="0"/>
              <a:t>“M2M is the ability of two technical systems like machinery, vehicles or containers to exchange data with each other or with a central instance in an automated manner.”</a:t>
            </a:r>
          </a:p>
          <a:p>
            <a:pPr marL="539750" lvl="1" indent="0">
              <a:buNone/>
            </a:pPr>
            <a:endParaRPr lang="en-US" i="1" dirty="0"/>
          </a:p>
          <a:p>
            <a:pPr lvl="1"/>
            <a:endParaRPr lang="en-US" b="1" dirty="0"/>
          </a:p>
          <a:p>
            <a:pPr marL="98425" indent="0"/>
            <a:endParaRPr lang="en-US" b="1" dirty="0"/>
          </a:p>
        </p:txBody>
      </p:sp>
      <p:sp>
        <p:nvSpPr>
          <p:cNvPr id="4" name="Fußzeilenplatzhalter 3"/>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5" name="Foliennummernplatzhalter 4"/>
          <p:cNvSpPr>
            <a:spLocks noGrp="1"/>
          </p:cNvSpPr>
          <p:nvPr>
            <p:ph type="sldNum" sz="quarter" idx="11"/>
          </p:nvPr>
        </p:nvSpPr>
        <p:spPr/>
        <p:txBody>
          <a:bodyPr/>
          <a:lstStyle/>
          <a:p>
            <a:r>
              <a:rPr lang="en-US" altLang="de-DE" dirty="0"/>
              <a:t>Slide </a:t>
            </a:r>
            <a:fld id="{EA72B010-C6DB-42A1-A25B-7BA4A7AE9CB7}" type="slidenum">
              <a:rPr lang="en-US" altLang="de-DE" smtClean="0"/>
              <a:pPr/>
              <a:t>47</a:t>
            </a:fld>
            <a:endParaRPr lang="en-US" altLang="de-DE" dirty="0"/>
          </a:p>
        </p:txBody>
      </p:sp>
    </p:spTree>
    <p:extLst>
      <p:ext uri="{BB962C8B-B14F-4D97-AF65-F5344CB8AC3E}">
        <p14:creationId xmlns:p14="http://schemas.microsoft.com/office/powerpoint/2010/main" val="10998673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9750" y="1740115"/>
            <a:ext cx="8061325" cy="358560"/>
          </a:xfrm>
        </p:spPr>
        <p:txBody>
          <a:bodyPr/>
          <a:lstStyle/>
          <a:p>
            <a:r>
              <a:rPr lang="de-DE" dirty="0"/>
              <a:t>Internet </a:t>
            </a:r>
            <a:r>
              <a:rPr lang="de-DE" dirty="0" err="1"/>
              <a:t>of</a:t>
            </a:r>
            <a:r>
              <a:rPr lang="de-DE" dirty="0"/>
              <a:t> Things – M2M</a:t>
            </a:r>
          </a:p>
        </p:txBody>
      </p:sp>
      <p:sp>
        <p:nvSpPr>
          <p:cNvPr id="3" name="Inhaltsplatzhalter 2"/>
          <p:cNvSpPr>
            <a:spLocks noGrp="1"/>
          </p:cNvSpPr>
          <p:nvPr>
            <p:ph idx="1"/>
          </p:nvPr>
        </p:nvSpPr>
        <p:spPr>
          <a:xfrm>
            <a:off x="539750" y="2132013"/>
            <a:ext cx="8061325" cy="3859212"/>
          </a:xfrm>
        </p:spPr>
        <p:txBody>
          <a:bodyPr/>
          <a:lstStyle/>
          <a:p>
            <a:r>
              <a:rPr lang="en-US" dirty="0"/>
              <a:t>An M2M architecture consists of a:</a:t>
            </a:r>
          </a:p>
          <a:p>
            <a:pPr lvl="1">
              <a:buFont typeface="Arial" panose="020B0604020202020204" pitchFamily="34" charset="0"/>
              <a:buChar char="•"/>
            </a:pPr>
            <a:r>
              <a:rPr lang="en-US" dirty="0">
                <a:solidFill>
                  <a:schemeClr val="accent1"/>
                </a:solidFill>
              </a:rPr>
              <a:t>Data Endpoint (DEP): </a:t>
            </a:r>
            <a:r>
              <a:rPr lang="en-US" dirty="0"/>
              <a:t>technical extension to the physical things that provides communication capabilities and collects data from it</a:t>
            </a:r>
          </a:p>
          <a:p>
            <a:pPr lvl="1"/>
            <a:endParaRPr lang="en-US" i="1" dirty="0"/>
          </a:p>
          <a:p>
            <a:pPr lvl="1"/>
            <a:endParaRPr lang="de-DE" b="1" dirty="0"/>
          </a:p>
          <a:p>
            <a:pPr marL="98425" indent="0"/>
            <a:endParaRPr lang="de-DE" b="1" dirty="0"/>
          </a:p>
        </p:txBody>
      </p:sp>
      <p:sp>
        <p:nvSpPr>
          <p:cNvPr id="4" name="Fußzeilenplatzhalter 3"/>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5" name="Foliennummernplatzhalter 4"/>
          <p:cNvSpPr>
            <a:spLocks noGrp="1"/>
          </p:cNvSpPr>
          <p:nvPr>
            <p:ph type="sldNum" sz="quarter" idx="11"/>
          </p:nvPr>
        </p:nvSpPr>
        <p:spPr/>
        <p:txBody>
          <a:bodyPr/>
          <a:lstStyle/>
          <a:p>
            <a:r>
              <a:rPr lang="de-DE" altLang="de-DE" dirty="0"/>
              <a:t>Slide </a:t>
            </a:r>
            <a:fld id="{EA72B010-C6DB-42A1-A25B-7BA4A7AE9CB7}" type="slidenum">
              <a:rPr lang="de-DE" altLang="de-DE" smtClean="0"/>
              <a:pPr/>
              <a:t>48</a:t>
            </a:fld>
            <a:endParaRPr lang="de-DE" altLang="de-DE" dirty="0"/>
          </a:p>
        </p:txBody>
      </p:sp>
      <p:sp>
        <p:nvSpPr>
          <p:cNvPr id="7" name="Abgerundetes Rechteck 6"/>
          <p:cNvSpPr/>
          <p:nvPr/>
        </p:nvSpPr>
        <p:spPr bwMode="auto">
          <a:xfrm>
            <a:off x="611560" y="5085184"/>
            <a:ext cx="1944216" cy="1102592"/>
          </a:xfrm>
          <a:prstGeom prst="roundRect">
            <a:avLst>
              <a:gd name="adj" fmla="val 9108"/>
            </a:avLst>
          </a:prstGeom>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panose="020B0604020202020204" pitchFamily="34" charset="0"/>
            </a:endParaRPr>
          </a:p>
        </p:txBody>
      </p:sp>
      <p:sp>
        <p:nvSpPr>
          <p:cNvPr id="8" name="Abgerundetes Rechteck 7"/>
          <p:cNvSpPr/>
          <p:nvPr/>
        </p:nvSpPr>
        <p:spPr bwMode="auto">
          <a:xfrm>
            <a:off x="719670" y="5157192"/>
            <a:ext cx="972009" cy="878184"/>
          </a:xfrm>
          <a:prstGeom prst="roundRect">
            <a:avLst>
              <a:gd name="adj" fmla="val 9108"/>
            </a:avLst>
          </a:prstGeom>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200" b="0" i="0" u="none" strike="noStrike" cap="none" normalizeH="0" baseline="0" dirty="0" err="1">
                <a:ln>
                  <a:noFill/>
                </a:ln>
                <a:solidFill>
                  <a:schemeClr val="tx1"/>
                </a:solidFill>
                <a:effectLst/>
                <a:latin typeface="Arial" panose="020B0604020202020204" pitchFamily="34" charset="0"/>
              </a:rPr>
              <a:t>Machinery</a:t>
            </a:r>
            <a:endParaRPr kumimoji="0" lang="de-DE" sz="1200" b="0" i="0" u="none" strike="noStrike" cap="none" normalizeH="0" baseline="0" dirty="0">
              <a:ln>
                <a:noFill/>
              </a:ln>
              <a:solidFill>
                <a:schemeClr val="tx1"/>
              </a:solidFill>
              <a:effectLst/>
              <a:latin typeface="Arial" panose="020B0604020202020204" pitchFamily="34" charset="0"/>
            </a:endParaRPr>
          </a:p>
        </p:txBody>
      </p:sp>
      <p:pic>
        <p:nvPicPr>
          <p:cNvPr id="9" name="Grafik 8"/>
          <p:cNvPicPr>
            <a:picLocks noChangeAspect="1"/>
          </p:cNvPicPr>
          <p:nvPr/>
        </p:nvPicPr>
        <p:blipFill>
          <a:blip r:embed="rId2"/>
          <a:stretch>
            <a:fillRect/>
          </a:stretch>
        </p:blipFill>
        <p:spPr>
          <a:xfrm>
            <a:off x="885054" y="5204062"/>
            <a:ext cx="641240" cy="635503"/>
          </a:xfrm>
          <a:prstGeom prst="rect">
            <a:avLst/>
          </a:prstGeom>
        </p:spPr>
      </p:pic>
      <p:sp>
        <p:nvSpPr>
          <p:cNvPr id="10" name="Abgerundetes Rechteck 9"/>
          <p:cNvSpPr/>
          <p:nvPr/>
        </p:nvSpPr>
        <p:spPr bwMode="auto">
          <a:xfrm>
            <a:off x="1870002" y="5465983"/>
            <a:ext cx="582896" cy="324947"/>
          </a:xfrm>
          <a:prstGeom prst="roundRect">
            <a:avLst>
              <a:gd name="adj" fmla="val 9572"/>
            </a:avLst>
          </a:prstGeom>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050" b="1" i="0" u="none" strike="noStrike" cap="none" normalizeH="0" baseline="0" dirty="0">
                <a:ln>
                  <a:noFill/>
                </a:ln>
                <a:solidFill>
                  <a:schemeClr val="tx1"/>
                </a:solidFill>
                <a:effectLst/>
                <a:latin typeface="Arial" panose="020B0604020202020204" pitchFamily="34" charset="0"/>
              </a:rPr>
              <a:t>DEP</a:t>
            </a:r>
          </a:p>
        </p:txBody>
      </p:sp>
      <p:pic>
        <p:nvPicPr>
          <p:cNvPr id="11" name="Grafik 10"/>
          <p:cNvPicPr>
            <a:picLocks noChangeAspect="1"/>
          </p:cNvPicPr>
          <p:nvPr/>
        </p:nvPicPr>
        <p:blipFill>
          <a:blip r:embed="rId3"/>
          <a:stretch>
            <a:fillRect/>
          </a:stretch>
        </p:blipFill>
        <p:spPr>
          <a:xfrm>
            <a:off x="1547664" y="5229200"/>
            <a:ext cx="704879" cy="365919"/>
          </a:xfrm>
          <a:prstGeom prst="rect">
            <a:avLst/>
          </a:prstGeom>
        </p:spPr>
      </p:pic>
      <p:cxnSp>
        <p:nvCxnSpPr>
          <p:cNvPr id="12" name="Gekrümmte Verbindung 18"/>
          <p:cNvCxnSpPr>
            <a:stCxn id="9" idx="3"/>
            <a:endCxn id="10" idx="1"/>
          </p:cNvCxnSpPr>
          <p:nvPr/>
        </p:nvCxnSpPr>
        <p:spPr bwMode="auto">
          <a:xfrm>
            <a:off x="1526294" y="5521814"/>
            <a:ext cx="343708" cy="106643"/>
          </a:xfrm>
          <a:prstGeom prst="curvedConnector3">
            <a:avLst>
              <a:gd name="adj1" fmla="val 50000"/>
            </a:avLst>
          </a:prstGeom>
          <a:solidFill>
            <a:schemeClr val="tx2">
              <a:alpha val="89999"/>
            </a:schemeClr>
          </a:solidFill>
          <a:ln w="22225" cap="flat" cmpd="sng" algn="ctr">
            <a:solidFill>
              <a:schemeClr val="tx2">
                <a:lumMod val="50000"/>
              </a:schemeClr>
            </a:solidFill>
            <a:prstDash val="sysDash"/>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0793899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9750" y="1740115"/>
            <a:ext cx="8061325" cy="358560"/>
          </a:xfrm>
        </p:spPr>
        <p:txBody>
          <a:bodyPr/>
          <a:lstStyle/>
          <a:p>
            <a:r>
              <a:rPr lang="de-DE" dirty="0"/>
              <a:t>Internet </a:t>
            </a:r>
            <a:r>
              <a:rPr lang="de-DE" dirty="0" err="1"/>
              <a:t>of</a:t>
            </a:r>
            <a:r>
              <a:rPr lang="de-DE" dirty="0"/>
              <a:t> Things – M2M</a:t>
            </a:r>
          </a:p>
        </p:txBody>
      </p:sp>
      <p:sp>
        <p:nvSpPr>
          <p:cNvPr id="3" name="Inhaltsplatzhalter 2"/>
          <p:cNvSpPr>
            <a:spLocks noGrp="1"/>
          </p:cNvSpPr>
          <p:nvPr>
            <p:ph idx="1"/>
          </p:nvPr>
        </p:nvSpPr>
        <p:spPr>
          <a:xfrm>
            <a:off x="539750" y="2132013"/>
            <a:ext cx="8061325" cy="3859212"/>
          </a:xfrm>
        </p:spPr>
        <p:txBody>
          <a:bodyPr/>
          <a:lstStyle/>
          <a:p>
            <a:r>
              <a:rPr lang="en-US" dirty="0"/>
              <a:t>An M2M architecture consists of a:</a:t>
            </a:r>
          </a:p>
          <a:p>
            <a:pPr lvl="1">
              <a:buFont typeface="Arial" panose="020B0604020202020204" pitchFamily="34" charset="0"/>
              <a:buChar char="•"/>
            </a:pPr>
            <a:r>
              <a:rPr lang="en-US" dirty="0">
                <a:solidFill>
                  <a:schemeClr val="tx1"/>
                </a:solidFill>
              </a:rPr>
              <a:t>Data End Point (DEP): technical extension to the physical things that provides communication capabilities and collects data from it</a:t>
            </a:r>
          </a:p>
          <a:p>
            <a:pPr lvl="1">
              <a:buFont typeface="Arial" panose="020B0604020202020204" pitchFamily="34" charset="0"/>
              <a:buChar char="•"/>
            </a:pPr>
            <a:r>
              <a:rPr lang="en-US" dirty="0">
                <a:solidFill>
                  <a:schemeClr val="accent1"/>
                </a:solidFill>
              </a:rPr>
              <a:t>Data Integration Point (DIP): </a:t>
            </a:r>
            <a:r>
              <a:rPr lang="en-US" dirty="0"/>
              <a:t>collects data from the DEPs or sends control commands to them</a:t>
            </a:r>
          </a:p>
          <a:p>
            <a:pPr lvl="1"/>
            <a:endParaRPr lang="de-DE" b="1" dirty="0"/>
          </a:p>
          <a:p>
            <a:pPr marL="98425" indent="0"/>
            <a:endParaRPr lang="de-DE" b="1" dirty="0"/>
          </a:p>
        </p:txBody>
      </p:sp>
      <p:sp>
        <p:nvSpPr>
          <p:cNvPr id="4" name="Fußzeilenplatzhalter 3"/>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5" name="Foliennummernplatzhalter 4"/>
          <p:cNvSpPr>
            <a:spLocks noGrp="1"/>
          </p:cNvSpPr>
          <p:nvPr>
            <p:ph type="sldNum" sz="quarter" idx="11"/>
          </p:nvPr>
        </p:nvSpPr>
        <p:spPr/>
        <p:txBody>
          <a:bodyPr/>
          <a:lstStyle/>
          <a:p>
            <a:r>
              <a:rPr lang="de-DE" altLang="de-DE" dirty="0"/>
              <a:t>Slide </a:t>
            </a:r>
            <a:fld id="{EA72B010-C6DB-42A1-A25B-7BA4A7AE9CB7}" type="slidenum">
              <a:rPr lang="de-DE" altLang="de-DE" smtClean="0"/>
              <a:pPr/>
              <a:t>49</a:t>
            </a:fld>
            <a:endParaRPr lang="de-DE" altLang="de-DE" dirty="0"/>
          </a:p>
        </p:txBody>
      </p:sp>
      <p:sp>
        <p:nvSpPr>
          <p:cNvPr id="6" name="Abgerundetes Rechteck 5"/>
          <p:cNvSpPr/>
          <p:nvPr/>
        </p:nvSpPr>
        <p:spPr bwMode="auto">
          <a:xfrm>
            <a:off x="5762900" y="5023839"/>
            <a:ext cx="1642109" cy="1102592"/>
          </a:xfrm>
          <a:prstGeom prst="roundRect">
            <a:avLst>
              <a:gd name="adj" fmla="val 9108"/>
            </a:avLst>
          </a:prstGeom>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panose="020B0604020202020204" pitchFamily="34" charset="0"/>
            </a:endParaRPr>
          </a:p>
        </p:txBody>
      </p:sp>
      <p:sp>
        <p:nvSpPr>
          <p:cNvPr id="7" name="Abgerundetes Rechteck 6"/>
          <p:cNvSpPr/>
          <p:nvPr/>
        </p:nvSpPr>
        <p:spPr bwMode="auto">
          <a:xfrm>
            <a:off x="611560" y="5085184"/>
            <a:ext cx="1944216" cy="1102592"/>
          </a:xfrm>
          <a:prstGeom prst="roundRect">
            <a:avLst>
              <a:gd name="adj" fmla="val 9108"/>
            </a:avLst>
          </a:prstGeom>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panose="020B0604020202020204" pitchFamily="34" charset="0"/>
            </a:endParaRPr>
          </a:p>
        </p:txBody>
      </p:sp>
      <p:sp>
        <p:nvSpPr>
          <p:cNvPr id="8" name="Abgerundetes Rechteck 7"/>
          <p:cNvSpPr/>
          <p:nvPr/>
        </p:nvSpPr>
        <p:spPr bwMode="auto">
          <a:xfrm>
            <a:off x="719670" y="5157192"/>
            <a:ext cx="972009" cy="878184"/>
          </a:xfrm>
          <a:prstGeom prst="roundRect">
            <a:avLst>
              <a:gd name="adj" fmla="val 9108"/>
            </a:avLst>
          </a:prstGeom>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200" b="0" i="0" u="none" strike="noStrike" cap="none" normalizeH="0" baseline="0" dirty="0" err="1">
                <a:ln>
                  <a:noFill/>
                </a:ln>
                <a:solidFill>
                  <a:schemeClr val="tx1"/>
                </a:solidFill>
                <a:effectLst/>
                <a:latin typeface="Arial" panose="020B0604020202020204" pitchFamily="34" charset="0"/>
              </a:rPr>
              <a:t>Machinery</a:t>
            </a:r>
            <a:endParaRPr kumimoji="0" lang="de-DE" sz="1200" b="0" i="0" u="none" strike="noStrike" cap="none" normalizeH="0" baseline="0" dirty="0">
              <a:ln>
                <a:noFill/>
              </a:ln>
              <a:solidFill>
                <a:schemeClr val="tx1"/>
              </a:solidFill>
              <a:effectLst/>
              <a:latin typeface="Arial" panose="020B0604020202020204" pitchFamily="34" charset="0"/>
            </a:endParaRPr>
          </a:p>
        </p:txBody>
      </p:sp>
      <p:pic>
        <p:nvPicPr>
          <p:cNvPr id="9" name="Grafik 8"/>
          <p:cNvPicPr>
            <a:picLocks noChangeAspect="1"/>
          </p:cNvPicPr>
          <p:nvPr/>
        </p:nvPicPr>
        <p:blipFill>
          <a:blip r:embed="rId2"/>
          <a:stretch>
            <a:fillRect/>
          </a:stretch>
        </p:blipFill>
        <p:spPr>
          <a:xfrm>
            <a:off x="885054" y="5204062"/>
            <a:ext cx="641240" cy="635503"/>
          </a:xfrm>
          <a:prstGeom prst="rect">
            <a:avLst/>
          </a:prstGeom>
        </p:spPr>
      </p:pic>
      <p:sp>
        <p:nvSpPr>
          <p:cNvPr id="10" name="Abgerundetes Rechteck 9"/>
          <p:cNvSpPr/>
          <p:nvPr/>
        </p:nvSpPr>
        <p:spPr bwMode="auto">
          <a:xfrm>
            <a:off x="1870002" y="5465983"/>
            <a:ext cx="582896" cy="324947"/>
          </a:xfrm>
          <a:prstGeom prst="roundRect">
            <a:avLst>
              <a:gd name="adj" fmla="val 9572"/>
            </a:avLst>
          </a:prstGeom>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050" b="1" i="0" u="none" strike="noStrike" cap="none" normalizeH="0" baseline="0" dirty="0">
                <a:ln>
                  <a:noFill/>
                </a:ln>
                <a:solidFill>
                  <a:schemeClr val="tx1"/>
                </a:solidFill>
                <a:effectLst/>
                <a:latin typeface="Arial" panose="020B0604020202020204" pitchFamily="34" charset="0"/>
              </a:rPr>
              <a:t>DEP</a:t>
            </a:r>
          </a:p>
        </p:txBody>
      </p:sp>
      <p:pic>
        <p:nvPicPr>
          <p:cNvPr id="11" name="Grafik 10"/>
          <p:cNvPicPr>
            <a:picLocks noChangeAspect="1"/>
          </p:cNvPicPr>
          <p:nvPr/>
        </p:nvPicPr>
        <p:blipFill>
          <a:blip r:embed="rId3"/>
          <a:stretch>
            <a:fillRect/>
          </a:stretch>
        </p:blipFill>
        <p:spPr>
          <a:xfrm>
            <a:off x="1547664" y="5229200"/>
            <a:ext cx="704879" cy="365919"/>
          </a:xfrm>
          <a:prstGeom prst="rect">
            <a:avLst/>
          </a:prstGeom>
        </p:spPr>
      </p:pic>
      <p:cxnSp>
        <p:nvCxnSpPr>
          <p:cNvPr id="12" name="Gekrümmte Verbindung 18"/>
          <p:cNvCxnSpPr>
            <a:stCxn id="9" idx="3"/>
            <a:endCxn id="10" idx="1"/>
          </p:cNvCxnSpPr>
          <p:nvPr/>
        </p:nvCxnSpPr>
        <p:spPr bwMode="auto">
          <a:xfrm>
            <a:off x="1526294" y="5521814"/>
            <a:ext cx="343708" cy="106643"/>
          </a:xfrm>
          <a:prstGeom prst="curvedConnector3">
            <a:avLst>
              <a:gd name="adj1" fmla="val 50000"/>
            </a:avLst>
          </a:prstGeom>
          <a:solidFill>
            <a:schemeClr val="tx2">
              <a:alpha val="89999"/>
            </a:schemeClr>
          </a:solidFill>
          <a:ln w="22225" cap="flat" cmpd="sng" algn="ctr">
            <a:solidFill>
              <a:schemeClr val="tx2">
                <a:lumMod val="50000"/>
              </a:schemeClr>
            </a:solidFill>
            <a:prstDash val="sysDash"/>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 name="Grafik 12"/>
          <p:cNvPicPr>
            <a:picLocks noChangeAspect="1"/>
          </p:cNvPicPr>
          <p:nvPr/>
        </p:nvPicPr>
        <p:blipFill>
          <a:blip r:embed="rId4"/>
          <a:stretch>
            <a:fillRect/>
          </a:stretch>
        </p:blipFill>
        <p:spPr>
          <a:xfrm>
            <a:off x="6300192" y="5264223"/>
            <a:ext cx="511071" cy="752780"/>
          </a:xfrm>
          <a:prstGeom prst="rect">
            <a:avLst/>
          </a:prstGeom>
        </p:spPr>
      </p:pic>
      <p:pic>
        <p:nvPicPr>
          <p:cNvPr id="14" name="Grafik 13"/>
          <p:cNvPicPr>
            <a:picLocks noChangeAspect="1"/>
          </p:cNvPicPr>
          <p:nvPr/>
        </p:nvPicPr>
        <p:blipFill>
          <a:blip r:embed="rId5"/>
          <a:stretch>
            <a:fillRect/>
          </a:stretch>
        </p:blipFill>
        <p:spPr>
          <a:xfrm>
            <a:off x="6660232" y="5080143"/>
            <a:ext cx="744777" cy="548313"/>
          </a:xfrm>
          <a:prstGeom prst="rect">
            <a:avLst/>
          </a:prstGeom>
        </p:spPr>
      </p:pic>
      <p:sp>
        <p:nvSpPr>
          <p:cNvPr id="15" name="Abgerundetes Rechteck 14"/>
          <p:cNvSpPr/>
          <p:nvPr/>
        </p:nvSpPr>
        <p:spPr bwMode="auto">
          <a:xfrm>
            <a:off x="5905866" y="5708725"/>
            <a:ext cx="582896" cy="324947"/>
          </a:xfrm>
          <a:prstGeom prst="roundRect">
            <a:avLst>
              <a:gd name="adj" fmla="val 9572"/>
            </a:avLst>
          </a:prstGeom>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050" b="1" dirty="0">
                <a:solidFill>
                  <a:schemeClr val="tx1"/>
                </a:solidFill>
                <a:latin typeface="Arial" panose="020B0604020202020204" pitchFamily="34" charset="0"/>
              </a:rPr>
              <a:t>DIP</a:t>
            </a:r>
            <a:endParaRPr kumimoji="0" lang="de-DE" sz="1050" b="1" i="0" u="none" strike="noStrike" cap="none" normalizeH="0" baseline="0" dirty="0">
              <a:ln>
                <a:noFill/>
              </a:ln>
              <a:solidFill>
                <a:schemeClr val="tx1"/>
              </a:solidFill>
              <a:effectLst/>
              <a:latin typeface="Arial" panose="020B0604020202020204" pitchFamily="34" charset="0"/>
            </a:endParaRPr>
          </a:p>
        </p:txBody>
      </p:sp>
      <p:pic>
        <p:nvPicPr>
          <p:cNvPr id="16" name="Grafik 15"/>
          <p:cNvPicPr>
            <a:picLocks noChangeAspect="1"/>
          </p:cNvPicPr>
          <p:nvPr/>
        </p:nvPicPr>
        <p:blipFill>
          <a:blip r:embed="rId6"/>
          <a:stretch>
            <a:fillRect/>
          </a:stretch>
        </p:blipFill>
        <p:spPr>
          <a:xfrm>
            <a:off x="7618541" y="5311573"/>
            <a:ext cx="361588" cy="498170"/>
          </a:xfrm>
          <a:prstGeom prst="rect">
            <a:avLst/>
          </a:prstGeom>
        </p:spPr>
      </p:pic>
      <p:cxnSp>
        <p:nvCxnSpPr>
          <p:cNvPr id="17" name="Gekrümmte Verbindung 18"/>
          <p:cNvCxnSpPr>
            <a:stCxn id="16" idx="1"/>
            <a:endCxn id="14" idx="2"/>
          </p:cNvCxnSpPr>
          <p:nvPr/>
        </p:nvCxnSpPr>
        <p:spPr bwMode="auto">
          <a:xfrm rot="10800000" flipV="1">
            <a:off x="7032621" y="5560658"/>
            <a:ext cx="585920" cy="67798"/>
          </a:xfrm>
          <a:prstGeom prst="curvedConnector4">
            <a:avLst>
              <a:gd name="adj1" fmla="val 18222"/>
              <a:gd name="adj2" fmla="val 704571"/>
            </a:avLst>
          </a:prstGeom>
          <a:solidFill>
            <a:schemeClr val="tx2">
              <a:alpha val="89999"/>
            </a:schemeClr>
          </a:solidFill>
          <a:ln w="22225" cap="flat" cmpd="sng" algn="ctr">
            <a:solidFill>
              <a:schemeClr val="tx2">
                <a:lumMod val="50000"/>
              </a:schemeClr>
            </a:solidFill>
            <a:prstDash val="sysDash"/>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58287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p:cNvPicPr>
            <a:picLocks noChangeAspect="1"/>
          </p:cNvPicPr>
          <p:nvPr/>
        </p:nvPicPr>
        <p:blipFill>
          <a:blip r:embed="rId2"/>
          <a:stretch>
            <a:fillRect/>
          </a:stretch>
        </p:blipFill>
        <p:spPr>
          <a:xfrm>
            <a:off x="3634920" y="2747483"/>
            <a:ext cx="401334" cy="552929"/>
          </a:xfrm>
          <a:prstGeom prst="rect">
            <a:avLst/>
          </a:prstGeom>
        </p:spPr>
      </p:pic>
      <p:sp>
        <p:nvSpPr>
          <p:cNvPr id="2" name="Titel 1"/>
          <p:cNvSpPr>
            <a:spLocks noGrp="1"/>
          </p:cNvSpPr>
          <p:nvPr>
            <p:ph type="title"/>
          </p:nvPr>
        </p:nvSpPr>
        <p:spPr>
          <a:xfrm>
            <a:off x="539750" y="1713954"/>
            <a:ext cx="8061325" cy="384721"/>
          </a:xfrm>
        </p:spPr>
        <p:txBody>
          <a:bodyPr/>
          <a:lstStyle/>
          <a:p>
            <a:r>
              <a:rPr lang="en-US" dirty="0"/>
              <a:t>Grid Computing</a:t>
            </a:r>
          </a:p>
        </p:txBody>
      </p:sp>
      <p:sp>
        <p:nvSpPr>
          <p:cNvPr id="3" name="Inhaltsplatzhalter 2"/>
          <p:cNvSpPr>
            <a:spLocks noGrp="1"/>
          </p:cNvSpPr>
          <p:nvPr>
            <p:ph idx="1"/>
          </p:nvPr>
        </p:nvSpPr>
        <p:spPr>
          <a:xfrm>
            <a:off x="539750" y="2298699"/>
            <a:ext cx="8061325" cy="3692526"/>
          </a:xfrm>
        </p:spPr>
        <p:txBody>
          <a:bodyPr/>
          <a:lstStyle/>
          <a:p>
            <a:r>
              <a:rPr lang="en-US" dirty="0"/>
              <a:t>Grid Computing is the virtualization of all resources …</a:t>
            </a:r>
          </a:p>
        </p:txBody>
      </p:sp>
      <p:sp>
        <p:nvSpPr>
          <p:cNvPr id="4" name="Fußzeilenplatzhalter 3"/>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5" name="Foliennummernplatzhalter 4"/>
          <p:cNvSpPr>
            <a:spLocks noGrp="1"/>
          </p:cNvSpPr>
          <p:nvPr>
            <p:ph type="sldNum" sz="quarter" idx="11"/>
          </p:nvPr>
        </p:nvSpPr>
        <p:spPr/>
        <p:txBody>
          <a:bodyPr/>
          <a:lstStyle/>
          <a:p>
            <a:r>
              <a:rPr lang="en-US" altLang="de-DE" dirty="0"/>
              <a:t>Slide </a:t>
            </a:r>
            <a:fld id="{EA72B010-C6DB-42A1-A25B-7BA4A7AE9CB7}" type="slidenum">
              <a:rPr lang="en-US" altLang="de-DE" smtClean="0"/>
              <a:pPr/>
              <a:t>5</a:t>
            </a:fld>
            <a:endParaRPr lang="en-US" altLang="de-DE" dirty="0"/>
          </a:p>
        </p:txBody>
      </p:sp>
      <p:pic>
        <p:nvPicPr>
          <p:cNvPr id="6" name="Grafik 5"/>
          <p:cNvPicPr>
            <a:picLocks noChangeAspect="1"/>
          </p:cNvPicPr>
          <p:nvPr/>
        </p:nvPicPr>
        <p:blipFill>
          <a:blip r:embed="rId3"/>
          <a:stretch>
            <a:fillRect/>
          </a:stretch>
        </p:blipFill>
        <p:spPr>
          <a:xfrm>
            <a:off x="899592" y="5229200"/>
            <a:ext cx="563438" cy="649152"/>
          </a:xfrm>
          <a:prstGeom prst="rect">
            <a:avLst/>
          </a:prstGeom>
        </p:spPr>
      </p:pic>
      <p:pic>
        <p:nvPicPr>
          <p:cNvPr id="7" name="Grafik 6"/>
          <p:cNvPicPr>
            <a:picLocks noChangeAspect="1"/>
          </p:cNvPicPr>
          <p:nvPr/>
        </p:nvPicPr>
        <p:blipFill>
          <a:blip r:embed="rId4"/>
          <a:stretch>
            <a:fillRect/>
          </a:stretch>
        </p:blipFill>
        <p:spPr>
          <a:xfrm>
            <a:off x="1203249" y="5881841"/>
            <a:ext cx="564833" cy="458532"/>
          </a:xfrm>
          <a:prstGeom prst="rect">
            <a:avLst/>
          </a:prstGeom>
        </p:spPr>
      </p:pic>
      <p:pic>
        <p:nvPicPr>
          <p:cNvPr id="8" name="Grafik 7"/>
          <p:cNvPicPr>
            <a:picLocks noChangeAspect="1"/>
          </p:cNvPicPr>
          <p:nvPr/>
        </p:nvPicPr>
        <p:blipFill>
          <a:blip r:embed="rId4"/>
          <a:stretch>
            <a:fillRect/>
          </a:stretch>
        </p:blipFill>
        <p:spPr>
          <a:xfrm>
            <a:off x="2098626" y="5042958"/>
            <a:ext cx="564833" cy="458532"/>
          </a:xfrm>
          <a:prstGeom prst="rect">
            <a:avLst/>
          </a:prstGeom>
        </p:spPr>
      </p:pic>
      <p:pic>
        <p:nvPicPr>
          <p:cNvPr id="9" name="Grafik 8"/>
          <p:cNvPicPr>
            <a:picLocks noChangeAspect="1"/>
          </p:cNvPicPr>
          <p:nvPr/>
        </p:nvPicPr>
        <p:blipFill>
          <a:blip r:embed="rId3"/>
          <a:stretch>
            <a:fillRect/>
          </a:stretch>
        </p:blipFill>
        <p:spPr>
          <a:xfrm>
            <a:off x="2100021" y="5523049"/>
            <a:ext cx="563438" cy="649152"/>
          </a:xfrm>
          <a:prstGeom prst="rect">
            <a:avLst/>
          </a:prstGeom>
        </p:spPr>
      </p:pic>
      <p:pic>
        <p:nvPicPr>
          <p:cNvPr id="10" name="Grafik 9"/>
          <p:cNvPicPr>
            <a:picLocks noChangeAspect="1"/>
          </p:cNvPicPr>
          <p:nvPr/>
        </p:nvPicPr>
        <p:blipFill>
          <a:blip r:embed="rId5"/>
          <a:stretch>
            <a:fillRect/>
          </a:stretch>
        </p:blipFill>
        <p:spPr>
          <a:xfrm>
            <a:off x="1371500" y="4906106"/>
            <a:ext cx="753148" cy="386521"/>
          </a:xfrm>
          <a:prstGeom prst="rect">
            <a:avLst/>
          </a:prstGeom>
        </p:spPr>
      </p:pic>
      <p:pic>
        <p:nvPicPr>
          <p:cNvPr id="11" name="Grafik 10"/>
          <p:cNvPicPr>
            <a:picLocks noChangeAspect="1"/>
          </p:cNvPicPr>
          <p:nvPr/>
        </p:nvPicPr>
        <p:blipFill>
          <a:blip r:embed="rId6"/>
          <a:stretch>
            <a:fillRect/>
          </a:stretch>
        </p:blipFill>
        <p:spPr>
          <a:xfrm>
            <a:off x="2671317" y="4736316"/>
            <a:ext cx="417725" cy="608275"/>
          </a:xfrm>
          <a:prstGeom prst="rect">
            <a:avLst/>
          </a:prstGeom>
        </p:spPr>
      </p:pic>
      <p:pic>
        <p:nvPicPr>
          <p:cNvPr id="12" name="Grafik 11"/>
          <p:cNvPicPr>
            <a:picLocks noChangeAspect="1"/>
          </p:cNvPicPr>
          <p:nvPr/>
        </p:nvPicPr>
        <p:blipFill>
          <a:blip r:embed="rId6"/>
          <a:stretch>
            <a:fillRect/>
          </a:stretch>
        </p:blipFill>
        <p:spPr>
          <a:xfrm>
            <a:off x="1595299" y="5290458"/>
            <a:ext cx="417725" cy="608275"/>
          </a:xfrm>
          <a:prstGeom prst="rect">
            <a:avLst/>
          </a:prstGeom>
        </p:spPr>
      </p:pic>
      <p:pic>
        <p:nvPicPr>
          <p:cNvPr id="13" name="Grafik 12"/>
          <p:cNvPicPr>
            <a:picLocks noChangeAspect="1"/>
          </p:cNvPicPr>
          <p:nvPr/>
        </p:nvPicPr>
        <p:blipFill>
          <a:blip r:embed="rId6"/>
          <a:stretch>
            <a:fillRect/>
          </a:stretch>
        </p:blipFill>
        <p:spPr>
          <a:xfrm>
            <a:off x="481867" y="4891724"/>
            <a:ext cx="417725" cy="608275"/>
          </a:xfrm>
          <a:prstGeom prst="rect">
            <a:avLst/>
          </a:prstGeom>
        </p:spPr>
      </p:pic>
      <p:pic>
        <p:nvPicPr>
          <p:cNvPr id="14" name="Grafik 13"/>
          <p:cNvPicPr>
            <a:picLocks noChangeAspect="1"/>
          </p:cNvPicPr>
          <p:nvPr/>
        </p:nvPicPr>
        <p:blipFill>
          <a:blip r:embed="rId7"/>
          <a:stretch>
            <a:fillRect/>
          </a:stretch>
        </p:blipFill>
        <p:spPr>
          <a:xfrm>
            <a:off x="2656963" y="3187645"/>
            <a:ext cx="575866" cy="505705"/>
          </a:xfrm>
          <a:prstGeom prst="rect">
            <a:avLst/>
          </a:prstGeom>
        </p:spPr>
      </p:pic>
      <p:pic>
        <p:nvPicPr>
          <p:cNvPr id="15" name="Grafik 14"/>
          <p:cNvPicPr>
            <a:picLocks noChangeAspect="1"/>
          </p:cNvPicPr>
          <p:nvPr/>
        </p:nvPicPr>
        <p:blipFill>
          <a:blip r:embed="rId8"/>
          <a:stretch>
            <a:fillRect/>
          </a:stretch>
        </p:blipFill>
        <p:spPr>
          <a:xfrm>
            <a:off x="3355904" y="3137436"/>
            <a:ext cx="356608" cy="612918"/>
          </a:xfrm>
          <a:prstGeom prst="rect">
            <a:avLst/>
          </a:prstGeom>
        </p:spPr>
      </p:pic>
      <p:pic>
        <p:nvPicPr>
          <p:cNvPr id="16" name="Grafik 15"/>
          <p:cNvPicPr>
            <a:picLocks noChangeAspect="1"/>
          </p:cNvPicPr>
          <p:nvPr/>
        </p:nvPicPr>
        <p:blipFill>
          <a:blip r:embed="rId9"/>
          <a:stretch>
            <a:fillRect/>
          </a:stretch>
        </p:blipFill>
        <p:spPr>
          <a:xfrm>
            <a:off x="3826106" y="3143522"/>
            <a:ext cx="739019" cy="606832"/>
          </a:xfrm>
          <a:prstGeom prst="rect">
            <a:avLst/>
          </a:prstGeom>
        </p:spPr>
      </p:pic>
      <p:pic>
        <p:nvPicPr>
          <p:cNvPr id="17" name="Grafik 16"/>
          <p:cNvPicPr>
            <a:picLocks noChangeAspect="1"/>
          </p:cNvPicPr>
          <p:nvPr/>
        </p:nvPicPr>
        <p:blipFill>
          <a:blip r:embed="rId10"/>
          <a:stretch>
            <a:fillRect/>
          </a:stretch>
        </p:blipFill>
        <p:spPr>
          <a:xfrm>
            <a:off x="4608319" y="3137436"/>
            <a:ext cx="706237" cy="612863"/>
          </a:xfrm>
          <a:prstGeom prst="rect">
            <a:avLst/>
          </a:prstGeom>
        </p:spPr>
      </p:pic>
      <p:pic>
        <p:nvPicPr>
          <p:cNvPr id="18" name="Grafik 17"/>
          <p:cNvPicPr>
            <a:picLocks noChangeAspect="1"/>
          </p:cNvPicPr>
          <p:nvPr/>
        </p:nvPicPr>
        <p:blipFill>
          <a:blip r:embed="rId11"/>
          <a:stretch>
            <a:fillRect/>
          </a:stretch>
        </p:blipFill>
        <p:spPr>
          <a:xfrm>
            <a:off x="5414047" y="3157224"/>
            <a:ext cx="796316" cy="579576"/>
          </a:xfrm>
          <a:prstGeom prst="rect">
            <a:avLst/>
          </a:prstGeom>
        </p:spPr>
      </p:pic>
      <p:sp>
        <p:nvSpPr>
          <p:cNvPr id="21" name="Textfeld 20"/>
          <p:cNvSpPr txBox="1"/>
          <p:nvPr/>
        </p:nvSpPr>
        <p:spPr>
          <a:xfrm>
            <a:off x="3351899" y="4168871"/>
            <a:ext cx="5209265" cy="1815882"/>
          </a:xfrm>
          <a:prstGeom prst="rect">
            <a:avLst/>
          </a:prstGeom>
          <a:noFill/>
        </p:spPr>
        <p:txBody>
          <a:bodyPr wrap="square" rtlCol="0">
            <a:spAutoFit/>
          </a:bodyPr>
          <a:lstStyle/>
          <a:p>
            <a:pPr algn="l"/>
            <a:r>
              <a:rPr lang="en-US" sz="1400" dirty="0">
                <a:solidFill>
                  <a:schemeClr val="accent1"/>
                </a:solidFill>
              </a:rPr>
              <a:t>Before the Grid: </a:t>
            </a:r>
            <a:r>
              <a:rPr lang="en-US" sz="1400" dirty="0"/>
              <a:t>A user is aware of the resources he utilizes</a:t>
            </a:r>
          </a:p>
          <a:p>
            <a:pPr marL="742950" lvl="1" indent="-285750" algn="l">
              <a:buFont typeface="Arial" panose="020B0604020202020204" pitchFamily="34" charset="0"/>
              <a:buChar char="•"/>
            </a:pPr>
            <a:r>
              <a:rPr lang="en-US" sz="1400" dirty="0"/>
              <a:t>Resources are usually owned by the user</a:t>
            </a:r>
          </a:p>
          <a:p>
            <a:pPr marL="742950" lvl="1" indent="-285750" algn="l">
              <a:buFont typeface="Arial" panose="020B0604020202020204" pitchFamily="34" charset="0"/>
              <a:buChar char="•"/>
            </a:pPr>
            <a:r>
              <a:rPr lang="en-US" sz="1400" dirty="0"/>
              <a:t>User is aware of location</a:t>
            </a:r>
          </a:p>
          <a:p>
            <a:pPr marL="742950" lvl="1" indent="-285750" algn="l">
              <a:buFont typeface="Arial" panose="020B0604020202020204" pitchFamily="34" charset="0"/>
              <a:buChar char="•"/>
            </a:pPr>
            <a:r>
              <a:rPr lang="en-US" sz="1400" dirty="0"/>
              <a:t>User is aware of capacity limits</a:t>
            </a:r>
          </a:p>
          <a:p>
            <a:pPr marL="742950" lvl="1" indent="-285750" algn="l">
              <a:buFont typeface="Arial" panose="020B0604020202020204" pitchFamily="34" charset="0"/>
              <a:buChar char="•"/>
            </a:pPr>
            <a:r>
              <a:rPr lang="en-US" sz="1400" dirty="0"/>
              <a:t>User submits task to a distinct set of resources (e.g. a mainframe or a powerful workstation)</a:t>
            </a:r>
          </a:p>
          <a:p>
            <a:pPr marL="742950" lvl="1" indent="-285750" algn="l">
              <a:buFont typeface="Arial" panose="020B0604020202020204" pitchFamily="34" charset="0"/>
              <a:buChar char="•"/>
            </a:pPr>
            <a:r>
              <a:rPr lang="en-US" sz="1400" dirty="0"/>
              <a:t>User is aware of platform and execution environment offered by his resources</a:t>
            </a:r>
          </a:p>
        </p:txBody>
      </p:sp>
      <p:cxnSp>
        <p:nvCxnSpPr>
          <p:cNvPr id="22" name="Gekrümmte Verbindung 21"/>
          <p:cNvCxnSpPr>
            <a:stCxn id="6" idx="0"/>
            <a:endCxn id="14" idx="2"/>
          </p:cNvCxnSpPr>
          <p:nvPr/>
        </p:nvCxnSpPr>
        <p:spPr bwMode="auto">
          <a:xfrm rot="5400000" flipH="1" flipV="1">
            <a:off x="1295178" y="3579483"/>
            <a:ext cx="1535850" cy="1763585"/>
          </a:xfrm>
          <a:prstGeom prst="curvedConnector3">
            <a:avLst>
              <a:gd name="adj1" fmla="val 80588"/>
            </a:avLst>
          </a:prstGeom>
          <a:solidFill>
            <a:schemeClr val="tx2">
              <a:alpha val="89999"/>
            </a:schemeClr>
          </a:solidFill>
          <a:ln w="22225" cap="flat" cmpd="sng" algn="ctr">
            <a:solidFill>
              <a:schemeClr val="tx2">
                <a:lumMod val="50000"/>
              </a:schemeClr>
            </a:solidFill>
            <a:prstDash val="sysDash"/>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Gekrümmte Verbindung 26"/>
          <p:cNvCxnSpPr>
            <a:stCxn id="14" idx="2"/>
            <a:endCxn id="6" idx="0"/>
          </p:cNvCxnSpPr>
          <p:nvPr/>
        </p:nvCxnSpPr>
        <p:spPr bwMode="auto">
          <a:xfrm rot="5400000">
            <a:off x="1295179" y="3579483"/>
            <a:ext cx="1535850" cy="1763585"/>
          </a:xfrm>
          <a:prstGeom prst="curvedConnector3">
            <a:avLst>
              <a:gd name="adj1" fmla="val 60378"/>
            </a:avLst>
          </a:prstGeom>
          <a:solidFill>
            <a:schemeClr val="tx2">
              <a:alpha val="89999"/>
            </a:schemeClr>
          </a:solidFill>
          <a:ln w="22225" cap="flat" cmpd="sng" algn="ctr">
            <a:solidFill>
              <a:schemeClr val="tx2">
                <a:lumMod val="50000"/>
              </a:schemeClr>
            </a:solidFill>
            <a:prstDash val="sysDash"/>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Ellipse 32"/>
          <p:cNvSpPr/>
          <p:nvPr/>
        </p:nvSpPr>
        <p:spPr bwMode="auto">
          <a:xfrm>
            <a:off x="1577979" y="4409211"/>
            <a:ext cx="926096" cy="361458"/>
          </a:xfrm>
          <a:prstGeom prst="ellipse">
            <a:avLst/>
          </a:prstGeom>
          <a:ln/>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anose="020B0604020202020204" pitchFamily="34" charset="0"/>
              </a:rPr>
              <a:t>Result</a:t>
            </a:r>
          </a:p>
        </p:txBody>
      </p:sp>
      <p:sp>
        <p:nvSpPr>
          <p:cNvPr id="34" name="Ellipse 33"/>
          <p:cNvSpPr/>
          <p:nvPr/>
        </p:nvSpPr>
        <p:spPr bwMode="auto">
          <a:xfrm>
            <a:off x="1453437" y="3807413"/>
            <a:ext cx="926096" cy="361458"/>
          </a:xfrm>
          <a:prstGeom prst="ellipse">
            <a:avLst/>
          </a:prstGeom>
          <a:ln/>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anose="020B0604020202020204" pitchFamily="34" charset="0"/>
              </a:rPr>
              <a:t>Task</a:t>
            </a:r>
          </a:p>
        </p:txBody>
      </p:sp>
    </p:spTree>
    <p:extLst>
      <p:ext uri="{BB962C8B-B14F-4D97-AF65-F5344CB8AC3E}">
        <p14:creationId xmlns:p14="http://schemas.microsoft.com/office/powerpoint/2010/main" val="16860076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bgerundetes Rechteck 16"/>
          <p:cNvSpPr/>
          <p:nvPr/>
        </p:nvSpPr>
        <p:spPr bwMode="auto">
          <a:xfrm>
            <a:off x="5762900" y="5023839"/>
            <a:ext cx="1642109" cy="1102592"/>
          </a:xfrm>
          <a:prstGeom prst="roundRect">
            <a:avLst>
              <a:gd name="adj" fmla="val 9108"/>
            </a:avLst>
          </a:prstGeom>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panose="020B0604020202020204" pitchFamily="34" charset="0"/>
            </a:endParaRPr>
          </a:p>
        </p:txBody>
      </p:sp>
      <p:sp>
        <p:nvSpPr>
          <p:cNvPr id="13" name="Abgerundetes Rechteck 12"/>
          <p:cNvSpPr/>
          <p:nvPr/>
        </p:nvSpPr>
        <p:spPr bwMode="auto">
          <a:xfrm>
            <a:off x="611560" y="5085184"/>
            <a:ext cx="1944216" cy="1102592"/>
          </a:xfrm>
          <a:prstGeom prst="roundRect">
            <a:avLst>
              <a:gd name="adj" fmla="val 9108"/>
            </a:avLst>
          </a:prstGeom>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panose="020B0604020202020204" pitchFamily="34" charset="0"/>
            </a:endParaRPr>
          </a:p>
        </p:txBody>
      </p:sp>
      <p:sp>
        <p:nvSpPr>
          <p:cNvPr id="9" name="Abgerundetes Rechteck 8"/>
          <p:cNvSpPr/>
          <p:nvPr/>
        </p:nvSpPr>
        <p:spPr bwMode="auto">
          <a:xfrm>
            <a:off x="719670" y="5157192"/>
            <a:ext cx="972009" cy="878184"/>
          </a:xfrm>
          <a:prstGeom prst="roundRect">
            <a:avLst>
              <a:gd name="adj" fmla="val 9108"/>
            </a:avLst>
          </a:prstGeom>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200" b="0" i="0" u="none" strike="noStrike" cap="none" normalizeH="0" baseline="0" dirty="0" err="1">
                <a:ln>
                  <a:noFill/>
                </a:ln>
                <a:solidFill>
                  <a:schemeClr val="tx1"/>
                </a:solidFill>
                <a:effectLst/>
                <a:latin typeface="Arial" panose="020B0604020202020204" pitchFamily="34" charset="0"/>
              </a:rPr>
              <a:t>Machinery</a:t>
            </a:r>
            <a:endParaRPr kumimoji="0" lang="de-DE" sz="1200" b="0" i="0" u="none" strike="noStrike" cap="none" normalizeH="0" baseline="0" dirty="0">
              <a:ln>
                <a:noFill/>
              </a:ln>
              <a:solidFill>
                <a:schemeClr val="tx1"/>
              </a:solidFill>
              <a:effectLst/>
              <a:latin typeface="Arial" panose="020B0604020202020204" pitchFamily="34" charset="0"/>
            </a:endParaRPr>
          </a:p>
        </p:txBody>
      </p:sp>
      <p:sp>
        <p:nvSpPr>
          <p:cNvPr id="2" name="Titel 1"/>
          <p:cNvSpPr>
            <a:spLocks noGrp="1"/>
          </p:cNvSpPr>
          <p:nvPr>
            <p:ph type="title"/>
          </p:nvPr>
        </p:nvSpPr>
        <p:spPr>
          <a:xfrm>
            <a:off x="539750" y="1740115"/>
            <a:ext cx="8061325" cy="358560"/>
          </a:xfrm>
        </p:spPr>
        <p:txBody>
          <a:bodyPr/>
          <a:lstStyle/>
          <a:p>
            <a:r>
              <a:rPr lang="de-DE" dirty="0"/>
              <a:t>Internet </a:t>
            </a:r>
            <a:r>
              <a:rPr lang="de-DE" dirty="0" err="1"/>
              <a:t>of</a:t>
            </a:r>
            <a:r>
              <a:rPr lang="de-DE" dirty="0"/>
              <a:t> Things – M2M</a:t>
            </a:r>
          </a:p>
        </p:txBody>
      </p:sp>
      <p:sp>
        <p:nvSpPr>
          <p:cNvPr id="3" name="Inhaltsplatzhalter 2"/>
          <p:cNvSpPr>
            <a:spLocks noGrp="1"/>
          </p:cNvSpPr>
          <p:nvPr>
            <p:ph idx="1"/>
          </p:nvPr>
        </p:nvSpPr>
        <p:spPr>
          <a:xfrm>
            <a:off x="539750" y="2132013"/>
            <a:ext cx="8061325" cy="3859212"/>
          </a:xfrm>
        </p:spPr>
        <p:txBody>
          <a:bodyPr/>
          <a:lstStyle/>
          <a:p>
            <a:r>
              <a:rPr lang="en-US" b="1" dirty="0"/>
              <a:t>An M2M architecture consists of a:</a:t>
            </a:r>
          </a:p>
          <a:p>
            <a:pPr lvl="1">
              <a:buFont typeface="Arial" panose="020B0604020202020204" pitchFamily="34" charset="0"/>
              <a:buChar char="•"/>
            </a:pPr>
            <a:r>
              <a:rPr lang="en-US" dirty="0">
                <a:solidFill>
                  <a:schemeClr val="tx1"/>
                </a:solidFill>
              </a:rPr>
              <a:t>Data End Point (DEP): technical extension to the physical things that provides communication capabilities and collects data from it</a:t>
            </a:r>
          </a:p>
          <a:p>
            <a:pPr lvl="1">
              <a:buFont typeface="Arial" panose="020B0604020202020204" pitchFamily="34" charset="0"/>
              <a:buChar char="•"/>
            </a:pPr>
            <a:r>
              <a:rPr lang="en-US" dirty="0">
                <a:solidFill>
                  <a:schemeClr val="tx1"/>
                </a:solidFill>
              </a:rPr>
              <a:t>Data Integration Point (DIP): collects data from the DEPs or sends control commands to them</a:t>
            </a:r>
          </a:p>
          <a:p>
            <a:pPr lvl="1">
              <a:buFont typeface="Arial" panose="020B0604020202020204" pitchFamily="34" charset="0"/>
              <a:buChar char="•"/>
            </a:pPr>
            <a:r>
              <a:rPr lang="en-US" dirty="0">
                <a:solidFill>
                  <a:schemeClr val="accent1"/>
                </a:solidFill>
              </a:rPr>
              <a:t>Machine Communication Network (MCN): </a:t>
            </a:r>
            <a:r>
              <a:rPr lang="en-US" dirty="0"/>
              <a:t>DEP and DIP exchange data via the MCN</a:t>
            </a:r>
          </a:p>
          <a:p>
            <a:pPr lvl="1"/>
            <a:endParaRPr lang="de-DE" b="1" dirty="0"/>
          </a:p>
          <a:p>
            <a:pPr marL="98425" indent="0"/>
            <a:endParaRPr lang="de-DE" b="1" dirty="0"/>
          </a:p>
        </p:txBody>
      </p:sp>
      <p:sp>
        <p:nvSpPr>
          <p:cNvPr id="4" name="Fußzeilenplatzhalter 3"/>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5" name="Foliennummernplatzhalter 4"/>
          <p:cNvSpPr>
            <a:spLocks noGrp="1"/>
          </p:cNvSpPr>
          <p:nvPr>
            <p:ph type="sldNum" sz="quarter" idx="11"/>
          </p:nvPr>
        </p:nvSpPr>
        <p:spPr/>
        <p:txBody>
          <a:bodyPr/>
          <a:lstStyle/>
          <a:p>
            <a:r>
              <a:rPr lang="de-DE" altLang="de-DE" dirty="0"/>
              <a:t>Slide </a:t>
            </a:r>
            <a:fld id="{EA72B010-C6DB-42A1-A25B-7BA4A7AE9CB7}" type="slidenum">
              <a:rPr lang="de-DE" altLang="de-DE" smtClean="0"/>
              <a:pPr/>
              <a:t>50</a:t>
            </a:fld>
            <a:endParaRPr lang="de-DE" altLang="de-DE" dirty="0"/>
          </a:p>
        </p:txBody>
      </p:sp>
      <p:pic>
        <p:nvPicPr>
          <p:cNvPr id="6" name="Grafik 5"/>
          <p:cNvPicPr>
            <a:picLocks noChangeAspect="1"/>
          </p:cNvPicPr>
          <p:nvPr/>
        </p:nvPicPr>
        <p:blipFill>
          <a:blip r:embed="rId3"/>
          <a:stretch>
            <a:fillRect/>
          </a:stretch>
        </p:blipFill>
        <p:spPr>
          <a:xfrm>
            <a:off x="885054" y="5204062"/>
            <a:ext cx="641240" cy="635503"/>
          </a:xfrm>
          <a:prstGeom prst="rect">
            <a:avLst/>
          </a:prstGeom>
        </p:spPr>
      </p:pic>
      <p:sp>
        <p:nvSpPr>
          <p:cNvPr id="7" name="Abgerundetes Rechteck 6"/>
          <p:cNvSpPr/>
          <p:nvPr/>
        </p:nvSpPr>
        <p:spPr bwMode="auto">
          <a:xfrm>
            <a:off x="1870002" y="5465983"/>
            <a:ext cx="582896" cy="324947"/>
          </a:xfrm>
          <a:prstGeom prst="roundRect">
            <a:avLst>
              <a:gd name="adj" fmla="val 9572"/>
            </a:avLst>
          </a:prstGeom>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050" b="1" i="0" u="none" strike="noStrike" cap="none" normalizeH="0" baseline="0" dirty="0">
                <a:ln>
                  <a:noFill/>
                </a:ln>
                <a:solidFill>
                  <a:schemeClr val="tx1"/>
                </a:solidFill>
                <a:effectLst/>
                <a:latin typeface="Arial" panose="020B0604020202020204" pitchFamily="34" charset="0"/>
              </a:rPr>
              <a:t>DEP</a:t>
            </a:r>
          </a:p>
        </p:txBody>
      </p:sp>
      <p:pic>
        <p:nvPicPr>
          <p:cNvPr id="8" name="Grafik 7"/>
          <p:cNvPicPr>
            <a:picLocks noChangeAspect="1"/>
          </p:cNvPicPr>
          <p:nvPr/>
        </p:nvPicPr>
        <p:blipFill>
          <a:blip r:embed="rId4"/>
          <a:stretch>
            <a:fillRect/>
          </a:stretch>
        </p:blipFill>
        <p:spPr>
          <a:xfrm>
            <a:off x="1547664" y="5229200"/>
            <a:ext cx="704879" cy="365919"/>
          </a:xfrm>
          <a:prstGeom prst="rect">
            <a:avLst/>
          </a:prstGeom>
        </p:spPr>
      </p:pic>
      <p:cxnSp>
        <p:nvCxnSpPr>
          <p:cNvPr id="10" name="Gekrümmte Verbindung 18"/>
          <p:cNvCxnSpPr>
            <a:stCxn id="6" idx="3"/>
            <a:endCxn id="7" idx="1"/>
          </p:cNvCxnSpPr>
          <p:nvPr/>
        </p:nvCxnSpPr>
        <p:spPr bwMode="auto">
          <a:xfrm>
            <a:off x="1526294" y="5521814"/>
            <a:ext cx="343708" cy="106643"/>
          </a:xfrm>
          <a:prstGeom prst="curvedConnector3">
            <a:avLst>
              <a:gd name="adj1" fmla="val 50000"/>
            </a:avLst>
          </a:prstGeom>
          <a:solidFill>
            <a:schemeClr val="tx2">
              <a:alpha val="89999"/>
            </a:schemeClr>
          </a:solidFill>
          <a:ln w="22225" cap="flat" cmpd="sng" algn="ctr">
            <a:solidFill>
              <a:schemeClr val="tx2">
                <a:lumMod val="50000"/>
              </a:schemeClr>
            </a:solidFill>
            <a:prstDash val="sysDash"/>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5" name="Grafik 14"/>
          <p:cNvPicPr>
            <a:picLocks noChangeAspect="1"/>
          </p:cNvPicPr>
          <p:nvPr/>
        </p:nvPicPr>
        <p:blipFill>
          <a:blip r:embed="rId5"/>
          <a:stretch>
            <a:fillRect/>
          </a:stretch>
        </p:blipFill>
        <p:spPr>
          <a:xfrm>
            <a:off x="6300192" y="5264223"/>
            <a:ext cx="511071" cy="752780"/>
          </a:xfrm>
          <a:prstGeom prst="rect">
            <a:avLst/>
          </a:prstGeom>
        </p:spPr>
      </p:pic>
      <p:pic>
        <p:nvPicPr>
          <p:cNvPr id="14" name="Grafik 13"/>
          <p:cNvPicPr>
            <a:picLocks noChangeAspect="1"/>
          </p:cNvPicPr>
          <p:nvPr/>
        </p:nvPicPr>
        <p:blipFill>
          <a:blip r:embed="rId6"/>
          <a:stretch>
            <a:fillRect/>
          </a:stretch>
        </p:blipFill>
        <p:spPr>
          <a:xfrm>
            <a:off x="6660232" y="5080143"/>
            <a:ext cx="744777" cy="548313"/>
          </a:xfrm>
          <a:prstGeom prst="rect">
            <a:avLst/>
          </a:prstGeom>
        </p:spPr>
      </p:pic>
      <p:sp>
        <p:nvSpPr>
          <p:cNvPr id="16" name="Abgerundetes Rechteck 15"/>
          <p:cNvSpPr/>
          <p:nvPr/>
        </p:nvSpPr>
        <p:spPr bwMode="auto">
          <a:xfrm>
            <a:off x="5905866" y="5708725"/>
            <a:ext cx="582896" cy="324947"/>
          </a:xfrm>
          <a:prstGeom prst="roundRect">
            <a:avLst>
              <a:gd name="adj" fmla="val 9572"/>
            </a:avLst>
          </a:prstGeom>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050" b="1" dirty="0">
                <a:solidFill>
                  <a:schemeClr val="tx1"/>
                </a:solidFill>
                <a:latin typeface="Arial" panose="020B0604020202020204" pitchFamily="34" charset="0"/>
              </a:rPr>
              <a:t>DIP</a:t>
            </a:r>
            <a:endParaRPr kumimoji="0" lang="de-DE" sz="1050" b="1" i="0" u="none" strike="noStrike" cap="none" normalizeH="0" baseline="0" dirty="0">
              <a:ln>
                <a:noFill/>
              </a:ln>
              <a:solidFill>
                <a:schemeClr val="tx1"/>
              </a:solidFill>
              <a:effectLst/>
              <a:latin typeface="Arial" panose="020B0604020202020204" pitchFamily="34" charset="0"/>
            </a:endParaRPr>
          </a:p>
        </p:txBody>
      </p:sp>
      <p:pic>
        <p:nvPicPr>
          <p:cNvPr id="18" name="Grafik 17"/>
          <p:cNvPicPr>
            <a:picLocks noChangeAspect="1"/>
          </p:cNvPicPr>
          <p:nvPr/>
        </p:nvPicPr>
        <p:blipFill>
          <a:blip r:embed="rId7"/>
          <a:stretch>
            <a:fillRect/>
          </a:stretch>
        </p:blipFill>
        <p:spPr>
          <a:xfrm>
            <a:off x="7618541" y="5311573"/>
            <a:ext cx="361588" cy="498170"/>
          </a:xfrm>
          <a:prstGeom prst="rect">
            <a:avLst/>
          </a:prstGeom>
        </p:spPr>
      </p:pic>
      <p:cxnSp>
        <p:nvCxnSpPr>
          <p:cNvPr id="19" name="Gekrümmte Verbindung 18"/>
          <p:cNvCxnSpPr>
            <a:stCxn id="18" idx="1"/>
            <a:endCxn id="14" idx="2"/>
          </p:cNvCxnSpPr>
          <p:nvPr/>
        </p:nvCxnSpPr>
        <p:spPr bwMode="auto">
          <a:xfrm rot="10800000" flipV="1">
            <a:off x="7032621" y="5560658"/>
            <a:ext cx="585920" cy="67798"/>
          </a:xfrm>
          <a:prstGeom prst="curvedConnector4">
            <a:avLst>
              <a:gd name="adj1" fmla="val 18222"/>
              <a:gd name="adj2" fmla="val 704571"/>
            </a:avLst>
          </a:prstGeom>
          <a:solidFill>
            <a:schemeClr val="tx2">
              <a:alpha val="89999"/>
            </a:schemeClr>
          </a:solidFill>
          <a:ln w="22225" cap="flat" cmpd="sng" algn="ctr">
            <a:solidFill>
              <a:schemeClr val="tx2">
                <a:lumMod val="50000"/>
              </a:schemeClr>
            </a:solidFill>
            <a:prstDash val="sysDash"/>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Abgerundetes Rechteck 21"/>
          <p:cNvSpPr/>
          <p:nvPr/>
        </p:nvSpPr>
        <p:spPr bwMode="auto">
          <a:xfrm>
            <a:off x="2953148" y="5525028"/>
            <a:ext cx="2490297" cy="324947"/>
          </a:xfrm>
          <a:prstGeom prst="roundRect">
            <a:avLst>
              <a:gd name="adj" fmla="val 9572"/>
            </a:avLst>
          </a:prstGeom>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050" b="1" i="0" u="none" strike="noStrike" cap="none" normalizeH="0" baseline="0" dirty="0" err="1">
                <a:ln>
                  <a:noFill/>
                </a:ln>
                <a:solidFill>
                  <a:schemeClr val="tx1"/>
                </a:solidFill>
                <a:effectLst/>
                <a:latin typeface="Arial" panose="020B0604020202020204" pitchFamily="34" charset="0"/>
              </a:rPr>
              <a:t>Machin</a:t>
            </a:r>
            <a:r>
              <a:rPr lang="de-DE" sz="1050" b="1" dirty="0" err="1">
                <a:solidFill>
                  <a:schemeClr val="tx1"/>
                </a:solidFill>
                <a:latin typeface="Arial" panose="020B0604020202020204" pitchFamily="34" charset="0"/>
              </a:rPr>
              <a:t>e</a:t>
            </a:r>
            <a:r>
              <a:rPr lang="de-DE" sz="1050" b="1" dirty="0">
                <a:solidFill>
                  <a:schemeClr val="tx1"/>
                </a:solidFill>
                <a:latin typeface="Arial" panose="020B0604020202020204" pitchFamily="34" charset="0"/>
              </a:rPr>
              <a:t> Communication Network</a:t>
            </a:r>
            <a:endParaRPr kumimoji="0" lang="de-DE" sz="1050" b="1" i="0" u="none" strike="noStrike" cap="none" normalizeH="0" baseline="0" dirty="0">
              <a:ln>
                <a:noFill/>
              </a:ln>
              <a:solidFill>
                <a:schemeClr val="tx1"/>
              </a:solidFill>
              <a:effectLst/>
              <a:latin typeface="Arial" panose="020B0604020202020204" pitchFamily="34" charset="0"/>
            </a:endParaRPr>
          </a:p>
        </p:txBody>
      </p:sp>
      <p:cxnSp>
        <p:nvCxnSpPr>
          <p:cNvPr id="23" name="Gekrümmte Verbindung 18"/>
          <p:cNvCxnSpPr>
            <a:stCxn id="7" idx="3"/>
            <a:endCxn id="22" idx="1"/>
          </p:cNvCxnSpPr>
          <p:nvPr/>
        </p:nvCxnSpPr>
        <p:spPr bwMode="auto">
          <a:xfrm>
            <a:off x="2452898" y="5628457"/>
            <a:ext cx="500250" cy="59045"/>
          </a:xfrm>
          <a:prstGeom prst="curvedConnector3">
            <a:avLst>
              <a:gd name="adj1" fmla="val 50000"/>
            </a:avLst>
          </a:prstGeom>
          <a:solidFill>
            <a:schemeClr val="tx2">
              <a:alpha val="89999"/>
            </a:schemeClr>
          </a:solidFill>
          <a:ln w="22225" cap="flat" cmpd="sng" algn="ctr">
            <a:solidFill>
              <a:schemeClr val="tx2">
                <a:lumMod val="50000"/>
              </a:schemeClr>
            </a:solidFill>
            <a:prstDash val="sysDash"/>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Gekrümmte Verbindung 18"/>
          <p:cNvCxnSpPr>
            <a:stCxn id="22" idx="3"/>
            <a:endCxn id="16" idx="1"/>
          </p:cNvCxnSpPr>
          <p:nvPr/>
        </p:nvCxnSpPr>
        <p:spPr bwMode="auto">
          <a:xfrm>
            <a:off x="5443445" y="5687502"/>
            <a:ext cx="462421" cy="183697"/>
          </a:xfrm>
          <a:prstGeom prst="curvedConnector3">
            <a:avLst>
              <a:gd name="adj1" fmla="val 50000"/>
            </a:avLst>
          </a:prstGeom>
          <a:solidFill>
            <a:schemeClr val="tx2">
              <a:alpha val="89999"/>
            </a:schemeClr>
          </a:solidFill>
          <a:ln w="22225" cap="flat" cmpd="sng" algn="ctr">
            <a:solidFill>
              <a:schemeClr val="tx2">
                <a:lumMod val="50000"/>
              </a:schemeClr>
            </a:solidFill>
            <a:prstDash val="sysDash"/>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7496272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9750" y="1740115"/>
            <a:ext cx="8061325" cy="358560"/>
          </a:xfrm>
        </p:spPr>
        <p:txBody>
          <a:bodyPr/>
          <a:lstStyle/>
          <a:p>
            <a:r>
              <a:rPr lang="de-DE" dirty="0"/>
              <a:t>Internet </a:t>
            </a:r>
            <a:r>
              <a:rPr lang="de-DE" dirty="0" err="1"/>
              <a:t>of</a:t>
            </a:r>
            <a:r>
              <a:rPr lang="de-DE" dirty="0"/>
              <a:t> Things – M2M</a:t>
            </a:r>
          </a:p>
        </p:txBody>
      </p:sp>
      <p:sp>
        <p:nvSpPr>
          <p:cNvPr id="3" name="Inhaltsplatzhalter 2"/>
          <p:cNvSpPr>
            <a:spLocks noGrp="1"/>
          </p:cNvSpPr>
          <p:nvPr>
            <p:ph idx="1"/>
          </p:nvPr>
        </p:nvSpPr>
        <p:spPr>
          <a:xfrm>
            <a:off x="539750" y="2132013"/>
            <a:ext cx="8061325" cy="3859212"/>
          </a:xfrm>
        </p:spPr>
        <p:txBody>
          <a:bodyPr/>
          <a:lstStyle/>
          <a:p>
            <a:r>
              <a:rPr lang="en-US" dirty="0"/>
              <a:t>Where is the difference between M2M and IoT?</a:t>
            </a:r>
          </a:p>
          <a:p>
            <a:pPr lvl="1">
              <a:buFont typeface="Arial" panose="020B0604020202020204" pitchFamily="34" charset="0"/>
              <a:buChar char="•"/>
            </a:pPr>
            <a:r>
              <a:rPr lang="en-US" dirty="0"/>
              <a:t>M2M using IP-based protocols can be considered as a subset of the IoT enabling remote access to the things</a:t>
            </a:r>
          </a:p>
          <a:p>
            <a:pPr lvl="1">
              <a:buFont typeface="Arial" panose="020B0604020202020204" pitchFamily="34" charset="0"/>
              <a:buChar char="•"/>
            </a:pPr>
            <a:r>
              <a:rPr lang="en-US" dirty="0"/>
              <a:t>M2M can be realized within a single factory, whereas a similar IoT setup would be rather called </a:t>
            </a:r>
            <a:r>
              <a:rPr lang="en-US" dirty="0">
                <a:solidFill>
                  <a:schemeClr val="accent1"/>
                </a:solidFill>
              </a:rPr>
              <a:t>Intranet of Things</a:t>
            </a:r>
          </a:p>
          <a:p>
            <a:pPr lvl="1">
              <a:buFont typeface="Arial" panose="020B0604020202020204" pitchFamily="34" charset="0"/>
              <a:buChar char="•"/>
            </a:pPr>
            <a:r>
              <a:rPr lang="en-US" dirty="0"/>
              <a:t>IoT in general is more focused on a technology-agnostic integration of all things and the delivery of accompanying services like security, privacy, data analytics, accounting</a:t>
            </a:r>
          </a:p>
          <a:p>
            <a:pPr lvl="1"/>
            <a:endParaRPr lang="de-DE" b="1" dirty="0"/>
          </a:p>
          <a:p>
            <a:pPr marL="98425" indent="0"/>
            <a:endParaRPr lang="de-DE" b="1" dirty="0"/>
          </a:p>
        </p:txBody>
      </p:sp>
      <p:sp>
        <p:nvSpPr>
          <p:cNvPr id="4" name="Fußzeilenplatzhalter 3"/>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5" name="Foliennummernplatzhalter 4"/>
          <p:cNvSpPr>
            <a:spLocks noGrp="1"/>
          </p:cNvSpPr>
          <p:nvPr>
            <p:ph type="sldNum" sz="quarter" idx="11"/>
          </p:nvPr>
        </p:nvSpPr>
        <p:spPr/>
        <p:txBody>
          <a:bodyPr/>
          <a:lstStyle/>
          <a:p>
            <a:r>
              <a:rPr lang="de-DE" altLang="de-DE" dirty="0"/>
              <a:t>Slide </a:t>
            </a:r>
            <a:fld id="{EA72B010-C6DB-42A1-A25B-7BA4A7AE9CB7}" type="slidenum">
              <a:rPr lang="de-DE" altLang="de-DE" smtClean="0"/>
              <a:pPr/>
              <a:t>51</a:t>
            </a:fld>
            <a:endParaRPr lang="de-DE" altLang="de-DE" dirty="0"/>
          </a:p>
        </p:txBody>
      </p:sp>
    </p:spTree>
    <p:extLst>
      <p:ext uri="{BB962C8B-B14F-4D97-AF65-F5344CB8AC3E}">
        <p14:creationId xmlns:p14="http://schemas.microsoft.com/office/powerpoint/2010/main" val="4857537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9750" y="1740115"/>
            <a:ext cx="8061325" cy="358560"/>
          </a:xfrm>
        </p:spPr>
        <p:txBody>
          <a:bodyPr/>
          <a:lstStyle/>
          <a:p>
            <a:r>
              <a:rPr lang="de-DE" dirty="0"/>
              <a:t>Internet </a:t>
            </a:r>
            <a:r>
              <a:rPr lang="de-DE" dirty="0" err="1"/>
              <a:t>of</a:t>
            </a:r>
            <a:r>
              <a:rPr lang="de-DE" dirty="0"/>
              <a:t> Things – M2M</a:t>
            </a:r>
          </a:p>
        </p:txBody>
      </p:sp>
      <p:sp>
        <p:nvSpPr>
          <p:cNvPr id="3" name="Inhaltsplatzhalter 2"/>
          <p:cNvSpPr>
            <a:spLocks noGrp="1"/>
          </p:cNvSpPr>
          <p:nvPr>
            <p:ph idx="1"/>
          </p:nvPr>
        </p:nvSpPr>
        <p:spPr>
          <a:xfrm>
            <a:off x="539750" y="2132013"/>
            <a:ext cx="8061325" cy="3859212"/>
          </a:xfrm>
        </p:spPr>
        <p:txBody>
          <a:bodyPr/>
          <a:lstStyle/>
          <a:p>
            <a:r>
              <a:rPr lang="en-US" dirty="0"/>
              <a:t>By the way, where is the difference between Ubiquitous Computing (UC) and IoT?</a:t>
            </a:r>
          </a:p>
          <a:p>
            <a:pPr lvl="1">
              <a:buFont typeface="Arial" panose="020B0604020202020204" pitchFamily="34" charset="0"/>
              <a:buChar char="•"/>
            </a:pPr>
            <a:r>
              <a:rPr lang="en-US" dirty="0">
                <a:solidFill>
                  <a:schemeClr val="accent2"/>
                </a:solidFill>
              </a:rPr>
              <a:t>Both concepts overlap </a:t>
            </a:r>
            <a:r>
              <a:rPr lang="en-US" dirty="0"/>
              <a:t>and are sometimes used interchangeably</a:t>
            </a:r>
          </a:p>
          <a:p>
            <a:pPr lvl="1">
              <a:buFont typeface="Arial" panose="020B0604020202020204" pitchFamily="34" charset="0"/>
              <a:buChar char="•"/>
            </a:pPr>
            <a:r>
              <a:rPr lang="en-US" dirty="0"/>
              <a:t>UC is more than a technical concept (a vision) and additionally deals with user interaction in environments of smart objects</a:t>
            </a:r>
          </a:p>
          <a:p>
            <a:pPr lvl="1">
              <a:buFont typeface="Arial" panose="020B0604020202020204" pitchFamily="34" charset="0"/>
              <a:buChar char="•"/>
            </a:pPr>
            <a:r>
              <a:rPr lang="en-US" dirty="0"/>
              <a:t>UC is about making objects intelligent / smart and creating concepts for user interaction</a:t>
            </a:r>
          </a:p>
          <a:p>
            <a:pPr lvl="1">
              <a:buFont typeface="Arial" panose="020B0604020202020204" pitchFamily="34" charset="0"/>
              <a:buChar char="•"/>
            </a:pPr>
            <a:r>
              <a:rPr lang="en-US" dirty="0" err="1"/>
              <a:t>IoT</a:t>
            </a:r>
            <a:r>
              <a:rPr lang="en-US" dirty="0"/>
              <a:t> is much more focused on technical issues, especially creating virtual representations of physical objects integrated into information networks</a:t>
            </a:r>
          </a:p>
          <a:p>
            <a:pPr lvl="1">
              <a:buFont typeface="Symbol" panose="05050102010706020507" pitchFamily="18" charset="2"/>
              <a:buChar char="-"/>
            </a:pPr>
            <a:endParaRPr lang="en-US" dirty="0"/>
          </a:p>
          <a:p>
            <a:pPr lvl="1">
              <a:buFont typeface="Symbol" panose="05050102010706020507" pitchFamily="18" charset="2"/>
              <a:buChar char="-"/>
            </a:pPr>
            <a:endParaRPr lang="en-US" dirty="0"/>
          </a:p>
          <a:p>
            <a:pPr lvl="1"/>
            <a:endParaRPr lang="de-DE" b="1" dirty="0"/>
          </a:p>
          <a:p>
            <a:pPr marL="98425" indent="0"/>
            <a:endParaRPr lang="de-DE" b="1" dirty="0"/>
          </a:p>
        </p:txBody>
      </p:sp>
      <p:sp>
        <p:nvSpPr>
          <p:cNvPr id="4" name="Fußzeilenplatzhalter 3"/>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5" name="Foliennummernplatzhalter 4"/>
          <p:cNvSpPr>
            <a:spLocks noGrp="1"/>
          </p:cNvSpPr>
          <p:nvPr>
            <p:ph type="sldNum" sz="quarter" idx="11"/>
          </p:nvPr>
        </p:nvSpPr>
        <p:spPr/>
        <p:txBody>
          <a:bodyPr/>
          <a:lstStyle/>
          <a:p>
            <a:r>
              <a:rPr lang="de-DE" altLang="de-DE" dirty="0"/>
              <a:t>Slide </a:t>
            </a:r>
            <a:fld id="{EA72B010-C6DB-42A1-A25B-7BA4A7AE9CB7}" type="slidenum">
              <a:rPr lang="de-DE" altLang="de-DE" smtClean="0"/>
              <a:pPr/>
              <a:t>52</a:t>
            </a:fld>
            <a:endParaRPr lang="de-DE" altLang="de-DE" dirty="0"/>
          </a:p>
        </p:txBody>
      </p:sp>
    </p:spTree>
    <p:extLst>
      <p:ext uri="{BB962C8B-B14F-4D97-AF65-F5344CB8AC3E}">
        <p14:creationId xmlns:p14="http://schemas.microsoft.com/office/powerpoint/2010/main" val="303986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9750" y="1740115"/>
            <a:ext cx="8061325" cy="358560"/>
          </a:xfrm>
        </p:spPr>
        <p:txBody>
          <a:bodyPr/>
          <a:lstStyle/>
          <a:p>
            <a:r>
              <a:rPr lang="de-DE" dirty="0"/>
              <a:t>Internet </a:t>
            </a:r>
            <a:r>
              <a:rPr lang="de-DE" dirty="0" err="1"/>
              <a:t>of</a:t>
            </a:r>
            <a:r>
              <a:rPr lang="de-DE" dirty="0"/>
              <a:t> Things – M2M</a:t>
            </a:r>
          </a:p>
        </p:txBody>
      </p:sp>
      <p:sp>
        <p:nvSpPr>
          <p:cNvPr id="3" name="Inhaltsplatzhalter 2"/>
          <p:cNvSpPr>
            <a:spLocks noGrp="1"/>
          </p:cNvSpPr>
          <p:nvPr>
            <p:ph idx="1"/>
          </p:nvPr>
        </p:nvSpPr>
        <p:spPr>
          <a:xfrm>
            <a:off x="539750" y="2132013"/>
            <a:ext cx="8061325" cy="3859212"/>
          </a:xfrm>
        </p:spPr>
        <p:txBody>
          <a:bodyPr/>
          <a:lstStyle/>
          <a:p>
            <a:r>
              <a:rPr lang="en-US" dirty="0"/>
              <a:t>By the way, where is the difference between Ubiquitous Computing (UC) and IoT?</a:t>
            </a:r>
          </a:p>
          <a:p>
            <a:pPr lvl="1">
              <a:buFont typeface="Arial" panose="020B0604020202020204" pitchFamily="34" charset="0"/>
              <a:buChar char="•"/>
            </a:pPr>
            <a:r>
              <a:rPr lang="en-US" dirty="0">
                <a:solidFill>
                  <a:schemeClr val="accent2"/>
                </a:solidFill>
              </a:rPr>
              <a:t>Both concepts overlap </a:t>
            </a:r>
            <a:r>
              <a:rPr lang="en-US" dirty="0"/>
              <a:t>and are sometimes used interchangeably</a:t>
            </a:r>
          </a:p>
          <a:p>
            <a:pPr lvl="1">
              <a:buFont typeface="Arial" panose="020B0604020202020204" pitchFamily="34" charset="0"/>
              <a:buChar char="•"/>
            </a:pPr>
            <a:r>
              <a:rPr lang="en-US" dirty="0"/>
              <a:t>UC is more than a technical concept (a vision) and additionally deals with user interaction in environments of smart objects</a:t>
            </a:r>
          </a:p>
          <a:p>
            <a:pPr lvl="1">
              <a:buFont typeface="Arial" panose="020B0604020202020204" pitchFamily="34" charset="0"/>
              <a:buChar char="•"/>
            </a:pPr>
            <a:r>
              <a:rPr lang="en-US" dirty="0"/>
              <a:t>UC is about making objects intelligent / smart and creating concepts for user interaction</a:t>
            </a:r>
          </a:p>
          <a:p>
            <a:pPr lvl="1">
              <a:buFont typeface="Arial" panose="020B0604020202020204" pitchFamily="34" charset="0"/>
              <a:buChar char="•"/>
            </a:pPr>
            <a:r>
              <a:rPr lang="en-US" dirty="0" err="1"/>
              <a:t>IoT</a:t>
            </a:r>
            <a:r>
              <a:rPr lang="en-US" dirty="0"/>
              <a:t> is much more focused on technical issues, especially creating virtual representations of physical objects integrated into information networks</a:t>
            </a:r>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r>
              <a:rPr lang="en-US" dirty="0">
                <a:solidFill>
                  <a:schemeClr val="accent1"/>
                </a:solidFill>
              </a:rPr>
              <a:t>In general: </a:t>
            </a:r>
            <a:r>
              <a:rPr lang="en-US" dirty="0"/>
              <a:t>many terms and overlapping concepts exist (e.g. Internet of Everything, Web of Things, Cyber Physical Systems, Industrial Internet). What is important, are the fundamental Distributed Systems concepts (the glue) behind the scenes! </a:t>
            </a:r>
          </a:p>
          <a:p>
            <a:pPr lvl="1"/>
            <a:endParaRPr lang="de-DE" b="1" dirty="0"/>
          </a:p>
          <a:p>
            <a:pPr marL="98425" indent="0"/>
            <a:endParaRPr lang="de-DE" b="1" dirty="0"/>
          </a:p>
        </p:txBody>
      </p:sp>
      <p:sp>
        <p:nvSpPr>
          <p:cNvPr id="4" name="Fußzeilenplatzhalter 3"/>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5" name="Foliennummernplatzhalter 4"/>
          <p:cNvSpPr>
            <a:spLocks noGrp="1"/>
          </p:cNvSpPr>
          <p:nvPr>
            <p:ph type="sldNum" sz="quarter" idx="11"/>
          </p:nvPr>
        </p:nvSpPr>
        <p:spPr/>
        <p:txBody>
          <a:bodyPr/>
          <a:lstStyle/>
          <a:p>
            <a:r>
              <a:rPr lang="de-DE" altLang="de-DE" dirty="0"/>
              <a:t>Slide </a:t>
            </a:r>
            <a:fld id="{EA72B010-C6DB-42A1-A25B-7BA4A7AE9CB7}" type="slidenum">
              <a:rPr lang="de-DE" altLang="de-DE" smtClean="0"/>
              <a:pPr/>
              <a:t>53</a:t>
            </a:fld>
            <a:endParaRPr lang="de-DE" altLang="de-DE" dirty="0"/>
          </a:p>
        </p:txBody>
      </p:sp>
    </p:spTree>
    <p:extLst>
      <p:ext uri="{BB962C8B-B14F-4D97-AF65-F5344CB8AC3E}">
        <p14:creationId xmlns:p14="http://schemas.microsoft.com/office/powerpoint/2010/main" val="1132611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9750" y="1713954"/>
            <a:ext cx="8061325" cy="384721"/>
          </a:xfrm>
        </p:spPr>
        <p:txBody>
          <a:bodyPr/>
          <a:lstStyle/>
          <a:p>
            <a:r>
              <a:rPr lang="de-DE" dirty="0"/>
              <a:t>Internet </a:t>
            </a:r>
            <a:r>
              <a:rPr lang="de-DE" dirty="0" err="1"/>
              <a:t>of</a:t>
            </a:r>
            <a:r>
              <a:rPr lang="de-DE" dirty="0"/>
              <a:t> Things</a:t>
            </a:r>
          </a:p>
        </p:txBody>
      </p:sp>
      <p:sp>
        <p:nvSpPr>
          <p:cNvPr id="3" name="Inhaltsplatzhalter 2"/>
          <p:cNvSpPr>
            <a:spLocks noGrp="1"/>
          </p:cNvSpPr>
          <p:nvPr>
            <p:ph idx="1"/>
          </p:nvPr>
        </p:nvSpPr>
        <p:spPr>
          <a:xfrm>
            <a:off x="539750" y="2132013"/>
            <a:ext cx="8061325" cy="3859212"/>
          </a:xfrm>
        </p:spPr>
        <p:txBody>
          <a:bodyPr/>
          <a:lstStyle/>
          <a:p>
            <a:r>
              <a:rPr lang="en-US" dirty="0"/>
              <a:t>What are the main challenges for realizing the IoT?</a:t>
            </a:r>
          </a:p>
          <a:p>
            <a:pPr lvl="1">
              <a:buFont typeface="Arial" panose="020B0604020202020204" pitchFamily="34" charset="0"/>
              <a:buChar char="•"/>
            </a:pPr>
            <a:r>
              <a:rPr lang="en-US" dirty="0">
                <a:solidFill>
                  <a:schemeClr val="accent1"/>
                </a:solidFill>
              </a:rPr>
              <a:t>Heterogeneity</a:t>
            </a:r>
            <a:r>
              <a:rPr lang="en-US" dirty="0"/>
              <a:t> - a variety of different sensors, devices, protocols, …</a:t>
            </a:r>
          </a:p>
          <a:p>
            <a:pPr lvl="1">
              <a:buFont typeface="Arial" panose="020B0604020202020204" pitchFamily="34" charset="0"/>
              <a:buChar char="•"/>
            </a:pPr>
            <a:r>
              <a:rPr lang="en-US" dirty="0">
                <a:solidFill>
                  <a:schemeClr val="accent1"/>
                </a:solidFill>
              </a:rPr>
              <a:t>Openness</a:t>
            </a:r>
            <a:r>
              <a:rPr lang="en-US" dirty="0"/>
              <a:t> - new sensors, devices and protocols are released day by day </a:t>
            </a:r>
          </a:p>
          <a:p>
            <a:pPr lvl="1">
              <a:buFont typeface="Arial" panose="020B0604020202020204" pitchFamily="34" charset="0"/>
              <a:buChar char="•"/>
            </a:pPr>
            <a:r>
              <a:rPr lang="en-US" dirty="0">
                <a:solidFill>
                  <a:schemeClr val="accent1"/>
                </a:solidFill>
              </a:rPr>
              <a:t>Security</a:t>
            </a:r>
            <a:r>
              <a:rPr lang="en-US" dirty="0"/>
              <a:t> - is the sensor authentic?</a:t>
            </a:r>
          </a:p>
          <a:p>
            <a:pPr lvl="1">
              <a:buFont typeface="Arial" panose="020B0604020202020204" pitchFamily="34" charset="0"/>
              <a:buChar char="•"/>
            </a:pPr>
            <a:r>
              <a:rPr lang="en-US" dirty="0">
                <a:solidFill>
                  <a:schemeClr val="accent1"/>
                </a:solidFill>
              </a:rPr>
              <a:t>Scalability</a:t>
            </a:r>
            <a:r>
              <a:rPr lang="en-US" dirty="0"/>
              <a:t> - how to implement systems that can handle billions of connected sensors?</a:t>
            </a:r>
          </a:p>
          <a:p>
            <a:pPr lvl="1">
              <a:buFont typeface="Arial" panose="020B0604020202020204" pitchFamily="34" charset="0"/>
              <a:buChar char="•"/>
            </a:pPr>
            <a:r>
              <a:rPr lang="en-US" dirty="0">
                <a:solidFill>
                  <a:schemeClr val="accent1"/>
                </a:solidFill>
              </a:rPr>
              <a:t>Quality of Service </a:t>
            </a:r>
            <a:r>
              <a:rPr lang="en-US" dirty="0"/>
              <a:t>- can entertainment and e-heath system share the same network in your smart home?</a:t>
            </a:r>
          </a:p>
          <a:p>
            <a:pPr lvl="1">
              <a:buFont typeface="Arial" panose="020B0604020202020204" pitchFamily="34" charset="0"/>
              <a:buChar char="•"/>
            </a:pPr>
            <a:r>
              <a:rPr lang="en-US" dirty="0"/>
              <a:t>…</a:t>
            </a:r>
          </a:p>
          <a:p>
            <a:pPr lvl="1">
              <a:buFont typeface="Arial" panose="020B0604020202020204" pitchFamily="34" charset="0"/>
              <a:buChar char="•"/>
            </a:pPr>
            <a:r>
              <a:rPr lang="en-US" dirty="0"/>
              <a:t>Data Analytics</a:t>
            </a:r>
          </a:p>
          <a:p>
            <a:pPr lvl="1">
              <a:buFont typeface="Arial" panose="020B0604020202020204" pitchFamily="34" charset="0"/>
              <a:buChar char="•"/>
            </a:pPr>
            <a:r>
              <a:rPr lang="en-US" dirty="0"/>
              <a:t>Device Integration</a:t>
            </a:r>
          </a:p>
          <a:p>
            <a:pPr lvl="1">
              <a:buFont typeface="Arial" panose="020B0604020202020204" pitchFamily="34" charset="0"/>
              <a:buChar char="•"/>
            </a:pPr>
            <a:r>
              <a:rPr lang="en-US" dirty="0"/>
              <a:t>Privacy</a:t>
            </a:r>
          </a:p>
          <a:p>
            <a:pPr lvl="1">
              <a:buFont typeface="Arial" panose="020B0604020202020204" pitchFamily="34" charset="0"/>
              <a:buChar char="•"/>
            </a:pPr>
            <a:r>
              <a:rPr lang="en-US" dirty="0"/>
              <a:t>Mobility</a:t>
            </a:r>
          </a:p>
          <a:p>
            <a:pPr lvl="1">
              <a:buFont typeface="Arial" panose="020B0604020202020204" pitchFamily="34" charset="0"/>
              <a:buChar char="•"/>
            </a:pPr>
            <a:r>
              <a:rPr lang="en-US" dirty="0"/>
              <a:t>Abstraction</a:t>
            </a:r>
          </a:p>
          <a:p>
            <a:pPr lvl="1">
              <a:buFont typeface="Arial" panose="020B0604020202020204" pitchFamily="34" charset="0"/>
              <a:buChar char="•"/>
            </a:pPr>
            <a:r>
              <a:rPr lang="en-US" dirty="0"/>
              <a:t>…</a:t>
            </a:r>
          </a:p>
          <a:p>
            <a:pPr lvl="1">
              <a:buFont typeface="Symbol" panose="05050102010706020507" pitchFamily="18" charset="2"/>
              <a:buChar char="-"/>
            </a:pPr>
            <a:endParaRPr lang="en-US" dirty="0"/>
          </a:p>
          <a:p>
            <a:pPr lvl="1"/>
            <a:endParaRPr lang="de-DE" b="1" dirty="0"/>
          </a:p>
          <a:p>
            <a:pPr marL="98425" indent="0"/>
            <a:endParaRPr lang="de-DE" b="1" dirty="0"/>
          </a:p>
        </p:txBody>
      </p:sp>
      <p:sp>
        <p:nvSpPr>
          <p:cNvPr id="4" name="Fußzeilenplatzhalter 3"/>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5" name="Foliennummernplatzhalter 4"/>
          <p:cNvSpPr>
            <a:spLocks noGrp="1"/>
          </p:cNvSpPr>
          <p:nvPr>
            <p:ph type="sldNum" sz="quarter" idx="11"/>
          </p:nvPr>
        </p:nvSpPr>
        <p:spPr/>
        <p:txBody>
          <a:bodyPr/>
          <a:lstStyle/>
          <a:p>
            <a:r>
              <a:rPr lang="de-DE" altLang="de-DE" dirty="0"/>
              <a:t>Slide </a:t>
            </a:r>
            <a:fld id="{EA72B010-C6DB-42A1-A25B-7BA4A7AE9CB7}" type="slidenum">
              <a:rPr lang="de-DE" altLang="de-DE" smtClean="0"/>
              <a:pPr/>
              <a:t>54</a:t>
            </a:fld>
            <a:endParaRPr lang="de-DE" altLang="de-DE" dirty="0"/>
          </a:p>
        </p:txBody>
      </p:sp>
    </p:spTree>
    <p:extLst>
      <p:ext uri="{BB962C8B-B14F-4D97-AF65-F5344CB8AC3E}">
        <p14:creationId xmlns:p14="http://schemas.microsoft.com/office/powerpoint/2010/main" val="2380251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9750" y="1740115"/>
            <a:ext cx="8061325" cy="358560"/>
          </a:xfrm>
        </p:spPr>
        <p:txBody>
          <a:bodyPr/>
          <a:lstStyle/>
          <a:p>
            <a:r>
              <a:rPr lang="en-US" dirty="0"/>
              <a:t>Internet of Things</a:t>
            </a:r>
          </a:p>
        </p:txBody>
      </p:sp>
      <p:sp>
        <p:nvSpPr>
          <p:cNvPr id="3" name="Inhaltsplatzhalter 2"/>
          <p:cNvSpPr>
            <a:spLocks noGrp="1"/>
          </p:cNvSpPr>
          <p:nvPr>
            <p:ph idx="1"/>
          </p:nvPr>
        </p:nvSpPr>
        <p:spPr>
          <a:xfrm>
            <a:off x="539750" y="2132013"/>
            <a:ext cx="8061325" cy="3859212"/>
          </a:xfrm>
        </p:spPr>
        <p:txBody>
          <a:bodyPr/>
          <a:lstStyle/>
          <a:p>
            <a:r>
              <a:rPr lang="en-US" dirty="0"/>
              <a:t>What are the main challenges for realizing the </a:t>
            </a:r>
            <a:r>
              <a:rPr lang="en-US" dirty="0" err="1"/>
              <a:t>IoT</a:t>
            </a:r>
            <a:r>
              <a:rPr lang="en-US" dirty="0"/>
              <a:t>?</a:t>
            </a:r>
          </a:p>
          <a:p>
            <a:pPr lvl="1">
              <a:buFont typeface="Arial" panose="020B0604020202020204" pitchFamily="34" charset="0"/>
              <a:buChar char="•"/>
            </a:pPr>
            <a:r>
              <a:rPr lang="en-US" i="1" dirty="0">
                <a:solidFill>
                  <a:schemeClr val="accent1"/>
                </a:solidFill>
              </a:rPr>
              <a:t>Heterogeneity</a:t>
            </a:r>
          </a:p>
          <a:p>
            <a:pPr lvl="1">
              <a:buFont typeface="Arial" panose="020B0604020202020204" pitchFamily="34" charset="0"/>
              <a:buChar char="•"/>
            </a:pPr>
            <a:r>
              <a:rPr lang="en-US" i="1" dirty="0">
                <a:solidFill>
                  <a:schemeClr val="accent1"/>
                </a:solidFill>
              </a:rPr>
              <a:t>Openness</a:t>
            </a:r>
          </a:p>
          <a:p>
            <a:pPr lvl="1">
              <a:buFont typeface="Arial" panose="020B0604020202020204" pitchFamily="34" charset="0"/>
              <a:buChar char="•"/>
            </a:pPr>
            <a:r>
              <a:rPr lang="en-US" i="1" dirty="0">
                <a:solidFill>
                  <a:schemeClr val="accent1"/>
                </a:solidFill>
              </a:rPr>
              <a:t>Security</a:t>
            </a:r>
          </a:p>
          <a:p>
            <a:pPr lvl="1">
              <a:buFont typeface="Arial" panose="020B0604020202020204" pitchFamily="34" charset="0"/>
              <a:buChar char="•"/>
            </a:pPr>
            <a:r>
              <a:rPr lang="en-US" i="1" dirty="0">
                <a:solidFill>
                  <a:schemeClr val="accent1"/>
                </a:solidFill>
              </a:rPr>
              <a:t>Scalability</a:t>
            </a:r>
          </a:p>
          <a:p>
            <a:pPr lvl="1">
              <a:buFont typeface="Arial" panose="020B0604020202020204" pitchFamily="34" charset="0"/>
              <a:buChar char="•"/>
            </a:pPr>
            <a:r>
              <a:rPr lang="en-US" i="1" dirty="0">
                <a:solidFill>
                  <a:schemeClr val="accent1"/>
                </a:solidFill>
              </a:rPr>
              <a:t>Quality of Service</a:t>
            </a:r>
          </a:p>
          <a:p>
            <a:pPr lvl="1">
              <a:buFont typeface="Arial" panose="020B0604020202020204" pitchFamily="34" charset="0"/>
              <a:buChar char="•"/>
            </a:pPr>
            <a:r>
              <a:rPr lang="en-US" dirty="0"/>
              <a:t>…</a:t>
            </a:r>
          </a:p>
          <a:p>
            <a:pPr lvl="1">
              <a:buFont typeface="Arial" panose="020B0604020202020204" pitchFamily="34" charset="0"/>
              <a:buChar char="•"/>
            </a:pPr>
            <a:r>
              <a:rPr lang="en-US" dirty="0">
                <a:solidFill>
                  <a:schemeClr val="tx1"/>
                </a:solidFill>
              </a:rPr>
              <a:t>Data Analytics</a:t>
            </a:r>
          </a:p>
          <a:p>
            <a:pPr lvl="1">
              <a:buFont typeface="Arial" panose="020B0604020202020204" pitchFamily="34" charset="0"/>
              <a:buChar char="•"/>
            </a:pPr>
            <a:r>
              <a:rPr lang="en-US" dirty="0">
                <a:solidFill>
                  <a:schemeClr val="tx1"/>
                </a:solidFill>
              </a:rPr>
              <a:t>Device Integration</a:t>
            </a:r>
          </a:p>
          <a:p>
            <a:pPr lvl="1">
              <a:buFont typeface="Arial" panose="020B0604020202020204" pitchFamily="34" charset="0"/>
              <a:buChar char="•"/>
            </a:pPr>
            <a:r>
              <a:rPr lang="en-US" dirty="0">
                <a:solidFill>
                  <a:schemeClr val="tx1"/>
                </a:solidFill>
              </a:rPr>
              <a:t>Privacy</a:t>
            </a:r>
          </a:p>
          <a:p>
            <a:pPr lvl="1">
              <a:buFont typeface="Arial" panose="020B0604020202020204" pitchFamily="34" charset="0"/>
              <a:buChar char="•"/>
            </a:pPr>
            <a:r>
              <a:rPr lang="en-US" dirty="0">
                <a:solidFill>
                  <a:schemeClr val="tx1"/>
                </a:solidFill>
              </a:rPr>
              <a:t>Mobility</a:t>
            </a:r>
          </a:p>
          <a:p>
            <a:pPr lvl="1">
              <a:buFont typeface="Arial" panose="020B0604020202020204" pitchFamily="34" charset="0"/>
              <a:buChar char="•"/>
            </a:pPr>
            <a:r>
              <a:rPr lang="en-US" dirty="0">
                <a:solidFill>
                  <a:schemeClr val="tx1"/>
                </a:solidFill>
              </a:rPr>
              <a:t>Abstraction</a:t>
            </a:r>
          </a:p>
          <a:p>
            <a:pPr lvl="1">
              <a:buFont typeface="Arial" panose="020B0604020202020204" pitchFamily="34" charset="0"/>
              <a:buChar char="•"/>
            </a:pPr>
            <a:r>
              <a:rPr lang="en-US" dirty="0">
                <a:solidFill>
                  <a:schemeClr val="tx1"/>
                </a:solidFill>
              </a:rPr>
              <a:t>…</a:t>
            </a:r>
          </a:p>
          <a:p>
            <a:pPr lvl="1">
              <a:buFont typeface="Symbol" panose="05050102010706020507" pitchFamily="18" charset="2"/>
              <a:buChar char="-"/>
            </a:pPr>
            <a:endParaRPr lang="en-US" dirty="0"/>
          </a:p>
          <a:p>
            <a:pPr lvl="1"/>
            <a:endParaRPr lang="en-US" b="1" dirty="0"/>
          </a:p>
          <a:p>
            <a:pPr marL="98425" indent="0"/>
            <a:endParaRPr lang="en-US" b="1" dirty="0"/>
          </a:p>
        </p:txBody>
      </p:sp>
      <p:sp>
        <p:nvSpPr>
          <p:cNvPr id="4" name="Fußzeilenplatzhalter 3"/>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5" name="Foliennummernplatzhalter 4"/>
          <p:cNvSpPr>
            <a:spLocks noGrp="1"/>
          </p:cNvSpPr>
          <p:nvPr>
            <p:ph type="sldNum" sz="quarter" idx="11"/>
          </p:nvPr>
        </p:nvSpPr>
        <p:spPr/>
        <p:txBody>
          <a:bodyPr/>
          <a:lstStyle/>
          <a:p>
            <a:r>
              <a:rPr lang="en-US" altLang="de-DE" dirty="0"/>
              <a:t>Slide </a:t>
            </a:r>
            <a:fld id="{EA72B010-C6DB-42A1-A25B-7BA4A7AE9CB7}" type="slidenum">
              <a:rPr lang="en-US" altLang="de-DE" smtClean="0"/>
              <a:pPr/>
              <a:t>55</a:t>
            </a:fld>
            <a:endParaRPr lang="en-US" altLang="de-DE" dirty="0"/>
          </a:p>
        </p:txBody>
      </p:sp>
      <p:sp>
        <p:nvSpPr>
          <p:cNvPr id="6" name="Gestreifter Pfeil nach rechts 5"/>
          <p:cNvSpPr/>
          <p:nvPr/>
        </p:nvSpPr>
        <p:spPr bwMode="auto">
          <a:xfrm>
            <a:off x="3203848" y="3140968"/>
            <a:ext cx="974707" cy="288032"/>
          </a:xfrm>
          <a:prstGeom prst="stripedRightArrow">
            <a:avLst/>
          </a:prstGeom>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panose="020B0604020202020204" pitchFamily="34" charset="0"/>
            </a:endParaRPr>
          </a:p>
        </p:txBody>
      </p:sp>
      <p:sp>
        <p:nvSpPr>
          <p:cNvPr id="7" name="Textfeld 6"/>
          <p:cNvSpPr txBox="1"/>
          <p:nvPr/>
        </p:nvSpPr>
        <p:spPr>
          <a:xfrm>
            <a:off x="4786172" y="2844224"/>
            <a:ext cx="4017442" cy="1169551"/>
          </a:xfrm>
          <a:prstGeom prst="rect">
            <a:avLst/>
          </a:prstGeom>
          <a:noFill/>
        </p:spPr>
        <p:txBody>
          <a:bodyPr wrap="square" rtlCol="0">
            <a:spAutoFit/>
          </a:bodyPr>
          <a:lstStyle/>
          <a:p>
            <a:r>
              <a:rPr lang="en-US" sz="1400" b="1" i="1" dirty="0">
                <a:solidFill>
                  <a:schemeClr val="accent2"/>
                </a:solidFill>
              </a:rPr>
              <a:t>Do you remember these challenges? </a:t>
            </a:r>
          </a:p>
          <a:p>
            <a:r>
              <a:rPr lang="en-US" sz="1400" i="1" dirty="0">
                <a:solidFill>
                  <a:schemeClr val="accent2"/>
                </a:solidFill>
              </a:rPr>
              <a:t>The Internet of Things is one of the most recent research domains dealing with the application of fundamental Distributed Systems principles to current use cases. </a:t>
            </a:r>
          </a:p>
        </p:txBody>
      </p:sp>
    </p:spTree>
    <p:extLst>
      <p:ext uri="{BB962C8B-B14F-4D97-AF65-F5344CB8AC3E}">
        <p14:creationId xmlns:p14="http://schemas.microsoft.com/office/powerpoint/2010/main" val="5459491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9750" y="1740115"/>
            <a:ext cx="8061325" cy="358560"/>
          </a:xfrm>
        </p:spPr>
        <p:txBody>
          <a:bodyPr/>
          <a:lstStyle/>
          <a:p>
            <a:r>
              <a:rPr lang="en-US" dirty="0"/>
              <a:t>Internet of Things</a:t>
            </a:r>
          </a:p>
        </p:txBody>
      </p:sp>
      <p:sp>
        <p:nvSpPr>
          <p:cNvPr id="3" name="Inhaltsplatzhalter 2"/>
          <p:cNvSpPr>
            <a:spLocks noGrp="1"/>
          </p:cNvSpPr>
          <p:nvPr>
            <p:ph idx="1"/>
          </p:nvPr>
        </p:nvSpPr>
        <p:spPr>
          <a:xfrm>
            <a:off x="539750" y="2132013"/>
            <a:ext cx="8061325" cy="3859212"/>
          </a:xfrm>
        </p:spPr>
        <p:txBody>
          <a:bodyPr/>
          <a:lstStyle/>
          <a:p>
            <a:r>
              <a:rPr lang="en-US" dirty="0"/>
              <a:t>In general, one of the most recent challenges is how to gain benefit from all the data collected by the IoT?</a:t>
            </a:r>
          </a:p>
          <a:p>
            <a:pPr lvl="1">
              <a:buFont typeface="Arial" panose="020B0604020202020204" pitchFamily="34" charset="0"/>
              <a:buChar char="•"/>
            </a:pPr>
            <a:r>
              <a:rPr lang="en-US" dirty="0">
                <a:solidFill>
                  <a:schemeClr val="tx1"/>
                </a:solidFill>
              </a:rPr>
              <a:t>-&gt; Big Data!?</a:t>
            </a:r>
          </a:p>
          <a:p>
            <a:pPr lvl="1">
              <a:buFont typeface="Symbol" panose="05050102010706020507" pitchFamily="18" charset="2"/>
              <a:buChar char="-"/>
            </a:pPr>
            <a:endParaRPr lang="en-US" dirty="0"/>
          </a:p>
          <a:p>
            <a:pPr lvl="1"/>
            <a:endParaRPr lang="en-US" b="1" dirty="0"/>
          </a:p>
          <a:p>
            <a:pPr marL="98425" indent="0"/>
            <a:endParaRPr lang="en-US" b="1" dirty="0"/>
          </a:p>
        </p:txBody>
      </p:sp>
      <p:sp>
        <p:nvSpPr>
          <p:cNvPr id="4" name="Fußzeilenplatzhalter 3"/>
          <p:cNvSpPr>
            <a:spLocks noGrp="1"/>
          </p:cNvSpPr>
          <p:nvPr>
            <p:ph type="ftr" sz="quarter" idx="10"/>
          </p:nvPr>
        </p:nvSpPr>
        <p:spPr>
          <a:xfrm>
            <a:off x="539650" y="6405563"/>
            <a:ext cx="6624638" cy="152400"/>
          </a:xfrm>
        </p:spPr>
        <p:txBody>
          <a:bodyPr/>
          <a:lstStyle/>
          <a:p>
            <a:r>
              <a:rPr lang="en-US" b="0" dirty="0" err="1"/>
              <a:t>Danh</a:t>
            </a:r>
            <a:r>
              <a:rPr lang="en-US" b="0" dirty="0"/>
              <a:t> Le Phuoc, TU Berlin, Distributed Algorithms 2018/19</a:t>
            </a:r>
          </a:p>
        </p:txBody>
      </p:sp>
      <p:sp>
        <p:nvSpPr>
          <p:cNvPr id="5" name="Foliennummernplatzhalter 4"/>
          <p:cNvSpPr>
            <a:spLocks noGrp="1"/>
          </p:cNvSpPr>
          <p:nvPr>
            <p:ph type="sldNum" sz="quarter" idx="11"/>
          </p:nvPr>
        </p:nvSpPr>
        <p:spPr/>
        <p:txBody>
          <a:bodyPr/>
          <a:lstStyle/>
          <a:p>
            <a:r>
              <a:rPr lang="en-US" altLang="de-DE" dirty="0"/>
              <a:t>Slide </a:t>
            </a:r>
            <a:fld id="{EA72B010-C6DB-42A1-A25B-7BA4A7AE9CB7}" type="slidenum">
              <a:rPr lang="en-US" altLang="de-DE" smtClean="0"/>
              <a:pPr/>
              <a:t>56</a:t>
            </a:fld>
            <a:endParaRPr lang="en-US" altLang="de-DE" dirty="0"/>
          </a:p>
        </p:txBody>
      </p:sp>
    </p:spTree>
    <p:extLst>
      <p:ext uri="{BB962C8B-B14F-4D97-AF65-F5344CB8AC3E}">
        <p14:creationId xmlns:p14="http://schemas.microsoft.com/office/powerpoint/2010/main" val="15767819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a:xfrm>
            <a:off x="539750" y="1740115"/>
            <a:ext cx="8061325" cy="358560"/>
          </a:xfrm>
        </p:spPr>
        <p:txBody>
          <a:bodyPr/>
          <a:lstStyle/>
          <a:p>
            <a:r>
              <a:rPr lang="en-US" dirty="0"/>
              <a:t>Big Data</a:t>
            </a:r>
          </a:p>
        </p:txBody>
      </p:sp>
      <p:sp>
        <p:nvSpPr>
          <p:cNvPr id="4" name="Fußzeilenplatzhalter 3"/>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5" name="Foliennummernplatzhalter 4"/>
          <p:cNvSpPr>
            <a:spLocks noGrp="1"/>
          </p:cNvSpPr>
          <p:nvPr>
            <p:ph type="sldNum" sz="quarter" idx="11"/>
          </p:nvPr>
        </p:nvSpPr>
        <p:spPr/>
        <p:txBody>
          <a:bodyPr/>
          <a:lstStyle/>
          <a:p>
            <a:r>
              <a:rPr lang="en-US" altLang="de-DE" dirty="0" err="1"/>
              <a:t>Seite</a:t>
            </a:r>
            <a:r>
              <a:rPr lang="en-US" altLang="de-DE" dirty="0"/>
              <a:t> </a:t>
            </a:r>
            <a:fld id="{B77A44E9-DA7C-451C-A2A5-79EA85890ED9}" type="slidenum">
              <a:rPr lang="en-US" altLang="de-DE" smtClean="0"/>
              <a:pPr/>
              <a:t>57</a:t>
            </a:fld>
            <a:endParaRPr lang="en-US" altLang="de-DE" dirty="0"/>
          </a:p>
        </p:txBody>
      </p:sp>
    </p:spTree>
    <p:extLst>
      <p:ext uri="{BB962C8B-B14F-4D97-AF65-F5344CB8AC3E}">
        <p14:creationId xmlns:p14="http://schemas.microsoft.com/office/powerpoint/2010/main" val="201801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5401998" y="4221807"/>
            <a:ext cx="3199077" cy="1799481"/>
          </a:xfrm>
          <a:prstGeom prst="rect">
            <a:avLst/>
          </a:prstGeom>
          <a:blipFill dpi="0" rotWithShape="1">
            <a:blip r:embed="rId4"/>
            <a:srcRect/>
            <a:tile tx="0" ty="0" sx="100000" sy="100000" flip="none" algn="tl"/>
          </a:blipFill>
        </p:spPr>
      </p:pic>
      <p:sp>
        <p:nvSpPr>
          <p:cNvPr id="6" name="Titel 5"/>
          <p:cNvSpPr>
            <a:spLocks noGrp="1"/>
          </p:cNvSpPr>
          <p:nvPr>
            <p:ph type="title"/>
          </p:nvPr>
        </p:nvSpPr>
        <p:spPr>
          <a:xfrm>
            <a:off x="539750" y="1740115"/>
            <a:ext cx="8061325" cy="358560"/>
          </a:xfrm>
        </p:spPr>
        <p:txBody>
          <a:bodyPr/>
          <a:lstStyle/>
          <a:p>
            <a:r>
              <a:rPr lang="en-US" dirty="0"/>
              <a:t>Big Data</a:t>
            </a:r>
          </a:p>
        </p:txBody>
      </p:sp>
      <p:sp>
        <p:nvSpPr>
          <p:cNvPr id="7" name="Inhaltsplatzhalter 6"/>
          <p:cNvSpPr>
            <a:spLocks noGrp="1"/>
          </p:cNvSpPr>
          <p:nvPr>
            <p:ph idx="1"/>
          </p:nvPr>
        </p:nvSpPr>
        <p:spPr>
          <a:xfrm>
            <a:off x="539750" y="2098675"/>
            <a:ext cx="8061325" cy="3892550"/>
          </a:xfrm>
        </p:spPr>
        <p:txBody>
          <a:bodyPr/>
          <a:lstStyle/>
          <a:p>
            <a:pPr marL="0" indent="0"/>
            <a:r>
              <a:rPr lang="en-US" dirty="0"/>
              <a:t>Two motivations for Big Data:</a:t>
            </a:r>
          </a:p>
          <a:p>
            <a:pPr marL="727075" lvl="1" indent="-285750">
              <a:buFont typeface="Arial" panose="020B0604020202020204" pitchFamily="34" charset="0"/>
              <a:buChar char="•"/>
            </a:pPr>
            <a:r>
              <a:rPr lang="en-US" dirty="0"/>
              <a:t>If the </a:t>
            </a:r>
            <a:r>
              <a:rPr lang="en-US" dirty="0" err="1"/>
              <a:t>IoT</a:t>
            </a:r>
            <a:r>
              <a:rPr lang="en-US" dirty="0"/>
              <a:t> becomes reality, Billions of devices will be connected to the Internet and generate data</a:t>
            </a:r>
          </a:p>
          <a:p>
            <a:pPr marL="1135063" lvl="2" indent="-285750">
              <a:buFont typeface="Symbol" panose="05050102010706020507" pitchFamily="18" charset="2"/>
              <a:buChar char="-"/>
            </a:pPr>
            <a:r>
              <a:rPr lang="en-US" dirty="0"/>
              <a:t>In order to gain benefit from the </a:t>
            </a:r>
            <a:r>
              <a:rPr lang="en-US" dirty="0" err="1"/>
              <a:t>IoT</a:t>
            </a:r>
            <a:r>
              <a:rPr lang="en-US" dirty="0"/>
              <a:t>, the data must be processed and analyzed</a:t>
            </a:r>
          </a:p>
          <a:p>
            <a:pPr marL="727075" lvl="1" indent="-285750">
              <a:buFont typeface="Arial" panose="020B0604020202020204" pitchFamily="34" charset="0"/>
              <a:buChar char="•"/>
            </a:pPr>
            <a:r>
              <a:rPr lang="en-US" dirty="0"/>
              <a:t>Every day, about 2.500.000 TB of data are created</a:t>
            </a:r>
          </a:p>
          <a:p>
            <a:pPr marL="1135063" lvl="2" indent="-285750">
              <a:buFont typeface="Symbol" panose="05050102010706020507" pitchFamily="18" charset="2"/>
              <a:buChar char="-"/>
            </a:pPr>
            <a:r>
              <a:rPr lang="en-US" dirty="0"/>
              <a:t>Social networks, tweets, blogs, messengers, magazines and journals, behavioral analysis meta data </a:t>
            </a:r>
          </a:p>
          <a:p>
            <a:pPr marL="727075" lvl="1" indent="-285750">
              <a:buFont typeface="Symbol" panose="05050102010706020507" pitchFamily="18" charset="2"/>
              <a:buChar char="-"/>
            </a:pPr>
            <a:endParaRPr lang="en-US" dirty="0"/>
          </a:p>
          <a:p>
            <a:pPr marL="727075" lvl="1" indent="-285750">
              <a:buFont typeface="Symbol" panose="05050102010706020507" pitchFamily="18" charset="2"/>
              <a:buChar char="-"/>
            </a:pPr>
            <a:endParaRPr lang="en-US" dirty="0"/>
          </a:p>
          <a:p>
            <a:pPr marL="0" indent="0"/>
            <a:r>
              <a:rPr lang="en-US" dirty="0">
                <a:solidFill>
                  <a:schemeClr val="accent2"/>
                </a:solidFill>
              </a:rPr>
              <a:t>Which kinds of infrastructures / systems / algorithms </a:t>
            </a:r>
          </a:p>
          <a:p>
            <a:pPr marL="0" indent="0"/>
            <a:r>
              <a:rPr lang="en-US" dirty="0">
                <a:solidFill>
                  <a:schemeClr val="accent2"/>
                </a:solidFill>
              </a:rPr>
              <a:t>are suitable to process these amounts of data?</a:t>
            </a:r>
          </a:p>
          <a:p>
            <a:pPr marL="727075" lvl="1" indent="-285750">
              <a:buFont typeface="Symbol" panose="05050102010706020507" pitchFamily="18" charset="2"/>
              <a:buChar char="-"/>
            </a:pPr>
            <a:endParaRPr lang="en-US" dirty="0"/>
          </a:p>
        </p:txBody>
      </p:sp>
      <p:sp>
        <p:nvSpPr>
          <p:cNvPr id="4" name="Fußzeilenplatzhalter 3"/>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5" name="Foliennummernplatzhalter 4"/>
          <p:cNvSpPr>
            <a:spLocks noGrp="1"/>
          </p:cNvSpPr>
          <p:nvPr>
            <p:ph type="sldNum" sz="quarter" idx="11"/>
          </p:nvPr>
        </p:nvSpPr>
        <p:spPr/>
        <p:txBody>
          <a:bodyPr/>
          <a:lstStyle/>
          <a:p>
            <a:r>
              <a:rPr lang="en-US" altLang="de-DE" dirty="0"/>
              <a:t>Slide </a:t>
            </a:r>
            <a:fld id="{B77A44E9-DA7C-451C-A2A5-79EA85890ED9}" type="slidenum">
              <a:rPr lang="en-US" altLang="de-DE" smtClean="0"/>
              <a:pPr/>
              <a:t>58</a:t>
            </a:fld>
            <a:endParaRPr lang="en-US" altLang="de-DE" dirty="0"/>
          </a:p>
        </p:txBody>
      </p:sp>
    </p:spTree>
    <p:extLst>
      <p:ext uri="{BB962C8B-B14F-4D97-AF65-F5344CB8AC3E}">
        <p14:creationId xmlns:p14="http://schemas.microsoft.com/office/powerpoint/2010/main" val="3518856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a:xfrm>
            <a:off x="539750" y="1740115"/>
            <a:ext cx="8061325" cy="358560"/>
          </a:xfrm>
        </p:spPr>
        <p:txBody>
          <a:bodyPr/>
          <a:lstStyle/>
          <a:p>
            <a:r>
              <a:rPr lang="de-DE" dirty="0"/>
              <a:t>Big Data - Definition</a:t>
            </a:r>
          </a:p>
        </p:txBody>
      </p:sp>
      <p:sp>
        <p:nvSpPr>
          <p:cNvPr id="7" name="Inhaltsplatzhalter 6"/>
          <p:cNvSpPr>
            <a:spLocks noGrp="1"/>
          </p:cNvSpPr>
          <p:nvPr>
            <p:ph idx="1"/>
          </p:nvPr>
        </p:nvSpPr>
        <p:spPr>
          <a:xfrm>
            <a:off x="539750" y="2132013"/>
            <a:ext cx="8061325" cy="3859212"/>
          </a:xfrm>
        </p:spPr>
        <p:txBody>
          <a:bodyPr/>
          <a:lstStyle/>
          <a:p>
            <a:r>
              <a:rPr lang="en-US" dirty="0"/>
              <a:t>Definition by Gartner:</a:t>
            </a:r>
          </a:p>
          <a:p>
            <a:pPr lvl="1">
              <a:buFont typeface="Arial" panose="020B0604020202020204" pitchFamily="34" charset="0"/>
              <a:buChar char="•"/>
            </a:pPr>
            <a:r>
              <a:rPr lang="en-US" i="1" dirty="0"/>
              <a:t>“Big data is </a:t>
            </a:r>
            <a:r>
              <a:rPr lang="en-US" i="1" dirty="0">
                <a:solidFill>
                  <a:schemeClr val="accent2"/>
                </a:solidFill>
              </a:rPr>
              <a:t>high-volume</a:t>
            </a:r>
            <a:r>
              <a:rPr lang="en-US" i="1" dirty="0"/>
              <a:t>, </a:t>
            </a:r>
            <a:r>
              <a:rPr lang="en-US" i="1" dirty="0">
                <a:solidFill>
                  <a:schemeClr val="accent2"/>
                </a:solidFill>
              </a:rPr>
              <a:t>high-velocity </a:t>
            </a:r>
            <a:r>
              <a:rPr lang="en-US" i="1" dirty="0"/>
              <a:t>and/or </a:t>
            </a:r>
            <a:r>
              <a:rPr lang="en-US" i="1" dirty="0">
                <a:solidFill>
                  <a:schemeClr val="accent2"/>
                </a:solidFill>
              </a:rPr>
              <a:t>high-variety </a:t>
            </a:r>
            <a:r>
              <a:rPr lang="en-US" i="1" dirty="0"/>
              <a:t>information assets that demand cost-effective, </a:t>
            </a:r>
            <a:r>
              <a:rPr lang="en-US" i="1" dirty="0">
                <a:solidFill>
                  <a:schemeClr val="accent2"/>
                </a:solidFill>
              </a:rPr>
              <a:t>innovative</a:t>
            </a:r>
            <a:r>
              <a:rPr lang="en-US" b="1" i="1" dirty="0"/>
              <a:t> </a:t>
            </a:r>
            <a:r>
              <a:rPr lang="en-US" i="1" dirty="0">
                <a:solidFill>
                  <a:schemeClr val="accent2"/>
                </a:solidFill>
              </a:rPr>
              <a:t>forms</a:t>
            </a:r>
            <a:r>
              <a:rPr lang="en-US" b="1" i="1" dirty="0"/>
              <a:t> </a:t>
            </a:r>
            <a:r>
              <a:rPr lang="en-US" i="1" dirty="0">
                <a:solidFill>
                  <a:schemeClr val="accent2"/>
                </a:solidFill>
              </a:rPr>
              <a:t>of</a:t>
            </a:r>
            <a:r>
              <a:rPr lang="en-US" b="1" i="1" dirty="0"/>
              <a:t> </a:t>
            </a:r>
            <a:r>
              <a:rPr lang="en-US" i="1" dirty="0">
                <a:solidFill>
                  <a:schemeClr val="accent2"/>
                </a:solidFill>
              </a:rPr>
              <a:t>information</a:t>
            </a:r>
            <a:r>
              <a:rPr lang="en-US" b="1" i="1" dirty="0"/>
              <a:t> </a:t>
            </a:r>
            <a:r>
              <a:rPr lang="en-US" i="1" dirty="0">
                <a:solidFill>
                  <a:schemeClr val="accent2"/>
                </a:solidFill>
              </a:rPr>
              <a:t>processing</a:t>
            </a:r>
            <a:r>
              <a:rPr lang="en-US" b="1" i="1" dirty="0"/>
              <a:t> </a:t>
            </a:r>
            <a:r>
              <a:rPr lang="en-US" i="1" dirty="0"/>
              <a:t>that enable enhanced insight, decision making, and process automation.”</a:t>
            </a:r>
          </a:p>
          <a:p>
            <a:pPr marL="441325" lvl="1" indent="0">
              <a:buNone/>
            </a:pPr>
            <a:endParaRPr lang="en-US" dirty="0"/>
          </a:p>
          <a:p>
            <a:r>
              <a:rPr lang="en-US" dirty="0"/>
              <a:t>The </a:t>
            </a:r>
            <a:r>
              <a:rPr lang="en-US" dirty="0">
                <a:solidFill>
                  <a:schemeClr val="accent1"/>
                </a:solidFill>
              </a:rPr>
              <a:t>3 V’s </a:t>
            </a:r>
            <a:r>
              <a:rPr lang="en-US" dirty="0"/>
              <a:t>(or dimensions) of Big Data:</a:t>
            </a:r>
          </a:p>
          <a:p>
            <a:pPr lvl="1">
              <a:buFont typeface="Arial" panose="020B0604020202020204" pitchFamily="34" charset="0"/>
              <a:buChar char="•"/>
            </a:pPr>
            <a:r>
              <a:rPr lang="en-US" dirty="0">
                <a:solidFill>
                  <a:schemeClr val="accent1"/>
                </a:solidFill>
              </a:rPr>
              <a:t>Volume: </a:t>
            </a:r>
            <a:r>
              <a:rPr lang="en-US" dirty="0"/>
              <a:t>the volume / the amount of data</a:t>
            </a:r>
          </a:p>
          <a:p>
            <a:pPr lvl="2">
              <a:buFont typeface="Symbol" panose="05050102010706020507" pitchFamily="18" charset="2"/>
              <a:buChar char="-"/>
            </a:pPr>
            <a:r>
              <a:rPr lang="en-US" dirty="0"/>
              <a:t>Exponential growth in data and data storage capabilities</a:t>
            </a:r>
          </a:p>
          <a:p>
            <a:pPr lvl="2">
              <a:buFont typeface="Symbol" panose="05050102010706020507" pitchFamily="18" charset="2"/>
              <a:buChar char="-"/>
            </a:pPr>
            <a:r>
              <a:rPr lang="en-US" dirty="0"/>
              <a:t>Reinforcement by Big Data itself, analysis of data creates more data</a:t>
            </a:r>
          </a:p>
          <a:p>
            <a:pPr lvl="2">
              <a:buFont typeface="Symbol" panose="05050102010706020507" pitchFamily="18" charset="2"/>
              <a:buChar char="-"/>
            </a:pPr>
            <a:r>
              <a:rPr lang="en-US" dirty="0"/>
              <a:t>Are the applications and architectures suitable to handle Terabytes or Petabytes of data?</a:t>
            </a:r>
          </a:p>
        </p:txBody>
      </p:sp>
      <p:sp>
        <p:nvSpPr>
          <p:cNvPr id="4" name="Fußzeilenplatzhalter 3"/>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5" name="Foliennummernplatzhalter 4"/>
          <p:cNvSpPr>
            <a:spLocks noGrp="1"/>
          </p:cNvSpPr>
          <p:nvPr>
            <p:ph type="sldNum" sz="quarter" idx="11"/>
          </p:nvPr>
        </p:nvSpPr>
        <p:spPr/>
        <p:txBody>
          <a:bodyPr/>
          <a:lstStyle/>
          <a:p>
            <a:r>
              <a:rPr lang="de-DE" altLang="de-DE" dirty="0"/>
              <a:t>Slide </a:t>
            </a:r>
            <a:fld id="{B77A44E9-DA7C-451C-A2A5-79EA85890ED9}" type="slidenum">
              <a:rPr lang="de-DE" altLang="de-DE" smtClean="0"/>
              <a:pPr/>
              <a:t>59</a:t>
            </a:fld>
            <a:endParaRPr lang="de-DE" altLang="de-DE" dirty="0"/>
          </a:p>
        </p:txBody>
      </p:sp>
    </p:spTree>
    <p:extLst>
      <p:ext uri="{BB962C8B-B14F-4D97-AF65-F5344CB8AC3E}">
        <p14:creationId xmlns:p14="http://schemas.microsoft.com/office/powerpoint/2010/main" val="2329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9750" y="1740115"/>
            <a:ext cx="8061325" cy="358560"/>
          </a:xfrm>
        </p:spPr>
        <p:txBody>
          <a:bodyPr/>
          <a:lstStyle/>
          <a:p>
            <a:r>
              <a:rPr lang="en-US" dirty="0"/>
              <a:t>Grid Computing</a:t>
            </a:r>
          </a:p>
        </p:txBody>
      </p:sp>
      <p:sp>
        <p:nvSpPr>
          <p:cNvPr id="3" name="Inhaltsplatzhalter 2"/>
          <p:cNvSpPr>
            <a:spLocks noGrp="1"/>
          </p:cNvSpPr>
          <p:nvPr>
            <p:ph idx="1"/>
          </p:nvPr>
        </p:nvSpPr>
        <p:spPr>
          <a:xfrm>
            <a:off x="539750" y="2289175"/>
            <a:ext cx="8061325" cy="3702050"/>
          </a:xfrm>
        </p:spPr>
        <p:txBody>
          <a:bodyPr/>
          <a:lstStyle/>
          <a:p>
            <a:r>
              <a:rPr lang="en-US" dirty="0"/>
              <a:t>Grid Computing is the virtualization of all resources …</a:t>
            </a:r>
            <a:endParaRPr lang="en-US" b="1" dirty="0">
              <a:solidFill>
                <a:schemeClr val="tx2">
                  <a:lumMod val="50000"/>
                </a:schemeClr>
              </a:solidFill>
            </a:endParaRPr>
          </a:p>
          <a:p>
            <a:endParaRPr lang="en-US" b="1" dirty="0">
              <a:solidFill>
                <a:schemeClr val="tx2">
                  <a:lumMod val="50000"/>
                </a:schemeClr>
              </a:solidFill>
            </a:endParaRPr>
          </a:p>
          <a:p>
            <a:r>
              <a:rPr lang="en-US" dirty="0">
                <a:solidFill>
                  <a:schemeClr val="tx1"/>
                </a:solidFill>
              </a:rPr>
              <a:t>Users and institutions connect their local resources to constitute a large overall one.</a:t>
            </a:r>
          </a:p>
          <a:p>
            <a:pPr>
              <a:buFont typeface="Arial" panose="020B0604020202020204" pitchFamily="34" charset="0"/>
              <a:buChar char="•"/>
            </a:pPr>
            <a:r>
              <a:rPr lang="en-US" dirty="0">
                <a:solidFill>
                  <a:schemeClr val="tx1"/>
                </a:solidFill>
              </a:rPr>
              <a:t>A Middleware that hides the distribution and heterogeneity of the new „super“ - resource is required.</a:t>
            </a:r>
          </a:p>
          <a:p>
            <a:endParaRPr lang="en-US" b="1" dirty="0"/>
          </a:p>
        </p:txBody>
      </p:sp>
      <p:sp>
        <p:nvSpPr>
          <p:cNvPr id="4" name="Fußzeilenplatzhalter 3"/>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5" name="Foliennummernplatzhalter 4"/>
          <p:cNvSpPr>
            <a:spLocks noGrp="1"/>
          </p:cNvSpPr>
          <p:nvPr>
            <p:ph type="sldNum" sz="quarter" idx="11"/>
          </p:nvPr>
        </p:nvSpPr>
        <p:spPr/>
        <p:txBody>
          <a:bodyPr/>
          <a:lstStyle/>
          <a:p>
            <a:r>
              <a:rPr lang="en-US" altLang="de-DE" dirty="0"/>
              <a:t>Slide </a:t>
            </a:r>
            <a:fld id="{EA72B010-C6DB-42A1-A25B-7BA4A7AE9CB7}" type="slidenum">
              <a:rPr lang="en-US" altLang="de-DE" smtClean="0"/>
              <a:pPr/>
              <a:t>6</a:t>
            </a:fld>
            <a:endParaRPr lang="en-US" altLang="de-DE" dirty="0"/>
          </a:p>
        </p:txBody>
      </p:sp>
      <p:pic>
        <p:nvPicPr>
          <p:cNvPr id="6" name="Grafik 5"/>
          <p:cNvPicPr>
            <a:picLocks noChangeAspect="1"/>
          </p:cNvPicPr>
          <p:nvPr/>
        </p:nvPicPr>
        <p:blipFill>
          <a:blip r:embed="rId2"/>
          <a:stretch>
            <a:fillRect/>
          </a:stretch>
        </p:blipFill>
        <p:spPr>
          <a:xfrm>
            <a:off x="899592" y="5229200"/>
            <a:ext cx="563438" cy="649152"/>
          </a:xfrm>
          <a:prstGeom prst="rect">
            <a:avLst/>
          </a:prstGeom>
        </p:spPr>
      </p:pic>
      <p:pic>
        <p:nvPicPr>
          <p:cNvPr id="7" name="Grafik 6"/>
          <p:cNvPicPr>
            <a:picLocks noChangeAspect="1"/>
          </p:cNvPicPr>
          <p:nvPr/>
        </p:nvPicPr>
        <p:blipFill>
          <a:blip r:embed="rId3"/>
          <a:stretch>
            <a:fillRect/>
          </a:stretch>
        </p:blipFill>
        <p:spPr>
          <a:xfrm>
            <a:off x="1203249" y="5881841"/>
            <a:ext cx="564833" cy="458532"/>
          </a:xfrm>
          <a:prstGeom prst="rect">
            <a:avLst/>
          </a:prstGeom>
        </p:spPr>
      </p:pic>
      <p:pic>
        <p:nvPicPr>
          <p:cNvPr id="8" name="Grafik 7"/>
          <p:cNvPicPr>
            <a:picLocks noChangeAspect="1"/>
          </p:cNvPicPr>
          <p:nvPr/>
        </p:nvPicPr>
        <p:blipFill>
          <a:blip r:embed="rId3"/>
          <a:stretch>
            <a:fillRect/>
          </a:stretch>
        </p:blipFill>
        <p:spPr>
          <a:xfrm>
            <a:off x="2098626" y="5042958"/>
            <a:ext cx="564833" cy="458532"/>
          </a:xfrm>
          <a:prstGeom prst="rect">
            <a:avLst/>
          </a:prstGeom>
        </p:spPr>
      </p:pic>
      <p:pic>
        <p:nvPicPr>
          <p:cNvPr id="9" name="Grafik 8"/>
          <p:cNvPicPr>
            <a:picLocks noChangeAspect="1"/>
          </p:cNvPicPr>
          <p:nvPr/>
        </p:nvPicPr>
        <p:blipFill>
          <a:blip r:embed="rId2"/>
          <a:stretch>
            <a:fillRect/>
          </a:stretch>
        </p:blipFill>
        <p:spPr>
          <a:xfrm>
            <a:off x="2100021" y="5523049"/>
            <a:ext cx="563438" cy="649152"/>
          </a:xfrm>
          <a:prstGeom prst="rect">
            <a:avLst/>
          </a:prstGeom>
        </p:spPr>
      </p:pic>
      <p:pic>
        <p:nvPicPr>
          <p:cNvPr id="10" name="Grafik 9"/>
          <p:cNvPicPr>
            <a:picLocks noChangeAspect="1"/>
          </p:cNvPicPr>
          <p:nvPr/>
        </p:nvPicPr>
        <p:blipFill>
          <a:blip r:embed="rId4"/>
          <a:stretch>
            <a:fillRect/>
          </a:stretch>
        </p:blipFill>
        <p:spPr>
          <a:xfrm>
            <a:off x="1371500" y="4906106"/>
            <a:ext cx="753148" cy="386521"/>
          </a:xfrm>
          <a:prstGeom prst="rect">
            <a:avLst/>
          </a:prstGeom>
        </p:spPr>
      </p:pic>
      <p:pic>
        <p:nvPicPr>
          <p:cNvPr id="11" name="Grafik 10"/>
          <p:cNvPicPr>
            <a:picLocks noChangeAspect="1"/>
          </p:cNvPicPr>
          <p:nvPr/>
        </p:nvPicPr>
        <p:blipFill>
          <a:blip r:embed="rId5"/>
          <a:stretch>
            <a:fillRect/>
          </a:stretch>
        </p:blipFill>
        <p:spPr>
          <a:xfrm>
            <a:off x="2671317" y="4736316"/>
            <a:ext cx="417725" cy="608275"/>
          </a:xfrm>
          <a:prstGeom prst="rect">
            <a:avLst/>
          </a:prstGeom>
        </p:spPr>
      </p:pic>
      <p:pic>
        <p:nvPicPr>
          <p:cNvPr id="12" name="Grafik 11"/>
          <p:cNvPicPr>
            <a:picLocks noChangeAspect="1"/>
          </p:cNvPicPr>
          <p:nvPr/>
        </p:nvPicPr>
        <p:blipFill>
          <a:blip r:embed="rId5"/>
          <a:stretch>
            <a:fillRect/>
          </a:stretch>
        </p:blipFill>
        <p:spPr>
          <a:xfrm>
            <a:off x="1595299" y="5290458"/>
            <a:ext cx="417725" cy="608275"/>
          </a:xfrm>
          <a:prstGeom prst="rect">
            <a:avLst/>
          </a:prstGeom>
        </p:spPr>
      </p:pic>
      <p:pic>
        <p:nvPicPr>
          <p:cNvPr id="13" name="Grafik 12"/>
          <p:cNvPicPr>
            <a:picLocks noChangeAspect="1"/>
          </p:cNvPicPr>
          <p:nvPr/>
        </p:nvPicPr>
        <p:blipFill>
          <a:blip r:embed="rId5"/>
          <a:stretch>
            <a:fillRect/>
          </a:stretch>
        </p:blipFill>
        <p:spPr>
          <a:xfrm>
            <a:off x="481867" y="4891724"/>
            <a:ext cx="417725" cy="608275"/>
          </a:xfrm>
          <a:prstGeom prst="rect">
            <a:avLst/>
          </a:prstGeom>
        </p:spPr>
      </p:pic>
      <p:sp>
        <p:nvSpPr>
          <p:cNvPr id="25" name="Pfeil nach rechts 24"/>
          <p:cNvSpPr/>
          <p:nvPr/>
        </p:nvSpPr>
        <p:spPr bwMode="auto">
          <a:xfrm>
            <a:off x="3164126" y="5445764"/>
            <a:ext cx="872128" cy="216024"/>
          </a:xfrm>
          <a:prstGeom prst="rightArrow">
            <a:avLst/>
          </a:prstGeom>
          <a:ln>
            <a:noFill/>
          </a:ln>
          <a:effectLst/>
          <a:extLst/>
        </p:spPr>
        <p:style>
          <a:lnRef idx="0">
            <a:scrgbClr r="0" g="0" b="0"/>
          </a:lnRef>
          <a:fillRef idx="1001">
            <a:schemeClr val="dk2"/>
          </a:fillRef>
          <a:effectRef idx="0">
            <a:scrgbClr r="0" g="0" b="0"/>
          </a:effectRef>
          <a:fontRef idx="major"/>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panose="020B0604020202020204" pitchFamily="34" charset="0"/>
            </a:endParaRPr>
          </a:p>
        </p:txBody>
      </p:sp>
      <p:sp>
        <p:nvSpPr>
          <p:cNvPr id="26" name="Wolke 25"/>
          <p:cNvSpPr/>
          <p:nvPr/>
        </p:nvSpPr>
        <p:spPr bwMode="auto">
          <a:xfrm>
            <a:off x="4692834" y="4409211"/>
            <a:ext cx="2759486" cy="1772514"/>
          </a:xfrm>
          <a:prstGeom prst="cloud">
            <a:avLst/>
          </a:prstGeom>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anose="020B0604020202020204" pitchFamily="34" charset="0"/>
              </a:rPr>
              <a:t>The Grid</a:t>
            </a:r>
          </a:p>
        </p:txBody>
      </p:sp>
      <p:pic>
        <p:nvPicPr>
          <p:cNvPr id="28" name="Grafik 27"/>
          <p:cNvPicPr>
            <a:picLocks noChangeAspect="1"/>
          </p:cNvPicPr>
          <p:nvPr/>
        </p:nvPicPr>
        <p:blipFill>
          <a:blip r:embed="rId2"/>
          <a:stretch>
            <a:fillRect/>
          </a:stretch>
        </p:blipFill>
        <p:spPr>
          <a:xfrm>
            <a:off x="5579060" y="4547285"/>
            <a:ext cx="563438" cy="649152"/>
          </a:xfrm>
          <a:prstGeom prst="rect">
            <a:avLst/>
          </a:prstGeom>
        </p:spPr>
      </p:pic>
      <p:pic>
        <p:nvPicPr>
          <p:cNvPr id="29" name="Grafik 28"/>
          <p:cNvPicPr>
            <a:picLocks noChangeAspect="1"/>
          </p:cNvPicPr>
          <p:nvPr/>
        </p:nvPicPr>
        <p:blipFill>
          <a:blip r:embed="rId3"/>
          <a:stretch>
            <a:fillRect/>
          </a:stretch>
        </p:blipFill>
        <p:spPr>
          <a:xfrm>
            <a:off x="4860032" y="5418740"/>
            <a:ext cx="564833" cy="458532"/>
          </a:xfrm>
          <a:prstGeom prst="rect">
            <a:avLst/>
          </a:prstGeom>
        </p:spPr>
      </p:pic>
      <p:pic>
        <p:nvPicPr>
          <p:cNvPr id="30" name="Grafik 29"/>
          <p:cNvPicPr>
            <a:picLocks noChangeAspect="1"/>
          </p:cNvPicPr>
          <p:nvPr/>
        </p:nvPicPr>
        <p:blipFill>
          <a:blip r:embed="rId3"/>
          <a:stretch>
            <a:fillRect/>
          </a:stretch>
        </p:blipFill>
        <p:spPr>
          <a:xfrm>
            <a:off x="6743471" y="5304251"/>
            <a:ext cx="564833" cy="458532"/>
          </a:xfrm>
          <a:prstGeom prst="rect">
            <a:avLst/>
          </a:prstGeom>
        </p:spPr>
      </p:pic>
      <p:pic>
        <p:nvPicPr>
          <p:cNvPr id="31" name="Grafik 30"/>
          <p:cNvPicPr>
            <a:picLocks noChangeAspect="1"/>
          </p:cNvPicPr>
          <p:nvPr/>
        </p:nvPicPr>
        <p:blipFill>
          <a:blip r:embed="rId2"/>
          <a:stretch>
            <a:fillRect/>
          </a:stretch>
        </p:blipFill>
        <p:spPr>
          <a:xfrm>
            <a:off x="6096794" y="5444144"/>
            <a:ext cx="563438" cy="649152"/>
          </a:xfrm>
          <a:prstGeom prst="rect">
            <a:avLst/>
          </a:prstGeom>
        </p:spPr>
      </p:pic>
      <p:pic>
        <p:nvPicPr>
          <p:cNvPr id="32" name="Grafik 31"/>
          <p:cNvPicPr>
            <a:picLocks noChangeAspect="1"/>
          </p:cNvPicPr>
          <p:nvPr/>
        </p:nvPicPr>
        <p:blipFill>
          <a:blip r:embed="rId4"/>
          <a:stretch>
            <a:fillRect/>
          </a:stretch>
        </p:blipFill>
        <p:spPr>
          <a:xfrm>
            <a:off x="6699172" y="4797152"/>
            <a:ext cx="753148" cy="386521"/>
          </a:xfrm>
          <a:prstGeom prst="rect">
            <a:avLst/>
          </a:prstGeom>
        </p:spPr>
      </p:pic>
      <p:pic>
        <p:nvPicPr>
          <p:cNvPr id="35" name="Grafik 34"/>
          <p:cNvPicPr>
            <a:picLocks noChangeAspect="1"/>
          </p:cNvPicPr>
          <p:nvPr/>
        </p:nvPicPr>
        <p:blipFill>
          <a:blip r:embed="rId5"/>
          <a:stretch>
            <a:fillRect/>
          </a:stretch>
        </p:blipFill>
        <p:spPr>
          <a:xfrm>
            <a:off x="6228184" y="4509120"/>
            <a:ext cx="417725" cy="608275"/>
          </a:xfrm>
          <a:prstGeom prst="rect">
            <a:avLst/>
          </a:prstGeom>
        </p:spPr>
      </p:pic>
      <p:pic>
        <p:nvPicPr>
          <p:cNvPr id="36" name="Grafik 35"/>
          <p:cNvPicPr>
            <a:picLocks noChangeAspect="1"/>
          </p:cNvPicPr>
          <p:nvPr/>
        </p:nvPicPr>
        <p:blipFill>
          <a:blip r:embed="rId5"/>
          <a:stretch>
            <a:fillRect/>
          </a:stretch>
        </p:blipFill>
        <p:spPr>
          <a:xfrm>
            <a:off x="5508104" y="5414802"/>
            <a:ext cx="417725" cy="608275"/>
          </a:xfrm>
          <a:prstGeom prst="rect">
            <a:avLst/>
          </a:prstGeom>
        </p:spPr>
      </p:pic>
      <p:pic>
        <p:nvPicPr>
          <p:cNvPr id="37" name="Grafik 36"/>
          <p:cNvPicPr>
            <a:picLocks noChangeAspect="1"/>
          </p:cNvPicPr>
          <p:nvPr/>
        </p:nvPicPr>
        <p:blipFill>
          <a:blip r:embed="rId5"/>
          <a:stretch>
            <a:fillRect/>
          </a:stretch>
        </p:blipFill>
        <p:spPr>
          <a:xfrm>
            <a:off x="5004048" y="4692933"/>
            <a:ext cx="417725" cy="608275"/>
          </a:xfrm>
          <a:prstGeom prst="rect">
            <a:avLst/>
          </a:prstGeom>
        </p:spPr>
      </p:pic>
      <p:cxnSp>
        <p:nvCxnSpPr>
          <p:cNvPr id="38" name="Gekrümmte Verbindung 37"/>
          <p:cNvCxnSpPr>
            <a:stCxn id="28" idx="1"/>
            <a:endCxn id="37" idx="3"/>
          </p:cNvCxnSpPr>
          <p:nvPr/>
        </p:nvCxnSpPr>
        <p:spPr bwMode="auto">
          <a:xfrm rot="10800000" flipV="1">
            <a:off x="5421774" y="4871861"/>
            <a:ext cx="157287" cy="125210"/>
          </a:xfrm>
          <a:prstGeom prst="curvedConnector3">
            <a:avLst>
              <a:gd name="adj1" fmla="val 50000"/>
            </a:avLst>
          </a:prstGeom>
          <a:solidFill>
            <a:schemeClr val="tx2">
              <a:alpha val="89999"/>
            </a:schemeClr>
          </a:solidFill>
          <a:ln w="12700" cap="flat" cmpd="sng" algn="ctr">
            <a:solidFill>
              <a:schemeClr val="tx2">
                <a:lumMod val="50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Gekrümmte Verbindung 38"/>
          <p:cNvCxnSpPr>
            <a:stCxn id="37" idx="2"/>
            <a:endCxn id="29" idx="0"/>
          </p:cNvCxnSpPr>
          <p:nvPr/>
        </p:nvCxnSpPr>
        <p:spPr bwMode="auto">
          <a:xfrm rot="5400000">
            <a:off x="5118914" y="5324743"/>
            <a:ext cx="117532" cy="70462"/>
          </a:xfrm>
          <a:prstGeom prst="curvedConnector3">
            <a:avLst>
              <a:gd name="adj1" fmla="val 50000"/>
            </a:avLst>
          </a:prstGeom>
          <a:solidFill>
            <a:schemeClr val="tx2">
              <a:alpha val="89999"/>
            </a:schemeClr>
          </a:solidFill>
          <a:ln w="12700" cap="flat" cmpd="sng" algn="ctr">
            <a:solidFill>
              <a:schemeClr val="tx2">
                <a:lumMod val="50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Gekrümmte Verbindung 42"/>
          <p:cNvCxnSpPr>
            <a:stCxn id="36" idx="1"/>
            <a:endCxn id="29" idx="3"/>
          </p:cNvCxnSpPr>
          <p:nvPr/>
        </p:nvCxnSpPr>
        <p:spPr bwMode="auto">
          <a:xfrm rot="10800000">
            <a:off x="5424866" y="5648006"/>
            <a:ext cx="83239" cy="70934"/>
          </a:xfrm>
          <a:prstGeom prst="curvedConnector3">
            <a:avLst>
              <a:gd name="adj1" fmla="val 50000"/>
            </a:avLst>
          </a:prstGeom>
          <a:solidFill>
            <a:schemeClr val="tx2">
              <a:alpha val="89999"/>
            </a:schemeClr>
          </a:solidFill>
          <a:ln w="12700" cap="flat" cmpd="sng" algn="ctr">
            <a:solidFill>
              <a:schemeClr val="tx2">
                <a:lumMod val="50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Gekrümmte Verbindung 45"/>
          <p:cNvCxnSpPr>
            <a:stCxn id="35" idx="1"/>
            <a:endCxn id="28" idx="3"/>
          </p:cNvCxnSpPr>
          <p:nvPr/>
        </p:nvCxnSpPr>
        <p:spPr bwMode="auto">
          <a:xfrm rot="10800000" flipV="1">
            <a:off x="6142498" y="4813257"/>
            <a:ext cx="85686" cy="58603"/>
          </a:xfrm>
          <a:prstGeom prst="curvedConnector3">
            <a:avLst>
              <a:gd name="adj1" fmla="val 50000"/>
            </a:avLst>
          </a:prstGeom>
          <a:solidFill>
            <a:schemeClr val="tx2">
              <a:alpha val="89999"/>
            </a:schemeClr>
          </a:solidFill>
          <a:ln w="12700" cap="flat" cmpd="sng" algn="ctr">
            <a:solidFill>
              <a:schemeClr val="tx2">
                <a:lumMod val="50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Gekrümmte Verbindung 48"/>
          <p:cNvCxnSpPr>
            <a:stCxn id="32" idx="1"/>
            <a:endCxn id="35" idx="3"/>
          </p:cNvCxnSpPr>
          <p:nvPr/>
        </p:nvCxnSpPr>
        <p:spPr bwMode="auto">
          <a:xfrm rot="10800000">
            <a:off x="6645910" y="4813259"/>
            <a:ext cx="53263" cy="177155"/>
          </a:xfrm>
          <a:prstGeom prst="curvedConnector3">
            <a:avLst>
              <a:gd name="adj1" fmla="val 50000"/>
            </a:avLst>
          </a:prstGeom>
          <a:solidFill>
            <a:schemeClr val="tx2">
              <a:alpha val="89999"/>
            </a:schemeClr>
          </a:solidFill>
          <a:ln w="12700" cap="flat" cmpd="sng" algn="ctr">
            <a:solidFill>
              <a:schemeClr val="tx2">
                <a:lumMod val="50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Gekrümmte Verbindung 51"/>
          <p:cNvCxnSpPr>
            <a:endCxn id="30" idx="0"/>
          </p:cNvCxnSpPr>
          <p:nvPr/>
        </p:nvCxnSpPr>
        <p:spPr bwMode="auto">
          <a:xfrm rot="16200000" flipH="1">
            <a:off x="6965440" y="5243803"/>
            <a:ext cx="120574" cy="321"/>
          </a:xfrm>
          <a:prstGeom prst="curvedConnector3">
            <a:avLst>
              <a:gd name="adj1" fmla="val 50000"/>
            </a:avLst>
          </a:prstGeom>
          <a:solidFill>
            <a:schemeClr val="tx2">
              <a:alpha val="89999"/>
            </a:schemeClr>
          </a:solidFill>
          <a:ln w="12700" cap="flat" cmpd="sng" algn="ctr">
            <a:solidFill>
              <a:schemeClr val="tx2">
                <a:lumMod val="50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Gekrümmte Verbindung 54"/>
          <p:cNvCxnSpPr>
            <a:stCxn id="31" idx="3"/>
            <a:endCxn id="30" idx="1"/>
          </p:cNvCxnSpPr>
          <p:nvPr/>
        </p:nvCxnSpPr>
        <p:spPr bwMode="auto">
          <a:xfrm flipV="1">
            <a:off x="6660232" y="5533517"/>
            <a:ext cx="83239" cy="235203"/>
          </a:xfrm>
          <a:prstGeom prst="curvedConnector3">
            <a:avLst>
              <a:gd name="adj1" fmla="val 50000"/>
            </a:avLst>
          </a:prstGeom>
          <a:solidFill>
            <a:schemeClr val="tx2">
              <a:alpha val="89999"/>
            </a:schemeClr>
          </a:solidFill>
          <a:ln w="12700" cap="flat" cmpd="sng" algn="ctr">
            <a:solidFill>
              <a:schemeClr val="tx2">
                <a:lumMod val="50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Gekrümmte Verbindung 57"/>
          <p:cNvCxnSpPr>
            <a:stCxn id="31" idx="1"/>
            <a:endCxn id="36" idx="3"/>
          </p:cNvCxnSpPr>
          <p:nvPr/>
        </p:nvCxnSpPr>
        <p:spPr bwMode="auto">
          <a:xfrm rot="10800000">
            <a:off x="5925830" y="5718940"/>
            <a:ext cx="170965" cy="49780"/>
          </a:xfrm>
          <a:prstGeom prst="curvedConnector3">
            <a:avLst>
              <a:gd name="adj1" fmla="val 50000"/>
            </a:avLst>
          </a:prstGeom>
          <a:solidFill>
            <a:schemeClr val="tx2">
              <a:alpha val="89999"/>
            </a:schemeClr>
          </a:solidFill>
          <a:ln w="12700" cap="flat" cmpd="sng" algn="ctr">
            <a:solidFill>
              <a:schemeClr val="tx2">
                <a:lumMod val="50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6840362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a:xfrm>
            <a:off x="539750" y="1740115"/>
            <a:ext cx="8061325" cy="358560"/>
          </a:xfrm>
        </p:spPr>
        <p:txBody>
          <a:bodyPr/>
          <a:lstStyle/>
          <a:p>
            <a:r>
              <a:rPr lang="de-DE" dirty="0"/>
              <a:t>Big Data - Definition</a:t>
            </a:r>
          </a:p>
        </p:txBody>
      </p:sp>
      <p:sp>
        <p:nvSpPr>
          <p:cNvPr id="7" name="Inhaltsplatzhalter 6"/>
          <p:cNvSpPr>
            <a:spLocks noGrp="1"/>
          </p:cNvSpPr>
          <p:nvPr>
            <p:ph idx="1"/>
          </p:nvPr>
        </p:nvSpPr>
        <p:spPr>
          <a:xfrm>
            <a:off x="539750" y="2132013"/>
            <a:ext cx="8061325" cy="3859212"/>
          </a:xfrm>
        </p:spPr>
        <p:txBody>
          <a:bodyPr/>
          <a:lstStyle/>
          <a:p>
            <a:r>
              <a:rPr lang="en-US" dirty="0"/>
              <a:t>Definition by Gartner:</a:t>
            </a:r>
          </a:p>
          <a:p>
            <a:pPr lvl="1">
              <a:buFont typeface="Arial" panose="020B0604020202020204" pitchFamily="34" charset="0"/>
              <a:buChar char="•"/>
            </a:pPr>
            <a:r>
              <a:rPr lang="en-US" i="1" dirty="0"/>
              <a:t>“Big data is </a:t>
            </a:r>
            <a:r>
              <a:rPr lang="en-US" i="1" dirty="0">
                <a:solidFill>
                  <a:schemeClr val="accent2"/>
                </a:solidFill>
              </a:rPr>
              <a:t>high-volume</a:t>
            </a:r>
            <a:r>
              <a:rPr lang="en-US" i="1" dirty="0"/>
              <a:t>, </a:t>
            </a:r>
            <a:r>
              <a:rPr lang="en-US" i="1" dirty="0">
                <a:solidFill>
                  <a:schemeClr val="accent2"/>
                </a:solidFill>
              </a:rPr>
              <a:t>high-velocity </a:t>
            </a:r>
            <a:r>
              <a:rPr lang="en-US" i="1" dirty="0"/>
              <a:t>and/or </a:t>
            </a:r>
            <a:r>
              <a:rPr lang="en-US" i="1" dirty="0">
                <a:solidFill>
                  <a:schemeClr val="accent2"/>
                </a:solidFill>
              </a:rPr>
              <a:t>high-variety </a:t>
            </a:r>
            <a:r>
              <a:rPr lang="en-US" i="1" dirty="0"/>
              <a:t>information assets that demand cost-effective, </a:t>
            </a:r>
            <a:r>
              <a:rPr lang="en-US" i="1" dirty="0">
                <a:solidFill>
                  <a:schemeClr val="accent2"/>
                </a:solidFill>
              </a:rPr>
              <a:t>innovative</a:t>
            </a:r>
            <a:r>
              <a:rPr lang="en-US" b="1" i="1" dirty="0"/>
              <a:t> </a:t>
            </a:r>
            <a:r>
              <a:rPr lang="en-US" i="1" dirty="0">
                <a:solidFill>
                  <a:schemeClr val="accent2"/>
                </a:solidFill>
              </a:rPr>
              <a:t>forms</a:t>
            </a:r>
            <a:r>
              <a:rPr lang="en-US" b="1" i="1" dirty="0"/>
              <a:t> </a:t>
            </a:r>
            <a:r>
              <a:rPr lang="en-US" i="1" dirty="0">
                <a:solidFill>
                  <a:schemeClr val="accent2"/>
                </a:solidFill>
              </a:rPr>
              <a:t>of</a:t>
            </a:r>
            <a:r>
              <a:rPr lang="en-US" b="1" i="1" dirty="0"/>
              <a:t> </a:t>
            </a:r>
            <a:r>
              <a:rPr lang="en-US" i="1" dirty="0">
                <a:solidFill>
                  <a:schemeClr val="accent2"/>
                </a:solidFill>
              </a:rPr>
              <a:t>information</a:t>
            </a:r>
            <a:r>
              <a:rPr lang="en-US" b="1" i="1" dirty="0"/>
              <a:t> </a:t>
            </a:r>
            <a:r>
              <a:rPr lang="en-US" i="1" dirty="0">
                <a:solidFill>
                  <a:schemeClr val="accent2"/>
                </a:solidFill>
              </a:rPr>
              <a:t>processing</a:t>
            </a:r>
            <a:r>
              <a:rPr lang="en-US" b="1" i="1" dirty="0"/>
              <a:t> </a:t>
            </a:r>
            <a:r>
              <a:rPr lang="en-US" i="1" dirty="0"/>
              <a:t>that enable enhanced insight, decision making, and process automation.”</a:t>
            </a:r>
          </a:p>
          <a:p>
            <a:pPr marL="441325" lvl="1" indent="0">
              <a:buNone/>
            </a:pPr>
            <a:endParaRPr lang="en-US" dirty="0"/>
          </a:p>
          <a:p>
            <a:r>
              <a:rPr lang="en-US" dirty="0"/>
              <a:t>The </a:t>
            </a:r>
            <a:r>
              <a:rPr lang="en-US" dirty="0">
                <a:solidFill>
                  <a:schemeClr val="accent1"/>
                </a:solidFill>
              </a:rPr>
              <a:t>3 V’s </a:t>
            </a:r>
            <a:r>
              <a:rPr lang="en-US" dirty="0"/>
              <a:t>(or dimensions) of Big Data:</a:t>
            </a:r>
          </a:p>
          <a:p>
            <a:pPr lvl="1">
              <a:buFont typeface="Arial" panose="020B0604020202020204" pitchFamily="34" charset="0"/>
              <a:buChar char="•"/>
            </a:pPr>
            <a:r>
              <a:rPr lang="en-US" dirty="0">
                <a:solidFill>
                  <a:schemeClr val="accent1"/>
                </a:solidFill>
              </a:rPr>
              <a:t>Velocity: </a:t>
            </a:r>
            <a:r>
              <a:rPr lang="en-US" dirty="0"/>
              <a:t>the increasing speed in which data is generated or updated</a:t>
            </a:r>
          </a:p>
          <a:p>
            <a:pPr lvl="2">
              <a:buFont typeface="Symbol" panose="05050102010706020507" pitchFamily="18" charset="2"/>
              <a:buChar char="-"/>
            </a:pPr>
            <a:r>
              <a:rPr lang="en-US" dirty="0"/>
              <a:t>Social networks, news channels and tweets have outperformed the classic new paper model -&gt; data generated yesterday is not recent any more</a:t>
            </a:r>
          </a:p>
          <a:p>
            <a:pPr lvl="2">
              <a:buFont typeface="Symbol" panose="05050102010706020507" pitchFamily="18" charset="2"/>
              <a:buChar char="-"/>
            </a:pPr>
            <a:r>
              <a:rPr lang="en-US" dirty="0"/>
              <a:t>The velocity in which we react to events and create new data has rapidly increased</a:t>
            </a:r>
          </a:p>
          <a:p>
            <a:pPr lvl="2"/>
            <a:endParaRPr lang="en-US" dirty="0"/>
          </a:p>
        </p:txBody>
      </p:sp>
      <p:sp>
        <p:nvSpPr>
          <p:cNvPr id="4" name="Fußzeilenplatzhalter 3"/>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5" name="Foliennummernplatzhalter 4"/>
          <p:cNvSpPr>
            <a:spLocks noGrp="1"/>
          </p:cNvSpPr>
          <p:nvPr>
            <p:ph type="sldNum" sz="quarter" idx="11"/>
          </p:nvPr>
        </p:nvSpPr>
        <p:spPr/>
        <p:txBody>
          <a:bodyPr/>
          <a:lstStyle/>
          <a:p>
            <a:r>
              <a:rPr lang="de-DE" altLang="de-DE" dirty="0"/>
              <a:t>Slide </a:t>
            </a:r>
            <a:fld id="{B77A44E9-DA7C-451C-A2A5-79EA85890ED9}" type="slidenum">
              <a:rPr lang="de-DE" altLang="de-DE" smtClean="0"/>
              <a:pPr/>
              <a:t>60</a:t>
            </a:fld>
            <a:endParaRPr lang="de-DE" altLang="de-DE" dirty="0"/>
          </a:p>
        </p:txBody>
      </p:sp>
    </p:spTree>
    <p:extLst>
      <p:ext uri="{BB962C8B-B14F-4D97-AF65-F5344CB8AC3E}">
        <p14:creationId xmlns:p14="http://schemas.microsoft.com/office/powerpoint/2010/main" val="5009992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a:xfrm>
            <a:off x="539750" y="1740115"/>
            <a:ext cx="8061325" cy="358560"/>
          </a:xfrm>
        </p:spPr>
        <p:txBody>
          <a:bodyPr/>
          <a:lstStyle/>
          <a:p>
            <a:r>
              <a:rPr lang="de-DE" dirty="0"/>
              <a:t>Big Data - Definition</a:t>
            </a:r>
          </a:p>
        </p:txBody>
      </p:sp>
      <p:sp>
        <p:nvSpPr>
          <p:cNvPr id="7" name="Inhaltsplatzhalter 6"/>
          <p:cNvSpPr>
            <a:spLocks noGrp="1"/>
          </p:cNvSpPr>
          <p:nvPr>
            <p:ph idx="1"/>
          </p:nvPr>
        </p:nvSpPr>
        <p:spPr>
          <a:xfrm>
            <a:off x="539750" y="2132013"/>
            <a:ext cx="8061325" cy="3859212"/>
          </a:xfrm>
        </p:spPr>
        <p:txBody>
          <a:bodyPr/>
          <a:lstStyle/>
          <a:p>
            <a:r>
              <a:rPr lang="en-US" dirty="0"/>
              <a:t>Definition by Gartner:</a:t>
            </a:r>
          </a:p>
          <a:p>
            <a:pPr lvl="1">
              <a:buFont typeface="Arial" panose="020B0604020202020204" pitchFamily="34" charset="0"/>
              <a:buChar char="•"/>
            </a:pPr>
            <a:r>
              <a:rPr lang="en-US" i="1" dirty="0"/>
              <a:t>“Big data is </a:t>
            </a:r>
            <a:r>
              <a:rPr lang="en-US" i="1" dirty="0">
                <a:solidFill>
                  <a:schemeClr val="accent2"/>
                </a:solidFill>
              </a:rPr>
              <a:t>high-volume</a:t>
            </a:r>
            <a:r>
              <a:rPr lang="en-US" i="1" dirty="0"/>
              <a:t>, </a:t>
            </a:r>
            <a:r>
              <a:rPr lang="en-US" i="1" dirty="0">
                <a:solidFill>
                  <a:schemeClr val="accent2"/>
                </a:solidFill>
              </a:rPr>
              <a:t>high-velocity </a:t>
            </a:r>
            <a:r>
              <a:rPr lang="en-US" i="1" dirty="0"/>
              <a:t>and/or </a:t>
            </a:r>
            <a:r>
              <a:rPr lang="en-US" i="1" dirty="0">
                <a:solidFill>
                  <a:schemeClr val="accent2"/>
                </a:solidFill>
              </a:rPr>
              <a:t>high-variety </a:t>
            </a:r>
            <a:r>
              <a:rPr lang="en-US" i="1" dirty="0"/>
              <a:t>information assets that demand cost-effective, </a:t>
            </a:r>
            <a:r>
              <a:rPr lang="en-US" i="1" dirty="0">
                <a:solidFill>
                  <a:schemeClr val="accent2"/>
                </a:solidFill>
              </a:rPr>
              <a:t>innovative</a:t>
            </a:r>
            <a:r>
              <a:rPr lang="en-US" b="1" i="1" dirty="0"/>
              <a:t> </a:t>
            </a:r>
            <a:r>
              <a:rPr lang="en-US" i="1" dirty="0">
                <a:solidFill>
                  <a:schemeClr val="accent2"/>
                </a:solidFill>
              </a:rPr>
              <a:t>forms</a:t>
            </a:r>
            <a:r>
              <a:rPr lang="en-US" b="1" i="1" dirty="0"/>
              <a:t> </a:t>
            </a:r>
            <a:r>
              <a:rPr lang="en-US" i="1" dirty="0">
                <a:solidFill>
                  <a:schemeClr val="accent2"/>
                </a:solidFill>
              </a:rPr>
              <a:t>of</a:t>
            </a:r>
            <a:r>
              <a:rPr lang="en-US" b="1" i="1" dirty="0"/>
              <a:t> </a:t>
            </a:r>
            <a:r>
              <a:rPr lang="en-US" i="1" dirty="0">
                <a:solidFill>
                  <a:schemeClr val="accent2"/>
                </a:solidFill>
              </a:rPr>
              <a:t>information</a:t>
            </a:r>
            <a:r>
              <a:rPr lang="en-US" b="1" i="1" dirty="0"/>
              <a:t> </a:t>
            </a:r>
            <a:r>
              <a:rPr lang="en-US" i="1" dirty="0">
                <a:solidFill>
                  <a:schemeClr val="accent2"/>
                </a:solidFill>
              </a:rPr>
              <a:t>processing</a:t>
            </a:r>
            <a:r>
              <a:rPr lang="en-US" b="1" i="1" dirty="0"/>
              <a:t> </a:t>
            </a:r>
            <a:r>
              <a:rPr lang="en-US" i="1" dirty="0"/>
              <a:t>that enable enhanced insight, decision making, and process automation.”</a:t>
            </a:r>
          </a:p>
          <a:p>
            <a:pPr marL="441325" lvl="1" indent="0">
              <a:buNone/>
            </a:pPr>
            <a:endParaRPr lang="en-US" dirty="0"/>
          </a:p>
          <a:p>
            <a:r>
              <a:rPr lang="en-US" dirty="0"/>
              <a:t>The </a:t>
            </a:r>
            <a:r>
              <a:rPr lang="en-US" dirty="0">
                <a:solidFill>
                  <a:schemeClr val="accent1"/>
                </a:solidFill>
              </a:rPr>
              <a:t>3 V’s </a:t>
            </a:r>
            <a:r>
              <a:rPr lang="en-US" dirty="0"/>
              <a:t>(or dimensions) of Big Data:</a:t>
            </a:r>
          </a:p>
          <a:p>
            <a:pPr lvl="1">
              <a:buFont typeface="Arial" panose="020B0604020202020204" pitchFamily="34" charset="0"/>
              <a:buChar char="•"/>
            </a:pPr>
            <a:r>
              <a:rPr lang="en-US" dirty="0">
                <a:solidFill>
                  <a:schemeClr val="accent1"/>
                </a:solidFill>
              </a:rPr>
              <a:t>Variety</a:t>
            </a:r>
            <a:r>
              <a:rPr lang="en-US" i="1" dirty="0"/>
              <a:t>: </a:t>
            </a:r>
            <a:r>
              <a:rPr lang="en-US" dirty="0"/>
              <a:t>diversity of data sources and data formats</a:t>
            </a:r>
          </a:p>
          <a:p>
            <a:pPr lvl="2">
              <a:buFont typeface="Symbol" panose="05050102010706020507" pitchFamily="18" charset="2"/>
              <a:buChar char="-"/>
            </a:pPr>
            <a:r>
              <a:rPr lang="en-US" dirty="0"/>
              <a:t>Meaningful analysis and decision making often requires to consider a variety of sources</a:t>
            </a:r>
          </a:p>
          <a:p>
            <a:pPr lvl="2">
              <a:buFont typeface="Symbol" panose="05050102010706020507" pitchFamily="18" charset="2"/>
              <a:buChar char="-"/>
            </a:pPr>
            <a:r>
              <a:rPr lang="en-US" dirty="0"/>
              <a:t>Sources provide data in different formats: simple text, databases, excel, video, pictures, SMS, tweets, pdf, …</a:t>
            </a:r>
          </a:p>
          <a:p>
            <a:pPr lvl="2"/>
            <a:endParaRPr lang="en-US" dirty="0"/>
          </a:p>
        </p:txBody>
      </p:sp>
      <p:sp>
        <p:nvSpPr>
          <p:cNvPr id="4" name="Fußzeilenplatzhalter 3"/>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5" name="Foliennummernplatzhalter 4"/>
          <p:cNvSpPr>
            <a:spLocks noGrp="1"/>
          </p:cNvSpPr>
          <p:nvPr>
            <p:ph type="sldNum" sz="quarter" idx="11"/>
          </p:nvPr>
        </p:nvSpPr>
        <p:spPr/>
        <p:txBody>
          <a:bodyPr/>
          <a:lstStyle/>
          <a:p>
            <a:r>
              <a:rPr lang="de-DE" altLang="de-DE" dirty="0"/>
              <a:t>Slide </a:t>
            </a:r>
            <a:fld id="{B77A44E9-DA7C-451C-A2A5-79EA85890ED9}" type="slidenum">
              <a:rPr lang="de-DE" altLang="de-DE" smtClean="0"/>
              <a:pPr/>
              <a:t>61</a:t>
            </a:fld>
            <a:endParaRPr lang="de-DE" altLang="de-DE" dirty="0"/>
          </a:p>
        </p:txBody>
      </p:sp>
    </p:spTree>
    <p:extLst>
      <p:ext uri="{BB962C8B-B14F-4D97-AF65-F5344CB8AC3E}">
        <p14:creationId xmlns:p14="http://schemas.microsoft.com/office/powerpoint/2010/main" val="107795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a:xfrm>
            <a:off x="539750" y="1740115"/>
            <a:ext cx="8061325" cy="358560"/>
          </a:xfrm>
        </p:spPr>
        <p:txBody>
          <a:bodyPr/>
          <a:lstStyle/>
          <a:p>
            <a:r>
              <a:rPr lang="de-DE" dirty="0"/>
              <a:t>Big Data - Definition</a:t>
            </a:r>
          </a:p>
        </p:txBody>
      </p:sp>
      <p:sp>
        <p:nvSpPr>
          <p:cNvPr id="7" name="Inhaltsplatzhalter 6"/>
          <p:cNvSpPr>
            <a:spLocks noGrp="1"/>
          </p:cNvSpPr>
          <p:nvPr>
            <p:ph idx="1"/>
          </p:nvPr>
        </p:nvSpPr>
        <p:spPr>
          <a:xfrm>
            <a:off x="539750" y="2132013"/>
            <a:ext cx="8061325" cy="3859212"/>
          </a:xfrm>
        </p:spPr>
        <p:txBody>
          <a:bodyPr/>
          <a:lstStyle/>
          <a:p>
            <a:r>
              <a:rPr lang="en-US" dirty="0"/>
              <a:t>Definition by Gartner:</a:t>
            </a:r>
          </a:p>
          <a:p>
            <a:pPr lvl="1">
              <a:buFont typeface="Arial" panose="020B0604020202020204" pitchFamily="34" charset="0"/>
              <a:buChar char="•"/>
            </a:pPr>
            <a:r>
              <a:rPr lang="en-US" i="1" dirty="0"/>
              <a:t>“Big data is </a:t>
            </a:r>
            <a:r>
              <a:rPr lang="en-US" i="1" dirty="0">
                <a:solidFill>
                  <a:schemeClr val="accent2"/>
                </a:solidFill>
              </a:rPr>
              <a:t>high-volume</a:t>
            </a:r>
            <a:r>
              <a:rPr lang="en-US" i="1" dirty="0"/>
              <a:t>, </a:t>
            </a:r>
            <a:r>
              <a:rPr lang="en-US" i="1" dirty="0">
                <a:solidFill>
                  <a:schemeClr val="accent2"/>
                </a:solidFill>
              </a:rPr>
              <a:t>high-velocity </a:t>
            </a:r>
            <a:r>
              <a:rPr lang="en-US" i="1" dirty="0"/>
              <a:t>and/or </a:t>
            </a:r>
            <a:r>
              <a:rPr lang="en-US" i="1" dirty="0">
                <a:solidFill>
                  <a:schemeClr val="accent2"/>
                </a:solidFill>
              </a:rPr>
              <a:t>high-variety </a:t>
            </a:r>
            <a:r>
              <a:rPr lang="en-US" i="1" dirty="0"/>
              <a:t>information assets that demand cost-effective, </a:t>
            </a:r>
            <a:r>
              <a:rPr lang="en-US" i="1" dirty="0">
                <a:solidFill>
                  <a:schemeClr val="accent2"/>
                </a:solidFill>
              </a:rPr>
              <a:t>innovative</a:t>
            </a:r>
            <a:r>
              <a:rPr lang="en-US" b="1" i="1" dirty="0"/>
              <a:t> </a:t>
            </a:r>
            <a:r>
              <a:rPr lang="en-US" i="1" dirty="0">
                <a:solidFill>
                  <a:schemeClr val="accent2"/>
                </a:solidFill>
              </a:rPr>
              <a:t>forms</a:t>
            </a:r>
            <a:r>
              <a:rPr lang="en-US" b="1" i="1" dirty="0"/>
              <a:t> </a:t>
            </a:r>
            <a:r>
              <a:rPr lang="en-US" i="1" dirty="0">
                <a:solidFill>
                  <a:schemeClr val="accent2"/>
                </a:solidFill>
              </a:rPr>
              <a:t>of</a:t>
            </a:r>
            <a:r>
              <a:rPr lang="en-US" b="1" i="1" dirty="0"/>
              <a:t> </a:t>
            </a:r>
            <a:r>
              <a:rPr lang="en-US" i="1" dirty="0">
                <a:solidFill>
                  <a:schemeClr val="accent2"/>
                </a:solidFill>
              </a:rPr>
              <a:t>information</a:t>
            </a:r>
            <a:r>
              <a:rPr lang="en-US" b="1" i="1" dirty="0"/>
              <a:t> </a:t>
            </a:r>
            <a:r>
              <a:rPr lang="en-US" i="1" dirty="0">
                <a:solidFill>
                  <a:schemeClr val="accent2"/>
                </a:solidFill>
              </a:rPr>
              <a:t>processing</a:t>
            </a:r>
            <a:r>
              <a:rPr lang="en-US" b="1" i="1" dirty="0"/>
              <a:t> </a:t>
            </a:r>
            <a:r>
              <a:rPr lang="en-US" i="1" dirty="0"/>
              <a:t>that enable enhanced insight, decision making, and process automation.”</a:t>
            </a:r>
          </a:p>
          <a:p>
            <a:pPr marL="441325" lvl="1" indent="0">
              <a:buNone/>
            </a:pPr>
            <a:endParaRPr lang="en-US" dirty="0"/>
          </a:p>
          <a:p>
            <a:r>
              <a:rPr lang="en-US" dirty="0"/>
              <a:t>The </a:t>
            </a:r>
            <a:r>
              <a:rPr lang="en-US" dirty="0">
                <a:solidFill>
                  <a:schemeClr val="accent1"/>
                </a:solidFill>
              </a:rPr>
              <a:t>3 V’s </a:t>
            </a:r>
            <a:r>
              <a:rPr lang="en-US" dirty="0"/>
              <a:t>(or dimensions) of Big Data:</a:t>
            </a:r>
          </a:p>
          <a:p>
            <a:pPr lvl="1">
              <a:buFont typeface="Arial" panose="020B0604020202020204" pitchFamily="34" charset="0"/>
              <a:buChar char="•"/>
            </a:pPr>
            <a:r>
              <a:rPr lang="en-US" dirty="0">
                <a:solidFill>
                  <a:schemeClr val="accent1"/>
                </a:solidFill>
              </a:rPr>
              <a:t>(Value): </a:t>
            </a:r>
            <a:r>
              <a:rPr lang="en-US" dirty="0"/>
              <a:t>ability to turn data into value / benefit</a:t>
            </a:r>
          </a:p>
          <a:p>
            <a:pPr lvl="2">
              <a:buFont typeface="Symbol" panose="05050102010706020507" pitchFamily="18" charset="2"/>
              <a:buChar char="-"/>
            </a:pPr>
            <a:r>
              <a:rPr lang="en-US" dirty="0"/>
              <a:t>Just collecting huge amounts of data does not imply that one is able to gain benefit from analyzing it</a:t>
            </a:r>
          </a:p>
          <a:p>
            <a:pPr lvl="1">
              <a:buFont typeface="Arial" panose="020B0604020202020204" pitchFamily="34" charset="0"/>
              <a:buChar char="•"/>
            </a:pPr>
            <a:r>
              <a:rPr lang="en-US" dirty="0">
                <a:solidFill>
                  <a:schemeClr val="accent1"/>
                </a:solidFill>
              </a:rPr>
              <a:t>(Validity / Veracity): </a:t>
            </a:r>
            <a:r>
              <a:rPr lang="en-US" dirty="0"/>
              <a:t>huge amounts of data are less controllable in terms of quality and accuracy</a:t>
            </a:r>
          </a:p>
          <a:p>
            <a:pPr lvl="2">
              <a:buFont typeface="Symbol" panose="05050102010706020507" pitchFamily="18" charset="2"/>
              <a:buChar char="-"/>
            </a:pPr>
            <a:r>
              <a:rPr lang="en-US" dirty="0"/>
              <a:t>Tweets use natural language which includes abbreviations, typos, colloquial speech, emoticons, …</a:t>
            </a:r>
          </a:p>
          <a:p>
            <a:pPr lvl="2"/>
            <a:endParaRPr lang="en-US" dirty="0"/>
          </a:p>
          <a:p>
            <a:pPr lvl="2"/>
            <a:endParaRPr lang="en-US" dirty="0"/>
          </a:p>
        </p:txBody>
      </p:sp>
      <p:sp>
        <p:nvSpPr>
          <p:cNvPr id="4" name="Fußzeilenplatzhalter 3"/>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5" name="Foliennummernplatzhalter 4"/>
          <p:cNvSpPr>
            <a:spLocks noGrp="1"/>
          </p:cNvSpPr>
          <p:nvPr>
            <p:ph type="sldNum" sz="quarter" idx="11"/>
          </p:nvPr>
        </p:nvSpPr>
        <p:spPr/>
        <p:txBody>
          <a:bodyPr/>
          <a:lstStyle/>
          <a:p>
            <a:r>
              <a:rPr lang="de-DE" altLang="de-DE" dirty="0"/>
              <a:t>Slide </a:t>
            </a:r>
            <a:fld id="{B77A44E9-DA7C-451C-A2A5-79EA85890ED9}" type="slidenum">
              <a:rPr lang="de-DE" altLang="de-DE" smtClean="0"/>
              <a:pPr/>
              <a:t>62</a:t>
            </a:fld>
            <a:endParaRPr lang="de-DE" altLang="de-DE" dirty="0"/>
          </a:p>
        </p:txBody>
      </p:sp>
    </p:spTree>
    <p:extLst>
      <p:ext uri="{BB962C8B-B14F-4D97-AF65-F5344CB8AC3E}">
        <p14:creationId xmlns:p14="http://schemas.microsoft.com/office/powerpoint/2010/main" val="7835226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a:xfrm>
            <a:off x="539750" y="1713954"/>
            <a:ext cx="8061325" cy="384721"/>
          </a:xfrm>
        </p:spPr>
        <p:txBody>
          <a:bodyPr/>
          <a:lstStyle/>
          <a:p>
            <a:r>
              <a:rPr lang="de-DE" dirty="0"/>
              <a:t>Big Data - </a:t>
            </a:r>
            <a:r>
              <a:rPr lang="de-DE" dirty="0" err="1"/>
              <a:t>Example</a:t>
            </a:r>
            <a:endParaRPr lang="de-DE" dirty="0"/>
          </a:p>
        </p:txBody>
      </p:sp>
      <p:sp>
        <p:nvSpPr>
          <p:cNvPr id="7" name="Inhaltsplatzhalter 6"/>
          <p:cNvSpPr>
            <a:spLocks noGrp="1"/>
          </p:cNvSpPr>
          <p:nvPr>
            <p:ph idx="1"/>
          </p:nvPr>
        </p:nvSpPr>
        <p:spPr>
          <a:xfrm>
            <a:off x="539750" y="2132013"/>
            <a:ext cx="8061325" cy="3859212"/>
          </a:xfrm>
        </p:spPr>
        <p:txBody>
          <a:bodyPr/>
          <a:lstStyle/>
          <a:p>
            <a:pPr marL="0" indent="0"/>
            <a:r>
              <a:rPr lang="en-US" dirty="0"/>
              <a:t>(Possible) architectures / frameworks for Big Data</a:t>
            </a:r>
          </a:p>
          <a:p>
            <a:pPr marL="727075" lvl="1" indent="-285750">
              <a:buFont typeface="Arial" panose="020B0604020202020204" pitchFamily="34" charset="0"/>
              <a:buChar char="•"/>
            </a:pPr>
            <a:r>
              <a:rPr lang="en-US" dirty="0"/>
              <a:t>Examples for Big Data frameworks </a:t>
            </a:r>
            <a:r>
              <a:rPr lang="en-US" dirty="0">
                <a:solidFill>
                  <a:schemeClr val="accent2"/>
                </a:solidFill>
              </a:rPr>
              <a:t>Apache </a:t>
            </a:r>
            <a:r>
              <a:rPr lang="en-US" dirty="0" err="1">
                <a:solidFill>
                  <a:schemeClr val="accent2"/>
                </a:solidFill>
              </a:rPr>
              <a:t>Flink</a:t>
            </a:r>
            <a:r>
              <a:rPr lang="en-US" dirty="0"/>
              <a:t>, Apache Hadoop, Apache Spark, …</a:t>
            </a:r>
          </a:p>
          <a:p>
            <a:pPr marL="1135063" lvl="2" indent="-285750">
              <a:buFont typeface="Symbol" panose="05050102010706020507" pitchFamily="18" charset="2"/>
              <a:buChar char="-"/>
            </a:pPr>
            <a:r>
              <a:rPr lang="en-US" dirty="0"/>
              <a:t>Engines to execute Big Data programs / jobs</a:t>
            </a:r>
          </a:p>
          <a:p>
            <a:pPr marL="727075" lvl="1" indent="-285750">
              <a:buFont typeface="Symbol" panose="05050102010706020507" pitchFamily="18" charset="2"/>
              <a:buChar char="-"/>
            </a:pPr>
            <a:endParaRPr lang="en-US" dirty="0"/>
          </a:p>
          <a:p>
            <a:pPr marL="0" indent="0"/>
            <a:r>
              <a:rPr lang="en-US" dirty="0"/>
              <a:t>A Big Data program / job is often represented as a </a:t>
            </a:r>
            <a:r>
              <a:rPr lang="en-US" dirty="0">
                <a:solidFill>
                  <a:schemeClr val="accent1"/>
                </a:solidFill>
              </a:rPr>
              <a:t>Directed Acyclic Graph (DAG)</a:t>
            </a:r>
          </a:p>
          <a:p>
            <a:pPr marL="727075" lvl="1" indent="-285750">
              <a:buFont typeface="Arial" panose="020B0604020202020204" pitchFamily="34" charset="0"/>
              <a:buChar char="•"/>
            </a:pPr>
            <a:r>
              <a:rPr lang="en-US" dirty="0"/>
              <a:t>Example: conversion of an article DB, articles saved as bitmaps, desired output is PDF</a:t>
            </a:r>
          </a:p>
          <a:p>
            <a:pPr marL="1135063" lvl="2" indent="-285750">
              <a:buFont typeface="Symbol" panose="05050102010706020507" pitchFamily="18" charset="2"/>
              <a:buChar char="-"/>
            </a:pPr>
            <a:r>
              <a:rPr lang="en-US" dirty="0"/>
              <a:t>Vertices of the DAG are tasks, edges are communication links</a:t>
            </a:r>
          </a:p>
          <a:p>
            <a:pPr marL="727075" lvl="1" indent="-285750">
              <a:buFont typeface="Symbol" panose="05050102010706020507" pitchFamily="18" charset="2"/>
              <a:buChar char="-"/>
            </a:pPr>
            <a:endParaRPr lang="en-US" dirty="0"/>
          </a:p>
        </p:txBody>
      </p:sp>
      <p:sp>
        <p:nvSpPr>
          <p:cNvPr id="4" name="Fußzeilenplatzhalter 3"/>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5" name="Foliennummernplatzhalter 4"/>
          <p:cNvSpPr>
            <a:spLocks noGrp="1"/>
          </p:cNvSpPr>
          <p:nvPr>
            <p:ph type="sldNum" sz="quarter" idx="11"/>
          </p:nvPr>
        </p:nvSpPr>
        <p:spPr/>
        <p:txBody>
          <a:bodyPr/>
          <a:lstStyle/>
          <a:p>
            <a:r>
              <a:rPr lang="de-DE" altLang="de-DE" dirty="0"/>
              <a:t>Slide </a:t>
            </a:r>
            <a:fld id="{B77A44E9-DA7C-451C-A2A5-79EA85890ED9}" type="slidenum">
              <a:rPr lang="de-DE" altLang="de-DE" smtClean="0"/>
              <a:pPr/>
              <a:t>63</a:t>
            </a:fld>
            <a:endParaRPr lang="de-DE" altLang="de-DE" dirty="0"/>
          </a:p>
        </p:txBody>
      </p:sp>
      <p:sp>
        <p:nvSpPr>
          <p:cNvPr id="8" name="Abgerundetes Rechteck 7"/>
          <p:cNvSpPr/>
          <p:nvPr/>
        </p:nvSpPr>
        <p:spPr bwMode="auto">
          <a:xfrm>
            <a:off x="1187624" y="4731451"/>
            <a:ext cx="1296144" cy="1102592"/>
          </a:xfrm>
          <a:prstGeom prst="roundRect">
            <a:avLst>
              <a:gd name="adj" fmla="val 9108"/>
            </a:avLst>
          </a:prstGeom>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200" b="0" i="0" u="none" strike="noStrike" cap="none" normalizeH="0" baseline="0" dirty="0" err="1">
                <a:ln>
                  <a:noFill/>
                </a:ln>
                <a:solidFill>
                  <a:schemeClr val="tx1"/>
                </a:solidFill>
                <a:effectLst/>
                <a:latin typeface="Arial" panose="020B0604020202020204" pitchFamily="34" charset="0"/>
              </a:rPr>
              <a:t>Step</a:t>
            </a:r>
            <a:r>
              <a:rPr kumimoji="0" lang="de-DE" sz="1200" b="0" i="0" u="none" strike="noStrike" cap="none" normalizeH="0" baseline="0" dirty="0">
                <a:ln>
                  <a:noFill/>
                </a:ln>
                <a:solidFill>
                  <a:schemeClr val="tx1"/>
                </a:solidFill>
                <a:effectLst/>
                <a:latin typeface="Arial" panose="020B0604020202020204" pitchFamily="34" charset="0"/>
              </a:rPr>
              <a:t> 1 - Input</a:t>
            </a:r>
          </a:p>
        </p:txBody>
      </p:sp>
      <p:sp>
        <p:nvSpPr>
          <p:cNvPr id="9" name="Abgerundetes Rechteck 8"/>
          <p:cNvSpPr/>
          <p:nvPr/>
        </p:nvSpPr>
        <p:spPr bwMode="auto">
          <a:xfrm>
            <a:off x="1295734" y="4803459"/>
            <a:ext cx="1044018" cy="504056"/>
          </a:xfrm>
          <a:prstGeom prst="roundRect">
            <a:avLst>
              <a:gd name="adj" fmla="val 9108"/>
            </a:avLst>
          </a:prstGeom>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200" b="0" i="0" u="none" strike="noStrike" cap="none" normalizeH="0" baseline="0" dirty="0">
                <a:ln>
                  <a:noFill/>
                </a:ln>
                <a:solidFill>
                  <a:schemeClr val="tx1"/>
                </a:solidFill>
                <a:effectLst/>
                <a:latin typeface="Arial" panose="020B0604020202020204" pitchFamily="34" charset="0"/>
              </a:rPr>
              <a:t>File-Reader Task</a:t>
            </a:r>
          </a:p>
        </p:txBody>
      </p:sp>
      <p:sp>
        <p:nvSpPr>
          <p:cNvPr id="11" name="Abgerundetes Rechteck 10"/>
          <p:cNvSpPr/>
          <p:nvPr/>
        </p:nvSpPr>
        <p:spPr bwMode="auto">
          <a:xfrm>
            <a:off x="2756583" y="4726607"/>
            <a:ext cx="1296144" cy="1102592"/>
          </a:xfrm>
          <a:prstGeom prst="roundRect">
            <a:avLst>
              <a:gd name="adj" fmla="val 9108"/>
            </a:avLst>
          </a:prstGeom>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200" b="0" i="0" u="none" strike="noStrike" cap="none" normalizeH="0" baseline="0" dirty="0" err="1">
                <a:ln>
                  <a:noFill/>
                </a:ln>
                <a:solidFill>
                  <a:schemeClr val="tx1"/>
                </a:solidFill>
                <a:effectLst/>
                <a:latin typeface="Arial" panose="020B0604020202020204" pitchFamily="34" charset="0"/>
              </a:rPr>
              <a:t>Step</a:t>
            </a:r>
            <a:r>
              <a:rPr kumimoji="0" lang="de-DE" sz="1200" b="0" i="0" u="none" strike="noStrike" cap="none" normalizeH="0" baseline="0" dirty="0">
                <a:ln>
                  <a:noFill/>
                </a:ln>
                <a:solidFill>
                  <a:schemeClr val="tx1"/>
                </a:solidFill>
                <a:effectLst/>
                <a:latin typeface="Arial" panose="020B0604020202020204" pitchFamily="34" charset="0"/>
              </a:rPr>
              <a:t> 2 – Processing</a:t>
            </a:r>
            <a:r>
              <a:rPr kumimoji="0" lang="de-DE" sz="1200" b="0" i="0" u="none" strike="noStrike" cap="none" normalizeH="0" dirty="0">
                <a:ln>
                  <a:noFill/>
                </a:ln>
                <a:solidFill>
                  <a:schemeClr val="tx1"/>
                </a:solidFill>
                <a:effectLst/>
                <a:latin typeface="Arial" panose="020B0604020202020204" pitchFamily="34" charset="0"/>
              </a:rPr>
              <a:t> 1</a:t>
            </a:r>
            <a:endParaRPr kumimoji="0" lang="de-DE" sz="1200" b="0" i="0" u="none" strike="noStrike" cap="none" normalizeH="0" baseline="0" dirty="0">
              <a:ln>
                <a:noFill/>
              </a:ln>
              <a:solidFill>
                <a:schemeClr val="tx1"/>
              </a:solidFill>
              <a:effectLst/>
              <a:latin typeface="Arial" panose="020B0604020202020204" pitchFamily="34" charset="0"/>
            </a:endParaRPr>
          </a:p>
        </p:txBody>
      </p:sp>
      <p:sp>
        <p:nvSpPr>
          <p:cNvPr id="12" name="Abgerundetes Rechteck 11"/>
          <p:cNvSpPr/>
          <p:nvPr/>
        </p:nvSpPr>
        <p:spPr bwMode="auto">
          <a:xfrm>
            <a:off x="2864693" y="4798615"/>
            <a:ext cx="1044018" cy="504056"/>
          </a:xfrm>
          <a:prstGeom prst="roundRect">
            <a:avLst>
              <a:gd name="adj" fmla="val 9108"/>
            </a:avLst>
          </a:prstGeom>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200" b="0" i="0" u="none" strike="noStrike" cap="none" normalizeH="0" baseline="0" dirty="0">
                <a:ln>
                  <a:noFill/>
                </a:ln>
                <a:solidFill>
                  <a:schemeClr val="tx1"/>
                </a:solidFill>
                <a:effectLst/>
                <a:latin typeface="Arial" panose="020B0604020202020204" pitchFamily="34" charset="0"/>
              </a:rPr>
              <a:t>OCR</a:t>
            </a:r>
          </a:p>
          <a:p>
            <a:pPr marL="0" marR="0" indent="0" algn="ctr" defTabSz="914400" rtl="0" eaLnBrk="1" fontAlgn="base" latinLnBrk="0" hangingPunct="1">
              <a:lnSpc>
                <a:spcPct val="100000"/>
              </a:lnSpc>
              <a:spcBef>
                <a:spcPct val="0"/>
              </a:spcBef>
              <a:spcAft>
                <a:spcPct val="0"/>
              </a:spcAft>
              <a:buClrTx/>
              <a:buSzTx/>
              <a:buFontTx/>
              <a:buNone/>
              <a:tabLst/>
            </a:pPr>
            <a:r>
              <a:rPr kumimoji="0" lang="de-DE" sz="1200" b="0" i="0" u="none" strike="noStrike" cap="none" normalizeH="0" baseline="0" dirty="0">
                <a:ln>
                  <a:noFill/>
                </a:ln>
                <a:solidFill>
                  <a:schemeClr val="tx1"/>
                </a:solidFill>
                <a:effectLst/>
                <a:latin typeface="Arial" panose="020B0604020202020204" pitchFamily="34" charset="0"/>
              </a:rPr>
              <a:t> Task</a:t>
            </a:r>
          </a:p>
        </p:txBody>
      </p:sp>
      <p:sp>
        <p:nvSpPr>
          <p:cNvPr id="13" name="Abgerundetes Rechteck 12"/>
          <p:cNvSpPr/>
          <p:nvPr/>
        </p:nvSpPr>
        <p:spPr bwMode="auto">
          <a:xfrm>
            <a:off x="4355976" y="4731451"/>
            <a:ext cx="1296144" cy="1102592"/>
          </a:xfrm>
          <a:prstGeom prst="roundRect">
            <a:avLst>
              <a:gd name="adj" fmla="val 9108"/>
            </a:avLst>
          </a:prstGeom>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200" b="0" i="0" u="none" strike="noStrike" cap="none" normalizeH="0" baseline="0" dirty="0" err="1">
                <a:ln>
                  <a:noFill/>
                </a:ln>
                <a:solidFill>
                  <a:schemeClr val="tx1"/>
                </a:solidFill>
                <a:effectLst/>
                <a:latin typeface="Arial" panose="020B0604020202020204" pitchFamily="34" charset="0"/>
              </a:rPr>
              <a:t>Step</a:t>
            </a:r>
            <a:r>
              <a:rPr kumimoji="0" lang="de-DE" sz="1200" b="0" i="0" u="none" strike="noStrike" cap="none" normalizeH="0" baseline="0" dirty="0">
                <a:ln>
                  <a:noFill/>
                </a:ln>
                <a:solidFill>
                  <a:schemeClr val="tx1"/>
                </a:solidFill>
                <a:effectLst/>
                <a:latin typeface="Arial" panose="020B0604020202020204" pitchFamily="34" charset="0"/>
              </a:rPr>
              <a:t> 3 – Processing</a:t>
            </a:r>
            <a:r>
              <a:rPr kumimoji="0" lang="de-DE" sz="1200" b="0" i="0" u="none" strike="noStrike" cap="none" normalizeH="0" dirty="0">
                <a:ln>
                  <a:noFill/>
                </a:ln>
                <a:solidFill>
                  <a:schemeClr val="tx1"/>
                </a:solidFill>
                <a:effectLst/>
                <a:latin typeface="Arial" panose="020B0604020202020204" pitchFamily="34" charset="0"/>
              </a:rPr>
              <a:t> 2</a:t>
            </a:r>
            <a:endParaRPr kumimoji="0" lang="de-DE" sz="1200" b="0" i="0" u="none" strike="noStrike" cap="none" normalizeH="0" baseline="0" dirty="0">
              <a:ln>
                <a:noFill/>
              </a:ln>
              <a:solidFill>
                <a:schemeClr val="tx1"/>
              </a:solidFill>
              <a:effectLst/>
              <a:latin typeface="Arial" panose="020B0604020202020204" pitchFamily="34" charset="0"/>
            </a:endParaRPr>
          </a:p>
        </p:txBody>
      </p:sp>
      <p:sp>
        <p:nvSpPr>
          <p:cNvPr id="14" name="Abgerundetes Rechteck 13"/>
          <p:cNvSpPr/>
          <p:nvPr/>
        </p:nvSpPr>
        <p:spPr bwMode="auto">
          <a:xfrm>
            <a:off x="4439013" y="4803459"/>
            <a:ext cx="1122890" cy="504056"/>
          </a:xfrm>
          <a:prstGeom prst="roundRect">
            <a:avLst>
              <a:gd name="adj" fmla="val 9108"/>
            </a:avLst>
          </a:prstGeom>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200" b="0" i="0" u="none" strike="noStrike" cap="none" normalizeH="0" baseline="0" dirty="0">
                <a:ln>
                  <a:noFill/>
                </a:ln>
                <a:solidFill>
                  <a:schemeClr val="tx1"/>
                </a:solidFill>
                <a:effectLst/>
                <a:latin typeface="Arial" panose="020B0604020202020204" pitchFamily="34" charset="0"/>
              </a:rPr>
              <a:t>PDF</a:t>
            </a:r>
            <a:r>
              <a:rPr lang="de-DE" dirty="0">
                <a:solidFill>
                  <a:schemeClr val="tx1"/>
                </a:solidFill>
                <a:latin typeface="Arial" panose="020B0604020202020204" pitchFamily="34" charset="0"/>
              </a:rPr>
              <a:t>-</a:t>
            </a:r>
            <a:r>
              <a:rPr kumimoji="0" lang="de-DE" sz="1200" b="0" i="0" u="none" strike="noStrike" cap="none" normalizeH="0" baseline="0" dirty="0" err="1">
                <a:ln>
                  <a:noFill/>
                </a:ln>
                <a:solidFill>
                  <a:schemeClr val="tx1"/>
                </a:solidFill>
                <a:effectLst/>
                <a:latin typeface="Arial" panose="020B0604020202020204" pitchFamily="34" charset="0"/>
              </a:rPr>
              <a:t>Creator</a:t>
            </a:r>
            <a:r>
              <a:rPr kumimoji="0" lang="de-DE" sz="1200" b="0" i="0" u="none" strike="noStrike" cap="none" normalizeH="0" baseline="0" dirty="0">
                <a:ln>
                  <a:noFill/>
                </a:ln>
                <a:solidFill>
                  <a:schemeClr val="tx1"/>
                </a:solidFill>
                <a:effectLst/>
                <a:latin typeface="Arial" panose="020B0604020202020204" pitchFamily="34" charset="0"/>
              </a:rPr>
              <a:t> Task</a:t>
            </a:r>
          </a:p>
        </p:txBody>
      </p:sp>
      <p:sp>
        <p:nvSpPr>
          <p:cNvPr id="15" name="Abgerundetes Rechteck 14"/>
          <p:cNvSpPr/>
          <p:nvPr/>
        </p:nvSpPr>
        <p:spPr bwMode="auto">
          <a:xfrm>
            <a:off x="5940152" y="4726607"/>
            <a:ext cx="1296144" cy="1102592"/>
          </a:xfrm>
          <a:prstGeom prst="roundRect">
            <a:avLst>
              <a:gd name="adj" fmla="val 9108"/>
            </a:avLst>
          </a:prstGeom>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200" b="0" i="0" u="none" strike="noStrike" cap="none" normalizeH="0" baseline="0" dirty="0" err="1">
                <a:ln>
                  <a:noFill/>
                </a:ln>
                <a:solidFill>
                  <a:schemeClr val="tx1"/>
                </a:solidFill>
                <a:effectLst/>
                <a:latin typeface="Arial" panose="020B0604020202020204" pitchFamily="34" charset="0"/>
              </a:rPr>
              <a:t>Step</a:t>
            </a:r>
            <a:r>
              <a:rPr kumimoji="0" lang="de-DE" sz="1200" b="0" i="0" u="none" strike="noStrike" cap="none" normalizeH="0" baseline="0" dirty="0">
                <a:ln>
                  <a:noFill/>
                </a:ln>
                <a:solidFill>
                  <a:schemeClr val="tx1"/>
                </a:solidFill>
                <a:effectLst/>
                <a:latin typeface="Arial" panose="020B0604020202020204" pitchFamily="34" charset="0"/>
              </a:rPr>
              <a:t> 4 - Output</a:t>
            </a:r>
          </a:p>
        </p:txBody>
      </p:sp>
      <p:sp>
        <p:nvSpPr>
          <p:cNvPr id="16" name="Abgerundetes Rechteck 15"/>
          <p:cNvSpPr/>
          <p:nvPr/>
        </p:nvSpPr>
        <p:spPr bwMode="auto">
          <a:xfrm>
            <a:off x="6048262" y="4798615"/>
            <a:ext cx="1044018" cy="504056"/>
          </a:xfrm>
          <a:prstGeom prst="roundRect">
            <a:avLst>
              <a:gd name="adj" fmla="val 9108"/>
            </a:avLst>
          </a:prstGeom>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200" b="0" i="0" u="none" strike="noStrike" cap="none" normalizeH="0" baseline="0" dirty="0">
                <a:ln>
                  <a:noFill/>
                </a:ln>
                <a:solidFill>
                  <a:schemeClr val="tx1"/>
                </a:solidFill>
                <a:effectLst/>
                <a:latin typeface="Arial" panose="020B0604020202020204" pitchFamily="34" charset="0"/>
              </a:rPr>
              <a:t>PDF-Writer Task</a:t>
            </a:r>
          </a:p>
        </p:txBody>
      </p:sp>
      <p:cxnSp>
        <p:nvCxnSpPr>
          <p:cNvPr id="17" name="Gekrümmte Verbindung 18"/>
          <p:cNvCxnSpPr>
            <a:stCxn id="12" idx="1"/>
            <a:endCxn id="9" idx="3"/>
          </p:cNvCxnSpPr>
          <p:nvPr/>
        </p:nvCxnSpPr>
        <p:spPr bwMode="auto">
          <a:xfrm rot="10800000" flipV="1">
            <a:off x="2339753" y="5050643"/>
            <a:ext cx="524941" cy="4844"/>
          </a:xfrm>
          <a:prstGeom prst="curvedConnector3">
            <a:avLst>
              <a:gd name="adj1" fmla="val 50000"/>
            </a:avLst>
          </a:prstGeom>
          <a:solidFill>
            <a:schemeClr val="tx2">
              <a:alpha val="89999"/>
            </a:schemeClr>
          </a:solidFill>
          <a:ln w="22225" cap="flat" cmpd="sng" algn="ctr">
            <a:solidFill>
              <a:schemeClr val="tx2">
                <a:lumMod val="50000"/>
              </a:schemeClr>
            </a:solidFill>
            <a:prstDash val="sysDash"/>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Gekrümmte Verbindung 18"/>
          <p:cNvCxnSpPr>
            <a:stCxn id="14" idx="1"/>
            <a:endCxn id="12" idx="3"/>
          </p:cNvCxnSpPr>
          <p:nvPr/>
        </p:nvCxnSpPr>
        <p:spPr bwMode="auto">
          <a:xfrm rot="10800000">
            <a:off x="3908711" y="5050643"/>
            <a:ext cx="530302" cy="4844"/>
          </a:xfrm>
          <a:prstGeom prst="curvedConnector3">
            <a:avLst>
              <a:gd name="adj1" fmla="val 50000"/>
            </a:avLst>
          </a:prstGeom>
          <a:solidFill>
            <a:schemeClr val="tx2">
              <a:alpha val="89999"/>
            </a:schemeClr>
          </a:solidFill>
          <a:ln w="22225" cap="flat" cmpd="sng" algn="ctr">
            <a:solidFill>
              <a:schemeClr val="tx2">
                <a:lumMod val="50000"/>
              </a:schemeClr>
            </a:solidFill>
            <a:prstDash val="sysDash"/>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Gekrümmte Verbindung 18"/>
          <p:cNvCxnSpPr>
            <a:stCxn id="16" idx="1"/>
            <a:endCxn id="14" idx="3"/>
          </p:cNvCxnSpPr>
          <p:nvPr/>
        </p:nvCxnSpPr>
        <p:spPr bwMode="auto">
          <a:xfrm rot="10800000" flipV="1">
            <a:off x="5561904" y="5050643"/>
            <a:ext cx="486359" cy="4844"/>
          </a:xfrm>
          <a:prstGeom prst="curvedConnector3">
            <a:avLst>
              <a:gd name="adj1" fmla="val 50000"/>
            </a:avLst>
          </a:prstGeom>
          <a:solidFill>
            <a:schemeClr val="tx2">
              <a:alpha val="89999"/>
            </a:schemeClr>
          </a:solidFill>
          <a:ln w="22225" cap="flat" cmpd="sng" algn="ctr">
            <a:solidFill>
              <a:schemeClr val="tx2">
                <a:lumMod val="50000"/>
              </a:schemeClr>
            </a:solidFill>
            <a:prstDash val="sysDash"/>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7" name="Grafik 26"/>
          <p:cNvPicPr>
            <a:picLocks noChangeAspect="1"/>
          </p:cNvPicPr>
          <p:nvPr/>
        </p:nvPicPr>
        <p:blipFill>
          <a:blip r:embed="rId4"/>
          <a:stretch>
            <a:fillRect/>
          </a:stretch>
        </p:blipFill>
        <p:spPr>
          <a:xfrm>
            <a:off x="207463" y="5393875"/>
            <a:ext cx="536243" cy="435323"/>
          </a:xfrm>
          <a:prstGeom prst="rect">
            <a:avLst/>
          </a:prstGeom>
        </p:spPr>
      </p:pic>
      <p:pic>
        <p:nvPicPr>
          <p:cNvPr id="28" name="Grafik 27"/>
          <p:cNvPicPr>
            <a:picLocks noChangeAspect="1"/>
          </p:cNvPicPr>
          <p:nvPr/>
        </p:nvPicPr>
        <p:blipFill>
          <a:blip r:embed="rId4"/>
          <a:stretch>
            <a:fillRect/>
          </a:stretch>
        </p:blipFill>
        <p:spPr>
          <a:xfrm>
            <a:off x="7933118" y="5393876"/>
            <a:ext cx="536243" cy="435323"/>
          </a:xfrm>
          <a:prstGeom prst="rect">
            <a:avLst/>
          </a:prstGeom>
        </p:spPr>
      </p:pic>
      <p:cxnSp>
        <p:nvCxnSpPr>
          <p:cNvPr id="29" name="Gekrümmte Verbindung 18"/>
          <p:cNvCxnSpPr>
            <a:stCxn id="9" idx="1"/>
            <a:endCxn id="27" idx="0"/>
          </p:cNvCxnSpPr>
          <p:nvPr/>
        </p:nvCxnSpPr>
        <p:spPr bwMode="auto">
          <a:xfrm rot="10800000" flipV="1">
            <a:off x="475586" y="5055487"/>
            <a:ext cx="820149" cy="338388"/>
          </a:xfrm>
          <a:prstGeom prst="curvedConnector2">
            <a:avLst/>
          </a:prstGeom>
          <a:solidFill>
            <a:schemeClr val="tx2">
              <a:alpha val="89999"/>
            </a:schemeClr>
          </a:solidFill>
          <a:ln w="22225" cap="flat" cmpd="sng" algn="ctr">
            <a:solidFill>
              <a:schemeClr val="tx2">
                <a:lumMod val="50000"/>
              </a:schemeClr>
            </a:solidFill>
            <a:prstDash val="sysDash"/>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Gekrümmte Verbindung 18"/>
          <p:cNvCxnSpPr>
            <a:stCxn id="28" idx="0"/>
            <a:endCxn id="16" idx="3"/>
          </p:cNvCxnSpPr>
          <p:nvPr/>
        </p:nvCxnSpPr>
        <p:spPr bwMode="auto">
          <a:xfrm rot="16200000" flipV="1">
            <a:off x="7475144" y="4667780"/>
            <a:ext cx="343233" cy="1108960"/>
          </a:xfrm>
          <a:prstGeom prst="curvedConnector2">
            <a:avLst/>
          </a:prstGeom>
          <a:solidFill>
            <a:schemeClr val="tx2">
              <a:alpha val="89999"/>
            </a:schemeClr>
          </a:solidFill>
          <a:ln w="22225" cap="flat" cmpd="sng" algn="ctr">
            <a:solidFill>
              <a:schemeClr val="tx2">
                <a:lumMod val="50000"/>
              </a:schemeClr>
            </a:solidFill>
            <a:prstDash val="sysDash"/>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36" name="Objekt 35"/>
          <p:cNvGraphicFramePr>
            <a:graphicFrameLocks noChangeAspect="1"/>
          </p:cNvGraphicFramePr>
          <p:nvPr>
            <p:extLst/>
          </p:nvPr>
        </p:nvGraphicFramePr>
        <p:xfrm>
          <a:off x="5457316" y="4656534"/>
          <a:ext cx="304504" cy="404720"/>
        </p:xfrm>
        <a:graphic>
          <a:graphicData uri="http://schemas.openxmlformats.org/presentationml/2006/ole">
            <mc:AlternateContent xmlns:mc="http://schemas.openxmlformats.org/markup-compatibility/2006">
              <mc:Choice xmlns:v="urn:schemas-microsoft-com:vml" Requires="v">
                <p:oleObj spid="_x0000_s2064" name="Visio" r:id="rId5" imgW="752468" imgH="1000125" progId="Visio.Drawing.15">
                  <p:embed/>
                </p:oleObj>
              </mc:Choice>
              <mc:Fallback>
                <p:oleObj name="Visio" r:id="rId5" imgW="752468" imgH="1000125" progId="Visio.Drawing.15">
                  <p:embed/>
                  <p:pic>
                    <p:nvPicPr>
                      <p:cNvPr id="0" name=""/>
                      <p:cNvPicPr/>
                      <p:nvPr/>
                    </p:nvPicPr>
                    <p:blipFill>
                      <a:blip r:embed="rId6"/>
                      <a:stretch>
                        <a:fillRect/>
                      </a:stretch>
                    </p:blipFill>
                    <p:spPr>
                      <a:xfrm>
                        <a:off x="5457316" y="4656534"/>
                        <a:ext cx="304504" cy="404720"/>
                      </a:xfrm>
                      <a:prstGeom prst="rect">
                        <a:avLst/>
                      </a:prstGeom>
                    </p:spPr>
                  </p:pic>
                </p:oleObj>
              </mc:Fallback>
            </mc:AlternateContent>
          </a:graphicData>
        </a:graphic>
      </p:graphicFrame>
      <p:pic>
        <p:nvPicPr>
          <p:cNvPr id="37" name="Grafik 36"/>
          <p:cNvPicPr>
            <a:picLocks noChangeAspect="1"/>
          </p:cNvPicPr>
          <p:nvPr/>
        </p:nvPicPr>
        <p:blipFill>
          <a:blip r:embed="rId7"/>
          <a:stretch>
            <a:fillRect/>
          </a:stretch>
        </p:blipFill>
        <p:spPr>
          <a:xfrm>
            <a:off x="3791953" y="4613171"/>
            <a:ext cx="355243" cy="370888"/>
          </a:xfrm>
          <a:prstGeom prst="rect">
            <a:avLst/>
          </a:prstGeom>
        </p:spPr>
      </p:pic>
      <p:pic>
        <p:nvPicPr>
          <p:cNvPr id="38" name="Grafik 37"/>
          <p:cNvPicPr>
            <a:picLocks noChangeAspect="1"/>
          </p:cNvPicPr>
          <p:nvPr/>
        </p:nvPicPr>
        <p:blipFill>
          <a:blip r:embed="rId8"/>
          <a:stretch>
            <a:fillRect/>
          </a:stretch>
        </p:blipFill>
        <p:spPr>
          <a:xfrm>
            <a:off x="2300488" y="4709025"/>
            <a:ext cx="319688" cy="244800"/>
          </a:xfrm>
          <a:prstGeom prst="rect">
            <a:avLst/>
          </a:prstGeom>
        </p:spPr>
      </p:pic>
    </p:spTree>
    <p:extLst>
      <p:ext uri="{BB962C8B-B14F-4D97-AF65-F5344CB8AC3E}">
        <p14:creationId xmlns:p14="http://schemas.microsoft.com/office/powerpoint/2010/main" val="14709131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Abgerundetes Rechteck 41"/>
          <p:cNvSpPr/>
          <p:nvPr/>
        </p:nvSpPr>
        <p:spPr bwMode="auto">
          <a:xfrm>
            <a:off x="1075993" y="3717033"/>
            <a:ext cx="6400475" cy="2242418"/>
          </a:xfrm>
          <a:prstGeom prst="roundRect">
            <a:avLst>
              <a:gd name="adj" fmla="val 9108"/>
            </a:avLst>
          </a:prstGeom>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200" b="1" i="0" u="none" strike="noStrike" cap="none" normalizeH="0" baseline="0" dirty="0">
                <a:ln>
                  <a:noFill/>
                </a:ln>
                <a:solidFill>
                  <a:schemeClr val="tx1"/>
                </a:solidFill>
                <a:effectLst/>
                <a:latin typeface="Arial" panose="020B0604020202020204" pitchFamily="34" charset="0"/>
              </a:rPr>
              <a:t>Big Data Engine</a:t>
            </a:r>
          </a:p>
        </p:txBody>
      </p:sp>
      <p:sp>
        <p:nvSpPr>
          <p:cNvPr id="6" name="Titel 5"/>
          <p:cNvSpPr>
            <a:spLocks noGrp="1"/>
          </p:cNvSpPr>
          <p:nvPr>
            <p:ph type="title"/>
          </p:nvPr>
        </p:nvSpPr>
        <p:spPr>
          <a:xfrm>
            <a:off x="539750" y="1713954"/>
            <a:ext cx="8061325" cy="384721"/>
          </a:xfrm>
        </p:spPr>
        <p:txBody>
          <a:bodyPr/>
          <a:lstStyle/>
          <a:p>
            <a:r>
              <a:rPr lang="de-DE" dirty="0"/>
              <a:t>Big Data - </a:t>
            </a:r>
            <a:r>
              <a:rPr lang="de-DE" dirty="0" err="1"/>
              <a:t>Example</a:t>
            </a:r>
            <a:endParaRPr lang="de-DE" dirty="0"/>
          </a:p>
        </p:txBody>
      </p:sp>
      <p:sp>
        <p:nvSpPr>
          <p:cNvPr id="7" name="Inhaltsplatzhalter 6"/>
          <p:cNvSpPr>
            <a:spLocks noGrp="1"/>
          </p:cNvSpPr>
          <p:nvPr>
            <p:ph idx="1"/>
          </p:nvPr>
        </p:nvSpPr>
        <p:spPr>
          <a:xfrm>
            <a:off x="539750" y="2098675"/>
            <a:ext cx="8061325" cy="3892550"/>
          </a:xfrm>
        </p:spPr>
        <p:txBody>
          <a:bodyPr/>
          <a:lstStyle/>
          <a:p>
            <a:pPr marL="0" indent="0"/>
            <a:r>
              <a:rPr lang="en-US" dirty="0"/>
              <a:t>A Big Data program / job is often represented as a Directed Acyclic Graph (DAG)</a:t>
            </a:r>
          </a:p>
          <a:p>
            <a:pPr marL="727075" lvl="1" indent="-285750">
              <a:buFont typeface="Arial" panose="020B0604020202020204" pitchFamily="34" charset="0"/>
              <a:buChar char="•"/>
            </a:pPr>
            <a:r>
              <a:rPr lang="en-US" dirty="0"/>
              <a:t>Example: conversion of an article DB, articles saved as bitmaps, desired output is PDF</a:t>
            </a:r>
          </a:p>
          <a:p>
            <a:pPr marL="1135063" lvl="2" indent="-285750">
              <a:buFont typeface="Symbol" panose="05050102010706020507" pitchFamily="18" charset="2"/>
              <a:buChar char="-"/>
            </a:pPr>
            <a:r>
              <a:rPr lang="en-US" dirty="0"/>
              <a:t>Vertices of the DAG are tasks, edges are communication links</a:t>
            </a:r>
          </a:p>
          <a:p>
            <a:pPr marL="1135063" lvl="2" indent="-285750">
              <a:buFont typeface="Symbol" panose="05050102010706020507" pitchFamily="18" charset="2"/>
              <a:buChar char="-"/>
            </a:pPr>
            <a:r>
              <a:rPr lang="en-US" dirty="0"/>
              <a:t>Big Data engines optimize DAGs and map them to available infrastructure (e.g. compute cluster)</a:t>
            </a:r>
          </a:p>
          <a:p>
            <a:pPr marL="727075" lvl="1" indent="-285750">
              <a:buFont typeface="Symbol" panose="05050102010706020507" pitchFamily="18" charset="2"/>
              <a:buChar char="-"/>
            </a:pPr>
            <a:endParaRPr lang="en-US" dirty="0"/>
          </a:p>
        </p:txBody>
      </p:sp>
      <p:sp>
        <p:nvSpPr>
          <p:cNvPr id="4" name="Fußzeilenplatzhalter 3"/>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5" name="Foliennummernplatzhalter 4"/>
          <p:cNvSpPr>
            <a:spLocks noGrp="1"/>
          </p:cNvSpPr>
          <p:nvPr>
            <p:ph type="sldNum" sz="quarter" idx="11"/>
          </p:nvPr>
        </p:nvSpPr>
        <p:spPr/>
        <p:txBody>
          <a:bodyPr/>
          <a:lstStyle/>
          <a:p>
            <a:r>
              <a:rPr lang="de-DE" altLang="de-DE" dirty="0"/>
              <a:t>Slide </a:t>
            </a:r>
            <a:fld id="{B77A44E9-DA7C-451C-A2A5-79EA85890ED9}" type="slidenum">
              <a:rPr lang="de-DE" altLang="de-DE" smtClean="0"/>
              <a:pPr/>
              <a:t>64</a:t>
            </a:fld>
            <a:endParaRPr lang="de-DE" altLang="de-DE" dirty="0"/>
          </a:p>
        </p:txBody>
      </p:sp>
      <p:sp>
        <p:nvSpPr>
          <p:cNvPr id="8" name="Abgerundetes Rechteck 7"/>
          <p:cNvSpPr/>
          <p:nvPr/>
        </p:nvSpPr>
        <p:spPr bwMode="auto">
          <a:xfrm>
            <a:off x="1187624" y="4731451"/>
            <a:ext cx="1296144" cy="1102592"/>
          </a:xfrm>
          <a:prstGeom prst="roundRect">
            <a:avLst>
              <a:gd name="adj" fmla="val 9108"/>
            </a:avLst>
          </a:prstGeom>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200" b="0" i="0" u="none" strike="noStrike" cap="none" normalizeH="0" baseline="0" dirty="0" err="1">
                <a:ln>
                  <a:noFill/>
                </a:ln>
                <a:solidFill>
                  <a:schemeClr val="tx1"/>
                </a:solidFill>
                <a:effectLst/>
                <a:latin typeface="Arial" panose="020B0604020202020204" pitchFamily="34" charset="0"/>
              </a:rPr>
              <a:t>Step</a:t>
            </a:r>
            <a:r>
              <a:rPr kumimoji="0" lang="de-DE" sz="1200" b="0" i="0" u="none" strike="noStrike" cap="none" normalizeH="0" baseline="0" dirty="0">
                <a:ln>
                  <a:noFill/>
                </a:ln>
                <a:solidFill>
                  <a:schemeClr val="tx1"/>
                </a:solidFill>
                <a:effectLst/>
                <a:latin typeface="Arial" panose="020B0604020202020204" pitchFamily="34" charset="0"/>
              </a:rPr>
              <a:t> 1 - Input</a:t>
            </a:r>
          </a:p>
        </p:txBody>
      </p:sp>
      <p:sp>
        <p:nvSpPr>
          <p:cNvPr id="9" name="Abgerundetes Rechteck 8"/>
          <p:cNvSpPr/>
          <p:nvPr/>
        </p:nvSpPr>
        <p:spPr bwMode="auto">
          <a:xfrm>
            <a:off x="1295734" y="4803459"/>
            <a:ext cx="1044018" cy="504056"/>
          </a:xfrm>
          <a:prstGeom prst="roundRect">
            <a:avLst>
              <a:gd name="adj" fmla="val 9108"/>
            </a:avLst>
          </a:prstGeom>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200" b="0" i="0" u="none" strike="noStrike" cap="none" normalizeH="0" baseline="0" dirty="0">
                <a:ln>
                  <a:noFill/>
                </a:ln>
                <a:solidFill>
                  <a:schemeClr val="tx1"/>
                </a:solidFill>
                <a:effectLst/>
                <a:latin typeface="Arial" panose="020B0604020202020204" pitchFamily="34" charset="0"/>
              </a:rPr>
              <a:t>File-Reader Task</a:t>
            </a:r>
          </a:p>
        </p:txBody>
      </p:sp>
      <p:sp>
        <p:nvSpPr>
          <p:cNvPr id="11" name="Abgerundetes Rechteck 10"/>
          <p:cNvSpPr/>
          <p:nvPr/>
        </p:nvSpPr>
        <p:spPr bwMode="auto">
          <a:xfrm>
            <a:off x="2756583" y="4149080"/>
            <a:ext cx="1296144" cy="1680119"/>
          </a:xfrm>
          <a:prstGeom prst="roundRect">
            <a:avLst>
              <a:gd name="adj" fmla="val 9108"/>
            </a:avLst>
          </a:prstGeom>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200" b="0" i="0" u="none" strike="noStrike" cap="none" normalizeH="0" baseline="0" dirty="0" err="1">
                <a:ln>
                  <a:noFill/>
                </a:ln>
                <a:solidFill>
                  <a:schemeClr val="tx1"/>
                </a:solidFill>
                <a:effectLst/>
                <a:latin typeface="Arial" panose="020B0604020202020204" pitchFamily="34" charset="0"/>
              </a:rPr>
              <a:t>Step</a:t>
            </a:r>
            <a:r>
              <a:rPr kumimoji="0" lang="de-DE" sz="1200" b="0" i="0" u="none" strike="noStrike" cap="none" normalizeH="0" baseline="0" dirty="0">
                <a:ln>
                  <a:noFill/>
                </a:ln>
                <a:solidFill>
                  <a:schemeClr val="tx1"/>
                </a:solidFill>
                <a:effectLst/>
                <a:latin typeface="Arial" panose="020B0604020202020204" pitchFamily="34" charset="0"/>
              </a:rPr>
              <a:t> 2 – Processing</a:t>
            </a:r>
            <a:r>
              <a:rPr kumimoji="0" lang="de-DE" sz="1200" b="0" i="0" u="none" strike="noStrike" cap="none" normalizeH="0" dirty="0">
                <a:ln>
                  <a:noFill/>
                </a:ln>
                <a:solidFill>
                  <a:schemeClr val="tx1"/>
                </a:solidFill>
                <a:effectLst/>
                <a:latin typeface="Arial" panose="020B0604020202020204" pitchFamily="34" charset="0"/>
              </a:rPr>
              <a:t> 1</a:t>
            </a:r>
            <a:endParaRPr kumimoji="0" lang="de-DE" sz="1200" b="0" i="0" u="none" strike="noStrike" cap="none" normalizeH="0" baseline="0" dirty="0">
              <a:ln>
                <a:noFill/>
              </a:ln>
              <a:solidFill>
                <a:schemeClr val="tx1"/>
              </a:solidFill>
              <a:effectLst/>
              <a:latin typeface="Arial" panose="020B0604020202020204" pitchFamily="34" charset="0"/>
            </a:endParaRPr>
          </a:p>
        </p:txBody>
      </p:sp>
      <p:sp>
        <p:nvSpPr>
          <p:cNvPr id="12" name="Abgerundetes Rechteck 11"/>
          <p:cNvSpPr/>
          <p:nvPr/>
        </p:nvSpPr>
        <p:spPr bwMode="auto">
          <a:xfrm>
            <a:off x="2864693" y="4798615"/>
            <a:ext cx="1044018" cy="504056"/>
          </a:xfrm>
          <a:prstGeom prst="roundRect">
            <a:avLst>
              <a:gd name="adj" fmla="val 9108"/>
            </a:avLst>
          </a:prstGeom>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200" b="0" i="0" u="none" strike="noStrike" cap="none" normalizeH="0" baseline="0" dirty="0">
                <a:ln>
                  <a:noFill/>
                </a:ln>
                <a:solidFill>
                  <a:schemeClr val="tx1"/>
                </a:solidFill>
                <a:effectLst/>
                <a:latin typeface="Arial" panose="020B0604020202020204" pitchFamily="34" charset="0"/>
              </a:rPr>
              <a:t>OCR</a:t>
            </a:r>
          </a:p>
          <a:p>
            <a:pPr marL="0" marR="0" indent="0" algn="ctr" defTabSz="914400" rtl="0" eaLnBrk="1" fontAlgn="base" latinLnBrk="0" hangingPunct="1">
              <a:lnSpc>
                <a:spcPct val="100000"/>
              </a:lnSpc>
              <a:spcBef>
                <a:spcPct val="0"/>
              </a:spcBef>
              <a:spcAft>
                <a:spcPct val="0"/>
              </a:spcAft>
              <a:buClrTx/>
              <a:buSzTx/>
              <a:buFontTx/>
              <a:buNone/>
              <a:tabLst/>
            </a:pPr>
            <a:r>
              <a:rPr kumimoji="0" lang="de-DE" sz="1200" b="0" i="0" u="none" strike="noStrike" cap="none" normalizeH="0" baseline="0" dirty="0">
                <a:ln>
                  <a:noFill/>
                </a:ln>
                <a:solidFill>
                  <a:schemeClr val="tx1"/>
                </a:solidFill>
                <a:effectLst/>
                <a:latin typeface="Arial" panose="020B0604020202020204" pitchFamily="34" charset="0"/>
              </a:rPr>
              <a:t> Task 1</a:t>
            </a:r>
          </a:p>
        </p:txBody>
      </p:sp>
      <p:sp>
        <p:nvSpPr>
          <p:cNvPr id="13" name="Abgerundetes Rechteck 12"/>
          <p:cNvSpPr/>
          <p:nvPr/>
        </p:nvSpPr>
        <p:spPr bwMode="auto">
          <a:xfrm>
            <a:off x="4355976" y="3789039"/>
            <a:ext cx="1296144" cy="2045003"/>
          </a:xfrm>
          <a:prstGeom prst="roundRect">
            <a:avLst>
              <a:gd name="adj" fmla="val 9108"/>
            </a:avLst>
          </a:prstGeom>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200" b="0" i="0" u="none" strike="noStrike" cap="none" normalizeH="0" baseline="0" dirty="0" err="1">
                <a:ln>
                  <a:noFill/>
                </a:ln>
                <a:solidFill>
                  <a:schemeClr val="tx1"/>
                </a:solidFill>
                <a:effectLst/>
                <a:latin typeface="Arial" panose="020B0604020202020204" pitchFamily="34" charset="0"/>
              </a:rPr>
              <a:t>Step</a:t>
            </a:r>
            <a:r>
              <a:rPr kumimoji="0" lang="de-DE" sz="1200" b="0" i="0" u="none" strike="noStrike" cap="none" normalizeH="0" baseline="0" dirty="0">
                <a:ln>
                  <a:noFill/>
                </a:ln>
                <a:solidFill>
                  <a:schemeClr val="tx1"/>
                </a:solidFill>
                <a:effectLst/>
                <a:latin typeface="Arial" panose="020B0604020202020204" pitchFamily="34" charset="0"/>
              </a:rPr>
              <a:t> 3 – Processing</a:t>
            </a:r>
            <a:r>
              <a:rPr kumimoji="0" lang="de-DE" sz="1200" b="0" i="0" u="none" strike="noStrike" cap="none" normalizeH="0" dirty="0">
                <a:ln>
                  <a:noFill/>
                </a:ln>
                <a:solidFill>
                  <a:schemeClr val="tx1"/>
                </a:solidFill>
                <a:effectLst/>
                <a:latin typeface="Arial" panose="020B0604020202020204" pitchFamily="34" charset="0"/>
              </a:rPr>
              <a:t> 2</a:t>
            </a:r>
            <a:endParaRPr kumimoji="0" lang="de-DE" sz="1200" b="0" i="0" u="none" strike="noStrike" cap="none" normalizeH="0" baseline="0" dirty="0">
              <a:ln>
                <a:noFill/>
              </a:ln>
              <a:solidFill>
                <a:schemeClr val="tx1"/>
              </a:solidFill>
              <a:effectLst/>
              <a:latin typeface="Arial" panose="020B0604020202020204" pitchFamily="34" charset="0"/>
            </a:endParaRPr>
          </a:p>
        </p:txBody>
      </p:sp>
      <p:sp>
        <p:nvSpPr>
          <p:cNvPr id="14" name="Abgerundetes Rechteck 13"/>
          <p:cNvSpPr/>
          <p:nvPr/>
        </p:nvSpPr>
        <p:spPr bwMode="auto">
          <a:xfrm>
            <a:off x="4439013" y="4803459"/>
            <a:ext cx="1122890" cy="504056"/>
          </a:xfrm>
          <a:prstGeom prst="roundRect">
            <a:avLst>
              <a:gd name="adj" fmla="val 9108"/>
            </a:avLst>
          </a:prstGeom>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200" b="0" i="0" u="none" strike="noStrike" cap="none" normalizeH="0" baseline="0" dirty="0">
                <a:ln>
                  <a:noFill/>
                </a:ln>
                <a:solidFill>
                  <a:schemeClr val="tx1"/>
                </a:solidFill>
                <a:effectLst/>
                <a:latin typeface="Arial" panose="020B0604020202020204" pitchFamily="34" charset="0"/>
              </a:rPr>
              <a:t>PDF</a:t>
            </a:r>
            <a:r>
              <a:rPr lang="de-DE" dirty="0">
                <a:solidFill>
                  <a:schemeClr val="tx1"/>
                </a:solidFill>
                <a:latin typeface="Arial" panose="020B0604020202020204" pitchFamily="34" charset="0"/>
              </a:rPr>
              <a:t>-</a:t>
            </a:r>
            <a:r>
              <a:rPr kumimoji="0" lang="de-DE" sz="1200" b="0" i="0" u="none" strike="noStrike" cap="none" normalizeH="0" baseline="0" dirty="0" err="1">
                <a:ln>
                  <a:noFill/>
                </a:ln>
                <a:solidFill>
                  <a:schemeClr val="tx1"/>
                </a:solidFill>
                <a:effectLst/>
                <a:latin typeface="Arial" panose="020B0604020202020204" pitchFamily="34" charset="0"/>
              </a:rPr>
              <a:t>Creator</a:t>
            </a:r>
            <a:r>
              <a:rPr kumimoji="0" lang="de-DE" sz="1200" b="0" i="0" u="none" strike="noStrike" cap="none" normalizeH="0" baseline="0" dirty="0">
                <a:ln>
                  <a:noFill/>
                </a:ln>
                <a:solidFill>
                  <a:schemeClr val="tx1"/>
                </a:solidFill>
                <a:effectLst/>
                <a:latin typeface="Arial" panose="020B0604020202020204" pitchFamily="34" charset="0"/>
              </a:rPr>
              <a:t> Task 1</a:t>
            </a:r>
          </a:p>
        </p:txBody>
      </p:sp>
      <p:sp>
        <p:nvSpPr>
          <p:cNvPr id="15" name="Abgerundetes Rechteck 14"/>
          <p:cNvSpPr/>
          <p:nvPr/>
        </p:nvSpPr>
        <p:spPr bwMode="auto">
          <a:xfrm>
            <a:off x="5940152" y="4726607"/>
            <a:ext cx="1296144" cy="1102592"/>
          </a:xfrm>
          <a:prstGeom prst="roundRect">
            <a:avLst>
              <a:gd name="adj" fmla="val 9108"/>
            </a:avLst>
          </a:prstGeom>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200" b="0" i="0" u="none" strike="noStrike" cap="none" normalizeH="0" baseline="0" dirty="0" err="1">
                <a:ln>
                  <a:noFill/>
                </a:ln>
                <a:solidFill>
                  <a:schemeClr val="tx1"/>
                </a:solidFill>
                <a:effectLst/>
                <a:latin typeface="Arial" panose="020B0604020202020204" pitchFamily="34" charset="0"/>
              </a:rPr>
              <a:t>Step</a:t>
            </a:r>
            <a:r>
              <a:rPr kumimoji="0" lang="de-DE" sz="1200" b="0" i="0" u="none" strike="noStrike" cap="none" normalizeH="0" baseline="0" dirty="0">
                <a:ln>
                  <a:noFill/>
                </a:ln>
                <a:solidFill>
                  <a:schemeClr val="tx1"/>
                </a:solidFill>
                <a:effectLst/>
                <a:latin typeface="Arial" panose="020B0604020202020204" pitchFamily="34" charset="0"/>
              </a:rPr>
              <a:t> 4 - Output</a:t>
            </a:r>
          </a:p>
        </p:txBody>
      </p:sp>
      <p:sp>
        <p:nvSpPr>
          <p:cNvPr id="16" name="Abgerundetes Rechteck 15"/>
          <p:cNvSpPr/>
          <p:nvPr/>
        </p:nvSpPr>
        <p:spPr bwMode="auto">
          <a:xfrm>
            <a:off x="6048262" y="4798615"/>
            <a:ext cx="1044018" cy="504056"/>
          </a:xfrm>
          <a:prstGeom prst="roundRect">
            <a:avLst>
              <a:gd name="adj" fmla="val 9108"/>
            </a:avLst>
          </a:prstGeom>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200" b="0" i="0" u="none" strike="noStrike" cap="none" normalizeH="0" baseline="0" dirty="0">
                <a:ln>
                  <a:noFill/>
                </a:ln>
                <a:solidFill>
                  <a:schemeClr val="tx1"/>
                </a:solidFill>
                <a:effectLst/>
                <a:latin typeface="Arial" panose="020B0604020202020204" pitchFamily="34" charset="0"/>
              </a:rPr>
              <a:t>PDF-Writer Task</a:t>
            </a:r>
          </a:p>
        </p:txBody>
      </p:sp>
      <p:cxnSp>
        <p:nvCxnSpPr>
          <p:cNvPr id="17" name="Gekrümmte Verbindung 18"/>
          <p:cNvCxnSpPr>
            <a:stCxn id="12" idx="1"/>
            <a:endCxn id="9" idx="3"/>
          </p:cNvCxnSpPr>
          <p:nvPr/>
        </p:nvCxnSpPr>
        <p:spPr bwMode="auto">
          <a:xfrm rot="10800000" flipV="1">
            <a:off x="2339753" y="5050643"/>
            <a:ext cx="524941" cy="4844"/>
          </a:xfrm>
          <a:prstGeom prst="curvedConnector3">
            <a:avLst>
              <a:gd name="adj1" fmla="val 50000"/>
            </a:avLst>
          </a:prstGeom>
          <a:solidFill>
            <a:schemeClr val="tx2">
              <a:alpha val="89999"/>
            </a:schemeClr>
          </a:solidFill>
          <a:ln w="22225" cap="flat" cmpd="sng" algn="ctr">
            <a:solidFill>
              <a:schemeClr val="tx2">
                <a:lumMod val="50000"/>
              </a:schemeClr>
            </a:solidFill>
            <a:prstDash val="sysDash"/>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Gekrümmte Verbindung 18"/>
          <p:cNvCxnSpPr>
            <a:stCxn id="14" idx="1"/>
            <a:endCxn id="12" idx="3"/>
          </p:cNvCxnSpPr>
          <p:nvPr/>
        </p:nvCxnSpPr>
        <p:spPr bwMode="auto">
          <a:xfrm rot="10800000">
            <a:off x="3908711" y="5050643"/>
            <a:ext cx="530302" cy="4844"/>
          </a:xfrm>
          <a:prstGeom prst="curvedConnector3">
            <a:avLst>
              <a:gd name="adj1" fmla="val 50000"/>
            </a:avLst>
          </a:prstGeom>
          <a:solidFill>
            <a:schemeClr val="tx2">
              <a:alpha val="89999"/>
            </a:schemeClr>
          </a:solidFill>
          <a:ln w="22225" cap="flat" cmpd="sng" algn="ctr">
            <a:solidFill>
              <a:schemeClr val="tx2">
                <a:lumMod val="50000"/>
              </a:schemeClr>
            </a:solidFill>
            <a:prstDash val="sysDash"/>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Gekrümmte Verbindung 18"/>
          <p:cNvCxnSpPr>
            <a:stCxn id="16" idx="1"/>
            <a:endCxn id="14" idx="3"/>
          </p:cNvCxnSpPr>
          <p:nvPr/>
        </p:nvCxnSpPr>
        <p:spPr bwMode="auto">
          <a:xfrm rot="10800000" flipV="1">
            <a:off x="5561904" y="5050643"/>
            <a:ext cx="486359" cy="4844"/>
          </a:xfrm>
          <a:prstGeom prst="curvedConnector3">
            <a:avLst>
              <a:gd name="adj1" fmla="val 50000"/>
            </a:avLst>
          </a:prstGeom>
          <a:solidFill>
            <a:schemeClr val="tx2">
              <a:alpha val="89999"/>
            </a:schemeClr>
          </a:solidFill>
          <a:ln w="22225" cap="flat" cmpd="sng" algn="ctr">
            <a:solidFill>
              <a:schemeClr val="tx2">
                <a:lumMod val="50000"/>
              </a:schemeClr>
            </a:solidFill>
            <a:prstDash val="sysDash"/>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7" name="Grafik 26"/>
          <p:cNvPicPr>
            <a:picLocks noChangeAspect="1"/>
          </p:cNvPicPr>
          <p:nvPr/>
        </p:nvPicPr>
        <p:blipFill>
          <a:blip r:embed="rId4"/>
          <a:stretch>
            <a:fillRect/>
          </a:stretch>
        </p:blipFill>
        <p:spPr>
          <a:xfrm>
            <a:off x="207463" y="5393875"/>
            <a:ext cx="536243" cy="435323"/>
          </a:xfrm>
          <a:prstGeom prst="rect">
            <a:avLst/>
          </a:prstGeom>
        </p:spPr>
      </p:pic>
      <p:pic>
        <p:nvPicPr>
          <p:cNvPr id="28" name="Grafik 27"/>
          <p:cNvPicPr>
            <a:picLocks noChangeAspect="1"/>
          </p:cNvPicPr>
          <p:nvPr/>
        </p:nvPicPr>
        <p:blipFill>
          <a:blip r:embed="rId4"/>
          <a:stretch>
            <a:fillRect/>
          </a:stretch>
        </p:blipFill>
        <p:spPr>
          <a:xfrm>
            <a:off x="7933118" y="5393876"/>
            <a:ext cx="536243" cy="435323"/>
          </a:xfrm>
          <a:prstGeom prst="rect">
            <a:avLst/>
          </a:prstGeom>
        </p:spPr>
      </p:pic>
      <p:cxnSp>
        <p:nvCxnSpPr>
          <p:cNvPr id="29" name="Gekrümmte Verbindung 18"/>
          <p:cNvCxnSpPr>
            <a:stCxn id="9" idx="1"/>
            <a:endCxn id="27" idx="0"/>
          </p:cNvCxnSpPr>
          <p:nvPr/>
        </p:nvCxnSpPr>
        <p:spPr bwMode="auto">
          <a:xfrm rot="10800000" flipV="1">
            <a:off x="475586" y="5055487"/>
            <a:ext cx="820149" cy="338388"/>
          </a:xfrm>
          <a:prstGeom prst="curvedConnector2">
            <a:avLst/>
          </a:prstGeom>
          <a:solidFill>
            <a:schemeClr val="tx2">
              <a:alpha val="89999"/>
            </a:schemeClr>
          </a:solidFill>
          <a:ln w="22225" cap="flat" cmpd="sng" algn="ctr">
            <a:solidFill>
              <a:schemeClr val="tx2">
                <a:lumMod val="50000"/>
              </a:schemeClr>
            </a:solidFill>
            <a:prstDash val="sysDash"/>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Gekrümmte Verbindung 18"/>
          <p:cNvCxnSpPr>
            <a:stCxn id="28" idx="0"/>
            <a:endCxn id="16" idx="3"/>
          </p:cNvCxnSpPr>
          <p:nvPr/>
        </p:nvCxnSpPr>
        <p:spPr bwMode="auto">
          <a:xfrm rot="16200000" flipV="1">
            <a:off x="7475144" y="4667780"/>
            <a:ext cx="343233" cy="1108960"/>
          </a:xfrm>
          <a:prstGeom prst="curvedConnector2">
            <a:avLst/>
          </a:prstGeom>
          <a:solidFill>
            <a:schemeClr val="tx2">
              <a:alpha val="89999"/>
            </a:schemeClr>
          </a:solidFill>
          <a:ln w="22225" cap="flat" cmpd="sng" algn="ctr">
            <a:solidFill>
              <a:schemeClr val="tx2">
                <a:lumMod val="50000"/>
              </a:schemeClr>
            </a:solidFill>
            <a:prstDash val="sysDash"/>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36" name="Objekt 35"/>
          <p:cNvGraphicFramePr>
            <a:graphicFrameLocks noChangeAspect="1"/>
          </p:cNvGraphicFramePr>
          <p:nvPr/>
        </p:nvGraphicFramePr>
        <p:xfrm>
          <a:off x="5457316" y="4656534"/>
          <a:ext cx="304504" cy="404720"/>
        </p:xfrm>
        <a:graphic>
          <a:graphicData uri="http://schemas.openxmlformats.org/presentationml/2006/ole">
            <mc:AlternateContent xmlns:mc="http://schemas.openxmlformats.org/markup-compatibility/2006">
              <mc:Choice xmlns:v="urn:schemas-microsoft-com:vml" Requires="v">
                <p:oleObj spid="_x0000_s3088" name="Visio" r:id="rId5" imgW="752468" imgH="1000125" progId="Visio.Drawing.15">
                  <p:embed/>
                </p:oleObj>
              </mc:Choice>
              <mc:Fallback>
                <p:oleObj name="Visio" r:id="rId5" imgW="752468" imgH="1000125" progId="Visio.Drawing.15">
                  <p:embed/>
                  <p:pic>
                    <p:nvPicPr>
                      <p:cNvPr id="0" name=""/>
                      <p:cNvPicPr/>
                      <p:nvPr/>
                    </p:nvPicPr>
                    <p:blipFill>
                      <a:blip r:embed="rId6"/>
                      <a:stretch>
                        <a:fillRect/>
                      </a:stretch>
                    </p:blipFill>
                    <p:spPr>
                      <a:xfrm>
                        <a:off x="5457316" y="4656534"/>
                        <a:ext cx="304504" cy="404720"/>
                      </a:xfrm>
                      <a:prstGeom prst="rect">
                        <a:avLst/>
                      </a:prstGeom>
                    </p:spPr>
                  </p:pic>
                </p:oleObj>
              </mc:Fallback>
            </mc:AlternateContent>
          </a:graphicData>
        </a:graphic>
      </p:graphicFrame>
      <p:pic>
        <p:nvPicPr>
          <p:cNvPr id="38" name="Grafik 37"/>
          <p:cNvPicPr>
            <a:picLocks noChangeAspect="1"/>
          </p:cNvPicPr>
          <p:nvPr/>
        </p:nvPicPr>
        <p:blipFill>
          <a:blip r:embed="rId7"/>
          <a:stretch>
            <a:fillRect/>
          </a:stretch>
        </p:blipFill>
        <p:spPr>
          <a:xfrm>
            <a:off x="2300488" y="4709025"/>
            <a:ext cx="319688" cy="244800"/>
          </a:xfrm>
          <a:prstGeom prst="rect">
            <a:avLst/>
          </a:prstGeom>
        </p:spPr>
      </p:pic>
      <p:sp>
        <p:nvSpPr>
          <p:cNvPr id="24" name="Abgerundetes Rechteck 23"/>
          <p:cNvSpPr/>
          <p:nvPr/>
        </p:nvSpPr>
        <p:spPr bwMode="auto">
          <a:xfrm>
            <a:off x="4439013" y="3913212"/>
            <a:ext cx="1122890" cy="504056"/>
          </a:xfrm>
          <a:prstGeom prst="roundRect">
            <a:avLst>
              <a:gd name="adj" fmla="val 9108"/>
            </a:avLst>
          </a:prstGeom>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200" b="0" i="0" u="none" strike="noStrike" cap="none" normalizeH="0" baseline="0" dirty="0">
                <a:ln>
                  <a:noFill/>
                </a:ln>
                <a:solidFill>
                  <a:schemeClr val="tx1"/>
                </a:solidFill>
                <a:effectLst/>
                <a:latin typeface="Arial" panose="020B0604020202020204" pitchFamily="34" charset="0"/>
              </a:rPr>
              <a:t>PDF</a:t>
            </a:r>
            <a:r>
              <a:rPr lang="de-DE" dirty="0">
                <a:solidFill>
                  <a:schemeClr val="tx1"/>
                </a:solidFill>
                <a:latin typeface="Arial" panose="020B0604020202020204" pitchFamily="34" charset="0"/>
              </a:rPr>
              <a:t>-</a:t>
            </a:r>
            <a:r>
              <a:rPr kumimoji="0" lang="de-DE" sz="1200" b="0" i="0" u="none" strike="noStrike" cap="none" normalizeH="0" baseline="0" dirty="0" err="1">
                <a:ln>
                  <a:noFill/>
                </a:ln>
                <a:solidFill>
                  <a:schemeClr val="tx1"/>
                </a:solidFill>
                <a:effectLst/>
                <a:latin typeface="Arial" panose="020B0604020202020204" pitchFamily="34" charset="0"/>
              </a:rPr>
              <a:t>Creator</a:t>
            </a:r>
            <a:r>
              <a:rPr kumimoji="0" lang="de-DE" sz="1200" b="0" i="0" u="none" strike="noStrike" cap="none" normalizeH="0" baseline="0" dirty="0">
                <a:ln>
                  <a:noFill/>
                </a:ln>
                <a:solidFill>
                  <a:schemeClr val="tx1"/>
                </a:solidFill>
                <a:effectLst/>
                <a:latin typeface="Arial" panose="020B0604020202020204" pitchFamily="34" charset="0"/>
              </a:rPr>
              <a:t> Task N</a:t>
            </a:r>
          </a:p>
        </p:txBody>
      </p:sp>
      <p:sp>
        <p:nvSpPr>
          <p:cNvPr id="25" name="Abgerundetes Rechteck 24"/>
          <p:cNvSpPr/>
          <p:nvPr/>
        </p:nvSpPr>
        <p:spPr bwMode="auto">
          <a:xfrm>
            <a:off x="2864693" y="4246158"/>
            <a:ext cx="1044018" cy="504056"/>
          </a:xfrm>
          <a:prstGeom prst="roundRect">
            <a:avLst>
              <a:gd name="adj" fmla="val 9108"/>
            </a:avLst>
          </a:prstGeom>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200" b="0" i="0" u="none" strike="noStrike" cap="none" normalizeH="0" baseline="0" dirty="0">
                <a:ln>
                  <a:noFill/>
                </a:ln>
                <a:solidFill>
                  <a:schemeClr val="tx1"/>
                </a:solidFill>
                <a:effectLst/>
                <a:latin typeface="Arial" panose="020B0604020202020204" pitchFamily="34" charset="0"/>
              </a:rPr>
              <a:t>OCR</a:t>
            </a:r>
          </a:p>
          <a:p>
            <a:pPr marL="0" marR="0" indent="0" algn="ctr" defTabSz="914400" rtl="0" eaLnBrk="1" fontAlgn="base" latinLnBrk="0" hangingPunct="1">
              <a:lnSpc>
                <a:spcPct val="100000"/>
              </a:lnSpc>
              <a:spcBef>
                <a:spcPct val="0"/>
              </a:spcBef>
              <a:spcAft>
                <a:spcPct val="0"/>
              </a:spcAft>
              <a:buClrTx/>
              <a:buSzTx/>
              <a:buFontTx/>
              <a:buNone/>
              <a:tabLst/>
            </a:pPr>
            <a:r>
              <a:rPr kumimoji="0" lang="de-DE" sz="1200" b="0" i="0" u="none" strike="noStrike" cap="none" normalizeH="0" baseline="0" dirty="0">
                <a:ln>
                  <a:noFill/>
                </a:ln>
                <a:solidFill>
                  <a:schemeClr val="tx1"/>
                </a:solidFill>
                <a:effectLst/>
                <a:latin typeface="Arial" panose="020B0604020202020204" pitchFamily="34" charset="0"/>
              </a:rPr>
              <a:t> Task 2</a:t>
            </a:r>
          </a:p>
        </p:txBody>
      </p:sp>
      <p:cxnSp>
        <p:nvCxnSpPr>
          <p:cNvPr id="26" name="Gekrümmte Verbindung 18"/>
          <p:cNvCxnSpPr>
            <a:stCxn id="24" idx="1"/>
            <a:endCxn id="25" idx="3"/>
          </p:cNvCxnSpPr>
          <p:nvPr/>
        </p:nvCxnSpPr>
        <p:spPr bwMode="auto">
          <a:xfrm rot="10800000" flipV="1">
            <a:off x="3908711" y="4165240"/>
            <a:ext cx="530302" cy="332946"/>
          </a:xfrm>
          <a:prstGeom prst="curvedConnector3">
            <a:avLst>
              <a:gd name="adj1" fmla="val 50000"/>
            </a:avLst>
          </a:prstGeom>
          <a:solidFill>
            <a:schemeClr val="tx2">
              <a:alpha val="89999"/>
            </a:schemeClr>
          </a:solidFill>
          <a:ln w="22225" cap="flat" cmpd="sng" algn="ctr">
            <a:solidFill>
              <a:schemeClr val="tx2">
                <a:lumMod val="50000"/>
              </a:schemeClr>
            </a:solidFill>
            <a:prstDash val="sysDash"/>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Gekrümmte Verbindung 18"/>
          <p:cNvCxnSpPr>
            <a:stCxn id="14" idx="1"/>
            <a:endCxn id="25" idx="3"/>
          </p:cNvCxnSpPr>
          <p:nvPr/>
        </p:nvCxnSpPr>
        <p:spPr bwMode="auto">
          <a:xfrm rot="10800000">
            <a:off x="3908711" y="4498187"/>
            <a:ext cx="530302" cy="557301"/>
          </a:xfrm>
          <a:prstGeom prst="curvedConnector3">
            <a:avLst>
              <a:gd name="adj1" fmla="val 50000"/>
            </a:avLst>
          </a:prstGeom>
          <a:solidFill>
            <a:schemeClr val="tx2">
              <a:alpha val="89999"/>
            </a:schemeClr>
          </a:solidFill>
          <a:ln w="22225" cap="flat" cmpd="sng" algn="ctr">
            <a:solidFill>
              <a:schemeClr val="tx2">
                <a:lumMod val="50000"/>
              </a:schemeClr>
            </a:solidFill>
            <a:prstDash val="sysDash"/>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Gekrümmte Verbindung 18"/>
          <p:cNvCxnSpPr>
            <a:stCxn id="24" idx="1"/>
            <a:endCxn id="12" idx="3"/>
          </p:cNvCxnSpPr>
          <p:nvPr/>
        </p:nvCxnSpPr>
        <p:spPr bwMode="auto">
          <a:xfrm rot="10800000" flipV="1">
            <a:off x="3908711" y="4165239"/>
            <a:ext cx="530302" cy="885403"/>
          </a:xfrm>
          <a:prstGeom prst="curvedConnector3">
            <a:avLst>
              <a:gd name="adj1" fmla="val 50000"/>
            </a:avLst>
          </a:prstGeom>
          <a:solidFill>
            <a:schemeClr val="tx2">
              <a:alpha val="89999"/>
            </a:schemeClr>
          </a:solidFill>
          <a:ln w="22225" cap="flat" cmpd="sng" algn="ctr">
            <a:solidFill>
              <a:schemeClr val="tx2">
                <a:lumMod val="50000"/>
              </a:schemeClr>
            </a:solidFill>
            <a:prstDash val="sysDash"/>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Textfeld 22"/>
          <p:cNvSpPr txBox="1"/>
          <p:nvPr/>
        </p:nvSpPr>
        <p:spPr>
          <a:xfrm>
            <a:off x="4666969" y="4151937"/>
            <a:ext cx="646331" cy="646331"/>
          </a:xfrm>
          <a:prstGeom prst="rect">
            <a:avLst/>
          </a:prstGeom>
          <a:noFill/>
        </p:spPr>
        <p:txBody>
          <a:bodyPr wrap="none" rtlCol="0">
            <a:spAutoFit/>
          </a:bodyPr>
          <a:lstStyle/>
          <a:p>
            <a:r>
              <a:rPr lang="de-DE" sz="3600" b="1" dirty="0">
                <a:solidFill>
                  <a:schemeClr val="bg1">
                    <a:lumMod val="85000"/>
                  </a:schemeClr>
                </a:solidFill>
              </a:rPr>
              <a:t>…</a:t>
            </a:r>
          </a:p>
        </p:txBody>
      </p:sp>
      <p:cxnSp>
        <p:nvCxnSpPr>
          <p:cNvPr id="39" name="Gekrümmte Verbindung 18"/>
          <p:cNvCxnSpPr>
            <a:stCxn id="16" idx="1"/>
            <a:endCxn id="24" idx="3"/>
          </p:cNvCxnSpPr>
          <p:nvPr/>
        </p:nvCxnSpPr>
        <p:spPr bwMode="auto">
          <a:xfrm rot="10800000">
            <a:off x="5561904" y="4165241"/>
            <a:ext cx="486359" cy="885403"/>
          </a:xfrm>
          <a:prstGeom prst="curvedConnector3">
            <a:avLst>
              <a:gd name="adj1" fmla="val 50000"/>
            </a:avLst>
          </a:prstGeom>
          <a:solidFill>
            <a:schemeClr val="tx2">
              <a:alpha val="89999"/>
            </a:schemeClr>
          </a:solidFill>
          <a:ln w="22225" cap="flat" cmpd="sng" algn="ctr">
            <a:solidFill>
              <a:schemeClr val="tx2">
                <a:lumMod val="50000"/>
              </a:schemeClr>
            </a:solidFill>
            <a:prstDash val="sysDash"/>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Gekrümmte Verbindung 18"/>
          <p:cNvCxnSpPr>
            <a:stCxn id="25" idx="1"/>
            <a:endCxn id="9" idx="3"/>
          </p:cNvCxnSpPr>
          <p:nvPr/>
        </p:nvCxnSpPr>
        <p:spPr bwMode="auto">
          <a:xfrm rot="10800000" flipV="1">
            <a:off x="2339753" y="4498185"/>
            <a:ext cx="524941" cy="557301"/>
          </a:xfrm>
          <a:prstGeom prst="curvedConnector3">
            <a:avLst>
              <a:gd name="adj1" fmla="val 50000"/>
            </a:avLst>
          </a:prstGeom>
          <a:solidFill>
            <a:schemeClr val="tx2">
              <a:alpha val="89999"/>
            </a:schemeClr>
          </a:solidFill>
          <a:ln w="22225" cap="flat" cmpd="sng" algn="ctr">
            <a:solidFill>
              <a:schemeClr val="tx2">
                <a:lumMod val="50000"/>
              </a:schemeClr>
            </a:solidFill>
            <a:prstDash val="sysDash"/>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7" name="Grafik 36"/>
          <p:cNvPicPr>
            <a:picLocks noChangeAspect="1"/>
          </p:cNvPicPr>
          <p:nvPr/>
        </p:nvPicPr>
        <p:blipFill>
          <a:blip r:embed="rId8"/>
          <a:stretch>
            <a:fillRect/>
          </a:stretch>
        </p:blipFill>
        <p:spPr>
          <a:xfrm>
            <a:off x="3676629" y="4625169"/>
            <a:ext cx="355243" cy="370888"/>
          </a:xfrm>
          <a:prstGeom prst="rect">
            <a:avLst/>
          </a:prstGeom>
        </p:spPr>
      </p:pic>
      <p:pic>
        <p:nvPicPr>
          <p:cNvPr id="43" name="Grafik 42"/>
          <p:cNvPicPr>
            <a:picLocks noChangeAspect="1"/>
          </p:cNvPicPr>
          <p:nvPr/>
        </p:nvPicPr>
        <p:blipFill>
          <a:blip r:embed="rId9"/>
          <a:stretch>
            <a:fillRect/>
          </a:stretch>
        </p:blipFill>
        <p:spPr>
          <a:xfrm>
            <a:off x="1246626" y="3979306"/>
            <a:ext cx="1093125" cy="816000"/>
          </a:xfrm>
          <a:prstGeom prst="rect">
            <a:avLst/>
          </a:prstGeom>
        </p:spPr>
      </p:pic>
    </p:spTree>
    <p:extLst>
      <p:ext uri="{BB962C8B-B14F-4D97-AF65-F5344CB8AC3E}">
        <p14:creationId xmlns:p14="http://schemas.microsoft.com/office/powerpoint/2010/main" val="14077809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 name="Shape 596"/>
          <p:cNvSpPr>
            <a:spLocks noGrp="1"/>
          </p:cNvSpPr>
          <p:nvPr>
            <p:ph type="title"/>
          </p:nvPr>
        </p:nvSpPr>
        <p:spPr/>
        <p:txBody>
          <a:bodyPr/>
          <a:lstStyle/>
          <a:p>
            <a:pPr lvl="0"/>
            <a:r>
              <a:rPr lang="en-US" dirty="0"/>
              <a:t>Evolution of Big Data Platforms</a:t>
            </a:r>
          </a:p>
        </p:txBody>
      </p:sp>
      <p:sp>
        <p:nvSpPr>
          <p:cNvPr id="9" name="Bogen 8"/>
          <p:cNvSpPr/>
          <p:nvPr/>
        </p:nvSpPr>
        <p:spPr>
          <a:xfrm flipV="1">
            <a:off x="-5374105" y="-4648200"/>
            <a:ext cx="13906545" cy="10861738"/>
          </a:xfrm>
          <a:prstGeom prst="arc">
            <a:avLst>
              <a:gd name="adj1" fmla="val 16221849"/>
              <a:gd name="adj2" fmla="val 21462893"/>
            </a:avLst>
          </a:prstGeom>
          <a:noFill/>
          <a:ln w="25400" cap="flat">
            <a:solidFill>
              <a:schemeClr val="tx1">
                <a:lumMod val="50000"/>
                <a:lumOff val="50000"/>
              </a:schemeClr>
            </a:solidFill>
            <a:prstDash val="solid"/>
            <a:bevel/>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endParaRPr>
          </a:p>
        </p:txBody>
      </p:sp>
      <p:sp>
        <p:nvSpPr>
          <p:cNvPr id="206" name="Textfeld 205"/>
          <p:cNvSpPr txBox="1"/>
          <p:nvPr/>
        </p:nvSpPr>
        <p:spPr>
          <a:xfrm>
            <a:off x="8382000" y="1824335"/>
            <a:ext cx="595035" cy="461665"/>
          </a:xfrm>
          <a:prstGeom prst="rect">
            <a:avLst/>
          </a:prstGeom>
          <a:noFill/>
        </p:spPr>
        <p:txBody>
          <a:bodyPr wrap="none" rtlCol="0">
            <a:spAutoFit/>
          </a:bodyPr>
          <a:lstStyle/>
          <a:p>
            <a:r>
              <a:rPr lang="en-GB" sz="2400" b="1" dirty="0">
                <a:solidFill>
                  <a:prstClr val="black"/>
                </a:solidFill>
                <a:latin typeface="Arial" panose="020B0604020202020204" pitchFamily="34" charset="0"/>
                <a:cs typeface="Arial" panose="020B0604020202020204" pitchFamily="34" charset="0"/>
              </a:rPr>
              <a:t>4G</a:t>
            </a:r>
          </a:p>
        </p:txBody>
      </p:sp>
      <p:sp>
        <p:nvSpPr>
          <p:cNvPr id="207" name="Textfeld 206"/>
          <p:cNvSpPr txBox="1"/>
          <p:nvPr/>
        </p:nvSpPr>
        <p:spPr>
          <a:xfrm>
            <a:off x="7391400" y="3957935"/>
            <a:ext cx="595035" cy="461665"/>
          </a:xfrm>
          <a:prstGeom prst="rect">
            <a:avLst/>
          </a:prstGeom>
          <a:noFill/>
        </p:spPr>
        <p:txBody>
          <a:bodyPr wrap="none" rtlCol="0">
            <a:spAutoFit/>
          </a:bodyPr>
          <a:lstStyle/>
          <a:p>
            <a:r>
              <a:rPr lang="en-GB" sz="2400" b="1" dirty="0">
                <a:solidFill>
                  <a:prstClr val="black"/>
                </a:solidFill>
                <a:latin typeface="Arial" panose="020B0604020202020204" pitchFamily="34" charset="0"/>
                <a:cs typeface="Arial" panose="020B0604020202020204" pitchFamily="34" charset="0"/>
              </a:rPr>
              <a:t>3G</a:t>
            </a:r>
          </a:p>
        </p:txBody>
      </p:sp>
      <p:sp>
        <p:nvSpPr>
          <p:cNvPr id="208" name="Textfeld 207"/>
          <p:cNvSpPr txBox="1"/>
          <p:nvPr/>
        </p:nvSpPr>
        <p:spPr>
          <a:xfrm>
            <a:off x="5410200" y="5562600"/>
            <a:ext cx="595035" cy="461665"/>
          </a:xfrm>
          <a:prstGeom prst="rect">
            <a:avLst/>
          </a:prstGeom>
          <a:noFill/>
        </p:spPr>
        <p:txBody>
          <a:bodyPr wrap="none" rtlCol="0">
            <a:spAutoFit/>
          </a:bodyPr>
          <a:lstStyle/>
          <a:p>
            <a:r>
              <a:rPr lang="en-GB" sz="2400" b="1" dirty="0">
                <a:solidFill>
                  <a:prstClr val="black"/>
                </a:solidFill>
                <a:latin typeface="Arial" panose="020B0604020202020204" pitchFamily="34" charset="0"/>
                <a:cs typeface="Arial" panose="020B0604020202020204" pitchFamily="34" charset="0"/>
              </a:rPr>
              <a:t>2G</a:t>
            </a:r>
          </a:p>
        </p:txBody>
      </p:sp>
      <p:sp>
        <p:nvSpPr>
          <p:cNvPr id="209" name="Textfeld 208"/>
          <p:cNvSpPr txBox="1"/>
          <p:nvPr/>
        </p:nvSpPr>
        <p:spPr>
          <a:xfrm>
            <a:off x="1686817" y="5968711"/>
            <a:ext cx="595035" cy="461665"/>
          </a:xfrm>
          <a:prstGeom prst="rect">
            <a:avLst/>
          </a:prstGeom>
          <a:solidFill>
            <a:schemeClr val="bg1"/>
          </a:solidFill>
        </p:spPr>
        <p:txBody>
          <a:bodyPr wrap="none" rtlCol="0">
            <a:spAutoFit/>
          </a:bodyPr>
          <a:lstStyle/>
          <a:p>
            <a:r>
              <a:rPr lang="en-GB" sz="2400" b="1" dirty="0">
                <a:solidFill>
                  <a:prstClr val="black"/>
                </a:solidFill>
                <a:latin typeface="Arial" panose="020B0604020202020204" pitchFamily="34" charset="0"/>
                <a:cs typeface="Arial" panose="020B0604020202020204" pitchFamily="34" charset="0"/>
              </a:rPr>
              <a:t>1G</a:t>
            </a:r>
          </a:p>
        </p:txBody>
      </p:sp>
      <p:sp>
        <p:nvSpPr>
          <p:cNvPr id="10" name="Flussdiagramm: Zusammenführung 9"/>
          <p:cNvSpPr/>
          <p:nvPr/>
        </p:nvSpPr>
        <p:spPr>
          <a:xfrm>
            <a:off x="8302023" y="1647655"/>
            <a:ext cx="308577" cy="306324"/>
          </a:xfrm>
          <a:prstGeom prst="flowChartSummingJunction">
            <a:avLst/>
          </a:prstGeom>
          <a:solidFill>
            <a:srgbClr val="FFFFFF"/>
          </a:solidFill>
          <a:ln w="25400" cap="flat">
            <a:solidFill>
              <a:schemeClr val="tx1">
                <a:lumMod val="50000"/>
                <a:lumOff val="50000"/>
              </a:schemeClr>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1"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Calibri"/>
              <a:ea typeface="Calibri"/>
              <a:cs typeface="Calibri"/>
              <a:sym typeface="Calibri"/>
            </a:endParaRPr>
          </a:p>
        </p:txBody>
      </p:sp>
      <p:sp>
        <p:nvSpPr>
          <p:cNvPr id="212" name="Flussdiagramm: Zusammenführung 211"/>
          <p:cNvSpPr/>
          <p:nvPr/>
        </p:nvSpPr>
        <p:spPr>
          <a:xfrm rot="730962">
            <a:off x="7358775" y="3703165"/>
            <a:ext cx="308577" cy="306324"/>
          </a:xfrm>
          <a:prstGeom prst="flowChartSummingJunction">
            <a:avLst/>
          </a:prstGeom>
          <a:solidFill>
            <a:srgbClr val="FFFFFF"/>
          </a:solidFill>
          <a:ln w="25400" cap="flat">
            <a:solidFill>
              <a:schemeClr val="tx1">
                <a:lumMod val="50000"/>
                <a:lumOff val="50000"/>
              </a:schemeClr>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1"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Calibri"/>
              <a:ea typeface="Calibri"/>
              <a:cs typeface="Calibri"/>
              <a:sym typeface="Calibri"/>
            </a:endParaRPr>
          </a:p>
        </p:txBody>
      </p:sp>
      <p:sp>
        <p:nvSpPr>
          <p:cNvPr id="213" name="Flussdiagramm: Zusammenführung 212"/>
          <p:cNvSpPr/>
          <p:nvPr/>
        </p:nvSpPr>
        <p:spPr>
          <a:xfrm>
            <a:off x="5406423" y="5332476"/>
            <a:ext cx="308577" cy="306324"/>
          </a:xfrm>
          <a:prstGeom prst="flowChartSummingJunction">
            <a:avLst/>
          </a:prstGeom>
          <a:solidFill>
            <a:srgbClr val="FFFFFF"/>
          </a:solidFill>
          <a:ln w="25400" cap="flat">
            <a:solidFill>
              <a:schemeClr val="tx1">
                <a:lumMod val="50000"/>
                <a:lumOff val="50000"/>
              </a:schemeClr>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1"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Calibri"/>
              <a:ea typeface="Calibri"/>
              <a:cs typeface="Calibri"/>
              <a:sym typeface="Calibri"/>
            </a:endParaRPr>
          </a:p>
        </p:txBody>
      </p:sp>
      <p:sp>
        <p:nvSpPr>
          <p:cNvPr id="215" name="Flussdiagramm: Zusammenführung 214"/>
          <p:cNvSpPr/>
          <p:nvPr/>
        </p:nvSpPr>
        <p:spPr>
          <a:xfrm>
            <a:off x="1370560" y="6049245"/>
            <a:ext cx="308577" cy="306324"/>
          </a:xfrm>
          <a:prstGeom prst="flowChartSummingJunction">
            <a:avLst/>
          </a:prstGeom>
          <a:solidFill>
            <a:srgbClr val="FFFFFF"/>
          </a:solidFill>
          <a:ln w="25400" cap="flat">
            <a:solidFill>
              <a:schemeClr val="tx1">
                <a:lumMod val="50000"/>
                <a:lumOff val="50000"/>
              </a:schemeClr>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1"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Calibri"/>
              <a:ea typeface="Calibri"/>
              <a:cs typeface="Calibri"/>
              <a:sym typeface="Calibri"/>
            </a:endParaRPr>
          </a:p>
        </p:txBody>
      </p:sp>
      <p:sp>
        <p:nvSpPr>
          <p:cNvPr id="12" name="Abgerundetes Rechteck 11"/>
          <p:cNvSpPr/>
          <p:nvPr/>
        </p:nvSpPr>
        <p:spPr>
          <a:xfrm>
            <a:off x="216455" y="5562600"/>
            <a:ext cx="2308211" cy="408620"/>
          </a:xfrm>
          <a:prstGeom prst="roundRect">
            <a:avLst/>
          </a:prstGeom>
          <a:solidFill>
            <a:srgbClr val="FFFFFF"/>
          </a:solidFill>
          <a:ln w="25400" cap="flat">
            <a:solidFill>
              <a:schemeClr val="accent3"/>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1" hangingPunct="0">
              <a:lnSpc>
                <a:spcPct val="100000"/>
              </a:lnSpc>
              <a:spcBef>
                <a:spcPts val="0"/>
              </a:spcBef>
              <a:spcAft>
                <a:spcPts val="0"/>
              </a:spcAft>
              <a:buClrTx/>
              <a:buSzTx/>
              <a:buFontTx/>
              <a:buNone/>
              <a:tabLst/>
            </a:pPr>
            <a:r>
              <a:rPr kumimoji="0" lang="en-GB" sz="1800" b="1" i="0" u="none" strike="noStrike" cap="none" spc="0" normalizeH="0" baseline="0" dirty="0">
                <a:ln>
                  <a:noFill/>
                </a:ln>
                <a:solidFill>
                  <a:srgbClr val="000000"/>
                </a:solidFill>
                <a:effectLst/>
                <a:uFillTx/>
                <a:latin typeface="Calibri"/>
                <a:ea typeface="Calibri"/>
                <a:cs typeface="Calibri"/>
                <a:sym typeface="Calibri"/>
              </a:rPr>
              <a:t>Relational Databases</a:t>
            </a:r>
          </a:p>
        </p:txBody>
      </p:sp>
      <p:sp>
        <p:nvSpPr>
          <p:cNvPr id="217" name="Abgerundetes Rechteck 216"/>
          <p:cNvSpPr/>
          <p:nvPr/>
        </p:nvSpPr>
        <p:spPr>
          <a:xfrm>
            <a:off x="3253232" y="4848767"/>
            <a:ext cx="2093170" cy="408620"/>
          </a:xfrm>
          <a:prstGeom prst="roundRect">
            <a:avLst/>
          </a:prstGeom>
          <a:solidFill>
            <a:srgbClr val="FFFFFF"/>
          </a:solidFill>
          <a:ln w="25400" cap="flat">
            <a:solidFill>
              <a:schemeClr val="accent5"/>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1" hangingPunct="0">
              <a:lnSpc>
                <a:spcPct val="100000"/>
              </a:lnSpc>
              <a:spcBef>
                <a:spcPts val="0"/>
              </a:spcBef>
              <a:spcAft>
                <a:spcPts val="0"/>
              </a:spcAft>
              <a:buClrTx/>
              <a:buSzTx/>
              <a:buFontTx/>
              <a:buNone/>
              <a:tabLst/>
            </a:pPr>
            <a:r>
              <a:rPr kumimoji="0" lang="en-GB" sz="1800" b="1" i="0" u="none" strike="noStrike" cap="none" spc="0" normalizeH="0" baseline="0" dirty="0">
                <a:ln>
                  <a:noFill/>
                </a:ln>
                <a:solidFill>
                  <a:srgbClr val="000000"/>
                </a:solidFill>
                <a:effectLst/>
                <a:uFillTx/>
                <a:latin typeface="Calibri"/>
                <a:ea typeface="Calibri"/>
                <a:cs typeface="Calibri"/>
                <a:sym typeface="Calibri"/>
              </a:rPr>
              <a:t>Hadoop</a:t>
            </a:r>
          </a:p>
        </p:txBody>
      </p:sp>
      <p:sp>
        <p:nvSpPr>
          <p:cNvPr id="218" name="Abgerundetes Rechteck 217"/>
          <p:cNvSpPr/>
          <p:nvPr/>
        </p:nvSpPr>
        <p:spPr>
          <a:xfrm>
            <a:off x="6059578" y="1501906"/>
            <a:ext cx="2093170" cy="408620"/>
          </a:xfrm>
          <a:prstGeom prst="roundRect">
            <a:avLst/>
          </a:prstGeom>
          <a:solidFill>
            <a:srgbClr val="FFFFFF"/>
          </a:solidFill>
          <a:ln w="25400" cap="flat">
            <a:solidFill>
              <a:schemeClr val="accent4">
                <a:lumMod val="60000"/>
                <a:lumOff val="40000"/>
              </a:schemeClr>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1" hangingPunct="0">
              <a:lnSpc>
                <a:spcPct val="100000"/>
              </a:lnSpc>
              <a:spcBef>
                <a:spcPts val="0"/>
              </a:spcBef>
              <a:spcAft>
                <a:spcPts val="0"/>
              </a:spcAft>
              <a:buClrTx/>
              <a:buSzTx/>
              <a:buFontTx/>
              <a:buNone/>
              <a:tabLst/>
            </a:pPr>
            <a:r>
              <a:rPr kumimoji="0" lang="en-GB" sz="1800" b="1" i="0" u="none" strike="noStrike" cap="none" spc="0" normalizeH="0" baseline="0" dirty="0" err="1">
                <a:ln>
                  <a:noFill/>
                </a:ln>
                <a:solidFill>
                  <a:srgbClr val="000000"/>
                </a:solidFill>
                <a:effectLst/>
                <a:uFillTx/>
                <a:latin typeface="Calibri"/>
                <a:ea typeface="Calibri"/>
                <a:cs typeface="Calibri"/>
                <a:sym typeface="Calibri"/>
              </a:rPr>
              <a:t>Flink</a:t>
            </a:r>
            <a:endParaRPr kumimoji="0" lang="en-GB" sz="1800" b="1" i="0" u="none" strike="noStrike" cap="none" spc="0" normalizeH="0" baseline="0" dirty="0">
              <a:ln>
                <a:noFill/>
              </a:ln>
              <a:solidFill>
                <a:srgbClr val="000000"/>
              </a:solidFill>
              <a:effectLst/>
              <a:uFillTx/>
              <a:latin typeface="Calibri"/>
              <a:ea typeface="Calibri"/>
              <a:cs typeface="Calibri"/>
              <a:sym typeface="Calibri"/>
            </a:endParaRPr>
          </a:p>
        </p:txBody>
      </p:sp>
      <p:sp>
        <p:nvSpPr>
          <p:cNvPr id="219" name="Textfeld 218"/>
          <p:cNvSpPr txBox="1"/>
          <p:nvPr/>
        </p:nvSpPr>
        <p:spPr>
          <a:xfrm>
            <a:off x="1679137" y="5269468"/>
            <a:ext cx="3330370" cy="369332"/>
          </a:xfrm>
          <a:prstGeom prst="rect">
            <a:avLst/>
          </a:prstGeom>
          <a:noFill/>
        </p:spPr>
        <p:txBody>
          <a:bodyPr wrap="square" rtlCol="0">
            <a:spAutoFit/>
          </a:bodyPr>
          <a:lstStyle/>
          <a:p>
            <a:pPr algn="r"/>
            <a:r>
              <a:rPr lang="en-US" dirty="0">
                <a:solidFill>
                  <a:prstClr val="black"/>
                </a:solidFill>
                <a:latin typeface="Calibri" panose="020F0502020204030204" pitchFamily="34" charset="0"/>
              </a:rPr>
              <a:t>Scale-out, Map/Reduce, UDFs</a:t>
            </a:r>
            <a:endParaRPr lang="en-GB" dirty="0">
              <a:solidFill>
                <a:prstClr val="black"/>
              </a:solidFill>
              <a:latin typeface="Calibri" panose="020F0502020204030204" pitchFamily="34" charset="0"/>
            </a:endParaRPr>
          </a:p>
        </p:txBody>
      </p:sp>
      <p:sp>
        <p:nvSpPr>
          <p:cNvPr id="220" name="Abgerundetes Rechteck 219"/>
          <p:cNvSpPr/>
          <p:nvPr/>
        </p:nvSpPr>
        <p:spPr>
          <a:xfrm>
            <a:off x="5168122" y="3380843"/>
            <a:ext cx="2093170" cy="408620"/>
          </a:xfrm>
          <a:prstGeom prst="roundRect">
            <a:avLst/>
          </a:prstGeom>
          <a:solidFill>
            <a:srgbClr val="FFFFFF"/>
          </a:solidFill>
          <a:ln w="25400" cap="flat">
            <a:solidFill>
              <a:schemeClr val="accent6">
                <a:lumMod val="75000"/>
              </a:schemeClr>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1" hangingPunct="0">
              <a:lnSpc>
                <a:spcPct val="100000"/>
              </a:lnSpc>
              <a:spcBef>
                <a:spcPts val="0"/>
              </a:spcBef>
              <a:spcAft>
                <a:spcPts val="0"/>
              </a:spcAft>
              <a:buClrTx/>
              <a:buSzTx/>
              <a:buFontTx/>
              <a:buNone/>
              <a:tabLst/>
            </a:pPr>
            <a:r>
              <a:rPr lang="en-GB" b="1" dirty="0">
                <a:solidFill>
                  <a:srgbClr val="000000"/>
                </a:solidFill>
                <a:latin typeface="Calibri"/>
                <a:ea typeface="Calibri"/>
                <a:cs typeface="Calibri"/>
                <a:sym typeface="Calibri"/>
              </a:rPr>
              <a:t>Spark</a:t>
            </a:r>
            <a:endParaRPr kumimoji="0" lang="en-GB" sz="1800" b="1" i="0" u="none" strike="noStrike" cap="none" spc="0" normalizeH="0" baseline="0" dirty="0">
              <a:ln>
                <a:noFill/>
              </a:ln>
              <a:solidFill>
                <a:srgbClr val="000000"/>
              </a:solidFill>
              <a:effectLst/>
              <a:uFillTx/>
              <a:latin typeface="Calibri"/>
              <a:ea typeface="Calibri"/>
              <a:cs typeface="Calibri"/>
              <a:sym typeface="Calibri"/>
            </a:endParaRPr>
          </a:p>
        </p:txBody>
      </p:sp>
      <p:sp>
        <p:nvSpPr>
          <p:cNvPr id="221" name="Textfeld 220"/>
          <p:cNvSpPr txBox="1"/>
          <p:nvPr/>
        </p:nvSpPr>
        <p:spPr>
          <a:xfrm>
            <a:off x="2531974" y="3816971"/>
            <a:ext cx="4275475" cy="646331"/>
          </a:xfrm>
          <a:prstGeom prst="rect">
            <a:avLst/>
          </a:prstGeom>
          <a:noFill/>
        </p:spPr>
        <p:txBody>
          <a:bodyPr wrap="square" rtlCol="0">
            <a:spAutoFit/>
          </a:bodyPr>
          <a:lstStyle/>
          <a:p>
            <a:pPr algn="r"/>
            <a:r>
              <a:rPr lang="en-US" dirty="0">
                <a:solidFill>
                  <a:prstClr val="black"/>
                </a:solidFill>
                <a:latin typeface="Calibri" panose="020F0502020204030204" pitchFamily="34" charset="0"/>
              </a:rPr>
              <a:t>In-memory Performance and </a:t>
            </a:r>
          </a:p>
          <a:p>
            <a:pPr algn="r"/>
            <a:r>
              <a:rPr lang="en-US" dirty="0">
                <a:solidFill>
                  <a:prstClr val="black"/>
                </a:solidFill>
                <a:latin typeface="Calibri" panose="020F0502020204030204" pitchFamily="34" charset="0"/>
              </a:rPr>
              <a:t>Improved Programming Model</a:t>
            </a:r>
          </a:p>
        </p:txBody>
      </p:sp>
      <p:sp>
        <p:nvSpPr>
          <p:cNvPr id="222" name="Textfeld 221"/>
          <p:cNvSpPr txBox="1"/>
          <p:nvPr/>
        </p:nvSpPr>
        <p:spPr>
          <a:xfrm>
            <a:off x="2188163" y="1976760"/>
            <a:ext cx="5959918" cy="646331"/>
          </a:xfrm>
          <a:prstGeom prst="rect">
            <a:avLst/>
          </a:prstGeom>
          <a:noFill/>
        </p:spPr>
        <p:txBody>
          <a:bodyPr wrap="square" rtlCol="0">
            <a:spAutoFit/>
          </a:bodyPr>
          <a:lstStyle/>
          <a:p>
            <a:pPr algn="r"/>
            <a:r>
              <a:rPr lang="en-US" dirty="0">
                <a:solidFill>
                  <a:prstClr val="black"/>
                </a:solidFill>
                <a:latin typeface="Calibri" panose="020F0502020204030204" pitchFamily="34" charset="0"/>
              </a:rPr>
              <a:t>In-memory + Out of Core Performance, Declarativity, Optimisation, Iterative Algorithms, Streaming/Lambda </a:t>
            </a:r>
          </a:p>
        </p:txBody>
      </p:sp>
      <p:sp>
        <p:nvSpPr>
          <p:cNvPr id="2" name="Fußzeilenplatzhalter 1"/>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3" name="Foliennummernplatzhalter 2"/>
          <p:cNvSpPr>
            <a:spLocks noGrp="1"/>
          </p:cNvSpPr>
          <p:nvPr>
            <p:ph type="sldNum" sz="quarter" idx="11"/>
          </p:nvPr>
        </p:nvSpPr>
        <p:spPr/>
        <p:txBody>
          <a:bodyPr/>
          <a:lstStyle/>
          <a:p>
            <a:r>
              <a:rPr lang="de-DE"/>
              <a:t>Slide </a:t>
            </a:r>
            <a:fld id="{DDA20590-EC26-DE40-BF83-8E86F34B783D}" type="slidenum">
              <a:rPr lang="de-DE" smtClean="0"/>
              <a:pPr/>
              <a:t>65</a:t>
            </a:fld>
            <a:endParaRPr lang="de-DE" dirty="0"/>
          </a:p>
        </p:txBody>
      </p:sp>
    </p:spTree>
    <p:extLst>
      <p:ext uri="{BB962C8B-B14F-4D97-AF65-F5344CB8AC3E}">
        <p14:creationId xmlns:p14="http://schemas.microsoft.com/office/powerpoint/2010/main" val="10702717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6" name="Picture 2" descr="http://gigaom.files.wordpress.com/2009/10/istock_000005894153small.jpg"/>
          <p:cNvPicPr preferRelativeResize="0">
            <a:picLocks noChangeArrowheads="1"/>
          </p:cNvPicPr>
          <p:nvPr/>
        </p:nvPicPr>
        <p:blipFill>
          <a:blip r:embed="rId2" cstate="print"/>
          <a:srcRect/>
          <a:stretch>
            <a:fillRect/>
          </a:stretch>
        </p:blipFill>
        <p:spPr bwMode="auto">
          <a:xfrm>
            <a:off x="6934200" y="3471992"/>
            <a:ext cx="1106413" cy="756468"/>
          </a:xfrm>
          <a:prstGeom prst="rect">
            <a:avLst/>
          </a:prstGeom>
          <a:noFill/>
        </p:spPr>
      </p:pic>
      <p:sp>
        <p:nvSpPr>
          <p:cNvPr id="6" name="Rechteck 5"/>
          <p:cNvSpPr/>
          <p:nvPr/>
        </p:nvSpPr>
        <p:spPr>
          <a:xfrm>
            <a:off x="6113466" y="4154148"/>
            <a:ext cx="2624427" cy="646331"/>
          </a:xfrm>
          <a:prstGeom prst="rect">
            <a:avLst/>
          </a:prstGeom>
        </p:spPr>
        <p:txBody>
          <a:bodyPr wrap="square">
            <a:spAutoFit/>
          </a:bodyPr>
          <a:lstStyle/>
          <a:p>
            <a:pPr lvl="1" algn="ctr">
              <a:defRPr/>
            </a:pPr>
            <a:r>
              <a:rPr lang="en-US" sz="1200" b="1" dirty="0"/>
              <a:t>Low Latency Streaming: </a:t>
            </a:r>
            <a:br>
              <a:rPr lang="en-US" sz="1200" dirty="0"/>
            </a:br>
            <a:r>
              <a:rPr lang="en-US" sz="1200" dirty="0"/>
              <a:t>Distributed,</a:t>
            </a:r>
            <a:br>
              <a:rPr lang="en-US" sz="1200" dirty="0"/>
            </a:br>
            <a:r>
              <a:rPr lang="en-US" sz="1200" dirty="0"/>
              <a:t>heterogeneous CPUs</a:t>
            </a:r>
          </a:p>
        </p:txBody>
      </p:sp>
      <p:pic>
        <p:nvPicPr>
          <p:cNvPr id="108548" name="Picture 4" descr="http://www.caremarketingadvice.com/wp-content/uploads/2012/07/fast-response-feedback-questionnaire.jpg"/>
          <p:cNvPicPr preferRelativeResize="0">
            <a:picLocks noChangeArrowheads="1"/>
          </p:cNvPicPr>
          <p:nvPr/>
        </p:nvPicPr>
        <p:blipFill>
          <a:blip r:embed="rId3" cstate="print"/>
          <a:srcRect/>
          <a:stretch>
            <a:fillRect/>
          </a:stretch>
        </p:blipFill>
        <p:spPr bwMode="auto">
          <a:xfrm>
            <a:off x="539339" y="2971800"/>
            <a:ext cx="1537200" cy="1000800"/>
          </a:xfrm>
          <a:prstGeom prst="rect">
            <a:avLst/>
          </a:prstGeom>
          <a:noFill/>
        </p:spPr>
      </p:pic>
      <p:sp>
        <p:nvSpPr>
          <p:cNvPr id="8" name="Rechteck 7"/>
          <p:cNvSpPr/>
          <p:nvPr/>
        </p:nvSpPr>
        <p:spPr>
          <a:xfrm>
            <a:off x="265875" y="4001869"/>
            <a:ext cx="2064989" cy="646331"/>
          </a:xfrm>
          <a:prstGeom prst="rect">
            <a:avLst/>
          </a:prstGeom>
        </p:spPr>
        <p:txBody>
          <a:bodyPr wrap="none">
            <a:spAutoFit/>
          </a:bodyPr>
          <a:lstStyle/>
          <a:p>
            <a:pPr lvl="1" algn="ctr">
              <a:defRPr/>
            </a:pPr>
            <a:r>
              <a:rPr lang="en-US" sz="1200" b="1" dirty="0"/>
              <a:t>Evolving Datasets: </a:t>
            </a:r>
            <a:br>
              <a:rPr lang="en-US" sz="1200" dirty="0"/>
            </a:br>
            <a:r>
              <a:rPr lang="en-US" sz="1200" dirty="0"/>
              <a:t>First results fast,</a:t>
            </a:r>
            <a:br>
              <a:rPr lang="en-US" sz="1200" dirty="0"/>
            </a:br>
            <a:r>
              <a:rPr lang="en-US" sz="1200" dirty="0"/>
              <a:t>stream mining</a:t>
            </a:r>
            <a:endParaRPr lang="de-DE" sz="1200" dirty="0"/>
          </a:p>
        </p:txBody>
      </p:sp>
      <p:pic>
        <p:nvPicPr>
          <p:cNvPr id="108550" name="Picture 6" descr="http://thumbs.dreamstime.com/z/clockwork-cogs-24788369.jpg"/>
          <p:cNvPicPr preferRelativeResize="0">
            <a:picLocks noChangeArrowheads="1"/>
          </p:cNvPicPr>
          <p:nvPr/>
        </p:nvPicPr>
        <p:blipFill>
          <a:blip r:embed="rId4" cstate="print"/>
          <a:srcRect/>
          <a:stretch>
            <a:fillRect/>
          </a:stretch>
        </p:blipFill>
        <p:spPr bwMode="auto">
          <a:xfrm>
            <a:off x="3709899" y="3727760"/>
            <a:ext cx="1305379" cy="698056"/>
          </a:xfrm>
          <a:prstGeom prst="rect">
            <a:avLst/>
          </a:prstGeom>
          <a:noFill/>
        </p:spPr>
      </p:pic>
      <p:sp>
        <p:nvSpPr>
          <p:cNvPr id="10" name="Rechteck 9"/>
          <p:cNvSpPr/>
          <p:nvPr/>
        </p:nvSpPr>
        <p:spPr>
          <a:xfrm>
            <a:off x="2121217" y="4528811"/>
            <a:ext cx="4212468" cy="830997"/>
          </a:xfrm>
          <a:prstGeom prst="rect">
            <a:avLst/>
          </a:prstGeom>
        </p:spPr>
        <p:txBody>
          <a:bodyPr wrap="square">
            <a:spAutoFit/>
          </a:bodyPr>
          <a:lstStyle/>
          <a:p>
            <a:pPr lvl="1" algn="ctr">
              <a:defRPr/>
            </a:pPr>
            <a:r>
              <a:rPr lang="en-US" sz="1200" b="1" dirty="0"/>
              <a:t>Advanced Data Analysis Programs:</a:t>
            </a:r>
            <a:br>
              <a:rPr lang="en-US" sz="1200" dirty="0"/>
            </a:br>
            <a:r>
              <a:rPr lang="en-US" sz="1200" dirty="0"/>
              <a:t> Declarative specification and optimization of programs with </a:t>
            </a:r>
            <a:br>
              <a:rPr lang="en-US" sz="1200" dirty="0"/>
            </a:br>
            <a:r>
              <a:rPr lang="en-US" sz="1200" dirty="0"/>
              <a:t>iteration and state</a:t>
            </a:r>
            <a:endParaRPr lang="de-DE" sz="1200" dirty="0"/>
          </a:p>
        </p:txBody>
      </p:sp>
      <p:sp>
        <p:nvSpPr>
          <p:cNvPr id="12" name="Rechteck 11"/>
          <p:cNvSpPr/>
          <p:nvPr/>
        </p:nvSpPr>
        <p:spPr>
          <a:xfrm>
            <a:off x="5292080" y="5786169"/>
            <a:ext cx="4267200" cy="646331"/>
          </a:xfrm>
          <a:prstGeom prst="rect">
            <a:avLst/>
          </a:prstGeom>
        </p:spPr>
        <p:txBody>
          <a:bodyPr wrap="square">
            <a:spAutoFit/>
          </a:bodyPr>
          <a:lstStyle/>
          <a:p>
            <a:pPr lvl="1"/>
            <a:r>
              <a:rPr lang="en-US" sz="1200" b="1" dirty="0"/>
              <a:t>Engines</a:t>
            </a:r>
            <a:r>
              <a:rPr lang="en-US" sz="1200" dirty="0"/>
              <a:t>: one size does not fit all -</a:t>
            </a:r>
            <a:br>
              <a:rPr lang="en-US" sz="1200" dirty="0"/>
            </a:br>
            <a:r>
              <a:rPr lang="en-US" sz="1200" dirty="0"/>
              <a:t>pluggable engines and libraries</a:t>
            </a:r>
            <a:endParaRPr lang="de-DE" sz="1200" dirty="0"/>
          </a:p>
          <a:p>
            <a:pPr lvl="1"/>
            <a:endParaRPr lang="de-DE" sz="1200" dirty="0"/>
          </a:p>
        </p:txBody>
      </p:sp>
      <p:pic>
        <p:nvPicPr>
          <p:cNvPr id="108554" name="Picture 10" descr="https://encrypted-tbn0.gstatic.com/images?q=tbn:ANd9GcQaw04oYjG8zKbKw9ZRUlKmaDU1tNuDrbL2WuE_e9CEdQ5q9tX8"/>
          <p:cNvPicPr preferRelativeResize="0">
            <a:picLocks noChangeArrowheads="1"/>
          </p:cNvPicPr>
          <p:nvPr/>
        </p:nvPicPr>
        <p:blipFill>
          <a:blip r:embed="rId5" cstate="print"/>
          <a:srcRect/>
          <a:stretch>
            <a:fillRect/>
          </a:stretch>
        </p:blipFill>
        <p:spPr bwMode="auto">
          <a:xfrm>
            <a:off x="1672746" y="4955708"/>
            <a:ext cx="1128640" cy="706355"/>
          </a:xfrm>
          <a:prstGeom prst="rect">
            <a:avLst/>
          </a:prstGeom>
          <a:noFill/>
        </p:spPr>
      </p:pic>
      <p:sp>
        <p:nvSpPr>
          <p:cNvPr id="15" name="Rechteck 14"/>
          <p:cNvSpPr/>
          <p:nvPr/>
        </p:nvSpPr>
        <p:spPr>
          <a:xfrm>
            <a:off x="-529709" y="5684074"/>
            <a:ext cx="5112568" cy="461665"/>
          </a:xfrm>
          <a:prstGeom prst="rect">
            <a:avLst/>
          </a:prstGeom>
        </p:spPr>
        <p:txBody>
          <a:bodyPr wrap="square">
            <a:spAutoFit/>
          </a:bodyPr>
          <a:lstStyle/>
          <a:p>
            <a:pPr lvl="1" algn="ctr">
              <a:defRPr/>
            </a:pPr>
            <a:r>
              <a:rPr lang="en-US" sz="1200" b="1" dirty="0"/>
              <a:t>Multi-tenancy</a:t>
            </a:r>
            <a:r>
              <a:rPr lang="en-US" sz="1200" dirty="0"/>
              <a:t>: </a:t>
            </a:r>
            <a:br>
              <a:rPr lang="en-US" sz="1200" dirty="0"/>
            </a:br>
            <a:r>
              <a:rPr lang="en-US" sz="1200" dirty="0"/>
              <a:t>Continuous, workload-aware optimizations</a:t>
            </a:r>
            <a:endParaRPr lang="de-DE" sz="1200" dirty="0"/>
          </a:p>
        </p:txBody>
      </p:sp>
      <p:sp>
        <p:nvSpPr>
          <p:cNvPr id="13" name="Rechteck 12"/>
          <p:cNvSpPr/>
          <p:nvPr/>
        </p:nvSpPr>
        <p:spPr>
          <a:xfrm>
            <a:off x="4504851" y="2967184"/>
            <a:ext cx="4572000" cy="461665"/>
          </a:xfrm>
          <a:prstGeom prst="rect">
            <a:avLst/>
          </a:prstGeom>
        </p:spPr>
        <p:txBody>
          <a:bodyPr>
            <a:spAutoFit/>
          </a:bodyPr>
          <a:lstStyle/>
          <a:p>
            <a:pPr lvl="1" algn="ctr">
              <a:defRPr/>
            </a:pPr>
            <a:r>
              <a:rPr lang="en-US" sz="1200" b="1" dirty="0"/>
              <a:t>Adaptive Seamless Deployment:</a:t>
            </a:r>
            <a:br>
              <a:rPr lang="en-US" sz="1200" dirty="0"/>
            </a:br>
            <a:r>
              <a:rPr lang="en-US" sz="1200" dirty="0"/>
              <a:t> Scale from laptop to cluster</a:t>
            </a:r>
            <a:endParaRPr lang="de-DE" sz="1200" dirty="0"/>
          </a:p>
        </p:txBody>
      </p:sp>
      <p:sp>
        <p:nvSpPr>
          <p:cNvPr id="14" name="Rechteck 13"/>
          <p:cNvSpPr/>
          <p:nvPr/>
        </p:nvSpPr>
        <p:spPr>
          <a:xfrm>
            <a:off x="1056988" y="2654717"/>
            <a:ext cx="4572000" cy="461665"/>
          </a:xfrm>
          <a:prstGeom prst="rect">
            <a:avLst/>
          </a:prstGeom>
        </p:spPr>
        <p:txBody>
          <a:bodyPr>
            <a:spAutoFit/>
          </a:bodyPr>
          <a:lstStyle/>
          <a:p>
            <a:pPr lvl="1" algn="ctr">
              <a:defRPr/>
            </a:pPr>
            <a:r>
              <a:rPr lang="en-US" sz="1200" b="1" dirty="0"/>
              <a:t>Optimizing Access on Raw Data:</a:t>
            </a:r>
            <a:br>
              <a:rPr lang="en-US" sz="1200" dirty="0"/>
            </a:br>
            <a:r>
              <a:rPr lang="en-US" sz="1200" dirty="0"/>
              <a:t> in-situ data analysis</a:t>
            </a:r>
            <a:endParaRPr lang="de-DE" sz="1200" dirty="0"/>
          </a:p>
        </p:txBody>
      </p:sp>
      <p:pic>
        <p:nvPicPr>
          <p:cNvPr id="2050" name="Picture 2" descr="http://www.rrze.uni-erlangen.de/dienste/arbeiten-rechnen/hpc/systeme/ia32-cluster_neuer.jpg"/>
          <p:cNvPicPr preferRelativeResize="0">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73251" y="2180758"/>
            <a:ext cx="1173663" cy="67647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upload.wikimedia.org/wikipedia/commons/thumb/3/32/Lego_Color_Bricks.jpg/1024px-Lego_Color_Bricks.jpg"/>
          <p:cNvPicPr preferRelativeResize="0">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95688" y="4955708"/>
            <a:ext cx="1128640" cy="85357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ee full size image"/>
          <p:cNvPicPr preferRelativeResize="0">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87824" y="1937009"/>
            <a:ext cx="1152308" cy="70953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de-DE" dirty="0"/>
              <a:t>Technological </a:t>
            </a:r>
            <a:r>
              <a:rPr lang="de-DE" dirty="0" err="1"/>
              <a:t>Challenges</a:t>
            </a:r>
            <a:r>
              <a:rPr lang="de-DE" dirty="0"/>
              <a:t> </a:t>
            </a:r>
            <a:r>
              <a:rPr lang="de-DE" dirty="0" err="1"/>
              <a:t>for</a:t>
            </a:r>
            <a:r>
              <a:rPr lang="de-DE" dirty="0"/>
              <a:t> </a:t>
            </a:r>
            <a:r>
              <a:rPr lang="de-DE" dirty="0" err="1"/>
              <a:t>Deep</a:t>
            </a:r>
            <a:r>
              <a:rPr lang="de-DE" dirty="0"/>
              <a:t> Analysis on Big Data</a:t>
            </a:r>
          </a:p>
        </p:txBody>
      </p:sp>
      <p:sp>
        <p:nvSpPr>
          <p:cNvPr id="3" name="Fußzeilenplatzhalter 2"/>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4" name="Foliennummernplatzhalter 3"/>
          <p:cNvSpPr>
            <a:spLocks noGrp="1"/>
          </p:cNvSpPr>
          <p:nvPr>
            <p:ph type="sldNum" sz="quarter" idx="11"/>
          </p:nvPr>
        </p:nvSpPr>
        <p:spPr/>
        <p:txBody>
          <a:bodyPr/>
          <a:lstStyle/>
          <a:p>
            <a:r>
              <a:rPr lang="de-DE"/>
              <a:t>Slide </a:t>
            </a:r>
            <a:fld id="{DDA20590-EC26-DE40-BF83-8E86F34B783D}" type="slidenum">
              <a:rPr lang="de-DE" smtClean="0"/>
              <a:pPr/>
              <a:t>66</a:t>
            </a:fld>
            <a:endParaRPr lang="de-DE" dirty="0"/>
          </a:p>
        </p:txBody>
      </p:sp>
    </p:spTree>
    <p:extLst>
      <p:ext uri="{BB962C8B-B14F-4D97-AF65-F5344CB8AC3E}">
        <p14:creationId xmlns:p14="http://schemas.microsoft.com/office/powerpoint/2010/main" val="7337707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MapReduce</a:t>
            </a:r>
            <a:r>
              <a:rPr lang="en-US" dirty="0"/>
              <a:t> Evolutions (1/3)</a:t>
            </a:r>
            <a:endParaRPr lang="en-IE" dirty="0"/>
          </a:p>
        </p:txBody>
      </p:sp>
      <p:sp>
        <p:nvSpPr>
          <p:cNvPr id="3" name="Content Placeholder 2"/>
          <p:cNvSpPr>
            <a:spLocks noGrp="1"/>
          </p:cNvSpPr>
          <p:nvPr>
            <p:ph idx="1"/>
          </p:nvPr>
        </p:nvSpPr>
        <p:spPr>
          <a:xfrm>
            <a:off x="285720" y="1844824"/>
            <a:ext cx="8678768" cy="2916323"/>
          </a:xfrm>
        </p:spPr>
        <p:txBody>
          <a:bodyPr/>
          <a:lstStyle/>
          <a:p>
            <a:r>
              <a:rPr lang="en-US" dirty="0"/>
              <a:t>Improved programming model with rich operator and functionality set</a:t>
            </a:r>
          </a:p>
          <a:p>
            <a:pPr lvl="1">
              <a:buFont typeface="Arial" panose="020B0604020202020204" pitchFamily="34" charset="0"/>
              <a:buChar char="•"/>
            </a:pPr>
            <a:r>
              <a:rPr lang="en-US" dirty="0"/>
              <a:t>Joins, </a:t>
            </a:r>
            <a:r>
              <a:rPr lang="en-US" dirty="0" err="1"/>
              <a:t>groupBys</a:t>
            </a:r>
            <a:r>
              <a:rPr lang="en-US" dirty="0"/>
              <a:t>, filters, iterations and windows besides map and reduce operators</a:t>
            </a:r>
          </a:p>
          <a:p>
            <a:r>
              <a:rPr lang="en-US" dirty="0"/>
              <a:t>This simplifies a wide array of computations, including:</a:t>
            </a:r>
          </a:p>
          <a:p>
            <a:pPr lvl="1">
              <a:buFont typeface="Arial" panose="020B0604020202020204" pitchFamily="34" charset="0"/>
              <a:buChar char="•"/>
            </a:pPr>
            <a:r>
              <a:rPr lang="en-US" dirty="0"/>
              <a:t>Iterative machine learning,</a:t>
            </a:r>
          </a:p>
          <a:p>
            <a:pPr lvl="1">
              <a:buFont typeface="Arial" panose="020B0604020202020204" pitchFamily="34" charset="0"/>
              <a:buChar char="•"/>
            </a:pPr>
            <a:r>
              <a:rPr lang="en-US" dirty="0"/>
              <a:t>Streaming and</a:t>
            </a:r>
          </a:p>
          <a:p>
            <a:pPr lvl="1">
              <a:buFont typeface="Arial" panose="020B0604020202020204" pitchFamily="34" charset="0"/>
              <a:buChar char="•"/>
            </a:pPr>
            <a:r>
              <a:rPr lang="en-US" dirty="0"/>
              <a:t>Complex batch jobs</a:t>
            </a:r>
            <a:endParaRPr lang="en-IE" dirty="0"/>
          </a:p>
        </p:txBody>
      </p:sp>
      <p:sp>
        <p:nvSpPr>
          <p:cNvPr id="4" name="Footer Placeholder 3"/>
          <p:cNvSpPr>
            <a:spLocks noGrp="1"/>
          </p:cNvSpPr>
          <p:nvPr>
            <p:ph type="ftr" sz="quarter" idx="11"/>
          </p:nvPr>
        </p:nvSpPr>
        <p:spPr>
          <a:xfrm>
            <a:off x="539650" y="6395483"/>
            <a:ext cx="6624638" cy="152400"/>
          </a:xfrm>
        </p:spPr>
        <p:txBody>
          <a:bodyPr/>
          <a:lstStyle/>
          <a:p>
            <a:r>
              <a:rPr lang="en-US" dirty="0" err="1"/>
              <a:t>Danh</a:t>
            </a:r>
            <a:r>
              <a:rPr lang="en-US" dirty="0"/>
              <a:t> Le Phuoc, TU Berlin, Distributed Algorithms 2018/19</a:t>
            </a:r>
          </a:p>
        </p:txBody>
      </p:sp>
      <p:sp>
        <p:nvSpPr>
          <p:cNvPr id="21" name="CustomShape 20"/>
          <p:cNvSpPr/>
          <p:nvPr/>
        </p:nvSpPr>
        <p:spPr>
          <a:xfrm>
            <a:off x="5371560" y="4752000"/>
            <a:ext cx="8287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de-DE" sz="1800" strike="noStrike" spc="-1">
                <a:solidFill>
                  <a:srgbClr val="000000"/>
                </a:solidFill>
                <a:uFill>
                  <a:solidFill>
                    <a:srgbClr val="FFFFFF"/>
                  </a:solidFill>
                </a:uFill>
                <a:latin typeface="Arial"/>
              </a:rPr>
              <a:t>Iterate</a:t>
            </a:r>
          </a:p>
        </p:txBody>
      </p:sp>
      <p:grpSp>
        <p:nvGrpSpPr>
          <p:cNvPr id="25" name="Group 24"/>
          <p:cNvGrpSpPr/>
          <p:nvPr/>
        </p:nvGrpSpPr>
        <p:grpSpPr>
          <a:xfrm>
            <a:off x="395640" y="5121360"/>
            <a:ext cx="8269920" cy="1074960"/>
            <a:chOff x="395640" y="5121360"/>
            <a:chExt cx="8269920" cy="1074960"/>
          </a:xfrm>
        </p:grpSpPr>
        <p:sp>
          <p:nvSpPr>
            <p:cNvPr id="6" name="CustomShape 5"/>
            <p:cNvSpPr/>
            <p:nvPr/>
          </p:nvSpPr>
          <p:spPr>
            <a:xfrm>
              <a:off x="1655640" y="5127480"/>
              <a:ext cx="683640" cy="431640"/>
            </a:xfrm>
            <a:prstGeom prst="flowChartProcess">
              <a:avLst/>
            </a:prstGeom>
            <a:ln>
              <a:round/>
            </a:ln>
          </p:spPr>
          <p:style>
            <a:lnRef idx="2">
              <a:schemeClr val="accent2">
                <a:shade val="50000"/>
              </a:schemeClr>
            </a:lnRef>
            <a:fillRef idx="1">
              <a:schemeClr val="accent2"/>
            </a:fillRef>
            <a:effectRef idx="0">
              <a:schemeClr val="accent2"/>
            </a:effectRef>
            <a:fontRef idx="minor"/>
          </p:style>
          <p:txBody>
            <a:bodyPr lIns="90000" tIns="45000" rIns="90000" bIns="45000" anchor="ctr"/>
            <a:lstStyle/>
            <a:p>
              <a:pPr algn="ctr">
                <a:lnSpc>
                  <a:spcPct val="100000"/>
                </a:lnSpc>
              </a:pPr>
              <a:r>
                <a:rPr lang="de-DE" sz="1800" strike="noStrike" spc="-1">
                  <a:solidFill>
                    <a:srgbClr val="FFFFFF"/>
                  </a:solidFill>
                  <a:uFill>
                    <a:solidFill>
                      <a:srgbClr val="FFFFFF"/>
                    </a:solidFill>
                  </a:uFill>
                  <a:latin typeface="Arial"/>
                </a:rPr>
                <a:t>Map</a:t>
              </a:r>
              <a:endParaRPr lang="de-DE" sz="1800" strike="noStrike" spc="-1">
                <a:solidFill>
                  <a:srgbClr val="000000"/>
                </a:solidFill>
                <a:uFill>
                  <a:solidFill>
                    <a:srgbClr val="FFFFFF"/>
                  </a:solidFill>
                </a:uFill>
                <a:latin typeface="Arial"/>
              </a:endParaRPr>
            </a:p>
          </p:txBody>
        </p:sp>
        <p:sp>
          <p:nvSpPr>
            <p:cNvPr id="7" name="CustomShape 6"/>
            <p:cNvSpPr/>
            <p:nvPr/>
          </p:nvSpPr>
          <p:spPr>
            <a:xfrm>
              <a:off x="2906640" y="5143680"/>
              <a:ext cx="1043640" cy="431640"/>
            </a:xfrm>
            <a:prstGeom prst="flowChartProcess">
              <a:avLst/>
            </a:prstGeom>
            <a:ln>
              <a:round/>
            </a:ln>
          </p:spPr>
          <p:style>
            <a:lnRef idx="2">
              <a:schemeClr val="accent4">
                <a:shade val="50000"/>
              </a:schemeClr>
            </a:lnRef>
            <a:fillRef idx="1">
              <a:schemeClr val="accent4"/>
            </a:fillRef>
            <a:effectRef idx="0">
              <a:schemeClr val="accent4"/>
            </a:effectRef>
            <a:fontRef idx="minor"/>
          </p:style>
          <p:txBody>
            <a:bodyPr lIns="90000" tIns="45000" rIns="90000" bIns="45000" anchor="ctr"/>
            <a:lstStyle/>
            <a:p>
              <a:pPr algn="ctr">
                <a:lnSpc>
                  <a:spcPct val="100000"/>
                </a:lnSpc>
              </a:pPr>
              <a:r>
                <a:rPr lang="de-DE" sz="1800" strike="noStrike" spc="-1">
                  <a:solidFill>
                    <a:srgbClr val="FFFFFF"/>
                  </a:solidFill>
                  <a:uFill>
                    <a:solidFill>
                      <a:srgbClr val="FFFFFF"/>
                    </a:solidFill>
                  </a:uFill>
                  <a:latin typeface="Arial"/>
                </a:rPr>
                <a:t>Reduce</a:t>
              </a:r>
              <a:endParaRPr lang="de-DE" sz="1800" strike="noStrike" spc="-1">
                <a:solidFill>
                  <a:srgbClr val="000000"/>
                </a:solidFill>
                <a:uFill>
                  <a:solidFill>
                    <a:srgbClr val="FFFFFF"/>
                  </a:solidFill>
                </a:uFill>
                <a:latin typeface="Arial"/>
              </a:endParaRPr>
            </a:p>
          </p:txBody>
        </p:sp>
        <p:sp>
          <p:nvSpPr>
            <p:cNvPr id="8" name="CustomShape 7"/>
            <p:cNvSpPr/>
            <p:nvPr/>
          </p:nvSpPr>
          <p:spPr>
            <a:xfrm>
              <a:off x="3024000" y="5755680"/>
              <a:ext cx="683640" cy="431640"/>
            </a:xfrm>
            <a:prstGeom prst="flowChartProcess">
              <a:avLst/>
            </a:prstGeom>
            <a:ln>
              <a:round/>
            </a:ln>
          </p:spPr>
          <p:style>
            <a:lnRef idx="2">
              <a:schemeClr val="accent2">
                <a:shade val="50000"/>
              </a:schemeClr>
            </a:lnRef>
            <a:fillRef idx="1">
              <a:schemeClr val="accent2"/>
            </a:fillRef>
            <a:effectRef idx="0">
              <a:schemeClr val="accent2"/>
            </a:effectRef>
            <a:fontRef idx="minor"/>
          </p:style>
          <p:txBody>
            <a:bodyPr lIns="90000" tIns="45000" rIns="90000" bIns="45000" anchor="ctr"/>
            <a:lstStyle/>
            <a:p>
              <a:pPr algn="ctr">
                <a:lnSpc>
                  <a:spcPct val="100000"/>
                </a:lnSpc>
              </a:pPr>
              <a:r>
                <a:rPr lang="de-DE" sz="1800" strike="noStrike" spc="-1">
                  <a:solidFill>
                    <a:srgbClr val="FFFFFF"/>
                  </a:solidFill>
                  <a:uFill>
                    <a:solidFill>
                      <a:srgbClr val="FFFFFF"/>
                    </a:solidFill>
                  </a:uFill>
                  <a:latin typeface="Arial"/>
                </a:rPr>
                <a:t>Map</a:t>
              </a:r>
              <a:endParaRPr lang="de-DE" sz="1800" strike="noStrike" spc="-1">
                <a:solidFill>
                  <a:srgbClr val="000000"/>
                </a:solidFill>
                <a:uFill>
                  <a:solidFill>
                    <a:srgbClr val="FFFFFF"/>
                  </a:solidFill>
                </a:uFill>
                <a:latin typeface="Arial"/>
              </a:endParaRPr>
            </a:p>
          </p:txBody>
        </p:sp>
        <p:sp>
          <p:nvSpPr>
            <p:cNvPr id="9" name="CustomShape 8"/>
            <p:cNvSpPr/>
            <p:nvPr/>
          </p:nvSpPr>
          <p:spPr>
            <a:xfrm>
              <a:off x="4518000" y="5343480"/>
              <a:ext cx="1043640" cy="431640"/>
            </a:xfrm>
            <a:prstGeom prst="flowChartProcess">
              <a:avLst/>
            </a:prstGeom>
            <a:solidFill>
              <a:srgbClr val="00B0F0"/>
            </a:solidFill>
            <a:ln>
              <a:solidFill>
                <a:srgbClr val="0070C0"/>
              </a:solidFill>
              <a:round/>
            </a:ln>
          </p:spPr>
          <p:style>
            <a:lnRef idx="2">
              <a:schemeClr val="accent4">
                <a:shade val="50000"/>
              </a:schemeClr>
            </a:lnRef>
            <a:fillRef idx="1">
              <a:schemeClr val="accent4"/>
            </a:fillRef>
            <a:effectRef idx="0">
              <a:schemeClr val="accent4"/>
            </a:effectRef>
            <a:fontRef idx="minor"/>
          </p:style>
          <p:txBody>
            <a:bodyPr lIns="90000" tIns="45000" rIns="90000" bIns="45000" anchor="ctr"/>
            <a:lstStyle/>
            <a:p>
              <a:pPr algn="ctr">
                <a:lnSpc>
                  <a:spcPct val="100000"/>
                </a:lnSpc>
              </a:pPr>
              <a:r>
                <a:rPr lang="de-DE" sz="1800" strike="noStrike" spc="-1">
                  <a:solidFill>
                    <a:srgbClr val="FFFFFF"/>
                  </a:solidFill>
                  <a:uFill>
                    <a:solidFill>
                      <a:srgbClr val="FFFFFF"/>
                    </a:solidFill>
                  </a:uFill>
                  <a:latin typeface="Arial"/>
                </a:rPr>
                <a:t>Join</a:t>
              </a:r>
              <a:endParaRPr lang="de-DE" sz="1800" strike="noStrike" spc="-1">
                <a:solidFill>
                  <a:srgbClr val="000000"/>
                </a:solidFill>
                <a:uFill>
                  <a:solidFill>
                    <a:srgbClr val="FFFFFF"/>
                  </a:solidFill>
                </a:uFill>
                <a:latin typeface="Arial"/>
              </a:endParaRPr>
            </a:p>
          </p:txBody>
        </p:sp>
        <p:sp>
          <p:nvSpPr>
            <p:cNvPr id="10" name="CustomShape 9"/>
            <p:cNvSpPr/>
            <p:nvPr/>
          </p:nvSpPr>
          <p:spPr>
            <a:xfrm>
              <a:off x="6010560" y="5342040"/>
              <a:ext cx="1043640" cy="431640"/>
            </a:xfrm>
            <a:prstGeom prst="flowChartProcess">
              <a:avLst/>
            </a:prstGeom>
            <a:ln>
              <a:round/>
            </a:ln>
          </p:spPr>
          <p:style>
            <a:lnRef idx="2">
              <a:schemeClr val="accent4">
                <a:shade val="50000"/>
              </a:schemeClr>
            </a:lnRef>
            <a:fillRef idx="1">
              <a:schemeClr val="accent4"/>
            </a:fillRef>
            <a:effectRef idx="0">
              <a:schemeClr val="accent4"/>
            </a:effectRef>
            <a:fontRef idx="minor"/>
          </p:style>
          <p:txBody>
            <a:bodyPr lIns="90000" tIns="45000" rIns="90000" bIns="45000" anchor="ctr"/>
            <a:lstStyle/>
            <a:p>
              <a:pPr algn="ctr">
                <a:lnSpc>
                  <a:spcPct val="100000"/>
                </a:lnSpc>
              </a:pPr>
              <a:r>
                <a:rPr lang="de-DE" sz="1800" strike="noStrike" spc="-1">
                  <a:solidFill>
                    <a:srgbClr val="FFFFFF"/>
                  </a:solidFill>
                  <a:uFill>
                    <a:solidFill>
                      <a:srgbClr val="FFFFFF"/>
                    </a:solidFill>
                  </a:uFill>
                  <a:latin typeface="Arial"/>
                </a:rPr>
                <a:t>Reduce</a:t>
              </a:r>
              <a:endParaRPr lang="de-DE" sz="1800" strike="noStrike" spc="-1">
                <a:solidFill>
                  <a:srgbClr val="000000"/>
                </a:solidFill>
                <a:uFill>
                  <a:solidFill>
                    <a:srgbClr val="FFFFFF"/>
                  </a:solidFill>
                </a:uFill>
                <a:latin typeface="Arial"/>
              </a:endParaRPr>
            </a:p>
          </p:txBody>
        </p:sp>
        <p:sp>
          <p:nvSpPr>
            <p:cNvPr id="11" name="CustomShape 10"/>
            <p:cNvSpPr/>
            <p:nvPr/>
          </p:nvSpPr>
          <p:spPr>
            <a:xfrm>
              <a:off x="395640" y="5121360"/>
              <a:ext cx="937440" cy="443880"/>
            </a:xfrm>
            <a:prstGeom prst="flowChartMagneticDisk">
              <a:avLst/>
            </a:prstGeom>
            <a:solidFill>
              <a:schemeClr val="bg1">
                <a:lumMod val="95000"/>
              </a:schemeClr>
            </a:solidFill>
            <a:ln>
              <a:solidFill>
                <a:schemeClr val="bg1">
                  <a:lumMod val="75000"/>
                </a:schemeClr>
              </a:solidFill>
              <a:round/>
            </a:ln>
          </p:spPr>
          <p:style>
            <a:lnRef idx="2">
              <a:schemeClr val="accent2">
                <a:shade val="50000"/>
              </a:schemeClr>
            </a:lnRef>
            <a:fillRef idx="1">
              <a:schemeClr val="accent2"/>
            </a:fillRef>
            <a:effectRef idx="0">
              <a:schemeClr val="accent2"/>
            </a:effectRef>
            <a:fontRef idx="minor"/>
          </p:style>
          <p:txBody>
            <a:bodyPr lIns="90000" tIns="45000" rIns="90000" bIns="45000" anchor="ctr"/>
            <a:lstStyle/>
            <a:p>
              <a:pPr algn="ctr">
                <a:lnSpc>
                  <a:spcPct val="100000"/>
                </a:lnSpc>
              </a:pPr>
              <a:r>
                <a:rPr lang="de-DE" sz="1800" strike="noStrike" spc="-1">
                  <a:solidFill>
                    <a:srgbClr val="000000"/>
                  </a:solidFill>
                  <a:uFill>
                    <a:solidFill>
                      <a:srgbClr val="FFFFFF"/>
                    </a:solidFill>
                  </a:uFill>
                  <a:latin typeface="Arial"/>
                </a:rPr>
                <a:t>Source</a:t>
              </a:r>
            </a:p>
          </p:txBody>
        </p:sp>
        <p:sp>
          <p:nvSpPr>
            <p:cNvPr id="12" name="CustomShape 11"/>
            <p:cNvSpPr/>
            <p:nvPr/>
          </p:nvSpPr>
          <p:spPr>
            <a:xfrm>
              <a:off x="1681200" y="5752440"/>
              <a:ext cx="937440" cy="443880"/>
            </a:xfrm>
            <a:prstGeom prst="flowChartMagneticDisk">
              <a:avLst/>
            </a:prstGeom>
            <a:solidFill>
              <a:schemeClr val="bg1">
                <a:lumMod val="95000"/>
              </a:schemeClr>
            </a:solidFill>
            <a:ln>
              <a:solidFill>
                <a:schemeClr val="bg1">
                  <a:lumMod val="75000"/>
                </a:schemeClr>
              </a:solidFill>
              <a:round/>
            </a:ln>
          </p:spPr>
          <p:style>
            <a:lnRef idx="2">
              <a:schemeClr val="accent2">
                <a:shade val="50000"/>
              </a:schemeClr>
            </a:lnRef>
            <a:fillRef idx="1">
              <a:schemeClr val="accent2"/>
            </a:fillRef>
            <a:effectRef idx="0">
              <a:schemeClr val="accent2"/>
            </a:effectRef>
            <a:fontRef idx="minor"/>
          </p:style>
          <p:txBody>
            <a:bodyPr lIns="90000" tIns="45000" rIns="90000" bIns="45000" anchor="ctr"/>
            <a:lstStyle/>
            <a:p>
              <a:pPr algn="ctr">
                <a:lnSpc>
                  <a:spcPct val="100000"/>
                </a:lnSpc>
              </a:pPr>
              <a:r>
                <a:rPr lang="de-DE" sz="1800" strike="noStrike" spc="-1">
                  <a:solidFill>
                    <a:srgbClr val="000000"/>
                  </a:solidFill>
                  <a:uFill>
                    <a:solidFill>
                      <a:srgbClr val="FFFFFF"/>
                    </a:solidFill>
                  </a:uFill>
                  <a:latin typeface="Arial"/>
                </a:rPr>
                <a:t>Source</a:t>
              </a:r>
            </a:p>
          </p:txBody>
        </p:sp>
        <p:sp>
          <p:nvSpPr>
            <p:cNvPr id="13" name="CustomShape 12"/>
            <p:cNvSpPr/>
            <p:nvPr/>
          </p:nvSpPr>
          <p:spPr>
            <a:xfrm>
              <a:off x="1333440" y="5343480"/>
              <a:ext cx="322200" cy="360"/>
            </a:xfrm>
            <a:custGeom>
              <a:avLst/>
              <a:gdLst/>
              <a:ahLst/>
              <a:cxnLst/>
              <a:rect l="l" t="t" r="r" b="b"/>
              <a:pathLst>
                <a:path w="21600" h="21600">
                  <a:moveTo>
                    <a:pt x="0" y="0"/>
                  </a:moveTo>
                  <a:lnTo>
                    <a:pt x="21600" y="21600"/>
                  </a:lnTo>
                </a:path>
              </a:pathLst>
            </a:custGeom>
            <a:noFill/>
            <a:ln w="25560">
              <a:solidFill>
                <a:schemeClr val="tx1"/>
              </a:solidFill>
              <a:round/>
              <a:tailEnd type="arrow" w="med" len="med"/>
            </a:ln>
          </p:spPr>
          <p:style>
            <a:lnRef idx="1">
              <a:schemeClr val="accent1"/>
            </a:lnRef>
            <a:fillRef idx="0">
              <a:schemeClr val="accent1"/>
            </a:fillRef>
            <a:effectRef idx="0">
              <a:schemeClr val="accent1"/>
            </a:effectRef>
            <a:fontRef idx="minor"/>
          </p:style>
        </p:sp>
        <p:sp>
          <p:nvSpPr>
            <p:cNvPr id="14" name="CustomShape 13"/>
            <p:cNvSpPr/>
            <p:nvPr/>
          </p:nvSpPr>
          <p:spPr>
            <a:xfrm flipV="1">
              <a:off x="2618640" y="5970960"/>
              <a:ext cx="404640" cy="2520"/>
            </a:xfrm>
            <a:custGeom>
              <a:avLst/>
              <a:gdLst/>
              <a:ahLst/>
              <a:cxnLst/>
              <a:rect l="l" t="t" r="r" b="b"/>
              <a:pathLst>
                <a:path w="21600" h="21600">
                  <a:moveTo>
                    <a:pt x="0" y="0"/>
                  </a:moveTo>
                  <a:lnTo>
                    <a:pt x="21600" y="21600"/>
                  </a:lnTo>
                </a:path>
              </a:pathLst>
            </a:custGeom>
            <a:noFill/>
            <a:ln w="25560">
              <a:solidFill>
                <a:schemeClr val="tx1"/>
              </a:solidFill>
              <a:round/>
              <a:tailEnd type="arrow" w="med" len="med"/>
            </a:ln>
          </p:spPr>
          <p:style>
            <a:lnRef idx="1">
              <a:schemeClr val="accent1"/>
            </a:lnRef>
            <a:fillRef idx="0">
              <a:schemeClr val="accent1"/>
            </a:fillRef>
            <a:effectRef idx="0">
              <a:schemeClr val="accent1"/>
            </a:effectRef>
            <a:fontRef idx="minor"/>
          </p:style>
        </p:sp>
        <p:sp>
          <p:nvSpPr>
            <p:cNvPr id="15" name="CustomShape 14"/>
            <p:cNvSpPr/>
            <p:nvPr/>
          </p:nvSpPr>
          <p:spPr>
            <a:xfrm>
              <a:off x="2339640" y="5343480"/>
              <a:ext cx="566640" cy="15840"/>
            </a:xfrm>
            <a:custGeom>
              <a:avLst/>
              <a:gdLst/>
              <a:ahLst/>
              <a:cxnLst/>
              <a:rect l="l" t="t" r="r" b="b"/>
              <a:pathLst>
                <a:path w="21600" h="21600">
                  <a:moveTo>
                    <a:pt x="0" y="0"/>
                  </a:moveTo>
                  <a:lnTo>
                    <a:pt x="21600" y="21600"/>
                  </a:lnTo>
                </a:path>
              </a:pathLst>
            </a:custGeom>
            <a:noFill/>
            <a:ln w="25560">
              <a:solidFill>
                <a:schemeClr val="tx1"/>
              </a:solidFill>
              <a:round/>
              <a:tailEnd type="arrow" w="med" len="med"/>
            </a:ln>
          </p:spPr>
          <p:style>
            <a:lnRef idx="1">
              <a:schemeClr val="accent1"/>
            </a:lnRef>
            <a:fillRef idx="0">
              <a:schemeClr val="accent1"/>
            </a:fillRef>
            <a:effectRef idx="0">
              <a:schemeClr val="accent1"/>
            </a:effectRef>
            <a:fontRef idx="minor"/>
          </p:style>
        </p:sp>
        <p:sp>
          <p:nvSpPr>
            <p:cNvPr id="16" name="CustomShape 15"/>
            <p:cNvSpPr/>
            <p:nvPr/>
          </p:nvSpPr>
          <p:spPr>
            <a:xfrm flipV="1">
              <a:off x="3708000" y="5559480"/>
              <a:ext cx="809640" cy="411840"/>
            </a:xfrm>
            <a:custGeom>
              <a:avLst/>
              <a:gdLst/>
              <a:ahLst/>
              <a:cxnLst/>
              <a:rect l="l" t="t" r="r" b="b"/>
              <a:pathLst>
                <a:path w="21600" h="21600">
                  <a:moveTo>
                    <a:pt x="0" y="0"/>
                  </a:moveTo>
                  <a:lnTo>
                    <a:pt x="21600" y="21600"/>
                  </a:lnTo>
                </a:path>
              </a:pathLst>
            </a:custGeom>
            <a:noFill/>
            <a:ln w="25560">
              <a:solidFill>
                <a:schemeClr val="tx1"/>
              </a:solidFill>
              <a:round/>
              <a:tailEnd type="arrow" w="med" len="med"/>
            </a:ln>
          </p:spPr>
          <p:style>
            <a:lnRef idx="1">
              <a:schemeClr val="accent1"/>
            </a:lnRef>
            <a:fillRef idx="0">
              <a:schemeClr val="accent1"/>
            </a:fillRef>
            <a:effectRef idx="0">
              <a:schemeClr val="accent1"/>
            </a:effectRef>
            <a:fontRef idx="minor"/>
          </p:style>
        </p:sp>
        <p:sp>
          <p:nvSpPr>
            <p:cNvPr id="17" name="CustomShape 16"/>
            <p:cNvSpPr/>
            <p:nvPr/>
          </p:nvSpPr>
          <p:spPr>
            <a:xfrm>
              <a:off x="3951000" y="5359680"/>
              <a:ext cx="566640" cy="199440"/>
            </a:xfrm>
            <a:custGeom>
              <a:avLst/>
              <a:gdLst/>
              <a:ahLst/>
              <a:cxnLst/>
              <a:rect l="l" t="t" r="r" b="b"/>
              <a:pathLst>
                <a:path w="21600" h="21600">
                  <a:moveTo>
                    <a:pt x="0" y="0"/>
                  </a:moveTo>
                  <a:lnTo>
                    <a:pt x="21600" y="21600"/>
                  </a:lnTo>
                </a:path>
              </a:pathLst>
            </a:custGeom>
            <a:noFill/>
            <a:ln w="25560">
              <a:solidFill>
                <a:schemeClr val="tx1"/>
              </a:solidFill>
              <a:round/>
              <a:tailEnd type="arrow" w="med" len="med"/>
            </a:ln>
          </p:spPr>
          <p:style>
            <a:lnRef idx="1">
              <a:schemeClr val="accent1"/>
            </a:lnRef>
            <a:fillRef idx="0">
              <a:schemeClr val="accent1"/>
            </a:fillRef>
            <a:effectRef idx="0">
              <a:schemeClr val="accent1"/>
            </a:effectRef>
            <a:fontRef idx="minor"/>
          </p:style>
        </p:sp>
        <p:sp>
          <p:nvSpPr>
            <p:cNvPr id="18" name="CustomShape 17"/>
            <p:cNvSpPr/>
            <p:nvPr/>
          </p:nvSpPr>
          <p:spPr>
            <a:xfrm flipV="1">
              <a:off x="5562000" y="5557320"/>
              <a:ext cx="448200" cy="1080"/>
            </a:xfrm>
            <a:custGeom>
              <a:avLst/>
              <a:gdLst/>
              <a:ahLst/>
              <a:cxnLst/>
              <a:rect l="l" t="t" r="r" b="b"/>
              <a:pathLst>
                <a:path w="21600" h="21600">
                  <a:moveTo>
                    <a:pt x="0" y="0"/>
                  </a:moveTo>
                  <a:lnTo>
                    <a:pt x="21600" y="21600"/>
                  </a:lnTo>
                </a:path>
              </a:pathLst>
            </a:custGeom>
            <a:noFill/>
            <a:ln w="25560">
              <a:solidFill>
                <a:schemeClr val="tx1"/>
              </a:solidFill>
              <a:round/>
              <a:tailEnd type="arrow" w="med" len="med"/>
            </a:ln>
          </p:spPr>
          <p:style>
            <a:lnRef idx="1">
              <a:schemeClr val="accent1"/>
            </a:lnRef>
            <a:fillRef idx="0">
              <a:schemeClr val="accent1"/>
            </a:fillRef>
            <a:effectRef idx="0">
              <a:schemeClr val="accent1"/>
            </a:effectRef>
            <a:fontRef idx="minor"/>
          </p:style>
        </p:sp>
        <p:sp>
          <p:nvSpPr>
            <p:cNvPr id="19" name="CustomShape 18"/>
            <p:cNvSpPr/>
            <p:nvPr/>
          </p:nvSpPr>
          <p:spPr>
            <a:xfrm>
              <a:off x="7054560" y="5558040"/>
              <a:ext cx="673200" cy="360"/>
            </a:xfrm>
            <a:custGeom>
              <a:avLst/>
              <a:gdLst/>
              <a:ahLst/>
              <a:cxnLst/>
              <a:rect l="l" t="t" r="r" b="b"/>
              <a:pathLst>
                <a:path w="21600" h="21600">
                  <a:moveTo>
                    <a:pt x="0" y="0"/>
                  </a:moveTo>
                  <a:lnTo>
                    <a:pt x="21600" y="21600"/>
                  </a:lnTo>
                </a:path>
              </a:pathLst>
            </a:custGeom>
            <a:noFill/>
            <a:ln w="25560">
              <a:solidFill>
                <a:schemeClr val="tx1"/>
              </a:solidFill>
              <a:round/>
              <a:tailEnd type="arrow" w="med" len="med"/>
            </a:ln>
          </p:spPr>
          <p:style>
            <a:lnRef idx="1">
              <a:schemeClr val="accent1"/>
            </a:lnRef>
            <a:fillRef idx="0">
              <a:schemeClr val="accent1"/>
            </a:fillRef>
            <a:effectRef idx="0">
              <a:schemeClr val="accent1"/>
            </a:effectRef>
            <a:fontRef idx="minor"/>
          </p:style>
        </p:sp>
        <p:sp>
          <p:nvSpPr>
            <p:cNvPr id="22" name="CustomShape 21"/>
            <p:cNvSpPr/>
            <p:nvPr/>
          </p:nvSpPr>
          <p:spPr>
            <a:xfrm>
              <a:off x="7728120" y="5320080"/>
              <a:ext cx="937440" cy="443880"/>
            </a:xfrm>
            <a:prstGeom prst="flowChartMagneticDisk">
              <a:avLst/>
            </a:prstGeom>
            <a:solidFill>
              <a:schemeClr val="bg1">
                <a:lumMod val="95000"/>
              </a:schemeClr>
            </a:solidFill>
            <a:ln>
              <a:solidFill>
                <a:schemeClr val="bg1">
                  <a:lumMod val="75000"/>
                </a:schemeClr>
              </a:solidFill>
              <a:round/>
            </a:ln>
          </p:spPr>
          <p:style>
            <a:lnRef idx="2">
              <a:schemeClr val="accent2">
                <a:shade val="50000"/>
              </a:schemeClr>
            </a:lnRef>
            <a:fillRef idx="1">
              <a:schemeClr val="accent2"/>
            </a:fillRef>
            <a:effectRef idx="0">
              <a:schemeClr val="accent2"/>
            </a:effectRef>
            <a:fontRef idx="minor"/>
          </p:style>
          <p:txBody>
            <a:bodyPr lIns="90000" tIns="45000" rIns="90000" bIns="45000" anchor="ctr"/>
            <a:lstStyle/>
            <a:p>
              <a:pPr algn="ctr">
                <a:lnSpc>
                  <a:spcPct val="100000"/>
                </a:lnSpc>
              </a:pPr>
              <a:r>
                <a:rPr lang="de-DE" sz="1800" strike="noStrike" spc="-1">
                  <a:solidFill>
                    <a:srgbClr val="000000"/>
                  </a:solidFill>
                  <a:uFill>
                    <a:solidFill>
                      <a:srgbClr val="FFFFFF"/>
                    </a:solidFill>
                  </a:uFill>
                  <a:latin typeface="Arial"/>
                </a:rPr>
                <a:t>Sink</a:t>
              </a:r>
            </a:p>
          </p:txBody>
        </p:sp>
        <p:cxnSp>
          <p:nvCxnSpPr>
            <p:cNvPr id="24" name="Elbow Connector 23"/>
            <p:cNvCxnSpPr>
              <a:stCxn id="10" idx="0"/>
              <a:endCxn id="9" idx="0"/>
            </p:cNvCxnSpPr>
            <p:nvPr/>
          </p:nvCxnSpPr>
          <p:spPr>
            <a:xfrm rot="16200000" flipH="1" flipV="1">
              <a:off x="5785380" y="4596480"/>
              <a:ext cx="1440" cy="1492560"/>
            </a:xfrm>
            <a:prstGeom prst="bentConnector3">
              <a:avLst>
                <a:gd name="adj1" fmla="val -15875000"/>
              </a:avLst>
            </a:prstGeom>
            <a:noFill/>
            <a:ln w="25560">
              <a:solidFill>
                <a:schemeClr val="tx1"/>
              </a:solidFill>
              <a:round/>
              <a:tailEnd type="arrow" w="med" len="med"/>
            </a:ln>
          </p:spPr>
          <p:style>
            <a:lnRef idx="1">
              <a:schemeClr val="accent1"/>
            </a:lnRef>
            <a:fillRef idx="0">
              <a:schemeClr val="accent1"/>
            </a:fillRef>
            <a:effectRef idx="0">
              <a:schemeClr val="accent1"/>
            </a:effectRef>
            <a:fontRef idx="minor"/>
          </p:style>
        </p:cxnSp>
      </p:grpSp>
      <p:sp>
        <p:nvSpPr>
          <p:cNvPr id="20" name="Foliennummernplatzhalter 19"/>
          <p:cNvSpPr>
            <a:spLocks noGrp="1"/>
          </p:cNvSpPr>
          <p:nvPr>
            <p:ph type="sldNum" sz="quarter" idx="11"/>
          </p:nvPr>
        </p:nvSpPr>
        <p:spPr/>
        <p:txBody>
          <a:bodyPr/>
          <a:lstStyle/>
          <a:p>
            <a:r>
              <a:rPr lang="de-DE"/>
              <a:t>Slide </a:t>
            </a:r>
            <a:fld id="{DDA20590-EC26-DE40-BF83-8E86F34B783D}" type="slidenum">
              <a:rPr lang="de-DE" smtClean="0"/>
              <a:pPr/>
              <a:t>67</a:t>
            </a:fld>
            <a:endParaRPr lang="de-DE" dirty="0"/>
          </a:p>
        </p:txBody>
      </p:sp>
    </p:spTree>
    <p:extLst>
      <p:ext uri="{BB962C8B-B14F-4D97-AF65-F5344CB8AC3E}">
        <p14:creationId xmlns:p14="http://schemas.microsoft.com/office/powerpoint/2010/main" val="16341967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Evolutions (2/3)</a:t>
            </a:r>
            <a:endParaRPr lang="en-IE" dirty="0"/>
          </a:p>
        </p:txBody>
      </p:sp>
      <p:sp>
        <p:nvSpPr>
          <p:cNvPr id="3" name="Content Placeholder 2"/>
          <p:cNvSpPr>
            <a:spLocks noGrp="1"/>
          </p:cNvSpPr>
          <p:nvPr>
            <p:ph idx="1"/>
          </p:nvPr>
        </p:nvSpPr>
        <p:spPr>
          <a:xfrm>
            <a:off x="285720" y="1796504"/>
            <a:ext cx="8572560" cy="1056432"/>
          </a:xfrm>
        </p:spPr>
        <p:txBody>
          <a:bodyPr/>
          <a:lstStyle/>
          <a:p>
            <a:r>
              <a:rPr lang="en-US" dirty="0"/>
              <a:t>Keep intermediate results in memory</a:t>
            </a:r>
          </a:p>
          <a:p>
            <a:pPr lvl="1">
              <a:buFont typeface="Arial" panose="020B0604020202020204" pitchFamily="34" charset="0"/>
              <a:buChar char="•"/>
            </a:pPr>
            <a:r>
              <a:rPr lang="en-US" dirty="0"/>
              <a:t>Instead of writing them to disk</a:t>
            </a:r>
          </a:p>
          <a:p>
            <a:pPr lvl="1">
              <a:buFont typeface="Arial" panose="020B0604020202020204" pitchFamily="34" charset="0"/>
              <a:buChar char="•"/>
            </a:pPr>
            <a:r>
              <a:rPr lang="en-US" dirty="0"/>
              <a:t>Can speed up iterative programs by 100x</a:t>
            </a:r>
            <a:endParaRPr lang="en-IE" dirty="0"/>
          </a:p>
        </p:txBody>
      </p:sp>
      <p:sp>
        <p:nvSpPr>
          <p:cNvPr id="4" name="Footer Placeholder 3"/>
          <p:cNvSpPr>
            <a:spLocks noGrp="1"/>
          </p:cNvSpPr>
          <p:nvPr>
            <p:ph type="ftr" sz="quarter" idx="11"/>
          </p:nvPr>
        </p:nvSpPr>
        <p:spPr>
          <a:xfrm>
            <a:off x="539650" y="6381328"/>
            <a:ext cx="6624638" cy="152400"/>
          </a:xfrm>
        </p:spPr>
        <p:txBody>
          <a:bodyPr/>
          <a:lstStyle/>
          <a:p>
            <a:r>
              <a:rPr lang="en-US" dirty="0" err="1"/>
              <a:t>Danh</a:t>
            </a:r>
            <a:r>
              <a:rPr lang="en-US" dirty="0"/>
              <a:t> Le Phuoc, TU Berlin, Distributed Algorithms 2018/19</a:t>
            </a:r>
          </a:p>
        </p:txBody>
      </p:sp>
      <p:sp>
        <p:nvSpPr>
          <p:cNvPr id="6" name="Flussdiagramm: Prozess 12"/>
          <p:cNvSpPr/>
          <p:nvPr/>
        </p:nvSpPr>
        <p:spPr>
          <a:xfrm>
            <a:off x="1331640" y="3427052"/>
            <a:ext cx="684076" cy="432048"/>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Map</a:t>
            </a:r>
          </a:p>
        </p:txBody>
      </p:sp>
      <p:sp>
        <p:nvSpPr>
          <p:cNvPr id="7" name="Flussdiagramm: Prozess 28"/>
          <p:cNvSpPr/>
          <p:nvPr/>
        </p:nvSpPr>
        <p:spPr>
          <a:xfrm>
            <a:off x="2987824" y="3427052"/>
            <a:ext cx="1044116" cy="432048"/>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Reduce</a:t>
            </a:r>
          </a:p>
        </p:txBody>
      </p:sp>
      <p:pic>
        <p:nvPicPr>
          <p:cNvPr id="8" name="Picture 2" descr="C:\Users\warneke\AppData\Local\Microsoft\Windows\Temporary Internet Files\Content.IE5\CHY9AJL8\MC900433880[1].png"/>
          <p:cNvPicPr>
            <a:picLocks noChangeAspect="1" noChangeArrowheads="1"/>
          </p:cNvPicPr>
          <p:nvPr/>
        </p:nvPicPr>
        <p:blipFill>
          <a:blip r:embed="rId2" cstate="print"/>
          <a:srcRect/>
          <a:stretch>
            <a:fillRect/>
          </a:stretch>
        </p:blipFill>
        <p:spPr bwMode="auto">
          <a:xfrm>
            <a:off x="539553" y="3336481"/>
            <a:ext cx="612066" cy="612066"/>
          </a:xfrm>
          <a:prstGeom prst="rect">
            <a:avLst/>
          </a:prstGeom>
          <a:noFill/>
        </p:spPr>
      </p:pic>
      <p:pic>
        <p:nvPicPr>
          <p:cNvPr id="9" name="Picture 2" descr="C:\Users\warneke\AppData\Local\Microsoft\Windows\Temporary Internet Files\Content.IE5\CHY9AJL8\MC900433880[1].png"/>
          <p:cNvPicPr>
            <a:picLocks noChangeAspect="1" noChangeArrowheads="1"/>
          </p:cNvPicPr>
          <p:nvPr/>
        </p:nvPicPr>
        <p:blipFill>
          <a:blip r:embed="rId2" cstate="print"/>
          <a:srcRect/>
          <a:stretch>
            <a:fillRect/>
          </a:stretch>
        </p:blipFill>
        <p:spPr bwMode="auto">
          <a:xfrm>
            <a:off x="2195737" y="3336481"/>
            <a:ext cx="612066" cy="612066"/>
          </a:xfrm>
          <a:prstGeom prst="rect">
            <a:avLst/>
          </a:prstGeom>
          <a:noFill/>
        </p:spPr>
      </p:pic>
      <p:sp>
        <p:nvSpPr>
          <p:cNvPr id="11" name="Flussdiagramm: Prozess 12"/>
          <p:cNvSpPr/>
          <p:nvPr/>
        </p:nvSpPr>
        <p:spPr>
          <a:xfrm>
            <a:off x="5004048" y="3427052"/>
            <a:ext cx="684076" cy="432048"/>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Map</a:t>
            </a:r>
          </a:p>
        </p:txBody>
      </p:sp>
      <p:sp>
        <p:nvSpPr>
          <p:cNvPr id="12" name="Flussdiagramm: Prozess 28"/>
          <p:cNvSpPr/>
          <p:nvPr/>
        </p:nvSpPr>
        <p:spPr>
          <a:xfrm>
            <a:off x="6660232" y="3427052"/>
            <a:ext cx="1044116" cy="432048"/>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Reduce</a:t>
            </a:r>
          </a:p>
        </p:txBody>
      </p:sp>
      <p:pic>
        <p:nvPicPr>
          <p:cNvPr id="13" name="Picture 2" descr="C:\Users\warneke\AppData\Local\Microsoft\Windows\Temporary Internet Files\Content.IE5\CHY9AJL8\MC900433880[1].png"/>
          <p:cNvPicPr>
            <a:picLocks noChangeAspect="1" noChangeArrowheads="1"/>
          </p:cNvPicPr>
          <p:nvPr/>
        </p:nvPicPr>
        <p:blipFill>
          <a:blip r:embed="rId2" cstate="print"/>
          <a:srcRect/>
          <a:stretch>
            <a:fillRect/>
          </a:stretch>
        </p:blipFill>
        <p:spPr bwMode="auto">
          <a:xfrm>
            <a:off x="4211961" y="3336481"/>
            <a:ext cx="612066" cy="612066"/>
          </a:xfrm>
          <a:prstGeom prst="rect">
            <a:avLst/>
          </a:prstGeom>
          <a:noFill/>
        </p:spPr>
      </p:pic>
      <p:pic>
        <p:nvPicPr>
          <p:cNvPr id="14" name="Picture 2" descr="C:\Users\warneke\AppData\Local\Microsoft\Windows\Temporary Internet Files\Content.IE5\CHY9AJL8\MC900433880[1].png"/>
          <p:cNvPicPr>
            <a:picLocks noChangeAspect="1" noChangeArrowheads="1"/>
          </p:cNvPicPr>
          <p:nvPr/>
        </p:nvPicPr>
        <p:blipFill>
          <a:blip r:embed="rId2" cstate="print"/>
          <a:srcRect/>
          <a:stretch>
            <a:fillRect/>
          </a:stretch>
        </p:blipFill>
        <p:spPr bwMode="auto">
          <a:xfrm>
            <a:off x="5868145" y="3336481"/>
            <a:ext cx="612066" cy="612066"/>
          </a:xfrm>
          <a:prstGeom prst="rect">
            <a:avLst/>
          </a:prstGeom>
          <a:noFill/>
        </p:spPr>
      </p:pic>
      <p:pic>
        <p:nvPicPr>
          <p:cNvPr id="15" name="Picture 2" descr="C:\Users\warneke\AppData\Local\Microsoft\Windows\Temporary Internet Files\Content.IE5\CHY9AJL8\MC900433880[1].png"/>
          <p:cNvPicPr>
            <a:picLocks noChangeAspect="1" noChangeArrowheads="1"/>
          </p:cNvPicPr>
          <p:nvPr/>
        </p:nvPicPr>
        <p:blipFill>
          <a:blip r:embed="rId2" cstate="print"/>
          <a:srcRect/>
          <a:stretch>
            <a:fillRect/>
          </a:stretch>
        </p:blipFill>
        <p:spPr bwMode="auto">
          <a:xfrm>
            <a:off x="7884369" y="3336481"/>
            <a:ext cx="612066" cy="612066"/>
          </a:xfrm>
          <a:prstGeom prst="rect">
            <a:avLst/>
          </a:prstGeom>
          <a:noFill/>
        </p:spPr>
      </p:pic>
      <p:cxnSp>
        <p:nvCxnSpPr>
          <p:cNvPr id="16" name="Gerade Verbindung mit Pfeil 119"/>
          <p:cNvCxnSpPr>
            <a:endCxn id="6" idx="1"/>
          </p:cNvCxnSpPr>
          <p:nvPr/>
        </p:nvCxnSpPr>
        <p:spPr>
          <a:xfrm>
            <a:off x="1043608" y="3642514"/>
            <a:ext cx="288032" cy="56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Gerade Verbindung mit Pfeil 119"/>
          <p:cNvCxnSpPr>
            <a:stCxn id="6" idx="3"/>
          </p:cNvCxnSpPr>
          <p:nvPr/>
        </p:nvCxnSpPr>
        <p:spPr>
          <a:xfrm flipV="1">
            <a:off x="2015716" y="3642514"/>
            <a:ext cx="288032" cy="56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Gerade Verbindung mit Pfeil 119"/>
          <p:cNvCxnSpPr>
            <a:endCxn id="7" idx="1"/>
          </p:cNvCxnSpPr>
          <p:nvPr/>
        </p:nvCxnSpPr>
        <p:spPr>
          <a:xfrm>
            <a:off x="2699792" y="3642514"/>
            <a:ext cx="288032" cy="56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Gerade Verbindung mit Pfeil 119"/>
          <p:cNvCxnSpPr/>
          <p:nvPr/>
        </p:nvCxnSpPr>
        <p:spPr>
          <a:xfrm>
            <a:off x="4048386" y="3642514"/>
            <a:ext cx="288032" cy="56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Gerade Verbindung mit Pfeil 119"/>
          <p:cNvCxnSpPr/>
          <p:nvPr/>
        </p:nvCxnSpPr>
        <p:spPr>
          <a:xfrm>
            <a:off x="4748845" y="3642514"/>
            <a:ext cx="288032" cy="56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Gerade Verbindung mit Pfeil 119"/>
          <p:cNvCxnSpPr/>
          <p:nvPr/>
        </p:nvCxnSpPr>
        <p:spPr>
          <a:xfrm>
            <a:off x="5688124" y="3641952"/>
            <a:ext cx="288032" cy="56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Gerade Verbindung mit Pfeil 119"/>
          <p:cNvCxnSpPr/>
          <p:nvPr/>
        </p:nvCxnSpPr>
        <p:spPr>
          <a:xfrm>
            <a:off x="6390526" y="3641952"/>
            <a:ext cx="288032" cy="56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Gerade Verbindung mit Pfeil 119"/>
          <p:cNvCxnSpPr/>
          <p:nvPr/>
        </p:nvCxnSpPr>
        <p:spPr>
          <a:xfrm>
            <a:off x="7728649" y="3623584"/>
            <a:ext cx="288032" cy="56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12" idx="0"/>
            <a:endCxn id="13" idx="0"/>
          </p:cNvCxnSpPr>
          <p:nvPr/>
        </p:nvCxnSpPr>
        <p:spPr>
          <a:xfrm rot="16200000" flipV="1">
            <a:off x="5804857" y="2049619"/>
            <a:ext cx="90571" cy="2664296"/>
          </a:xfrm>
          <a:prstGeom prst="bentConnector3">
            <a:avLst>
              <a:gd name="adj1" fmla="val 352399"/>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Flussdiagramm: Prozess 12"/>
          <p:cNvSpPr/>
          <p:nvPr/>
        </p:nvSpPr>
        <p:spPr>
          <a:xfrm>
            <a:off x="1331640" y="5175757"/>
            <a:ext cx="684076" cy="432048"/>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Map</a:t>
            </a:r>
          </a:p>
        </p:txBody>
      </p:sp>
      <p:sp>
        <p:nvSpPr>
          <p:cNvPr id="40" name="Flussdiagramm: Prozess 28"/>
          <p:cNvSpPr/>
          <p:nvPr/>
        </p:nvSpPr>
        <p:spPr>
          <a:xfrm>
            <a:off x="2987824" y="5175757"/>
            <a:ext cx="1044116" cy="432048"/>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Reduce</a:t>
            </a:r>
          </a:p>
        </p:txBody>
      </p:sp>
      <p:pic>
        <p:nvPicPr>
          <p:cNvPr id="41" name="Picture 2" descr="C:\Users\warneke\AppData\Local\Microsoft\Windows\Temporary Internet Files\Content.IE5\CHY9AJL8\MC900433880[1].png"/>
          <p:cNvPicPr>
            <a:picLocks noChangeAspect="1" noChangeArrowheads="1"/>
          </p:cNvPicPr>
          <p:nvPr/>
        </p:nvPicPr>
        <p:blipFill>
          <a:blip r:embed="rId2" cstate="print"/>
          <a:srcRect/>
          <a:stretch>
            <a:fillRect/>
          </a:stretch>
        </p:blipFill>
        <p:spPr bwMode="auto">
          <a:xfrm>
            <a:off x="539553" y="5085186"/>
            <a:ext cx="612066" cy="612066"/>
          </a:xfrm>
          <a:prstGeom prst="rect">
            <a:avLst/>
          </a:prstGeom>
          <a:noFill/>
        </p:spPr>
      </p:pic>
      <p:sp>
        <p:nvSpPr>
          <p:cNvPr id="43" name="Flussdiagramm: Prozess 12"/>
          <p:cNvSpPr/>
          <p:nvPr/>
        </p:nvSpPr>
        <p:spPr>
          <a:xfrm>
            <a:off x="5004048" y="5175757"/>
            <a:ext cx="684076" cy="432048"/>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Map</a:t>
            </a:r>
          </a:p>
        </p:txBody>
      </p:sp>
      <p:sp>
        <p:nvSpPr>
          <p:cNvPr id="44" name="Flussdiagramm: Prozess 28"/>
          <p:cNvSpPr/>
          <p:nvPr/>
        </p:nvSpPr>
        <p:spPr>
          <a:xfrm>
            <a:off x="6660232" y="5175757"/>
            <a:ext cx="1044116" cy="432048"/>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Reduce</a:t>
            </a:r>
          </a:p>
        </p:txBody>
      </p:sp>
      <p:pic>
        <p:nvPicPr>
          <p:cNvPr id="47" name="Picture 2" descr="C:\Users\warneke\AppData\Local\Microsoft\Windows\Temporary Internet Files\Content.IE5\CHY9AJL8\MC900433880[1].png"/>
          <p:cNvPicPr>
            <a:picLocks noChangeAspect="1" noChangeArrowheads="1"/>
          </p:cNvPicPr>
          <p:nvPr/>
        </p:nvPicPr>
        <p:blipFill>
          <a:blip r:embed="rId2" cstate="print"/>
          <a:srcRect/>
          <a:stretch>
            <a:fillRect/>
          </a:stretch>
        </p:blipFill>
        <p:spPr bwMode="auto">
          <a:xfrm>
            <a:off x="7884369" y="5085186"/>
            <a:ext cx="612066" cy="612066"/>
          </a:xfrm>
          <a:prstGeom prst="rect">
            <a:avLst/>
          </a:prstGeom>
          <a:noFill/>
        </p:spPr>
      </p:pic>
      <p:cxnSp>
        <p:nvCxnSpPr>
          <p:cNvPr id="48" name="Gerade Verbindung mit Pfeil 119"/>
          <p:cNvCxnSpPr>
            <a:endCxn id="39" idx="1"/>
          </p:cNvCxnSpPr>
          <p:nvPr/>
        </p:nvCxnSpPr>
        <p:spPr>
          <a:xfrm>
            <a:off x="1043608" y="5391219"/>
            <a:ext cx="288032" cy="56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Gerade Verbindung mit Pfeil 119"/>
          <p:cNvCxnSpPr>
            <a:stCxn id="39" idx="3"/>
          </p:cNvCxnSpPr>
          <p:nvPr/>
        </p:nvCxnSpPr>
        <p:spPr>
          <a:xfrm flipV="1">
            <a:off x="2015716" y="5391219"/>
            <a:ext cx="288032" cy="56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Gerade Verbindung mit Pfeil 119"/>
          <p:cNvCxnSpPr>
            <a:endCxn id="40" idx="1"/>
          </p:cNvCxnSpPr>
          <p:nvPr/>
        </p:nvCxnSpPr>
        <p:spPr>
          <a:xfrm>
            <a:off x="2699792" y="5391219"/>
            <a:ext cx="288032" cy="56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Gerade Verbindung mit Pfeil 119"/>
          <p:cNvCxnSpPr/>
          <p:nvPr/>
        </p:nvCxnSpPr>
        <p:spPr>
          <a:xfrm>
            <a:off x="4048386" y="5391219"/>
            <a:ext cx="288032" cy="56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Gerade Verbindung mit Pfeil 119"/>
          <p:cNvCxnSpPr/>
          <p:nvPr/>
        </p:nvCxnSpPr>
        <p:spPr>
          <a:xfrm>
            <a:off x="4748845" y="5391219"/>
            <a:ext cx="288032" cy="56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Gerade Verbindung mit Pfeil 119"/>
          <p:cNvCxnSpPr/>
          <p:nvPr/>
        </p:nvCxnSpPr>
        <p:spPr>
          <a:xfrm>
            <a:off x="5688124" y="5390657"/>
            <a:ext cx="288032" cy="56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Gerade Verbindung mit Pfeil 119"/>
          <p:cNvCxnSpPr/>
          <p:nvPr/>
        </p:nvCxnSpPr>
        <p:spPr>
          <a:xfrm>
            <a:off x="6390526" y="5390657"/>
            <a:ext cx="288032" cy="56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Gerade Verbindung mit Pfeil 119"/>
          <p:cNvCxnSpPr/>
          <p:nvPr/>
        </p:nvCxnSpPr>
        <p:spPr>
          <a:xfrm>
            <a:off x="7728649" y="5372289"/>
            <a:ext cx="288032" cy="56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44" idx="0"/>
            <a:endCxn id="58" idx="0"/>
          </p:cNvCxnSpPr>
          <p:nvPr/>
        </p:nvCxnSpPr>
        <p:spPr>
          <a:xfrm rot="16200000" flipV="1">
            <a:off x="5843449" y="3836916"/>
            <a:ext cx="45285" cy="2632398"/>
          </a:xfrm>
          <a:prstGeom prst="bentConnector3">
            <a:avLst>
              <a:gd name="adj1" fmla="val 604803"/>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noChangeArrowheads="1"/>
          </p:cNvPicPr>
          <p:nvPr/>
        </p:nvPicPr>
        <p:blipFill>
          <a:blip r:embed="rId3"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2258252" y="5131522"/>
            <a:ext cx="525498" cy="490595"/>
          </a:xfrm>
          <a:prstGeom prst="rect">
            <a:avLst/>
          </a:prstGeom>
          <a:noFill/>
          <a:ln w="9525">
            <a:noFill/>
            <a:miter lim="800000"/>
            <a:headEnd/>
            <a:tailEnd/>
          </a:ln>
          <a:extLst>
            <a:ext uri="{909E8E84-426E-40dd-AFC4-6F175D3DCCD1}">
              <a14:hiddenFill xmlns:a14="http://schemas.microsoft.com/office/drawing/2010/main" xmlns="" xmlns:lc="http://schemas.openxmlformats.org/drawingml/2006/lockedCanvas">
                <a:solidFill>
                  <a:schemeClr val="accent1"/>
                </a:solidFill>
              </a14:hiddenFill>
            </a:ext>
          </a:extLst>
        </p:spPr>
      </p:pic>
      <p:pic>
        <p:nvPicPr>
          <p:cNvPr id="58" name="Picture 57"/>
          <p:cNvPicPr>
            <a:picLocks noChangeAspect="1" noChangeArrowheads="1"/>
          </p:cNvPicPr>
          <p:nvPr/>
        </p:nvPicPr>
        <p:blipFill>
          <a:blip r:embed="rId3"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4287143" y="5130472"/>
            <a:ext cx="525498" cy="490595"/>
          </a:xfrm>
          <a:prstGeom prst="rect">
            <a:avLst/>
          </a:prstGeom>
          <a:noFill/>
          <a:ln w="9525">
            <a:noFill/>
            <a:miter lim="800000"/>
            <a:headEnd/>
            <a:tailEnd/>
          </a:ln>
          <a:extLst>
            <a:ext uri="{909E8E84-426E-40dd-AFC4-6F175D3DCCD1}">
              <a14:hiddenFill xmlns:a14="http://schemas.microsoft.com/office/drawing/2010/main" xmlns="" xmlns:lc="http://schemas.openxmlformats.org/drawingml/2006/lockedCanvas">
                <a:solidFill>
                  <a:schemeClr val="accent1"/>
                </a:solidFill>
              </a14:hiddenFill>
            </a:ext>
          </a:extLst>
        </p:spPr>
      </p:pic>
      <p:pic>
        <p:nvPicPr>
          <p:cNvPr id="59" name="Picture 58"/>
          <p:cNvPicPr>
            <a:picLocks noChangeAspect="1" noChangeArrowheads="1"/>
          </p:cNvPicPr>
          <p:nvPr/>
        </p:nvPicPr>
        <p:blipFill>
          <a:blip r:embed="rId3"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5963622" y="5134939"/>
            <a:ext cx="525498" cy="490595"/>
          </a:xfrm>
          <a:prstGeom prst="rect">
            <a:avLst/>
          </a:prstGeom>
          <a:noFill/>
          <a:ln w="9525">
            <a:noFill/>
            <a:miter lim="800000"/>
            <a:headEnd/>
            <a:tailEnd/>
          </a:ln>
          <a:extLst>
            <a:ext uri="{909E8E84-426E-40dd-AFC4-6F175D3DCCD1}">
              <a14:hiddenFill xmlns:a14="http://schemas.microsoft.com/office/drawing/2010/main" xmlns="" xmlns:lc="http://schemas.openxmlformats.org/drawingml/2006/lockedCanvas">
                <a:solidFill>
                  <a:schemeClr val="accent1"/>
                </a:solidFill>
              </a14:hiddenFill>
            </a:ext>
          </a:extLst>
        </p:spPr>
      </p:pic>
      <p:sp>
        <p:nvSpPr>
          <p:cNvPr id="61" name="Down Arrow 60"/>
          <p:cNvSpPr/>
          <p:nvPr/>
        </p:nvSpPr>
        <p:spPr>
          <a:xfrm>
            <a:off x="4167733" y="4076562"/>
            <a:ext cx="700522" cy="72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TextBox 61"/>
          <p:cNvSpPr txBox="1"/>
          <p:nvPr/>
        </p:nvSpPr>
        <p:spPr>
          <a:xfrm>
            <a:off x="543178" y="2978429"/>
            <a:ext cx="2300630" cy="369332"/>
          </a:xfrm>
          <a:prstGeom prst="rect">
            <a:avLst/>
          </a:prstGeom>
          <a:noFill/>
        </p:spPr>
        <p:txBody>
          <a:bodyPr wrap="none" rtlCol="0">
            <a:spAutoFit/>
          </a:bodyPr>
          <a:lstStyle/>
          <a:p>
            <a:r>
              <a:rPr lang="en-US" dirty="0"/>
              <a:t>MapReduce/Hadoop</a:t>
            </a:r>
            <a:endParaRPr lang="en-IE" dirty="0"/>
          </a:p>
        </p:txBody>
      </p:sp>
      <p:sp>
        <p:nvSpPr>
          <p:cNvPr id="63" name="TextBox 62"/>
          <p:cNvSpPr txBox="1"/>
          <p:nvPr/>
        </p:nvSpPr>
        <p:spPr>
          <a:xfrm>
            <a:off x="543178" y="4672743"/>
            <a:ext cx="3470822" cy="369332"/>
          </a:xfrm>
          <a:prstGeom prst="rect">
            <a:avLst/>
          </a:prstGeom>
          <a:noFill/>
        </p:spPr>
        <p:txBody>
          <a:bodyPr wrap="none" rtlCol="0">
            <a:spAutoFit/>
          </a:bodyPr>
          <a:lstStyle/>
          <a:p>
            <a:r>
              <a:rPr lang="en-US" dirty="0"/>
              <a:t>2</a:t>
            </a:r>
            <a:r>
              <a:rPr lang="en-US" baseline="30000" dirty="0"/>
              <a:t>nd</a:t>
            </a:r>
            <a:r>
              <a:rPr lang="en-US" dirty="0"/>
              <a:t> Gen. Processing Framework</a:t>
            </a:r>
            <a:endParaRPr lang="en-IE" dirty="0"/>
          </a:p>
        </p:txBody>
      </p:sp>
      <p:sp>
        <p:nvSpPr>
          <p:cNvPr id="10" name="Foliennummernplatzhalter 9"/>
          <p:cNvSpPr>
            <a:spLocks noGrp="1"/>
          </p:cNvSpPr>
          <p:nvPr>
            <p:ph type="sldNum" sz="quarter" idx="11"/>
          </p:nvPr>
        </p:nvSpPr>
        <p:spPr/>
        <p:txBody>
          <a:bodyPr/>
          <a:lstStyle/>
          <a:p>
            <a:r>
              <a:rPr lang="de-DE"/>
              <a:t>Slide </a:t>
            </a:r>
            <a:fld id="{DDA20590-EC26-DE40-BF83-8E86F34B783D}" type="slidenum">
              <a:rPr lang="de-DE" smtClean="0"/>
              <a:pPr/>
              <a:t>68</a:t>
            </a:fld>
            <a:endParaRPr lang="de-DE" dirty="0"/>
          </a:p>
        </p:txBody>
      </p:sp>
    </p:spTree>
    <p:extLst>
      <p:ext uri="{BB962C8B-B14F-4D97-AF65-F5344CB8AC3E}">
        <p14:creationId xmlns:p14="http://schemas.microsoft.com/office/powerpoint/2010/main" val="12282253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Evolutions (3/3)</a:t>
            </a:r>
            <a:endParaRPr lang="en-IE" dirty="0"/>
          </a:p>
        </p:txBody>
      </p:sp>
      <p:sp>
        <p:nvSpPr>
          <p:cNvPr id="3" name="Content Placeholder 2"/>
          <p:cNvSpPr>
            <a:spLocks noGrp="1"/>
          </p:cNvSpPr>
          <p:nvPr>
            <p:ph idx="1"/>
          </p:nvPr>
        </p:nvSpPr>
        <p:spPr>
          <a:xfrm>
            <a:off x="539650" y="1844824"/>
            <a:ext cx="8424838" cy="4441696"/>
          </a:xfrm>
        </p:spPr>
        <p:txBody>
          <a:bodyPr/>
          <a:lstStyle/>
          <a:p>
            <a:r>
              <a:rPr lang="en-US" dirty="0"/>
              <a:t>Generalize processing engine to handle streams</a:t>
            </a:r>
          </a:p>
          <a:p>
            <a:pPr lvl="1">
              <a:buFont typeface="Arial" panose="020B0604020202020204" pitchFamily="34" charset="0"/>
              <a:buChar char="•"/>
            </a:pPr>
            <a:r>
              <a:rPr lang="en-US" dirty="0"/>
              <a:t>Use a batch engine but make batches really small</a:t>
            </a:r>
          </a:p>
          <a:p>
            <a:pPr lvl="2">
              <a:buFont typeface="Symbol" panose="05050102010706020507" pitchFamily="18" charset="2"/>
              <a:buChar char="-"/>
            </a:pPr>
            <a:r>
              <a:rPr lang="en-US" dirty="0"/>
              <a:t>Also called Micro batches</a:t>
            </a:r>
          </a:p>
          <a:p>
            <a:pPr lvl="2">
              <a:buFont typeface="Symbol" panose="05050102010706020507" pitchFamily="18" charset="2"/>
              <a:buChar char="-"/>
            </a:pPr>
            <a:r>
              <a:rPr lang="en-US" dirty="0"/>
              <a:t>Creates “illusion” of continuous stream</a:t>
            </a:r>
          </a:p>
          <a:p>
            <a:pPr lvl="1">
              <a:buFont typeface="Arial" panose="020B0604020202020204" pitchFamily="34" charset="0"/>
              <a:buChar char="•"/>
            </a:pPr>
            <a:r>
              <a:rPr lang="en-US" dirty="0"/>
              <a:t>Use a real streaming engine</a:t>
            </a:r>
          </a:p>
          <a:p>
            <a:pPr lvl="2">
              <a:buFont typeface="Symbol" panose="05050102010706020507" pitchFamily="18" charset="2"/>
              <a:buChar char="-"/>
            </a:pPr>
            <a:r>
              <a:rPr lang="en-US" dirty="0"/>
              <a:t>Continuous data flows rather than finite blocks</a:t>
            </a:r>
          </a:p>
          <a:p>
            <a:pPr lvl="2">
              <a:buFont typeface="Symbol" panose="05050102010706020507" pitchFamily="18" charset="2"/>
              <a:buChar char="-"/>
            </a:pPr>
            <a:r>
              <a:rPr lang="en-US" dirty="0"/>
              <a:t>Batch becomes a special case of streaming</a:t>
            </a:r>
          </a:p>
          <a:p>
            <a:pPr lvl="2"/>
            <a:endParaRPr lang="en-US" dirty="0"/>
          </a:p>
          <a:p>
            <a:r>
              <a:rPr lang="en-US" dirty="0"/>
              <a:t>Stream processing requires redefinition of operators</a:t>
            </a:r>
          </a:p>
          <a:p>
            <a:pPr lvl="1">
              <a:buFont typeface="Arial" panose="020B0604020202020204" pitchFamily="34" charset="0"/>
              <a:buChar char="•"/>
            </a:pPr>
            <a:r>
              <a:rPr lang="en-US" dirty="0"/>
              <a:t>E.g. classic reduce function does not make sense</a:t>
            </a:r>
          </a:p>
          <a:p>
            <a:pPr lvl="1">
              <a:buFont typeface="Arial" panose="020B0604020202020204" pitchFamily="34" charset="0"/>
              <a:buChar char="•"/>
            </a:pPr>
            <a:r>
              <a:rPr lang="en-US" dirty="0"/>
              <a:t>Instead: window operators (e.g. on all keys of last 5 sec.)</a:t>
            </a:r>
            <a:endParaRPr lang="en-IE" dirty="0"/>
          </a:p>
        </p:txBody>
      </p:sp>
      <p:sp>
        <p:nvSpPr>
          <p:cNvPr id="4" name="Footer Placeholder 3"/>
          <p:cNvSpPr>
            <a:spLocks noGrp="1"/>
          </p:cNvSpPr>
          <p:nvPr>
            <p:ph type="ftr" sz="quarter" idx="11"/>
          </p:nvPr>
        </p:nvSpPr>
        <p:spPr>
          <a:xfrm>
            <a:off x="539650" y="6381328"/>
            <a:ext cx="6624638" cy="152400"/>
          </a:xfrm>
        </p:spPr>
        <p:txBody>
          <a:bodyPr/>
          <a:lstStyle/>
          <a:p>
            <a:r>
              <a:rPr lang="en-US" dirty="0" err="1"/>
              <a:t>Danh</a:t>
            </a:r>
            <a:r>
              <a:rPr lang="en-US" dirty="0"/>
              <a:t> Le Phuoc, TU Berlin, Distributed Algorithms 2018/19</a:t>
            </a:r>
          </a:p>
        </p:txBody>
      </p:sp>
      <p:sp>
        <p:nvSpPr>
          <p:cNvPr id="6" name="Foliennummernplatzhalter 5"/>
          <p:cNvSpPr>
            <a:spLocks noGrp="1"/>
          </p:cNvSpPr>
          <p:nvPr>
            <p:ph type="sldNum" sz="quarter" idx="11"/>
          </p:nvPr>
        </p:nvSpPr>
        <p:spPr/>
        <p:txBody>
          <a:bodyPr/>
          <a:lstStyle/>
          <a:p>
            <a:r>
              <a:rPr lang="de-DE"/>
              <a:t>Slide </a:t>
            </a:r>
            <a:fld id="{DDA20590-EC26-DE40-BF83-8E86F34B783D}" type="slidenum">
              <a:rPr lang="de-DE" smtClean="0"/>
              <a:pPr/>
              <a:t>69</a:t>
            </a:fld>
            <a:endParaRPr lang="de-DE" dirty="0"/>
          </a:p>
        </p:txBody>
      </p:sp>
    </p:spTree>
    <p:extLst>
      <p:ext uri="{BB962C8B-B14F-4D97-AF65-F5344CB8AC3E}">
        <p14:creationId xmlns:p14="http://schemas.microsoft.com/office/powerpoint/2010/main" val="1169886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p:cNvPicPr>
            <a:picLocks noChangeAspect="1"/>
          </p:cNvPicPr>
          <p:nvPr/>
        </p:nvPicPr>
        <p:blipFill>
          <a:blip r:embed="rId2"/>
          <a:stretch>
            <a:fillRect/>
          </a:stretch>
        </p:blipFill>
        <p:spPr>
          <a:xfrm>
            <a:off x="3634920" y="2747483"/>
            <a:ext cx="401334" cy="552929"/>
          </a:xfrm>
          <a:prstGeom prst="rect">
            <a:avLst/>
          </a:prstGeom>
        </p:spPr>
      </p:pic>
      <p:sp>
        <p:nvSpPr>
          <p:cNvPr id="2" name="Titel 1"/>
          <p:cNvSpPr>
            <a:spLocks noGrp="1"/>
          </p:cNvSpPr>
          <p:nvPr>
            <p:ph type="title"/>
          </p:nvPr>
        </p:nvSpPr>
        <p:spPr>
          <a:xfrm>
            <a:off x="539750" y="1713954"/>
            <a:ext cx="8061325" cy="384721"/>
          </a:xfrm>
        </p:spPr>
        <p:txBody>
          <a:bodyPr/>
          <a:lstStyle/>
          <a:p>
            <a:r>
              <a:rPr lang="en-US" dirty="0"/>
              <a:t>Grid Computing</a:t>
            </a:r>
          </a:p>
        </p:txBody>
      </p:sp>
      <p:sp>
        <p:nvSpPr>
          <p:cNvPr id="4" name="Fußzeilenplatzhalter 3"/>
          <p:cNvSpPr>
            <a:spLocks noGrp="1"/>
          </p:cNvSpPr>
          <p:nvPr>
            <p:ph type="ftr" sz="quarter" idx="10"/>
          </p:nvPr>
        </p:nvSpPr>
        <p:spPr>
          <a:xfrm>
            <a:off x="539750" y="6367463"/>
            <a:ext cx="6624638" cy="157162"/>
          </a:xfrm>
        </p:spPr>
        <p:txBody>
          <a:bodyPr/>
          <a:lstStyle/>
          <a:p>
            <a:r>
              <a:rPr lang="en-US" b="0" dirty="0" err="1"/>
              <a:t>Danh</a:t>
            </a:r>
            <a:r>
              <a:rPr lang="en-US" b="0" dirty="0"/>
              <a:t> Le Phuoc, TU Berlin, Distributed Algorithms 2018/19</a:t>
            </a:r>
          </a:p>
        </p:txBody>
      </p:sp>
      <p:sp>
        <p:nvSpPr>
          <p:cNvPr id="5" name="Foliennummernplatzhalter 4"/>
          <p:cNvSpPr>
            <a:spLocks noGrp="1"/>
          </p:cNvSpPr>
          <p:nvPr>
            <p:ph type="sldNum" sz="quarter" idx="11"/>
          </p:nvPr>
        </p:nvSpPr>
        <p:spPr/>
        <p:txBody>
          <a:bodyPr/>
          <a:lstStyle/>
          <a:p>
            <a:r>
              <a:rPr lang="en-US" altLang="de-DE" dirty="0"/>
              <a:t>Slide </a:t>
            </a:r>
            <a:fld id="{EA72B010-C6DB-42A1-A25B-7BA4A7AE9CB7}" type="slidenum">
              <a:rPr lang="en-US" altLang="de-DE" smtClean="0"/>
              <a:pPr/>
              <a:t>7</a:t>
            </a:fld>
            <a:endParaRPr lang="en-US" altLang="de-DE" dirty="0"/>
          </a:p>
        </p:txBody>
      </p:sp>
      <p:pic>
        <p:nvPicPr>
          <p:cNvPr id="14" name="Grafik 13"/>
          <p:cNvPicPr>
            <a:picLocks noChangeAspect="1"/>
          </p:cNvPicPr>
          <p:nvPr/>
        </p:nvPicPr>
        <p:blipFill>
          <a:blip r:embed="rId3"/>
          <a:stretch>
            <a:fillRect/>
          </a:stretch>
        </p:blipFill>
        <p:spPr>
          <a:xfrm>
            <a:off x="2656963" y="3187645"/>
            <a:ext cx="575866" cy="505705"/>
          </a:xfrm>
          <a:prstGeom prst="rect">
            <a:avLst/>
          </a:prstGeom>
        </p:spPr>
      </p:pic>
      <p:pic>
        <p:nvPicPr>
          <p:cNvPr id="15" name="Grafik 14"/>
          <p:cNvPicPr>
            <a:picLocks noChangeAspect="1"/>
          </p:cNvPicPr>
          <p:nvPr/>
        </p:nvPicPr>
        <p:blipFill>
          <a:blip r:embed="rId4"/>
          <a:stretch>
            <a:fillRect/>
          </a:stretch>
        </p:blipFill>
        <p:spPr>
          <a:xfrm>
            <a:off x="3355904" y="3137436"/>
            <a:ext cx="356608" cy="612918"/>
          </a:xfrm>
          <a:prstGeom prst="rect">
            <a:avLst/>
          </a:prstGeom>
        </p:spPr>
      </p:pic>
      <p:pic>
        <p:nvPicPr>
          <p:cNvPr id="16" name="Grafik 15"/>
          <p:cNvPicPr>
            <a:picLocks noChangeAspect="1"/>
          </p:cNvPicPr>
          <p:nvPr/>
        </p:nvPicPr>
        <p:blipFill>
          <a:blip r:embed="rId5"/>
          <a:stretch>
            <a:fillRect/>
          </a:stretch>
        </p:blipFill>
        <p:spPr>
          <a:xfrm>
            <a:off x="3826106" y="3143522"/>
            <a:ext cx="739019" cy="606832"/>
          </a:xfrm>
          <a:prstGeom prst="rect">
            <a:avLst/>
          </a:prstGeom>
        </p:spPr>
      </p:pic>
      <p:pic>
        <p:nvPicPr>
          <p:cNvPr id="17" name="Grafik 16"/>
          <p:cNvPicPr>
            <a:picLocks noChangeAspect="1"/>
          </p:cNvPicPr>
          <p:nvPr/>
        </p:nvPicPr>
        <p:blipFill>
          <a:blip r:embed="rId6"/>
          <a:stretch>
            <a:fillRect/>
          </a:stretch>
        </p:blipFill>
        <p:spPr>
          <a:xfrm>
            <a:off x="4608319" y="3137436"/>
            <a:ext cx="706237" cy="612863"/>
          </a:xfrm>
          <a:prstGeom prst="rect">
            <a:avLst/>
          </a:prstGeom>
        </p:spPr>
      </p:pic>
      <p:pic>
        <p:nvPicPr>
          <p:cNvPr id="18" name="Grafik 17"/>
          <p:cNvPicPr>
            <a:picLocks noChangeAspect="1"/>
          </p:cNvPicPr>
          <p:nvPr/>
        </p:nvPicPr>
        <p:blipFill>
          <a:blip r:embed="rId7"/>
          <a:stretch>
            <a:fillRect/>
          </a:stretch>
        </p:blipFill>
        <p:spPr>
          <a:xfrm>
            <a:off x="5414047" y="3157224"/>
            <a:ext cx="796316" cy="579576"/>
          </a:xfrm>
          <a:prstGeom prst="rect">
            <a:avLst/>
          </a:prstGeom>
        </p:spPr>
      </p:pic>
      <p:sp>
        <p:nvSpPr>
          <p:cNvPr id="26" name="Wolke 25"/>
          <p:cNvSpPr/>
          <p:nvPr/>
        </p:nvSpPr>
        <p:spPr bwMode="auto">
          <a:xfrm>
            <a:off x="4692834" y="4409211"/>
            <a:ext cx="2759486" cy="1772514"/>
          </a:xfrm>
          <a:prstGeom prst="cloud">
            <a:avLst/>
          </a:prstGeom>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anose="020B0604020202020204" pitchFamily="34" charset="0"/>
              </a:rPr>
              <a:t>The Grid</a:t>
            </a:r>
          </a:p>
        </p:txBody>
      </p:sp>
      <p:pic>
        <p:nvPicPr>
          <p:cNvPr id="28" name="Grafik 27"/>
          <p:cNvPicPr>
            <a:picLocks noChangeAspect="1"/>
          </p:cNvPicPr>
          <p:nvPr/>
        </p:nvPicPr>
        <p:blipFill>
          <a:blip r:embed="rId8"/>
          <a:stretch>
            <a:fillRect/>
          </a:stretch>
        </p:blipFill>
        <p:spPr>
          <a:xfrm>
            <a:off x="5579060" y="4547285"/>
            <a:ext cx="563438" cy="649152"/>
          </a:xfrm>
          <a:prstGeom prst="rect">
            <a:avLst/>
          </a:prstGeom>
        </p:spPr>
      </p:pic>
      <p:pic>
        <p:nvPicPr>
          <p:cNvPr id="29" name="Grafik 28"/>
          <p:cNvPicPr>
            <a:picLocks noChangeAspect="1"/>
          </p:cNvPicPr>
          <p:nvPr/>
        </p:nvPicPr>
        <p:blipFill>
          <a:blip r:embed="rId9"/>
          <a:stretch>
            <a:fillRect/>
          </a:stretch>
        </p:blipFill>
        <p:spPr>
          <a:xfrm>
            <a:off x="4860032" y="5418740"/>
            <a:ext cx="564833" cy="458532"/>
          </a:xfrm>
          <a:prstGeom prst="rect">
            <a:avLst/>
          </a:prstGeom>
        </p:spPr>
      </p:pic>
      <p:pic>
        <p:nvPicPr>
          <p:cNvPr id="30" name="Grafik 29"/>
          <p:cNvPicPr>
            <a:picLocks noChangeAspect="1"/>
          </p:cNvPicPr>
          <p:nvPr/>
        </p:nvPicPr>
        <p:blipFill>
          <a:blip r:embed="rId9"/>
          <a:stretch>
            <a:fillRect/>
          </a:stretch>
        </p:blipFill>
        <p:spPr>
          <a:xfrm>
            <a:off x="6743471" y="5304251"/>
            <a:ext cx="564833" cy="458532"/>
          </a:xfrm>
          <a:prstGeom prst="rect">
            <a:avLst/>
          </a:prstGeom>
        </p:spPr>
      </p:pic>
      <p:pic>
        <p:nvPicPr>
          <p:cNvPr id="31" name="Grafik 30"/>
          <p:cNvPicPr>
            <a:picLocks noChangeAspect="1"/>
          </p:cNvPicPr>
          <p:nvPr/>
        </p:nvPicPr>
        <p:blipFill>
          <a:blip r:embed="rId8"/>
          <a:stretch>
            <a:fillRect/>
          </a:stretch>
        </p:blipFill>
        <p:spPr>
          <a:xfrm>
            <a:off x="6096794" y="5444144"/>
            <a:ext cx="563438" cy="649152"/>
          </a:xfrm>
          <a:prstGeom prst="rect">
            <a:avLst/>
          </a:prstGeom>
        </p:spPr>
      </p:pic>
      <p:pic>
        <p:nvPicPr>
          <p:cNvPr id="32" name="Grafik 31"/>
          <p:cNvPicPr>
            <a:picLocks noChangeAspect="1"/>
          </p:cNvPicPr>
          <p:nvPr/>
        </p:nvPicPr>
        <p:blipFill>
          <a:blip r:embed="rId10"/>
          <a:stretch>
            <a:fillRect/>
          </a:stretch>
        </p:blipFill>
        <p:spPr>
          <a:xfrm>
            <a:off x="6699172" y="4797152"/>
            <a:ext cx="753148" cy="386521"/>
          </a:xfrm>
          <a:prstGeom prst="rect">
            <a:avLst/>
          </a:prstGeom>
        </p:spPr>
      </p:pic>
      <p:pic>
        <p:nvPicPr>
          <p:cNvPr id="35" name="Grafik 34"/>
          <p:cNvPicPr>
            <a:picLocks noChangeAspect="1"/>
          </p:cNvPicPr>
          <p:nvPr/>
        </p:nvPicPr>
        <p:blipFill>
          <a:blip r:embed="rId11"/>
          <a:stretch>
            <a:fillRect/>
          </a:stretch>
        </p:blipFill>
        <p:spPr>
          <a:xfrm>
            <a:off x="6228184" y="4509120"/>
            <a:ext cx="417725" cy="608275"/>
          </a:xfrm>
          <a:prstGeom prst="rect">
            <a:avLst/>
          </a:prstGeom>
        </p:spPr>
      </p:pic>
      <p:pic>
        <p:nvPicPr>
          <p:cNvPr id="36" name="Grafik 35"/>
          <p:cNvPicPr>
            <a:picLocks noChangeAspect="1"/>
          </p:cNvPicPr>
          <p:nvPr/>
        </p:nvPicPr>
        <p:blipFill>
          <a:blip r:embed="rId11"/>
          <a:stretch>
            <a:fillRect/>
          </a:stretch>
        </p:blipFill>
        <p:spPr>
          <a:xfrm>
            <a:off x="5508104" y="5414802"/>
            <a:ext cx="417725" cy="608275"/>
          </a:xfrm>
          <a:prstGeom prst="rect">
            <a:avLst/>
          </a:prstGeom>
        </p:spPr>
      </p:pic>
      <p:pic>
        <p:nvPicPr>
          <p:cNvPr id="37" name="Grafik 36"/>
          <p:cNvPicPr>
            <a:picLocks noChangeAspect="1"/>
          </p:cNvPicPr>
          <p:nvPr/>
        </p:nvPicPr>
        <p:blipFill>
          <a:blip r:embed="rId11"/>
          <a:stretch>
            <a:fillRect/>
          </a:stretch>
        </p:blipFill>
        <p:spPr>
          <a:xfrm>
            <a:off x="5004048" y="4692933"/>
            <a:ext cx="417725" cy="608275"/>
          </a:xfrm>
          <a:prstGeom prst="rect">
            <a:avLst/>
          </a:prstGeom>
        </p:spPr>
      </p:pic>
      <p:cxnSp>
        <p:nvCxnSpPr>
          <p:cNvPr id="38" name="Gekrümmte Verbindung 37"/>
          <p:cNvCxnSpPr>
            <a:stCxn id="28" idx="1"/>
            <a:endCxn id="37" idx="3"/>
          </p:cNvCxnSpPr>
          <p:nvPr/>
        </p:nvCxnSpPr>
        <p:spPr bwMode="auto">
          <a:xfrm rot="10800000" flipV="1">
            <a:off x="5421774" y="4871861"/>
            <a:ext cx="157287" cy="125210"/>
          </a:xfrm>
          <a:prstGeom prst="curvedConnector3">
            <a:avLst>
              <a:gd name="adj1" fmla="val 50000"/>
            </a:avLst>
          </a:prstGeom>
          <a:solidFill>
            <a:schemeClr val="tx2">
              <a:alpha val="89999"/>
            </a:schemeClr>
          </a:solidFill>
          <a:ln w="12700" cap="flat" cmpd="sng" algn="ctr">
            <a:solidFill>
              <a:schemeClr val="tx2">
                <a:lumMod val="50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Gekrümmte Verbindung 38"/>
          <p:cNvCxnSpPr>
            <a:stCxn id="37" idx="2"/>
            <a:endCxn id="29" idx="0"/>
          </p:cNvCxnSpPr>
          <p:nvPr/>
        </p:nvCxnSpPr>
        <p:spPr bwMode="auto">
          <a:xfrm rot="5400000">
            <a:off x="5118914" y="5324743"/>
            <a:ext cx="117532" cy="70462"/>
          </a:xfrm>
          <a:prstGeom prst="curvedConnector3">
            <a:avLst>
              <a:gd name="adj1" fmla="val 50000"/>
            </a:avLst>
          </a:prstGeom>
          <a:solidFill>
            <a:schemeClr val="tx2">
              <a:alpha val="89999"/>
            </a:schemeClr>
          </a:solidFill>
          <a:ln w="12700" cap="flat" cmpd="sng" algn="ctr">
            <a:solidFill>
              <a:schemeClr val="tx2">
                <a:lumMod val="50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Gekrümmte Verbindung 42"/>
          <p:cNvCxnSpPr>
            <a:stCxn id="36" idx="1"/>
            <a:endCxn id="29" idx="3"/>
          </p:cNvCxnSpPr>
          <p:nvPr/>
        </p:nvCxnSpPr>
        <p:spPr bwMode="auto">
          <a:xfrm rot="10800000">
            <a:off x="5424866" y="5648006"/>
            <a:ext cx="83239" cy="70934"/>
          </a:xfrm>
          <a:prstGeom prst="curvedConnector3">
            <a:avLst>
              <a:gd name="adj1" fmla="val 50000"/>
            </a:avLst>
          </a:prstGeom>
          <a:solidFill>
            <a:schemeClr val="tx2">
              <a:alpha val="89999"/>
            </a:schemeClr>
          </a:solidFill>
          <a:ln w="12700" cap="flat" cmpd="sng" algn="ctr">
            <a:solidFill>
              <a:schemeClr val="tx2">
                <a:lumMod val="50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Gekrümmte Verbindung 45"/>
          <p:cNvCxnSpPr>
            <a:stCxn id="35" idx="1"/>
            <a:endCxn id="28" idx="3"/>
          </p:cNvCxnSpPr>
          <p:nvPr/>
        </p:nvCxnSpPr>
        <p:spPr bwMode="auto">
          <a:xfrm rot="10800000" flipV="1">
            <a:off x="6142498" y="4813257"/>
            <a:ext cx="85686" cy="58603"/>
          </a:xfrm>
          <a:prstGeom prst="curvedConnector3">
            <a:avLst>
              <a:gd name="adj1" fmla="val 50000"/>
            </a:avLst>
          </a:prstGeom>
          <a:solidFill>
            <a:schemeClr val="tx2">
              <a:alpha val="89999"/>
            </a:schemeClr>
          </a:solidFill>
          <a:ln w="12700" cap="flat" cmpd="sng" algn="ctr">
            <a:solidFill>
              <a:schemeClr val="tx2">
                <a:lumMod val="50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Gekrümmte Verbindung 48"/>
          <p:cNvCxnSpPr>
            <a:stCxn id="32" idx="1"/>
            <a:endCxn id="35" idx="3"/>
          </p:cNvCxnSpPr>
          <p:nvPr/>
        </p:nvCxnSpPr>
        <p:spPr bwMode="auto">
          <a:xfrm rot="10800000">
            <a:off x="6645910" y="4813259"/>
            <a:ext cx="53263" cy="177155"/>
          </a:xfrm>
          <a:prstGeom prst="curvedConnector3">
            <a:avLst>
              <a:gd name="adj1" fmla="val 50000"/>
            </a:avLst>
          </a:prstGeom>
          <a:solidFill>
            <a:schemeClr val="tx2">
              <a:alpha val="89999"/>
            </a:schemeClr>
          </a:solidFill>
          <a:ln w="12700" cap="flat" cmpd="sng" algn="ctr">
            <a:solidFill>
              <a:schemeClr val="tx2">
                <a:lumMod val="50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Gekrümmte Verbindung 51"/>
          <p:cNvCxnSpPr>
            <a:endCxn id="30" idx="0"/>
          </p:cNvCxnSpPr>
          <p:nvPr/>
        </p:nvCxnSpPr>
        <p:spPr bwMode="auto">
          <a:xfrm rot="16200000" flipH="1">
            <a:off x="6965440" y="5243803"/>
            <a:ext cx="120574" cy="321"/>
          </a:xfrm>
          <a:prstGeom prst="curvedConnector3">
            <a:avLst>
              <a:gd name="adj1" fmla="val 50000"/>
            </a:avLst>
          </a:prstGeom>
          <a:solidFill>
            <a:schemeClr val="tx2">
              <a:alpha val="89999"/>
            </a:schemeClr>
          </a:solidFill>
          <a:ln w="12700" cap="flat" cmpd="sng" algn="ctr">
            <a:solidFill>
              <a:schemeClr val="tx2">
                <a:lumMod val="50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Gekrümmte Verbindung 54"/>
          <p:cNvCxnSpPr>
            <a:stCxn id="31" idx="3"/>
            <a:endCxn id="30" idx="1"/>
          </p:cNvCxnSpPr>
          <p:nvPr/>
        </p:nvCxnSpPr>
        <p:spPr bwMode="auto">
          <a:xfrm flipV="1">
            <a:off x="6660232" y="5533517"/>
            <a:ext cx="83239" cy="235203"/>
          </a:xfrm>
          <a:prstGeom prst="curvedConnector3">
            <a:avLst>
              <a:gd name="adj1" fmla="val 50000"/>
            </a:avLst>
          </a:prstGeom>
          <a:solidFill>
            <a:schemeClr val="tx2">
              <a:alpha val="89999"/>
            </a:schemeClr>
          </a:solidFill>
          <a:ln w="12700" cap="flat" cmpd="sng" algn="ctr">
            <a:solidFill>
              <a:schemeClr val="tx2">
                <a:lumMod val="50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Gekrümmte Verbindung 57"/>
          <p:cNvCxnSpPr>
            <a:stCxn id="31" idx="1"/>
            <a:endCxn id="36" idx="3"/>
          </p:cNvCxnSpPr>
          <p:nvPr/>
        </p:nvCxnSpPr>
        <p:spPr bwMode="auto">
          <a:xfrm rot="10800000">
            <a:off x="5925830" y="5718940"/>
            <a:ext cx="170965" cy="49780"/>
          </a:xfrm>
          <a:prstGeom prst="curvedConnector3">
            <a:avLst>
              <a:gd name="adj1" fmla="val 50000"/>
            </a:avLst>
          </a:prstGeom>
          <a:solidFill>
            <a:schemeClr val="tx2">
              <a:alpha val="89999"/>
            </a:schemeClr>
          </a:solidFill>
          <a:ln w="12700" cap="flat" cmpd="sng" algn="ctr">
            <a:solidFill>
              <a:schemeClr val="tx2">
                <a:lumMod val="50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Abgerundetes Rechteck 39"/>
          <p:cNvSpPr/>
          <p:nvPr/>
        </p:nvSpPr>
        <p:spPr bwMode="auto">
          <a:xfrm>
            <a:off x="2545957" y="4185449"/>
            <a:ext cx="1976502" cy="346046"/>
          </a:xfrm>
          <a:prstGeom prst="roundRect">
            <a:avLst>
              <a:gd name="adj" fmla="val 9572"/>
            </a:avLst>
          </a:prstGeom>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anose="020B0604020202020204" pitchFamily="34" charset="0"/>
              </a:rPr>
              <a:t>Grid Middleware</a:t>
            </a:r>
          </a:p>
        </p:txBody>
      </p:sp>
      <p:cxnSp>
        <p:nvCxnSpPr>
          <p:cNvPr id="41" name="Gekrümmte Verbindung 40"/>
          <p:cNvCxnSpPr>
            <a:stCxn id="40" idx="1"/>
          </p:cNvCxnSpPr>
          <p:nvPr/>
        </p:nvCxnSpPr>
        <p:spPr bwMode="auto">
          <a:xfrm rot="10800000" flipH="1">
            <a:off x="2545956" y="3693352"/>
            <a:ext cx="398939" cy="665121"/>
          </a:xfrm>
          <a:prstGeom prst="curvedConnector4">
            <a:avLst>
              <a:gd name="adj1" fmla="val -57302"/>
              <a:gd name="adj2" fmla="val 63007"/>
            </a:avLst>
          </a:prstGeom>
          <a:solidFill>
            <a:schemeClr val="tx2">
              <a:alpha val="89999"/>
            </a:schemeClr>
          </a:solidFill>
          <a:ln w="22225" cap="flat" cmpd="sng" algn="ctr">
            <a:solidFill>
              <a:schemeClr val="tx2">
                <a:lumMod val="50000"/>
              </a:schemeClr>
            </a:solidFill>
            <a:prstDash val="sysDash"/>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Ellipse 41"/>
          <p:cNvSpPr/>
          <p:nvPr/>
        </p:nvSpPr>
        <p:spPr bwMode="auto">
          <a:xfrm>
            <a:off x="1709489" y="3750299"/>
            <a:ext cx="926096" cy="361458"/>
          </a:xfrm>
          <a:prstGeom prst="ellipse">
            <a:avLst/>
          </a:prstGeom>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anose="020B0604020202020204" pitchFamily="34" charset="0"/>
              </a:rPr>
              <a:t>Task</a:t>
            </a:r>
          </a:p>
        </p:txBody>
      </p:sp>
      <p:cxnSp>
        <p:nvCxnSpPr>
          <p:cNvPr id="44" name="Gekrümmte Verbindung 43"/>
          <p:cNvCxnSpPr>
            <a:stCxn id="36" idx="2"/>
            <a:endCxn id="40" idx="2"/>
          </p:cNvCxnSpPr>
          <p:nvPr/>
        </p:nvCxnSpPr>
        <p:spPr bwMode="auto">
          <a:xfrm rot="5400000" flipH="1">
            <a:off x="3879797" y="4185907"/>
            <a:ext cx="1491582" cy="2182759"/>
          </a:xfrm>
          <a:prstGeom prst="curvedConnector3">
            <a:avLst>
              <a:gd name="adj1" fmla="val -15326"/>
            </a:avLst>
          </a:prstGeom>
          <a:solidFill>
            <a:schemeClr val="tx2">
              <a:alpha val="89999"/>
            </a:schemeClr>
          </a:solidFill>
          <a:ln w="22225" cap="flat" cmpd="sng" algn="ctr">
            <a:solidFill>
              <a:schemeClr val="tx2">
                <a:lumMod val="50000"/>
              </a:schemeClr>
            </a:solidFill>
            <a:prstDash val="sysDash"/>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Ellipse 44"/>
          <p:cNvSpPr/>
          <p:nvPr/>
        </p:nvSpPr>
        <p:spPr bwMode="auto">
          <a:xfrm>
            <a:off x="3896301" y="5940408"/>
            <a:ext cx="926096" cy="361458"/>
          </a:xfrm>
          <a:prstGeom prst="ellipse">
            <a:avLst/>
          </a:prstGeom>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anose="020B0604020202020204" pitchFamily="34" charset="0"/>
              </a:rPr>
              <a:t>Task</a:t>
            </a:r>
          </a:p>
        </p:txBody>
      </p:sp>
      <p:sp>
        <p:nvSpPr>
          <p:cNvPr id="47" name="Inhaltsplatzhalter 2"/>
          <p:cNvSpPr>
            <a:spLocks noGrp="1"/>
          </p:cNvSpPr>
          <p:nvPr>
            <p:ph idx="1"/>
          </p:nvPr>
        </p:nvSpPr>
        <p:spPr>
          <a:xfrm>
            <a:off x="539750" y="2289175"/>
            <a:ext cx="8061325" cy="3702050"/>
          </a:xfrm>
        </p:spPr>
        <p:txBody>
          <a:bodyPr/>
          <a:lstStyle/>
          <a:p>
            <a:r>
              <a:rPr lang="en-US" dirty="0"/>
              <a:t>Grid Computing is the virtualization of all resources …</a:t>
            </a:r>
            <a:endParaRPr lang="en-US" b="1" dirty="0">
              <a:solidFill>
                <a:schemeClr val="tx2">
                  <a:lumMod val="50000"/>
                </a:schemeClr>
              </a:solidFill>
            </a:endParaRPr>
          </a:p>
          <a:p>
            <a:endParaRPr lang="en-US" b="1" dirty="0">
              <a:solidFill>
                <a:schemeClr val="tx2">
                  <a:lumMod val="50000"/>
                </a:schemeClr>
              </a:solidFill>
            </a:endParaRPr>
          </a:p>
          <a:p>
            <a:endParaRPr lang="en-US" b="1" dirty="0"/>
          </a:p>
        </p:txBody>
      </p:sp>
    </p:spTree>
    <p:extLst>
      <p:ext uri="{BB962C8B-B14F-4D97-AF65-F5344CB8AC3E}">
        <p14:creationId xmlns:p14="http://schemas.microsoft.com/office/powerpoint/2010/main" val="111749304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Successors of MapReduce</a:t>
            </a:r>
            <a:endParaRPr lang="en-IE" dirty="0"/>
          </a:p>
        </p:txBody>
      </p:sp>
      <p:sp>
        <p:nvSpPr>
          <p:cNvPr id="3" name="Content Placeholder 2"/>
          <p:cNvSpPr>
            <a:spLocks noGrp="1"/>
          </p:cNvSpPr>
          <p:nvPr>
            <p:ph idx="1"/>
          </p:nvPr>
        </p:nvSpPr>
        <p:spPr>
          <a:xfrm>
            <a:off x="539650" y="1989336"/>
            <a:ext cx="4392390" cy="4297183"/>
          </a:xfrm>
        </p:spPr>
        <p:txBody>
          <a:bodyPr/>
          <a:lstStyle/>
          <a:p>
            <a:r>
              <a:rPr lang="en-US" dirty="0"/>
              <a:t>MapReduce/Hadoop spawned several 2</a:t>
            </a:r>
            <a:r>
              <a:rPr lang="en-US" baseline="30000" dirty="0"/>
              <a:t>nd</a:t>
            </a:r>
            <a:r>
              <a:rPr lang="en-US" dirty="0"/>
              <a:t> generation data processing frameworks</a:t>
            </a:r>
          </a:p>
          <a:p>
            <a:pPr lvl="1">
              <a:buFont typeface="Arial" panose="020B0604020202020204" pitchFamily="34" charset="0"/>
              <a:buChar char="•"/>
            </a:pPr>
            <a:r>
              <a:rPr lang="en-US" dirty="0"/>
              <a:t>Address the shortcomings of classic MapReduce</a:t>
            </a:r>
          </a:p>
          <a:p>
            <a:pPr lvl="1">
              <a:buFont typeface="Arial" panose="020B0604020202020204" pitchFamily="34" charset="0"/>
              <a:buChar char="•"/>
            </a:pPr>
            <a:r>
              <a:rPr lang="en-US" dirty="0"/>
              <a:t>Some are specialized, some general purpose </a:t>
            </a:r>
            <a:endParaRPr lang="en-IE" dirty="0"/>
          </a:p>
        </p:txBody>
      </p:sp>
      <p:sp>
        <p:nvSpPr>
          <p:cNvPr id="4" name="Footer Placeholder 3"/>
          <p:cNvSpPr>
            <a:spLocks noGrp="1"/>
          </p:cNvSpPr>
          <p:nvPr>
            <p:ph type="ftr" sz="quarter" idx="11"/>
          </p:nvPr>
        </p:nvSpPr>
        <p:spPr>
          <a:xfrm>
            <a:off x="539650" y="6381328"/>
            <a:ext cx="6624638" cy="152400"/>
          </a:xfrm>
        </p:spPr>
        <p:txBody>
          <a:bodyPr/>
          <a:lstStyle/>
          <a:p>
            <a:r>
              <a:rPr lang="en-US" dirty="0" err="1"/>
              <a:t>Danh</a:t>
            </a:r>
            <a:r>
              <a:rPr lang="en-US" dirty="0"/>
              <a:t> Le Phuoc, TU Berlin, Distributed Algorithms 2018/19</a:t>
            </a:r>
          </a:p>
        </p:txBody>
      </p:sp>
      <p:pic>
        <p:nvPicPr>
          <p:cNvPr id="6" name="Picture 5"/>
          <p:cNvPicPr>
            <a:picLocks noChangeAspect="1"/>
          </p:cNvPicPr>
          <p:nvPr/>
        </p:nvPicPr>
        <p:blipFill>
          <a:blip r:embed="rId2"/>
          <a:stretch>
            <a:fillRect/>
          </a:stretch>
        </p:blipFill>
        <p:spPr>
          <a:xfrm>
            <a:off x="5364088" y="2061314"/>
            <a:ext cx="2592288" cy="1016177"/>
          </a:xfrm>
          <a:prstGeom prst="rect">
            <a:avLst/>
          </a:prstGeom>
        </p:spPr>
      </p:pic>
      <p:pic>
        <p:nvPicPr>
          <p:cNvPr id="7" name="Picture 6"/>
          <p:cNvPicPr>
            <a:picLocks noChangeAspect="1"/>
          </p:cNvPicPr>
          <p:nvPr/>
        </p:nvPicPr>
        <p:blipFill>
          <a:blip r:embed="rId3"/>
          <a:stretch>
            <a:fillRect/>
          </a:stretch>
        </p:blipFill>
        <p:spPr>
          <a:xfrm>
            <a:off x="6996055" y="2992854"/>
            <a:ext cx="1605020" cy="822572"/>
          </a:xfrm>
          <a:prstGeom prst="rect">
            <a:avLst/>
          </a:prstGeom>
        </p:spPr>
      </p:pic>
      <p:pic>
        <p:nvPicPr>
          <p:cNvPr id="4098" name="Picture 2" descr="https://spark.apache.org/images/spark-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6975" y="4027099"/>
            <a:ext cx="1451750" cy="77089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5"/>
          <a:stretch>
            <a:fillRect/>
          </a:stretch>
        </p:blipFill>
        <p:spPr>
          <a:xfrm>
            <a:off x="7095566" y="5324430"/>
            <a:ext cx="1719212" cy="484505"/>
          </a:xfrm>
          <a:prstGeom prst="rect">
            <a:avLst/>
          </a:prstGeom>
        </p:spPr>
      </p:pic>
      <p:pic>
        <p:nvPicPr>
          <p:cNvPr id="4100" name="Picture 4" descr="https://flink.apache.org/img/navbar-brand-logo.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91055" y="3519077"/>
            <a:ext cx="1905000" cy="981076"/>
          </a:xfrm>
          <a:prstGeom prst="rect">
            <a:avLst/>
          </a:prstGeom>
          <a:noFill/>
          <a:extLst>
            <a:ext uri="{909E8E84-426E-40DD-AFC4-6F175D3DCCD1}">
              <a14:hiddenFill xmlns:a14="http://schemas.microsoft.com/office/drawing/2010/main">
                <a:solidFill>
                  <a:srgbClr val="FFFFFF"/>
                </a:solidFill>
              </a14:hiddenFill>
            </a:ext>
          </a:extLst>
        </p:spPr>
      </p:pic>
      <p:sp>
        <p:nvSpPr>
          <p:cNvPr id="9" name="Foliennummernplatzhalter 8"/>
          <p:cNvSpPr>
            <a:spLocks noGrp="1"/>
          </p:cNvSpPr>
          <p:nvPr>
            <p:ph type="sldNum" sz="quarter" idx="11"/>
          </p:nvPr>
        </p:nvSpPr>
        <p:spPr/>
        <p:txBody>
          <a:bodyPr/>
          <a:lstStyle/>
          <a:p>
            <a:r>
              <a:rPr lang="de-DE"/>
              <a:t>Slide </a:t>
            </a:r>
            <a:fld id="{DDA20590-EC26-DE40-BF83-8E86F34B783D}" type="slidenum">
              <a:rPr lang="de-DE" smtClean="0"/>
              <a:pPr/>
              <a:t>70</a:t>
            </a:fld>
            <a:endParaRPr lang="de-DE" dirty="0"/>
          </a:p>
        </p:txBody>
      </p:sp>
    </p:spTree>
    <p:extLst>
      <p:ext uri="{BB962C8B-B14F-4D97-AF65-F5344CB8AC3E}">
        <p14:creationId xmlns:p14="http://schemas.microsoft.com/office/powerpoint/2010/main" val="206408771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Integrating Big Data, Cloud, IoT</a:t>
            </a:r>
          </a:p>
        </p:txBody>
      </p:sp>
      <p:sp>
        <p:nvSpPr>
          <p:cNvPr id="3" name="Inhaltsplatzhalter 2"/>
          <p:cNvSpPr>
            <a:spLocks noGrp="1"/>
          </p:cNvSpPr>
          <p:nvPr>
            <p:ph idx="1"/>
          </p:nvPr>
        </p:nvSpPr>
        <p:spPr/>
        <p:txBody>
          <a:bodyPr/>
          <a:lstStyle/>
          <a:p>
            <a:pPr>
              <a:buFont typeface="Arial" panose="020B0604020202020204" pitchFamily="34" charset="0"/>
              <a:buChar char="•"/>
            </a:pPr>
            <a:r>
              <a:rPr lang="en-US" dirty="0"/>
              <a:t>The IoT provides the data</a:t>
            </a:r>
          </a:p>
          <a:p>
            <a:pPr>
              <a:buFont typeface="Arial" panose="020B0604020202020204" pitchFamily="34" charset="0"/>
              <a:buChar char="•"/>
            </a:pPr>
            <a:r>
              <a:rPr lang="en-US" dirty="0"/>
              <a:t>The Cloud provides the resources to process the data</a:t>
            </a:r>
          </a:p>
          <a:p>
            <a:pPr>
              <a:buFont typeface="Arial" panose="020B0604020202020204" pitchFamily="34" charset="0"/>
              <a:buChar char="•"/>
            </a:pPr>
            <a:r>
              <a:rPr lang="en-US" dirty="0"/>
              <a:t>Big Data provides the mechanisms required to gain benefit from the data</a:t>
            </a:r>
          </a:p>
          <a:p>
            <a:pPr>
              <a:buFont typeface="Arial" panose="020B0604020202020204" pitchFamily="34" charset="0"/>
              <a:buChar char="•"/>
            </a:pPr>
            <a:endParaRPr lang="en-US" dirty="0"/>
          </a:p>
          <a:p>
            <a:pPr marL="0" indent="0"/>
            <a:r>
              <a:rPr lang="en-US" dirty="0"/>
              <a:t>How to connect them?</a:t>
            </a:r>
          </a:p>
        </p:txBody>
      </p:sp>
      <p:sp>
        <p:nvSpPr>
          <p:cNvPr id="4" name="Fußzeilenplatzhalter 3"/>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5" name="Foliennummernplatzhalter 4"/>
          <p:cNvSpPr>
            <a:spLocks noGrp="1"/>
          </p:cNvSpPr>
          <p:nvPr>
            <p:ph type="sldNum" sz="quarter" idx="11"/>
          </p:nvPr>
        </p:nvSpPr>
        <p:spPr/>
        <p:txBody>
          <a:bodyPr/>
          <a:lstStyle/>
          <a:p>
            <a:r>
              <a:rPr lang="de-DE"/>
              <a:t>Slide </a:t>
            </a:r>
            <a:fld id="{DDA20590-EC26-DE40-BF83-8E86F34B783D}" type="slidenum">
              <a:rPr lang="de-DE" smtClean="0"/>
              <a:pPr/>
              <a:t>71</a:t>
            </a:fld>
            <a:endParaRPr lang="de-DE" dirty="0"/>
          </a:p>
        </p:txBody>
      </p:sp>
    </p:spTree>
    <p:extLst>
      <p:ext uri="{BB962C8B-B14F-4D97-AF65-F5344CB8AC3E}">
        <p14:creationId xmlns:p14="http://schemas.microsoft.com/office/powerpoint/2010/main" val="203603028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Wolke 10"/>
          <p:cNvSpPr/>
          <p:nvPr/>
        </p:nvSpPr>
        <p:spPr>
          <a:xfrm>
            <a:off x="1210069" y="2305051"/>
            <a:ext cx="6818315" cy="1719504"/>
          </a:xfrm>
          <a:prstGeom prst="cloud">
            <a:avLst/>
          </a:prstGeom>
        </p:spPr>
        <p:style>
          <a:lnRef idx="1">
            <a:schemeClr val="accent1"/>
          </a:lnRef>
          <a:fillRef idx="2">
            <a:schemeClr val="accent1"/>
          </a:fillRef>
          <a:effectRef idx="1">
            <a:schemeClr val="accent1"/>
          </a:effectRef>
          <a:fontRef idx="minor">
            <a:schemeClr val="dk1"/>
          </a:fontRef>
        </p:style>
        <p:txBody>
          <a:bodyPr rtlCol="0" anchor="t"/>
          <a:lstStyle/>
          <a:p>
            <a:r>
              <a:rPr lang="en-US" dirty="0"/>
              <a:t>Cloud</a:t>
            </a:r>
          </a:p>
        </p:txBody>
      </p:sp>
      <p:sp>
        <p:nvSpPr>
          <p:cNvPr id="3" name="Inhaltsplatzhalter 2"/>
          <p:cNvSpPr>
            <a:spLocks noGrp="1"/>
          </p:cNvSpPr>
          <p:nvPr>
            <p:ph idx="1"/>
          </p:nvPr>
        </p:nvSpPr>
        <p:spPr/>
        <p:txBody>
          <a:bodyPr/>
          <a:lstStyle/>
          <a:p>
            <a:pPr marL="0" indent="0"/>
            <a:r>
              <a:rPr lang="en-US" dirty="0"/>
              <a:t>Many solution for the integration of IoT and Cloud Computing concepts follow the Sensor-Virtualization approach </a:t>
            </a:r>
          </a:p>
        </p:txBody>
      </p:sp>
      <p:sp>
        <p:nvSpPr>
          <p:cNvPr id="41" name="Abgerundetes Rechteck 40"/>
          <p:cNvSpPr/>
          <p:nvPr/>
        </p:nvSpPr>
        <p:spPr bwMode="auto">
          <a:xfrm>
            <a:off x="2339752" y="2885115"/>
            <a:ext cx="3724957" cy="900235"/>
          </a:xfrm>
          <a:prstGeom prst="roundRect">
            <a:avLst/>
          </a:prstGeom>
          <a:ln>
            <a:headEnd type="none" w="med" len="med"/>
            <a:tailEnd type="none" w="med" len="med"/>
          </a:ln>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ea typeface="ＭＳ Ｐゴシック" charset="0"/>
              </a:rPr>
              <a:t>Sensor-Virtualization</a:t>
            </a:r>
            <a:r>
              <a:rPr kumimoji="0" lang="en-US" sz="1200" b="1" i="0" u="none" strike="noStrike" cap="none" normalizeH="0" dirty="0">
                <a:ln>
                  <a:noFill/>
                </a:ln>
                <a:solidFill>
                  <a:schemeClr val="tx1"/>
                </a:solidFill>
                <a:effectLst/>
                <a:latin typeface="Arial" charset="0"/>
                <a:ea typeface="ＭＳ Ｐゴシック" charset="0"/>
              </a:rPr>
              <a:t> Service</a:t>
            </a:r>
            <a:endParaRPr kumimoji="0" lang="en-US" sz="1200" b="1" i="0" u="none" strike="noStrike" cap="none" normalizeH="0" baseline="0" dirty="0">
              <a:ln>
                <a:noFill/>
              </a:ln>
              <a:solidFill>
                <a:schemeClr val="tx1"/>
              </a:solidFill>
              <a:effectLst/>
              <a:latin typeface="Arial" charset="0"/>
              <a:ea typeface="ＭＳ Ｐゴシック" charset="0"/>
            </a:endParaRPr>
          </a:p>
        </p:txBody>
      </p:sp>
      <p:sp>
        <p:nvSpPr>
          <p:cNvPr id="2" name="Titel 1"/>
          <p:cNvSpPr>
            <a:spLocks noGrp="1"/>
          </p:cNvSpPr>
          <p:nvPr>
            <p:ph type="title"/>
          </p:nvPr>
        </p:nvSpPr>
        <p:spPr/>
        <p:txBody>
          <a:bodyPr/>
          <a:lstStyle/>
          <a:p>
            <a:r>
              <a:rPr lang="en-US" dirty="0"/>
              <a:t>Integrating Big Data, Cloud, IoT</a:t>
            </a:r>
          </a:p>
        </p:txBody>
      </p:sp>
      <p:sp>
        <p:nvSpPr>
          <p:cNvPr id="4" name="Fußzeilenplatzhalter 3"/>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5" name="Foliennummernplatzhalter 4"/>
          <p:cNvSpPr>
            <a:spLocks noGrp="1"/>
          </p:cNvSpPr>
          <p:nvPr>
            <p:ph type="sldNum" sz="quarter" idx="11"/>
          </p:nvPr>
        </p:nvSpPr>
        <p:spPr/>
        <p:txBody>
          <a:bodyPr/>
          <a:lstStyle/>
          <a:p>
            <a:r>
              <a:rPr lang="de-DE"/>
              <a:t>Slide </a:t>
            </a:r>
            <a:fld id="{DDA20590-EC26-DE40-BF83-8E86F34B783D}" type="slidenum">
              <a:rPr lang="de-DE" smtClean="0"/>
              <a:pPr/>
              <a:t>72</a:t>
            </a:fld>
            <a:endParaRPr lang="de-DE" dirty="0"/>
          </a:p>
        </p:txBody>
      </p:sp>
      <p:sp>
        <p:nvSpPr>
          <p:cNvPr id="6" name="Abgerundetes Rechteck 5"/>
          <p:cNvSpPr/>
          <p:nvPr/>
        </p:nvSpPr>
        <p:spPr>
          <a:xfrm>
            <a:off x="6610443" y="4954017"/>
            <a:ext cx="805724" cy="21798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t>Gateway</a:t>
            </a:r>
          </a:p>
        </p:txBody>
      </p:sp>
      <p:sp>
        <p:nvSpPr>
          <p:cNvPr id="7" name="Abgerundetes Rechteck 6"/>
          <p:cNvSpPr/>
          <p:nvPr/>
        </p:nvSpPr>
        <p:spPr>
          <a:xfrm>
            <a:off x="4255215" y="5028124"/>
            <a:ext cx="805724" cy="21798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t>Gateway</a:t>
            </a:r>
          </a:p>
        </p:txBody>
      </p:sp>
      <p:sp>
        <p:nvSpPr>
          <p:cNvPr id="8" name="Textfeld 7"/>
          <p:cNvSpPr txBox="1"/>
          <p:nvPr/>
        </p:nvSpPr>
        <p:spPr>
          <a:xfrm>
            <a:off x="473793" y="3529728"/>
            <a:ext cx="618876" cy="469113"/>
          </a:xfrm>
          <a:prstGeom prst="rect">
            <a:avLst/>
          </a:prstGeom>
          <a:noFill/>
        </p:spPr>
        <p:txBody>
          <a:bodyPr wrap="none" rtlCol="0">
            <a:spAutoFit/>
          </a:bodyPr>
          <a:lstStyle/>
          <a:p>
            <a:r>
              <a:rPr lang="de-DE" dirty="0">
                <a:solidFill>
                  <a:schemeClr val="accent1">
                    <a:lumMod val="50000"/>
                  </a:schemeClr>
                </a:solidFill>
                <a:latin typeface="Impact" panose="020B0806030902050204" pitchFamily="34" charset="0"/>
              </a:rPr>
              <a:t>Virtual </a:t>
            </a:r>
          </a:p>
          <a:p>
            <a:r>
              <a:rPr lang="de-DE" dirty="0">
                <a:solidFill>
                  <a:schemeClr val="accent1">
                    <a:lumMod val="50000"/>
                  </a:schemeClr>
                </a:solidFill>
                <a:latin typeface="Impact" panose="020B0806030902050204" pitchFamily="34" charset="0"/>
              </a:rPr>
              <a:t>Space</a:t>
            </a:r>
          </a:p>
        </p:txBody>
      </p:sp>
      <p:cxnSp>
        <p:nvCxnSpPr>
          <p:cNvPr id="9" name="Gerader Verbinder 8"/>
          <p:cNvCxnSpPr/>
          <p:nvPr/>
        </p:nvCxnSpPr>
        <p:spPr>
          <a:xfrm>
            <a:off x="499930" y="4154756"/>
            <a:ext cx="7788247" cy="0"/>
          </a:xfrm>
          <a:prstGeom prst="line">
            <a:avLst/>
          </a:prstGeom>
          <a:ln w="19050">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 name="Textfeld 9"/>
          <p:cNvSpPr txBox="1"/>
          <p:nvPr/>
        </p:nvSpPr>
        <p:spPr>
          <a:xfrm>
            <a:off x="473792" y="4276353"/>
            <a:ext cx="736277" cy="469113"/>
          </a:xfrm>
          <a:prstGeom prst="rect">
            <a:avLst/>
          </a:prstGeom>
          <a:noFill/>
        </p:spPr>
        <p:txBody>
          <a:bodyPr wrap="none" rtlCol="0">
            <a:spAutoFit/>
          </a:bodyPr>
          <a:lstStyle/>
          <a:p>
            <a:r>
              <a:rPr lang="de-DE" dirty="0" err="1">
                <a:solidFill>
                  <a:schemeClr val="accent1">
                    <a:lumMod val="50000"/>
                  </a:schemeClr>
                </a:solidFill>
                <a:latin typeface="Impact" panose="020B0806030902050204" pitchFamily="34" charset="0"/>
              </a:rPr>
              <a:t>Physical</a:t>
            </a:r>
            <a:r>
              <a:rPr lang="de-DE" dirty="0">
                <a:solidFill>
                  <a:schemeClr val="accent1">
                    <a:lumMod val="50000"/>
                  </a:schemeClr>
                </a:solidFill>
                <a:latin typeface="Impact" panose="020B0806030902050204" pitchFamily="34" charset="0"/>
              </a:rPr>
              <a:t> </a:t>
            </a:r>
          </a:p>
          <a:p>
            <a:r>
              <a:rPr lang="de-DE" dirty="0">
                <a:solidFill>
                  <a:schemeClr val="accent1">
                    <a:lumMod val="50000"/>
                  </a:schemeClr>
                </a:solidFill>
                <a:latin typeface="Impact" panose="020B0806030902050204" pitchFamily="34" charset="0"/>
              </a:rPr>
              <a:t>Space</a:t>
            </a:r>
          </a:p>
        </p:txBody>
      </p:sp>
      <p:sp>
        <p:nvSpPr>
          <p:cNvPr id="12" name="Rechteck 11"/>
          <p:cNvSpPr/>
          <p:nvPr/>
        </p:nvSpPr>
        <p:spPr>
          <a:xfrm>
            <a:off x="7086030" y="5423343"/>
            <a:ext cx="128015" cy="108776"/>
          </a:xfrm>
          <a:prstGeom prst="rect">
            <a:avLst/>
          </a:prstGeom>
          <a:solidFill>
            <a:schemeClr val="accent4">
              <a:lumMod val="60000"/>
              <a:lumOff val="40000"/>
            </a:schemeClr>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Gleichschenkliges Dreieck 12"/>
          <p:cNvSpPr/>
          <p:nvPr/>
        </p:nvSpPr>
        <p:spPr>
          <a:xfrm>
            <a:off x="6082972" y="5628755"/>
            <a:ext cx="133451" cy="125432"/>
          </a:xfrm>
          <a:prstGeom prst="triangle">
            <a:avLst/>
          </a:prstGeom>
          <a:solidFill>
            <a:schemeClr val="accent4">
              <a:lumMod val="60000"/>
              <a:lumOff val="40000"/>
            </a:schemeClr>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3768561" y="5725034"/>
            <a:ext cx="188853" cy="179848"/>
          </a:xfrm>
          <a:prstGeom prst="rect">
            <a:avLst/>
          </a:prstGeom>
          <a:solidFill>
            <a:schemeClr val="accent4">
              <a:lumMod val="60000"/>
              <a:lumOff val="40000"/>
            </a:schemeClr>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Sechseck 14"/>
          <p:cNvSpPr/>
          <p:nvPr/>
        </p:nvSpPr>
        <p:spPr>
          <a:xfrm>
            <a:off x="4283676" y="5894044"/>
            <a:ext cx="128015" cy="108776"/>
          </a:xfrm>
          <a:prstGeom prst="hexagon">
            <a:avLst/>
          </a:prstGeom>
          <a:solidFill>
            <a:schemeClr val="accent4">
              <a:lumMod val="60000"/>
              <a:lumOff val="40000"/>
            </a:schemeClr>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Sonne 15"/>
          <p:cNvSpPr/>
          <p:nvPr/>
        </p:nvSpPr>
        <p:spPr>
          <a:xfrm>
            <a:off x="6699719" y="5664263"/>
            <a:ext cx="188853" cy="179848"/>
          </a:xfrm>
          <a:prstGeom prst="sun">
            <a:avLst/>
          </a:prstGeom>
          <a:solidFill>
            <a:schemeClr val="accent4">
              <a:lumMod val="60000"/>
              <a:lumOff val="40000"/>
            </a:schemeClr>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Sechseck 16"/>
          <p:cNvSpPr/>
          <p:nvPr/>
        </p:nvSpPr>
        <p:spPr>
          <a:xfrm>
            <a:off x="4599185" y="5480206"/>
            <a:ext cx="128015" cy="108776"/>
          </a:xfrm>
          <a:prstGeom prst="hexagon">
            <a:avLst/>
          </a:prstGeom>
          <a:solidFill>
            <a:schemeClr val="accent4">
              <a:lumMod val="60000"/>
              <a:lumOff val="40000"/>
            </a:schemeClr>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8" name="Grafik 17"/>
          <p:cNvPicPr>
            <a:picLocks noChangeAspect="1"/>
          </p:cNvPicPr>
          <p:nvPr/>
        </p:nvPicPr>
        <p:blipFill>
          <a:blip r:embed="rId2"/>
          <a:stretch>
            <a:fillRect/>
          </a:stretch>
        </p:blipFill>
        <p:spPr>
          <a:xfrm>
            <a:off x="3957414" y="5103383"/>
            <a:ext cx="444716" cy="234097"/>
          </a:xfrm>
          <a:prstGeom prst="rect">
            <a:avLst/>
          </a:prstGeom>
        </p:spPr>
      </p:pic>
      <p:pic>
        <p:nvPicPr>
          <p:cNvPr id="19" name="Grafik 18"/>
          <p:cNvPicPr>
            <a:picLocks noChangeAspect="1"/>
          </p:cNvPicPr>
          <p:nvPr/>
        </p:nvPicPr>
        <p:blipFill>
          <a:blip r:embed="rId3"/>
          <a:stretch>
            <a:fillRect/>
          </a:stretch>
        </p:blipFill>
        <p:spPr>
          <a:xfrm>
            <a:off x="6450122" y="4897671"/>
            <a:ext cx="256938" cy="452962"/>
          </a:xfrm>
          <a:prstGeom prst="rect">
            <a:avLst/>
          </a:prstGeom>
        </p:spPr>
      </p:pic>
      <p:cxnSp>
        <p:nvCxnSpPr>
          <p:cNvPr id="20" name="Gekrümmte Verbindung 19"/>
          <p:cNvCxnSpPr>
            <a:stCxn id="18" idx="2"/>
            <a:endCxn id="14" idx="0"/>
          </p:cNvCxnSpPr>
          <p:nvPr/>
        </p:nvCxnSpPr>
        <p:spPr>
          <a:xfrm rot="5400000">
            <a:off x="3827604" y="5372865"/>
            <a:ext cx="387554" cy="316784"/>
          </a:xfrm>
          <a:prstGeom prst="curvedConnector3">
            <a:avLst>
              <a:gd name="adj1" fmla="val 50000"/>
            </a:avLst>
          </a:prstGeom>
          <a:ln w="19050">
            <a:prstDash val="sysDash"/>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21" name="Gekrümmte Verbindung 20"/>
          <p:cNvCxnSpPr>
            <a:stCxn id="18" idx="2"/>
            <a:endCxn id="15" idx="5"/>
          </p:cNvCxnSpPr>
          <p:nvPr/>
        </p:nvCxnSpPr>
        <p:spPr>
          <a:xfrm rot="16200000" flipH="1">
            <a:off x="4004051" y="5513201"/>
            <a:ext cx="556564" cy="205122"/>
          </a:xfrm>
          <a:prstGeom prst="curvedConnector3">
            <a:avLst>
              <a:gd name="adj1" fmla="val 50000"/>
            </a:avLst>
          </a:prstGeom>
          <a:ln w="19050">
            <a:prstDash val="sysDash"/>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22" name="Gekrümmte Verbindung 21"/>
          <p:cNvCxnSpPr>
            <a:stCxn id="18" idx="2"/>
            <a:endCxn id="17" idx="4"/>
          </p:cNvCxnSpPr>
          <p:nvPr/>
        </p:nvCxnSpPr>
        <p:spPr>
          <a:xfrm rot="16200000" flipH="1">
            <a:off x="4331514" y="5185738"/>
            <a:ext cx="142726" cy="446210"/>
          </a:xfrm>
          <a:prstGeom prst="curvedConnector3">
            <a:avLst>
              <a:gd name="adj1" fmla="val 50000"/>
            </a:avLst>
          </a:prstGeom>
          <a:ln w="19050">
            <a:prstDash val="sysDash"/>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23" name="Gekrümmte Verbindung 22"/>
          <p:cNvCxnSpPr>
            <a:stCxn id="19" idx="2"/>
            <a:endCxn id="13" idx="5"/>
          </p:cNvCxnSpPr>
          <p:nvPr/>
        </p:nvCxnSpPr>
        <p:spPr>
          <a:xfrm rot="5400000">
            <a:off x="6210407" y="5323287"/>
            <a:ext cx="340839" cy="395531"/>
          </a:xfrm>
          <a:prstGeom prst="curvedConnector2">
            <a:avLst/>
          </a:prstGeom>
          <a:ln w="19050">
            <a:prstDash val="sysDash"/>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24" name="Gekrümmte Verbindung 23"/>
          <p:cNvCxnSpPr>
            <a:stCxn id="19" idx="2"/>
            <a:endCxn id="16" idx="0"/>
          </p:cNvCxnSpPr>
          <p:nvPr/>
        </p:nvCxnSpPr>
        <p:spPr>
          <a:xfrm rot="16200000" flipH="1">
            <a:off x="6529554" y="5399671"/>
            <a:ext cx="313630" cy="215554"/>
          </a:xfrm>
          <a:prstGeom prst="curvedConnector3">
            <a:avLst>
              <a:gd name="adj1" fmla="val 50000"/>
            </a:avLst>
          </a:prstGeom>
          <a:ln w="19050">
            <a:prstDash val="sysDash"/>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25" name="Gekrümmte Verbindung 24"/>
          <p:cNvCxnSpPr>
            <a:stCxn id="19" idx="2"/>
            <a:endCxn id="12" idx="1"/>
          </p:cNvCxnSpPr>
          <p:nvPr/>
        </p:nvCxnSpPr>
        <p:spPr>
          <a:xfrm rot="16200000" flipH="1">
            <a:off x="6768762" y="5160463"/>
            <a:ext cx="127098" cy="507439"/>
          </a:xfrm>
          <a:prstGeom prst="curvedConnector2">
            <a:avLst/>
          </a:prstGeom>
          <a:ln w="19050">
            <a:prstDash val="sysDash"/>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26" name="Gekrümmte Verbindung 25"/>
          <p:cNvCxnSpPr>
            <a:stCxn id="11" idx="1"/>
            <a:endCxn id="18" idx="0"/>
          </p:cNvCxnSpPr>
          <p:nvPr/>
        </p:nvCxnSpPr>
        <p:spPr>
          <a:xfrm rot="5400000">
            <a:off x="3859171" y="4343326"/>
            <a:ext cx="1080659" cy="439455"/>
          </a:xfrm>
          <a:prstGeom prst="curvedConnector3">
            <a:avLst>
              <a:gd name="adj1" fmla="val 50000"/>
            </a:avLst>
          </a:prstGeom>
          <a:ln w="38100">
            <a:prstDash val="sysDash"/>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27" name="Gekrümmte Verbindung 26"/>
          <p:cNvCxnSpPr>
            <a:stCxn id="11" idx="1"/>
            <a:endCxn id="19" idx="0"/>
          </p:cNvCxnSpPr>
          <p:nvPr/>
        </p:nvCxnSpPr>
        <p:spPr>
          <a:xfrm rot="16200000" flipH="1">
            <a:off x="5161436" y="3480515"/>
            <a:ext cx="874947" cy="1959364"/>
          </a:xfrm>
          <a:prstGeom prst="curvedConnector3">
            <a:avLst>
              <a:gd name="adj1" fmla="val 50000"/>
            </a:avLst>
          </a:prstGeom>
          <a:ln w="38100">
            <a:prstDash val="sysDash"/>
            <a:headEnd type="triangle"/>
            <a:tailEnd type="triangle"/>
          </a:ln>
        </p:spPr>
        <p:style>
          <a:lnRef idx="3">
            <a:schemeClr val="accent4"/>
          </a:lnRef>
          <a:fillRef idx="0">
            <a:schemeClr val="accent4"/>
          </a:fillRef>
          <a:effectRef idx="2">
            <a:schemeClr val="accent4"/>
          </a:effectRef>
          <a:fontRef idx="minor">
            <a:schemeClr val="tx1"/>
          </a:fontRef>
        </p:style>
      </p:cxnSp>
      <p:sp>
        <p:nvSpPr>
          <p:cNvPr id="28" name="Abgerundetes Rechteck 27"/>
          <p:cNvSpPr/>
          <p:nvPr/>
        </p:nvSpPr>
        <p:spPr>
          <a:xfrm>
            <a:off x="2495738" y="3222994"/>
            <a:ext cx="1212200" cy="365024"/>
          </a:xfrm>
          <a:prstGeom prst="roundRect">
            <a:avLst/>
          </a:prstGeom>
        </p:spPr>
        <p:style>
          <a:lnRef idx="1">
            <a:schemeClr val="accent4"/>
          </a:lnRef>
          <a:fillRef idx="2">
            <a:schemeClr val="accent4"/>
          </a:fillRef>
          <a:effectRef idx="1">
            <a:schemeClr val="accent4"/>
          </a:effectRef>
          <a:fontRef idx="minor">
            <a:schemeClr val="dk1"/>
          </a:fontRef>
        </p:style>
        <p:txBody>
          <a:bodyPr rtlCol="0" anchor="t"/>
          <a:lstStyle/>
          <a:p>
            <a:pPr algn="ctr"/>
            <a:r>
              <a:rPr lang="en-US" sz="1100" dirty="0"/>
              <a:t>Virtual Sensor</a:t>
            </a:r>
          </a:p>
        </p:txBody>
      </p:sp>
      <p:sp>
        <p:nvSpPr>
          <p:cNvPr id="29" name="Abgerundetes Rechteck 28"/>
          <p:cNvSpPr/>
          <p:nvPr/>
        </p:nvSpPr>
        <p:spPr>
          <a:xfrm>
            <a:off x="3862987" y="3196963"/>
            <a:ext cx="1181334" cy="459412"/>
          </a:xfrm>
          <a:prstGeom prst="roundRect">
            <a:avLst/>
          </a:prstGeom>
        </p:spPr>
        <p:style>
          <a:lnRef idx="1">
            <a:schemeClr val="accent4"/>
          </a:lnRef>
          <a:fillRef idx="2">
            <a:schemeClr val="accent4"/>
          </a:fillRef>
          <a:effectRef idx="1">
            <a:schemeClr val="accent4"/>
          </a:effectRef>
          <a:fontRef idx="minor">
            <a:schemeClr val="dk1"/>
          </a:fontRef>
        </p:style>
        <p:txBody>
          <a:bodyPr rtlCol="0" anchor="t"/>
          <a:lstStyle/>
          <a:p>
            <a:pPr algn="ctr"/>
            <a:r>
              <a:rPr lang="en-US" sz="1100" dirty="0"/>
              <a:t>Virtual Sensor-Group</a:t>
            </a:r>
          </a:p>
        </p:txBody>
      </p:sp>
      <p:sp>
        <p:nvSpPr>
          <p:cNvPr id="30" name="Sechseck 29"/>
          <p:cNvSpPr/>
          <p:nvPr/>
        </p:nvSpPr>
        <p:spPr>
          <a:xfrm>
            <a:off x="4703965" y="3588018"/>
            <a:ext cx="128015" cy="108776"/>
          </a:xfrm>
          <a:prstGeom prst="hexagon">
            <a:avLst/>
          </a:prstGeom>
          <a:solidFill>
            <a:schemeClr val="accent4">
              <a:lumMod val="60000"/>
              <a:lumOff val="40000"/>
            </a:schemeClr>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Sechseck 30"/>
          <p:cNvSpPr/>
          <p:nvPr/>
        </p:nvSpPr>
        <p:spPr>
          <a:xfrm>
            <a:off x="4929815" y="3564268"/>
            <a:ext cx="128015" cy="108776"/>
          </a:xfrm>
          <a:prstGeom prst="hexagon">
            <a:avLst/>
          </a:prstGeom>
          <a:solidFill>
            <a:schemeClr val="accent4">
              <a:lumMod val="60000"/>
              <a:lumOff val="40000"/>
            </a:schemeClr>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Sonne 31"/>
          <p:cNvSpPr/>
          <p:nvPr/>
        </p:nvSpPr>
        <p:spPr>
          <a:xfrm>
            <a:off x="3412332" y="3503892"/>
            <a:ext cx="188853" cy="179848"/>
          </a:xfrm>
          <a:prstGeom prst="sun">
            <a:avLst/>
          </a:prstGeom>
          <a:solidFill>
            <a:schemeClr val="accent4">
              <a:lumMod val="60000"/>
              <a:lumOff val="40000"/>
            </a:schemeClr>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Vertikaler Bildlauf 32"/>
          <p:cNvSpPr/>
          <p:nvPr/>
        </p:nvSpPr>
        <p:spPr>
          <a:xfrm>
            <a:off x="5199984" y="2881239"/>
            <a:ext cx="914632" cy="894253"/>
          </a:xfrm>
          <a:prstGeom prst="verticalScroll">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dirty="0"/>
              <a:t>Unified Sensor API</a:t>
            </a:r>
          </a:p>
        </p:txBody>
      </p:sp>
      <p:pic>
        <p:nvPicPr>
          <p:cNvPr id="34" name="Grafik 33"/>
          <p:cNvPicPr>
            <a:picLocks noChangeAspect="1"/>
          </p:cNvPicPr>
          <p:nvPr/>
        </p:nvPicPr>
        <p:blipFill>
          <a:blip r:embed="rId4"/>
          <a:stretch>
            <a:fillRect/>
          </a:stretch>
        </p:blipFill>
        <p:spPr>
          <a:xfrm>
            <a:off x="8094341" y="2758838"/>
            <a:ext cx="390386" cy="543421"/>
          </a:xfrm>
          <a:prstGeom prst="rect">
            <a:avLst/>
          </a:prstGeom>
        </p:spPr>
      </p:pic>
      <p:sp>
        <p:nvSpPr>
          <p:cNvPr id="35" name="Textfeld 34"/>
          <p:cNvSpPr txBox="1"/>
          <p:nvPr/>
        </p:nvSpPr>
        <p:spPr>
          <a:xfrm>
            <a:off x="7830416" y="3232677"/>
            <a:ext cx="954661" cy="469113"/>
          </a:xfrm>
          <a:prstGeom prst="rect">
            <a:avLst/>
          </a:prstGeom>
          <a:noFill/>
        </p:spPr>
        <p:txBody>
          <a:bodyPr wrap="none" rtlCol="0">
            <a:spAutoFit/>
          </a:bodyPr>
          <a:lstStyle/>
          <a:p>
            <a:pPr algn="ctr"/>
            <a:r>
              <a:rPr lang="en-US" dirty="0"/>
              <a:t>Users</a:t>
            </a:r>
          </a:p>
          <a:p>
            <a:pPr algn="ctr"/>
            <a:r>
              <a:rPr lang="en-US" dirty="0"/>
              <a:t>Applications</a:t>
            </a:r>
          </a:p>
        </p:txBody>
      </p:sp>
      <p:cxnSp>
        <p:nvCxnSpPr>
          <p:cNvPr id="36" name="Gekrümmte Verbindung 35"/>
          <p:cNvCxnSpPr>
            <a:stCxn id="33" idx="0"/>
            <a:endCxn id="34" idx="1"/>
          </p:cNvCxnSpPr>
          <p:nvPr/>
        </p:nvCxnSpPr>
        <p:spPr>
          <a:xfrm rot="16200000" flipH="1">
            <a:off x="6801165" y="1737374"/>
            <a:ext cx="149310" cy="2437041"/>
          </a:xfrm>
          <a:prstGeom prst="curvedConnector4">
            <a:avLst>
              <a:gd name="adj1" fmla="val -153104"/>
              <a:gd name="adj2" fmla="val 59383"/>
            </a:avLst>
          </a:prstGeom>
          <a:ln w="38100">
            <a:prstDash val="sysDash"/>
            <a:headEnd type="triangle"/>
            <a:tailEnd type="triangle"/>
          </a:ln>
        </p:spPr>
        <p:style>
          <a:lnRef idx="3">
            <a:schemeClr val="accent4"/>
          </a:lnRef>
          <a:fillRef idx="0">
            <a:schemeClr val="accent4"/>
          </a:fillRef>
          <a:effectRef idx="2">
            <a:schemeClr val="accent4"/>
          </a:effectRef>
          <a:fontRef idx="minor">
            <a:schemeClr val="tx1"/>
          </a:fontRef>
        </p:style>
      </p:cxnSp>
      <p:sp>
        <p:nvSpPr>
          <p:cNvPr id="37" name="Abgerundetes Rechteck 36"/>
          <p:cNvSpPr/>
          <p:nvPr/>
        </p:nvSpPr>
        <p:spPr>
          <a:xfrm>
            <a:off x="6222306" y="5958976"/>
            <a:ext cx="805724" cy="217986"/>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t>Sensors</a:t>
            </a:r>
          </a:p>
        </p:txBody>
      </p:sp>
      <p:sp>
        <p:nvSpPr>
          <p:cNvPr id="47" name="Abgerundetes Rechteck 46"/>
          <p:cNvSpPr/>
          <p:nvPr/>
        </p:nvSpPr>
        <p:spPr bwMode="auto">
          <a:xfrm>
            <a:off x="6273298" y="3211757"/>
            <a:ext cx="868773" cy="632744"/>
          </a:xfrm>
          <a:prstGeom prst="roundRect">
            <a:avLst/>
          </a:prstGeom>
          <a:ln>
            <a:headEnd type="none" w="med" len="med"/>
            <a:tailEnd type="none" w="med" len="med"/>
          </a:ln>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ea typeface="ＭＳ Ｐゴシック" charset="0"/>
              </a:rPr>
              <a:t>Big Data Engine</a:t>
            </a:r>
          </a:p>
        </p:txBody>
      </p:sp>
      <p:cxnSp>
        <p:nvCxnSpPr>
          <p:cNvPr id="50" name="Gekrümmte Verbindung 49"/>
          <p:cNvCxnSpPr>
            <a:stCxn id="33" idx="2"/>
            <a:endCxn id="47" idx="1"/>
          </p:cNvCxnSpPr>
          <p:nvPr/>
        </p:nvCxnSpPr>
        <p:spPr>
          <a:xfrm rot="5400000" flipH="1" flipV="1">
            <a:off x="5841617" y="3343812"/>
            <a:ext cx="247363" cy="615998"/>
          </a:xfrm>
          <a:prstGeom prst="curvedConnector4">
            <a:avLst>
              <a:gd name="adj1" fmla="val -92415"/>
              <a:gd name="adj2" fmla="val 87120"/>
            </a:avLst>
          </a:prstGeom>
          <a:ln w="38100">
            <a:prstDash val="sysDash"/>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57" name="Gekrümmte Verbindung 56"/>
          <p:cNvCxnSpPr>
            <a:stCxn id="47" idx="3"/>
            <a:endCxn id="34" idx="1"/>
          </p:cNvCxnSpPr>
          <p:nvPr/>
        </p:nvCxnSpPr>
        <p:spPr>
          <a:xfrm flipV="1">
            <a:off x="7142071" y="3030549"/>
            <a:ext cx="952270" cy="497580"/>
          </a:xfrm>
          <a:prstGeom prst="curvedConnector3">
            <a:avLst>
              <a:gd name="adj1" fmla="val 50000"/>
            </a:avLst>
          </a:prstGeom>
          <a:ln w="38100">
            <a:prstDash val="sysDash"/>
            <a:headEnd type="triangle"/>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5566191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pPr marL="0" indent="0"/>
            <a:r>
              <a:rPr lang="en-US" dirty="0"/>
              <a:t>A lot of currently developed and deployed solutions are Cloud-centric designs</a:t>
            </a:r>
          </a:p>
          <a:p>
            <a:pPr marL="727075" lvl="1" indent="-285750">
              <a:buFont typeface="Arial" panose="020B0604020202020204" pitchFamily="34" charset="0"/>
              <a:buChar char="•"/>
            </a:pPr>
            <a:r>
              <a:rPr lang="en-US" dirty="0"/>
              <a:t>Get the data from the sources</a:t>
            </a:r>
          </a:p>
          <a:p>
            <a:pPr marL="727075" lvl="1" indent="-285750">
              <a:buFont typeface="Arial" panose="020B0604020202020204" pitchFamily="34" charset="0"/>
              <a:buChar char="•"/>
            </a:pPr>
            <a:r>
              <a:rPr lang="en-US" dirty="0"/>
              <a:t>Transmit the data to the Cloud </a:t>
            </a:r>
          </a:p>
          <a:p>
            <a:pPr marL="727075" lvl="1" indent="-285750">
              <a:buFont typeface="Arial" panose="020B0604020202020204" pitchFamily="34" charset="0"/>
              <a:buChar char="•"/>
            </a:pPr>
            <a:r>
              <a:rPr lang="en-US" dirty="0"/>
              <a:t>Process the data </a:t>
            </a:r>
          </a:p>
          <a:p>
            <a:pPr marL="727075" lvl="1" indent="-285750">
              <a:buFont typeface="Arial" panose="020B0604020202020204" pitchFamily="34" charset="0"/>
              <a:buChar char="•"/>
            </a:pPr>
            <a:r>
              <a:rPr lang="en-US" dirty="0"/>
              <a:t>Send the results to the sinks</a:t>
            </a:r>
          </a:p>
          <a:p>
            <a:pPr marL="727075" lvl="1" indent="-285750">
              <a:buFont typeface="Arial" panose="020B0604020202020204" pitchFamily="34" charset="0"/>
              <a:buChar char="•"/>
            </a:pPr>
            <a:endParaRPr lang="en-US" dirty="0"/>
          </a:p>
          <a:p>
            <a:pPr marL="0" indent="0"/>
            <a:r>
              <a:rPr lang="en-US" dirty="0"/>
              <a:t>Recently, it has been recognized, that this model has some drawbacks regarding distribution of load, network congestion and latency (</a:t>
            </a:r>
            <a:r>
              <a:rPr lang="en-US" dirty="0" err="1"/>
              <a:t>QoS</a:t>
            </a:r>
            <a:r>
              <a:rPr lang="en-US" dirty="0"/>
              <a:t>)</a:t>
            </a:r>
          </a:p>
          <a:p>
            <a:pPr marL="727075" lvl="1" indent="-285750">
              <a:buFont typeface="Arial" panose="020B0604020202020204" pitchFamily="34" charset="0"/>
              <a:buChar char="•"/>
            </a:pPr>
            <a:r>
              <a:rPr lang="en-US" dirty="0"/>
              <a:t>A lot of research is currently being carried out to move load from to core to the edge of the network (i.e. utilize the mobile edge devices like routers, smart phones, … )</a:t>
            </a:r>
          </a:p>
          <a:p>
            <a:pPr marL="727075" lvl="1" indent="-285750">
              <a:buFont typeface="Arial" panose="020B0604020202020204" pitchFamily="34" charset="0"/>
              <a:buChar char="•"/>
            </a:pPr>
            <a:r>
              <a:rPr lang="en-US" dirty="0"/>
              <a:t>Broadening the scope of the Cloud to move processing closer to data sources</a:t>
            </a:r>
          </a:p>
          <a:p>
            <a:pPr marL="727075" lvl="1" indent="-285750">
              <a:buFont typeface="Arial" panose="020B0604020202020204" pitchFamily="34" charset="0"/>
              <a:buChar char="•"/>
            </a:pPr>
            <a:r>
              <a:rPr lang="en-US" dirty="0"/>
              <a:t>This includes topics such as Fog/Mist Computing, Mobile Edge Computing, Mobile Cloud Computing, …</a:t>
            </a:r>
          </a:p>
          <a:p>
            <a:pPr marL="727075" lvl="1" indent="-285750">
              <a:buFont typeface="Arial" panose="020B0604020202020204" pitchFamily="34" charset="0"/>
              <a:buChar char="•"/>
            </a:pPr>
            <a:endParaRPr lang="en-US" dirty="0"/>
          </a:p>
          <a:p>
            <a:pPr marL="727075" lvl="1" indent="-285750">
              <a:buFont typeface="Arial" panose="020B0604020202020204" pitchFamily="34" charset="0"/>
              <a:buChar char="•"/>
            </a:pPr>
            <a:r>
              <a:rPr lang="en-US" dirty="0"/>
              <a:t>-&gt; more nodes, more (unreliable) communication links -&gt; impact on our Distributed Systems -&gt; impact on Distributed Algorithms</a:t>
            </a:r>
          </a:p>
        </p:txBody>
      </p:sp>
      <p:sp>
        <p:nvSpPr>
          <p:cNvPr id="2" name="Titel 1"/>
          <p:cNvSpPr>
            <a:spLocks noGrp="1"/>
          </p:cNvSpPr>
          <p:nvPr>
            <p:ph type="title"/>
          </p:nvPr>
        </p:nvSpPr>
        <p:spPr/>
        <p:txBody>
          <a:bodyPr/>
          <a:lstStyle/>
          <a:p>
            <a:r>
              <a:rPr lang="en-US" dirty="0"/>
              <a:t>Integrating Big Data, Cloud, IoT</a:t>
            </a:r>
          </a:p>
        </p:txBody>
      </p:sp>
      <p:sp>
        <p:nvSpPr>
          <p:cNvPr id="4" name="Fußzeilenplatzhalter 3"/>
          <p:cNvSpPr>
            <a:spLocks noGrp="1"/>
          </p:cNvSpPr>
          <p:nvPr>
            <p:ph type="ftr" sz="quarter" idx="10"/>
          </p:nvPr>
        </p:nvSpPr>
        <p:spPr/>
        <p:txBody>
          <a:bodyPr/>
          <a:lstStyle/>
          <a:p>
            <a:r>
              <a:rPr lang="en-US" b="0" dirty="0" err="1"/>
              <a:t>Danh</a:t>
            </a:r>
            <a:r>
              <a:rPr lang="en-US" b="0"/>
              <a:t> Le Phuoc, TU Berlin, Distributed Algorithms 2018/19</a:t>
            </a:r>
            <a:endParaRPr lang="en-US" b="0" dirty="0"/>
          </a:p>
        </p:txBody>
      </p:sp>
      <p:sp>
        <p:nvSpPr>
          <p:cNvPr id="5" name="Foliennummernplatzhalter 4"/>
          <p:cNvSpPr>
            <a:spLocks noGrp="1"/>
          </p:cNvSpPr>
          <p:nvPr>
            <p:ph type="sldNum" sz="quarter" idx="11"/>
          </p:nvPr>
        </p:nvSpPr>
        <p:spPr/>
        <p:txBody>
          <a:bodyPr/>
          <a:lstStyle/>
          <a:p>
            <a:r>
              <a:rPr lang="de-DE"/>
              <a:t>Slide </a:t>
            </a:r>
            <a:fld id="{DDA20590-EC26-DE40-BF83-8E86F34B783D}" type="slidenum">
              <a:rPr lang="de-DE" smtClean="0"/>
              <a:pPr/>
              <a:t>73</a:t>
            </a:fld>
            <a:endParaRPr lang="de-DE" dirty="0"/>
          </a:p>
        </p:txBody>
      </p:sp>
    </p:spTree>
    <p:extLst>
      <p:ext uri="{BB962C8B-B14F-4D97-AF65-F5344CB8AC3E}">
        <p14:creationId xmlns:p14="http://schemas.microsoft.com/office/powerpoint/2010/main" val="1451728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p:cNvPicPr>
            <a:picLocks noChangeAspect="1"/>
          </p:cNvPicPr>
          <p:nvPr/>
        </p:nvPicPr>
        <p:blipFill>
          <a:blip r:embed="rId2"/>
          <a:stretch>
            <a:fillRect/>
          </a:stretch>
        </p:blipFill>
        <p:spPr>
          <a:xfrm>
            <a:off x="3634920" y="2747483"/>
            <a:ext cx="401334" cy="552929"/>
          </a:xfrm>
          <a:prstGeom prst="rect">
            <a:avLst/>
          </a:prstGeom>
        </p:spPr>
      </p:pic>
      <p:sp>
        <p:nvSpPr>
          <p:cNvPr id="2" name="Titel 1"/>
          <p:cNvSpPr>
            <a:spLocks noGrp="1"/>
          </p:cNvSpPr>
          <p:nvPr>
            <p:ph type="title"/>
          </p:nvPr>
        </p:nvSpPr>
        <p:spPr>
          <a:xfrm>
            <a:off x="539750" y="1713954"/>
            <a:ext cx="8061325" cy="384721"/>
          </a:xfrm>
        </p:spPr>
        <p:txBody>
          <a:bodyPr/>
          <a:lstStyle/>
          <a:p>
            <a:r>
              <a:rPr lang="en-US" dirty="0"/>
              <a:t>Grid Computing</a:t>
            </a:r>
          </a:p>
        </p:txBody>
      </p:sp>
      <p:sp>
        <p:nvSpPr>
          <p:cNvPr id="4" name="Fußzeilenplatzhalter 3"/>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5" name="Foliennummernplatzhalter 4"/>
          <p:cNvSpPr>
            <a:spLocks noGrp="1"/>
          </p:cNvSpPr>
          <p:nvPr>
            <p:ph type="sldNum" sz="quarter" idx="11"/>
          </p:nvPr>
        </p:nvSpPr>
        <p:spPr/>
        <p:txBody>
          <a:bodyPr/>
          <a:lstStyle/>
          <a:p>
            <a:r>
              <a:rPr lang="en-US" altLang="de-DE" dirty="0"/>
              <a:t>Slide </a:t>
            </a:r>
            <a:fld id="{EA72B010-C6DB-42A1-A25B-7BA4A7AE9CB7}" type="slidenum">
              <a:rPr lang="en-US" altLang="de-DE" smtClean="0"/>
              <a:pPr/>
              <a:t>8</a:t>
            </a:fld>
            <a:endParaRPr lang="en-US" altLang="de-DE" dirty="0"/>
          </a:p>
        </p:txBody>
      </p:sp>
      <p:pic>
        <p:nvPicPr>
          <p:cNvPr id="14" name="Grafik 13"/>
          <p:cNvPicPr>
            <a:picLocks noChangeAspect="1"/>
          </p:cNvPicPr>
          <p:nvPr/>
        </p:nvPicPr>
        <p:blipFill>
          <a:blip r:embed="rId3"/>
          <a:stretch>
            <a:fillRect/>
          </a:stretch>
        </p:blipFill>
        <p:spPr>
          <a:xfrm>
            <a:off x="2656963" y="3187645"/>
            <a:ext cx="575866" cy="505705"/>
          </a:xfrm>
          <a:prstGeom prst="rect">
            <a:avLst/>
          </a:prstGeom>
        </p:spPr>
      </p:pic>
      <p:pic>
        <p:nvPicPr>
          <p:cNvPr id="15" name="Grafik 14"/>
          <p:cNvPicPr>
            <a:picLocks noChangeAspect="1"/>
          </p:cNvPicPr>
          <p:nvPr/>
        </p:nvPicPr>
        <p:blipFill>
          <a:blip r:embed="rId4"/>
          <a:stretch>
            <a:fillRect/>
          </a:stretch>
        </p:blipFill>
        <p:spPr>
          <a:xfrm>
            <a:off x="3355904" y="3137436"/>
            <a:ext cx="356608" cy="612918"/>
          </a:xfrm>
          <a:prstGeom prst="rect">
            <a:avLst/>
          </a:prstGeom>
        </p:spPr>
      </p:pic>
      <p:pic>
        <p:nvPicPr>
          <p:cNvPr id="16" name="Grafik 15"/>
          <p:cNvPicPr>
            <a:picLocks noChangeAspect="1"/>
          </p:cNvPicPr>
          <p:nvPr/>
        </p:nvPicPr>
        <p:blipFill>
          <a:blip r:embed="rId5"/>
          <a:stretch>
            <a:fillRect/>
          </a:stretch>
        </p:blipFill>
        <p:spPr>
          <a:xfrm>
            <a:off x="3826106" y="3143522"/>
            <a:ext cx="739019" cy="606832"/>
          </a:xfrm>
          <a:prstGeom prst="rect">
            <a:avLst/>
          </a:prstGeom>
        </p:spPr>
      </p:pic>
      <p:pic>
        <p:nvPicPr>
          <p:cNvPr id="17" name="Grafik 16"/>
          <p:cNvPicPr>
            <a:picLocks noChangeAspect="1"/>
          </p:cNvPicPr>
          <p:nvPr/>
        </p:nvPicPr>
        <p:blipFill>
          <a:blip r:embed="rId6"/>
          <a:stretch>
            <a:fillRect/>
          </a:stretch>
        </p:blipFill>
        <p:spPr>
          <a:xfrm>
            <a:off x="4608319" y="3137436"/>
            <a:ext cx="706237" cy="612863"/>
          </a:xfrm>
          <a:prstGeom prst="rect">
            <a:avLst/>
          </a:prstGeom>
        </p:spPr>
      </p:pic>
      <p:pic>
        <p:nvPicPr>
          <p:cNvPr id="18" name="Grafik 17"/>
          <p:cNvPicPr>
            <a:picLocks noChangeAspect="1"/>
          </p:cNvPicPr>
          <p:nvPr/>
        </p:nvPicPr>
        <p:blipFill>
          <a:blip r:embed="rId7"/>
          <a:stretch>
            <a:fillRect/>
          </a:stretch>
        </p:blipFill>
        <p:spPr>
          <a:xfrm>
            <a:off x="5414047" y="3157224"/>
            <a:ext cx="796316" cy="579576"/>
          </a:xfrm>
          <a:prstGeom prst="rect">
            <a:avLst/>
          </a:prstGeom>
        </p:spPr>
      </p:pic>
      <p:sp>
        <p:nvSpPr>
          <p:cNvPr id="26" name="Wolke 25"/>
          <p:cNvSpPr/>
          <p:nvPr/>
        </p:nvSpPr>
        <p:spPr bwMode="auto">
          <a:xfrm>
            <a:off x="4692834" y="4409211"/>
            <a:ext cx="2759486" cy="1772514"/>
          </a:xfrm>
          <a:prstGeom prst="cloud">
            <a:avLst/>
          </a:prstGeom>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anose="020B0604020202020204" pitchFamily="34" charset="0"/>
              </a:rPr>
              <a:t>The Grid</a:t>
            </a:r>
          </a:p>
        </p:txBody>
      </p:sp>
      <p:pic>
        <p:nvPicPr>
          <p:cNvPr id="28" name="Grafik 27"/>
          <p:cNvPicPr>
            <a:picLocks noChangeAspect="1"/>
          </p:cNvPicPr>
          <p:nvPr/>
        </p:nvPicPr>
        <p:blipFill>
          <a:blip r:embed="rId8"/>
          <a:stretch>
            <a:fillRect/>
          </a:stretch>
        </p:blipFill>
        <p:spPr>
          <a:xfrm>
            <a:off x="5579060" y="4547285"/>
            <a:ext cx="563438" cy="649152"/>
          </a:xfrm>
          <a:prstGeom prst="rect">
            <a:avLst/>
          </a:prstGeom>
        </p:spPr>
      </p:pic>
      <p:pic>
        <p:nvPicPr>
          <p:cNvPr id="29" name="Grafik 28"/>
          <p:cNvPicPr>
            <a:picLocks noChangeAspect="1"/>
          </p:cNvPicPr>
          <p:nvPr/>
        </p:nvPicPr>
        <p:blipFill>
          <a:blip r:embed="rId9"/>
          <a:stretch>
            <a:fillRect/>
          </a:stretch>
        </p:blipFill>
        <p:spPr>
          <a:xfrm>
            <a:off x="4860032" y="5418740"/>
            <a:ext cx="564833" cy="458532"/>
          </a:xfrm>
          <a:prstGeom prst="rect">
            <a:avLst/>
          </a:prstGeom>
        </p:spPr>
      </p:pic>
      <p:pic>
        <p:nvPicPr>
          <p:cNvPr id="30" name="Grafik 29"/>
          <p:cNvPicPr>
            <a:picLocks noChangeAspect="1"/>
          </p:cNvPicPr>
          <p:nvPr/>
        </p:nvPicPr>
        <p:blipFill>
          <a:blip r:embed="rId9"/>
          <a:stretch>
            <a:fillRect/>
          </a:stretch>
        </p:blipFill>
        <p:spPr>
          <a:xfrm>
            <a:off x="6743471" y="5304251"/>
            <a:ext cx="564833" cy="458532"/>
          </a:xfrm>
          <a:prstGeom prst="rect">
            <a:avLst/>
          </a:prstGeom>
        </p:spPr>
      </p:pic>
      <p:pic>
        <p:nvPicPr>
          <p:cNvPr id="31" name="Grafik 30"/>
          <p:cNvPicPr>
            <a:picLocks noChangeAspect="1"/>
          </p:cNvPicPr>
          <p:nvPr/>
        </p:nvPicPr>
        <p:blipFill>
          <a:blip r:embed="rId8"/>
          <a:stretch>
            <a:fillRect/>
          </a:stretch>
        </p:blipFill>
        <p:spPr>
          <a:xfrm>
            <a:off x="6096794" y="5444144"/>
            <a:ext cx="563438" cy="649152"/>
          </a:xfrm>
          <a:prstGeom prst="rect">
            <a:avLst/>
          </a:prstGeom>
        </p:spPr>
      </p:pic>
      <p:pic>
        <p:nvPicPr>
          <p:cNvPr id="32" name="Grafik 31"/>
          <p:cNvPicPr>
            <a:picLocks noChangeAspect="1"/>
          </p:cNvPicPr>
          <p:nvPr/>
        </p:nvPicPr>
        <p:blipFill>
          <a:blip r:embed="rId10"/>
          <a:stretch>
            <a:fillRect/>
          </a:stretch>
        </p:blipFill>
        <p:spPr>
          <a:xfrm>
            <a:off x="6699172" y="4797152"/>
            <a:ext cx="753148" cy="386521"/>
          </a:xfrm>
          <a:prstGeom prst="rect">
            <a:avLst/>
          </a:prstGeom>
        </p:spPr>
      </p:pic>
      <p:pic>
        <p:nvPicPr>
          <p:cNvPr id="35" name="Grafik 34"/>
          <p:cNvPicPr>
            <a:picLocks noChangeAspect="1"/>
          </p:cNvPicPr>
          <p:nvPr/>
        </p:nvPicPr>
        <p:blipFill>
          <a:blip r:embed="rId11"/>
          <a:stretch>
            <a:fillRect/>
          </a:stretch>
        </p:blipFill>
        <p:spPr>
          <a:xfrm>
            <a:off x="6228184" y="4509120"/>
            <a:ext cx="417725" cy="608275"/>
          </a:xfrm>
          <a:prstGeom prst="rect">
            <a:avLst/>
          </a:prstGeom>
        </p:spPr>
      </p:pic>
      <p:pic>
        <p:nvPicPr>
          <p:cNvPr id="36" name="Grafik 35"/>
          <p:cNvPicPr>
            <a:picLocks noChangeAspect="1"/>
          </p:cNvPicPr>
          <p:nvPr/>
        </p:nvPicPr>
        <p:blipFill>
          <a:blip r:embed="rId11"/>
          <a:stretch>
            <a:fillRect/>
          </a:stretch>
        </p:blipFill>
        <p:spPr>
          <a:xfrm>
            <a:off x="5508104" y="5414802"/>
            <a:ext cx="417725" cy="608275"/>
          </a:xfrm>
          <a:prstGeom prst="rect">
            <a:avLst/>
          </a:prstGeom>
        </p:spPr>
      </p:pic>
      <p:pic>
        <p:nvPicPr>
          <p:cNvPr id="37" name="Grafik 36"/>
          <p:cNvPicPr>
            <a:picLocks noChangeAspect="1"/>
          </p:cNvPicPr>
          <p:nvPr/>
        </p:nvPicPr>
        <p:blipFill>
          <a:blip r:embed="rId11"/>
          <a:stretch>
            <a:fillRect/>
          </a:stretch>
        </p:blipFill>
        <p:spPr>
          <a:xfrm>
            <a:off x="5004048" y="4692933"/>
            <a:ext cx="417725" cy="608275"/>
          </a:xfrm>
          <a:prstGeom prst="rect">
            <a:avLst/>
          </a:prstGeom>
        </p:spPr>
      </p:pic>
      <p:cxnSp>
        <p:nvCxnSpPr>
          <p:cNvPr id="38" name="Gekrümmte Verbindung 37"/>
          <p:cNvCxnSpPr>
            <a:stCxn id="28" idx="1"/>
            <a:endCxn id="37" idx="3"/>
          </p:cNvCxnSpPr>
          <p:nvPr/>
        </p:nvCxnSpPr>
        <p:spPr bwMode="auto">
          <a:xfrm rot="10800000" flipV="1">
            <a:off x="5421774" y="4871861"/>
            <a:ext cx="157287" cy="125210"/>
          </a:xfrm>
          <a:prstGeom prst="curvedConnector3">
            <a:avLst>
              <a:gd name="adj1" fmla="val 50000"/>
            </a:avLst>
          </a:prstGeom>
          <a:solidFill>
            <a:schemeClr val="tx2">
              <a:alpha val="89999"/>
            </a:schemeClr>
          </a:solidFill>
          <a:ln w="12700" cap="flat" cmpd="sng" algn="ctr">
            <a:solidFill>
              <a:schemeClr val="tx2">
                <a:lumMod val="50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Gekrümmte Verbindung 38"/>
          <p:cNvCxnSpPr>
            <a:stCxn id="37" idx="2"/>
            <a:endCxn id="29" idx="0"/>
          </p:cNvCxnSpPr>
          <p:nvPr/>
        </p:nvCxnSpPr>
        <p:spPr bwMode="auto">
          <a:xfrm rot="5400000">
            <a:off x="5118914" y="5324743"/>
            <a:ext cx="117532" cy="70462"/>
          </a:xfrm>
          <a:prstGeom prst="curvedConnector3">
            <a:avLst>
              <a:gd name="adj1" fmla="val 50000"/>
            </a:avLst>
          </a:prstGeom>
          <a:solidFill>
            <a:schemeClr val="tx2">
              <a:alpha val="89999"/>
            </a:schemeClr>
          </a:solidFill>
          <a:ln w="12700" cap="flat" cmpd="sng" algn="ctr">
            <a:solidFill>
              <a:schemeClr val="tx2">
                <a:lumMod val="50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Gekrümmte Verbindung 42"/>
          <p:cNvCxnSpPr>
            <a:stCxn id="36" idx="1"/>
            <a:endCxn id="29" idx="3"/>
          </p:cNvCxnSpPr>
          <p:nvPr/>
        </p:nvCxnSpPr>
        <p:spPr bwMode="auto">
          <a:xfrm rot="10800000">
            <a:off x="5424866" y="5648006"/>
            <a:ext cx="83239" cy="70934"/>
          </a:xfrm>
          <a:prstGeom prst="curvedConnector3">
            <a:avLst>
              <a:gd name="adj1" fmla="val 50000"/>
            </a:avLst>
          </a:prstGeom>
          <a:solidFill>
            <a:schemeClr val="tx2">
              <a:alpha val="89999"/>
            </a:schemeClr>
          </a:solidFill>
          <a:ln w="12700" cap="flat" cmpd="sng" algn="ctr">
            <a:solidFill>
              <a:schemeClr val="tx2">
                <a:lumMod val="50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Gekrümmte Verbindung 45"/>
          <p:cNvCxnSpPr>
            <a:stCxn id="35" idx="1"/>
            <a:endCxn id="28" idx="3"/>
          </p:cNvCxnSpPr>
          <p:nvPr/>
        </p:nvCxnSpPr>
        <p:spPr bwMode="auto">
          <a:xfrm rot="10800000" flipV="1">
            <a:off x="6142498" y="4813257"/>
            <a:ext cx="85686" cy="58603"/>
          </a:xfrm>
          <a:prstGeom prst="curvedConnector3">
            <a:avLst>
              <a:gd name="adj1" fmla="val 50000"/>
            </a:avLst>
          </a:prstGeom>
          <a:solidFill>
            <a:schemeClr val="tx2">
              <a:alpha val="89999"/>
            </a:schemeClr>
          </a:solidFill>
          <a:ln w="12700" cap="flat" cmpd="sng" algn="ctr">
            <a:solidFill>
              <a:schemeClr val="tx2">
                <a:lumMod val="50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Gekrümmte Verbindung 48"/>
          <p:cNvCxnSpPr>
            <a:stCxn id="32" idx="1"/>
            <a:endCxn id="35" idx="3"/>
          </p:cNvCxnSpPr>
          <p:nvPr/>
        </p:nvCxnSpPr>
        <p:spPr bwMode="auto">
          <a:xfrm rot="10800000">
            <a:off x="6645910" y="4813259"/>
            <a:ext cx="53263" cy="177155"/>
          </a:xfrm>
          <a:prstGeom prst="curvedConnector3">
            <a:avLst>
              <a:gd name="adj1" fmla="val 50000"/>
            </a:avLst>
          </a:prstGeom>
          <a:solidFill>
            <a:schemeClr val="tx2">
              <a:alpha val="89999"/>
            </a:schemeClr>
          </a:solidFill>
          <a:ln w="12700" cap="flat" cmpd="sng" algn="ctr">
            <a:solidFill>
              <a:schemeClr val="tx2">
                <a:lumMod val="50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Gekrümmte Verbindung 51"/>
          <p:cNvCxnSpPr>
            <a:endCxn id="30" idx="0"/>
          </p:cNvCxnSpPr>
          <p:nvPr/>
        </p:nvCxnSpPr>
        <p:spPr bwMode="auto">
          <a:xfrm rot="16200000" flipH="1">
            <a:off x="6965440" y="5243803"/>
            <a:ext cx="120574" cy="321"/>
          </a:xfrm>
          <a:prstGeom prst="curvedConnector3">
            <a:avLst>
              <a:gd name="adj1" fmla="val 50000"/>
            </a:avLst>
          </a:prstGeom>
          <a:solidFill>
            <a:schemeClr val="tx2">
              <a:alpha val="89999"/>
            </a:schemeClr>
          </a:solidFill>
          <a:ln w="12700" cap="flat" cmpd="sng" algn="ctr">
            <a:solidFill>
              <a:schemeClr val="tx2">
                <a:lumMod val="50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Gekrümmte Verbindung 54"/>
          <p:cNvCxnSpPr>
            <a:stCxn id="31" idx="3"/>
            <a:endCxn id="30" idx="1"/>
          </p:cNvCxnSpPr>
          <p:nvPr/>
        </p:nvCxnSpPr>
        <p:spPr bwMode="auto">
          <a:xfrm flipV="1">
            <a:off x="6660232" y="5533517"/>
            <a:ext cx="83239" cy="235203"/>
          </a:xfrm>
          <a:prstGeom prst="curvedConnector3">
            <a:avLst>
              <a:gd name="adj1" fmla="val 50000"/>
            </a:avLst>
          </a:prstGeom>
          <a:solidFill>
            <a:schemeClr val="tx2">
              <a:alpha val="89999"/>
            </a:schemeClr>
          </a:solidFill>
          <a:ln w="12700" cap="flat" cmpd="sng" algn="ctr">
            <a:solidFill>
              <a:schemeClr val="tx2">
                <a:lumMod val="50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Gekrümmte Verbindung 57"/>
          <p:cNvCxnSpPr>
            <a:stCxn id="31" idx="1"/>
            <a:endCxn id="36" idx="3"/>
          </p:cNvCxnSpPr>
          <p:nvPr/>
        </p:nvCxnSpPr>
        <p:spPr bwMode="auto">
          <a:xfrm rot="10800000">
            <a:off x="5925830" y="5718940"/>
            <a:ext cx="170965" cy="49780"/>
          </a:xfrm>
          <a:prstGeom prst="curvedConnector3">
            <a:avLst>
              <a:gd name="adj1" fmla="val 50000"/>
            </a:avLst>
          </a:prstGeom>
          <a:solidFill>
            <a:schemeClr val="tx2">
              <a:alpha val="89999"/>
            </a:schemeClr>
          </a:solidFill>
          <a:ln w="12700" cap="flat" cmpd="sng" algn="ctr">
            <a:solidFill>
              <a:schemeClr val="tx2">
                <a:lumMod val="50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Abgerundetes Rechteck 39"/>
          <p:cNvSpPr/>
          <p:nvPr/>
        </p:nvSpPr>
        <p:spPr bwMode="auto">
          <a:xfrm>
            <a:off x="2545957" y="4185449"/>
            <a:ext cx="1976502" cy="346046"/>
          </a:xfrm>
          <a:prstGeom prst="roundRect">
            <a:avLst>
              <a:gd name="adj" fmla="val 9572"/>
            </a:avLst>
          </a:prstGeom>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anose="020B0604020202020204" pitchFamily="34" charset="0"/>
              </a:rPr>
              <a:t>Grid Middleware</a:t>
            </a:r>
          </a:p>
        </p:txBody>
      </p:sp>
      <p:cxnSp>
        <p:nvCxnSpPr>
          <p:cNvPr id="41" name="Gekrümmte Verbindung 40"/>
          <p:cNvCxnSpPr>
            <a:stCxn id="14" idx="2"/>
            <a:endCxn id="40" idx="0"/>
          </p:cNvCxnSpPr>
          <p:nvPr/>
        </p:nvCxnSpPr>
        <p:spPr bwMode="auto">
          <a:xfrm rot="16200000" flipH="1">
            <a:off x="2993503" y="3644743"/>
            <a:ext cx="492099" cy="589312"/>
          </a:xfrm>
          <a:prstGeom prst="curvedConnector3">
            <a:avLst>
              <a:gd name="adj1" fmla="val 50000"/>
            </a:avLst>
          </a:prstGeom>
          <a:solidFill>
            <a:schemeClr val="tx2">
              <a:alpha val="89999"/>
            </a:schemeClr>
          </a:solidFill>
          <a:ln w="22225" cap="flat" cmpd="sng" algn="ctr">
            <a:solidFill>
              <a:schemeClr val="tx2">
                <a:lumMod val="50000"/>
              </a:schemeClr>
            </a:solidFill>
            <a:prstDash val="sysDash"/>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Ellipse 41"/>
          <p:cNvSpPr/>
          <p:nvPr/>
        </p:nvSpPr>
        <p:spPr bwMode="auto">
          <a:xfrm>
            <a:off x="3007052" y="3766987"/>
            <a:ext cx="926096" cy="361458"/>
          </a:xfrm>
          <a:prstGeom prst="ellipse">
            <a:avLst/>
          </a:prstGeom>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anose="020B0604020202020204" pitchFamily="34" charset="0"/>
              </a:rPr>
              <a:t>Result</a:t>
            </a:r>
          </a:p>
        </p:txBody>
      </p:sp>
      <p:cxnSp>
        <p:nvCxnSpPr>
          <p:cNvPr id="44" name="Gekrümmte Verbindung 43"/>
          <p:cNvCxnSpPr>
            <a:stCxn id="40" idx="3"/>
            <a:endCxn id="28" idx="0"/>
          </p:cNvCxnSpPr>
          <p:nvPr/>
        </p:nvCxnSpPr>
        <p:spPr bwMode="auto">
          <a:xfrm>
            <a:off x="4522459" y="4358472"/>
            <a:ext cx="1338320" cy="188813"/>
          </a:xfrm>
          <a:prstGeom prst="curvedConnector2">
            <a:avLst/>
          </a:prstGeom>
          <a:solidFill>
            <a:schemeClr val="tx2">
              <a:alpha val="89999"/>
            </a:schemeClr>
          </a:solidFill>
          <a:ln w="22225" cap="flat" cmpd="sng" algn="ctr">
            <a:solidFill>
              <a:schemeClr val="tx2">
                <a:lumMod val="50000"/>
              </a:schemeClr>
            </a:solidFill>
            <a:prstDash val="sysDash"/>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Ellipse 44"/>
          <p:cNvSpPr/>
          <p:nvPr/>
        </p:nvSpPr>
        <p:spPr bwMode="auto">
          <a:xfrm>
            <a:off x="4846889" y="4102565"/>
            <a:ext cx="926096" cy="361458"/>
          </a:xfrm>
          <a:prstGeom prst="ellipse">
            <a:avLst/>
          </a:prstGeom>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anose="020B0604020202020204" pitchFamily="34" charset="0"/>
              </a:rPr>
              <a:t>Result</a:t>
            </a:r>
          </a:p>
        </p:txBody>
      </p:sp>
      <p:sp>
        <p:nvSpPr>
          <p:cNvPr id="47" name="Inhaltsplatzhalter 2"/>
          <p:cNvSpPr>
            <a:spLocks noGrp="1"/>
          </p:cNvSpPr>
          <p:nvPr>
            <p:ph idx="1"/>
          </p:nvPr>
        </p:nvSpPr>
        <p:spPr>
          <a:xfrm>
            <a:off x="539750" y="2289175"/>
            <a:ext cx="8061325" cy="3702050"/>
          </a:xfrm>
        </p:spPr>
        <p:txBody>
          <a:bodyPr/>
          <a:lstStyle/>
          <a:p>
            <a:r>
              <a:rPr lang="en-US" dirty="0"/>
              <a:t>Grid Computing is the virtualization of all resources …</a:t>
            </a:r>
            <a:endParaRPr lang="en-US" b="1" dirty="0">
              <a:solidFill>
                <a:schemeClr val="tx2">
                  <a:lumMod val="50000"/>
                </a:schemeClr>
              </a:solidFill>
            </a:endParaRPr>
          </a:p>
          <a:p>
            <a:endParaRPr lang="en-US" b="1" dirty="0">
              <a:solidFill>
                <a:schemeClr val="tx2">
                  <a:lumMod val="50000"/>
                </a:schemeClr>
              </a:solidFill>
            </a:endParaRPr>
          </a:p>
          <a:p>
            <a:endParaRPr lang="en-US" b="1" dirty="0"/>
          </a:p>
        </p:txBody>
      </p:sp>
    </p:spTree>
    <p:extLst>
      <p:ext uri="{BB962C8B-B14F-4D97-AF65-F5344CB8AC3E}">
        <p14:creationId xmlns:p14="http://schemas.microsoft.com/office/powerpoint/2010/main" val="1961080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p:cNvPicPr>
            <a:picLocks noChangeAspect="1"/>
          </p:cNvPicPr>
          <p:nvPr/>
        </p:nvPicPr>
        <p:blipFill>
          <a:blip r:embed="rId2"/>
          <a:stretch>
            <a:fillRect/>
          </a:stretch>
        </p:blipFill>
        <p:spPr>
          <a:xfrm>
            <a:off x="3634920" y="2747483"/>
            <a:ext cx="401334" cy="552929"/>
          </a:xfrm>
          <a:prstGeom prst="rect">
            <a:avLst/>
          </a:prstGeom>
        </p:spPr>
      </p:pic>
      <p:sp>
        <p:nvSpPr>
          <p:cNvPr id="2" name="Titel 1"/>
          <p:cNvSpPr>
            <a:spLocks noGrp="1"/>
          </p:cNvSpPr>
          <p:nvPr>
            <p:ph type="title"/>
          </p:nvPr>
        </p:nvSpPr>
        <p:spPr>
          <a:xfrm>
            <a:off x="539750" y="1713954"/>
            <a:ext cx="8061325" cy="384721"/>
          </a:xfrm>
        </p:spPr>
        <p:txBody>
          <a:bodyPr/>
          <a:lstStyle/>
          <a:p>
            <a:r>
              <a:rPr lang="en-US" dirty="0"/>
              <a:t>Grid Computing</a:t>
            </a:r>
          </a:p>
        </p:txBody>
      </p:sp>
      <p:sp>
        <p:nvSpPr>
          <p:cNvPr id="3" name="Inhaltsplatzhalter 2"/>
          <p:cNvSpPr>
            <a:spLocks noGrp="1"/>
          </p:cNvSpPr>
          <p:nvPr>
            <p:ph idx="1"/>
          </p:nvPr>
        </p:nvSpPr>
        <p:spPr>
          <a:xfrm>
            <a:off x="539750" y="2289175"/>
            <a:ext cx="8061325" cy="3702049"/>
          </a:xfrm>
        </p:spPr>
        <p:txBody>
          <a:bodyPr/>
          <a:lstStyle/>
          <a:p>
            <a:r>
              <a:rPr lang="en-US" dirty="0"/>
              <a:t>Grid Computing is the virtualization of all resources …</a:t>
            </a:r>
          </a:p>
          <a:p>
            <a:endParaRPr lang="en-US" b="1" dirty="0">
              <a:solidFill>
                <a:schemeClr val="tx2">
                  <a:lumMod val="50000"/>
                </a:schemeClr>
              </a:solidFill>
            </a:endParaRPr>
          </a:p>
          <a:p>
            <a:endParaRPr lang="en-US" b="1" dirty="0">
              <a:solidFill>
                <a:schemeClr val="tx2">
                  <a:lumMod val="50000"/>
                </a:schemeClr>
              </a:solidFill>
            </a:endParaRPr>
          </a:p>
          <a:p>
            <a:endParaRPr lang="en-US" b="1" dirty="0">
              <a:solidFill>
                <a:schemeClr val="tx2">
                  <a:lumMod val="50000"/>
                </a:schemeClr>
              </a:solidFill>
            </a:endParaRPr>
          </a:p>
          <a:p>
            <a:endParaRPr lang="en-US" b="1" dirty="0">
              <a:solidFill>
                <a:schemeClr val="tx2">
                  <a:lumMod val="50000"/>
                </a:schemeClr>
              </a:solidFill>
            </a:endParaRPr>
          </a:p>
          <a:p>
            <a:endParaRPr lang="en-US" b="1" dirty="0"/>
          </a:p>
        </p:txBody>
      </p:sp>
      <p:sp>
        <p:nvSpPr>
          <p:cNvPr id="4" name="Fußzeilenplatzhalter 3"/>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5" name="Foliennummernplatzhalter 4"/>
          <p:cNvSpPr>
            <a:spLocks noGrp="1"/>
          </p:cNvSpPr>
          <p:nvPr>
            <p:ph type="sldNum" sz="quarter" idx="11"/>
          </p:nvPr>
        </p:nvSpPr>
        <p:spPr/>
        <p:txBody>
          <a:bodyPr/>
          <a:lstStyle/>
          <a:p>
            <a:r>
              <a:rPr lang="en-US" altLang="de-DE" dirty="0"/>
              <a:t>Slide </a:t>
            </a:r>
            <a:fld id="{EA72B010-C6DB-42A1-A25B-7BA4A7AE9CB7}" type="slidenum">
              <a:rPr lang="en-US" altLang="de-DE" smtClean="0"/>
              <a:pPr/>
              <a:t>9</a:t>
            </a:fld>
            <a:endParaRPr lang="en-US" altLang="de-DE" dirty="0"/>
          </a:p>
        </p:txBody>
      </p:sp>
      <p:pic>
        <p:nvPicPr>
          <p:cNvPr id="14" name="Grafik 13"/>
          <p:cNvPicPr>
            <a:picLocks noChangeAspect="1"/>
          </p:cNvPicPr>
          <p:nvPr/>
        </p:nvPicPr>
        <p:blipFill>
          <a:blip r:embed="rId3"/>
          <a:stretch>
            <a:fillRect/>
          </a:stretch>
        </p:blipFill>
        <p:spPr>
          <a:xfrm>
            <a:off x="2656963" y="3187645"/>
            <a:ext cx="575866" cy="505705"/>
          </a:xfrm>
          <a:prstGeom prst="rect">
            <a:avLst/>
          </a:prstGeom>
        </p:spPr>
      </p:pic>
      <p:pic>
        <p:nvPicPr>
          <p:cNvPr id="15" name="Grafik 14"/>
          <p:cNvPicPr>
            <a:picLocks noChangeAspect="1"/>
          </p:cNvPicPr>
          <p:nvPr/>
        </p:nvPicPr>
        <p:blipFill>
          <a:blip r:embed="rId4"/>
          <a:stretch>
            <a:fillRect/>
          </a:stretch>
        </p:blipFill>
        <p:spPr>
          <a:xfrm>
            <a:off x="3355904" y="3137436"/>
            <a:ext cx="356608" cy="612918"/>
          </a:xfrm>
          <a:prstGeom prst="rect">
            <a:avLst/>
          </a:prstGeom>
        </p:spPr>
      </p:pic>
      <p:pic>
        <p:nvPicPr>
          <p:cNvPr id="16" name="Grafik 15"/>
          <p:cNvPicPr>
            <a:picLocks noChangeAspect="1"/>
          </p:cNvPicPr>
          <p:nvPr/>
        </p:nvPicPr>
        <p:blipFill>
          <a:blip r:embed="rId5"/>
          <a:stretch>
            <a:fillRect/>
          </a:stretch>
        </p:blipFill>
        <p:spPr>
          <a:xfrm>
            <a:off x="3826106" y="3143522"/>
            <a:ext cx="739019" cy="606832"/>
          </a:xfrm>
          <a:prstGeom prst="rect">
            <a:avLst/>
          </a:prstGeom>
        </p:spPr>
      </p:pic>
      <p:pic>
        <p:nvPicPr>
          <p:cNvPr id="17" name="Grafik 16"/>
          <p:cNvPicPr>
            <a:picLocks noChangeAspect="1"/>
          </p:cNvPicPr>
          <p:nvPr/>
        </p:nvPicPr>
        <p:blipFill>
          <a:blip r:embed="rId6"/>
          <a:stretch>
            <a:fillRect/>
          </a:stretch>
        </p:blipFill>
        <p:spPr>
          <a:xfrm>
            <a:off x="4608319" y="3137436"/>
            <a:ext cx="706237" cy="612863"/>
          </a:xfrm>
          <a:prstGeom prst="rect">
            <a:avLst/>
          </a:prstGeom>
        </p:spPr>
      </p:pic>
      <p:pic>
        <p:nvPicPr>
          <p:cNvPr id="18" name="Grafik 17"/>
          <p:cNvPicPr>
            <a:picLocks noChangeAspect="1"/>
          </p:cNvPicPr>
          <p:nvPr/>
        </p:nvPicPr>
        <p:blipFill>
          <a:blip r:embed="rId7"/>
          <a:stretch>
            <a:fillRect/>
          </a:stretch>
        </p:blipFill>
        <p:spPr>
          <a:xfrm>
            <a:off x="5414047" y="3157224"/>
            <a:ext cx="796316" cy="579576"/>
          </a:xfrm>
          <a:prstGeom prst="rect">
            <a:avLst/>
          </a:prstGeom>
        </p:spPr>
      </p:pic>
      <p:sp>
        <p:nvSpPr>
          <p:cNvPr id="26" name="Wolke 25"/>
          <p:cNvSpPr/>
          <p:nvPr/>
        </p:nvSpPr>
        <p:spPr bwMode="auto">
          <a:xfrm>
            <a:off x="4692834" y="4409211"/>
            <a:ext cx="2759486" cy="1772514"/>
          </a:xfrm>
          <a:prstGeom prst="cloud">
            <a:avLst/>
          </a:prstGeom>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anose="020B0604020202020204" pitchFamily="34" charset="0"/>
              </a:rPr>
              <a:t>The Grid</a:t>
            </a:r>
          </a:p>
        </p:txBody>
      </p:sp>
      <p:pic>
        <p:nvPicPr>
          <p:cNvPr id="28" name="Grafik 27"/>
          <p:cNvPicPr>
            <a:picLocks noChangeAspect="1"/>
          </p:cNvPicPr>
          <p:nvPr/>
        </p:nvPicPr>
        <p:blipFill>
          <a:blip r:embed="rId8"/>
          <a:stretch>
            <a:fillRect/>
          </a:stretch>
        </p:blipFill>
        <p:spPr>
          <a:xfrm>
            <a:off x="5579060" y="4547285"/>
            <a:ext cx="563438" cy="649152"/>
          </a:xfrm>
          <a:prstGeom prst="rect">
            <a:avLst/>
          </a:prstGeom>
        </p:spPr>
      </p:pic>
      <p:pic>
        <p:nvPicPr>
          <p:cNvPr id="29" name="Grafik 28"/>
          <p:cNvPicPr>
            <a:picLocks noChangeAspect="1"/>
          </p:cNvPicPr>
          <p:nvPr/>
        </p:nvPicPr>
        <p:blipFill>
          <a:blip r:embed="rId9"/>
          <a:stretch>
            <a:fillRect/>
          </a:stretch>
        </p:blipFill>
        <p:spPr>
          <a:xfrm>
            <a:off x="4860032" y="5418740"/>
            <a:ext cx="564833" cy="458532"/>
          </a:xfrm>
          <a:prstGeom prst="rect">
            <a:avLst/>
          </a:prstGeom>
        </p:spPr>
      </p:pic>
      <p:pic>
        <p:nvPicPr>
          <p:cNvPr id="30" name="Grafik 29"/>
          <p:cNvPicPr>
            <a:picLocks noChangeAspect="1"/>
          </p:cNvPicPr>
          <p:nvPr/>
        </p:nvPicPr>
        <p:blipFill>
          <a:blip r:embed="rId9"/>
          <a:stretch>
            <a:fillRect/>
          </a:stretch>
        </p:blipFill>
        <p:spPr>
          <a:xfrm>
            <a:off x="6743471" y="5304251"/>
            <a:ext cx="564833" cy="458532"/>
          </a:xfrm>
          <a:prstGeom prst="rect">
            <a:avLst/>
          </a:prstGeom>
        </p:spPr>
      </p:pic>
      <p:pic>
        <p:nvPicPr>
          <p:cNvPr id="31" name="Grafik 30"/>
          <p:cNvPicPr>
            <a:picLocks noChangeAspect="1"/>
          </p:cNvPicPr>
          <p:nvPr/>
        </p:nvPicPr>
        <p:blipFill>
          <a:blip r:embed="rId8"/>
          <a:stretch>
            <a:fillRect/>
          </a:stretch>
        </p:blipFill>
        <p:spPr>
          <a:xfrm>
            <a:off x="6096794" y="5444144"/>
            <a:ext cx="563438" cy="649152"/>
          </a:xfrm>
          <a:prstGeom prst="rect">
            <a:avLst/>
          </a:prstGeom>
        </p:spPr>
      </p:pic>
      <p:pic>
        <p:nvPicPr>
          <p:cNvPr id="32" name="Grafik 31"/>
          <p:cNvPicPr>
            <a:picLocks noChangeAspect="1"/>
          </p:cNvPicPr>
          <p:nvPr/>
        </p:nvPicPr>
        <p:blipFill>
          <a:blip r:embed="rId10"/>
          <a:stretch>
            <a:fillRect/>
          </a:stretch>
        </p:blipFill>
        <p:spPr>
          <a:xfrm>
            <a:off x="6699172" y="4797152"/>
            <a:ext cx="753148" cy="386521"/>
          </a:xfrm>
          <a:prstGeom prst="rect">
            <a:avLst/>
          </a:prstGeom>
        </p:spPr>
      </p:pic>
      <p:pic>
        <p:nvPicPr>
          <p:cNvPr id="35" name="Grafik 34"/>
          <p:cNvPicPr>
            <a:picLocks noChangeAspect="1"/>
          </p:cNvPicPr>
          <p:nvPr/>
        </p:nvPicPr>
        <p:blipFill>
          <a:blip r:embed="rId11"/>
          <a:stretch>
            <a:fillRect/>
          </a:stretch>
        </p:blipFill>
        <p:spPr>
          <a:xfrm>
            <a:off x="6228184" y="4509120"/>
            <a:ext cx="417725" cy="608275"/>
          </a:xfrm>
          <a:prstGeom prst="rect">
            <a:avLst/>
          </a:prstGeom>
        </p:spPr>
      </p:pic>
      <p:pic>
        <p:nvPicPr>
          <p:cNvPr id="36" name="Grafik 35"/>
          <p:cNvPicPr>
            <a:picLocks noChangeAspect="1"/>
          </p:cNvPicPr>
          <p:nvPr/>
        </p:nvPicPr>
        <p:blipFill>
          <a:blip r:embed="rId11"/>
          <a:stretch>
            <a:fillRect/>
          </a:stretch>
        </p:blipFill>
        <p:spPr>
          <a:xfrm>
            <a:off x="5508104" y="5414802"/>
            <a:ext cx="417725" cy="608275"/>
          </a:xfrm>
          <a:prstGeom prst="rect">
            <a:avLst/>
          </a:prstGeom>
        </p:spPr>
      </p:pic>
      <p:pic>
        <p:nvPicPr>
          <p:cNvPr id="37" name="Grafik 36"/>
          <p:cNvPicPr>
            <a:picLocks noChangeAspect="1"/>
          </p:cNvPicPr>
          <p:nvPr/>
        </p:nvPicPr>
        <p:blipFill>
          <a:blip r:embed="rId11"/>
          <a:stretch>
            <a:fillRect/>
          </a:stretch>
        </p:blipFill>
        <p:spPr>
          <a:xfrm>
            <a:off x="5004048" y="4692933"/>
            <a:ext cx="417725" cy="608275"/>
          </a:xfrm>
          <a:prstGeom prst="rect">
            <a:avLst/>
          </a:prstGeom>
        </p:spPr>
      </p:pic>
      <p:cxnSp>
        <p:nvCxnSpPr>
          <p:cNvPr id="38" name="Gekrümmte Verbindung 37"/>
          <p:cNvCxnSpPr>
            <a:stCxn id="28" idx="1"/>
            <a:endCxn id="37" idx="3"/>
          </p:cNvCxnSpPr>
          <p:nvPr/>
        </p:nvCxnSpPr>
        <p:spPr bwMode="auto">
          <a:xfrm rot="10800000" flipV="1">
            <a:off x="5421774" y="4871861"/>
            <a:ext cx="157287" cy="125210"/>
          </a:xfrm>
          <a:prstGeom prst="curvedConnector3">
            <a:avLst>
              <a:gd name="adj1" fmla="val 50000"/>
            </a:avLst>
          </a:prstGeom>
          <a:solidFill>
            <a:schemeClr val="tx2">
              <a:alpha val="89999"/>
            </a:schemeClr>
          </a:solidFill>
          <a:ln w="12700" cap="flat" cmpd="sng" algn="ctr">
            <a:solidFill>
              <a:schemeClr val="tx2">
                <a:lumMod val="50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Gekrümmte Verbindung 38"/>
          <p:cNvCxnSpPr>
            <a:stCxn id="37" idx="2"/>
            <a:endCxn id="29" idx="0"/>
          </p:cNvCxnSpPr>
          <p:nvPr/>
        </p:nvCxnSpPr>
        <p:spPr bwMode="auto">
          <a:xfrm rot="5400000">
            <a:off x="5118914" y="5324743"/>
            <a:ext cx="117532" cy="70462"/>
          </a:xfrm>
          <a:prstGeom prst="curvedConnector3">
            <a:avLst>
              <a:gd name="adj1" fmla="val 50000"/>
            </a:avLst>
          </a:prstGeom>
          <a:solidFill>
            <a:schemeClr val="tx2">
              <a:alpha val="89999"/>
            </a:schemeClr>
          </a:solidFill>
          <a:ln w="12700" cap="flat" cmpd="sng" algn="ctr">
            <a:solidFill>
              <a:schemeClr val="tx2">
                <a:lumMod val="50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Gekrümmte Verbindung 42"/>
          <p:cNvCxnSpPr>
            <a:stCxn id="36" idx="1"/>
            <a:endCxn id="29" idx="3"/>
          </p:cNvCxnSpPr>
          <p:nvPr/>
        </p:nvCxnSpPr>
        <p:spPr bwMode="auto">
          <a:xfrm rot="10800000">
            <a:off x="5424866" y="5648006"/>
            <a:ext cx="83239" cy="70934"/>
          </a:xfrm>
          <a:prstGeom prst="curvedConnector3">
            <a:avLst>
              <a:gd name="adj1" fmla="val 50000"/>
            </a:avLst>
          </a:prstGeom>
          <a:solidFill>
            <a:schemeClr val="tx2">
              <a:alpha val="89999"/>
            </a:schemeClr>
          </a:solidFill>
          <a:ln w="12700" cap="flat" cmpd="sng" algn="ctr">
            <a:solidFill>
              <a:schemeClr val="tx2">
                <a:lumMod val="50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Gekrümmte Verbindung 45"/>
          <p:cNvCxnSpPr>
            <a:stCxn id="35" idx="1"/>
            <a:endCxn id="28" idx="3"/>
          </p:cNvCxnSpPr>
          <p:nvPr/>
        </p:nvCxnSpPr>
        <p:spPr bwMode="auto">
          <a:xfrm rot="10800000" flipV="1">
            <a:off x="6142498" y="4813257"/>
            <a:ext cx="85686" cy="58603"/>
          </a:xfrm>
          <a:prstGeom prst="curvedConnector3">
            <a:avLst>
              <a:gd name="adj1" fmla="val 50000"/>
            </a:avLst>
          </a:prstGeom>
          <a:solidFill>
            <a:schemeClr val="tx2">
              <a:alpha val="89999"/>
            </a:schemeClr>
          </a:solidFill>
          <a:ln w="12700" cap="flat" cmpd="sng" algn="ctr">
            <a:solidFill>
              <a:schemeClr val="tx2">
                <a:lumMod val="50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Gekrümmte Verbindung 48"/>
          <p:cNvCxnSpPr>
            <a:stCxn id="32" idx="1"/>
            <a:endCxn id="35" idx="3"/>
          </p:cNvCxnSpPr>
          <p:nvPr/>
        </p:nvCxnSpPr>
        <p:spPr bwMode="auto">
          <a:xfrm rot="10800000">
            <a:off x="6645910" y="4813259"/>
            <a:ext cx="53263" cy="177155"/>
          </a:xfrm>
          <a:prstGeom prst="curvedConnector3">
            <a:avLst>
              <a:gd name="adj1" fmla="val 50000"/>
            </a:avLst>
          </a:prstGeom>
          <a:solidFill>
            <a:schemeClr val="tx2">
              <a:alpha val="89999"/>
            </a:schemeClr>
          </a:solidFill>
          <a:ln w="12700" cap="flat" cmpd="sng" algn="ctr">
            <a:solidFill>
              <a:schemeClr val="tx2">
                <a:lumMod val="50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Gekrümmte Verbindung 51"/>
          <p:cNvCxnSpPr>
            <a:endCxn id="30" idx="0"/>
          </p:cNvCxnSpPr>
          <p:nvPr/>
        </p:nvCxnSpPr>
        <p:spPr bwMode="auto">
          <a:xfrm rot="16200000" flipH="1">
            <a:off x="6965440" y="5243803"/>
            <a:ext cx="120574" cy="321"/>
          </a:xfrm>
          <a:prstGeom prst="curvedConnector3">
            <a:avLst>
              <a:gd name="adj1" fmla="val 50000"/>
            </a:avLst>
          </a:prstGeom>
          <a:solidFill>
            <a:schemeClr val="tx2">
              <a:alpha val="89999"/>
            </a:schemeClr>
          </a:solidFill>
          <a:ln w="12700" cap="flat" cmpd="sng" algn="ctr">
            <a:solidFill>
              <a:schemeClr val="tx2">
                <a:lumMod val="50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Gekrümmte Verbindung 54"/>
          <p:cNvCxnSpPr>
            <a:stCxn id="31" idx="3"/>
            <a:endCxn id="30" idx="1"/>
          </p:cNvCxnSpPr>
          <p:nvPr/>
        </p:nvCxnSpPr>
        <p:spPr bwMode="auto">
          <a:xfrm flipV="1">
            <a:off x="6660232" y="5533517"/>
            <a:ext cx="83239" cy="235203"/>
          </a:xfrm>
          <a:prstGeom prst="curvedConnector3">
            <a:avLst>
              <a:gd name="adj1" fmla="val 50000"/>
            </a:avLst>
          </a:prstGeom>
          <a:solidFill>
            <a:schemeClr val="tx2">
              <a:alpha val="89999"/>
            </a:schemeClr>
          </a:solidFill>
          <a:ln w="12700" cap="flat" cmpd="sng" algn="ctr">
            <a:solidFill>
              <a:schemeClr val="tx2">
                <a:lumMod val="50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Gekrümmte Verbindung 57"/>
          <p:cNvCxnSpPr>
            <a:stCxn id="31" idx="1"/>
            <a:endCxn id="36" idx="3"/>
          </p:cNvCxnSpPr>
          <p:nvPr/>
        </p:nvCxnSpPr>
        <p:spPr bwMode="auto">
          <a:xfrm rot="10800000">
            <a:off x="5925830" y="5718940"/>
            <a:ext cx="170965" cy="49780"/>
          </a:xfrm>
          <a:prstGeom prst="curvedConnector3">
            <a:avLst>
              <a:gd name="adj1" fmla="val 50000"/>
            </a:avLst>
          </a:prstGeom>
          <a:solidFill>
            <a:schemeClr val="tx2">
              <a:alpha val="89999"/>
            </a:schemeClr>
          </a:solidFill>
          <a:ln w="12700" cap="flat" cmpd="sng" algn="ctr">
            <a:solidFill>
              <a:schemeClr val="tx2">
                <a:lumMod val="50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Abgerundetes Rechteck 39"/>
          <p:cNvSpPr/>
          <p:nvPr/>
        </p:nvSpPr>
        <p:spPr bwMode="auto">
          <a:xfrm>
            <a:off x="2545957" y="4185449"/>
            <a:ext cx="1976502" cy="346046"/>
          </a:xfrm>
          <a:prstGeom prst="roundRect">
            <a:avLst>
              <a:gd name="adj" fmla="val 9572"/>
            </a:avLst>
          </a:prstGeom>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anose="020B0604020202020204" pitchFamily="34" charset="0"/>
              </a:rPr>
              <a:t>Grid Middleware</a:t>
            </a:r>
          </a:p>
        </p:txBody>
      </p:sp>
      <p:cxnSp>
        <p:nvCxnSpPr>
          <p:cNvPr id="41" name="Gekrümmte Verbindung 40"/>
          <p:cNvCxnSpPr>
            <a:stCxn id="14" idx="2"/>
            <a:endCxn id="40" idx="0"/>
          </p:cNvCxnSpPr>
          <p:nvPr/>
        </p:nvCxnSpPr>
        <p:spPr bwMode="auto">
          <a:xfrm rot="16200000" flipH="1">
            <a:off x="2993503" y="3644743"/>
            <a:ext cx="492099" cy="589312"/>
          </a:xfrm>
          <a:prstGeom prst="curvedConnector3">
            <a:avLst>
              <a:gd name="adj1" fmla="val 50000"/>
            </a:avLst>
          </a:prstGeom>
          <a:solidFill>
            <a:schemeClr val="tx2">
              <a:alpha val="89999"/>
            </a:schemeClr>
          </a:solidFill>
          <a:ln w="22225" cap="flat" cmpd="sng" algn="ctr">
            <a:solidFill>
              <a:schemeClr val="tx2">
                <a:lumMod val="50000"/>
              </a:schemeClr>
            </a:solidFill>
            <a:prstDash val="sysDash"/>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Ellipse 41"/>
          <p:cNvSpPr/>
          <p:nvPr/>
        </p:nvSpPr>
        <p:spPr bwMode="auto">
          <a:xfrm>
            <a:off x="3007052" y="3766987"/>
            <a:ext cx="926096" cy="361458"/>
          </a:xfrm>
          <a:prstGeom prst="ellipse">
            <a:avLst/>
          </a:prstGeom>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anose="020B0604020202020204" pitchFamily="34" charset="0"/>
              </a:rPr>
              <a:t>Result</a:t>
            </a:r>
          </a:p>
        </p:txBody>
      </p:sp>
      <p:cxnSp>
        <p:nvCxnSpPr>
          <p:cNvPr id="44" name="Gekrümmte Verbindung 43"/>
          <p:cNvCxnSpPr>
            <a:stCxn id="40" idx="3"/>
            <a:endCxn id="28" idx="0"/>
          </p:cNvCxnSpPr>
          <p:nvPr/>
        </p:nvCxnSpPr>
        <p:spPr bwMode="auto">
          <a:xfrm>
            <a:off x="4522459" y="4358472"/>
            <a:ext cx="1338320" cy="188813"/>
          </a:xfrm>
          <a:prstGeom prst="curvedConnector2">
            <a:avLst/>
          </a:prstGeom>
          <a:solidFill>
            <a:schemeClr val="tx2">
              <a:alpha val="89999"/>
            </a:schemeClr>
          </a:solidFill>
          <a:ln w="22225" cap="flat" cmpd="sng" algn="ctr">
            <a:solidFill>
              <a:schemeClr val="tx2">
                <a:lumMod val="50000"/>
              </a:schemeClr>
            </a:solidFill>
            <a:prstDash val="sysDash"/>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Ellipse 44"/>
          <p:cNvSpPr/>
          <p:nvPr/>
        </p:nvSpPr>
        <p:spPr bwMode="auto">
          <a:xfrm>
            <a:off x="4846889" y="4102565"/>
            <a:ext cx="926096" cy="361458"/>
          </a:xfrm>
          <a:prstGeom prst="ellipse">
            <a:avLst/>
          </a:prstGeom>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anose="020B0604020202020204" pitchFamily="34" charset="0"/>
              </a:rPr>
              <a:t>Result</a:t>
            </a:r>
          </a:p>
        </p:txBody>
      </p:sp>
      <p:sp>
        <p:nvSpPr>
          <p:cNvPr id="34" name="Textfeld 33"/>
          <p:cNvSpPr txBox="1"/>
          <p:nvPr/>
        </p:nvSpPr>
        <p:spPr>
          <a:xfrm>
            <a:off x="340264" y="4636293"/>
            <a:ext cx="4237352" cy="1600438"/>
          </a:xfrm>
          <a:prstGeom prst="rect">
            <a:avLst/>
          </a:prstGeom>
          <a:noFill/>
        </p:spPr>
        <p:txBody>
          <a:bodyPr wrap="square" rtlCol="0">
            <a:spAutoFit/>
          </a:bodyPr>
          <a:lstStyle/>
          <a:p>
            <a:pPr algn="l"/>
            <a:r>
              <a:rPr lang="en-US" sz="1400" dirty="0"/>
              <a:t>With the Grid: </a:t>
            </a:r>
            <a:r>
              <a:rPr lang="en-US" sz="1400" dirty="0">
                <a:solidFill>
                  <a:schemeClr val="accent1"/>
                </a:solidFill>
              </a:rPr>
              <a:t>User utilizes one large virtual resource</a:t>
            </a:r>
          </a:p>
          <a:p>
            <a:pPr marL="742950" lvl="1" indent="-285750" algn="l">
              <a:buFont typeface="Arial" panose="020B0604020202020204" pitchFamily="34" charset="0"/>
              <a:buChar char="•"/>
            </a:pPr>
            <a:r>
              <a:rPr lang="en-US" sz="1400" dirty="0"/>
              <a:t>User is unaware of location, capacity limits</a:t>
            </a:r>
          </a:p>
          <a:p>
            <a:pPr marL="742950" lvl="1" indent="-285750" algn="l">
              <a:buFont typeface="Arial" panose="020B0604020202020204" pitchFamily="34" charset="0"/>
              <a:buChar char="•"/>
            </a:pPr>
            <a:r>
              <a:rPr lang="en-US" sz="1400" dirty="0"/>
              <a:t>User adapts tasks towards spec of middleware</a:t>
            </a:r>
          </a:p>
          <a:p>
            <a:pPr marL="742950" lvl="1" indent="-285750" algn="l">
              <a:buFont typeface="Arial" panose="020B0604020202020204" pitchFamily="34" charset="0"/>
              <a:buChar char="•"/>
            </a:pPr>
            <a:r>
              <a:rPr lang="en-US" sz="1400" dirty="0">
                <a:solidFill>
                  <a:schemeClr val="accent2"/>
                </a:solidFill>
              </a:rPr>
              <a:t>Users share their local resources </a:t>
            </a:r>
          </a:p>
        </p:txBody>
      </p:sp>
    </p:spTree>
    <p:extLst>
      <p:ext uri="{BB962C8B-B14F-4D97-AF65-F5344CB8AC3E}">
        <p14:creationId xmlns:p14="http://schemas.microsoft.com/office/powerpoint/2010/main" val="3040754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RSTGMUEHL@FAUEUEJUUVWXYL24" val="3523"/>
  <p:tag name="DEFAULTDISPLAYSOURCE" val="\documentclass{article}\pagestyle{empty}&#10;\begin{document}&#10;&#10;\end{document}&#10;"/>
  <p:tag name="EMBEDFONTS" val="1"/>
</p:tagLst>
</file>

<file path=ppt/theme/theme1.xml><?xml version="1.0" encoding="utf-8"?>
<a:theme xmlns:a="http://schemas.openxmlformats.org/drawingml/2006/main" name="AVA">
  <a:themeElements>
    <a:clrScheme name="AVA Farben">
      <a:dk1>
        <a:srgbClr val="000000"/>
      </a:dk1>
      <a:lt1>
        <a:srgbClr val="FFFFFF"/>
      </a:lt1>
      <a:dk2>
        <a:srgbClr val="000000"/>
      </a:dk2>
      <a:lt2>
        <a:srgbClr val="808080"/>
      </a:lt2>
      <a:accent1>
        <a:srgbClr val="004A99"/>
      </a:accent1>
      <a:accent2>
        <a:srgbClr val="E67800"/>
      </a:accent2>
      <a:accent3>
        <a:srgbClr val="99004A"/>
      </a:accent3>
      <a:accent4>
        <a:srgbClr val="4A9900"/>
      </a:accent4>
      <a:accent5>
        <a:srgbClr val="D9C200"/>
      </a:accent5>
      <a:accent6>
        <a:srgbClr val="808080"/>
      </a:accent6>
      <a:hlink>
        <a:srgbClr val="419BFF"/>
      </a:hlink>
      <a:folHlink>
        <a:srgbClr val="39A6E4"/>
      </a:folHlink>
    </a:clrScheme>
    <a:fontScheme name="4_ava_dessi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ava_dessi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ava_dessi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ava_dessi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ava_dessi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ava_dessi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ava_dessi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ava_dessi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4_ava_dessin 8">
        <a:dk1>
          <a:srgbClr val="000000"/>
        </a:dk1>
        <a:lt1>
          <a:srgbClr val="FFFFFF"/>
        </a:lt1>
        <a:dk2>
          <a:srgbClr val="000000"/>
        </a:dk2>
        <a:lt2>
          <a:srgbClr val="808080"/>
        </a:lt2>
        <a:accent1>
          <a:srgbClr val="DDDDDD"/>
        </a:accent1>
        <a:accent2>
          <a:srgbClr val="3333CC"/>
        </a:accent2>
        <a:accent3>
          <a:srgbClr val="FFFFFF"/>
        </a:accent3>
        <a:accent4>
          <a:srgbClr val="000000"/>
        </a:accent4>
        <a:accent5>
          <a:srgbClr val="EBEBEB"/>
        </a:accent5>
        <a:accent6>
          <a:srgbClr val="2D2DB9"/>
        </a:accent6>
        <a:hlink>
          <a:srgbClr val="F07C00"/>
        </a:hlink>
        <a:folHlink>
          <a:srgbClr val="39A6E4"/>
        </a:folHlink>
      </a:clrScheme>
      <a:clrMap bg1="lt1" tx1="dk1" bg2="lt2" tx2="dk2" accent1="accent1" accent2="accent2" accent3="accent3" accent4="accent4" accent5="accent5" accent6="accent6" hlink="hlink" folHlink="folHlink"/>
    </a:extraClrScheme>
    <a:extraClrScheme>
      <a:clrScheme name="4_ava_dessin 9">
        <a:dk1>
          <a:srgbClr val="000000"/>
        </a:dk1>
        <a:lt1>
          <a:srgbClr val="FFFFFF"/>
        </a:lt1>
        <a:dk2>
          <a:srgbClr val="000000"/>
        </a:dk2>
        <a:lt2>
          <a:srgbClr val="808080"/>
        </a:lt2>
        <a:accent1>
          <a:srgbClr val="DDDDDD"/>
        </a:accent1>
        <a:accent2>
          <a:srgbClr val="ECE07F"/>
        </a:accent2>
        <a:accent3>
          <a:srgbClr val="FFFFFF"/>
        </a:accent3>
        <a:accent4>
          <a:srgbClr val="000000"/>
        </a:accent4>
        <a:accent5>
          <a:srgbClr val="EBEBEB"/>
        </a:accent5>
        <a:accent6>
          <a:srgbClr val="D6CB72"/>
        </a:accent6>
        <a:hlink>
          <a:srgbClr val="F07C00"/>
        </a:hlink>
        <a:folHlink>
          <a:srgbClr val="39A6E4"/>
        </a:folHlink>
      </a:clrScheme>
      <a:clrMap bg1="lt1" tx1="dk1" bg2="lt2" tx2="dk2" accent1="accent1" accent2="accent2" accent3="accent3" accent4="accent4" accent5="accent5" accent6="accent6" hlink="hlink" folHlink="folHlink"/>
    </a:extraClrScheme>
    <a:extraClrScheme>
      <a:clrScheme name="4_ava_dessin 10">
        <a:dk1>
          <a:srgbClr val="000000"/>
        </a:dk1>
        <a:lt1>
          <a:srgbClr val="FFFFFF"/>
        </a:lt1>
        <a:dk2>
          <a:srgbClr val="000000"/>
        </a:dk2>
        <a:lt2>
          <a:srgbClr val="808080"/>
        </a:lt2>
        <a:accent1>
          <a:srgbClr val="DDDDDD"/>
        </a:accent1>
        <a:accent2>
          <a:srgbClr val="ECE07F"/>
        </a:accent2>
        <a:accent3>
          <a:srgbClr val="FFFFFF"/>
        </a:accent3>
        <a:accent4>
          <a:srgbClr val="000000"/>
        </a:accent4>
        <a:accent5>
          <a:srgbClr val="EBEBEB"/>
        </a:accent5>
        <a:accent6>
          <a:srgbClr val="D6CB72"/>
        </a:accent6>
        <a:hlink>
          <a:srgbClr val="F07C00"/>
        </a:hlink>
        <a:folHlink>
          <a:srgbClr val="004A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U_PPT_Master_ohneBild_HDL-einzeilig">
  <a:themeElements>
    <a:clrScheme name="Technische Universität Berlin | PowerPoint Master 1">
      <a:dk1>
        <a:srgbClr val="000000"/>
      </a:dk1>
      <a:lt1>
        <a:srgbClr val="FFFFFF"/>
      </a:lt1>
      <a:dk2>
        <a:srgbClr val="C50E1F"/>
      </a:dk2>
      <a:lt2>
        <a:srgbClr val="B2B2B2"/>
      </a:lt2>
      <a:accent1>
        <a:srgbClr val="717171"/>
      </a:accent1>
      <a:accent2>
        <a:srgbClr val="177191"/>
      </a:accent2>
      <a:accent3>
        <a:srgbClr val="FFFFFF"/>
      </a:accent3>
      <a:accent4>
        <a:srgbClr val="000000"/>
      </a:accent4>
      <a:accent5>
        <a:srgbClr val="BBBBBB"/>
      </a:accent5>
      <a:accent6>
        <a:srgbClr val="146683"/>
      </a:accent6>
      <a:hlink>
        <a:srgbClr val="53BDE3"/>
      </a:hlink>
      <a:folHlink>
        <a:srgbClr val="99CC00"/>
      </a:folHlink>
    </a:clrScheme>
    <a:fontScheme name="Technische Universität Berlin | PowerPoint Master">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2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tx2"/>
        </a:solidFill>
        <a:ln w="952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2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Technische Universität Berlin | PowerPoint Master 1">
        <a:dk1>
          <a:srgbClr val="000000"/>
        </a:dk1>
        <a:lt1>
          <a:srgbClr val="FFFFFF"/>
        </a:lt1>
        <a:dk2>
          <a:srgbClr val="C50E1F"/>
        </a:dk2>
        <a:lt2>
          <a:srgbClr val="B2B2B2"/>
        </a:lt2>
        <a:accent1>
          <a:srgbClr val="717171"/>
        </a:accent1>
        <a:accent2>
          <a:srgbClr val="177191"/>
        </a:accent2>
        <a:accent3>
          <a:srgbClr val="FFFFFF"/>
        </a:accent3>
        <a:accent4>
          <a:srgbClr val="000000"/>
        </a:accent4>
        <a:accent5>
          <a:srgbClr val="BBBBBB"/>
        </a:accent5>
        <a:accent6>
          <a:srgbClr val="146683"/>
        </a:accent6>
        <a:hlink>
          <a:srgbClr val="53BDE3"/>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ava_dessin</Template>
  <TotalTime>4689</TotalTime>
  <Words>5177</Words>
  <Application>Microsoft Macintosh PowerPoint</Application>
  <PresentationFormat>On-screen Show (4:3)</PresentationFormat>
  <Paragraphs>812</Paragraphs>
  <Slides>73</Slides>
  <Notes>31</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73</vt:i4>
      </vt:variant>
    </vt:vector>
  </HeadingPairs>
  <TitlesOfParts>
    <vt:vector size="82" baseType="lpstr">
      <vt:lpstr>Arial</vt:lpstr>
      <vt:lpstr>Calibri</vt:lpstr>
      <vt:lpstr>Impact</vt:lpstr>
      <vt:lpstr>Symbol</vt:lpstr>
      <vt:lpstr>Tahoma</vt:lpstr>
      <vt:lpstr>Times New Roman</vt:lpstr>
      <vt:lpstr>AVA</vt:lpstr>
      <vt:lpstr>TU_PPT_Master_ohneBild_HDL-einzeilig</vt:lpstr>
      <vt:lpstr>Visio</vt:lpstr>
      <vt:lpstr>Distributed Algorithms 2018/19 Distributed Applications &amp; Hot Topics</vt:lpstr>
      <vt:lpstr>Overview</vt:lpstr>
      <vt:lpstr>Grid &amp; Cloud Computing</vt:lpstr>
      <vt:lpstr>Cloud Computing &amp; Virtualization</vt:lpstr>
      <vt:lpstr>Grid Computing</vt:lpstr>
      <vt:lpstr>Grid Computing</vt:lpstr>
      <vt:lpstr>Grid Computing</vt:lpstr>
      <vt:lpstr>Grid Computing</vt:lpstr>
      <vt:lpstr>Grid Computing</vt:lpstr>
      <vt:lpstr>Grid Computing - Motivation</vt:lpstr>
      <vt:lpstr>Grid Computing - Motivation</vt:lpstr>
      <vt:lpstr>Grid Computing - Motivation</vt:lpstr>
      <vt:lpstr>Grid Computing - Motivation</vt:lpstr>
      <vt:lpstr>Grid Computing - Motivation</vt:lpstr>
      <vt:lpstr>Grid Computing - Definition</vt:lpstr>
      <vt:lpstr>Grid Computing - Approach</vt:lpstr>
      <vt:lpstr>Grid Computing - Approach</vt:lpstr>
      <vt:lpstr>Grid Computing - Approach</vt:lpstr>
      <vt:lpstr>Grid Computing - Approach</vt:lpstr>
      <vt:lpstr>Grid Computing - Approach</vt:lpstr>
      <vt:lpstr>Grid Computing - Approach</vt:lpstr>
      <vt:lpstr>Grid Computing - Approach</vt:lpstr>
      <vt:lpstr>Grid Computing - Approach</vt:lpstr>
      <vt:lpstr>Cloud Computing</vt:lpstr>
      <vt:lpstr>Cloud Computing – Paradigm Change</vt:lpstr>
      <vt:lpstr>Cloud Computing – Paradigm Change</vt:lpstr>
      <vt:lpstr>Cloud Computing - Definition</vt:lpstr>
      <vt:lpstr>Cloud Computing – Definition</vt:lpstr>
      <vt:lpstr>Cloud Computing – Definition</vt:lpstr>
      <vt:lpstr>Cloud Computing – Definition</vt:lpstr>
      <vt:lpstr>Cloud Computing</vt:lpstr>
      <vt:lpstr>Cloud Computing</vt:lpstr>
      <vt:lpstr>Cloud Computing</vt:lpstr>
      <vt:lpstr>Ubiquitous Computing</vt:lpstr>
      <vt:lpstr>Mobile &amp; Ubiquitous Computing</vt:lpstr>
      <vt:lpstr>Mobile &amp; Ubiquitous Computing</vt:lpstr>
      <vt:lpstr>Mobile &amp; Ubiquitous Computing</vt:lpstr>
      <vt:lpstr>Mobile &amp; Ubiquitous Computing</vt:lpstr>
      <vt:lpstr>Mobile vs. Ubiquitous Computing</vt:lpstr>
      <vt:lpstr>Mobile vs. Ubiquitous Computing</vt:lpstr>
      <vt:lpstr>Internet of Things (IoT)</vt:lpstr>
      <vt:lpstr>Internet of Things (IoT)</vt:lpstr>
      <vt:lpstr>Internet of Things - Definition</vt:lpstr>
      <vt:lpstr>Internet of Things - Definition</vt:lpstr>
      <vt:lpstr>Internet of Things - Definition</vt:lpstr>
      <vt:lpstr>Internet of Things - Definition</vt:lpstr>
      <vt:lpstr>Internet of Things – M2M</vt:lpstr>
      <vt:lpstr>Internet of Things – M2M</vt:lpstr>
      <vt:lpstr>Internet of Things – M2M</vt:lpstr>
      <vt:lpstr>Internet of Things – M2M</vt:lpstr>
      <vt:lpstr>Internet of Things – M2M</vt:lpstr>
      <vt:lpstr>Internet of Things – M2M</vt:lpstr>
      <vt:lpstr>Internet of Things – M2M</vt:lpstr>
      <vt:lpstr>Internet of Things</vt:lpstr>
      <vt:lpstr>Internet of Things</vt:lpstr>
      <vt:lpstr>Internet of Things</vt:lpstr>
      <vt:lpstr>Big Data</vt:lpstr>
      <vt:lpstr>Big Data</vt:lpstr>
      <vt:lpstr>Big Data - Definition</vt:lpstr>
      <vt:lpstr>Big Data - Definition</vt:lpstr>
      <vt:lpstr>Big Data - Definition</vt:lpstr>
      <vt:lpstr>Big Data - Definition</vt:lpstr>
      <vt:lpstr>Big Data - Example</vt:lpstr>
      <vt:lpstr>Big Data - Example</vt:lpstr>
      <vt:lpstr>Evolution of Big Data Platforms</vt:lpstr>
      <vt:lpstr>Technological Challenges for Deep Analysis on Big Data</vt:lpstr>
      <vt:lpstr>MapReduce Evolutions (1/3)</vt:lpstr>
      <vt:lpstr>MapReduce Evolutions (2/3)</vt:lpstr>
      <vt:lpstr>MapReduce Evolutions (3/3)</vt:lpstr>
      <vt:lpstr>Successors of MapReduce</vt:lpstr>
      <vt:lpstr>Integrating Big Data, Cloud, IoT</vt:lpstr>
      <vt:lpstr>Integrating Big Data, Cloud, IoT</vt:lpstr>
      <vt:lpstr>Integrating Big Data, Cloud, IoT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Algorithms</dc:title>
  <dc:creator>Jan Richling</dc:creator>
  <cp:lastModifiedBy>TU-Pseudonym 5418765764479576</cp:lastModifiedBy>
  <cp:revision>396</cp:revision>
  <dcterms:created xsi:type="dcterms:W3CDTF">2002-09-06T08:52:33Z</dcterms:created>
  <dcterms:modified xsi:type="dcterms:W3CDTF">2019-02-08T11:50:49Z</dcterms:modified>
  <cp:category>Lecture</cp:category>
</cp:coreProperties>
</file>