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9" r:id="rId2"/>
    <p:sldMasterId id="2147483705" r:id="rId3"/>
  </p:sldMasterIdLst>
  <p:notesMasterIdLst>
    <p:notesMasterId r:id="rId37"/>
  </p:notesMasterIdLst>
  <p:handoutMasterIdLst>
    <p:handoutMasterId r:id="rId38"/>
  </p:handoutMasterIdLst>
  <p:sldIdLst>
    <p:sldId id="374" r:id="rId4"/>
    <p:sldId id="320" r:id="rId5"/>
    <p:sldId id="321" r:id="rId6"/>
    <p:sldId id="322" r:id="rId7"/>
    <p:sldId id="323" r:id="rId8"/>
    <p:sldId id="319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269" r:id="rId19"/>
    <p:sldId id="271" r:id="rId20"/>
    <p:sldId id="385" r:id="rId21"/>
    <p:sldId id="384" r:id="rId22"/>
    <p:sldId id="258" r:id="rId23"/>
    <p:sldId id="259" r:id="rId24"/>
    <p:sldId id="260" r:id="rId25"/>
    <p:sldId id="268" r:id="rId26"/>
    <p:sldId id="261" r:id="rId27"/>
    <p:sldId id="263" r:id="rId28"/>
    <p:sldId id="262" r:id="rId29"/>
    <p:sldId id="256" r:id="rId30"/>
    <p:sldId id="351" r:id="rId31"/>
    <p:sldId id="352" r:id="rId32"/>
    <p:sldId id="363" r:id="rId33"/>
    <p:sldId id="371" r:id="rId34"/>
    <p:sldId id="372" r:id="rId35"/>
    <p:sldId id="373" r:id="rId36"/>
  </p:sldIdLst>
  <p:sldSz cx="9144000" cy="6858000" type="screen4x3"/>
  <p:notesSz cx="7099300" cy="10234613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95" autoAdjust="0"/>
    <p:restoredTop sz="69489" autoAdjust="0"/>
  </p:normalViewPr>
  <p:slideViewPr>
    <p:cSldViewPr>
      <p:cViewPr varScale="1">
        <p:scale>
          <a:sx n="60" d="100"/>
          <a:sy n="60" d="100"/>
        </p:scale>
        <p:origin x="1757" y="43"/>
      </p:cViewPr>
      <p:guideLst>
        <p:guide orient="horz" pos="845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43" d="100"/>
          <a:sy n="143" d="100"/>
        </p:scale>
        <p:origin x="5512" y="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8.xml"/><Relationship Id="rId2" Type="http://schemas.openxmlformats.org/officeDocument/2006/relationships/slide" Target="slides/slide19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66773CAC-6899-46B2-930D-A0EA91D40EA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842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33A49666-3D55-4EE3-BAB8-CA9FBD8679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47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F5BA3-5F0F-44CC-A917-FA51CC9BF235}" type="slidenum">
              <a:rPr lang="en-US"/>
              <a:pPr/>
              <a:t>1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72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63C8DB-D027-4F52-A49F-7B04CF681509}" type="slidenum">
              <a:rPr lang="en-US"/>
              <a:pPr/>
              <a:t>13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264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46A484-DD62-4678-86AC-081F0235F735}" type="slidenum">
              <a:rPr lang="en-US"/>
              <a:pPr/>
              <a:t>14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048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96F27-F7AC-4033-A406-F529C28477B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2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B2ADC-B46D-4989-BA5A-1B817E712897}" type="slidenum">
              <a:rPr lang="en-US"/>
              <a:pPr/>
              <a:t>17</a:t>
            </a:fld>
            <a:endParaRPr 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52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F5BA3-5F0F-44CC-A917-FA51CC9BF235}" type="slidenum">
              <a:rPr lang="en-US"/>
              <a:pPr/>
              <a:t>19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206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36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05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992D3D-60B7-408F-BE53-D816030616BD}" type="slidenum"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46BBC1-7103-4C82-9965-946A2A1E4855}" type="slidenum">
              <a:rPr lang="de-DE"/>
              <a:pPr/>
              <a:t>28</a:t>
            </a:fld>
            <a:endParaRPr lang="de-DE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de-DE" baseline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00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992D3D-60B7-408F-BE53-D816030616BD}" type="slidenum"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992D3D-60B7-408F-BE53-D816030616BD}" type="slidenum"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866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992D3D-60B7-408F-BE53-D816030616BD}" type="slidenum"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0728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www.tu-berlin.de</a:t>
            </a:r>
            <a:r>
              <a:rPr lang="en-US" dirty="0"/>
              <a:t>/</a:t>
            </a:r>
            <a:r>
              <a:rPr lang="en-US" dirty="0" err="1"/>
              <a:t>fileadmin</a:t>
            </a:r>
            <a:r>
              <a:rPr lang="en-US" dirty="0"/>
              <a:t>/ref23/</a:t>
            </a:r>
            <a:r>
              <a:rPr lang="en-US" dirty="0" err="1"/>
              <a:t>AMBl_TU</a:t>
            </a:r>
            <a:r>
              <a:rPr lang="en-US" dirty="0"/>
              <a:t>/AMBl_TU_2014/Nr._01_vom_15.01.2014.pdf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www.studsek.tu-berlin.de</a:t>
            </a:r>
            <a:r>
              <a:rPr lang="en-US" dirty="0"/>
              <a:t>/</a:t>
            </a:r>
            <a:r>
              <a:rPr lang="en-US" dirty="0" err="1"/>
              <a:t>fileadmin</a:t>
            </a:r>
            <a:r>
              <a:rPr lang="en-US" dirty="0"/>
              <a:t>/ref6/DateienIA1/</a:t>
            </a:r>
            <a:r>
              <a:rPr lang="en-US" dirty="0" err="1"/>
              <a:t>Gesetze_und_Verordnungen</a:t>
            </a:r>
            <a:r>
              <a:rPr lang="en-US" dirty="0"/>
              <a:t>/EN_AllgStuPO_2015.pdf</a:t>
            </a:r>
            <a:r>
              <a:rPr lang="en-US"/>
              <a:t>, section V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96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992D3D-60B7-408F-BE53-D816030616BD}" type="slidenum"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166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88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E53E5E-686F-4F79-9A2B-D729C1ADE823}" type="slidenum">
              <a:rPr lang="en-US"/>
              <a:pPr/>
              <a:t>7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135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5B9173-670E-4B33-9D34-40525BE7AADF}" type="slidenum">
              <a:rPr lang="en-US"/>
              <a:pPr/>
              <a:t>8</a:t>
            </a:fld>
            <a:endParaRPr 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HA:- Parallel computing is sharing the cpu on same machine (usually) and having shared memory but distributed is separate node so for data they will do message exchange on the network.</a:t>
            </a:r>
          </a:p>
        </p:txBody>
      </p:sp>
    </p:spTree>
    <p:extLst>
      <p:ext uri="{BB962C8B-B14F-4D97-AF65-F5344CB8AC3E}">
        <p14:creationId xmlns:p14="http://schemas.microsoft.com/office/powerpoint/2010/main" val="1414143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C7D96A-EE36-45EB-A5ED-2DC5D5A80BC2}" type="slidenum">
              <a:rPr lang="en-US"/>
              <a:pPr/>
              <a:t>9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456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5F7FCF-E140-4D5C-B52A-00AF6E47D2F7}" type="slidenum">
              <a:rPr lang="en-US"/>
              <a:pPr/>
              <a:t>10</a:t>
            </a:fld>
            <a:endParaRPr 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025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891BE-2420-4281-B263-0256A74F7D33}" type="slidenum">
              <a:rPr lang="en-US"/>
              <a:pPr/>
              <a:t>11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675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96F27-F7AC-4033-A406-F529C28477B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7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tags" Target="../tags/tag9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image" Target="../media/image11.jpeg"/><Relationship Id="rId4" Type="http://schemas.openxmlformats.org/officeDocument/2006/relationships/tags" Target="../tags/tag10.xml"/><Relationship Id="rId9" Type="http://schemas.openxmlformats.org/officeDocument/2006/relationships/oleObject" Target="../embeddings/oleObject2.bin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2" name="Rectangle 4"/>
          <p:cNvSpPr>
            <a:spLocks noGrp="1" noChangeArrowheads="1"/>
          </p:cNvSpPr>
          <p:nvPr/>
        </p:nvSpPr>
        <p:spPr bwMode="auto">
          <a:xfrm>
            <a:off x="684213" y="1600200"/>
            <a:ext cx="777557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</p:txBody>
      </p:sp>
      <p:sp>
        <p:nvSpPr>
          <p:cNvPr id="4116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887736"/>
            <a:ext cx="7772400" cy="965200"/>
          </a:xfrm>
        </p:spPr>
        <p:txBody>
          <a:bodyPr/>
          <a:lstStyle>
            <a:lvl1pPr>
              <a:defRPr sz="3600" b="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116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25750"/>
            <a:ext cx="7773988" cy="641350"/>
          </a:xfrm>
        </p:spPr>
        <p:txBody>
          <a:bodyPr/>
          <a:lstStyle>
            <a:lvl1pPr marL="0" indent="0">
              <a:buFont typeface="Arial" charset="0"/>
              <a:buNone/>
              <a:defRPr sz="3300"/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685800" y="3906044"/>
            <a:ext cx="7773988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de-DE" sz="2400"/>
              <a:t>Prof. Dr.-Ing. Helge Parzyjegla</a:t>
            </a:r>
          </a:p>
          <a:p>
            <a:pPr>
              <a:defRPr/>
            </a:pPr>
            <a:endParaRPr lang="de-DE" sz="2400"/>
          </a:p>
          <a:p>
            <a:pPr>
              <a:defRPr/>
            </a:pPr>
            <a:r>
              <a:rPr lang="de-DE" sz="2200"/>
              <a:t>Kommunikations- und Betriebssysteme (KBS)</a:t>
            </a:r>
          </a:p>
          <a:p>
            <a:pPr>
              <a:defRPr/>
            </a:pPr>
            <a:r>
              <a:rPr lang="de-DE" sz="2200"/>
              <a:t>Institut für Telekommunikationssysteme</a:t>
            </a:r>
          </a:p>
          <a:p>
            <a:pPr>
              <a:defRPr/>
            </a:pPr>
            <a:r>
              <a:rPr lang="de-DE" sz="2200"/>
              <a:t>Fakultät IV – Elektrotechnik und Informatik</a:t>
            </a:r>
          </a:p>
          <a:p>
            <a:pPr>
              <a:defRPr/>
            </a:pPr>
            <a:r>
              <a:rPr lang="de-DE" sz="2200"/>
              <a:t>Technische Universität Berlin</a:t>
            </a:r>
          </a:p>
        </p:txBody>
      </p:sp>
      <p:pic>
        <p:nvPicPr>
          <p:cNvPr id="11" name="Picture 4" descr="rand_gelb_unten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12" y="6253163"/>
            <a:ext cx="4570413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rand_gelb_obe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3588" y="0"/>
            <a:ext cx="45704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 descr="my_tu-logo_3d_rot_transparent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85138" y="212725"/>
            <a:ext cx="7493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1235AF1-7D94-45EE-8CD3-8E0DD5B19F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5613" y="367834"/>
            <a:ext cx="7645400" cy="52322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73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4910138"/>
            <a:ext cx="8061325" cy="381000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659438"/>
            <a:ext cx="8061325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539750" y="6135688"/>
            <a:ext cx="80613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539750"/>
            <a:ext cx="2160587" cy="1206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06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/>
              <a:t>Danh Le-Phuoc, TU Berlin, Distributed </a:t>
            </a:r>
            <a:r>
              <a:rPr lang="de-DE" b="0" dirty="0" err="1"/>
              <a:t>Algorithms</a:t>
            </a:r>
            <a:r>
              <a:rPr lang="de-DE" b="0" dirty="0"/>
              <a:t> 2018/19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DDA20590-EC26-DE40-BF83-8E86F34B783D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315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CD5D53CD-51C2-B74E-9B93-9D7142D35FE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0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924050"/>
            <a:ext cx="3954463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924050"/>
            <a:ext cx="3954462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809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854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44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46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288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76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7645400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064510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896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1357313"/>
            <a:ext cx="2014537" cy="4633912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357313"/>
            <a:ext cx="5894388" cy="46339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341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315200" cy="457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066800"/>
            <a:ext cx="39243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38700" y="1066800"/>
            <a:ext cx="39243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0" y="6705600"/>
            <a:ext cx="3347864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0-</a:t>
            </a:r>
            <a:fld id="{0FF05924-277F-44FF-99FA-E39186B5BDA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051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3924300" cy="279400"/>
          </a:xfrm>
          <a:prstGeom prst="rect">
            <a:avLst/>
          </a:prstGeom>
        </p:spPr>
        <p:txBody>
          <a:bodyPr/>
          <a:lstStyle/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193274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300" y="3072606"/>
            <a:ext cx="7645400" cy="7127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330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0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7645400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0645103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539750" y="4910138"/>
            <a:ext cx="8061325" cy="381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39750" y="5659438"/>
            <a:ext cx="8061325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4104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9750" y="6135688"/>
            <a:ext cx="80613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539750"/>
            <a:ext cx="2160587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10" name="Rectangle 14" hidden="1"/>
          <p:cNvGraphicFramePr>
            <a:graphicFrameLocks/>
          </p:cNvGraphicFramePr>
          <p:nvPr>
            <p:custDataLst>
              <p:tags r:id="rId6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r:id="rId9" imgW="0" imgH="0" progId="">
                  <p:embed/>
                </p:oleObj>
              </mc:Choice>
              <mc:Fallback>
                <p:oleObj r:id="rId9" imgW="0" imgH="0" progId="">
                  <p:embed/>
                  <p:pic>
                    <p:nvPicPr>
                      <p:cNvPr id="4110" name="Rectangle 14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1" name="Picture 15" descr="TU_130227_PPT_Bild-Nik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8604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0098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Exercise  | Distributed Algorithms WS16/17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EA72B010-C6DB-42A1-A25B-7BA4A7AE9CB7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918566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Exercise  | Distributed Algorithms WS16/17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B77A44E9-DA7C-451C-A2A5-79EA85890ED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248830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2349500"/>
            <a:ext cx="3954463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2349500"/>
            <a:ext cx="3954462" cy="36417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Exercise  | Distributed Algorithms WS16/17</a:t>
            </a:r>
            <a:endParaRPr lang="de-DE" alt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0E0AD6D0-5251-4110-84FC-689D0F60DED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631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193274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Exercise  | Distributed Algorithms WS16/17</a:t>
            </a:r>
            <a:endParaRPr lang="de-DE" altLang="de-DE" b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1B3E696F-9378-490C-8F77-2FACD8552F9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79759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Exercise  | Distributed Algorithms WS16/17</a:t>
            </a:r>
            <a:endParaRPr lang="de-DE" alt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3102B1FD-02B1-4793-93C8-34364D81F8DC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044514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Exercise  | Distributed Algorithms WS16/17</a:t>
            </a:r>
            <a:endParaRPr lang="de-DE" altLang="de-DE" b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67CF4D4A-8122-469F-891A-A3C1041543C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637374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Exercise  | Distributed Algorithms WS16/17</a:t>
            </a:r>
            <a:endParaRPr lang="de-DE" alt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13B8EC5B-379E-42D0-8DF1-3463F33A1973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0107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Exercise  | Distributed Algorithms WS16/17</a:t>
            </a:r>
            <a:endParaRPr lang="de-DE" alt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828E1829-3A69-4EE9-A66E-553F23FC7F3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869445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Exercise  | Distributed Algorithms WS16/17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83B2D05F-A821-4823-B02A-5D039DAEAFB1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882015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1717675"/>
            <a:ext cx="2014537" cy="42735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717675"/>
            <a:ext cx="5894388" cy="42735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/>
              <a:t>Exercise  | Distributed Algorithms WS16/17</a:t>
            </a:r>
            <a:endParaRPr lang="de-DE" alt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28A94E43-A190-4D71-A527-3DC979C94C4E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461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79ECF0-7C5A-40AF-B2A2-93F08A94F6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0CD4D732-D163-478E-8D7F-8C21B4C1F0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0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300" y="3072606"/>
            <a:ext cx="7645400" cy="7127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4708525" y="1125538"/>
            <a:ext cx="4040188" cy="52974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5613" y="1125538"/>
            <a:ext cx="4038600" cy="52974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8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57314E-F360-49E8-8F17-2ECFA347C5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2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5613" y="1125538"/>
            <a:ext cx="4038600" cy="5297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25538"/>
            <a:ext cx="4040187" cy="5297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5598206-1B8D-4D61-B8CC-95B14EDFC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0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28.xml"/><Relationship Id="rId21" Type="http://schemas.openxmlformats.org/officeDocument/2006/relationships/image" Target="../media/image7.jpeg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7.xml"/><Relationship Id="rId16" Type="http://schemas.openxmlformats.org/officeDocument/2006/relationships/tags" Target="../tags/tag4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ags" Target="../tags/tag3.xml"/><Relationship Id="rId23" Type="http://schemas.openxmlformats.org/officeDocument/2006/relationships/image" Target="../media/image9.jpeg"/><Relationship Id="rId10" Type="http://schemas.openxmlformats.org/officeDocument/2006/relationships/slideLayout" Target="../slideLayouts/slideLayout35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ags" Target="../tags/tag2.xml"/><Relationship Id="rId22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rand_gelb_unten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-512" y="6253163"/>
            <a:ext cx="4570413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rand_gelb_oben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3588" y="0"/>
            <a:ext cx="45704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 descr="my_tu-logo_3d_rot_transparent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85138" y="212725"/>
            <a:ext cx="7493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627" name="Rectangle 3"/>
          <p:cNvSpPr>
            <a:spLocks noGrp="1" noChangeArrowheads="1"/>
          </p:cNvSpPr>
          <p:nvPr/>
        </p:nvSpPr>
        <p:spPr bwMode="auto">
          <a:xfrm>
            <a:off x="684213" y="1600200"/>
            <a:ext cx="777557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</p:txBody>
      </p:sp>
      <p:sp>
        <p:nvSpPr>
          <p:cNvPr id="4106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67834"/>
            <a:ext cx="764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106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125538"/>
            <a:ext cx="8231187" cy="529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9225" y="6534150"/>
            <a:ext cx="44640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534150"/>
            <a:ext cx="20161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Odej Kao, TU Berlin, Distributed Algorithms 2016/17</a:t>
            </a:r>
          </a:p>
        </p:txBody>
      </p:sp>
      <p:sp>
        <p:nvSpPr>
          <p:cNvPr id="15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34150"/>
            <a:ext cx="10064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8B2F734-D3B2-4423-8BB5-FAEF5E3288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004A99"/>
        </a:buClr>
        <a:buFont typeface="Arial" charset="0"/>
        <a:buChar char="&gt;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004A99"/>
        </a:buClr>
        <a:buFont typeface="Arial" charset="0"/>
        <a:buChar char="&gt;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004A99"/>
        </a:buClr>
        <a:buFont typeface="Arial" charset="0"/>
        <a:buChar char="&gt;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357313"/>
            <a:ext cx="8061325" cy="381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24050"/>
            <a:ext cx="8061325" cy="4067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 </a:t>
            </a:r>
            <a:r>
              <a:rPr lang="de-DE" dirty="0" err="1"/>
              <a:t>durck</a:t>
            </a:r>
            <a:r>
              <a:rPr lang="de-DE" dirty="0"/>
              <a:t> Klicken hinzufügen</a:t>
            </a:r>
          </a:p>
          <a:p>
            <a:pPr lvl="1"/>
            <a:r>
              <a:rPr lang="de-DE" dirty="0" err="1"/>
              <a:t>Xxx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9650" y="6557963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/>
              <a:t>Slide </a:t>
            </a:r>
            <a:fld id="{53EC5674-4864-724D-92F0-385EEF188541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539750"/>
            <a:ext cx="1368425" cy="76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877" y="6351539"/>
            <a:ext cx="570198" cy="35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6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rgbClr val="000000"/>
          </a:solidFill>
          <a:latin typeface="+mn-lt"/>
          <a:ea typeface="+mn-ea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2" name="Rectangle 18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r:id="rId20" imgW="0" imgH="0" progId="">
                  <p:embed/>
                </p:oleObj>
              </mc:Choice>
              <mc:Fallback>
                <p:oleObj r:id="rId20" imgW="0" imgH="0" progId="">
                  <p:embed/>
                  <p:pic>
                    <p:nvPicPr>
                      <p:cNvPr id="1042" name="Rectangle 18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539750" y="1717675"/>
            <a:ext cx="80613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 durck Klicken hinzufügen</a:t>
            </a:r>
          </a:p>
          <a:p>
            <a:pPr lvl="1"/>
            <a:r>
              <a:rPr lang="de-DE" altLang="de-DE"/>
              <a:t>Xxx</a:t>
            </a:r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539750"/>
            <a:ext cx="13684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3"/>
          <p:cNvSpPr>
            <a:spLocks noGrp="1" noChangeArrowheads="1"/>
          </p:cNvSpPr>
          <p:nvPr>
            <p:ph type="ftr" sz="quarter" idx="3"/>
            <p:custDataLst>
              <p:tags r:id="rId18"/>
            </p:custDataLst>
          </p:nvPr>
        </p:nvSpPr>
        <p:spPr bwMode="auto"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en-US" altLang="de-DE"/>
              <a:t>Exercise  | Distributed Algorithms WS16/17</a:t>
            </a:r>
            <a:endParaRPr lang="de-DE" altLang="de-DE" b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  <p:custDataLst>
              <p:tags r:id="rId19"/>
            </p:custDataLst>
          </p:nvPr>
        </p:nvSpPr>
        <p:spPr bwMode="auto"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altLang="de-DE"/>
              <a:t>Seite </a:t>
            </a:r>
            <a:fld id="{91D1B143-0C01-4552-9E72-74AF52B6A98E}" type="slidenum">
              <a:rPr lang="de-DE" altLang="de-DE"/>
              <a:pPr/>
              <a:t>‹#›</a:t>
            </a:fld>
            <a:endParaRPr lang="de-DE" altLang="de-DE"/>
          </a:p>
        </p:txBody>
      </p:sp>
      <p:pic>
        <p:nvPicPr>
          <p:cNvPr id="1044" name="Picture 20" descr="TU_130227_PPT_Bild-Nike_Streifen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750"/>
            <a:ext cx="69500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175332"/>
            <a:ext cx="853802" cy="5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3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goarchitects.com/Files/fallacies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sis.tu-berlin.de/course/view.php?id=8219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isis.tu-berlin.de/course/view.php?id=14188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4521697"/>
            <a:ext cx="8061325" cy="769441"/>
          </a:xfrm>
        </p:spPr>
        <p:txBody>
          <a:bodyPr/>
          <a:lstStyle/>
          <a:p>
            <a:r>
              <a:rPr lang="de-DE" dirty="0"/>
              <a:t>Distributed </a:t>
            </a:r>
            <a:r>
              <a:rPr lang="de-DE" dirty="0" err="1"/>
              <a:t>Algorithms</a:t>
            </a:r>
            <a:r>
              <a:rPr lang="de-DE" dirty="0"/>
              <a:t> 2018/19</a:t>
            </a:r>
            <a:br>
              <a:rPr lang="de-DE" dirty="0"/>
            </a:br>
            <a:r>
              <a:rPr lang="en-US" b="1" dirty="0"/>
              <a:t>Overview</a:t>
            </a:r>
            <a:endParaRPr lang="de-DE" b="1" dirty="0"/>
          </a:p>
        </p:txBody>
      </p:sp>
      <p:sp>
        <p:nvSpPr>
          <p:cNvPr id="47309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Dr. </a:t>
            </a:r>
            <a:r>
              <a:rPr lang="en-US" dirty="0" err="1"/>
              <a:t>Danh</a:t>
            </a:r>
            <a:r>
              <a:rPr lang="en-US" dirty="0"/>
              <a:t> Le Phuoc| Open Distributed Systems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546471" y="5846134"/>
            <a:ext cx="806132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200" kern="0" dirty="0"/>
              <a:t>With material from R. </a:t>
            </a:r>
            <a:r>
              <a:rPr lang="en-US" sz="1200" kern="0" dirty="0" err="1"/>
              <a:t>Karnapke</a:t>
            </a:r>
            <a:r>
              <a:rPr lang="en-US" sz="1200" kern="0" dirty="0"/>
              <a:t> @ KBS &amp; O. Kao @ CIT </a:t>
            </a:r>
          </a:p>
        </p:txBody>
      </p:sp>
    </p:spTree>
    <p:extLst>
      <p:ext uri="{BB962C8B-B14F-4D97-AF65-F5344CB8AC3E}">
        <p14:creationId xmlns:p14="http://schemas.microsoft.com/office/powerpoint/2010/main" val="407327789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(ii)</a:t>
            </a:r>
          </a:p>
        </p:txBody>
      </p:sp>
      <p:sp>
        <p:nvSpPr>
          <p:cNvPr id="36147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Supply of remote data and services</a:t>
            </a:r>
          </a:p>
          <a:p>
            <a:pPr lvl="1"/>
            <a:r>
              <a:rPr lang="en-US" dirty="0"/>
              <a:t>Access on several databases (e.g., library catalogue)</a:t>
            </a:r>
          </a:p>
          <a:p>
            <a:pPr lvl="1"/>
            <a:r>
              <a:rPr lang="en-US" dirty="0"/>
              <a:t>Usage of unused computer capacity (e.g., SETI@home)</a:t>
            </a:r>
          </a:p>
          <a:p>
            <a:pPr lvl="2"/>
            <a:endParaRPr lang="de-DE" dirty="0">
              <a:solidFill>
                <a:schemeClr val="folHlink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Profitability</a:t>
            </a:r>
          </a:p>
          <a:p>
            <a:pPr lvl="1"/>
            <a:r>
              <a:rPr lang="en-US" dirty="0"/>
              <a:t>Connected PCs usually offer better cost-benefit ratio than a supercomputer</a:t>
            </a:r>
          </a:p>
          <a:p>
            <a:pPr lvl="1">
              <a:buFont typeface="Arial Unicode MS" pitchFamily="34" charset="-128"/>
              <a:buChar char="⇒"/>
            </a:pPr>
            <a:r>
              <a:rPr lang="en-US" dirty="0"/>
              <a:t>Distribute application on many small computers if possible</a:t>
            </a:r>
          </a:p>
          <a:p>
            <a:pPr lvl="2">
              <a:buFont typeface="Arial Unicode MS" pitchFamily="34" charset="-128"/>
              <a:buChar char="⇒"/>
            </a:pP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Fault tolerance </a:t>
            </a:r>
            <a:r>
              <a:rPr lang="en-US" dirty="0">
                <a:solidFill>
                  <a:schemeClr val="tx2"/>
                </a:solidFill>
              </a:rPr>
              <a:t>through </a:t>
            </a:r>
            <a:r>
              <a:rPr lang="en-US" dirty="0"/>
              <a:t>redundancy</a:t>
            </a:r>
          </a:p>
          <a:p>
            <a:pPr lvl="1"/>
            <a:r>
              <a:rPr lang="en-US" dirty="0"/>
              <a:t>Redundant storage of data</a:t>
            </a:r>
          </a:p>
          <a:p>
            <a:pPr lvl="1"/>
            <a:r>
              <a:rPr lang="en-US" dirty="0"/>
              <a:t>Primary/Backup Server </a:t>
            </a:r>
            <a:br>
              <a:rPr lang="en-US" dirty="0"/>
            </a:br>
            <a:r>
              <a:rPr lang="en-US" dirty="0"/>
              <a:t>(Backup takes over if Primary breaks down)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2018/18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013" y="5220706"/>
            <a:ext cx="624945" cy="50733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521" y="5220706"/>
            <a:ext cx="624945" cy="50733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29" y="5220706"/>
            <a:ext cx="624945" cy="50733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521" y="4369292"/>
            <a:ext cx="675910" cy="459362"/>
          </a:xfrm>
          <a:prstGeom prst="rect">
            <a:avLst/>
          </a:prstGeom>
        </p:spPr>
      </p:pic>
      <p:cxnSp>
        <p:nvCxnSpPr>
          <p:cNvPr id="10" name="Gekrümmter Verbinder 29"/>
          <p:cNvCxnSpPr>
            <a:stCxn id="9" idx="2"/>
            <a:endCxn id="8" idx="0"/>
          </p:cNvCxnSpPr>
          <p:nvPr/>
        </p:nvCxnSpPr>
        <p:spPr bwMode="auto">
          <a:xfrm rot="16200000" flipH="1">
            <a:off x="5436463" y="4717667"/>
            <a:ext cx="392052" cy="614026"/>
          </a:xfrm>
          <a:prstGeom prst="curvedConnector3">
            <a:avLst>
              <a:gd name="adj1" fmla="val 50000"/>
            </a:avLst>
          </a:prstGeom>
          <a:solidFill>
            <a:schemeClr val="tx2">
              <a:alpha val="89999"/>
            </a:schemeClr>
          </a:solidFill>
          <a:ln w="22225" cap="flat" cmpd="sng" algn="ctr">
            <a:solidFill>
              <a:schemeClr val="tx2">
                <a:lumMod val="50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Gekrümmter Verbinder 29"/>
          <p:cNvCxnSpPr>
            <a:stCxn id="9" idx="2"/>
          </p:cNvCxnSpPr>
          <p:nvPr/>
        </p:nvCxnSpPr>
        <p:spPr bwMode="auto">
          <a:xfrm rot="5400000">
            <a:off x="5129450" y="5024680"/>
            <a:ext cx="392052" cy="12700"/>
          </a:xfrm>
          <a:prstGeom prst="curvedConnector3">
            <a:avLst>
              <a:gd name="adj1" fmla="val 50000"/>
            </a:avLst>
          </a:prstGeom>
          <a:solidFill>
            <a:schemeClr val="tx2">
              <a:alpha val="89999"/>
            </a:schemeClr>
          </a:solidFill>
          <a:ln w="22225" cap="flat" cmpd="sng" algn="ctr">
            <a:solidFill>
              <a:schemeClr val="tx2">
                <a:lumMod val="50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krümmter Verbinder 29"/>
          <p:cNvCxnSpPr>
            <a:stCxn id="9" idx="2"/>
            <a:endCxn id="6" idx="0"/>
          </p:cNvCxnSpPr>
          <p:nvPr/>
        </p:nvCxnSpPr>
        <p:spPr bwMode="auto">
          <a:xfrm rot="5400000">
            <a:off x="4796955" y="4692185"/>
            <a:ext cx="392052" cy="664990"/>
          </a:xfrm>
          <a:prstGeom prst="curvedConnector3">
            <a:avLst>
              <a:gd name="adj1" fmla="val 50000"/>
            </a:avLst>
          </a:prstGeom>
          <a:solidFill>
            <a:schemeClr val="tx2">
              <a:alpha val="89999"/>
            </a:schemeClr>
          </a:solidFill>
          <a:ln w="22225" cap="flat" cmpd="sng" algn="ctr">
            <a:solidFill>
              <a:schemeClr val="tx2">
                <a:lumMod val="50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836" y="5216518"/>
            <a:ext cx="624945" cy="50733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5216518"/>
            <a:ext cx="624945" cy="507331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852" y="5216518"/>
            <a:ext cx="624945" cy="50733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344" y="4365104"/>
            <a:ext cx="675910" cy="459362"/>
          </a:xfrm>
          <a:prstGeom prst="rect">
            <a:avLst/>
          </a:prstGeom>
        </p:spPr>
      </p:pic>
      <p:cxnSp>
        <p:nvCxnSpPr>
          <p:cNvPr id="17" name="Gekrümmter Verbinder 29"/>
          <p:cNvCxnSpPr>
            <a:stCxn id="16" idx="2"/>
            <a:endCxn id="15" idx="0"/>
          </p:cNvCxnSpPr>
          <p:nvPr/>
        </p:nvCxnSpPr>
        <p:spPr bwMode="auto">
          <a:xfrm rot="16200000" flipH="1">
            <a:off x="8117286" y="4713479"/>
            <a:ext cx="392052" cy="614026"/>
          </a:xfrm>
          <a:prstGeom prst="curvedConnector3">
            <a:avLst>
              <a:gd name="adj1" fmla="val 50000"/>
            </a:avLst>
          </a:prstGeom>
          <a:solidFill>
            <a:schemeClr val="tx2">
              <a:alpha val="89999"/>
            </a:schemeClr>
          </a:solidFill>
          <a:ln w="22225" cap="flat" cmpd="sng" algn="ctr">
            <a:solidFill>
              <a:schemeClr val="tx2">
                <a:lumMod val="50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Gekrümmter Verbinder 29"/>
          <p:cNvCxnSpPr>
            <a:stCxn id="16" idx="2"/>
          </p:cNvCxnSpPr>
          <p:nvPr/>
        </p:nvCxnSpPr>
        <p:spPr bwMode="auto">
          <a:xfrm rot="5400000">
            <a:off x="7810273" y="5020492"/>
            <a:ext cx="392052" cy="12700"/>
          </a:xfrm>
          <a:prstGeom prst="curvedConnector3">
            <a:avLst>
              <a:gd name="adj1" fmla="val 50000"/>
            </a:avLst>
          </a:prstGeom>
          <a:solidFill>
            <a:schemeClr val="tx2">
              <a:alpha val="89999"/>
            </a:schemeClr>
          </a:solidFill>
          <a:ln w="22225" cap="flat" cmpd="sng" algn="ctr">
            <a:solidFill>
              <a:schemeClr val="tx2">
                <a:lumMod val="50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Multiplizieren 18"/>
          <p:cNvSpPr/>
          <p:nvPr/>
        </p:nvSpPr>
        <p:spPr bwMode="auto">
          <a:xfrm>
            <a:off x="7057308" y="5198705"/>
            <a:ext cx="530849" cy="542956"/>
          </a:xfrm>
          <a:prstGeom prst="mathMultiply">
            <a:avLst>
              <a:gd name="adj1" fmla="val 13796"/>
            </a:avLst>
          </a:prstGeom>
          <a:solidFill>
            <a:schemeClr val="tx2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Pfeil nach rechts 19"/>
          <p:cNvSpPr/>
          <p:nvPr/>
        </p:nvSpPr>
        <p:spPr bwMode="auto">
          <a:xfrm>
            <a:off x="6209808" y="4743290"/>
            <a:ext cx="872128" cy="216024"/>
          </a:xfrm>
          <a:prstGeom prst="rightArrow">
            <a:avLst/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715948" y="4475330"/>
            <a:ext cx="18998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Disk error can be masked</a:t>
            </a:r>
          </a:p>
        </p:txBody>
      </p:sp>
    </p:spTree>
    <p:extLst>
      <p:ext uri="{BB962C8B-B14F-4D97-AF65-F5344CB8AC3E}">
        <p14:creationId xmlns:p14="http://schemas.microsoft.com/office/powerpoint/2010/main" val="396737821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00" name="Rectangle 5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&amp; Consequences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262201" name="Rectangle 5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/>
                </a:solidFill>
              </a:rPr>
              <a:t>Concurrence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Many processes with different execution speed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Many events happen at the same time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Actions are not reproducible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Non-determinism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Mechanisms for coordination and synchronization of activities </a:t>
            </a:r>
            <a:r>
              <a:rPr lang="en-US" dirty="0">
                <a:sym typeface="Wingdings" pitchFamily="2" charset="2"/>
              </a:rPr>
              <a:t>(e.g., for exclusive access to resources)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62162" name="Rectangle 18"/>
          <p:cNvSpPr>
            <a:spLocks noChangeArrowheads="1"/>
          </p:cNvSpPr>
          <p:nvPr/>
        </p:nvSpPr>
        <p:spPr bwMode="auto">
          <a:xfrm>
            <a:off x="2720975" y="4051300"/>
            <a:ext cx="144463" cy="431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62164" name="Rectangle 20"/>
          <p:cNvSpPr>
            <a:spLocks noChangeArrowheads="1"/>
          </p:cNvSpPr>
          <p:nvPr/>
        </p:nvSpPr>
        <p:spPr bwMode="auto">
          <a:xfrm>
            <a:off x="3152775" y="4483100"/>
            <a:ext cx="144463" cy="431800"/>
          </a:xfrm>
          <a:prstGeom prst="rect">
            <a:avLst/>
          </a:prstGeom>
          <a:solidFill>
            <a:srgbClr val="EBEBEB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62165" name="Rectangle 21"/>
          <p:cNvSpPr>
            <a:spLocks noChangeArrowheads="1"/>
          </p:cNvSpPr>
          <p:nvPr/>
        </p:nvSpPr>
        <p:spPr bwMode="auto">
          <a:xfrm>
            <a:off x="3584575" y="4914900"/>
            <a:ext cx="144463" cy="431800"/>
          </a:xfrm>
          <a:prstGeom prst="rect">
            <a:avLst/>
          </a:prstGeom>
          <a:solidFill>
            <a:srgbClr val="D9C2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62166" name="Rectangle 22"/>
          <p:cNvSpPr>
            <a:spLocks noChangeArrowheads="1"/>
          </p:cNvSpPr>
          <p:nvPr/>
        </p:nvSpPr>
        <p:spPr bwMode="auto">
          <a:xfrm>
            <a:off x="2720975" y="5346700"/>
            <a:ext cx="144463" cy="4318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62167" name="Line 23"/>
          <p:cNvSpPr>
            <a:spLocks noChangeShapeType="1"/>
          </p:cNvSpPr>
          <p:nvPr/>
        </p:nvSpPr>
        <p:spPr bwMode="auto">
          <a:xfrm>
            <a:off x="2794000" y="405130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2168" name="Line 24"/>
          <p:cNvSpPr>
            <a:spLocks noChangeShapeType="1"/>
          </p:cNvSpPr>
          <p:nvPr/>
        </p:nvSpPr>
        <p:spPr bwMode="auto">
          <a:xfrm>
            <a:off x="3225800" y="448310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2169" name="Line 25"/>
          <p:cNvSpPr>
            <a:spLocks noChangeShapeType="1"/>
          </p:cNvSpPr>
          <p:nvPr/>
        </p:nvSpPr>
        <p:spPr bwMode="auto">
          <a:xfrm>
            <a:off x="3657600" y="491490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2170" name="Line 26"/>
          <p:cNvSpPr>
            <a:spLocks noChangeShapeType="1"/>
          </p:cNvSpPr>
          <p:nvPr/>
        </p:nvSpPr>
        <p:spPr bwMode="auto">
          <a:xfrm>
            <a:off x="2794000" y="534670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2171" name="Line 27"/>
          <p:cNvSpPr>
            <a:spLocks noChangeShapeType="1"/>
          </p:cNvSpPr>
          <p:nvPr/>
        </p:nvSpPr>
        <p:spPr bwMode="auto">
          <a:xfrm>
            <a:off x="2865438" y="4483100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2172" name="Line 28"/>
          <p:cNvSpPr>
            <a:spLocks noChangeShapeType="1"/>
          </p:cNvSpPr>
          <p:nvPr/>
        </p:nvSpPr>
        <p:spPr bwMode="auto">
          <a:xfrm>
            <a:off x="3297238" y="4914900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2175" name="Line 31"/>
          <p:cNvSpPr>
            <a:spLocks noChangeShapeType="1"/>
          </p:cNvSpPr>
          <p:nvPr/>
        </p:nvSpPr>
        <p:spPr bwMode="auto">
          <a:xfrm flipH="1">
            <a:off x="2865438" y="5346700"/>
            <a:ext cx="71913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286375" y="4051300"/>
            <a:ext cx="144463" cy="1800225"/>
            <a:chOff x="2562" y="2795"/>
            <a:chExt cx="91" cy="272"/>
          </a:xfrm>
        </p:grpSpPr>
        <p:sp>
          <p:nvSpPr>
            <p:cNvPr id="262176" name="Rectangle 32"/>
            <p:cNvSpPr>
              <a:spLocks noChangeArrowheads="1"/>
            </p:cNvSpPr>
            <p:nvPr/>
          </p:nvSpPr>
          <p:spPr bwMode="auto">
            <a:xfrm>
              <a:off x="2562" y="2795"/>
              <a:ext cx="91" cy="27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62177" name="Line 33"/>
            <p:cNvSpPr>
              <a:spLocks noChangeShapeType="1"/>
            </p:cNvSpPr>
            <p:nvPr/>
          </p:nvSpPr>
          <p:spPr bwMode="auto">
            <a:xfrm>
              <a:off x="2608" y="279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5718175" y="4051300"/>
            <a:ext cx="144463" cy="1800225"/>
            <a:chOff x="2562" y="2795"/>
            <a:chExt cx="91" cy="272"/>
          </a:xfrm>
        </p:grpSpPr>
        <p:sp>
          <p:nvSpPr>
            <p:cNvPr id="262182" name="Rectangle 38"/>
            <p:cNvSpPr>
              <a:spLocks noChangeArrowheads="1"/>
            </p:cNvSpPr>
            <p:nvPr/>
          </p:nvSpPr>
          <p:spPr bwMode="auto">
            <a:xfrm>
              <a:off x="2562" y="2795"/>
              <a:ext cx="91" cy="272"/>
            </a:xfrm>
            <a:prstGeom prst="rect">
              <a:avLst/>
            </a:prstGeom>
            <a:solidFill>
              <a:srgbClr val="EBEBEB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62183" name="Line 39"/>
            <p:cNvSpPr>
              <a:spLocks noChangeShapeType="1"/>
            </p:cNvSpPr>
            <p:nvPr/>
          </p:nvSpPr>
          <p:spPr bwMode="auto">
            <a:xfrm>
              <a:off x="2608" y="279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6151563" y="4051300"/>
            <a:ext cx="144462" cy="1800225"/>
            <a:chOff x="2562" y="2795"/>
            <a:chExt cx="91" cy="272"/>
          </a:xfrm>
        </p:grpSpPr>
        <p:sp>
          <p:nvSpPr>
            <p:cNvPr id="262185" name="Rectangle 41"/>
            <p:cNvSpPr>
              <a:spLocks noChangeArrowheads="1"/>
            </p:cNvSpPr>
            <p:nvPr/>
          </p:nvSpPr>
          <p:spPr bwMode="auto">
            <a:xfrm>
              <a:off x="2562" y="2795"/>
              <a:ext cx="91" cy="272"/>
            </a:xfrm>
            <a:prstGeom prst="rect">
              <a:avLst/>
            </a:prstGeom>
            <a:solidFill>
              <a:srgbClr val="D9C2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62186" name="Line 42"/>
            <p:cNvSpPr>
              <a:spLocks noChangeShapeType="1"/>
            </p:cNvSpPr>
            <p:nvPr/>
          </p:nvSpPr>
          <p:spPr bwMode="auto">
            <a:xfrm>
              <a:off x="2608" y="279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62187" name="Text Box 43"/>
          <p:cNvSpPr txBox="1">
            <a:spLocks noChangeArrowheads="1"/>
          </p:cNvSpPr>
          <p:nvPr/>
        </p:nvSpPr>
        <p:spPr bwMode="auto">
          <a:xfrm>
            <a:off x="2576513" y="3641725"/>
            <a:ext cx="396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1600" i="1"/>
              <a:t>P</a:t>
            </a:r>
            <a:r>
              <a:rPr lang="de-DE" sz="1600" baseline="-25000"/>
              <a:t>1</a:t>
            </a:r>
          </a:p>
        </p:txBody>
      </p:sp>
      <p:sp>
        <p:nvSpPr>
          <p:cNvPr id="262188" name="Text Box 44"/>
          <p:cNvSpPr txBox="1">
            <a:spLocks noChangeArrowheads="1"/>
          </p:cNvSpPr>
          <p:nvPr/>
        </p:nvSpPr>
        <p:spPr bwMode="auto">
          <a:xfrm>
            <a:off x="3009900" y="3641725"/>
            <a:ext cx="396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1600" i="1"/>
              <a:t>P</a:t>
            </a:r>
            <a:r>
              <a:rPr lang="de-DE" sz="1600" baseline="-25000"/>
              <a:t>2</a:t>
            </a:r>
          </a:p>
        </p:txBody>
      </p:sp>
      <p:sp>
        <p:nvSpPr>
          <p:cNvPr id="262189" name="Text Box 45"/>
          <p:cNvSpPr txBox="1">
            <a:spLocks noChangeArrowheads="1"/>
          </p:cNvSpPr>
          <p:nvPr/>
        </p:nvSpPr>
        <p:spPr bwMode="auto">
          <a:xfrm>
            <a:off x="3476625" y="3641725"/>
            <a:ext cx="396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1600" i="1"/>
              <a:t>P</a:t>
            </a:r>
            <a:r>
              <a:rPr lang="de-DE" sz="1600" baseline="-25000"/>
              <a:t>3</a:t>
            </a:r>
          </a:p>
        </p:txBody>
      </p:sp>
      <p:sp>
        <p:nvSpPr>
          <p:cNvPr id="262190" name="Text Box 46"/>
          <p:cNvSpPr txBox="1">
            <a:spLocks noChangeArrowheads="1"/>
          </p:cNvSpPr>
          <p:nvPr/>
        </p:nvSpPr>
        <p:spPr bwMode="auto">
          <a:xfrm>
            <a:off x="5143500" y="3641725"/>
            <a:ext cx="396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1600" i="1"/>
              <a:t>P</a:t>
            </a:r>
            <a:r>
              <a:rPr lang="de-DE" sz="1600" baseline="-25000"/>
              <a:t>1</a:t>
            </a:r>
          </a:p>
        </p:txBody>
      </p:sp>
      <p:sp>
        <p:nvSpPr>
          <p:cNvPr id="262191" name="Text Box 47"/>
          <p:cNvSpPr txBox="1">
            <a:spLocks noChangeArrowheads="1"/>
          </p:cNvSpPr>
          <p:nvPr/>
        </p:nvSpPr>
        <p:spPr bwMode="auto">
          <a:xfrm>
            <a:off x="5576888" y="3641725"/>
            <a:ext cx="396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1600" i="1"/>
              <a:t>P</a:t>
            </a:r>
            <a:r>
              <a:rPr lang="de-DE" sz="1600" baseline="-25000"/>
              <a:t>2</a:t>
            </a:r>
          </a:p>
        </p:txBody>
      </p:sp>
      <p:sp>
        <p:nvSpPr>
          <p:cNvPr id="262192" name="Text Box 48"/>
          <p:cNvSpPr txBox="1">
            <a:spLocks noChangeArrowheads="1"/>
          </p:cNvSpPr>
          <p:nvPr/>
        </p:nvSpPr>
        <p:spPr bwMode="auto">
          <a:xfrm>
            <a:off x="6043613" y="3641725"/>
            <a:ext cx="396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DE" sz="1600" i="1"/>
              <a:t>P</a:t>
            </a:r>
            <a:r>
              <a:rPr lang="de-DE" sz="1600" baseline="-25000"/>
              <a:t>3</a:t>
            </a:r>
          </a:p>
        </p:txBody>
      </p:sp>
      <p:sp>
        <p:nvSpPr>
          <p:cNvPr id="262193" name="Text Box 49"/>
          <p:cNvSpPr txBox="1">
            <a:spLocks noChangeArrowheads="1"/>
          </p:cNvSpPr>
          <p:nvPr/>
        </p:nvSpPr>
        <p:spPr bwMode="auto">
          <a:xfrm>
            <a:off x="2411413" y="5942013"/>
            <a:ext cx="1723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One Processor</a:t>
            </a:r>
          </a:p>
        </p:txBody>
      </p:sp>
      <p:sp>
        <p:nvSpPr>
          <p:cNvPr id="262194" name="Text Box 50"/>
          <p:cNvSpPr txBox="1">
            <a:spLocks noChangeArrowheads="1"/>
          </p:cNvSpPr>
          <p:nvPr/>
        </p:nvSpPr>
        <p:spPr bwMode="auto">
          <a:xfrm>
            <a:off x="4783138" y="5922963"/>
            <a:ext cx="2005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Three Processors</a:t>
            </a:r>
          </a:p>
        </p:txBody>
      </p:sp>
    </p:spTree>
    <p:extLst>
      <p:ext uri="{BB962C8B-B14F-4D97-AF65-F5344CB8AC3E}">
        <p14:creationId xmlns:p14="http://schemas.microsoft.com/office/powerpoint/2010/main" val="236313811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&amp; Consequences (ii)</a:t>
            </a:r>
          </a:p>
        </p:txBody>
      </p:sp>
      <p:sp>
        <p:nvSpPr>
          <p:cNvPr id="399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 shared primary memory</a:t>
            </a:r>
          </a:p>
          <a:p>
            <a:pPr lvl="1"/>
            <a:r>
              <a:rPr lang="en-US" dirty="0"/>
              <a:t>No node has global view on the whole state of the system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distribution of state</a:t>
            </a:r>
          </a:p>
          <a:p>
            <a:pPr lvl="1">
              <a:buFont typeface="Arial Unicode MS" pitchFamily="34" charset="-128"/>
              <a:buChar char="⇒"/>
            </a:pP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Mechanisms for a consistent view on the state necessary</a:t>
            </a:r>
            <a:br>
              <a:rPr lang="en-US" dirty="0">
                <a:solidFill>
                  <a:schemeClr val="hlink"/>
                </a:solidFill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(e.g., for the secure detection of termination)</a:t>
            </a:r>
          </a:p>
          <a:p>
            <a:pPr>
              <a:buFont typeface="Arial" charset="0"/>
              <a:buNone/>
            </a:pP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Slow processes or connections cannot be distinguished from those that are broken down</a:t>
            </a:r>
          </a:p>
          <a:p>
            <a:pPr lvl="1">
              <a:buFont typeface="Arial Unicode MS" pitchFamily="34" charset="-128"/>
              <a:buChar char="⇒"/>
            </a:pPr>
            <a:r>
              <a:rPr lang="en-US" dirty="0">
                <a:solidFill>
                  <a:schemeClr val="accent2"/>
                </a:solidFill>
              </a:rPr>
              <a:t>No adequate detection of failures possible</a:t>
            </a:r>
          </a:p>
          <a:p>
            <a:pPr lvl="1">
              <a:buFont typeface="Arial Unicode MS" pitchFamily="34" charset="-128"/>
              <a:buChar char="⇒"/>
            </a:pPr>
            <a:r>
              <a:rPr lang="en-US" dirty="0">
                <a:solidFill>
                  <a:schemeClr val="tx1"/>
                </a:solidFill>
              </a:rPr>
              <a:t>One of the most important properties to be considered when designing a distributed algorithm!</a:t>
            </a:r>
          </a:p>
          <a:p>
            <a:pPr lvl="1">
              <a:buFont typeface="Arial Unicode MS" pitchFamily="34" charset="-128"/>
              <a:buChar char="⇒"/>
            </a:pPr>
            <a:r>
              <a:rPr lang="en-US" dirty="0">
                <a:solidFill>
                  <a:schemeClr val="tx1"/>
                </a:solidFill>
              </a:rPr>
              <a:t>Is the message late, or lost, or is the process down?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</p:spTree>
    <p:extLst>
      <p:ext uri="{BB962C8B-B14F-4D97-AF65-F5344CB8AC3E}">
        <p14:creationId xmlns:p14="http://schemas.microsoft.com/office/powerpoint/2010/main" val="91777691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&amp; Consequences (iii)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/>
                </a:solidFill>
              </a:rPr>
              <a:t>Communication only through message exchange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Message transmission delay is indefinite, mostly not limited and varies unpredictably (e.g., the message delay in an Ethernet depends on the current load of the network)</a:t>
            </a:r>
          </a:p>
          <a:p>
            <a:pPr>
              <a:lnSpc>
                <a:spcPct val="110000"/>
              </a:lnSpc>
            </a:pPr>
            <a:endParaRPr lang="en-US" sz="1100" dirty="0">
              <a:solidFill>
                <a:schemeClr val="accent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/>
                </a:solidFill>
              </a:rPr>
              <a:t>Communication is error-prone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Message loss, message duplication, message corruption are possible</a:t>
            </a:r>
          </a:p>
          <a:p>
            <a:pPr lvl="1">
              <a:lnSpc>
                <a:spcPct val="110000"/>
              </a:lnSpc>
              <a:buFont typeface="Arial Unicode MS" pitchFamily="34" charset="-128"/>
              <a:buChar char="⇒"/>
            </a:pPr>
            <a:r>
              <a:rPr lang="en-US" dirty="0">
                <a:solidFill>
                  <a:schemeClr val="accent2"/>
                </a:solidFill>
              </a:rPr>
              <a:t>Mechanisms for detection and handling of communication errors</a:t>
            </a:r>
          </a:p>
          <a:p>
            <a:pPr>
              <a:lnSpc>
                <a:spcPct val="110000"/>
              </a:lnSpc>
              <a:buFont typeface="Arial" charset="0"/>
              <a:buNone/>
            </a:pPr>
            <a:endParaRPr lang="en-US" sz="1100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/>
                </a:solidFill>
              </a:rPr>
              <a:t>Communication is insecure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There is the danger that messages are intercepted, deliberately altered, added, peculated</a:t>
            </a:r>
          </a:p>
          <a:p>
            <a:pPr lvl="1">
              <a:lnSpc>
                <a:spcPct val="110000"/>
              </a:lnSpc>
              <a:buFont typeface="Arial Unicode MS" pitchFamily="34" charset="-128"/>
              <a:buChar char="⇒"/>
            </a:pPr>
            <a:r>
              <a:rPr lang="en-US" dirty="0">
                <a:solidFill>
                  <a:schemeClr val="accent2"/>
                </a:solidFill>
              </a:rPr>
              <a:t>Security mechanisms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</p:spTree>
    <p:extLst>
      <p:ext uri="{BB962C8B-B14F-4D97-AF65-F5344CB8AC3E}">
        <p14:creationId xmlns:p14="http://schemas.microsoft.com/office/powerpoint/2010/main" val="428836922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&amp; Consequences (iv)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Computers and network connections can fail independently from each other (partial failure)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In large systems, single failures of computers or network connections are likely </a:t>
            </a:r>
          </a:p>
          <a:p>
            <a:pPr lvl="1"/>
            <a:r>
              <a:rPr lang="en-US" dirty="0"/>
              <a:t>A failure should not halt the whole system, but failures of single computers or network connections should be coped with</a:t>
            </a:r>
          </a:p>
          <a:p>
            <a:pPr lvl="1">
              <a:buFont typeface="Arial Unicode MS" pitchFamily="34" charset="-128"/>
              <a:buChar char="⇒"/>
            </a:pPr>
            <a:r>
              <a:rPr lang="en-US" dirty="0">
                <a:solidFill>
                  <a:schemeClr val="accent2"/>
                </a:solidFill>
              </a:rPr>
              <a:t>Fault tolerance mechanisms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</p:spTree>
    <p:extLst>
      <p:ext uri="{BB962C8B-B14F-4D97-AF65-F5344CB8AC3E}">
        <p14:creationId xmlns:p14="http://schemas.microsoft.com/office/powerpoint/2010/main" val="121851905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&amp; Consequences (v)</a:t>
            </a:r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physical system clocks with different speeds </a:t>
            </a:r>
            <a:r>
              <a:rPr lang="en-US" dirty="0">
                <a:sym typeface="Wingdings" pitchFamily="2" charset="2"/>
              </a:rPr>
              <a:t> clock drift</a:t>
            </a:r>
            <a:endParaRPr lang="en-US" dirty="0"/>
          </a:p>
          <a:p>
            <a:pPr lvl="1"/>
            <a:r>
              <a:rPr lang="en-US" dirty="0"/>
              <a:t>Mechanisms for balancing of different velocities necessary (clock synchronization)</a:t>
            </a:r>
          </a:p>
          <a:p>
            <a:pPr lvl="1"/>
            <a:endParaRPr lang="en-US" dirty="0"/>
          </a:p>
          <a:p>
            <a:r>
              <a:rPr lang="en-US" dirty="0"/>
              <a:t>Accuracy of clock synchronization and </a:t>
            </a:r>
            <a:br>
              <a:rPr lang="en-US" dirty="0"/>
            </a:br>
            <a:r>
              <a:rPr lang="en-US" dirty="0"/>
              <a:t>resolution of clocks is restricted </a:t>
            </a:r>
          </a:p>
          <a:p>
            <a:pPr lvl="1"/>
            <a:r>
              <a:rPr lang="en-US" dirty="0"/>
              <a:t>Relative location of events in reference </a:t>
            </a:r>
            <a:br>
              <a:rPr lang="en-US" dirty="0"/>
            </a:br>
            <a:r>
              <a:rPr lang="en-US" dirty="0"/>
              <a:t>to each other is often more important </a:t>
            </a:r>
            <a:br>
              <a:rPr lang="en-US" dirty="0"/>
            </a:br>
            <a:r>
              <a:rPr lang="en-US" dirty="0"/>
              <a:t>than the exact time of their appearance 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Logical clocks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  <a:p>
            <a:endParaRPr lang="de-DE" dirty="0"/>
          </a:p>
        </p:txBody>
      </p:sp>
      <p:pic>
        <p:nvPicPr>
          <p:cNvPr id="28" name="Picture 18" descr="TP_tmp">
            <a:extLst>
              <a:ext uri="{FF2B5EF4-FFF2-40B4-BE49-F238E27FC236}">
                <a16:creationId xmlns:a16="http://schemas.microsoft.com/office/drawing/2014/main" id="{723BF5CA-D86B-1A48-8AF9-C8E544711A1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293107"/>
            <a:ext cx="2695066" cy="34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rgbClr val="39A6E4"/>
                    </a:gs>
                    <a:gs pos="100000">
                      <a:schemeClr val="tx2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AutoShape 5">
            <a:extLst>
              <a:ext uri="{FF2B5EF4-FFF2-40B4-BE49-F238E27FC236}">
                <a16:creationId xmlns:a16="http://schemas.microsoft.com/office/drawing/2014/main" id="{D3E65662-4051-D340-83D0-C9AE01758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639" y="4776470"/>
            <a:ext cx="1163070" cy="306467"/>
          </a:xfrm>
          <a:prstGeom prst="wedgeRoundRectCallout">
            <a:avLst>
              <a:gd name="adj1" fmla="val -91377"/>
              <a:gd name="adj2" fmla="val 10406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0" rIns="0" anchor="ctr">
            <a:spAutoFit/>
          </a:bodyPr>
          <a:lstStyle/>
          <a:p>
            <a:pPr algn="ctr"/>
            <a:r>
              <a:rPr lang="de-DE" sz="1200" dirty="0"/>
              <a:t>„Speed“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clock</a:t>
            </a:r>
            <a:endParaRPr lang="de-DE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6D072C-FB22-FD44-866C-D7FE58DAC2A3}"/>
              </a:ext>
            </a:extLst>
          </p:cNvPr>
          <p:cNvSpPr/>
          <p:nvPr/>
        </p:nvSpPr>
        <p:spPr>
          <a:xfrm>
            <a:off x="5353664" y="5968131"/>
            <a:ext cx="3621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 </a:t>
            </a:r>
            <a:r>
              <a:rPr lang="en-US" sz="1400" dirty="0">
                <a:solidFill>
                  <a:schemeClr val="accent1"/>
                </a:solidFill>
              </a:rPr>
              <a:t>correct clock </a:t>
            </a:r>
            <a:r>
              <a:rPr lang="en-US" sz="1400" dirty="0"/>
              <a:t>has a </a:t>
            </a:r>
            <a:r>
              <a:rPr lang="en-US" sz="1400" i="1" dirty="0"/>
              <a:t>limited maximal drift </a:t>
            </a:r>
            <a:r>
              <a:rPr lang="en-US" sz="1400" i="1" dirty="0" err="1"/>
              <a:t>ρ</a:t>
            </a:r>
            <a:endParaRPr lang="en-US" sz="1400" dirty="0"/>
          </a:p>
        </p:txBody>
      </p:sp>
      <p:grpSp>
        <p:nvGrpSpPr>
          <p:cNvPr id="43" name="Group 7">
            <a:extLst>
              <a:ext uri="{FF2B5EF4-FFF2-40B4-BE49-F238E27FC236}">
                <a16:creationId xmlns:a16="http://schemas.microsoft.com/office/drawing/2014/main" id="{9E128460-9F12-8D4C-B006-F0757C5A827D}"/>
              </a:ext>
            </a:extLst>
          </p:cNvPr>
          <p:cNvGrpSpPr>
            <a:grpSpLocks/>
          </p:cNvGrpSpPr>
          <p:nvPr/>
        </p:nvGrpSpPr>
        <p:grpSpPr bwMode="auto">
          <a:xfrm>
            <a:off x="5219604" y="2376915"/>
            <a:ext cx="3759200" cy="3924300"/>
            <a:chOff x="1741" y="1774"/>
            <a:chExt cx="2086" cy="2178"/>
          </a:xfrm>
        </p:grpSpPr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7B97B656-55A7-1F45-A48A-04DB9AE71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" y="1970"/>
              <a:ext cx="1726" cy="1796"/>
            </a:xfrm>
            <a:custGeom>
              <a:avLst/>
              <a:gdLst>
                <a:gd name="T0" fmla="*/ 0 w 1726"/>
                <a:gd name="T1" fmla="*/ 1796 h 1796"/>
                <a:gd name="T2" fmla="*/ 1218 w 1726"/>
                <a:gd name="T3" fmla="*/ 0 h 1796"/>
                <a:gd name="T4" fmla="*/ 1726 w 1726"/>
                <a:gd name="T5" fmla="*/ 628 h 1796"/>
                <a:gd name="T6" fmla="*/ 0 w 1726"/>
                <a:gd name="T7" fmla="*/ 1796 h 1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6" h="1796">
                  <a:moveTo>
                    <a:pt x="0" y="1796"/>
                  </a:moveTo>
                  <a:lnTo>
                    <a:pt x="1218" y="0"/>
                  </a:lnTo>
                  <a:lnTo>
                    <a:pt x="1726" y="628"/>
                  </a:lnTo>
                  <a:lnTo>
                    <a:pt x="0" y="1796"/>
                  </a:lnTo>
                  <a:close/>
                </a:path>
              </a:pathLst>
            </a:custGeom>
            <a:solidFill>
              <a:srgbClr val="DDDDDD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dash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5" name="Line 9">
              <a:extLst>
                <a:ext uri="{FF2B5EF4-FFF2-40B4-BE49-F238E27FC236}">
                  <a16:creationId xmlns:a16="http://schemas.microsoft.com/office/drawing/2014/main" id="{14608B1D-3D5B-B749-8501-9DE41275D3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7" y="3764"/>
              <a:ext cx="172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de-DE"/>
            </a:p>
          </p:txBody>
        </p:sp>
        <p:sp>
          <p:nvSpPr>
            <p:cNvPr id="46" name="Line 10">
              <a:extLst>
                <a:ext uri="{FF2B5EF4-FFF2-40B4-BE49-F238E27FC236}">
                  <a16:creationId xmlns:a16="http://schemas.microsoft.com/office/drawing/2014/main" id="{33DB9BB3-BAE3-024A-8EFF-AFE0B5CA9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7" y="2228"/>
              <a:ext cx="0" cy="1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de-DE"/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899CA95A-27BD-F040-82EE-525C959FE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6" y="3605"/>
              <a:ext cx="75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Reference Time </a:t>
              </a:r>
              <a:r>
                <a:rPr lang="de-DE" sz="1200" i="1" dirty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id="{E156F1FF-D909-9C4D-8EBA-167CE96AC3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" y="2019"/>
              <a:ext cx="49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Measured</a:t>
              </a:r>
            </a:p>
            <a:p>
              <a:r>
                <a:rPr lang="en-US" sz="1200" dirty="0"/>
                <a:t>Time </a:t>
              </a:r>
              <a:r>
                <a:rPr lang="en-US" sz="1600" i="1" dirty="0">
                  <a:latin typeface="Times New Roman" pitchFamily="18" charset="0"/>
                </a:rPr>
                <a:t>C</a:t>
              </a:r>
              <a:r>
                <a:rPr lang="en-US" sz="1600" dirty="0">
                  <a:latin typeface="Times New Roman" pitchFamily="18" charset="0"/>
                </a:rPr>
                <a:t>(</a:t>
              </a:r>
              <a:r>
                <a:rPr lang="en-US" sz="1600" i="1" dirty="0">
                  <a:latin typeface="Times New Roman" pitchFamily="18" charset="0"/>
                </a:rPr>
                <a:t>t</a:t>
              </a:r>
              <a:r>
                <a:rPr lang="en-US" sz="1600" dirty="0">
                  <a:latin typeface="Times New Roman" pitchFamily="18" charset="0"/>
                </a:rPr>
                <a:t>)</a:t>
              </a:r>
              <a:endParaRPr lang="en-US" sz="1600" i="1" dirty="0">
                <a:latin typeface="Times New Roman" pitchFamily="18" charset="0"/>
              </a:endParaRPr>
            </a:p>
          </p:txBody>
        </p:sp>
        <p:sp>
          <p:nvSpPr>
            <p:cNvPr id="49" name="Line 13">
              <a:extLst>
                <a:ext uri="{FF2B5EF4-FFF2-40B4-BE49-F238E27FC236}">
                  <a16:creationId xmlns:a16="http://schemas.microsoft.com/office/drawing/2014/main" id="{0A729B7B-58CC-194B-8CB2-0EE2F60DC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7" y="2450"/>
              <a:ext cx="1611" cy="1316"/>
            </a:xfrm>
            <a:prstGeom prst="line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de-DE"/>
            </a:p>
          </p:txBody>
        </p:sp>
        <p:sp>
          <p:nvSpPr>
            <p:cNvPr id="50" name="Line 14">
              <a:extLst>
                <a:ext uri="{FF2B5EF4-FFF2-40B4-BE49-F238E27FC236}">
                  <a16:creationId xmlns:a16="http://schemas.microsoft.com/office/drawing/2014/main" id="{ED36AEDC-C54A-5D48-A30A-F308D3A2C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7" y="2133"/>
              <a:ext cx="1361" cy="163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de-DE"/>
            </a:p>
          </p:txBody>
        </p:sp>
        <p:sp>
          <p:nvSpPr>
            <p:cNvPr id="51" name="Line 15">
              <a:extLst>
                <a:ext uri="{FF2B5EF4-FFF2-40B4-BE49-F238E27FC236}">
                  <a16:creationId xmlns:a16="http://schemas.microsoft.com/office/drawing/2014/main" id="{0F29562F-809D-3740-9B0B-D15EDAA2D1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7" y="2291"/>
              <a:ext cx="1475" cy="14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88EDBC4A-C5B8-AC48-984F-25463444B8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240000" flipV="1">
              <a:off x="1448" y="2863"/>
              <a:ext cx="21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3" name="Line 17">
              <a:extLst>
                <a:ext uri="{FF2B5EF4-FFF2-40B4-BE49-F238E27FC236}">
                  <a16:creationId xmlns:a16="http://schemas.microsoft.com/office/drawing/2014/main" id="{45413D48-48D0-4841-8358-443B6CE042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560000">
              <a:off x="1741" y="3178"/>
              <a:ext cx="20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54" name="Text Box 5">
            <a:extLst>
              <a:ext uri="{FF2B5EF4-FFF2-40B4-BE49-F238E27FC236}">
                <a16:creationId xmlns:a16="http://schemas.microsoft.com/office/drawing/2014/main" id="{5CE51E1D-64AB-6644-8ECE-F99EA634F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3423" y="2964095"/>
            <a:ext cx="9268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/>
              <a:t>exact</a:t>
            </a:r>
            <a:br>
              <a:rPr lang="en-US" sz="1200" b="1" dirty="0"/>
            </a:br>
            <a:r>
              <a:rPr lang="en-US" sz="1200" b="1" dirty="0" err="1"/>
              <a:t>dC</a:t>
            </a:r>
            <a:r>
              <a:rPr lang="en-US" sz="1200" b="1" dirty="0"/>
              <a:t> / </a:t>
            </a:r>
            <a:r>
              <a:rPr lang="en-US" sz="1200" b="1" dirty="0" err="1"/>
              <a:t>dt</a:t>
            </a:r>
            <a:r>
              <a:rPr lang="en-US" sz="1200" b="1" dirty="0"/>
              <a:t> = 1</a:t>
            </a:r>
          </a:p>
        </p:txBody>
      </p:sp>
      <p:sp>
        <p:nvSpPr>
          <p:cNvPr id="55" name="Text Box 6">
            <a:extLst>
              <a:ext uri="{FF2B5EF4-FFF2-40B4-BE49-F238E27FC236}">
                <a16:creationId xmlns:a16="http://schemas.microsoft.com/office/drawing/2014/main" id="{EC09E602-34F7-0A44-B8F2-87B089B60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312" y="3615889"/>
            <a:ext cx="9268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too fast</a:t>
            </a:r>
          </a:p>
          <a:p>
            <a:r>
              <a:rPr lang="en-US" sz="1200" b="1" dirty="0" err="1">
                <a:solidFill>
                  <a:schemeClr val="accent2"/>
                </a:solidFill>
              </a:rPr>
              <a:t>dC</a:t>
            </a:r>
            <a:r>
              <a:rPr lang="en-US" sz="1200" b="1" dirty="0">
                <a:solidFill>
                  <a:schemeClr val="accent2"/>
                </a:solidFill>
              </a:rPr>
              <a:t> / </a:t>
            </a:r>
            <a:r>
              <a:rPr lang="en-US" sz="1200" b="1" dirty="0" err="1">
                <a:solidFill>
                  <a:schemeClr val="accent2"/>
                </a:solidFill>
              </a:rPr>
              <a:t>dt</a:t>
            </a:r>
            <a:r>
              <a:rPr lang="en-US" sz="1200" b="1" dirty="0">
                <a:solidFill>
                  <a:schemeClr val="accent2"/>
                </a:solidFill>
              </a:rPr>
              <a:t> &gt; 1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54C5D8A7-95D1-EA4F-80A0-37EFF38FF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585" y="4753173"/>
            <a:ext cx="9268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too slow</a:t>
            </a:r>
          </a:p>
          <a:p>
            <a:r>
              <a:rPr lang="en-US" sz="1200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dC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/ </a:t>
            </a:r>
            <a:r>
              <a:rPr lang="en-US" sz="1200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dt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&lt; 1</a:t>
            </a:r>
          </a:p>
        </p:txBody>
      </p:sp>
    </p:spTree>
    <p:extLst>
      <p:ext uri="{BB962C8B-B14F-4D97-AF65-F5344CB8AC3E}">
        <p14:creationId xmlns:p14="http://schemas.microsoft.com/office/powerpoint/2010/main" val="729454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&amp; Consequences (vi)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Different administrative domains</a:t>
            </a:r>
          </a:p>
          <a:p>
            <a:pPr lvl="1"/>
            <a:r>
              <a:rPr lang="en-US" dirty="0"/>
              <a:t>For each domain, a different administrator is responsible</a:t>
            </a:r>
          </a:p>
          <a:p>
            <a:pPr lvl="1"/>
            <a:r>
              <a:rPr lang="en-US" dirty="0"/>
              <a:t>Centralized administration in large systems impossible</a:t>
            </a:r>
          </a:p>
          <a:p>
            <a:pPr lvl="1">
              <a:buFont typeface="Arial Unicode MS" pitchFamily="34" charset="-128"/>
              <a:buChar char="⇒"/>
            </a:pPr>
            <a:r>
              <a:rPr lang="en-US" dirty="0">
                <a:solidFill>
                  <a:schemeClr val="accent2"/>
                </a:solidFill>
              </a:rPr>
              <a:t>Allow decentralized administration and automating of administration (if possible and secure)</a:t>
            </a:r>
          </a:p>
          <a:p>
            <a:pPr>
              <a:buFont typeface="Arial Unicode MS" pitchFamily="34" charset="-128"/>
              <a:buNone/>
            </a:pP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Components are heterogeneous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 Heterogeneity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Interoperability between components is difficult to guarantee</a:t>
            </a:r>
          </a:p>
          <a:p>
            <a:pPr lvl="1">
              <a:buFont typeface="Arial Unicode MS" pitchFamily="34" charset="-128"/>
              <a:buChar char="⇒"/>
            </a:pPr>
            <a:r>
              <a:rPr lang="en-US" dirty="0">
                <a:solidFill>
                  <a:schemeClr val="accent2"/>
                </a:solidFill>
              </a:rPr>
              <a:t>Interface standardization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</p:spTree>
    <p:extLst>
      <p:ext uri="{BB962C8B-B14F-4D97-AF65-F5344CB8AC3E}">
        <p14:creationId xmlns:p14="http://schemas.microsoft.com/office/powerpoint/2010/main" val="66063219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8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Fallacies of Distributed Computing </a:t>
            </a:r>
          </a:p>
        </p:txBody>
      </p:sp>
      <p:sp>
        <p:nvSpPr>
          <p:cNvPr id="288781" name="Rectangle 1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The network is reliable.</a:t>
            </a:r>
          </a:p>
          <a:p>
            <a:pPr>
              <a:buFont typeface="+mj-lt"/>
              <a:buAutoNum type="arabicPeriod"/>
            </a:pPr>
            <a:r>
              <a:rPr lang="en-US" dirty="0"/>
              <a:t>Latency is zero.</a:t>
            </a:r>
          </a:p>
          <a:p>
            <a:pPr>
              <a:buFont typeface="+mj-lt"/>
              <a:buAutoNum type="arabicPeriod"/>
            </a:pPr>
            <a:r>
              <a:rPr lang="en-US" dirty="0"/>
              <a:t>Bandwidth is infinite.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network is secure.</a:t>
            </a:r>
          </a:p>
          <a:p>
            <a:pPr>
              <a:buFont typeface="+mj-lt"/>
              <a:buAutoNum type="arabicPeriod"/>
            </a:pPr>
            <a:r>
              <a:rPr lang="en-US" dirty="0"/>
              <a:t>Topology doesn’t change.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There is one administrator.</a:t>
            </a:r>
          </a:p>
          <a:p>
            <a:pPr>
              <a:buFont typeface="+mj-lt"/>
              <a:buAutoNum type="arabicPeriod"/>
            </a:pPr>
            <a:r>
              <a:rPr lang="en-US" dirty="0"/>
              <a:t>Transport cost is zero.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network is homogeneous.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 algn="r"/>
            <a:r>
              <a:rPr lang="en-US" sz="1100" dirty="0"/>
              <a:t>By L. Peter Deutsch, explanation: </a:t>
            </a:r>
          </a:p>
          <a:p>
            <a:pPr marL="0" indent="0" algn="r"/>
            <a:r>
              <a:rPr lang="en-US" sz="1100" dirty="0" err="1"/>
              <a:t>Rotem</a:t>
            </a:r>
            <a:r>
              <a:rPr lang="en-US" sz="1100" dirty="0"/>
              <a:t>-Gal-Oz, A. (2006). Fallacies of distributed computing explained. </a:t>
            </a:r>
            <a:r>
              <a:rPr lang="en-US" sz="1100" i="1" dirty="0"/>
              <a:t>URL </a:t>
            </a:r>
            <a:r>
              <a:rPr lang="en-US" sz="1100" i="1" dirty="0">
                <a:hlinkClick r:id="rId3"/>
              </a:rPr>
              <a:t>http://www.rgoarchitects.com/Files/fallacies.pdf</a:t>
            </a:r>
            <a:endParaRPr lang="en-US" sz="1100" i="1" dirty="0"/>
          </a:p>
          <a:p>
            <a:pPr marL="0" indent="0" algn="r"/>
            <a:endParaRPr lang="en-US" sz="11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</p:spTree>
    <p:extLst>
      <p:ext uri="{BB962C8B-B14F-4D97-AF65-F5344CB8AC3E}">
        <p14:creationId xmlns:p14="http://schemas.microsoft.com/office/powerpoint/2010/main" val="100298981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650" y="1222932"/>
            <a:ext cx="8061325" cy="381000"/>
          </a:xfrm>
        </p:spPr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650" y="1841524"/>
            <a:ext cx="8061325" cy="424125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L1: Introduction, Models, and More (26</a:t>
            </a:r>
            <a:r>
              <a:rPr lang="en-US" baseline="30000" dirty="0"/>
              <a:t>th</a:t>
            </a:r>
            <a:r>
              <a:rPr lang="en-US" dirty="0"/>
              <a:t> October 2018)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L2: Flooding, Broadcast and Echo (2</a:t>
            </a:r>
            <a:r>
              <a:rPr lang="en-US" baseline="30000" dirty="0"/>
              <a:t>nd</a:t>
            </a:r>
            <a:r>
              <a:rPr lang="en-US" dirty="0"/>
              <a:t> November 2018)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L3: Election Algorithms (9</a:t>
            </a:r>
            <a:r>
              <a:rPr lang="en-US" baseline="30000" dirty="0"/>
              <a:t>th</a:t>
            </a:r>
            <a:r>
              <a:rPr lang="en-US" dirty="0"/>
              <a:t> November 2018)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L4: Mutual Exclusion (16</a:t>
            </a:r>
            <a:r>
              <a:rPr lang="en-US" baseline="30000" dirty="0"/>
              <a:t>th</a:t>
            </a:r>
            <a:r>
              <a:rPr lang="en-US" dirty="0"/>
              <a:t> November 2018)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L5: Clocks (23</a:t>
            </a:r>
            <a:r>
              <a:rPr lang="en-US" baseline="30000" dirty="0"/>
              <a:t>rd</a:t>
            </a:r>
            <a:r>
              <a:rPr lang="en-US" dirty="0"/>
              <a:t> November 2018)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L6: Consistent Snapshots &amp; Snapshot Application (30</a:t>
            </a:r>
            <a:r>
              <a:rPr lang="en-US" baseline="30000" dirty="0"/>
              <a:t>th</a:t>
            </a:r>
            <a:r>
              <a:rPr lang="en-US" dirty="0"/>
              <a:t> November 2018)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L7: Consensus (7</a:t>
            </a:r>
            <a:r>
              <a:rPr lang="en-US" baseline="30000" dirty="0"/>
              <a:t>th</a:t>
            </a:r>
            <a:r>
              <a:rPr lang="en-US" dirty="0"/>
              <a:t> December 2018)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L8: Fault Tolerance (14</a:t>
            </a:r>
            <a:r>
              <a:rPr lang="en-US" baseline="30000" dirty="0"/>
              <a:t>th</a:t>
            </a:r>
            <a:r>
              <a:rPr lang="en-US" dirty="0"/>
              <a:t> December 2018)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L9: Transaction (11</a:t>
            </a:r>
            <a:r>
              <a:rPr lang="en-US" baseline="30000" dirty="0"/>
              <a:t>th</a:t>
            </a:r>
            <a:r>
              <a:rPr lang="en-US" dirty="0"/>
              <a:t>  January 2019)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L10: Security (18</a:t>
            </a:r>
            <a:r>
              <a:rPr lang="en-US" baseline="30000" dirty="0"/>
              <a:t>th</a:t>
            </a:r>
            <a:r>
              <a:rPr lang="en-US" dirty="0"/>
              <a:t>  January 2019)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L11: </a:t>
            </a:r>
            <a:r>
              <a:rPr lang="en-GB" dirty="0"/>
              <a:t>Distributed Algorithms for Blockchain and P2P</a:t>
            </a:r>
            <a:r>
              <a:rPr lang="en-US" dirty="0"/>
              <a:t> (25</a:t>
            </a:r>
            <a:r>
              <a:rPr lang="en-US" baseline="30000" dirty="0"/>
              <a:t>th</a:t>
            </a:r>
            <a:r>
              <a:rPr lang="en-US" dirty="0"/>
              <a:t>  January 2019)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L12: Distributed Applications &amp; Hot Topics (1</a:t>
            </a:r>
            <a:r>
              <a:rPr lang="en-US" baseline="30000" dirty="0"/>
              <a:t>st</a:t>
            </a:r>
            <a:r>
              <a:rPr lang="en-US" dirty="0"/>
              <a:t> February 2019)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5B638F-25B9-4DD5-85FD-B76A105F9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b="0" dirty="0"/>
              <a:t>Danh Le-Phuoc, TU Berlin, Distributed </a:t>
            </a:r>
            <a:r>
              <a:rPr lang="de-DE" b="0" dirty="0" err="1"/>
              <a:t>Algorithms</a:t>
            </a:r>
            <a:r>
              <a:rPr lang="de-DE" b="0" dirty="0"/>
              <a:t> 2018/19</a:t>
            </a:r>
          </a:p>
        </p:txBody>
      </p:sp>
    </p:spTree>
    <p:extLst>
      <p:ext uri="{BB962C8B-B14F-4D97-AF65-F5344CB8AC3E}">
        <p14:creationId xmlns:p14="http://schemas.microsoft.com/office/powerpoint/2010/main" val="955510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4521697"/>
            <a:ext cx="8061325" cy="769441"/>
          </a:xfrm>
        </p:spPr>
        <p:txBody>
          <a:bodyPr/>
          <a:lstStyle/>
          <a:p>
            <a:r>
              <a:rPr lang="de-DE" dirty="0"/>
              <a:t>Distributed </a:t>
            </a:r>
            <a:r>
              <a:rPr lang="de-DE" dirty="0" err="1"/>
              <a:t>Algorithms</a:t>
            </a:r>
            <a:r>
              <a:rPr lang="de-DE" dirty="0"/>
              <a:t> 2018/19</a:t>
            </a:r>
            <a:br>
              <a:rPr lang="de-DE" dirty="0"/>
            </a:br>
            <a:r>
              <a:rPr lang="en-US" b="1" dirty="0"/>
              <a:t>Organizational Matters</a:t>
            </a:r>
            <a:endParaRPr lang="de-DE" b="1" dirty="0"/>
          </a:p>
        </p:txBody>
      </p:sp>
      <p:sp>
        <p:nvSpPr>
          <p:cNvPr id="47309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Dr. </a:t>
            </a:r>
            <a:r>
              <a:rPr lang="en-US" dirty="0" err="1"/>
              <a:t>Danh</a:t>
            </a:r>
            <a:r>
              <a:rPr lang="en-US" dirty="0"/>
              <a:t> Le Phuoc| Open Distributed Systems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546471" y="5846134"/>
            <a:ext cx="806132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200" kern="0" dirty="0"/>
              <a:t>With material from R. </a:t>
            </a:r>
            <a:r>
              <a:rPr lang="en-US" sz="1200" kern="0" dirty="0" err="1"/>
              <a:t>Karnapke</a:t>
            </a:r>
            <a:r>
              <a:rPr lang="en-US" sz="1200" kern="0" dirty="0"/>
              <a:t> @ KBS &amp; O. Kao @ CIT </a:t>
            </a:r>
          </a:p>
        </p:txBody>
      </p:sp>
    </p:spTree>
    <p:extLst>
      <p:ext uri="{BB962C8B-B14F-4D97-AF65-F5344CB8AC3E}">
        <p14:creationId xmlns:p14="http://schemas.microsoft.com/office/powerpoint/2010/main" val="343885531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2018/19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/>
          </p:nvPr>
        </p:nvGraphicFramePr>
        <p:xfrm>
          <a:off x="1043608" y="2996952"/>
          <a:ext cx="6480721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4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accent1"/>
                          </a:solidFill>
                        </a:rPr>
                        <a:t>Distributed</a:t>
                      </a:r>
                    </a:p>
                    <a:p>
                      <a:pPr algn="ctr"/>
                      <a:r>
                        <a:rPr lang="en-US" sz="2000" b="1">
                          <a:solidFill>
                            <a:schemeClr val="accent1"/>
                          </a:solidFill>
                        </a:rPr>
                        <a:t>Algorithms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>
                          <a:solidFill>
                            <a:schemeClr val="accent1"/>
                          </a:solidFill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accent1"/>
                          </a:solidFill>
                        </a:rPr>
                        <a:t>Algorithms for</a:t>
                      </a:r>
                    </a:p>
                    <a:p>
                      <a:pPr algn="ctr"/>
                      <a:r>
                        <a:rPr lang="en-US" sz="2000" b="1">
                          <a:solidFill>
                            <a:schemeClr val="accent1"/>
                          </a:solidFill>
                        </a:rPr>
                        <a:t>Distributed Systems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>
                          <a:solidFill>
                            <a:schemeClr val="accent1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741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		Dr. </a:t>
            </a:r>
            <a:r>
              <a:rPr lang="en-US" dirty="0" err="1"/>
              <a:t>Danh</a:t>
            </a:r>
            <a:r>
              <a:rPr lang="en-US" dirty="0"/>
              <a:t> Le-</a:t>
            </a:r>
            <a:r>
              <a:rPr lang="en-US" dirty="0" err="1"/>
              <a:t>Phuoc</a:t>
            </a:r>
            <a:endParaRPr lang="en-US" dirty="0"/>
          </a:p>
          <a:p>
            <a:r>
              <a:rPr lang="en-US" dirty="0"/>
              <a:t>Address 		Open Distributed System (ODS)</a:t>
            </a:r>
          </a:p>
          <a:p>
            <a:r>
              <a:rPr lang="de-DE" dirty="0"/>
              <a:t>			Fakultät für Informatik und Elektrotechnik</a:t>
            </a:r>
          </a:p>
          <a:p>
            <a:r>
              <a:rPr lang="en-US" dirty="0"/>
              <a:t>			</a:t>
            </a:r>
            <a:r>
              <a:rPr lang="en-US" dirty="0" err="1"/>
              <a:t>Einsteinufer</a:t>
            </a:r>
            <a:r>
              <a:rPr lang="en-US" dirty="0"/>
              <a:t> 25, </a:t>
            </a:r>
            <a:r>
              <a:rPr lang="en-US" dirty="0" err="1"/>
              <a:t>Sekretariat</a:t>
            </a:r>
            <a:r>
              <a:rPr lang="en-US" dirty="0"/>
              <a:t> HFT 3 (Room: 401A)</a:t>
            </a:r>
          </a:p>
          <a:p>
            <a:r>
              <a:rPr lang="en-US" dirty="0"/>
              <a:t>			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Universität</a:t>
            </a:r>
            <a:r>
              <a:rPr lang="en-US" dirty="0"/>
              <a:t> Berlin</a:t>
            </a:r>
          </a:p>
          <a:p>
            <a:r>
              <a:rPr lang="en-US" dirty="0"/>
              <a:t>			10587 Berlin</a:t>
            </a:r>
          </a:p>
          <a:p>
            <a:r>
              <a:rPr lang="en-US" dirty="0"/>
              <a:t>Office 		HFT 3 ( Room: 401A)</a:t>
            </a:r>
          </a:p>
          <a:p>
            <a:r>
              <a:rPr lang="en-US" dirty="0"/>
              <a:t>E-Mail 		</a:t>
            </a:r>
            <a:r>
              <a:rPr lang="en-US" dirty="0" err="1"/>
              <a:t>danh.lephuoc@tu-berlin.de</a:t>
            </a:r>
            <a:endParaRPr lang="en-US" dirty="0"/>
          </a:p>
          <a:p>
            <a:r>
              <a:rPr lang="en-US" dirty="0"/>
              <a:t>Office Hours 	by appointment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b="0" dirty="0"/>
              <a:t>Danh Le-Phuoc, TU Berlin, Distributed </a:t>
            </a:r>
            <a:r>
              <a:rPr lang="de-DE" b="0" dirty="0" err="1"/>
              <a:t>Algorithms</a:t>
            </a:r>
            <a:r>
              <a:rPr lang="de-DE" b="0" dirty="0"/>
              <a:t> 2018/19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97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&amp; Tutorial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Friday, 14-16, HTF-TA 101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Website: https://</a:t>
            </a:r>
            <a:r>
              <a:rPr lang="en-US" dirty="0" err="1"/>
              <a:t>isis.tu-berlin.de</a:t>
            </a:r>
            <a:r>
              <a:rPr lang="en-US" dirty="0"/>
              <a:t>/course/</a:t>
            </a:r>
            <a:r>
              <a:rPr lang="en-US" dirty="0" err="1"/>
              <a:t>view.php?id</a:t>
            </a:r>
            <a:r>
              <a:rPr lang="en-US" dirty="0"/>
              <a:t>=11229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Course will be managed through</a:t>
            </a:r>
            <a:r>
              <a:rPr lang="en-US" dirty="0">
                <a:hlinkClick r:id="rId3"/>
              </a:rPr>
              <a:t> ISIS website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Registration (by enrolling for the ISIS course): until Oct. 20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baseline="30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QISPOS registration will be announced on ISIS</a:t>
            </a:r>
          </a:p>
          <a:p>
            <a:endParaRPr lang="en-US" dirty="0"/>
          </a:p>
          <a:p>
            <a:r>
              <a:rPr lang="en-US" dirty="0"/>
              <a:t>Tutorial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Dr. Danh Le-Phuoc and Qian Liu.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Friday 16-18, HTF-TA 101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First tutorial: Oct. 26</a:t>
            </a:r>
            <a:r>
              <a:rPr lang="en-US" baseline="30000" dirty="0"/>
              <a:t>th</a:t>
            </a:r>
            <a:r>
              <a:rPr lang="en-US" dirty="0"/>
              <a:t>  </a:t>
            </a:r>
            <a:endParaRPr lang="en-US" baseline="30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 participation is precondition for exam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Details on first tutorial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/>
              <a:t>Slide </a:t>
            </a:r>
            <a:fld id="{DDA20590-EC26-DE40-BF83-8E86F34B783D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571F642A-EAC0-4F61-9B77-0295BC200F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b="0" dirty="0"/>
              <a:t>Danh Le-Phuoc, TU Berlin, Distributed </a:t>
            </a:r>
            <a:r>
              <a:rPr lang="de-DE" b="0" dirty="0" err="1"/>
              <a:t>Algorithms</a:t>
            </a:r>
            <a:r>
              <a:rPr lang="de-DE" b="0" dirty="0"/>
              <a:t> 2018/19</a:t>
            </a:r>
          </a:p>
        </p:txBody>
      </p:sp>
    </p:spTree>
    <p:extLst>
      <p:ext uri="{BB962C8B-B14F-4D97-AF65-F5344CB8AC3E}">
        <p14:creationId xmlns:p14="http://schemas.microsoft.com/office/powerpoint/2010/main" val="748702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exam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Written exam at the end of the term (Date: 23</a:t>
            </a:r>
            <a:r>
              <a:rPr lang="en-US" baseline="30000" dirty="0"/>
              <a:t>rd</a:t>
            </a:r>
            <a:r>
              <a:rPr lang="en-US" dirty="0"/>
              <a:t>, February, 2019)</a:t>
            </a:r>
          </a:p>
          <a:p>
            <a:r>
              <a:rPr lang="en-US" dirty="0"/>
              <a:t>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slot in the last lecture is dedicated to Q&amp;A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CB80AE63-8BEE-4195-9CAB-FC2CA26981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b="0" dirty="0"/>
              <a:t>Danh Le-Phuoc, TU Berlin, Distributed </a:t>
            </a:r>
            <a:r>
              <a:rPr lang="de-DE" b="0" dirty="0" err="1"/>
              <a:t>Algorithms</a:t>
            </a:r>
            <a:r>
              <a:rPr lang="de-DE" b="0" dirty="0"/>
              <a:t> 2018/19</a:t>
            </a:r>
          </a:p>
        </p:txBody>
      </p:sp>
    </p:spTree>
    <p:extLst>
      <p:ext uri="{BB962C8B-B14F-4D97-AF65-F5344CB8AC3E}">
        <p14:creationId xmlns:p14="http://schemas.microsoft.com/office/powerpoint/2010/main" val="4099687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and Evaluating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Tutorial &amp; Homework : to qualify for final exam</a:t>
            </a:r>
          </a:p>
          <a:p>
            <a:pPr>
              <a:buFont typeface="Wingdings" charset="2"/>
              <a:buChar char="§"/>
            </a:pPr>
            <a:r>
              <a:rPr lang="en-US" dirty="0"/>
              <a:t>Written Exam: 100%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F64AA74B-D60B-4DB2-B3EA-FC2259D0C4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b="0" dirty="0"/>
              <a:t>Danh Le-Phuoc, TU Berlin, Distributed </a:t>
            </a:r>
            <a:r>
              <a:rPr lang="de-DE" b="0" dirty="0" err="1"/>
              <a:t>Algorithms</a:t>
            </a:r>
            <a:r>
              <a:rPr lang="de-DE" b="0" dirty="0"/>
              <a:t> 2018/19</a:t>
            </a:r>
          </a:p>
        </p:txBody>
      </p:sp>
    </p:spTree>
    <p:extLst>
      <p:ext uri="{BB962C8B-B14F-4D97-AF65-F5344CB8AC3E}">
        <p14:creationId xmlns:p14="http://schemas.microsoft.com/office/powerpoint/2010/main" val="554098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Conditions and Materials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Prerequisites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knowledge of computer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knowledge in the field of distributed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 of contents of BSc courses </a:t>
            </a:r>
            <a:r>
              <a:rPr lang="en-US" dirty="0" err="1"/>
              <a:t>Systemprogrammierung</a:t>
            </a:r>
            <a:r>
              <a:rPr lang="en-US" dirty="0"/>
              <a:t> and </a:t>
            </a:r>
            <a:r>
              <a:rPr lang="en-US" dirty="0" err="1"/>
              <a:t>Verteilte</a:t>
            </a:r>
            <a:r>
              <a:rPr lang="en-US" dirty="0"/>
              <a:t> </a:t>
            </a:r>
            <a:r>
              <a:rPr lang="en-US" dirty="0" err="1"/>
              <a:t>Systeme</a:t>
            </a:r>
            <a:r>
              <a:rPr lang="en-US" dirty="0"/>
              <a:t> recommended </a:t>
            </a:r>
          </a:p>
          <a:p>
            <a:pPr marL="0" indent="0"/>
            <a:r>
              <a:rPr lang="en-US" dirty="0"/>
              <a:t>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provided via course website @ ISIS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Literature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provided chapter by chapter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 on the last slides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6579D68D-744B-44F1-86C7-400D57F930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b="0" dirty="0"/>
              <a:t>Danh Le-Phuoc, TU Berlin, Distributed </a:t>
            </a:r>
            <a:r>
              <a:rPr lang="de-DE" b="0" dirty="0" err="1"/>
              <a:t>Algorithms</a:t>
            </a:r>
            <a:r>
              <a:rPr lang="de-DE" b="0" dirty="0"/>
              <a:t> 2018/19</a:t>
            </a:r>
          </a:p>
        </p:txBody>
      </p:sp>
    </p:spTree>
    <p:extLst>
      <p:ext uri="{BB962C8B-B14F-4D97-AF65-F5344CB8AC3E}">
        <p14:creationId xmlns:p14="http://schemas.microsoft.com/office/powerpoint/2010/main" val="2029648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650" y="1222932"/>
            <a:ext cx="8061325" cy="3810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650" y="1841524"/>
            <a:ext cx="8061325" cy="424125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L1: Introduction, Models, and More (26</a:t>
            </a:r>
            <a:r>
              <a:rPr lang="en-US" baseline="30000" dirty="0"/>
              <a:t>th</a:t>
            </a:r>
            <a:r>
              <a:rPr lang="en-US" dirty="0"/>
              <a:t> October 2018)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L2: Flooding, Broadcast and Echo (2</a:t>
            </a:r>
            <a:r>
              <a:rPr lang="en-US" baseline="30000" dirty="0"/>
              <a:t>nd</a:t>
            </a:r>
            <a:r>
              <a:rPr lang="en-US" dirty="0"/>
              <a:t> November 2018)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L3: Election Algorithms (9</a:t>
            </a:r>
            <a:r>
              <a:rPr lang="en-US" baseline="30000" dirty="0"/>
              <a:t>th</a:t>
            </a:r>
            <a:r>
              <a:rPr lang="en-US" dirty="0"/>
              <a:t> November 2018)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L4: Mutual Exclusion (16</a:t>
            </a:r>
            <a:r>
              <a:rPr lang="en-US" baseline="30000" dirty="0"/>
              <a:t>th</a:t>
            </a:r>
            <a:r>
              <a:rPr lang="en-US" dirty="0"/>
              <a:t> November 2018)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L5: Clocks (23</a:t>
            </a:r>
            <a:r>
              <a:rPr lang="en-US" baseline="30000" dirty="0"/>
              <a:t>rd</a:t>
            </a:r>
            <a:r>
              <a:rPr lang="en-US" dirty="0"/>
              <a:t> November 2018)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L6: Consistent Snapshots &amp; Snapshot Application (30</a:t>
            </a:r>
            <a:r>
              <a:rPr lang="en-US" baseline="30000" dirty="0"/>
              <a:t>th</a:t>
            </a:r>
            <a:r>
              <a:rPr lang="en-US" dirty="0"/>
              <a:t> November 2018)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L7: Consensus (7</a:t>
            </a:r>
            <a:r>
              <a:rPr lang="en-US" baseline="30000" dirty="0"/>
              <a:t>th</a:t>
            </a:r>
            <a:r>
              <a:rPr lang="en-US" dirty="0"/>
              <a:t> December 2018)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L8: Fault Tolerance (14</a:t>
            </a:r>
            <a:r>
              <a:rPr lang="en-US" baseline="30000" dirty="0"/>
              <a:t>th</a:t>
            </a:r>
            <a:r>
              <a:rPr lang="en-US" dirty="0"/>
              <a:t> December 2018)</a:t>
            </a:r>
          </a:p>
          <a:p>
            <a:pPr>
              <a:buFont typeface="Arial" pitchFamily="34" charset="0"/>
              <a:buChar char="•"/>
            </a:pP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(Dec. 22, 2018 - Jan. 04, 2019, Christmas &amp; New Year’s Holidays)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L9: Transaction (11</a:t>
            </a:r>
            <a:r>
              <a:rPr lang="en-US" baseline="30000" dirty="0"/>
              <a:t>th</a:t>
            </a:r>
            <a:r>
              <a:rPr lang="en-US" dirty="0"/>
              <a:t>  January 2019)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L10: Security (18</a:t>
            </a:r>
            <a:r>
              <a:rPr lang="en-US" baseline="30000" dirty="0"/>
              <a:t>th</a:t>
            </a:r>
            <a:r>
              <a:rPr lang="en-US" dirty="0"/>
              <a:t>  January 2019)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L11: </a:t>
            </a:r>
            <a:r>
              <a:rPr lang="en-GB" dirty="0"/>
              <a:t>Distributed Algorithms for Blockchain and P2P</a:t>
            </a:r>
            <a:r>
              <a:rPr lang="en-US" dirty="0"/>
              <a:t> (25</a:t>
            </a:r>
            <a:r>
              <a:rPr lang="en-US" baseline="30000" dirty="0"/>
              <a:t>th</a:t>
            </a:r>
            <a:r>
              <a:rPr lang="en-US" dirty="0"/>
              <a:t>  January 2019)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L12: Distributed Applications &amp; Hot Topics (1</a:t>
            </a:r>
            <a:r>
              <a:rPr lang="en-US" baseline="30000" dirty="0"/>
              <a:t>st</a:t>
            </a:r>
            <a:r>
              <a:rPr lang="en-US" dirty="0"/>
              <a:t> February 2019)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Wrap up and Exam preparation </a:t>
            </a:r>
            <a:r>
              <a:rPr lang="en-US" dirty="0"/>
              <a:t>(8</a:t>
            </a:r>
            <a:r>
              <a:rPr lang="en-US" baseline="30000" dirty="0"/>
              <a:t>th</a:t>
            </a:r>
            <a:r>
              <a:rPr lang="en-US" dirty="0"/>
              <a:t> February 2019)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Written Exam in Room MA004 (23</a:t>
            </a:r>
            <a:r>
              <a:rPr lang="en-US" b="1" baseline="30000" dirty="0"/>
              <a:t>rd</a:t>
            </a:r>
            <a:r>
              <a:rPr lang="en-US" b="1" dirty="0"/>
              <a:t> February 2019)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5B638F-25B9-4DD5-85FD-B76A105F9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b="0" dirty="0"/>
              <a:t>Danh Le-Phuoc, TU Berlin, Distributed </a:t>
            </a:r>
            <a:r>
              <a:rPr lang="de-DE" b="0" dirty="0" err="1"/>
              <a:t>Algorithms</a:t>
            </a:r>
            <a:r>
              <a:rPr lang="de-DE" b="0" dirty="0"/>
              <a:t> 2018/19</a:t>
            </a:r>
          </a:p>
        </p:txBody>
      </p:sp>
    </p:spTree>
    <p:extLst>
      <p:ext uri="{BB962C8B-B14F-4D97-AF65-F5344CB8AC3E}">
        <p14:creationId xmlns:p14="http://schemas.microsoft.com/office/powerpoint/2010/main" val="2053734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G. </a:t>
            </a:r>
            <a:r>
              <a:rPr lang="en-US" b="1" dirty="0" err="1">
                <a:solidFill>
                  <a:schemeClr val="tx1"/>
                </a:solidFill>
              </a:rPr>
              <a:t>Coulouris</a:t>
            </a:r>
            <a:r>
              <a:rPr lang="en-US" b="1" dirty="0">
                <a:solidFill>
                  <a:schemeClr val="tx1"/>
                </a:solidFill>
              </a:rPr>
              <a:t>, J. </a:t>
            </a:r>
            <a:r>
              <a:rPr lang="en-US" b="1" dirty="0" err="1">
                <a:solidFill>
                  <a:schemeClr val="tx1"/>
                </a:solidFill>
              </a:rPr>
              <a:t>Dollimore</a:t>
            </a:r>
            <a:r>
              <a:rPr lang="en-US" b="1" dirty="0">
                <a:solidFill>
                  <a:schemeClr val="tx1"/>
                </a:solidFill>
              </a:rPr>
              <a:t>, and T. </a:t>
            </a:r>
            <a:r>
              <a:rPr lang="en-US" b="1" dirty="0" err="1">
                <a:solidFill>
                  <a:schemeClr val="tx1"/>
                </a:solidFill>
              </a:rPr>
              <a:t>Kindberg</a:t>
            </a:r>
            <a:r>
              <a:rPr lang="en-US" b="1" dirty="0">
                <a:solidFill>
                  <a:schemeClr val="tx1"/>
                </a:solidFill>
              </a:rPr>
              <a:t>. Distributed Systems: Concepts and Design. Addison-Wesley, 4th edition, 2005. [</a:t>
            </a:r>
            <a:r>
              <a:rPr lang="en-US" b="1" dirty="0" err="1">
                <a:solidFill>
                  <a:schemeClr val="tx1"/>
                </a:solidFill>
              </a:rPr>
              <a:t>auch</a:t>
            </a:r>
            <a:r>
              <a:rPr lang="en-US" b="1" dirty="0">
                <a:solidFill>
                  <a:schemeClr val="tx1"/>
                </a:solidFill>
              </a:rPr>
              <a:t> in Deutsch </a:t>
            </a:r>
            <a:r>
              <a:rPr lang="en-US" b="1" dirty="0" err="1">
                <a:solidFill>
                  <a:schemeClr val="tx1"/>
                </a:solidFill>
              </a:rPr>
              <a:t>erhältlich</a:t>
            </a:r>
            <a:r>
              <a:rPr lang="en-US" b="1" dirty="0">
                <a:solidFill>
                  <a:schemeClr val="tx1"/>
                </a:solidFill>
              </a:rPr>
              <a:t>]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F. </a:t>
            </a:r>
            <a:r>
              <a:rPr lang="en-US" b="1" dirty="0" err="1">
                <a:solidFill>
                  <a:schemeClr val="tx1"/>
                </a:solidFill>
              </a:rPr>
              <a:t>Mattern</a:t>
            </a:r>
            <a:r>
              <a:rPr lang="en-US" b="1" dirty="0">
                <a:solidFill>
                  <a:schemeClr val="tx1"/>
                </a:solidFill>
              </a:rPr>
              <a:t>. </a:t>
            </a:r>
            <a:r>
              <a:rPr lang="en-US" b="1" dirty="0" err="1">
                <a:solidFill>
                  <a:schemeClr val="tx1"/>
                </a:solidFill>
              </a:rPr>
              <a:t>Verteilte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Basisalgorithmen</a:t>
            </a:r>
            <a:r>
              <a:rPr lang="en-US" b="1" dirty="0">
                <a:solidFill>
                  <a:schemeClr val="tx1"/>
                </a:solidFill>
              </a:rPr>
              <a:t>. Springer-</a:t>
            </a:r>
            <a:r>
              <a:rPr lang="en-US" b="1" dirty="0" err="1">
                <a:solidFill>
                  <a:schemeClr val="tx1"/>
                </a:solidFill>
              </a:rPr>
              <a:t>Verlag</a:t>
            </a:r>
            <a:r>
              <a:rPr lang="en-US" b="1" dirty="0">
                <a:solidFill>
                  <a:schemeClr val="tx1"/>
                </a:solidFill>
              </a:rPr>
              <a:t>, 1989.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G. Tel. Introduction to Distributed Algorithms. Cambridge University Press, 2nd edition, 2000.</a:t>
            </a:r>
          </a:p>
          <a:p>
            <a:pPr>
              <a:buFont typeface="+mj-lt"/>
              <a:buAutoNum type="arabicPeriod"/>
            </a:pPr>
            <a:r>
              <a:rPr lang="en-US" dirty="0"/>
              <a:t>S. </a:t>
            </a:r>
            <a:r>
              <a:rPr lang="en-US" dirty="0" err="1"/>
              <a:t>Mullender</a:t>
            </a:r>
            <a:r>
              <a:rPr lang="en-US" dirty="0"/>
              <a:t>, editor. Distributed Systems. Addison-Wesley, 2</a:t>
            </a:r>
            <a:r>
              <a:rPr lang="en-US" baseline="30000" dirty="0"/>
              <a:t>nd</a:t>
            </a:r>
            <a:r>
              <a:rPr lang="en-US" dirty="0"/>
              <a:t> edition, 1993.</a:t>
            </a:r>
          </a:p>
          <a:p>
            <a:pPr>
              <a:buFont typeface="+mj-lt"/>
              <a:buAutoNum type="arabicPeriod"/>
            </a:pPr>
            <a:r>
              <a:rPr lang="en-US" dirty="0"/>
              <a:t>N. Lynch. Distributed Algorithms. Morgan Kaufmann, 1996.</a:t>
            </a:r>
          </a:p>
          <a:p>
            <a:pPr>
              <a:buFont typeface="+mj-lt"/>
              <a:buAutoNum type="arabicPeriod"/>
            </a:pPr>
            <a:r>
              <a:rPr lang="en-US" dirty="0"/>
              <a:t>A. S. Tanenbaum and M. van Steen. Distributed Systems: Principles and Paradigms. Prentice Hall, 2nd edition, 2006. [</a:t>
            </a:r>
            <a:r>
              <a:rPr lang="en-US" dirty="0" err="1"/>
              <a:t>auch</a:t>
            </a:r>
            <a:r>
              <a:rPr lang="en-US" dirty="0"/>
              <a:t> in Deutsch und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Taschenbuch</a:t>
            </a:r>
            <a:r>
              <a:rPr lang="en-US" dirty="0"/>
              <a:t> </a:t>
            </a:r>
            <a:r>
              <a:rPr lang="en-US" dirty="0" err="1"/>
              <a:t>erhältlich</a:t>
            </a:r>
            <a:r>
              <a:rPr lang="en-US" dirty="0"/>
              <a:t>]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DCA743F1-485F-452A-9043-858233DB6A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r>
              <a:rPr lang="de-DE" b="0" dirty="0"/>
              <a:t>Danh Le-Phuoc, TU Berlin, Distributed </a:t>
            </a:r>
            <a:r>
              <a:rPr lang="de-DE" b="0" dirty="0" err="1"/>
              <a:t>Algorithms</a:t>
            </a:r>
            <a:r>
              <a:rPr lang="de-DE" b="0" dirty="0"/>
              <a:t> 2018/19</a:t>
            </a:r>
          </a:p>
        </p:txBody>
      </p:sp>
    </p:spTree>
    <p:extLst>
      <p:ext uri="{BB962C8B-B14F-4D97-AF65-F5344CB8AC3E}">
        <p14:creationId xmlns:p14="http://schemas.microsoft.com/office/powerpoint/2010/main" val="1357325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4535859"/>
            <a:ext cx="7772400" cy="62133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z="2800" dirty="0"/>
              <a:t>Distributed </a:t>
            </a:r>
            <a:r>
              <a:rPr lang="de-DE" sz="2800" dirty="0" err="1"/>
              <a:t>Algorithms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5157192"/>
            <a:ext cx="7848872" cy="96051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sz="2400" dirty="0">
                <a:solidFill>
                  <a:schemeClr val="tx2"/>
                </a:solidFill>
              </a:rPr>
              <a:t>Projects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sz="1600" dirty="0"/>
              <a:t>Qian Liu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sz="1600" dirty="0"/>
              <a:t>Open Distributed Systems (ODS)| Distributed </a:t>
            </a:r>
            <a:r>
              <a:rPr lang="de-DE" sz="1600" dirty="0" err="1"/>
              <a:t>Algorithms</a:t>
            </a:r>
            <a:endParaRPr lang="de-DE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000" dirty="0"/>
              <a:t>Organization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Submission guidelines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Group Founding</a:t>
            </a:r>
          </a:p>
          <a:p>
            <a:pPr marL="0" indent="0"/>
            <a:endParaRPr lang="en-US" sz="2000" dirty="0"/>
          </a:p>
          <a:p>
            <a:r>
              <a:rPr lang="en-US" sz="2000" dirty="0"/>
              <a:t>Qian Liu</a:t>
            </a:r>
          </a:p>
          <a:p>
            <a:r>
              <a:rPr lang="en-US" sz="2000" dirty="0"/>
              <a:t>Email: </a:t>
            </a:r>
            <a:r>
              <a:rPr lang="en-US" sz="2000" dirty="0" err="1"/>
              <a:t>qian.liu@tu-berlin.de</a:t>
            </a:r>
            <a:endParaRPr lang="en-US" sz="2000" dirty="0"/>
          </a:p>
          <a:p>
            <a:r>
              <a:rPr lang="en-US" sz="2000" dirty="0"/>
              <a:t>Room: HFT-404</a:t>
            </a:r>
          </a:p>
          <a:p>
            <a:r>
              <a:rPr lang="en-US" sz="2000" dirty="0"/>
              <a:t>Phone: +49 (0) 30 314 75324</a:t>
            </a:r>
          </a:p>
          <a:p>
            <a:r>
              <a:rPr lang="en-US" sz="2000" dirty="0"/>
              <a:t>Office Hours: by appointment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Exercise  | Distributed Algorithms WS18/19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FE717F-5E10-4C6A-9891-B34555FA673A}" type="slidenum">
              <a:rPr lang="de-DE" smtClean="0"/>
              <a:pPr/>
              <a:t>28</a:t>
            </a:fld>
            <a:endParaRPr lang="de-D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Organizational</a:t>
            </a:r>
            <a:r>
              <a:rPr lang="de-DE" dirty="0"/>
              <a:t> </a:t>
            </a:r>
            <a:r>
              <a:rPr lang="de-DE" dirty="0" err="1"/>
              <a:t>matters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Material published on the ISIS website:</a:t>
            </a:r>
          </a:p>
          <a:p>
            <a:pPr lvl="1"/>
            <a:r>
              <a:rPr lang="en-US" sz="1800" dirty="0"/>
              <a:t>lecture slides</a:t>
            </a:r>
          </a:p>
          <a:p>
            <a:pPr lvl="1"/>
            <a:r>
              <a:rPr lang="en-US" sz="1800" dirty="0"/>
              <a:t>Guidelines &amp; tools (e.g. code templates)</a:t>
            </a:r>
          </a:p>
          <a:p>
            <a:pPr marL="539750" lvl="1" indent="0">
              <a:buNone/>
            </a:pPr>
            <a:endParaRPr lang="en-US" sz="1800" dirty="0"/>
          </a:p>
          <a:p>
            <a:r>
              <a:rPr lang="en-US" sz="1800" dirty="0"/>
              <a:t>Exam authorization:</a:t>
            </a:r>
          </a:p>
          <a:p>
            <a:pPr lvl="1"/>
            <a:r>
              <a:rPr lang="en-US" sz="1800" dirty="0"/>
              <a:t>Successfully finished and presented three Exercise Sheets/Projects individually </a:t>
            </a:r>
            <a:r>
              <a:rPr lang="en-US" sz="1800"/>
              <a:t>in person.</a:t>
            </a:r>
            <a:endParaRPr lang="en-US" sz="1800" dirty="0"/>
          </a:p>
          <a:p>
            <a:pPr lvl="1"/>
            <a:r>
              <a:rPr lang="en-US" sz="1800" dirty="0"/>
              <a:t>Each project consists of implementation exercises relating to the algorithms from the lecture.</a:t>
            </a:r>
          </a:p>
          <a:p>
            <a:r>
              <a:rPr lang="en-US" sz="1800" dirty="0"/>
              <a:t>Project schedules will be published on </a:t>
            </a:r>
            <a:r>
              <a:rPr lang="en-US" sz="1800" dirty="0">
                <a:hlinkClick r:id="rId3"/>
              </a:rPr>
              <a:t>ISIS website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FE717F-5E10-4C6A-9891-B34555FA673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Exercise  | Distributed Algorithms WS18/19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Systems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distributed system </a:t>
            </a:r>
            <a:r>
              <a:rPr lang="en-US" dirty="0"/>
              <a:t>consists of several nodes that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are connected by a </a:t>
            </a:r>
            <a:r>
              <a:rPr lang="en-US" dirty="0">
                <a:solidFill>
                  <a:schemeClr val="tx2"/>
                </a:solidFill>
              </a:rPr>
              <a:t>network</a:t>
            </a:r>
            <a:r>
              <a:rPr lang="en-US" dirty="0"/>
              <a:t> 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communicate through </a:t>
            </a:r>
            <a:r>
              <a:rPr lang="en-US" dirty="0">
                <a:solidFill>
                  <a:schemeClr val="tx2"/>
                </a:solidFill>
              </a:rPr>
              <a:t>message exchange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achieve a </a:t>
            </a:r>
            <a:r>
              <a:rPr lang="en-US" dirty="0">
                <a:solidFill>
                  <a:schemeClr val="tx2"/>
                </a:solidFill>
              </a:rPr>
              <a:t>common functionality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field „Distributed Systems” is a subarea of Applied Computer Science and an important field of modern computing.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2018/19</a:t>
            </a:r>
          </a:p>
        </p:txBody>
      </p:sp>
    </p:spTree>
    <p:extLst>
      <p:ext uri="{BB962C8B-B14F-4D97-AF65-F5344CB8AC3E}">
        <p14:creationId xmlns:p14="http://schemas.microsoft.com/office/powerpoint/2010/main" val="2865361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13954"/>
            <a:ext cx="8061325" cy="384721"/>
          </a:xfrm>
        </p:spPr>
        <p:txBody>
          <a:bodyPr/>
          <a:lstStyle/>
          <a:p>
            <a:r>
              <a:rPr lang="en-US" dirty="0"/>
              <a:t>Organizational</a:t>
            </a:r>
            <a:r>
              <a:rPr lang="de-DE" dirty="0"/>
              <a:t> </a:t>
            </a:r>
            <a:r>
              <a:rPr lang="de-DE" dirty="0" err="1"/>
              <a:t>matters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2132856"/>
            <a:ext cx="8061325" cy="4175125"/>
          </a:xfrm>
        </p:spPr>
        <p:txBody>
          <a:bodyPr/>
          <a:lstStyle/>
          <a:p>
            <a:r>
              <a:rPr lang="en-US" dirty="0"/>
              <a:t>Procedure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3 projects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1 exercise Sheet per project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Work in teams of 5-6 students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After 3 weeks: presentation by students (explanations of your Impl.)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Implementation tar.gz or .zip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sz="1800" dirty="0"/>
              <a:t>Group number and student names + Student IDs in every class implemented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en-US" sz="1800" dirty="0"/>
              <a:t>Add comments for the core methods</a:t>
            </a:r>
          </a:p>
          <a:p>
            <a:pPr lvl="2">
              <a:buFont typeface="Symbol" panose="05050102010706020507" pitchFamily="18" charset="2"/>
              <a:buChar char="-"/>
            </a:pPr>
            <a:endParaRPr lang="en-US" dirty="0"/>
          </a:p>
          <a:p>
            <a:pPr lvl="2">
              <a:buFont typeface="Symbol" panose="05050102010706020507" pitchFamily="18" charset="2"/>
              <a:buChar char="-"/>
            </a:pPr>
            <a:endParaRPr lang="en-US" dirty="0"/>
          </a:p>
          <a:p>
            <a:pPr lvl="2">
              <a:buFont typeface="Symbol" panose="05050102010706020507" pitchFamily="18" charset="2"/>
              <a:buChar char="-"/>
            </a:pPr>
            <a:endParaRPr lang="en-US" dirty="0"/>
          </a:p>
          <a:p>
            <a:pPr lvl="2">
              <a:buFont typeface="Symbol" panose="05050102010706020507" pitchFamily="18" charset="2"/>
              <a:buChar char="-"/>
            </a:pP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2B010-C6DB-42A1-A25B-7BA4A7AE9CB7}" type="slidenum">
              <a:rPr kumimoji="0" lang="de-DE" alt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de-DE" altLang="de-DE" sz="10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Exercise  | Distributed Algorithms WS18/19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512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/>
              <a:t>Submission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750" y="2132856"/>
            <a:ext cx="8061325" cy="424847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/** </a:t>
            </a:r>
          </a:p>
          <a:p>
            <a:r>
              <a:rPr lang="en-US" dirty="0">
                <a:solidFill>
                  <a:srgbClr val="0070C0"/>
                </a:solidFill>
              </a:rPr>
              <a:t>*group 0X</a:t>
            </a:r>
          </a:p>
          <a:p>
            <a:r>
              <a:rPr lang="en-US" dirty="0">
                <a:solidFill>
                  <a:srgbClr val="0070C0"/>
                </a:solidFill>
              </a:rPr>
              <a:t>*</a:t>
            </a:r>
            <a:r>
              <a:rPr lang="en-US" dirty="0" err="1">
                <a:solidFill>
                  <a:srgbClr val="0070C0"/>
                </a:solidFill>
              </a:rPr>
              <a:t>Konrad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Zuse</a:t>
            </a:r>
            <a:r>
              <a:rPr lang="en-US" dirty="0">
                <a:solidFill>
                  <a:srgbClr val="0070C0"/>
                </a:solidFill>
              </a:rPr>
              <a:t> 301910</a:t>
            </a:r>
          </a:p>
          <a:p>
            <a:r>
              <a:rPr lang="en-US" dirty="0">
                <a:solidFill>
                  <a:srgbClr val="0070C0"/>
                </a:solidFill>
              </a:rPr>
              <a:t>*Carl Petri 301926</a:t>
            </a:r>
          </a:p>
          <a:p>
            <a:r>
              <a:rPr lang="en-US" dirty="0">
                <a:solidFill>
                  <a:srgbClr val="0070C0"/>
                </a:solidFill>
              </a:rPr>
              <a:t>*</a:t>
            </a:r>
            <a:r>
              <a:rPr lang="en-US" dirty="0" err="1">
                <a:solidFill>
                  <a:srgbClr val="0070C0"/>
                </a:solidFill>
              </a:rPr>
              <a:t>Ada</a:t>
            </a:r>
            <a:r>
              <a:rPr lang="en-US" dirty="0">
                <a:solidFill>
                  <a:srgbClr val="0070C0"/>
                </a:solidFill>
              </a:rPr>
              <a:t> Lovelace 301815</a:t>
            </a:r>
          </a:p>
          <a:p>
            <a:r>
              <a:rPr lang="en-US" dirty="0">
                <a:solidFill>
                  <a:srgbClr val="0070C0"/>
                </a:solidFill>
              </a:rPr>
              <a:t>*This class will help you understand the submission guidelines</a:t>
            </a:r>
          </a:p>
          <a:p>
            <a:r>
              <a:rPr lang="en-US" dirty="0">
                <a:solidFill>
                  <a:srgbClr val="0070C0"/>
                </a:solidFill>
              </a:rPr>
              <a:t>*/</a:t>
            </a:r>
          </a:p>
          <a:p>
            <a:r>
              <a:rPr lang="en-US" dirty="0">
                <a:solidFill>
                  <a:srgbClr val="C38A3D"/>
                </a:solidFill>
              </a:rPr>
              <a:t>public class </a:t>
            </a:r>
            <a:r>
              <a:rPr lang="en-US" dirty="0"/>
              <a:t>Submission 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/**</a:t>
            </a:r>
          </a:p>
          <a:p>
            <a:r>
              <a:rPr lang="en-US" dirty="0">
                <a:solidFill>
                  <a:srgbClr val="0070C0"/>
                </a:solidFill>
              </a:rPr>
              <a:t>	* This prints the confirmation that we understood what to do</a:t>
            </a:r>
          </a:p>
          <a:p>
            <a:r>
              <a:rPr lang="en-US" dirty="0">
                <a:solidFill>
                  <a:srgbClr val="0070C0"/>
                </a:solidFill>
              </a:rPr>
              <a:t>	*/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38A3D"/>
                </a:solidFill>
              </a:rPr>
              <a:t>public static void main </a:t>
            </a:r>
            <a:r>
              <a:rPr lang="en-US" dirty="0"/>
              <a:t>(String[ 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(„OK, </a:t>
            </a:r>
            <a:r>
              <a:rPr lang="en-US" dirty="0" err="1"/>
              <a:t>i</a:t>
            </a:r>
            <a:r>
              <a:rPr lang="en-US" dirty="0"/>
              <a:t> got it“);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Exercise  | Distributed Algorithms WS18/19</a:t>
            </a:r>
            <a:endParaRPr kumimoji="0" lang="de-DE" altLang="de-DE" sz="10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Seite </a:t>
            </a:r>
            <a:fld id="{EA72B010-C6DB-42A1-A25B-7BA4A7AE9CB7}" type="slidenum">
              <a:rPr kumimoji="0" lang="de-DE" alt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de-DE" alt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650" y="1388779"/>
            <a:ext cx="8061325" cy="358560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650" y="1841524"/>
            <a:ext cx="8061325" cy="424125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L1: Introduction, Models, and More (26</a:t>
            </a:r>
            <a:r>
              <a:rPr lang="en-US" baseline="30000" dirty="0"/>
              <a:t>th</a:t>
            </a:r>
            <a:r>
              <a:rPr lang="en-US" dirty="0"/>
              <a:t> October 2018)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L2: Flooding, Broadcast and Echo (2</a:t>
            </a:r>
            <a:r>
              <a:rPr lang="en-US" baseline="30000" dirty="0"/>
              <a:t>nd</a:t>
            </a:r>
            <a:r>
              <a:rPr lang="en-US" dirty="0"/>
              <a:t> November 2018)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L3: Election Algorithms (9</a:t>
            </a:r>
            <a:r>
              <a:rPr lang="en-US" baseline="30000" dirty="0"/>
              <a:t>th</a:t>
            </a:r>
            <a:r>
              <a:rPr lang="en-US" dirty="0"/>
              <a:t> November 2018)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L4: Mutual Exclusion (16</a:t>
            </a:r>
            <a:r>
              <a:rPr lang="en-US" b="1" baseline="30000" dirty="0">
                <a:solidFill>
                  <a:srgbClr val="FF0000"/>
                </a:solidFill>
              </a:rPr>
              <a:t>th</a:t>
            </a:r>
            <a:r>
              <a:rPr lang="en-US" b="1" dirty="0">
                <a:solidFill>
                  <a:srgbClr val="FF0000"/>
                </a:solidFill>
              </a:rPr>
              <a:t> November 2018)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L5: Clocks (23</a:t>
            </a:r>
            <a:r>
              <a:rPr lang="en-US" baseline="30000" dirty="0"/>
              <a:t>rd</a:t>
            </a:r>
            <a:r>
              <a:rPr lang="en-US" dirty="0"/>
              <a:t> November 2018)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L6: Consistent Snapshots &amp; Snapshot Application (30</a:t>
            </a:r>
            <a:r>
              <a:rPr lang="en-US" baseline="30000" dirty="0"/>
              <a:t>th</a:t>
            </a:r>
            <a:r>
              <a:rPr lang="en-US" dirty="0"/>
              <a:t> November 2018)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L7: Consensus (7</a:t>
            </a:r>
            <a:r>
              <a:rPr lang="en-US" baseline="30000" dirty="0"/>
              <a:t>th</a:t>
            </a:r>
            <a:r>
              <a:rPr lang="en-US" dirty="0"/>
              <a:t> December 2018)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L8: Fault Tolerance (14</a:t>
            </a:r>
            <a:r>
              <a:rPr lang="en-US" b="1" baseline="30000" dirty="0">
                <a:solidFill>
                  <a:srgbClr val="FF0000"/>
                </a:solidFill>
              </a:rPr>
              <a:t>th</a:t>
            </a:r>
            <a:r>
              <a:rPr lang="en-US" b="1" dirty="0">
                <a:solidFill>
                  <a:srgbClr val="FF0000"/>
                </a:solidFill>
              </a:rPr>
              <a:t> December 2018)</a:t>
            </a:r>
          </a:p>
          <a:p>
            <a:pPr>
              <a:buFont typeface="Arial" pitchFamily="34" charset="0"/>
              <a:buChar char="•"/>
            </a:pP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(Dec. 22, 2018 - Jan. 04, 2019, Christmas &amp; New Year’s Holidays)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L9: Transaction (11</a:t>
            </a:r>
            <a:r>
              <a:rPr lang="en-US" baseline="30000" dirty="0"/>
              <a:t>th</a:t>
            </a:r>
            <a:r>
              <a:rPr lang="en-US" dirty="0"/>
              <a:t>  January 2019)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L10: Security (18</a:t>
            </a:r>
            <a:r>
              <a:rPr lang="en-US" baseline="30000" dirty="0"/>
              <a:t>th</a:t>
            </a:r>
            <a:r>
              <a:rPr lang="en-US" dirty="0"/>
              <a:t>  January 2019)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L11: </a:t>
            </a:r>
            <a:r>
              <a:rPr lang="en-GB" b="1" dirty="0">
                <a:solidFill>
                  <a:srgbClr val="FF0000"/>
                </a:solidFill>
              </a:rPr>
              <a:t>Distributed Algorithms for Blockchain and P2P</a:t>
            </a:r>
            <a:r>
              <a:rPr lang="en-US" b="1" dirty="0">
                <a:solidFill>
                  <a:srgbClr val="FF0000"/>
                </a:solidFill>
              </a:rPr>
              <a:t> (25</a:t>
            </a:r>
            <a:r>
              <a:rPr lang="en-US" b="1" baseline="30000" dirty="0">
                <a:solidFill>
                  <a:srgbClr val="FF0000"/>
                </a:solidFill>
              </a:rPr>
              <a:t>th</a:t>
            </a:r>
            <a:r>
              <a:rPr lang="en-US" b="1" dirty="0">
                <a:solidFill>
                  <a:srgbClr val="FF0000"/>
                </a:solidFill>
              </a:rPr>
              <a:t>  January 2019)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L12: Distributed Applications &amp; Hot Topics (1</a:t>
            </a:r>
            <a:r>
              <a:rPr lang="en-US" baseline="30000" dirty="0"/>
              <a:t>st</a:t>
            </a:r>
            <a:r>
              <a:rPr lang="en-US" dirty="0"/>
              <a:t> February 2019)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Wrap up and Exam preparation </a:t>
            </a:r>
            <a:r>
              <a:rPr lang="en-US" dirty="0"/>
              <a:t>(8</a:t>
            </a:r>
            <a:r>
              <a:rPr lang="en-US" baseline="30000" dirty="0"/>
              <a:t>th</a:t>
            </a:r>
            <a:r>
              <a:rPr lang="en-US" dirty="0"/>
              <a:t> February 2019)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Written Exam in Room MA004 (23</a:t>
            </a:r>
            <a:r>
              <a:rPr lang="en-US" b="1" baseline="30000" dirty="0"/>
              <a:t>rd</a:t>
            </a:r>
            <a:r>
              <a:rPr lang="en-US" b="1" dirty="0"/>
              <a:t> February 2019)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3EBFE-BC5B-4A83-B799-197450C4439D}"/>
              </a:ext>
            </a:extLst>
          </p:cNvPr>
          <p:cNvSpPr txBox="1"/>
          <p:nvPr/>
        </p:nvSpPr>
        <p:spPr>
          <a:xfrm>
            <a:off x="4499992" y="2629522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--- 1</a:t>
            </a:r>
            <a:r>
              <a:rPr lang="en-US" sz="2000" b="1" baseline="30000" dirty="0">
                <a:solidFill>
                  <a:srgbClr val="FF0000"/>
                </a:solidFill>
              </a:rPr>
              <a:t>st</a:t>
            </a:r>
            <a:r>
              <a:rPr lang="en-US" sz="2000" b="1" dirty="0">
                <a:solidFill>
                  <a:srgbClr val="FF0000"/>
                </a:solidFill>
              </a:rPr>
              <a:t> Presentations &amp; Submissions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6113D-4786-4192-9A47-C8B79768487B}"/>
              </a:ext>
            </a:extLst>
          </p:cNvPr>
          <p:cNvSpPr txBox="1"/>
          <p:nvPr/>
        </p:nvSpPr>
        <p:spPr>
          <a:xfrm>
            <a:off x="4283967" y="3725819"/>
            <a:ext cx="4680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--- 2</a:t>
            </a:r>
            <a:r>
              <a:rPr lang="en-US" sz="2000" b="1" baseline="30000" dirty="0">
                <a:solidFill>
                  <a:srgbClr val="FF0000"/>
                </a:solidFill>
              </a:rPr>
              <a:t>nd</a:t>
            </a:r>
            <a:r>
              <a:rPr lang="en-US" sz="2000" b="1" dirty="0">
                <a:solidFill>
                  <a:srgbClr val="FF0000"/>
                </a:solidFill>
              </a:rPr>
              <a:t> Presentations &amp; Submissions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1E7E33-EE07-4B1A-8895-CD4BCF46ECF0}"/>
              </a:ext>
            </a:extLst>
          </p:cNvPr>
          <p:cNvSpPr txBox="1"/>
          <p:nvPr/>
        </p:nvSpPr>
        <p:spPr>
          <a:xfrm>
            <a:off x="6876256" y="4862742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--- 3</a:t>
            </a:r>
            <a:r>
              <a:rPr lang="en-US" sz="2000" b="1" baseline="30000" dirty="0">
                <a:solidFill>
                  <a:srgbClr val="FF0000"/>
                </a:solidFill>
              </a:rPr>
              <a:t>rd</a:t>
            </a:r>
            <a:r>
              <a:rPr lang="en-US" sz="2000" b="1" dirty="0">
                <a:solidFill>
                  <a:srgbClr val="FF0000"/>
                </a:solidFill>
              </a:rPr>
              <a:t> Presentations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&amp; Submissions</a:t>
            </a:r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96A0BD45-99EF-4BFC-BBF1-E66120BFF3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9750" y="6372225"/>
            <a:ext cx="6624638" cy="1524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Exercise  | Distributed Algorithms WS18/19</a:t>
            </a:r>
            <a:endParaRPr kumimoji="0" lang="de-DE" altLang="de-DE" sz="10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6302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</p:spPr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 find Group </a:t>
            </a:r>
            <a:r>
              <a:rPr lang="de-DE" dirty="0" err="1"/>
              <a:t>members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found</a:t>
            </a:r>
            <a:r>
              <a:rPr lang="de-DE" sz="2000" dirty="0"/>
              <a:t> a </a:t>
            </a:r>
            <a:r>
              <a:rPr lang="de-DE" sz="2000" dirty="0" err="1"/>
              <a:t>group</a:t>
            </a:r>
            <a:r>
              <a:rPr lang="de-DE" sz="2000" dirty="0"/>
              <a:t> </a:t>
            </a:r>
            <a:r>
              <a:rPr lang="de-DE" sz="2000" dirty="0" err="1"/>
              <a:t>please</a:t>
            </a:r>
            <a:r>
              <a:rPr lang="de-DE" sz="2000" dirty="0"/>
              <a:t> also </a:t>
            </a:r>
            <a:r>
              <a:rPr lang="de-DE" sz="2000" dirty="0" err="1"/>
              <a:t>choose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ISIS Website.</a:t>
            </a:r>
          </a:p>
          <a:p>
            <a:endParaRPr lang="de-DE" dirty="0"/>
          </a:p>
          <a:p>
            <a:pPr>
              <a:buFont typeface="Wingdings" pitchFamily="2" charset="2"/>
              <a:buChar char="§"/>
            </a:pPr>
            <a:endParaRPr lang="de-DE" dirty="0"/>
          </a:p>
          <a:p>
            <a:pPr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Exercise  | Distributed Algorithms WS18/19</a:t>
            </a:r>
            <a:endParaRPr kumimoji="0" lang="de-DE" altLang="de-DE" sz="10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Seite </a:t>
            </a:r>
            <a:fld id="{EA72B010-C6DB-42A1-A25B-7BA4A7AE9CB7}" type="slidenum">
              <a:rPr kumimoji="0" lang="de-DE" alt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de-DE" altLang="de-DE" sz="10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>
                <a:solidFill>
                  <a:schemeClr val="accent2"/>
                </a:solidFill>
              </a:rPr>
              <a:t>distributed algorithm</a:t>
            </a:r>
            <a:r>
              <a:rPr lang="en-US"/>
              <a:t> is an algorithm containing several nodes that </a:t>
            </a:r>
            <a:r>
              <a:rPr lang="en-US">
                <a:solidFill>
                  <a:schemeClr val="tx2"/>
                </a:solidFill>
              </a:rPr>
              <a:t>work in parallel </a:t>
            </a:r>
            <a:r>
              <a:rPr lang="en-US"/>
              <a:t>cooperatively to solve a </a:t>
            </a:r>
            <a:r>
              <a:rPr lang="en-US">
                <a:solidFill>
                  <a:schemeClr val="tx2"/>
                </a:solidFill>
              </a:rPr>
              <a:t>common problem </a:t>
            </a:r>
            <a:r>
              <a:rPr lang="en-US"/>
              <a:t>by coordination through </a:t>
            </a:r>
            <a:r>
              <a:rPr lang="en-US">
                <a:solidFill>
                  <a:schemeClr val="tx2"/>
                </a:solidFill>
              </a:rPr>
              <a:t>message exchange</a:t>
            </a:r>
            <a:r>
              <a:rPr lang="en-US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In a </a:t>
            </a:r>
            <a:r>
              <a:rPr lang="en-US">
                <a:solidFill>
                  <a:schemeClr val="tx2"/>
                </a:solidFill>
              </a:rPr>
              <a:t>distributed </a:t>
            </a:r>
            <a:r>
              <a:rPr lang="en-US"/>
              <a:t>algorithm </a:t>
            </a:r>
            <a:r>
              <a:rPr lang="en-US">
                <a:solidFill>
                  <a:schemeClr val="accent2"/>
                </a:solidFill>
              </a:rPr>
              <a:t>state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</a:rPr>
              <a:t>control</a:t>
            </a:r>
            <a:r>
              <a:rPr lang="en-US"/>
              <a:t> are distributed on several nodes of the system and the implementation is </a:t>
            </a:r>
            <a:r>
              <a:rPr lang="en-US">
                <a:solidFill>
                  <a:schemeClr val="tx2"/>
                </a:solidFill>
              </a:rPr>
              <a:t>parallelized</a:t>
            </a:r>
            <a:r>
              <a:rPr lang="en-US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Through the inherent characteristics of distributed systems, engineering of distributed algorithms is much </a:t>
            </a:r>
            <a:r>
              <a:rPr lang="en-US">
                <a:solidFill>
                  <a:schemeClr val="tx2"/>
                </a:solidFill>
              </a:rPr>
              <a:t>more complex </a:t>
            </a:r>
            <a:r>
              <a:rPr lang="en-US"/>
              <a:t>than for a centralized algorithm with a similar functionality.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2018/19</a:t>
            </a:r>
          </a:p>
        </p:txBody>
      </p:sp>
    </p:spTree>
    <p:extLst>
      <p:ext uri="{BB962C8B-B14F-4D97-AF65-F5344CB8AC3E}">
        <p14:creationId xmlns:p14="http://schemas.microsoft.com/office/powerpoint/2010/main" val="414890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of the Lecture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lecture provides an overview of </a:t>
            </a:r>
            <a:r>
              <a:rPr lang="en-US">
                <a:solidFill>
                  <a:schemeClr val="accent2"/>
                </a:solidFill>
              </a:rPr>
              <a:t>conceptual problems </a:t>
            </a:r>
            <a:r>
              <a:rPr lang="en-US"/>
              <a:t>occurring in distributed systems and deals with their </a:t>
            </a:r>
            <a:r>
              <a:rPr lang="en-US">
                <a:solidFill>
                  <a:schemeClr val="accent2"/>
                </a:solidFill>
              </a:rPr>
              <a:t>algorithmic possibilities </a:t>
            </a:r>
            <a:r>
              <a:rPr lang="en-US"/>
              <a:t>of solution.</a:t>
            </a:r>
          </a:p>
          <a:p>
            <a:endParaRPr lang="en-US"/>
          </a:p>
          <a:p>
            <a:r>
              <a:rPr lang="en-US"/>
              <a:t>The students are 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get to know the most important </a:t>
            </a:r>
            <a:r>
              <a:rPr lang="en-US">
                <a:solidFill>
                  <a:schemeClr val="tx2"/>
                </a:solidFill>
              </a:rPr>
              <a:t>basic distributed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develop an understanding of the</a:t>
            </a:r>
            <a:r>
              <a:rPr lang="en-US">
                <a:solidFill>
                  <a:schemeClr val="tx2"/>
                </a:solidFill>
              </a:rPr>
              <a:t> structure </a:t>
            </a:r>
            <a:r>
              <a:rPr lang="en-US"/>
              <a:t>of distributed algorithms, their </a:t>
            </a:r>
            <a:r>
              <a:rPr lang="en-US">
                <a:solidFill>
                  <a:schemeClr val="tx2"/>
                </a:solidFill>
              </a:rPr>
              <a:t>complexity</a:t>
            </a:r>
            <a:r>
              <a:rPr lang="en-US"/>
              <a:t>, their </a:t>
            </a:r>
            <a:r>
              <a:rPr lang="en-US">
                <a:solidFill>
                  <a:schemeClr val="tx2"/>
                </a:solidFill>
              </a:rPr>
              <a:t>scalability</a:t>
            </a:r>
            <a:r>
              <a:rPr lang="en-US"/>
              <a:t> and their </a:t>
            </a:r>
            <a:r>
              <a:rPr lang="en-US">
                <a:solidFill>
                  <a:schemeClr val="tx2"/>
                </a:solidFill>
              </a:rPr>
              <a:t>fault tolerance </a:t>
            </a:r>
            <a:r>
              <a:rPr lang="en-US"/>
              <a:t>features,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choose convenient distributed algorithms while drafting distributed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understand the </a:t>
            </a:r>
            <a:r>
              <a:rPr lang="en-US">
                <a:solidFill>
                  <a:schemeClr val="tx2"/>
                </a:solidFill>
              </a:rPr>
              <a:t>possibilities</a:t>
            </a:r>
            <a:r>
              <a:rPr lang="en-US"/>
              <a:t>, </a:t>
            </a:r>
            <a:r>
              <a:rPr lang="en-US">
                <a:solidFill>
                  <a:schemeClr val="tx2"/>
                </a:solidFill>
              </a:rPr>
              <a:t>limits</a:t>
            </a:r>
            <a:r>
              <a:rPr lang="en-US"/>
              <a:t> and </a:t>
            </a:r>
            <a:r>
              <a:rPr lang="en-US">
                <a:solidFill>
                  <a:schemeClr val="tx2"/>
                </a:solidFill>
              </a:rPr>
              <a:t>risks</a:t>
            </a:r>
            <a:r>
              <a:rPr lang="en-US"/>
              <a:t> of distributed systems.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2018/19</a:t>
            </a:r>
          </a:p>
        </p:txBody>
      </p:sp>
    </p:spTree>
    <p:extLst>
      <p:ext uri="{BB962C8B-B14F-4D97-AF65-F5344CB8AC3E}">
        <p14:creationId xmlns:p14="http://schemas.microsoft.com/office/powerpoint/2010/main" val="359005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Distributed Systems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</p:spTree>
    <p:extLst>
      <p:ext uri="{BB962C8B-B14F-4D97-AF65-F5344CB8AC3E}">
        <p14:creationId xmlns:p14="http://schemas.microsoft.com/office/powerpoint/2010/main" val="376924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</a:t>
            </a:r>
            <a:r>
              <a:rPr lang="de-DE"/>
              <a:t> </a:t>
            </a:r>
            <a:r>
              <a:rPr lang="en-US"/>
              <a:t>Definitions</a:t>
            </a:r>
            <a:endParaRPr lang="en-US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“A distributed computing system consists of multiple autonomous processors that do not share primary memory, but cooperate by sending messages over a communication network.”</a:t>
            </a:r>
            <a:br>
              <a:rPr lang="en-US" dirty="0"/>
            </a:br>
            <a:r>
              <a:rPr lang="en-US" dirty="0"/>
              <a:t>-- Henri Bal</a:t>
            </a:r>
            <a:br>
              <a:rPr lang="en-US" dirty="0"/>
            </a:br>
            <a:endParaRPr lang="en-US" dirty="0"/>
          </a:p>
          <a:p>
            <a:r>
              <a:rPr lang="en-US" dirty="0"/>
              <a:t>	“A distributed system is one in which the failure of a computer you didn’t even know existed can render your own computer unusable.” </a:t>
            </a:r>
            <a:br>
              <a:rPr lang="en-US" dirty="0"/>
            </a:br>
            <a:r>
              <a:rPr lang="en-US" dirty="0"/>
              <a:t>-- Leslie </a:t>
            </a:r>
            <a:r>
              <a:rPr lang="en-US" dirty="0" err="1"/>
              <a:t>Lamport</a:t>
            </a:r>
            <a:br>
              <a:rPr lang="en-US" dirty="0"/>
            </a:br>
            <a:endParaRPr lang="en-US" dirty="0"/>
          </a:p>
          <a:p>
            <a:r>
              <a:rPr lang="en-US" dirty="0"/>
              <a:t>	“A distributed system is a collection of independent computers that appears to its users as a single coherent system” </a:t>
            </a:r>
            <a:br>
              <a:rPr lang="en-US" dirty="0"/>
            </a:br>
            <a:r>
              <a:rPr lang="en-US" dirty="0"/>
              <a:t>-- Andrew S. Tanenbaum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</p:spTree>
    <p:extLst>
      <p:ext uri="{BB962C8B-B14F-4D97-AF65-F5344CB8AC3E}">
        <p14:creationId xmlns:p14="http://schemas.microsoft.com/office/powerpoint/2010/main" val="357369125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47" name="Rectangle 1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and Demarcation</a:t>
            </a:r>
          </a:p>
        </p:txBody>
      </p:sp>
      <p:sp>
        <p:nvSpPr>
          <p:cNvPr id="325648" name="Rectangle 1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Distributed systems </a:t>
            </a:r>
          </a:p>
          <a:p>
            <a:pPr lvl="1"/>
            <a:r>
              <a:rPr lang="en-US" dirty="0"/>
              <a:t>Consist of </a:t>
            </a:r>
            <a:r>
              <a:rPr lang="en-US" dirty="0">
                <a:solidFill>
                  <a:schemeClr val="accent2"/>
                </a:solidFill>
              </a:rPr>
              <a:t>autonomous computers</a:t>
            </a:r>
            <a:r>
              <a:rPr lang="en-US" dirty="0"/>
              <a:t>, that are </a:t>
            </a:r>
            <a:r>
              <a:rPr lang="en-US" dirty="0">
                <a:solidFill>
                  <a:schemeClr val="accent2"/>
                </a:solidFill>
              </a:rPr>
              <a:t>connected loosely </a:t>
            </a:r>
            <a:r>
              <a:rPr lang="en-US" dirty="0"/>
              <a:t>by a network and communicate through </a:t>
            </a:r>
            <a:r>
              <a:rPr lang="en-US" dirty="0">
                <a:solidFill>
                  <a:schemeClr val="accent2"/>
                </a:solidFill>
              </a:rPr>
              <a:t>message exchange </a:t>
            </a:r>
            <a:r>
              <a:rPr lang="en-US" dirty="0"/>
              <a:t>to achieve a common functionality.</a:t>
            </a:r>
          </a:p>
          <a:p>
            <a:endParaRPr lang="de-DE" dirty="0"/>
          </a:p>
          <a:p>
            <a:r>
              <a:rPr lang="en-US" dirty="0">
                <a:solidFill>
                  <a:schemeClr val="accent1"/>
                </a:solidFill>
              </a:rPr>
              <a:t>Computer Networks</a:t>
            </a:r>
          </a:p>
          <a:p>
            <a:pPr lvl="1"/>
            <a:r>
              <a:rPr lang="en-US" dirty="0"/>
              <a:t>The networking of the computers is in the foreground not the cooperation of the computers</a:t>
            </a:r>
          </a:p>
          <a:p>
            <a:pPr lvl="1"/>
            <a:r>
              <a:rPr lang="en-US" dirty="0"/>
              <a:t>Computer networks facilitate, e.g., the access to a remote computer via SSH</a:t>
            </a:r>
          </a:p>
          <a:p>
            <a:endParaRPr lang="de-DE" dirty="0"/>
          </a:p>
          <a:p>
            <a:r>
              <a:rPr lang="en-US" dirty="0">
                <a:solidFill>
                  <a:schemeClr val="accent1"/>
                </a:solidFill>
              </a:rPr>
              <a:t>Parallel Computers</a:t>
            </a:r>
          </a:p>
          <a:p>
            <a:pPr lvl="1"/>
            <a:r>
              <a:rPr lang="en-US" dirty="0"/>
              <a:t>Have, in contrast to distributed systems, a common physical memory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</p:spTree>
    <p:extLst>
      <p:ext uri="{BB962C8B-B14F-4D97-AF65-F5344CB8AC3E}">
        <p14:creationId xmlns:p14="http://schemas.microsoft.com/office/powerpoint/2010/main" val="840873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263177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Capacity gain </a:t>
            </a:r>
            <a:r>
              <a:rPr lang="en-US" dirty="0"/>
              <a:t>through real concurrent processes</a:t>
            </a:r>
          </a:p>
          <a:p>
            <a:pPr lvl="1"/>
            <a:r>
              <a:rPr lang="en-US" dirty="0"/>
              <a:t>If an application is parallelizable, an otherwise unreachable capacity is possible</a:t>
            </a:r>
          </a:p>
          <a:p>
            <a:pPr lvl="2"/>
            <a:r>
              <a:rPr lang="en-US" dirty="0"/>
              <a:t>Common decoding of a cryptographic key</a:t>
            </a:r>
          </a:p>
          <a:p>
            <a:pPr lvl="2"/>
            <a:r>
              <a:rPr lang="en-US" dirty="0"/>
              <a:t>Parallel search for the prime factor of a large number</a:t>
            </a:r>
          </a:p>
          <a:p>
            <a:pPr lvl="1"/>
            <a:r>
              <a:rPr lang="en-US" dirty="0"/>
              <a:t>cf. also Grid Computing or Cloud Computing</a:t>
            </a:r>
          </a:p>
          <a:p>
            <a:pPr lvl="1"/>
            <a:r>
              <a:rPr lang="en-US" dirty="0"/>
              <a:t>If applicable, consider (dynamic) load sharing</a:t>
            </a:r>
            <a:endParaRPr lang="de-DE" dirty="0"/>
          </a:p>
          <a:p>
            <a:r>
              <a:rPr lang="en-US" dirty="0">
                <a:solidFill>
                  <a:schemeClr val="accent1"/>
                </a:solidFill>
              </a:rPr>
              <a:t>Flexible, incremental expandability </a:t>
            </a:r>
          </a:p>
          <a:p>
            <a:pPr lvl="1"/>
            <a:r>
              <a:rPr lang="en-US" dirty="0"/>
              <a:t>Including new functionality or scaling of the system  by adding more computers</a:t>
            </a:r>
          </a:p>
          <a:p>
            <a:pPr lvl="1"/>
            <a:r>
              <a:rPr lang="en-US" dirty="0"/>
              <a:t>Vertical (scale-up) vs horizontal (scale-out) scaling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539750" y="6381328"/>
            <a:ext cx="6624638" cy="152400"/>
          </a:xfrm>
        </p:spPr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4355976" y="5049696"/>
            <a:ext cx="1168986" cy="258673"/>
          </a:xfrm>
          <a:prstGeom prst="roundRect">
            <a:avLst>
              <a:gd name="adj" fmla="val 9108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</a:t>
            </a: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</a:t>
            </a:r>
            <a:endParaRPr kumimoji="0" lang="de-DE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5602465"/>
            <a:ext cx="307980" cy="44846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5409736"/>
            <a:ext cx="592922" cy="863392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 bwMode="auto">
          <a:xfrm>
            <a:off x="4663956" y="5689369"/>
            <a:ext cx="288032" cy="216024"/>
          </a:xfrm>
          <a:prstGeom prst="rightArrow">
            <a:avLst/>
          </a:prstGeom>
          <a:ln>
            <a:noFill/>
          </a:ln>
          <a:effectLst/>
          <a:extLst/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6236415" y="5050520"/>
            <a:ext cx="1503340" cy="258673"/>
          </a:xfrm>
          <a:prstGeom prst="roundRect">
            <a:avLst>
              <a:gd name="adj" fmla="val 9108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</a:t>
            </a: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415" y="5603289"/>
            <a:ext cx="307980" cy="448469"/>
          </a:xfrm>
          <a:prstGeom prst="rect">
            <a:avLst/>
          </a:prstGeom>
        </p:spPr>
      </p:pic>
      <p:sp>
        <p:nvSpPr>
          <p:cNvPr id="12" name="Pfeil nach rechts 11"/>
          <p:cNvSpPr/>
          <p:nvPr/>
        </p:nvSpPr>
        <p:spPr bwMode="auto">
          <a:xfrm>
            <a:off x="6544395" y="5690193"/>
            <a:ext cx="288032" cy="216024"/>
          </a:xfrm>
          <a:prstGeom prst="rightArrow">
            <a:avLst/>
          </a:prstGeom>
          <a:ln>
            <a:noFill/>
          </a:ln>
          <a:effectLst/>
          <a:extLst/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375" y="5600903"/>
            <a:ext cx="307980" cy="44846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224" y="5602421"/>
            <a:ext cx="307980" cy="448469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775" y="5603059"/>
            <a:ext cx="307980" cy="44846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64" y="5049722"/>
            <a:ext cx="401334" cy="552929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983" y="4963759"/>
            <a:ext cx="401334" cy="552929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819" y="4997097"/>
            <a:ext cx="401334" cy="552929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766" y="4821189"/>
            <a:ext cx="401334" cy="552929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353" y="5136440"/>
            <a:ext cx="401334" cy="552929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445" y="5263424"/>
            <a:ext cx="401334" cy="552929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996" y="5324438"/>
            <a:ext cx="401334" cy="552929"/>
          </a:xfrm>
          <a:prstGeom prst="rect">
            <a:avLst/>
          </a:prstGeom>
        </p:spPr>
      </p:pic>
      <p:sp>
        <p:nvSpPr>
          <p:cNvPr id="23" name="Pfeil nach rechts 22"/>
          <p:cNvSpPr/>
          <p:nvPr/>
        </p:nvSpPr>
        <p:spPr bwMode="auto">
          <a:xfrm>
            <a:off x="1445649" y="5216426"/>
            <a:ext cx="872128" cy="216024"/>
          </a:xfrm>
          <a:prstGeom prst="rightArrow">
            <a:avLst/>
          </a:prstGeom>
          <a:ln>
            <a:noFill/>
          </a:ln>
          <a:effectLst/>
          <a:extLst/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627557" y="4293096"/>
            <a:ext cx="483892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cxnSp>
        <p:nvCxnSpPr>
          <p:cNvPr id="25" name="Gekrümmter Verbinder 29"/>
          <p:cNvCxnSpPr>
            <a:stCxn id="24" idx="3"/>
            <a:endCxn id="6" idx="0"/>
          </p:cNvCxnSpPr>
          <p:nvPr/>
        </p:nvCxnSpPr>
        <p:spPr bwMode="auto">
          <a:xfrm>
            <a:off x="2111449" y="4754761"/>
            <a:ext cx="2829020" cy="294935"/>
          </a:xfrm>
          <a:prstGeom prst="curvedConnector2">
            <a:avLst/>
          </a:prstGeom>
          <a:solidFill>
            <a:schemeClr val="tx2">
              <a:alpha val="89999"/>
            </a:schemeClr>
          </a:solidFill>
          <a:ln w="222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Gekrümmter Verbinder 29"/>
          <p:cNvCxnSpPr>
            <a:endCxn id="10" idx="0"/>
          </p:cNvCxnSpPr>
          <p:nvPr/>
        </p:nvCxnSpPr>
        <p:spPr bwMode="auto">
          <a:xfrm>
            <a:off x="2111449" y="4754761"/>
            <a:ext cx="4876636" cy="295759"/>
          </a:xfrm>
          <a:prstGeom prst="curvedConnector2">
            <a:avLst/>
          </a:prstGeom>
          <a:solidFill>
            <a:schemeClr val="tx2">
              <a:alpha val="89999"/>
            </a:schemeClr>
          </a:solidFill>
          <a:ln w="222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7725554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GMUEHL@FAUEUEJUUVWXYL24" val="3523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n5jOIkbkq3Gm0R7D0d9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usepackage[usenames]{color}&#10;\usepackage{amsmath}&#10;\pagestyle{empty}&#10;\begin{document}&#10;&#10;\color[rgb]{0,0,0}&#10;$(1+\rho)^{-1} \le \frac{dC}{dt} \le 1 + \rho$&#10;\end{document}&#10;"/>
  <p:tag name="EXTERNALNAME" val="TP_tmp"/>
  <p:tag name="BLEND" val="0"/>
  <p:tag name="TRANSPARENT" val="0"/>
  <p:tag name="KEEPFILES" val="0"/>
  <p:tag name="DEBUGPAUSE" val="0"/>
  <p:tag name="RESOLUTION" val="2400"/>
  <p:tag name="WORKAROUNDTRANSPARENCYBUG" val="0"/>
  <p:tag name="ALLOWFONTSUBSTITUTION" val="0"/>
  <p:tag name="BITMAPFORMAT" val="pngmono"/>
  <p:tag name="ORIGWIDTH" val="227"/>
  <p:tag name="PICTUREFILESIZE" val="231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n2nyiRVAk2sY8r3g7e7o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VlIXFhMUKcTRq50NOd6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Jmfxb3zEeiMYzrBxsRI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sDXX7Sn90e6jhka_N9e3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4O.nDz0CkmlJ27rUYDXDA"/>
</p:tagLst>
</file>

<file path=ppt/theme/theme1.xml><?xml version="1.0" encoding="utf-8"?>
<a:theme xmlns:a="http://schemas.openxmlformats.org/drawingml/2006/main" name="AVA">
  <a:themeElements>
    <a:clrScheme name="AVA Farbe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4A99"/>
      </a:accent1>
      <a:accent2>
        <a:srgbClr val="E67800"/>
      </a:accent2>
      <a:accent3>
        <a:srgbClr val="99004A"/>
      </a:accent3>
      <a:accent4>
        <a:srgbClr val="4A9900"/>
      </a:accent4>
      <a:accent5>
        <a:srgbClr val="D9C200"/>
      </a:accent5>
      <a:accent6>
        <a:srgbClr val="808080"/>
      </a:accent6>
      <a:hlink>
        <a:srgbClr val="419BFF"/>
      </a:hlink>
      <a:folHlink>
        <a:srgbClr val="39A6E4"/>
      </a:folHlink>
    </a:clrScheme>
    <a:fontScheme name="4_ava_dessi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ava_dessi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va_dessi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B9"/>
        </a:accent6>
        <a:hlink>
          <a:srgbClr val="F07C00"/>
        </a:hlink>
        <a:folHlink>
          <a:srgbClr val="39A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ECE07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D6CB72"/>
        </a:accent6>
        <a:hlink>
          <a:srgbClr val="F07C00"/>
        </a:hlink>
        <a:folHlink>
          <a:srgbClr val="39A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ECE07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D6CB72"/>
        </a:accent6>
        <a:hlink>
          <a:srgbClr val="F07C00"/>
        </a:hlink>
        <a:folHlink>
          <a:srgbClr val="004A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U_PPT_Master_ohneBild_HDL-einzeilig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chnische Universität Berlin | PowerPoint Master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>
            <a:alpha val="89999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ava_dessin</Template>
  <TotalTime>659</TotalTime>
  <Words>2300</Words>
  <Application>Microsoft Office PowerPoint</Application>
  <PresentationFormat>On-screen Show (4:3)</PresentationFormat>
  <Paragraphs>380</Paragraphs>
  <Slides>33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 Unicode MS</vt:lpstr>
      <vt:lpstr>ＭＳ Ｐゴシック</vt:lpstr>
      <vt:lpstr>Arial</vt:lpstr>
      <vt:lpstr>Calibri</vt:lpstr>
      <vt:lpstr>Symbol</vt:lpstr>
      <vt:lpstr>Times New Roman</vt:lpstr>
      <vt:lpstr>Wingdings</vt:lpstr>
      <vt:lpstr>AVA</vt:lpstr>
      <vt:lpstr>TU_PPT_Master_ohneBild_HDL-einzeilig</vt:lpstr>
      <vt:lpstr>Technische Universität Berlin | PowerPoint Master</vt:lpstr>
      <vt:lpstr>Distributed Algorithms 2018/19 Overview</vt:lpstr>
      <vt:lpstr>PowerPoint Presentation</vt:lpstr>
      <vt:lpstr>Distributed Systems</vt:lpstr>
      <vt:lpstr>Motivation</vt:lpstr>
      <vt:lpstr>Goals of the Lecture</vt:lpstr>
      <vt:lpstr>Distributed Systems</vt:lpstr>
      <vt:lpstr>Some Definitions</vt:lpstr>
      <vt:lpstr>Definition and Demarcation</vt:lpstr>
      <vt:lpstr>Goals (i)</vt:lpstr>
      <vt:lpstr>Goals (ii)</vt:lpstr>
      <vt:lpstr>Characteristics &amp; Consequences (i)</vt:lpstr>
      <vt:lpstr>Characteristics &amp; Consequences (ii)</vt:lpstr>
      <vt:lpstr>Characteristics &amp; Consequences (iii)</vt:lpstr>
      <vt:lpstr>Characteristics &amp; Consequences (iv)</vt:lpstr>
      <vt:lpstr>Characteristics &amp; Consequences (v)</vt:lpstr>
      <vt:lpstr>Characteristics &amp; Consequences (vi)</vt:lpstr>
      <vt:lpstr>Fallacies of Distributed Computing </vt:lpstr>
      <vt:lpstr>Lessons</vt:lpstr>
      <vt:lpstr>Distributed Algorithms 2018/19 Organizational Matters</vt:lpstr>
      <vt:lpstr>Lecturer</vt:lpstr>
      <vt:lpstr>Lecture &amp; Tutorial</vt:lpstr>
      <vt:lpstr>Exams</vt:lpstr>
      <vt:lpstr>Grading and Evaluating Criteria</vt:lpstr>
      <vt:lpstr>Conditions and Materials</vt:lpstr>
      <vt:lpstr>Outline</vt:lpstr>
      <vt:lpstr>Literature</vt:lpstr>
      <vt:lpstr>Distributed Algorithms</vt:lpstr>
      <vt:lpstr>Agenda</vt:lpstr>
      <vt:lpstr>Organizational matters</vt:lpstr>
      <vt:lpstr>Organizational matters</vt:lpstr>
      <vt:lpstr>Submission</vt:lpstr>
      <vt:lpstr>Schedule</vt:lpstr>
      <vt:lpstr>Now find Group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Jan Richling</dc:creator>
  <cp:lastModifiedBy>Muhammad Haseeb Asif</cp:lastModifiedBy>
  <cp:revision>440</cp:revision>
  <dcterms:created xsi:type="dcterms:W3CDTF">2002-09-06T08:52:33Z</dcterms:created>
  <dcterms:modified xsi:type="dcterms:W3CDTF">2018-11-08T14:32:49Z</dcterms:modified>
  <cp:category>Lecture</cp:category>
</cp:coreProperties>
</file>