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1" r:id="rId3"/>
    <p:sldId id="365" r:id="rId4"/>
    <p:sldId id="367" r:id="rId5"/>
    <p:sldId id="368" r:id="rId6"/>
    <p:sldId id="369" r:id="rId7"/>
    <p:sldId id="372" r:id="rId8"/>
    <p:sldId id="370" r:id="rId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8A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92681" autoAdjust="0"/>
  </p:normalViewPr>
  <p:slideViewPr>
    <p:cSldViewPr>
      <p:cViewPr varScale="1">
        <p:scale>
          <a:sx n="97" d="100"/>
          <a:sy n="97" d="100"/>
        </p:scale>
        <p:origin x="18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917" cy="512550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725" y="0"/>
            <a:ext cx="3076917" cy="512550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488259B6-A825-411D-962A-207EB3D0F6C6}" type="datetimeFigureOut">
              <a:rPr lang="de-DE" smtClean="0"/>
              <a:pPr/>
              <a:t>26.10.2018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426"/>
            <a:ext cx="3076917" cy="512550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725" y="9720426"/>
            <a:ext cx="3076917" cy="512550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43B54B59-0F41-4960-BBD1-5C561AB8739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D7CA565-49CC-4E77-A651-D92DEA0436B0}" type="datetimeFigureOut">
              <a:rPr lang="de-DE"/>
              <a:pPr>
                <a:defRPr/>
              </a:pPr>
              <a:t>26.10.2018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7992D3D-60B7-408F-BE53-D816030616B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992D3D-60B7-408F-BE53-D816030616B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6BBC1-7103-4C82-9965-946A2A1E4855}" type="slidenum">
              <a:rPr lang="de-DE"/>
              <a:pPr/>
              <a:t>2</a:t>
            </a:fld>
            <a:endParaRPr lang="de-DE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de-DE" baseline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992D3D-60B7-408F-BE53-D816030616B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992D3D-60B7-408F-BE53-D816030616B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6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992D3D-60B7-408F-BE53-D816030616B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992D3D-60B7-408F-BE53-D816030616B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8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992D3D-60B7-408F-BE53-D816030616B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1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992D3D-60B7-408F-BE53-D816030616B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11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5.jpe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0" name="AutoShape 1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5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3B2D05F-A821-4823-B02A-5D039DAEAFB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437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8A94E43-A190-4D71-A527-3DC979C94C4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111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A72B010-C6DB-42A1-A25B-7BA4A7AE9CB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3420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77A44E9-DA7C-451C-A2A5-79EA85890ED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5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E0AD6D0-5251-4110-84FC-689D0F60DED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69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B3E696F-9378-490C-8F77-2FACD8552F9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863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102B1FD-02B1-4793-93C8-34364D81F8D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22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7CF4D4A-8122-469F-891A-A3C1041543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048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3B8EC5B-379E-42D0-8DF1-3463F33A197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884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28E1829-3A69-4EE9-A66E-553F23FC7F3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38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r:id="rId20" imgW="0" imgH="0" progId="">
                  <p:embed/>
                </p:oleObj>
              </mc:Choice>
              <mc:Fallback>
                <p:oleObj r:id="rId20" imgW="0" imgH="0" progId="">
                  <p:embed/>
                  <p:pic>
                    <p:nvPicPr>
                      <p:cNvPr id="0" name="AutoShape 1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91D1B143-0C01-4552-9E72-74AF52B6A98E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75332"/>
            <a:ext cx="853802" cy="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6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535859"/>
            <a:ext cx="7772400" cy="62133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2800" dirty="0"/>
              <a:t>Distributed </a:t>
            </a:r>
            <a:r>
              <a:rPr lang="de-DE" sz="2800" dirty="0" err="1"/>
              <a:t>Algorithms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157192"/>
            <a:ext cx="7848872" cy="96051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>
                <a:solidFill>
                  <a:schemeClr val="tx2"/>
                </a:solidFill>
              </a:rPr>
              <a:t>Tutorial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de-DE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1600" dirty="0"/>
              <a:t>Open Distributed Systems (ODS)| Distributed </a:t>
            </a:r>
            <a:r>
              <a:rPr lang="de-DE" sz="1600" dirty="0" err="1"/>
              <a:t>Algorithms</a:t>
            </a:r>
            <a:endParaRPr lang="de-D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err="1"/>
              <a:t>Teachnet</a:t>
            </a:r>
            <a:r>
              <a:rPr lang="en-US" sz="2000" dirty="0"/>
              <a:t> Introduction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E717F-5E10-4C6A-9891-B34555FA673A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Teachnet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1" y="2349500"/>
            <a:ext cx="3960242" cy="3641725"/>
          </a:xfrm>
        </p:spPr>
        <p:txBody>
          <a:bodyPr/>
          <a:lstStyle/>
          <a:p>
            <a:r>
              <a:rPr lang="en-US" sz="1800" dirty="0"/>
              <a:t>Event-driven simulation of distributed algorithms</a:t>
            </a:r>
          </a:p>
          <a:p>
            <a:endParaRPr lang="en-US" sz="1800" dirty="0"/>
          </a:p>
          <a:p>
            <a:pPr>
              <a:buFont typeface="Symbol" pitchFamily="18" charset="2"/>
              <a:buChar char="-"/>
            </a:pPr>
            <a:r>
              <a:rPr lang="en-US" sz="1800" dirty="0"/>
              <a:t>Makes it easy to simulate distributed algorithms</a:t>
            </a:r>
          </a:p>
          <a:p>
            <a:pPr>
              <a:buFont typeface="Symbol" pitchFamily="18" charset="2"/>
              <a:buChar char="-"/>
            </a:pPr>
            <a:r>
              <a:rPr lang="en-US" sz="1800" dirty="0"/>
              <a:t>GUI for visualization</a:t>
            </a:r>
          </a:p>
          <a:p>
            <a:pPr>
              <a:buFont typeface="Symbol" pitchFamily="18" charset="2"/>
              <a:buChar char="-"/>
            </a:pPr>
            <a:r>
              <a:rPr lang="en-US" sz="1800" dirty="0"/>
              <a:t>Easy to write Algorithms</a:t>
            </a:r>
          </a:p>
          <a:p>
            <a:pPr>
              <a:buFont typeface="Symbol" pitchFamily="18" charset="2"/>
              <a:buChar char="-"/>
            </a:pPr>
            <a:r>
              <a:rPr lang="en-US" sz="1800" dirty="0"/>
              <a:t>Fast configurable to different graph settings</a:t>
            </a:r>
          </a:p>
          <a:p>
            <a:pPr>
              <a:buFont typeface="Symbol" pitchFamily="18" charset="2"/>
              <a:buChar char="-"/>
            </a:pPr>
            <a:endParaRPr lang="en-US" dirty="0"/>
          </a:p>
          <a:p>
            <a:pPr>
              <a:buFont typeface="Symbol" pitchFamily="18" charset="2"/>
              <a:buChar char="-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2B010-C6DB-42A1-A25B-7BA4A7AE9CB7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pic>
        <p:nvPicPr>
          <p:cNvPr id="6" name="Grafik 5" descr="teach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485023"/>
            <a:ext cx="4176464" cy="2632102"/>
          </a:xfrm>
          <a:prstGeom prst="rect">
            <a:avLst/>
          </a:prstGeom>
        </p:spPr>
      </p:pic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C38451E5-7BD6-4573-AAE1-F3C99D362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Teachnet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2349501"/>
            <a:ext cx="8061325" cy="2519660"/>
          </a:xfrm>
        </p:spPr>
        <p:txBody>
          <a:bodyPr/>
          <a:lstStyle/>
          <a:p>
            <a:r>
              <a:rPr lang="en-US" sz="1800" dirty="0"/>
              <a:t>Configurable</a:t>
            </a:r>
          </a:p>
          <a:p>
            <a:pPr>
              <a:buFont typeface="Symbol" pitchFamily="18" charset="2"/>
              <a:buChar char="-"/>
            </a:pPr>
            <a:r>
              <a:rPr lang="en-US" sz="1800" dirty="0"/>
              <a:t>Create Topology</a:t>
            </a:r>
          </a:p>
          <a:p>
            <a:pPr>
              <a:buFont typeface="Symbol" pitchFamily="18" charset="2"/>
              <a:buChar char="-"/>
            </a:pPr>
            <a:r>
              <a:rPr lang="en-US" sz="1800" dirty="0"/>
              <a:t>Configure Network Properties</a:t>
            </a:r>
          </a:p>
          <a:p>
            <a:pPr>
              <a:buFont typeface="Symbol" pitchFamily="18" charset="2"/>
              <a:buChar char="-"/>
            </a:pPr>
            <a:r>
              <a:rPr lang="en-US" sz="1800" dirty="0"/>
              <a:t>Every Node will execute a Protocol </a:t>
            </a:r>
          </a:p>
          <a:p>
            <a:pPr>
              <a:buFont typeface="Symbol" pitchFamily="18" charset="2"/>
              <a:buChar char="-"/>
            </a:pPr>
            <a:r>
              <a:rPr lang="en-US" sz="1800" dirty="0"/>
              <a:t>Initialization of node</a:t>
            </a:r>
          </a:p>
          <a:p>
            <a:pPr>
              <a:buFont typeface="Symbol" pitchFamily="18" charset="2"/>
              <a:buChar char="-"/>
            </a:pPr>
            <a:endParaRPr lang="en-US" sz="1800" dirty="0"/>
          </a:p>
          <a:p>
            <a:r>
              <a:rPr lang="en-US" sz="1800" dirty="0"/>
              <a:t>Each node has 0-n interfaces </a:t>
            </a:r>
          </a:p>
          <a:p>
            <a:r>
              <a:rPr lang="en-US" sz="1800" dirty="0"/>
              <a:t>Every connection between nodes is a connection between particular interfaces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541744" y="6550859"/>
            <a:ext cx="6624638" cy="152400"/>
          </a:xfrm>
        </p:spPr>
        <p:txBody>
          <a:bodyPr/>
          <a:lstStyle/>
          <a:p>
            <a:fld id="{EA72B010-C6DB-42A1-A25B-7BA4A7AE9CB7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cxnSp>
        <p:nvCxnSpPr>
          <p:cNvPr id="12" name="Gerade Verbindung 11"/>
          <p:cNvCxnSpPr>
            <a:cxnSpLocks/>
            <a:stCxn id="9" idx="1"/>
            <a:endCxn id="27" idx="1"/>
          </p:cNvCxnSpPr>
          <p:nvPr/>
        </p:nvCxnSpPr>
        <p:spPr bwMode="auto">
          <a:xfrm>
            <a:off x="3199716" y="5272114"/>
            <a:ext cx="648882" cy="9613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cxnSpLocks/>
            <a:stCxn id="28" idx="3"/>
            <a:endCxn id="35" idx="1"/>
          </p:cNvCxnSpPr>
          <p:nvPr/>
        </p:nvCxnSpPr>
        <p:spPr bwMode="auto">
          <a:xfrm>
            <a:off x="4453188" y="5264951"/>
            <a:ext cx="565664" cy="3524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06966" y="4921276"/>
            <a:ext cx="4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706526" y="49212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331542" y="4921276"/>
            <a:ext cx="3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62399" y="4912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D68D43C-9937-4CA0-9C90-F04027949CEE}"/>
              </a:ext>
            </a:extLst>
          </p:cNvPr>
          <p:cNvGrpSpPr/>
          <p:nvPr/>
        </p:nvGrpSpPr>
        <p:grpSpPr>
          <a:xfrm>
            <a:off x="2643087" y="5025274"/>
            <a:ext cx="609202" cy="557172"/>
            <a:chOff x="2643087" y="5025274"/>
            <a:chExt cx="609202" cy="557172"/>
          </a:xfrm>
        </p:grpSpPr>
        <p:sp>
          <p:nvSpPr>
            <p:cNvPr id="6" name="Ellipse 5"/>
            <p:cNvSpPr/>
            <p:nvPr/>
          </p:nvSpPr>
          <p:spPr bwMode="auto">
            <a:xfrm>
              <a:off x="2695660" y="5025274"/>
              <a:ext cx="504056" cy="504056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75847B-84ED-4E9A-8160-F5CA6888E518}"/>
                </a:ext>
              </a:extLst>
            </p:cNvPr>
            <p:cNvSpPr/>
            <p:nvPr/>
          </p:nvSpPr>
          <p:spPr bwMode="auto">
            <a:xfrm>
              <a:off x="3199716" y="5238433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BFE644A-E831-4449-A46D-DA41A70A4FD8}"/>
                </a:ext>
              </a:extLst>
            </p:cNvPr>
            <p:cNvSpPr/>
            <p:nvPr/>
          </p:nvSpPr>
          <p:spPr bwMode="auto">
            <a:xfrm>
              <a:off x="2643087" y="5240654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8FDF14-5DCA-474D-B8C6-649724B5FF56}"/>
                </a:ext>
              </a:extLst>
            </p:cNvPr>
            <p:cNvSpPr/>
            <p:nvPr/>
          </p:nvSpPr>
          <p:spPr bwMode="auto">
            <a:xfrm>
              <a:off x="2933495" y="5515084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4E44FC-FEA2-4E20-95FF-74D89C4C6793}"/>
              </a:ext>
            </a:extLst>
          </p:cNvPr>
          <p:cNvGrpSpPr/>
          <p:nvPr/>
        </p:nvGrpSpPr>
        <p:grpSpPr>
          <a:xfrm>
            <a:off x="3848598" y="5025274"/>
            <a:ext cx="604590" cy="557172"/>
            <a:chOff x="3847933" y="5083023"/>
            <a:chExt cx="604590" cy="557172"/>
          </a:xfrm>
        </p:grpSpPr>
        <p:sp>
          <p:nvSpPr>
            <p:cNvPr id="26" name="Ellipse 5">
              <a:extLst>
                <a:ext uri="{FF2B5EF4-FFF2-40B4-BE49-F238E27FC236}">
                  <a16:creationId xmlns:a16="http://schemas.microsoft.com/office/drawing/2014/main" id="{282DDFC3-AE49-4966-9256-DFB7E6B1ACBF}"/>
                </a:ext>
              </a:extLst>
            </p:cNvPr>
            <p:cNvSpPr/>
            <p:nvPr/>
          </p:nvSpPr>
          <p:spPr bwMode="auto">
            <a:xfrm>
              <a:off x="3900506" y="5083023"/>
              <a:ext cx="504056" cy="504056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B2860BD-01E9-4D27-88CB-2F0EB5245B93}"/>
                </a:ext>
              </a:extLst>
            </p:cNvPr>
            <p:cNvSpPr/>
            <p:nvPr/>
          </p:nvSpPr>
          <p:spPr bwMode="auto">
            <a:xfrm>
              <a:off x="3847933" y="5305795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CCC6C19-AAFF-4E1A-9402-11607B5D56DD}"/>
                </a:ext>
              </a:extLst>
            </p:cNvPr>
            <p:cNvSpPr/>
            <p:nvPr/>
          </p:nvSpPr>
          <p:spPr bwMode="auto">
            <a:xfrm>
              <a:off x="4399950" y="5289019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5E2B6C4-4448-4044-8954-A60587055BEF}"/>
                </a:ext>
              </a:extLst>
            </p:cNvPr>
            <p:cNvSpPr/>
            <p:nvPr/>
          </p:nvSpPr>
          <p:spPr bwMode="auto">
            <a:xfrm>
              <a:off x="4138341" y="5572833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0AD2BEB-E395-495C-BE74-51BE85D4005E}"/>
              </a:ext>
            </a:extLst>
          </p:cNvPr>
          <p:cNvGrpSpPr/>
          <p:nvPr/>
        </p:nvGrpSpPr>
        <p:grpSpPr>
          <a:xfrm>
            <a:off x="5018852" y="5012022"/>
            <a:ext cx="604590" cy="557172"/>
            <a:chOff x="3847933" y="5083023"/>
            <a:chExt cx="604590" cy="557172"/>
          </a:xfrm>
        </p:grpSpPr>
        <p:sp>
          <p:nvSpPr>
            <p:cNvPr id="34" name="Ellipse 5">
              <a:extLst>
                <a:ext uri="{FF2B5EF4-FFF2-40B4-BE49-F238E27FC236}">
                  <a16:creationId xmlns:a16="http://schemas.microsoft.com/office/drawing/2014/main" id="{962EB53D-A6E7-45DD-BC1F-3192654E8427}"/>
                </a:ext>
              </a:extLst>
            </p:cNvPr>
            <p:cNvSpPr/>
            <p:nvPr/>
          </p:nvSpPr>
          <p:spPr bwMode="auto">
            <a:xfrm>
              <a:off x="3900506" y="5083023"/>
              <a:ext cx="504056" cy="504056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B11BDC3-B9A6-45DF-9D51-5CD7A80CEEE0}"/>
                </a:ext>
              </a:extLst>
            </p:cNvPr>
            <p:cNvSpPr/>
            <p:nvPr/>
          </p:nvSpPr>
          <p:spPr bwMode="auto">
            <a:xfrm>
              <a:off x="3847933" y="5305795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0BFB0A5-C0FB-47A5-8E7B-856B47ADF02C}"/>
                </a:ext>
              </a:extLst>
            </p:cNvPr>
            <p:cNvSpPr/>
            <p:nvPr/>
          </p:nvSpPr>
          <p:spPr bwMode="auto">
            <a:xfrm>
              <a:off x="4399950" y="5289019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935AD7D-685B-41ED-9DCB-DF94D1D92EA0}"/>
                </a:ext>
              </a:extLst>
            </p:cNvPr>
            <p:cNvSpPr/>
            <p:nvPr/>
          </p:nvSpPr>
          <p:spPr bwMode="auto">
            <a:xfrm>
              <a:off x="4138341" y="5572833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036E1710-5CDC-4F0F-81AF-DA3BBFFF1FA6}"/>
              </a:ext>
            </a:extLst>
          </p:cNvPr>
          <p:cNvSpPr txBox="1"/>
          <p:nvPr/>
        </p:nvSpPr>
        <p:spPr>
          <a:xfrm>
            <a:off x="2483768" y="5538718"/>
            <a:ext cx="102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Node 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E80967D-3761-4AB9-8DFF-CBA4BD7C87F5}"/>
              </a:ext>
            </a:extLst>
          </p:cNvPr>
          <p:cNvSpPr txBox="1"/>
          <p:nvPr/>
        </p:nvSpPr>
        <p:spPr>
          <a:xfrm>
            <a:off x="3706526" y="5542525"/>
            <a:ext cx="102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Node 1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24E503-7D1C-479D-A510-2F25C4F52B0D}"/>
              </a:ext>
            </a:extLst>
          </p:cNvPr>
          <p:cNvSpPr txBox="1"/>
          <p:nvPr/>
        </p:nvSpPr>
        <p:spPr>
          <a:xfrm>
            <a:off x="4894387" y="5538718"/>
            <a:ext cx="102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Node 2</a:t>
            </a:r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DB884A8F-FBE7-4E5F-9FE3-F610D444B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Teachnet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2349500"/>
            <a:ext cx="8061325" cy="3167731"/>
          </a:xfrm>
        </p:spPr>
        <p:txBody>
          <a:bodyPr/>
          <a:lstStyle/>
          <a:p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Topology does not change during simulation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Channels are Reliable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Channels are not ordered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Channels are bidirectional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Capacity is limited by executing machine</a:t>
            </a:r>
          </a:p>
          <a:p>
            <a:pPr>
              <a:buFont typeface="Wingdings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2B010-C6DB-42A1-A25B-7BA4A7AE9CB7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cxnSp>
        <p:nvCxnSpPr>
          <p:cNvPr id="40" name="Gerade Verbindung 11">
            <a:extLst>
              <a:ext uri="{FF2B5EF4-FFF2-40B4-BE49-F238E27FC236}">
                <a16:creationId xmlns:a16="http://schemas.microsoft.com/office/drawing/2014/main" id="{889E0B15-A666-40FC-8148-FD4D8F51DA4F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 bwMode="auto">
          <a:xfrm>
            <a:off x="3199716" y="5084863"/>
            <a:ext cx="648882" cy="9613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13">
            <a:extLst>
              <a:ext uri="{FF2B5EF4-FFF2-40B4-BE49-F238E27FC236}">
                <a16:creationId xmlns:a16="http://schemas.microsoft.com/office/drawing/2014/main" id="{EC3AA5F4-60EF-4D13-8EBE-CA79829C8B12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 bwMode="auto">
          <a:xfrm>
            <a:off x="4453188" y="5077700"/>
            <a:ext cx="565664" cy="3524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14">
            <a:extLst>
              <a:ext uri="{FF2B5EF4-FFF2-40B4-BE49-F238E27FC236}">
                <a16:creationId xmlns:a16="http://schemas.microsoft.com/office/drawing/2014/main" id="{4F0C9DB3-9796-4D95-B87F-F0D26BEDBE26}"/>
              </a:ext>
            </a:extLst>
          </p:cNvPr>
          <p:cNvSpPr txBox="1"/>
          <p:nvPr/>
        </p:nvSpPr>
        <p:spPr>
          <a:xfrm>
            <a:off x="3106966" y="4734025"/>
            <a:ext cx="4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3" name="Textfeld 15">
            <a:extLst>
              <a:ext uri="{FF2B5EF4-FFF2-40B4-BE49-F238E27FC236}">
                <a16:creationId xmlns:a16="http://schemas.microsoft.com/office/drawing/2014/main" id="{AC2E5804-7B41-46DB-9A89-7666210885D4}"/>
              </a:ext>
            </a:extLst>
          </p:cNvPr>
          <p:cNvSpPr txBox="1"/>
          <p:nvPr/>
        </p:nvSpPr>
        <p:spPr>
          <a:xfrm>
            <a:off x="3706526" y="47340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4" name="Textfeld 19">
            <a:extLst>
              <a:ext uri="{FF2B5EF4-FFF2-40B4-BE49-F238E27FC236}">
                <a16:creationId xmlns:a16="http://schemas.microsoft.com/office/drawing/2014/main" id="{0A4588DC-9676-432B-99DE-1A34ED95B486}"/>
              </a:ext>
            </a:extLst>
          </p:cNvPr>
          <p:cNvSpPr txBox="1"/>
          <p:nvPr/>
        </p:nvSpPr>
        <p:spPr>
          <a:xfrm>
            <a:off x="4331542" y="4734025"/>
            <a:ext cx="3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5" name="Textfeld 20">
            <a:extLst>
              <a:ext uri="{FF2B5EF4-FFF2-40B4-BE49-F238E27FC236}">
                <a16:creationId xmlns:a16="http://schemas.microsoft.com/office/drawing/2014/main" id="{E34799D0-8F6B-425F-976D-B3ECF1C3E80F}"/>
              </a:ext>
            </a:extLst>
          </p:cNvPr>
          <p:cNvSpPr txBox="1"/>
          <p:nvPr/>
        </p:nvSpPr>
        <p:spPr>
          <a:xfrm>
            <a:off x="4862399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439772-08D2-427B-9D2A-3A9DB519179A}"/>
              </a:ext>
            </a:extLst>
          </p:cNvPr>
          <p:cNvGrpSpPr/>
          <p:nvPr/>
        </p:nvGrpSpPr>
        <p:grpSpPr>
          <a:xfrm>
            <a:off x="2643087" y="4838023"/>
            <a:ext cx="609202" cy="557172"/>
            <a:chOff x="2643087" y="5025274"/>
            <a:chExt cx="609202" cy="557172"/>
          </a:xfrm>
        </p:grpSpPr>
        <p:sp>
          <p:nvSpPr>
            <p:cNvPr id="47" name="Ellipse 5">
              <a:extLst>
                <a:ext uri="{FF2B5EF4-FFF2-40B4-BE49-F238E27FC236}">
                  <a16:creationId xmlns:a16="http://schemas.microsoft.com/office/drawing/2014/main" id="{09751ACB-BDAB-4CDD-9B4E-4166E241F47F}"/>
                </a:ext>
              </a:extLst>
            </p:cNvPr>
            <p:cNvSpPr/>
            <p:nvPr/>
          </p:nvSpPr>
          <p:spPr bwMode="auto">
            <a:xfrm>
              <a:off x="2695660" y="5025274"/>
              <a:ext cx="504056" cy="504056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12D4EAC-E881-40F0-8FDE-0241ED39D008}"/>
                </a:ext>
              </a:extLst>
            </p:cNvPr>
            <p:cNvSpPr/>
            <p:nvPr/>
          </p:nvSpPr>
          <p:spPr bwMode="auto">
            <a:xfrm>
              <a:off x="3199716" y="5238433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BDE330C-ADDB-4373-B431-4A576EFB5037}"/>
                </a:ext>
              </a:extLst>
            </p:cNvPr>
            <p:cNvSpPr/>
            <p:nvPr/>
          </p:nvSpPr>
          <p:spPr bwMode="auto">
            <a:xfrm>
              <a:off x="2643087" y="5240654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A586031-899A-4B5D-8D7F-D5A00233AFDF}"/>
                </a:ext>
              </a:extLst>
            </p:cNvPr>
            <p:cNvSpPr/>
            <p:nvPr/>
          </p:nvSpPr>
          <p:spPr bwMode="auto">
            <a:xfrm>
              <a:off x="2933495" y="5515084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6FDE48D-56D2-4228-8FCC-9996F99250BF}"/>
              </a:ext>
            </a:extLst>
          </p:cNvPr>
          <p:cNvGrpSpPr/>
          <p:nvPr/>
        </p:nvGrpSpPr>
        <p:grpSpPr>
          <a:xfrm>
            <a:off x="3848598" y="4838023"/>
            <a:ext cx="604590" cy="557172"/>
            <a:chOff x="3847933" y="5083023"/>
            <a:chExt cx="604590" cy="557172"/>
          </a:xfrm>
        </p:grpSpPr>
        <p:sp>
          <p:nvSpPr>
            <p:cNvPr id="52" name="Ellipse 5">
              <a:extLst>
                <a:ext uri="{FF2B5EF4-FFF2-40B4-BE49-F238E27FC236}">
                  <a16:creationId xmlns:a16="http://schemas.microsoft.com/office/drawing/2014/main" id="{9D18FD04-CDC7-41C6-89B6-444724FA3129}"/>
                </a:ext>
              </a:extLst>
            </p:cNvPr>
            <p:cNvSpPr/>
            <p:nvPr/>
          </p:nvSpPr>
          <p:spPr bwMode="auto">
            <a:xfrm>
              <a:off x="3900506" y="5083023"/>
              <a:ext cx="504056" cy="504056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4FB43F-90C6-4732-A232-9CF900739606}"/>
                </a:ext>
              </a:extLst>
            </p:cNvPr>
            <p:cNvSpPr/>
            <p:nvPr/>
          </p:nvSpPr>
          <p:spPr bwMode="auto">
            <a:xfrm>
              <a:off x="3847933" y="5305795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FC95211-5867-48F6-9508-4166AD454DF5}"/>
                </a:ext>
              </a:extLst>
            </p:cNvPr>
            <p:cNvSpPr/>
            <p:nvPr/>
          </p:nvSpPr>
          <p:spPr bwMode="auto">
            <a:xfrm>
              <a:off x="4399950" y="5289019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E5EB-88EB-4C1B-9BCC-8311431CBE82}"/>
                </a:ext>
              </a:extLst>
            </p:cNvPr>
            <p:cNvSpPr/>
            <p:nvPr/>
          </p:nvSpPr>
          <p:spPr bwMode="auto">
            <a:xfrm>
              <a:off x="4138341" y="5572833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D5BEC78-B9BE-4AE0-A040-CDFACCEDB468}"/>
              </a:ext>
            </a:extLst>
          </p:cNvPr>
          <p:cNvGrpSpPr/>
          <p:nvPr/>
        </p:nvGrpSpPr>
        <p:grpSpPr>
          <a:xfrm>
            <a:off x="5018852" y="4824771"/>
            <a:ext cx="604590" cy="557172"/>
            <a:chOff x="3847933" y="5083023"/>
            <a:chExt cx="604590" cy="557172"/>
          </a:xfrm>
        </p:grpSpPr>
        <p:sp>
          <p:nvSpPr>
            <p:cNvPr id="57" name="Ellipse 5">
              <a:extLst>
                <a:ext uri="{FF2B5EF4-FFF2-40B4-BE49-F238E27FC236}">
                  <a16:creationId xmlns:a16="http://schemas.microsoft.com/office/drawing/2014/main" id="{6B18242E-7647-4963-A165-BB7C41ADE347}"/>
                </a:ext>
              </a:extLst>
            </p:cNvPr>
            <p:cNvSpPr/>
            <p:nvPr/>
          </p:nvSpPr>
          <p:spPr bwMode="auto">
            <a:xfrm>
              <a:off x="3900506" y="5083023"/>
              <a:ext cx="504056" cy="504056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FCB3FB-AAE4-4239-A87F-53935AF1E331}"/>
                </a:ext>
              </a:extLst>
            </p:cNvPr>
            <p:cNvSpPr/>
            <p:nvPr/>
          </p:nvSpPr>
          <p:spPr bwMode="auto">
            <a:xfrm>
              <a:off x="3847933" y="5305795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85C7AF-3CDD-46DB-B364-5DA21DD38876}"/>
                </a:ext>
              </a:extLst>
            </p:cNvPr>
            <p:cNvSpPr/>
            <p:nvPr/>
          </p:nvSpPr>
          <p:spPr bwMode="auto">
            <a:xfrm>
              <a:off x="4399950" y="5289019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03FE92C-489A-4131-B02A-34B67A6BA4DC}"/>
                </a:ext>
              </a:extLst>
            </p:cNvPr>
            <p:cNvSpPr/>
            <p:nvPr/>
          </p:nvSpPr>
          <p:spPr bwMode="auto">
            <a:xfrm>
              <a:off x="4138341" y="5572833"/>
              <a:ext cx="52573" cy="67362"/>
            </a:xfrm>
            <a:prstGeom prst="rect">
              <a:avLst/>
            </a:prstGeom>
            <a:solidFill>
              <a:schemeClr val="tx2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D0729B74-C37D-40CF-8E51-CC0D836CDB0F}"/>
              </a:ext>
            </a:extLst>
          </p:cNvPr>
          <p:cNvSpPr txBox="1"/>
          <p:nvPr/>
        </p:nvSpPr>
        <p:spPr>
          <a:xfrm>
            <a:off x="2483768" y="5351467"/>
            <a:ext cx="102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Node 0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847C38C-B76E-4D92-B40F-7C7ED718AB10}"/>
              </a:ext>
            </a:extLst>
          </p:cNvPr>
          <p:cNvSpPr txBox="1"/>
          <p:nvPr/>
        </p:nvSpPr>
        <p:spPr>
          <a:xfrm>
            <a:off x="3706526" y="5355274"/>
            <a:ext cx="102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Node 1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CA78240-EBA3-4618-A7D4-932277486AB7}"/>
              </a:ext>
            </a:extLst>
          </p:cNvPr>
          <p:cNvSpPr txBox="1"/>
          <p:nvPr/>
        </p:nvSpPr>
        <p:spPr>
          <a:xfrm>
            <a:off x="4894387" y="5351467"/>
            <a:ext cx="102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Node 2</a:t>
            </a:r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B96333B7-70CD-4B8A-859D-BC30E9228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Teachnet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Definition of behavior of node and send messages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Write Java class which extends </a:t>
            </a:r>
            <a:r>
              <a:rPr lang="en-US" sz="1800" dirty="0" err="1"/>
              <a:t>BasicAlgorithm</a:t>
            </a:r>
            <a:endParaRPr lang="en-US" sz="1800" dirty="0"/>
          </a:p>
          <a:p>
            <a:pPr marL="0" indent="0"/>
            <a:r>
              <a:rPr lang="en-US" sz="1800" dirty="0"/>
              <a:t>      (without parameterized constructors)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Methods that must be implemented: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void initiate()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void receive(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interf</a:t>
            </a:r>
            <a:r>
              <a:rPr lang="en-US" sz="1800" dirty="0"/>
              <a:t>, Object message)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Methods that can be overridden: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checkInterface</a:t>
            </a:r>
            <a:r>
              <a:rPr lang="en-US" sz="1800" dirty="0"/>
              <a:t>() gives number of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void setup(Map&lt;String, Object&gt; config)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void send(</a:t>
            </a:r>
            <a:r>
              <a:rPr lang="en-US" sz="1800" dirty="0" err="1"/>
              <a:t>int</a:t>
            </a:r>
            <a:r>
              <a:rPr lang="en-US" sz="1800" dirty="0"/>
              <a:t> if, Object </a:t>
            </a:r>
            <a:r>
              <a:rPr lang="en-US" sz="1800" dirty="0" err="1"/>
              <a:t>msg</a:t>
            </a:r>
            <a:r>
              <a:rPr lang="en-US" sz="1800" dirty="0"/>
              <a:t>) only way in the simulation model used to communicate with other nodes</a:t>
            </a:r>
            <a:endParaRPr lang="en-US" sz="1800" b="1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void </a:t>
            </a:r>
            <a:r>
              <a:rPr lang="en-US" sz="1800" dirty="0" err="1"/>
              <a:t>setTimeout</a:t>
            </a:r>
            <a:r>
              <a:rPr lang="en-US" sz="1800" dirty="0"/>
              <a:t>(double time, Object </a:t>
            </a:r>
            <a:r>
              <a:rPr lang="en-US" sz="1800" dirty="0" err="1"/>
              <a:t>msg</a:t>
            </a:r>
            <a:r>
              <a:rPr lang="en-US" sz="1800" dirty="0"/>
              <a:t>) calls timeout(</a:t>
            </a:r>
            <a:r>
              <a:rPr lang="en-US" sz="1800" b="1" dirty="0" err="1"/>
              <a:t>msg</a:t>
            </a:r>
            <a:r>
              <a:rPr lang="en-US" sz="1800" dirty="0"/>
              <a:t>) after</a:t>
            </a:r>
            <a:r>
              <a:rPr lang="en-US" sz="1800" b="1" dirty="0"/>
              <a:t> time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2B010-C6DB-42A1-A25B-7BA4A7AE9CB7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9E3C29-AC00-4DDD-8626-140F30B9B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EA72B010-C6DB-42A1-A25B-7BA4A7AE9CB7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9D9799-D7BD-4A94-A2D5-521814784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Teachnet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Please read the documentations in the “/doc“ directory and look at the example in “/templates“ directory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     Recommended Order:</a:t>
            </a:r>
          </a:p>
          <a:p>
            <a:pPr indent="1588">
              <a:buFont typeface="+mj-lt"/>
              <a:buAutoNum type="arabicPeriod"/>
            </a:pPr>
            <a:r>
              <a:rPr lang="en-US" sz="1800" dirty="0"/>
              <a:t> readme.txt or readme_en.txt</a:t>
            </a:r>
          </a:p>
          <a:p>
            <a:pPr indent="1588">
              <a:buFont typeface="+mj-lt"/>
              <a:buAutoNum type="arabicPeriod"/>
            </a:pPr>
            <a:r>
              <a:rPr lang="en-US" sz="1800" dirty="0"/>
              <a:t> config-example.txt</a:t>
            </a:r>
          </a:p>
          <a:p>
            <a:pPr indent="1588">
              <a:buFont typeface="+mj-lt"/>
              <a:buAutoNum type="arabicPeriod"/>
            </a:pPr>
            <a:r>
              <a:rPr lang="en-US" sz="1800" dirty="0"/>
              <a:t> guidelines.txt --- submission guidelines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2B010-C6DB-42A1-A25B-7BA4A7AE9CB7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E18BDB-27D5-4CF8-89AB-C409AC3AD5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320</Words>
  <Application>Microsoft Office PowerPoint</Application>
  <PresentationFormat>On-screen Show (4:3)</PresentationFormat>
  <Paragraphs>86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Technische Universität Berlin | PowerPoint Master</vt:lpstr>
      <vt:lpstr>Distributed Algorithms</vt:lpstr>
      <vt:lpstr>Agenda</vt:lpstr>
      <vt:lpstr>Teachnet</vt:lpstr>
      <vt:lpstr>Teachnet</vt:lpstr>
      <vt:lpstr>Teachnet</vt:lpstr>
      <vt:lpstr>How to work with Teachnet</vt:lpstr>
      <vt:lpstr>Demo</vt:lpstr>
      <vt:lpstr>How to work with Teachnet</vt:lpstr>
    </vt:vector>
  </TitlesOfParts>
  <Company>TU-Berlin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Probetitel</dc:title>
  <dc:creator>Ulf Rerrer-Brusch</dc:creator>
  <cp:lastModifiedBy>Qian Liu</cp:lastModifiedBy>
  <cp:revision>793</cp:revision>
  <dcterms:created xsi:type="dcterms:W3CDTF">2007-02-05T11:09:28Z</dcterms:created>
  <dcterms:modified xsi:type="dcterms:W3CDTF">2018-10-26T09:52:14Z</dcterms:modified>
</cp:coreProperties>
</file>