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3"/>
  </p:notesMasterIdLst>
  <p:sldIdLst>
    <p:sldId id="256" r:id="rId2"/>
    <p:sldId id="257" r:id="rId3"/>
    <p:sldId id="258" r:id="rId4"/>
    <p:sldId id="259" r:id="rId5"/>
    <p:sldId id="260" r:id="rId6"/>
    <p:sldId id="261" r:id="rId7"/>
    <p:sldId id="262" r:id="rId8"/>
    <p:sldId id="276" r:id="rId9"/>
    <p:sldId id="279" r:id="rId10"/>
    <p:sldId id="264" r:id="rId11"/>
    <p:sldId id="265" r:id="rId12"/>
    <p:sldId id="277" r:id="rId13"/>
    <p:sldId id="266" r:id="rId14"/>
    <p:sldId id="270" r:id="rId15"/>
    <p:sldId id="271" r:id="rId16"/>
    <p:sldId id="267" r:id="rId17"/>
    <p:sldId id="268" r:id="rId18"/>
    <p:sldId id="269" r:id="rId19"/>
    <p:sldId id="272" r:id="rId20"/>
    <p:sldId id="273"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0093"/>
  </p:normalViewPr>
  <p:slideViewPr>
    <p:cSldViewPr snapToGrid="0" snapToObjects="1">
      <p:cViewPr>
        <p:scale>
          <a:sx n="90" d="100"/>
          <a:sy n="90" d="100"/>
        </p:scale>
        <p:origin x="1432"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6CD810-CDA9-DC4A-93AA-B4B22688ED0C}" type="datetimeFigureOut">
              <a:rPr lang="en-US" smtClean="0"/>
              <a:t>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0F1A9-A13D-8E48-95FB-249A8CAF5281}" type="slidenum">
              <a:rPr lang="en-US" smtClean="0"/>
              <a:t>‹#›</a:t>
            </a:fld>
            <a:endParaRPr lang="en-US"/>
          </a:p>
        </p:txBody>
      </p:sp>
    </p:spTree>
    <p:extLst>
      <p:ext uri="{BB962C8B-B14F-4D97-AF65-F5344CB8AC3E}">
        <p14:creationId xmlns:p14="http://schemas.microsoft.com/office/powerpoint/2010/main" val="1593966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dirty="0" smtClean="0"/>
              <a:t>The application area is vast including</a:t>
            </a:r>
            <a:r>
              <a:rPr lang="en-US" dirty="0" smtClean="0"/>
              <a:t>:</a:t>
            </a:r>
          </a:p>
          <a:p>
            <a:pPr marL="0" marR="0" lvl="1" indent="0" algn="l" defTabSz="914400" rtl="0" eaLnBrk="1" fontAlgn="auto" latinLnBrk="0" hangingPunct="1">
              <a:lnSpc>
                <a:spcPct val="150000"/>
              </a:lnSpc>
              <a:spcBef>
                <a:spcPts val="0"/>
              </a:spcBef>
              <a:spcAft>
                <a:spcPts val="0"/>
              </a:spcAft>
              <a:buClrTx/>
              <a:buSzTx/>
              <a:buFontTx/>
              <a:buNone/>
              <a:tabLst/>
              <a:defRPr/>
            </a:pPr>
            <a:r>
              <a:rPr lang="en-US" baseline="0" dirty="0" smtClean="0"/>
              <a:t>          </a:t>
            </a:r>
            <a:r>
              <a:rPr lang="en-US" dirty="0" smtClean="0"/>
              <a:t>Sentiment prediction analysis [12]</a:t>
            </a:r>
            <a:endParaRPr lang="en-US" dirty="0" smtClean="0"/>
          </a:p>
          <a:p>
            <a:pPr lvl="1">
              <a:lnSpc>
                <a:spcPct val="150000"/>
              </a:lnSpc>
            </a:pPr>
            <a:r>
              <a:rPr lang="en-US" dirty="0" smtClean="0"/>
              <a:t>Real-time events detection [11]</a:t>
            </a:r>
          </a:p>
          <a:p>
            <a:pPr lvl="1">
              <a:lnSpc>
                <a:spcPct val="150000"/>
              </a:lnSpc>
            </a:pPr>
            <a:r>
              <a:rPr lang="en-US" dirty="0" smtClean="0"/>
              <a:t>Twitter </a:t>
            </a:r>
            <a:r>
              <a:rPr lang="en-US" dirty="0" smtClean="0"/>
              <a:t>comparison with traditional media [13</a:t>
            </a:r>
            <a:r>
              <a:rPr lang="en-US" dirty="0" smtClean="0"/>
              <a:t>]</a:t>
            </a:r>
          </a:p>
          <a:p>
            <a:pPr marL="457200" marR="0" lvl="1" indent="0" algn="l" defTabSz="914400" rtl="0" eaLnBrk="1" fontAlgn="auto" latinLnBrk="0" hangingPunct="1">
              <a:lnSpc>
                <a:spcPct val="150000"/>
              </a:lnSpc>
              <a:spcBef>
                <a:spcPts val="0"/>
              </a:spcBef>
              <a:spcAft>
                <a:spcPts val="0"/>
              </a:spcAft>
              <a:buClrTx/>
              <a:buSzTx/>
              <a:buFontTx/>
              <a:buNone/>
              <a:tabLst/>
              <a:defRPr/>
            </a:pPr>
            <a:r>
              <a:rPr lang="en-US" dirty="0" smtClean="0"/>
              <a:t>Time series topic popularity variation [3]</a:t>
            </a:r>
          </a:p>
          <a:p>
            <a:pPr marL="457200" marR="0" lvl="1" indent="0" algn="l" defTabSz="914400" rtl="0" eaLnBrk="1" fontAlgn="auto" latinLnBrk="0" hangingPunct="1">
              <a:lnSpc>
                <a:spcPct val="150000"/>
              </a:lnSpc>
              <a:spcBef>
                <a:spcPts val="0"/>
              </a:spcBef>
              <a:spcAft>
                <a:spcPts val="0"/>
              </a:spcAft>
              <a:buClrTx/>
              <a:buSzTx/>
              <a:buFontTx/>
              <a:buNone/>
              <a:tabLst/>
              <a:defRPr/>
            </a:pPr>
            <a:r>
              <a:rPr lang="en-US" dirty="0" smtClean="0"/>
              <a:t>Understanding public health opinions [6]</a:t>
            </a:r>
          </a:p>
          <a:p>
            <a:pPr lvl="1">
              <a:lnSpc>
                <a:spcPct val="150000"/>
              </a:lnSpc>
            </a:pPr>
            <a:endParaRPr lang="en-US" dirty="0" smtClean="0"/>
          </a:p>
        </p:txBody>
      </p:sp>
      <p:sp>
        <p:nvSpPr>
          <p:cNvPr id="4" name="Slide Number Placeholder 3"/>
          <p:cNvSpPr>
            <a:spLocks noGrp="1"/>
          </p:cNvSpPr>
          <p:nvPr>
            <p:ph type="sldNum" sz="quarter" idx="10"/>
          </p:nvPr>
        </p:nvSpPr>
        <p:spPr/>
        <p:txBody>
          <a:bodyPr/>
          <a:lstStyle/>
          <a:p>
            <a:fld id="{F3A0F1A9-A13D-8E48-95FB-249A8CAF5281}" type="slidenum">
              <a:rPr lang="en-US" smtClean="0"/>
              <a:t>2</a:t>
            </a:fld>
            <a:endParaRPr lang="en-US"/>
          </a:p>
        </p:txBody>
      </p:sp>
    </p:spTree>
    <p:extLst>
      <p:ext uri="{BB962C8B-B14F-4D97-AF65-F5344CB8AC3E}">
        <p14:creationId xmlns:p14="http://schemas.microsoft.com/office/powerpoint/2010/main" val="889055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A0F1A9-A13D-8E48-95FB-249A8CAF5281}" type="slidenum">
              <a:rPr lang="en-US" smtClean="0"/>
              <a:t>14</a:t>
            </a:fld>
            <a:endParaRPr lang="en-US"/>
          </a:p>
        </p:txBody>
      </p:sp>
    </p:spTree>
    <p:extLst>
      <p:ext uri="{BB962C8B-B14F-4D97-AF65-F5344CB8AC3E}">
        <p14:creationId xmlns:p14="http://schemas.microsoft.com/office/powerpoint/2010/main" val="497982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slide, all the topics looks very promising, because from the top words we can easily come up with a topic title</a:t>
            </a:r>
            <a:endParaRPr lang="en-US" dirty="0"/>
          </a:p>
        </p:txBody>
      </p:sp>
      <p:sp>
        <p:nvSpPr>
          <p:cNvPr id="4" name="Slide Number Placeholder 3"/>
          <p:cNvSpPr>
            <a:spLocks noGrp="1"/>
          </p:cNvSpPr>
          <p:nvPr>
            <p:ph type="sldNum" sz="quarter" idx="10"/>
          </p:nvPr>
        </p:nvSpPr>
        <p:spPr/>
        <p:txBody>
          <a:bodyPr/>
          <a:lstStyle/>
          <a:p>
            <a:fld id="{F3A0F1A9-A13D-8E48-95FB-249A8CAF5281}" type="slidenum">
              <a:rPr lang="en-US" smtClean="0"/>
              <a:t>16</a:t>
            </a:fld>
            <a:endParaRPr lang="en-US"/>
          </a:p>
        </p:txBody>
      </p:sp>
    </p:spTree>
    <p:extLst>
      <p:ext uri="{BB962C8B-B14F-4D97-AF65-F5344CB8AC3E}">
        <p14:creationId xmlns:p14="http://schemas.microsoft.com/office/powerpoint/2010/main" val="762147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when</a:t>
            </a:r>
            <a:r>
              <a:rPr lang="en-US" baseline="0" dirty="0" smtClean="0"/>
              <a:t> we compare it with top hashtags extracted for these same topics. Then we can see some topic’s top hashtag doesn’t match their topic title for </a:t>
            </a:r>
            <a:r>
              <a:rPr lang="en-US" baseline="0" dirty="0" err="1" smtClean="0"/>
              <a:t>exp</a:t>
            </a:r>
            <a:r>
              <a:rPr lang="en-US" baseline="0" dirty="0" smtClean="0"/>
              <a:t> [2,8,5] which means maybe these topics are not conveying the correct information. </a:t>
            </a:r>
            <a:endParaRPr lang="en-US" dirty="0"/>
          </a:p>
        </p:txBody>
      </p:sp>
      <p:sp>
        <p:nvSpPr>
          <p:cNvPr id="4" name="Slide Number Placeholder 3"/>
          <p:cNvSpPr>
            <a:spLocks noGrp="1"/>
          </p:cNvSpPr>
          <p:nvPr>
            <p:ph type="sldNum" sz="quarter" idx="10"/>
          </p:nvPr>
        </p:nvSpPr>
        <p:spPr/>
        <p:txBody>
          <a:bodyPr/>
          <a:lstStyle/>
          <a:p>
            <a:fld id="{F3A0F1A9-A13D-8E48-95FB-249A8CAF5281}" type="slidenum">
              <a:rPr lang="en-US" smtClean="0"/>
              <a:t>17</a:t>
            </a:fld>
            <a:endParaRPr lang="en-US"/>
          </a:p>
        </p:txBody>
      </p:sp>
    </p:spTree>
    <p:extLst>
      <p:ext uri="{BB962C8B-B14F-4D97-AF65-F5344CB8AC3E}">
        <p14:creationId xmlns:p14="http://schemas.microsoft.com/office/powerpoint/2010/main" val="243733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further analyze</a:t>
            </a:r>
            <a:r>
              <a:rPr lang="en-US" baseline="0" dirty="0" smtClean="0"/>
              <a:t> these topics in population graph then we can see, even though some topics have matching top words and matching top hashtags but estimated number of tweets for these topics are very low which means they were not very much popular topics. In above case people were much more interest in topic music as compared to topic USA.</a:t>
            </a:r>
            <a:endParaRPr lang="en-US" dirty="0"/>
          </a:p>
        </p:txBody>
      </p:sp>
      <p:sp>
        <p:nvSpPr>
          <p:cNvPr id="4" name="Slide Number Placeholder 3"/>
          <p:cNvSpPr>
            <a:spLocks noGrp="1"/>
          </p:cNvSpPr>
          <p:nvPr>
            <p:ph type="sldNum" sz="quarter" idx="10"/>
          </p:nvPr>
        </p:nvSpPr>
        <p:spPr/>
        <p:txBody>
          <a:bodyPr/>
          <a:lstStyle/>
          <a:p>
            <a:fld id="{F3A0F1A9-A13D-8E48-95FB-249A8CAF5281}" type="slidenum">
              <a:rPr lang="en-US" smtClean="0"/>
              <a:t>18</a:t>
            </a:fld>
            <a:endParaRPr lang="en-US"/>
          </a:p>
        </p:txBody>
      </p:sp>
    </p:spTree>
    <p:extLst>
      <p:ext uri="{BB962C8B-B14F-4D97-AF65-F5344CB8AC3E}">
        <p14:creationId xmlns:p14="http://schemas.microsoft.com/office/powerpoint/2010/main" val="112801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Title of this research clarify the objective which is </a:t>
            </a:r>
            <a:endParaRPr lang="en-US" dirty="0"/>
          </a:p>
        </p:txBody>
      </p:sp>
      <p:sp>
        <p:nvSpPr>
          <p:cNvPr id="4" name="Slide Number Placeholder 3"/>
          <p:cNvSpPr>
            <a:spLocks noGrp="1"/>
          </p:cNvSpPr>
          <p:nvPr>
            <p:ph type="sldNum" sz="quarter" idx="10"/>
          </p:nvPr>
        </p:nvSpPr>
        <p:spPr/>
        <p:txBody>
          <a:bodyPr/>
          <a:lstStyle/>
          <a:p>
            <a:fld id="{F3A0F1A9-A13D-8E48-95FB-249A8CAF5281}" type="slidenum">
              <a:rPr lang="en-US" smtClean="0"/>
              <a:t>3</a:t>
            </a:fld>
            <a:endParaRPr lang="en-US"/>
          </a:p>
        </p:txBody>
      </p:sp>
    </p:spTree>
    <p:extLst>
      <p:ext uri="{BB962C8B-B14F-4D97-AF65-F5344CB8AC3E}">
        <p14:creationId xmlns:p14="http://schemas.microsoft.com/office/powerpoint/2010/main" val="1432250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limitation of DTM and using subset of twitter rather than full dataset make them unable to extract all the information about real-life events</a:t>
            </a:r>
            <a:endParaRPr lang="en-US" dirty="0"/>
          </a:p>
        </p:txBody>
      </p:sp>
      <p:sp>
        <p:nvSpPr>
          <p:cNvPr id="4" name="Slide Number Placeholder 3"/>
          <p:cNvSpPr>
            <a:spLocks noGrp="1"/>
          </p:cNvSpPr>
          <p:nvPr>
            <p:ph type="sldNum" sz="quarter" idx="10"/>
          </p:nvPr>
        </p:nvSpPr>
        <p:spPr/>
        <p:txBody>
          <a:bodyPr/>
          <a:lstStyle/>
          <a:p>
            <a:fld id="{F3A0F1A9-A13D-8E48-95FB-249A8CAF5281}" type="slidenum">
              <a:rPr lang="en-US" smtClean="0"/>
              <a:t>4</a:t>
            </a:fld>
            <a:endParaRPr lang="en-US"/>
          </a:p>
        </p:txBody>
      </p:sp>
    </p:spTree>
    <p:extLst>
      <p:ext uri="{BB962C8B-B14F-4D97-AF65-F5344CB8AC3E}">
        <p14:creationId xmlns:p14="http://schemas.microsoft.com/office/powerpoint/2010/main" val="873379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paper published in 2006</a:t>
            </a:r>
          </a:p>
          <a:p>
            <a:r>
              <a:rPr lang="en-US" dirty="0" smtClean="0"/>
              <a:t>[2] paper published in 2003</a:t>
            </a:r>
            <a:endParaRPr lang="en-US" dirty="0"/>
          </a:p>
        </p:txBody>
      </p:sp>
      <p:sp>
        <p:nvSpPr>
          <p:cNvPr id="4" name="Slide Number Placeholder 3"/>
          <p:cNvSpPr>
            <a:spLocks noGrp="1"/>
          </p:cNvSpPr>
          <p:nvPr>
            <p:ph type="sldNum" sz="quarter" idx="10"/>
          </p:nvPr>
        </p:nvSpPr>
        <p:spPr/>
        <p:txBody>
          <a:bodyPr/>
          <a:lstStyle/>
          <a:p>
            <a:fld id="{F3A0F1A9-A13D-8E48-95FB-249A8CAF5281}" type="slidenum">
              <a:rPr lang="en-US" smtClean="0"/>
              <a:t>5</a:t>
            </a:fld>
            <a:endParaRPr lang="en-US"/>
          </a:p>
        </p:txBody>
      </p:sp>
    </p:spTree>
    <p:extLst>
      <p:ext uri="{BB962C8B-B14F-4D97-AF65-F5344CB8AC3E}">
        <p14:creationId xmlns:p14="http://schemas.microsoft.com/office/powerpoint/2010/main" val="2007321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 which was introduced by </a:t>
            </a:r>
            <a:r>
              <a:rPr lang="en-US" dirty="0" err="1" smtClean="0"/>
              <a:t>Rishabh</a:t>
            </a:r>
            <a:r>
              <a:rPr lang="en-US" dirty="0" smtClean="0"/>
              <a:t> in 2010</a:t>
            </a:r>
            <a:endParaRPr lang="en-US" dirty="0"/>
          </a:p>
        </p:txBody>
      </p:sp>
      <p:sp>
        <p:nvSpPr>
          <p:cNvPr id="4" name="Slide Number Placeholder 3"/>
          <p:cNvSpPr>
            <a:spLocks noGrp="1"/>
          </p:cNvSpPr>
          <p:nvPr>
            <p:ph type="sldNum" sz="quarter" idx="10"/>
          </p:nvPr>
        </p:nvSpPr>
        <p:spPr/>
        <p:txBody>
          <a:bodyPr/>
          <a:lstStyle/>
          <a:p>
            <a:fld id="{F3A0F1A9-A13D-8E48-95FB-249A8CAF5281}" type="slidenum">
              <a:rPr lang="en-US" smtClean="0"/>
              <a:t>6</a:t>
            </a:fld>
            <a:endParaRPr lang="en-US"/>
          </a:p>
        </p:txBody>
      </p:sp>
    </p:spTree>
    <p:extLst>
      <p:ext uri="{BB962C8B-B14F-4D97-AF65-F5344CB8AC3E}">
        <p14:creationId xmlns:p14="http://schemas.microsoft.com/office/powerpoint/2010/main" val="1824952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A0F1A9-A13D-8E48-95FB-249A8CAF5281}" type="slidenum">
              <a:rPr lang="en-US" smtClean="0"/>
              <a:t>9</a:t>
            </a:fld>
            <a:endParaRPr lang="en-US"/>
          </a:p>
        </p:txBody>
      </p:sp>
    </p:spTree>
    <p:extLst>
      <p:ext uri="{BB962C8B-B14F-4D97-AF65-F5344CB8AC3E}">
        <p14:creationId xmlns:p14="http://schemas.microsoft.com/office/powerpoint/2010/main" val="836511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A0F1A9-A13D-8E48-95FB-249A8CAF5281}" type="slidenum">
              <a:rPr lang="en-US" smtClean="0"/>
              <a:t>10</a:t>
            </a:fld>
            <a:endParaRPr lang="en-US"/>
          </a:p>
        </p:txBody>
      </p:sp>
    </p:spTree>
    <p:extLst>
      <p:ext uri="{BB962C8B-B14F-4D97-AF65-F5344CB8AC3E}">
        <p14:creationId xmlns:p14="http://schemas.microsoft.com/office/powerpoint/2010/main" val="2085045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Usually tweets data is very messy so some preprocessing was desirable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Because mostly</a:t>
            </a:r>
            <a:r>
              <a:rPr lang="en-US" sz="1200" kern="1200" baseline="0" dirty="0" smtClean="0">
                <a:solidFill>
                  <a:schemeClr val="tx1"/>
                </a:solidFill>
                <a:effectLst/>
                <a:latin typeface="+mn-lt"/>
                <a:ea typeface="+mn-ea"/>
                <a:cs typeface="+mn-cs"/>
              </a:rPr>
              <a:t> two character words do not have concrete meaning. </a:t>
            </a:r>
            <a:endParaRPr lang="en-US" dirty="0" smtClean="0"/>
          </a:p>
          <a:p>
            <a:endParaRPr lang="en-US" dirty="0"/>
          </a:p>
        </p:txBody>
      </p:sp>
      <p:sp>
        <p:nvSpPr>
          <p:cNvPr id="4" name="Slide Number Placeholder 3"/>
          <p:cNvSpPr>
            <a:spLocks noGrp="1"/>
          </p:cNvSpPr>
          <p:nvPr>
            <p:ph type="sldNum" sz="quarter" idx="10"/>
          </p:nvPr>
        </p:nvSpPr>
        <p:spPr/>
        <p:txBody>
          <a:bodyPr/>
          <a:lstStyle/>
          <a:p>
            <a:fld id="{F3A0F1A9-A13D-8E48-95FB-249A8CAF5281}" type="slidenum">
              <a:rPr lang="en-US" smtClean="0"/>
              <a:t>11</a:t>
            </a:fld>
            <a:endParaRPr lang="en-US"/>
          </a:p>
        </p:txBody>
      </p:sp>
    </p:spTree>
    <p:extLst>
      <p:ext uri="{BB962C8B-B14F-4D97-AF65-F5344CB8AC3E}">
        <p14:creationId xmlns:p14="http://schemas.microsoft.com/office/powerpoint/2010/main" val="510632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Theta </a:t>
            </a:r>
            <a:r>
              <a:rPr lang="en-US" dirty="0" err="1" smtClean="0"/>
              <a:t>dk</a:t>
            </a:r>
            <a:r>
              <a:rPr lang="en-US" dirty="0" smtClean="0"/>
              <a:t> is probability distributions of topics. </a:t>
            </a:r>
          </a:p>
          <a:p>
            <a:endParaRPr lang="en-US" dirty="0"/>
          </a:p>
        </p:txBody>
      </p:sp>
      <p:sp>
        <p:nvSpPr>
          <p:cNvPr id="4" name="Slide Number Placeholder 3"/>
          <p:cNvSpPr>
            <a:spLocks noGrp="1"/>
          </p:cNvSpPr>
          <p:nvPr>
            <p:ph type="sldNum" sz="quarter" idx="10"/>
          </p:nvPr>
        </p:nvSpPr>
        <p:spPr/>
        <p:txBody>
          <a:bodyPr/>
          <a:lstStyle/>
          <a:p>
            <a:fld id="{F3A0F1A9-A13D-8E48-95FB-249A8CAF5281}" type="slidenum">
              <a:rPr lang="en-US" smtClean="0"/>
              <a:t>12</a:t>
            </a:fld>
            <a:endParaRPr lang="en-US"/>
          </a:p>
        </p:txBody>
      </p:sp>
    </p:spTree>
    <p:extLst>
      <p:ext uri="{BB962C8B-B14F-4D97-AF65-F5344CB8AC3E}">
        <p14:creationId xmlns:p14="http://schemas.microsoft.com/office/powerpoint/2010/main" val="712072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6351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159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543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041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3427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487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12/3/19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919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5628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632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531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59070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12/3/19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749549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rec.nist.gov/data/tweets/" TargetMode="External"/><Relationship Id="rId4" Type="http://schemas.openxmlformats.org/officeDocument/2006/relationships/hyperlink" Target="https://pypi.org/project/langdetect/"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hyperlink" Target="http://www.nltk.org/api/nltk.corpus.html" TargetMode="External"/><Relationship Id="rId4" Type="http://schemas.openxmlformats.org/officeDocument/2006/relationships/hyperlink" Target="http://example.com/"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834647"/>
          </a:xfrm>
        </p:spPr>
        <p:txBody>
          <a:bodyPr>
            <a:noAutofit/>
          </a:bodyPr>
          <a:lstStyle/>
          <a:p>
            <a:r>
              <a:rPr lang="en-US" sz="7200" dirty="0"/>
              <a:t>Events Insights Extraction from Twitter Using LDA and Day-Hashtag Pooling </a:t>
            </a:r>
          </a:p>
        </p:txBody>
      </p:sp>
      <p:sp>
        <p:nvSpPr>
          <p:cNvPr id="3" name="Subtitle 2"/>
          <p:cNvSpPr>
            <a:spLocks noGrp="1"/>
          </p:cNvSpPr>
          <p:nvPr>
            <p:ph type="subTitle" idx="1"/>
          </p:nvPr>
        </p:nvSpPr>
        <p:spPr>
          <a:xfrm>
            <a:off x="1524000" y="4957010"/>
            <a:ext cx="9144000" cy="1328043"/>
          </a:xfrm>
        </p:spPr>
        <p:txBody>
          <a:bodyPr>
            <a:normAutofit lnSpcReduction="10000"/>
          </a:bodyPr>
          <a:lstStyle/>
          <a:p>
            <a:r>
              <a:rPr lang="en-US" dirty="0" smtClean="0"/>
              <a:t>Muhammad </a:t>
            </a:r>
            <a:r>
              <a:rPr lang="en-US" dirty="0"/>
              <a:t>H</a:t>
            </a:r>
            <a:r>
              <a:rPr lang="en-US" dirty="0" smtClean="0"/>
              <a:t>aseeb UR </a:t>
            </a:r>
            <a:r>
              <a:rPr lang="en-US" dirty="0"/>
              <a:t>R</a:t>
            </a:r>
            <a:r>
              <a:rPr lang="en-US" dirty="0" smtClean="0"/>
              <a:t>ehman Khan</a:t>
            </a:r>
          </a:p>
          <a:p>
            <a:r>
              <a:rPr lang="en-US" dirty="0" smtClean="0"/>
              <a:t>Kei Wakabayashi, Satoshi Fukuyama</a:t>
            </a:r>
          </a:p>
          <a:p>
            <a:r>
              <a:rPr lang="en-US" dirty="0" smtClean="0"/>
              <a:t>University of Tsukuba, Japan</a:t>
            </a:r>
            <a:endParaRPr lang="en-US" dirty="0"/>
          </a:p>
        </p:txBody>
      </p:sp>
    </p:spTree>
    <p:extLst>
      <p:ext uri="{BB962C8B-B14F-4D97-AF65-F5344CB8AC3E}">
        <p14:creationId xmlns:p14="http://schemas.microsoft.com/office/powerpoint/2010/main" val="1265836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Dataset</a:t>
            </a:r>
            <a:endParaRPr lang="en-US" dirty="0"/>
          </a:p>
        </p:txBody>
      </p:sp>
      <p:sp>
        <p:nvSpPr>
          <p:cNvPr id="3" name="Content Placeholder 2"/>
          <p:cNvSpPr>
            <a:spLocks noGrp="1"/>
          </p:cNvSpPr>
          <p:nvPr>
            <p:ph idx="1"/>
          </p:nvPr>
        </p:nvSpPr>
        <p:spPr>
          <a:xfrm>
            <a:off x="838200" y="1325564"/>
            <a:ext cx="10713334" cy="4733020"/>
          </a:xfrm>
        </p:spPr>
        <p:txBody>
          <a:bodyPr>
            <a:normAutofit/>
          </a:bodyPr>
          <a:lstStyle/>
          <a:p>
            <a:pPr>
              <a:lnSpc>
                <a:spcPct val="150000"/>
              </a:lnSpc>
            </a:pPr>
            <a:r>
              <a:rPr lang="en-US" dirty="0"/>
              <a:t>Dataset used: </a:t>
            </a:r>
            <a:r>
              <a:rPr lang="en-US" dirty="0" smtClean="0"/>
              <a:t>Tweets2011</a:t>
            </a:r>
            <a:r>
              <a:rPr lang="en-US" baseline="30000" dirty="0" smtClean="0">
                <a:hlinkClick r:id="rId3"/>
              </a:rPr>
              <a:t>1</a:t>
            </a:r>
            <a:endParaRPr lang="en-US" dirty="0" smtClean="0"/>
          </a:p>
          <a:p>
            <a:pPr>
              <a:lnSpc>
                <a:spcPct val="150000"/>
              </a:lnSpc>
            </a:pPr>
            <a:r>
              <a:rPr lang="en-US" dirty="0" smtClean="0"/>
              <a:t>Time period: January 23</a:t>
            </a:r>
            <a:r>
              <a:rPr lang="en-US" baseline="30000" dirty="0" smtClean="0"/>
              <a:t>rd</a:t>
            </a:r>
            <a:r>
              <a:rPr lang="en-US" dirty="0" smtClean="0"/>
              <a:t> to February 8</a:t>
            </a:r>
            <a:r>
              <a:rPr lang="en-US" baseline="30000" dirty="0" smtClean="0"/>
              <a:t>th</a:t>
            </a:r>
            <a:r>
              <a:rPr lang="en-US" dirty="0" smtClean="0"/>
              <a:t> 2011 </a:t>
            </a:r>
          </a:p>
          <a:p>
            <a:pPr>
              <a:lnSpc>
                <a:spcPct val="150000"/>
              </a:lnSpc>
            </a:pPr>
            <a:r>
              <a:rPr lang="en-US" dirty="0" smtClean="0"/>
              <a:t>This raw dataset contains tweets in many languages </a:t>
            </a:r>
          </a:p>
          <a:p>
            <a:pPr>
              <a:lnSpc>
                <a:spcPct val="150000"/>
              </a:lnSpc>
            </a:pPr>
            <a:r>
              <a:rPr lang="en-US" dirty="0" smtClean="0"/>
              <a:t>Extracted English tweets only using langdetect</a:t>
            </a:r>
            <a:r>
              <a:rPr lang="en-US" baseline="30000" dirty="0" smtClean="0">
                <a:hlinkClick r:id="rId4"/>
              </a:rPr>
              <a:t>2</a:t>
            </a:r>
            <a:endParaRPr lang="en-US" baseline="30000" dirty="0" smtClean="0"/>
          </a:p>
          <a:p>
            <a:pPr>
              <a:lnSpc>
                <a:spcPct val="150000"/>
              </a:lnSpc>
            </a:pPr>
            <a:r>
              <a:rPr lang="en-US" dirty="0" smtClean="0"/>
              <a:t>More than 3 millions English tweets</a:t>
            </a:r>
          </a:p>
          <a:p>
            <a:pPr>
              <a:lnSpc>
                <a:spcPct val="150000"/>
              </a:lnSpc>
            </a:pPr>
            <a:r>
              <a:rPr lang="en-US" dirty="0"/>
              <a:t>T</a:t>
            </a:r>
            <a:r>
              <a:rPr lang="en-US" dirty="0" smtClean="0"/>
              <a:t>otal 275,836 hashtag pooled documents were used as training dataset</a:t>
            </a:r>
          </a:p>
        </p:txBody>
      </p:sp>
      <p:sp>
        <p:nvSpPr>
          <p:cNvPr id="4" name="Footer Placeholder 3"/>
          <p:cNvSpPr>
            <a:spLocks noGrp="1"/>
          </p:cNvSpPr>
          <p:nvPr>
            <p:ph type="ftr" sz="quarter" idx="11"/>
          </p:nvPr>
        </p:nvSpPr>
        <p:spPr>
          <a:xfrm>
            <a:off x="838200" y="6176963"/>
            <a:ext cx="4114800" cy="365125"/>
          </a:xfrm>
        </p:spPr>
        <p:txBody>
          <a:bodyPr/>
          <a:lstStyle/>
          <a:p>
            <a:r>
              <a:rPr lang="en-US" dirty="0"/>
              <a:t>1* https://</a:t>
            </a:r>
            <a:r>
              <a:rPr lang="en-US" dirty="0" err="1" smtClean="0"/>
              <a:t>trec.nist.gov</a:t>
            </a:r>
            <a:r>
              <a:rPr lang="en-US" dirty="0" smtClean="0"/>
              <a:t>/data/tweets/</a:t>
            </a:r>
          </a:p>
          <a:p>
            <a:r>
              <a:rPr lang="en-US" dirty="0" smtClean="0"/>
              <a:t>2* https://</a:t>
            </a:r>
            <a:r>
              <a:rPr lang="en-US" dirty="0" err="1" smtClean="0"/>
              <a:t>pypi.org</a:t>
            </a:r>
            <a:r>
              <a:rPr lang="en-US" dirty="0" smtClean="0"/>
              <a:t>/project/</a:t>
            </a:r>
            <a:r>
              <a:rPr lang="en-US" dirty="0" err="1" smtClean="0"/>
              <a:t>langdetect</a:t>
            </a:r>
            <a:r>
              <a:rPr lang="en-US" dirty="0" smtClean="0"/>
              <a:t>/</a:t>
            </a:r>
            <a:endParaRPr lang="en-US" dirty="0"/>
          </a:p>
        </p:txBody>
      </p:sp>
    </p:spTree>
    <p:extLst>
      <p:ext uri="{BB962C8B-B14F-4D97-AF65-F5344CB8AC3E}">
        <p14:creationId xmlns:p14="http://schemas.microsoft.com/office/powerpoint/2010/main" val="1247649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Processing</a:t>
            </a:r>
            <a:endParaRPr lang="en-US" dirty="0"/>
          </a:p>
        </p:txBody>
      </p:sp>
      <p:sp>
        <p:nvSpPr>
          <p:cNvPr id="3" name="Content Placeholder 2"/>
          <p:cNvSpPr>
            <a:spLocks noGrp="1"/>
          </p:cNvSpPr>
          <p:nvPr>
            <p:ph idx="1"/>
          </p:nvPr>
        </p:nvSpPr>
        <p:spPr/>
        <p:txBody>
          <a:bodyPr/>
          <a:lstStyle/>
          <a:p>
            <a:pPr>
              <a:lnSpc>
                <a:spcPct val="150000"/>
              </a:lnSpc>
            </a:pPr>
            <a:r>
              <a:rPr lang="en-US" dirty="0" smtClean="0"/>
              <a:t>Usually tweets data is very messy So we removed:</a:t>
            </a:r>
          </a:p>
          <a:p>
            <a:pPr>
              <a:lnSpc>
                <a:spcPct val="150000"/>
              </a:lnSpc>
            </a:pPr>
            <a:r>
              <a:rPr lang="en-US" dirty="0"/>
              <a:t>S</a:t>
            </a:r>
            <a:r>
              <a:rPr lang="en-US" dirty="0" smtClean="0"/>
              <a:t>top words (the, a, an, </a:t>
            </a:r>
            <a:r>
              <a:rPr lang="en-US" dirty="0" err="1" smtClean="0"/>
              <a:t>etc</a:t>
            </a:r>
            <a:r>
              <a:rPr lang="en-US" dirty="0" smtClean="0"/>
              <a:t>)</a:t>
            </a:r>
            <a:r>
              <a:rPr lang="en-US" baseline="30000" dirty="0" smtClean="0">
                <a:hlinkClick r:id="rId3"/>
              </a:rPr>
              <a:t>3</a:t>
            </a:r>
            <a:endParaRPr lang="en-US" baseline="30000" dirty="0" smtClean="0"/>
          </a:p>
          <a:p>
            <a:pPr>
              <a:lnSpc>
                <a:spcPct val="150000"/>
              </a:lnSpc>
            </a:pPr>
            <a:r>
              <a:rPr lang="en-US" dirty="0" smtClean="0"/>
              <a:t>Special characters ($, @, %, </a:t>
            </a:r>
            <a:r>
              <a:rPr lang="en-US" dirty="0" err="1" smtClean="0"/>
              <a:t>etc</a:t>
            </a:r>
            <a:r>
              <a:rPr lang="en-US" dirty="0" smtClean="0"/>
              <a:t>)</a:t>
            </a:r>
          </a:p>
          <a:p>
            <a:pPr>
              <a:lnSpc>
                <a:spcPct val="150000"/>
              </a:lnSpc>
            </a:pPr>
            <a:r>
              <a:rPr lang="en-US" dirty="0" smtClean="0"/>
              <a:t>URLS ( </a:t>
            </a:r>
            <a:r>
              <a:rPr lang="en-US" dirty="0">
                <a:hlinkClick r:id="rId4"/>
              </a:rPr>
              <a:t>http://example.com</a:t>
            </a:r>
            <a:r>
              <a:rPr lang="en-US" dirty="0" smtClean="0">
                <a:hlinkClick r:id="rId4"/>
              </a:rPr>
              <a:t>/</a:t>
            </a:r>
            <a:r>
              <a:rPr lang="en-US" dirty="0" smtClean="0"/>
              <a:t> )</a:t>
            </a:r>
          </a:p>
          <a:p>
            <a:pPr>
              <a:lnSpc>
                <a:spcPct val="150000"/>
              </a:lnSpc>
            </a:pPr>
            <a:r>
              <a:rPr lang="en-US" dirty="0" smtClean="0"/>
              <a:t>Words having only two characters (us, </a:t>
            </a:r>
            <a:r>
              <a:rPr lang="en-US" dirty="0" err="1" smtClean="0"/>
              <a:t>io</a:t>
            </a:r>
            <a:r>
              <a:rPr lang="en-US" dirty="0" smtClean="0"/>
              <a:t>, ha, </a:t>
            </a:r>
            <a:r>
              <a:rPr lang="en-US" dirty="0" err="1" smtClean="0"/>
              <a:t>etc</a:t>
            </a:r>
            <a:r>
              <a:rPr lang="en-US" dirty="0" smtClean="0"/>
              <a:t>)</a:t>
            </a:r>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1"/>
          </p:nvPr>
        </p:nvSpPr>
        <p:spPr>
          <a:xfrm>
            <a:off x="838200" y="6311900"/>
            <a:ext cx="4114800" cy="365125"/>
          </a:xfrm>
        </p:spPr>
        <p:txBody>
          <a:bodyPr/>
          <a:lstStyle/>
          <a:p>
            <a:r>
              <a:rPr lang="en-US" dirty="0" smtClean="0"/>
              <a:t>3* http://</a:t>
            </a:r>
            <a:r>
              <a:rPr lang="en-US" dirty="0" err="1" smtClean="0"/>
              <a:t>www.nltk.org</a:t>
            </a:r>
            <a:r>
              <a:rPr lang="en-US" dirty="0" smtClean="0"/>
              <a:t>/</a:t>
            </a:r>
            <a:r>
              <a:rPr lang="en-US" dirty="0" err="1" smtClean="0"/>
              <a:t>api</a:t>
            </a:r>
            <a:r>
              <a:rPr lang="en-US" dirty="0" smtClean="0"/>
              <a:t>/</a:t>
            </a:r>
            <a:r>
              <a:rPr lang="en-US" dirty="0" err="1" smtClean="0"/>
              <a:t>nltk.corpus.html</a:t>
            </a:r>
            <a:endParaRPr lang="en-US" dirty="0"/>
          </a:p>
        </p:txBody>
      </p:sp>
    </p:spTree>
    <p:extLst>
      <p:ext uri="{BB962C8B-B14F-4D97-AF65-F5344CB8AC3E}">
        <p14:creationId xmlns:p14="http://schemas.microsoft.com/office/powerpoint/2010/main" val="1938410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 </a:t>
            </a:r>
            <a:r>
              <a:rPr lang="en-US" dirty="0" err="1" smtClean="0"/>
              <a:t>Params</a:t>
            </a:r>
            <a:endParaRPr lang="en-US" dirty="0"/>
          </a:p>
        </p:txBody>
      </p:sp>
      <p:sp>
        <p:nvSpPr>
          <p:cNvPr id="3" name="Content Placeholder 2"/>
          <p:cNvSpPr>
            <a:spLocks noGrp="1"/>
          </p:cNvSpPr>
          <p:nvPr>
            <p:ph idx="1"/>
          </p:nvPr>
        </p:nvSpPr>
        <p:spPr/>
        <p:txBody>
          <a:bodyPr/>
          <a:lstStyle/>
          <a:p>
            <a:pPr>
              <a:lnSpc>
                <a:spcPct val="150000"/>
              </a:lnSpc>
            </a:pPr>
            <a:r>
              <a:rPr lang="en-US" dirty="0"/>
              <a:t>LDA with following parameters:</a:t>
            </a:r>
          </a:p>
          <a:p>
            <a:pPr>
              <a:lnSpc>
                <a:spcPct val="150000"/>
              </a:lnSpc>
            </a:pPr>
            <a:r>
              <a:rPr lang="en-US" dirty="0"/>
              <a:t>Number of topics: 1000</a:t>
            </a:r>
          </a:p>
          <a:p>
            <a:pPr>
              <a:lnSpc>
                <a:spcPct val="150000"/>
              </a:lnSpc>
            </a:pPr>
            <a:r>
              <a:rPr lang="en-US" dirty="0"/>
              <a:t>Number of batch size: 1000</a:t>
            </a:r>
          </a:p>
          <a:p>
            <a:pPr>
              <a:lnSpc>
                <a:spcPct val="150000"/>
              </a:lnSpc>
            </a:pPr>
            <a:r>
              <a:rPr lang="en-US" dirty="0"/>
              <a:t>Number of iterations: 1000</a:t>
            </a:r>
          </a:p>
          <a:p>
            <a:pPr>
              <a:lnSpc>
                <a:spcPct val="150000"/>
              </a:lnSpc>
            </a:pPr>
            <a:r>
              <a:rPr lang="en-US" dirty="0"/>
              <a:t>Training time: 01:17:54, Inference time(finding </a:t>
            </a:r>
            <a:r>
              <a:rPr lang="da-DK" dirty="0" err="1"/>
              <a:t>θ</a:t>
            </a:r>
            <a:r>
              <a:rPr lang="da-DK" baseline="-25000" dirty="0" err="1"/>
              <a:t>dk</a:t>
            </a:r>
            <a:r>
              <a:rPr lang="da-DK" dirty="0"/>
              <a:t> </a:t>
            </a:r>
            <a:r>
              <a:rPr lang="en-US" dirty="0"/>
              <a:t>): 00:16:20</a:t>
            </a:r>
          </a:p>
          <a:p>
            <a:endParaRPr lang="en-US" dirty="0"/>
          </a:p>
        </p:txBody>
      </p:sp>
    </p:spTree>
    <p:extLst>
      <p:ext uri="{BB962C8B-B14F-4D97-AF65-F5344CB8AC3E}">
        <p14:creationId xmlns:p14="http://schemas.microsoft.com/office/powerpoint/2010/main" val="20427688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pPr>
              <a:lnSpc>
                <a:spcPct val="150000"/>
              </a:lnSpc>
            </a:pPr>
            <a:r>
              <a:rPr lang="en-US" dirty="0" smtClean="0"/>
              <a:t>Divided intro three parts</a:t>
            </a:r>
          </a:p>
          <a:p>
            <a:pPr marL="514350" indent="-514350">
              <a:lnSpc>
                <a:spcPct val="150000"/>
              </a:lnSpc>
              <a:buFont typeface="+mj-lt"/>
              <a:buAutoNum type="arabicPeriod"/>
            </a:pPr>
            <a:r>
              <a:rPr lang="en-US" dirty="0">
                <a:solidFill>
                  <a:srgbClr val="FF0000"/>
                </a:solidFill>
              </a:rPr>
              <a:t>Time series graph </a:t>
            </a:r>
            <a:r>
              <a:rPr lang="en-US" dirty="0" smtClean="0">
                <a:solidFill>
                  <a:srgbClr val="FF0000"/>
                </a:solidFill>
              </a:rPr>
              <a:t>analysis</a:t>
            </a:r>
          </a:p>
          <a:p>
            <a:pPr marL="514350" indent="-514350">
              <a:lnSpc>
                <a:spcPct val="150000"/>
              </a:lnSpc>
              <a:buFont typeface="+mj-lt"/>
              <a:buAutoNum type="arabicPeriod"/>
            </a:pPr>
            <a:r>
              <a:rPr lang="en-US" dirty="0" smtClean="0"/>
              <a:t>Topics and top words</a:t>
            </a:r>
          </a:p>
          <a:p>
            <a:pPr marL="514350" indent="-514350">
              <a:lnSpc>
                <a:spcPct val="150000"/>
              </a:lnSpc>
              <a:buFont typeface="+mj-lt"/>
              <a:buAutoNum type="arabicPeriod"/>
            </a:pPr>
            <a:r>
              <a:rPr lang="en-US" dirty="0" smtClean="0"/>
              <a:t>Topics and top hashtags</a:t>
            </a:r>
          </a:p>
          <a:p>
            <a:pPr marL="514350" indent="-514350">
              <a:buFont typeface="+mj-lt"/>
              <a:buAutoNum type="arabicPeriod"/>
            </a:pPr>
            <a:endParaRPr lang="en-US" dirty="0"/>
          </a:p>
        </p:txBody>
      </p:sp>
    </p:spTree>
    <p:extLst>
      <p:ext uri="{BB962C8B-B14F-4D97-AF65-F5344CB8AC3E}">
        <p14:creationId xmlns:p14="http://schemas.microsoft.com/office/powerpoint/2010/main" val="1091808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6841"/>
            <a:ext cx="10515600" cy="862096"/>
          </a:xfrm>
        </p:spPr>
        <p:txBody>
          <a:bodyPr>
            <a:normAutofit/>
          </a:bodyPr>
          <a:lstStyle/>
          <a:p>
            <a:r>
              <a:rPr lang="en-US" dirty="0" smtClean="0"/>
              <a:t>Time Series </a:t>
            </a:r>
            <a:r>
              <a:rPr lang="en-US" dirty="0"/>
              <a:t>T</a:t>
            </a:r>
            <a:r>
              <a:rPr lang="en-US" dirty="0" smtClean="0"/>
              <a:t>opic Analysis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118937"/>
            <a:ext cx="7162800" cy="5486400"/>
          </a:xfrm>
        </p:spPr>
      </p:pic>
      <p:sp>
        <p:nvSpPr>
          <p:cNvPr id="6" name="TextBox 5"/>
          <p:cNvSpPr txBox="1"/>
          <p:nvPr/>
        </p:nvSpPr>
        <p:spPr>
          <a:xfrm>
            <a:off x="8172184" y="2380577"/>
            <a:ext cx="3564545" cy="2585323"/>
          </a:xfrm>
          <a:prstGeom prst="rect">
            <a:avLst/>
          </a:prstGeom>
          <a:noFill/>
        </p:spPr>
        <p:txBody>
          <a:bodyPr wrap="square" rtlCol="0">
            <a:spAutoFit/>
          </a:bodyPr>
          <a:lstStyle/>
          <a:p>
            <a:r>
              <a:rPr lang="en-US" dirty="0" smtClean="0"/>
              <a:t>Figure 2: Topics transition over time</a:t>
            </a:r>
          </a:p>
          <a:p>
            <a:endParaRPr lang="en-US" dirty="0"/>
          </a:p>
          <a:p>
            <a:endParaRPr lang="en-US" dirty="0" smtClean="0"/>
          </a:p>
          <a:p>
            <a:r>
              <a:rPr lang="en-US" dirty="0" smtClean="0"/>
              <a:t>Burst detection for topics and also peak e.g. “Cloud Computing” and “Super Bowl”</a:t>
            </a:r>
          </a:p>
          <a:p>
            <a:endParaRPr lang="en-US" dirty="0"/>
          </a:p>
          <a:p>
            <a:r>
              <a:rPr lang="en-US" dirty="0" smtClean="0"/>
              <a:t>Overall Popular topic detection e.g. “Egyptian Revolution”</a:t>
            </a:r>
            <a:endParaRPr lang="en-US" dirty="0"/>
          </a:p>
        </p:txBody>
      </p:sp>
      <p:sp>
        <p:nvSpPr>
          <p:cNvPr id="3" name="TextBox 2"/>
          <p:cNvSpPr txBox="1"/>
          <p:nvPr/>
        </p:nvSpPr>
        <p:spPr>
          <a:xfrm rot="16200000">
            <a:off x="-772337" y="3222238"/>
            <a:ext cx="2851743" cy="369332"/>
          </a:xfrm>
          <a:prstGeom prst="rect">
            <a:avLst/>
          </a:prstGeom>
          <a:noFill/>
        </p:spPr>
        <p:txBody>
          <a:bodyPr wrap="none" rtlCol="0">
            <a:spAutoFit/>
          </a:bodyPr>
          <a:lstStyle/>
          <a:p>
            <a:r>
              <a:rPr lang="en-US" dirty="0" smtClean="0"/>
              <a:t>Estimated number </a:t>
            </a:r>
            <a:r>
              <a:rPr lang="en-US" smtClean="0"/>
              <a:t>of tweets</a:t>
            </a:r>
            <a:endParaRPr lang="en-US"/>
          </a:p>
        </p:txBody>
      </p:sp>
    </p:spTree>
    <p:extLst>
      <p:ext uri="{BB962C8B-B14F-4D97-AF65-F5344CB8AC3E}">
        <p14:creationId xmlns:p14="http://schemas.microsoft.com/office/powerpoint/2010/main" val="403494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975" y="288758"/>
            <a:ext cx="9603275" cy="782053"/>
          </a:xfrm>
        </p:spPr>
        <p:txBody>
          <a:bodyPr>
            <a:normAutofit/>
          </a:bodyPr>
          <a:lstStyle/>
          <a:p>
            <a:r>
              <a:rPr lang="en-US" dirty="0" smtClean="0"/>
              <a:t>Time Series Topic Analysis (1)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8191264"/>
              </p:ext>
            </p:extLst>
          </p:nvPr>
        </p:nvGraphicFramePr>
        <p:xfrm>
          <a:off x="156411" y="1191126"/>
          <a:ext cx="11778915" cy="5402178"/>
        </p:xfrm>
        <a:graphic>
          <a:graphicData uri="http://schemas.openxmlformats.org/drawingml/2006/table">
            <a:tbl>
              <a:tblPr/>
              <a:tblGrid>
                <a:gridCol w="640437"/>
                <a:gridCol w="2259173"/>
                <a:gridCol w="3392248"/>
                <a:gridCol w="3453720"/>
                <a:gridCol w="2033337"/>
              </a:tblGrid>
              <a:tr h="668311">
                <a:tc>
                  <a:txBody>
                    <a:bodyPr/>
                    <a:lstStyle/>
                    <a:p>
                      <a:endParaRPr lang="en-US" sz="36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600">
                          <a:effectLst/>
                          <a:latin typeface="LinLibertineTB" charset="0"/>
                        </a:rPr>
                        <a:t>Top Words </a:t>
                      </a:r>
                      <a:endParaRPr lang="en-US" sz="36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600">
                          <a:effectLst/>
                          <a:latin typeface="LinLibertineTB" charset="0"/>
                        </a:rPr>
                        <a:t>Top hashtags </a:t>
                      </a:r>
                      <a:endParaRPr lang="en-US" sz="36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600">
                          <a:effectLst/>
                          <a:latin typeface="LinLibertineTB" charset="0"/>
                        </a:rPr>
                        <a:t>Sample Relevant Tweet </a:t>
                      </a:r>
                      <a:endParaRPr lang="en-US" sz="36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600">
                          <a:effectLst/>
                          <a:latin typeface="LinLibertineTB" charset="0"/>
                        </a:rPr>
                        <a:t>Topic Statement </a:t>
                      </a:r>
                      <a:endParaRPr lang="en-US" sz="36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1002466">
                <a:tc>
                  <a:txBody>
                    <a:bodyPr/>
                    <a:lstStyle/>
                    <a:p>
                      <a:r>
                        <a:rPr lang="ru-RU" sz="1600">
                          <a:effectLst/>
                          <a:latin typeface="LinLibertineT" charset="0"/>
                        </a:rPr>
                        <a:t>1 </a:t>
                      </a:r>
                      <a:endParaRPr lang="ru-RU" sz="36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600">
                          <a:effectLst/>
                          <a:latin typeface="LinLibertineT" charset="0"/>
                        </a:rPr>
                        <a:t>wacky, guitar, soca, ensemble, orgy </a:t>
                      </a:r>
                      <a:endParaRPr lang="en-US" sz="36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de-DE" sz="1600" dirty="0" smtClean="0">
                          <a:effectLst/>
                          <a:latin typeface="LinLibertineT" charset="0"/>
                        </a:rPr>
                        <a:t>#nmlbelieber-1/29</a:t>
                      </a:r>
                      <a:r>
                        <a:rPr lang="de-DE" sz="1600" dirty="0">
                          <a:effectLst/>
                          <a:latin typeface="LinLibertineT" charset="0"/>
                        </a:rPr>
                        <a:t>, </a:t>
                      </a:r>
                      <a:r>
                        <a:rPr lang="de-DE" sz="1600" dirty="0" smtClean="0">
                          <a:effectLst/>
                          <a:latin typeface="LinLibertineT" charset="0"/>
                        </a:rPr>
                        <a:t>#nmlbelieber-1/30</a:t>
                      </a:r>
                      <a:r>
                        <a:rPr lang="de-DE" sz="1600" dirty="0">
                          <a:effectLst/>
                          <a:latin typeface="LinLibertineT" charset="0"/>
                        </a:rPr>
                        <a:t>, </a:t>
                      </a:r>
                      <a:r>
                        <a:rPr lang="de-DE" sz="1600" dirty="0" smtClean="0">
                          <a:effectLst/>
                          <a:latin typeface="LinLibertineT" charset="0"/>
                        </a:rPr>
                        <a:t>#muchmusic-1/29</a:t>
                      </a:r>
                      <a:r>
                        <a:rPr lang="de-DE" sz="1600" dirty="0">
                          <a:effectLst/>
                          <a:latin typeface="LinLibertineT" charset="0"/>
                        </a:rPr>
                        <a:t>, </a:t>
                      </a:r>
                      <a:r>
                        <a:rPr lang="de-DE" sz="1600" dirty="0" smtClean="0">
                          <a:effectLst/>
                          <a:latin typeface="LinLibertineT" charset="0"/>
                        </a:rPr>
                        <a:t>#nml-1/29</a:t>
                      </a:r>
                      <a:r>
                        <a:rPr lang="de-DE" sz="1600" dirty="0">
                          <a:effectLst/>
                          <a:latin typeface="LinLibertineT" charset="0"/>
                        </a:rPr>
                        <a:t>, </a:t>
                      </a:r>
                      <a:r>
                        <a:rPr lang="de-DE" sz="1600" dirty="0" smtClean="0">
                          <a:effectLst/>
                          <a:latin typeface="LinLibertineT" charset="0"/>
                        </a:rPr>
                        <a:t>n#ml-1/30 </a:t>
                      </a:r>
                      <a:endParaRPr lang="de-DE" sz="36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600" dirty="0">
                          <a:effectLst/>
                          <a:latin typeface="LinLibertineT" charset="0"/>
                        </a:rPr>
                        <a:t>Justin Bieber on </a:t>
                      </a:r>
                      <a:r>
                        <a:rPr lang="en-US" sz="1600" dirty="0" err="1" smtClean="0">
                          <a:effectLst/>
                          <a:latin typeface="LinLibertineT" charset="0"/>
                        </a:rPr>
                        <a:t>NewMusicLive</a:t>
                      </a:r>
                      <a:r>
                        <a:rPr lang="en-US" sz="1600" dirty="0" smtClean="0">
                          <a:effectLst/>
                          <a:latin typeface="LinLibertineT" charset="0"/>
                        </a:rPr>
                        <a:t> </a:t>
                      </a:r>
                      <a:r>
                        <a:rPr lang="en-US" sz="1600" dirty="0">
                          <a:effectLst/>
                          <a:latin typeface="LinLibertineT" charset="0"/>
                        </a:rPr>
                        <a:t>this Tuesday has made me a NMLBELIEBER </a:t>
                      </a:r>
                      <a:endParaRPr lang="en-US" sz="36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600" dirty="0">
                          <a:effectLst/>
                          <a:latin typeface="LinLibertineT" charset="0"/>
                        </a:rPr>
                        <a:t>Justin Bieber </a:t>
                      </a:r>
                      <a:r>
                        <a:rPr lang="en-US" sz="1600" dirty="0" smtClean="0">
                          <a:effectLst/>
                          <a:latin typeface="LinLibertineT" charset="0"/>
                        </a:rPr>
                        <a:t>performed </a:t>
                      </a:r>
                      <a:r>
                        <a:rPr lang="en-US" sz="1600" dirty="0">
                          <a:effectLst/>
                          <a:latin typeface="LinLibertineT" charset="0"/>
                        </a:rPr>
                        <a:t>on New Music Live </a:t>
                      </a:r>
                      <a:endParaRPr lang="en-US" sz="36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1002466">
                <a:tc>
                  <a:txBody>
                    <a:bodyPr/>
                    <a:lstStyle/>
                    <a:p>
                      <a:r>
                        <a:rPr lang="is-IS" sz="1600">
                          <a:effectLst/>
                          <a:latin typeface="LinLibertineT" charset="0"/>
                        </a:rPr>
                        <a:t>2 </a:t>
                      </a:r>
                      <a:endParaRPr lang="is-IS" sz="36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600" dirty="0">
                          <a:effectLst/>
                          <a:latin typeface="LinLibertineT" charset="0"/>
                        </a:rPr>
                        <a:t>ugh, alcoholic, </a:t>
                      </a:r>
                      <a:r>
                        <a:rPr lang="en-US" sz="1600" dirty="0" smtClean="0">
                          <a:effectLst/>
                          <a:latin typeface="LinLibertineT" charset="0"/>
                        </a:rPr>
                        <a:t>failure</a:t>
                      </a:r>
                      <a:r>
                        <a:rPr lang="en-US" sz="1600" dirty="0">
                          <a:effectLst/>
                          <a:latin typeface="LinLibertineT" charset="0"/>
                        </a:rPr>
                        <a:t>, cans, woke </a:t>
                      </a:r>
                      <a:endParaRPr lang="en-US" sz="36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600" dirty="0" smtClean="0">
                          <a:effectLst/>
                          <a:latin typeface="LinLibertineT" charset="0"/>
                        </a:rPr>
                        <a:t>#superbowl-2/6</a:t>
                      </a:r>
                      <a:r>
                        <a:rPr lang="en-US" sz="1600" dirty="0">
                          <a:effectLst/>
                          <a:latin typeface="LinLibertineT" charset="0"/>
                        </a:rPr>
                        <a:t>, </a:t>
                      </a:r>
                      <a:r>
                        <a:rPr lang="en-US" sz="1600" dirty="0" smtClean="0">
                          <a:effectLst/>
                          <a:latin typeface="LinLibertineT" charset="0"/>
                        </a:rPr>
                        <a:t>#superbowl-2/7</a:t>
                      </a:r>
                      <a:r>
                        <a:rPr lang="en-US" sz="1600" dirty="0">
                          <a:effectLst/>
                          <a:latin typeface="LinLibertineT" charset="0"/>
                        </a:rPr>
                        <a:t>, </a:t>
                      </a:r>
                      <a:r>
                        <a:rPr lang="en-US" sz="1600" dirty="0" smtClean="0">
                          <a:effectLst/>
                          <a:latin typeface="LinLibertineT" charset="0"/>
                        </a:rPr>
                        <a:t>#steelers-2/7</a:t>
                      </a:r>
                      <a:r>
                        <a:rPr lang="en-US" sz="1600" dirty="0">
                          <a:effectLst/>
                          <a:latin typeface="LinLibertineT" charset="0"/>
                        </a:rPr>
                        <a:t>, </a:t>
                      </a:r>
                      <a:r>
                        <a:rPr lang="en-US" sz="1600" dirty="0" smtClean="0">
                          <a:effectLst/>
                          <a:latin typeface="LinLibertineT" charset="0"/>
                        </a:rPr>
                        <a:t>#steelers-2/6</a:t>
                      </a:r>
                      <a:r>
                        <a:rPr lang="en-US" sz="1600" dirty="0">
                          <a:effectLst/>
                          <a:latin typeface="LinLibertineT" charset="0"/>
                        </a:rPr>
                        <a:t>, </a:t>
                      </a:r>
                      <a:r>
                        <a:rPr lang="en-US" sz="1600" dirty="0" smtClean="0">
                          <a:effectLst/>
                          <a:latin typeface="LinLibertineT" charset="0"/>
                        </a:rPr>
                        <a:t>#sb45-2/7 </a:t>
                      </a:r>
                      <a:endParaRPr lang="en-US" sz="36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600">
                          <a:effectLst/>
                          <a:latin typeface="LinLibertineT" charset="0"/>
                        </a:rPr>
                        <a:t>There are many Super Bowl Parties this Sunday around the Plymouth area at the bars and restaurants. </a:t>
                      </a:r>
                      <a:endParaRPr lang="en-US" sz="36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600">
                          <a:effectLst/>
                          <a:latin typeface="LinLibertineT" charset="0"/>
                        </a:rPr>
                        <a:t>Super bowl parties </a:t>
                      </a:r>
                      <a:endParaRPr lang="en-US" sz="36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724003">
                <a:tc>
                  <a:txBody>
                    <a:bodyPr/>
                    <a:lstStyle/>
                    <a:p>
                      <a:r>
                        <a:rPr lang="en-US" sz="1600">
                          <a:effectLst/>
                          <a:latin typeface="LinLibertineT" charset="0"/>
                        </a:rPr>
                        <a:t>3 </a:t>
                      </a:r>
                      <a:endParaRPr lang="en-US" sz="36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600" dirty="0">
                          <a:effectLst/>
                          <a:latin typeface="LinLibertineT" charset="0"/>
                        </a:rPr>
                        <a:t>oil, </a:t>
                      </a:r>
                      <a:r>
                        <a:rPr lang="en-US" sz="1600" dirty="0" err="1">
                          <a:effectLst/>
                          <a:latin typeface="LinLibertineT" charset="0"/>
                        </a:rPr>
                        <a:t>obama</a:t>
                      </a:r>
                      <a:r>
                        <a:rPr lang="en-US" sz="1600" dirty="0">
                          <a:effectLst/>
                          <a:latin typeface="LinLibertineT" charset="0"/>
                        </a:rPr>
                        <a:t>, </a:t>
                      </a:r>
                      <a:r>
                        <a:rPr lang="en-US" sz="1600" dirty="0" err="1">
                          <a:effectLst/>
                          <a:latin typeface="LinLibertineT" charset="0"/>
                        </a:rPr>
                        <a:t>cnn</a:t>
                      </a:r>
                      <a:r>
                        <a:rPr lang="en-US" sz="1600" dirty="0">
                          <a:effectLst/>
                          <a:latin typeface="LinLibertineT" charset="0"/>
                        </a:rPr>
                        <a:t>, </a:t>
                      </a:r>
                      <a:r>
                        <a:rPr lang="en-US" sz="1600" dirty="0" smtClean="0">
                          <a:effectLst/>
                          <a:latin typeface="LinLibertineT" charset="0"/>
                        </a:rPr>
                        <a:t>funding</a:t>
                      </a:r>
                      <a:r>
                        <a:rPr lang="en-US" sz="1600" dirty="0">
                          <a:effectLst/>
                          <a:latin typeface="LinLibertineT" charset="0"/>
                        </a:rPr>
                        <a:t>, response </a:t>
                      </a:r>
                      <a:endParaRPr lang="en-US" sz="36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600" dirty="0" smtClean="0">
                          <a:effectLst/>
                          <a:latin typeface="LinLibertineT" charset="0"/>
                        </a:rPr>
                        <a:t>#cars-2/3</a:t>
                      </a:r>
                      <a:r>
                        <a:rPr lang="en-US" sz="1600" dirty="0">
                          <a:effectLst/>
                          <a:latin typeface="LinLibertineT" charset="0"/>
                        </a:rPr>
                        <a:t>, </a:t>
                      </a:r>
                      <a:r>
                        <a:rPr lang="en-US" sz="1600" dirty="0" smtClean="0">
                          <a:effectLst/>
                          <a:latin typeface="LinLibertineT" charset="0"/>
                        </a:rPr>
                        <a:t>#cars-2/7</a:t>
                      </a:r>
                      <a:r>
                        <a:rPr lang="en-US" sz="1600" dirty="0">
                          <a:effectLst/>
                          <a:latin typeface="LinLibertineT" charset="0"/>
                        </a:rPr>
                        <a:t>, </a:t>
                      </a:r>
                      <a:r>
                        <a:rPr lang="en-US" sz="1600" dirty="0" smtClean="0">
                          <a:effectLst/>
                          <a:latin typeface="LinLibertineT" charset="0"/>
                        </a:rPr>
                        <a:t>#us-2/1</a:t>
                      </a:r>
                      <a:r>
                        <a:rPr lang="en-US" sz="1600" dirty="0">
                          <a:effectLst/>
                          <a:latin typeface="LinLibertineT" charset="0"/>
                        </a:rPr>
                        <a:t>, </a:t>
                      </a:r>
                      <a:r>
                        <a:rPr lang="en-US" sz="1600" dirty="0" smtClean="0">
                          <a:effectLst/>
                          <a:latin typeface="LinLibertineT" charset="0"/>
                        </a:rPr>
                        <a:t>#whatif-1/27</a:t>
                      </a:r>
                      <a:r>
                        <a:rPr lang="en-US" sz="1600" dirty="0">
                          <a:effectLst/>
                          <a:latin typeface="LinLibertineT" charset="0"/>
                        </a:rPr>
                        <a:t>, </a:t>
                      </a:r>
                      <a:r>
                        <a:rPr lang="en-US" sz="1600" dirty="0" smtClean="0">
                          <a:effectLst/>
                          <a:latin typeface="LinLibertineT" charset="0"/>
                        </a:rPr>
                        <a:t>#us-1/29 </a:t>
                      </a:r>
                      <a:endParaRPr lang="en-US" sz="36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600">
                          <a:effectLst/>
                          <a:latin typeface="LinLibertineT" charset="0"/>
                        </a:rPr>
                        <a:t>NYTimes: Obama’s Bid to End Oil Subsidies Revives Debate </a:t>
                      </a:r>
                      <a:endParaRPr lang="en-US" sz="36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600">
                          <a:effectLst/>
                          <a:latin typeface="LinLibertineT" charset="0"/>
                        </a:rPr>
                        <a:t>Oil price subsidy statement by obama </a:t>
                      </a:r>
                      <a:endParaRPr lang="en-US" sz="36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1002466">
                <a:tc>
                  <a:txBody>
                    <a:bodyPr/>
                    <a:lstStyle/>
                    <a:p>
                      <a:r>
                        <a:rPr lang="en-US" sz="1600">
                          <a:effectLst/>
                          <a:latin typeface="LinLibertineT" charset="0"/>
                        </a:rPr>
                        <a:t>4 </a:t>
                      </a:r>
                      <a:endParaRPr lang="en-US" sz="36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600" dirty="0">
                          <a:effectLst/>
                          <a:latin typeface="LinLibertineT" charset="0"/>
                        </a:rPr>
                        <a:t>computing, could- </a:t>
                      </a:r>
                      <a:r>
                        <a:rPr lang="en-US" sz="1600" dirty="0" err="1">
                          <a:effectLst/>
                          <a:latin typeface="LinLibertineT" charset="0"/>
                        </a:rPr>
                        <a:t>computingexpo</a:t>
                      </a:r>
                      <a:r>
                        <a:rPr lang="en-US" sz="1600" dirty="0">
                          <a:effectLst/>
                          <a:latin typeface="LinLibertineT" charset="0"/>
                        </a:rPr>
                        <a:t>, billion, </a:t>
                      </a:r>
                      <a:r>
                        <a:rPr lang="en-US" sz="1600" dirty="0" smtClean="0">
                          <a:effectLst/>
                          <a:latin typeface="LinLibertineT" charset="0"/>
                        </a:rPr>
                        <a:t>infrastructure</a:t>
                      </a:r>
                      <a:r>
                        <a:rPr lang="en-US" sz="1600" dirty="0">
                          <a:effectLst/>
                          <a:latin typeface="LinLibertineT" charset="0"/>
                        </a:rPr>
                        <a:t>, </a:t>
                      </a:r>
                      <a:r>
                        <a:rPr lang="en-US" sz="1600" dirty="0" err="1">
                          <a:effectLst/>
                          <a:latin typeface="LinLibertineT" charset="0"/>
                        </a:rPr>
                        <a:t>inc</a:t>
                      </a:r>
                      <a:r>
                        <a:rPr lang="en-US" sz="1600" dirty="0">
                          <a:effectLst/>
                          <a:latin typeface="LinLibertineT" charset="0"/>
                        </a:rPr>
                        <a:t> </a:t>
                      </a:r>
                      <a:endParaRPr lang="en-US" sz="36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600" dirty="0" smtClean="0">
                          <a:effectLst/>
                          <a:latin typeface="LinLibertineT" charset="0"/>
                        </a:rPr>
                        <a:t>#cloud-1/28</a:t>
                      </a:r>
                      <a:r>
                        <a:rPr lang="en-US" sz="1600" dirty="0">
                          <a:effectLst/>
                          <a:latin typeface="LinLibertineT" charset="0"/>
                        </a:rPr>
                        <a:t>, </a:t>
                      </a:r>
                      <a:r>
                        <a:rPr lang="en-US" sz="1600" dirty="0" smtClean="0">
                          <a:effectLst/>
                          <a:latin typeface="LinLibertineT" charset="0"/>
                        </a:rPr>
                        <a:t>#news-2/3</a:t>
                      </a:r>
                      <a:r>
                        <a:rPr lang="en-US" sz="1600" dirty="0">
                          <a:effectLst/>
                          <a:latin typeface="LinLibertineT" charset="0"/>
                        </a:rPr>
                        <a:t>, </a:t>
                      </a:r>
                      <a:r>
                        <a:rPr lang="en-US" sz="1600" dirty="0" smtClean="0">
                          <a:effectLst/>
                          <a:latin typeface="LinLibertineT" charset="0"/>
                        </a:rPr>
                        <a:t>#cloud-1/29</a:t>
                      </a:r>
                      <a:r>
                        <a:rPr lang="en-US" sz="1600" dirty="0">
                          <a:effectLst/>
                          <a:latin typeface="LinLibertineT" charset="0"/>
                        </a:rPr>
                        <a:t>, </a:t>
                      </a:r>
                      <a:r>
                        <a:rPr lang="en-US" sz="1600" dirty="0" smtClean="0">
                          <a:effectLst/>
                          <a:latin typeface="LinLibertineT" charset="0"/>
                        </a:rPr>
                        <a:t>#cloud-2/2</a:t>
                      </a:r>
                      <a:r>
                        <a:rPr lang="en-US" sz="1600" dirty="0">
                          <a:effectLst/>
                          <a:latin typeface="LinLibertineT" charset="0"/>
                        </a:rPr>
                        <a:t>, </a:t>
                      </a:r>
                      <a:r>
                        <a:rPr lang="en-US" sz="1600" dirty="0" smtClean="0">
                          <a:effectLst/>
                          <a:latin typeface="LinLibertineT" charset="0"/>
                        </a:rPr>
                        <a:t>#services-2/2 </a:t>
                      </a:r>
                      <a:endParaRPr lang="en-US" sz="36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600">
                          <a:effectLst/>
                          <a:latin typeface="LinLibertineT" charset="0"/>
                        </a:rPr>
                        <a:t>Data Center Links: PEER 1, Telx, IBM, Unisys: IBM Launches $42 Million Cloud Computing Cente... </a:t>
                      </a:r>
                      <a:endParaRPr lang="en-US" sz="36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600">
                          <a:effectLst/>
                          <a:latin typeface="LinLibertineT" charset="0"/>
                        </a:rPr>
                        <a:t>Cloud Computing service launch by IBM </a:t>
                      </a:r>
                      <a:endParaRPr lang="en-US" sz="36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1002466">
                <a:tc>
                  <a:txBody>
                    <a:bodyPr/>
                    <a:lstStyle/>
                    <a:p>
                      <a:r>
                        <a:rPr lang="en-US" sz="1600">
                          <a:effectLst/>
                          <a:latin typeface="LinLibertineT" charset="0"/>
                        </a:rPr>
                        <a:t>5 </a:t>
                      </a:r>
                      <a:endParaRPr lang="en-US" sz="36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600" dirty="0">
                          <a:effectLst/>
                          <a:latin typeface="LinLibertineT" charset="0"/>
                        </a:rPr>
                        <a:t>news, video, </a:t>
                      </a:r>
                      <a:r>
                        <a:rPr lang="en-US" sz="1600" dirty="0" err="1" smtClean="0">
                          <a:effectLst/>
                          <a:latin typeface="LinLibertineT" charset="0"/>
                        </a:rPr>
                        <a:t>facebook</a:t>
                      </a:r>
                      <a:r>
                        <a:rPr lang="en-US" sz="1600" dirty="0">
                          <a:effectLst/>
                          <a:latin typeface="LinLibertineT" charset="0"/>
                        </a:rPr>
                        <a:t>, live, blog </a:t>
                      </a:r>
                      <a:endParaRPr lang="en-US" sz="36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hu-HU" sz="1600" dirty="0" smtClean="0">
                          <a:effectLst/>
                          <a:latin typeface="LinLibertineT" charset="0"/>
                        </a:rPr>
                        <a:t>#egypt-1/31</a:t>
                      </a:r>
                      <a:r>
                        <a:rPr lang="hu-HU" sz="1600" dirty="0">
                          <a:effectLst/>
                          <a:latin typeface="LinLibertineT" charset="0"/>
                        </a:rPr>
                        <a:t>, </a:t>
                      </a:r>
                      <a:r>
                        <a:rPr lang="hu-HU" sz="1600" dirty="0" smtClean="0">
                          <a:effectLst/>
                          <a:latin typeface="LinLibertineT" charset="0"/>
                        </a:rPr>
                        <a:t>#jan25-2/2</a:t>
                      </a:r>
                      <a:r>
                        <a:rPr lang="hu-HU" sz="1600" dirty="0">
                          <a:effectLst/>
                          <a:latin typeface="LinLibertineT" charset="0"/>
                        </a:rPr>
                        <a:t>, </a:t>
                      </a:r>
                      <a:r>
                        <a:rPr lang="hu-HU" sz="1600" dirty="0" smtClean="0">
                          <a:effectLst/>
                          <a:latin typeface="LinLibertineT" charset="0"/>
                        </a:rPr>
                        <a:t>#jan25- </a:t>
                      </a:r>
                      <a:r>
                        <a:rPr lang="hu-HU" sz="1600" dirty="0">
                          <a:effectLst/>
                          <a:latin typeface="LinLibertineT" charset="0"/>
                        </a:rPr>
                        <a:t>2/1, </a:t>
                      </a:r>
                      <a:r>
                        <a:rPr lang="hu-HU" sz="1600" dirty="0" smtClean="0">
                          <a:effectLst/>
                          <a:latin typeface="LinLibertineT" charset="0"/>
                        </a:rPr>
                        <a:t>#egypt-1/29</a:t>
                      </a:r>
                      <a:r>
                        <a:rPr lang="hu-HU" sz="1600" dirty="0">
                          <a:effectLst/>
                          <a:latin typeface="LinLibertineT" charset="0"/>
                        </a:rPr>
                        <a:t>, </a:t>
                      </a:r>
                      <a:r>
                        <a:rPr lang="hu-HU" sz="1600" dirty="0" smtClean="0">
                          <a:effectLst/>
                          <a:latin typeface="LinLibertineT" charset="0"/>
                        </a:rPr>
                        <a:t>#egypt-2/1 </a:t>
                      </a:r>
                      <a:endParaRPr lang="hu-HU" sz="36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600">
                          <a:effectLst/>
                          <a:latin typeface="LinLibertineT" charset="0"/>
                        </a:rPr>
                        <a:t>"Internet is a gift from God for all of ""Egyptians"". They shut it down and We were just ""Gyptians" </a:t>
                      </a:r>
                      <a:endParaRPr lang="en-US" sz="36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600" dirty="0">
                          <a:effectLst/>
                          <a:latin typeface="LinLibertineT" charset="0"/>
                        </a:rPr>
                        <a:t>Social Media played an important role in </a:t>
                      </a:r>
                      <a:r>
                        <a:rPr lang="en-US" sz="1600" dirty="0" smtClean="0">
                          <a:effectLst/>
                          <a:latin typeface="LinLibertineT" charset="0"/>
                        </a:rPr>
                        <a:t>Egyptian </a:t>
                      </a:r>
                      <a:r>
                        <a:rPr lang="en-US" sz="1600" dirty="0">
                          <a:effectLst/>
                          <a:latin typeface="LinLibertineT" charset="0"/>
                        </a:rPr>
                        <a:t>revolution </a:t>
                      </a:r>
                      <a:endParaRPr lang="en-US" sz="36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96451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243070"/>
            <a:ext cx="10423967" cy="787078"/>
          </a:xfrm>
        </p:spPr>
        <p:txBody>
          <a:bodyPr/>
          <a:lstStyle/>
          <a:p>
            <a:pPr algn="ctr"/>
            <a:r>
              <a:rPr lang="en-US" dirty="0" smtClean="0"/>
              <a:t>Topics and Top </a:t>
            </a:r>
            <a:r>
              <a:rPr lang="en-US" dirty="0"/>
              <a:t>W</a:t>
            </a:r>
            <a:r>
              <a:rPr lang="en-US" dirty="0" smtClean="0"/>
              <a:t>ords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3777043"/>
              </p:ext>
            </p:extLst>
          </p:nvPr>
        </p:nvGraphicFramePr>
        <p:xfrm>
          <a:off x="280201" y="1261640"/>
          <a:ext cx="11539959" cy="5029200"/>
        </p:xfrm>
        <a:graphic>
          <a:graphicData uri="http://schemas.openxmlformats.org/drawingml/2006/table">
            <a:tbl>
              <a:tblPr/>
              <a:tblGrid>
                <a:gridCol w="731436"/>
                <a:gridCol w="1676692"/>
                <a:gridCol w="9131831"/>
              </a:tblGrid>
              <a:tr h="746216">
                <a:tc>
                  <a:txBody>
                    <a:bodyPr/>
                    <a:lstStyle/>
                    <a:p>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b="1" dirty="0">
                          <a:effectLst/>
                          <a:latin typeface="LinLibertineTB" charset="0"/>
                        </a:rPr>
                        <a:t>Topic </a:t>
                      </a:r>
                      <a:endParaRPr lang="en-US" sz="4400" b="1"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b="1" dirty="0">
                          <a:effectLst/>
                          <a:latin typeface="LinLibertineTB" charset="0"/>
                        </a:rPr>
                        <a:t>Top words </a:t>
                      </a:r>
                      <a:endParaRPr lang="en-US" sz="4400" b="1"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388033">
                <a:tc>
                  <a:txBody>
                    <a:bodyPr/>
                    <a:lstStyle/>
                    <a:p>
                      <a:r>
                        <a:rPr lang="ru-RU" sz="2000" dirty="0">
                          <a:effectLst/>
                          <a:latin typeface="LinLibertineT" charset="0"/>
                        </a:rPr>
                        <a:t>1 </a:t>
                      </a:r>
                      <a:endParaRPr lang="ru-RU"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a:effectLst/>
                          <a:latin typeface="LinLibertineT" charset="0"/>
                        </a:rPr>
                        <a:t>Music </a:t>
                      </a:r>
                      <a:endParaRPr lang="en-US" sz="44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a:effectLst/>
                          <a:latin typeface="LinLibertineT" charset="0"/>
                        </a:rPr>
                        <a:t>song, listening, club, track, right, ra- dio, home, hot, high, ill </a:t>
                      </a:r>
                      <a:endParaRPr lang="en-US" sz="44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388033">
                <a:tc>
                  <a:txBody>
                    <a:bodyPr/>
                    <a:lstStyle/>
                    <a:p>
                      <a:r>
                        <a:rPr lang="is-IS" sz="2000" dirty="0">
                          <a:effectLst/>
                          <a:latin typeface="LinLibertineT" charset="0"/>
                        </a:rPr>
                        <a:t>2 </a:t>
                      </a:r>
                      <a:endParaRPr lang="is-I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a:effectLst/>
                          <a:latin typeface="LinLibertineT" charset="0"/>
                        </a:rPr>
                        <a:t>Education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a:effectLst/>
                          <a:latin typeface="LinLibertineT" charset="0"/>
                        </a:rPr>
                        <a:t>learning, education, past, language, driven, brush, lessons, intelligent, digg, arts </a:t>
                      </a:r>
                      <a:endParaRPr lang="en-US" sz="44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686519">
                <a:tc>
                  <a:txBody>
                    <a:bodyPr/>
                    <a:lstStyle/>
                    <a:p>
                      <a:r>
                        <a:rPr lang="en-US" sz="2000" dirty="0">
                          <a:effectLst/>
                          <a:latin typeface="LinLibertineT" charset="0"/>
                        </a:rPr>
                        <a:t>3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nb-NO" sz="2000">
                          <a:effectLst/>
                          <a:latin typeface="LinLibertineT" charset="0"/>
                        </a:rPr>
                        <a:t>USA </a:t>
                      </a:r>
                      <a:endParaRPr lang="nb-NO" sz="44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a:effectLst/>
                          <a:latin typeface="LinLibertineT" charset="0"/>
                        </a:rPr>
                        <a:t>american, gov, spread, brotherhood, reform, barackobama, decades, democracy, 500, damon </a:t>
                      </a:r>
                      <a:endParaRPr lang="en-US" sz="44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388033">
                <a:tc>
                  <a:txBody>
                    <a:bodyPr/>
                    <a:lstStyle/>
                    <a:p>
                      <a:r>
                        <a:rPr lang="en-US" sz="2000" dirty="0">
                          <a:effectLst/>
                          <a:latin typeface="LinLibertineT" charset="0"/>
                        </a:rPr>
                        <a:t>4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a:effectLst/>
                          <a:latin typeface="LinLibertineT" charset="0"/>
                        </a:rPr>
                        <a:t>Climate </a:t>
                      </a:r>
                      <a:endParaRPr lang="en-US" sz="44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a:effectLst/>
                          <a:latin typeface="LinLibertineT" charset="0"/>
                        </a:rPr>
                        <a:t>moon, fine, weather, baro, rising, speed, officialkimora, waning, sun- rises, mostly </a:t>
                      </a:r>
                      <a:endParaRPr lang="en-US" sz="44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388033">
                <a:tc>
                  <a:txBody>
                    <a:bodyPr/>
                    <a:lstStyle/>
                    <a:p>
                      <a:r>
                        <a:rPr lang="en-US" sz="2000" dirty="0">
                          <a:effectLst/>
                          <a:latin typeface="LinLibertineT" charset="0"/>
                        </a:rPr>
                        <a:t>5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a:effectLst/>
                          <a:latin typeface="LinLibertineT" charset="0"/>
                        </a:rPr>
                        <a:t>Gadgets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err="1">
                          <a:effectLst/>
                          <a:latin typeface="LinLibertineT" charset="0"/>
                        </a:rPr>
                        <a:t>gps</a:t>
                      </a:r>
                      <a:r>
                        <a:rPr lang="en-US" sz="2000" dirty="0">
                          <a:effectLst/>
                          <a:latin typeface="LinLibertineT" charset="0"/>
                        </a:rPr>
                        <a:t>, laptop, battery, watch, charger, </a:t>
                      </a:r>
                      <a:r>
                        <a:rPr lang="en-US" sz="2000" dirty="0" err="1">
                          <a:effectLst/>
                          <a:latin typeface="LinLibertineT" charset="0"/>
                        </a:rPr>
                        <a:t>nike</a:t>
                      </a:r>
                      <a:r>
                        <a:rPr lang="en-US" sz="2000" dirty="0">
                          <a:effectLst/>
                          <a:latin typeface="LinLibertineT" charset="0"/>
                        </a:rPr>
                        <a:t>, </a:t>
                      </a:r>
                      <a:r>
                        <a:rPr lang="en-US" sz="2000" dirty="0" err="1">
                          <a:effectLst/>
                          <a:latin typeface="LinLibertineT" charset="0"/>
                        </a:rPr>
                        <a:t>wifi</a:t>
                      </a:r>
                      <a:r>
                        <a:rPr lang="en-US" sz="2000" dirty="0">
                          <a:effectLst/>
                          <a:latin typeface="LinLibertineT" charset="0"/>
                        </a:rPr>
                        <a:t>, tablet, color, high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388033">
                <a:tc>
                  <a:txBody>
                    <a:bodyPr/>
                    <a:lstStyle/>
                    <a:p>
                      <a:r>
                        <a:rPr lang="en-US" sz="2000">
                          <a:effectLst/>
                          <a:latin typeface="LinLibertineT" charset="0"/>
                        </a:rPr>
                        <a:t>6 </a:t>
                      </a:r>
                      <a:endParaRPr lang="en-US" sz="44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a:effectLst/>
                          <a:latin typeface="LinLibertineT" charset="0"/>
                        </a:rPr>
                        <a:t>Football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a:effectLst/>
                          <a:latin typeface="LinLibertineT" charset="0"/>
                        </a:rPr>
                        <a:t>deal, suarez, club, carroll, kenny, player, transfer, players, request, luis </a:t>
                      </a:r>
                      <a:endParaRPr lang="en-US" sz="44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388033">
                <a:tc>
                  <a:txBody>
                    <a:bodyPr/>
                    <a:lstStyle/>
                    <a:p>
                      <a:r>
                        <a:rPr lang="ru-RU" sz="2000">
                          <a:effectLst/>
                          <a:latin typeface="LinLibertineT" charset="0"/>
                        </a:rPr>
                        <a:t>7 </a:t>
                      </a:r>
                      <a:endParaRPr lang="ru-RU" sz="44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a:effectLst/>
                          <a:latin typeface="LinLibertineT" charset="0"/>
                        </a:rPr>
                        <a:t>Justin Bieber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a:effectLst/>
                          <a:latin typeface="LinLibertineT" charset="0"/>
                        </a:rPr>
                        <a:t>newmusiclive, justin, bieber, made, tuesday, say, pattie, beiber, till, be- lieber </a:t>
                      </a:r>
                      <a:endParaRPr lang="en-US" sz="44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388033">
                <a:tc>
                  <a:txBody>
                    <a:bodyPr/>
                    <a:lstStyle/>
                    <a:p>
                      <a:r>
                        <a:rPr lang="en-US" sz="2000">
                          <a:effectLst/>
                          <a:latin typeface="LinLibertineT" charset="0"/>
                        </a:rPr>
                        <a:t>8 </a:t>
                      </a:r>
                      <a:endParaRPr lang="en-US" sz="44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a:effectLst/>
                          <a:latin typeface="LinLibertineT" charset="0"/>
                        </a:rPr>
                        <a:t>Photography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a:effectLst/>
                          <a:latin typeface="LinLibertineT" charset="0"/>
                        </a:rPr>
                        <a:t>photos, m4w, gallery, photographer, camera, w4m, stunning, fleur, pho- tographic, kitty </a:t>
                      </a:r>
                      <a:endParaRPr lang="en-US" sz="44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388033">
                <a:tc>
                  <a:txBody>
                    <a:bodyPr/>
                    <a:lstStyle/>
                    <a:p>
                      <a:r>
                        <a:rPr lang="fi-FI" sz="2000">
                          <a:effectLst/>
                          <a:latin typeface="LinLibertineT" charset="0"/>
                        </a:rPr>
                        <a:t>9 </a:t>
                      </a:r>
                      <a:endParaRPr lang="fi-FI" sz="44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a:effectLst/>
                          <a:latin typeface="LinLibertineT" charset="0"/>
                        </a:rPr>
                        <a:t>Gaming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a:effectLst/>
                          <a:latin typeface="LinLibertineT" charset="0"/>
                        </a:rPr>
                        <a:t>xbox, trailer, ops, 360, famous, beta, protests, capcom, unlocked, brief </a:t>
                      </a:r>
                      <a:endParaRPr lang="en-US" sz="44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388033">
                <a:tc>
                  <a:txBody>
                    <a:bodyPr/>
                    <a:lstStyle/>
                    <a:p>
                      <a:r>
                        <a:rPr lang="is-IS" sz="2000">
                          <a:effectLst/>
                          <a:latin typeface="LinLibertineT" charset="0"/>
                        </a:rPr>
                        <a:t>10 </a:t>
                      </a:r>
                      <a:endParaRPr lang="is-IS" sz="44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a:effectLst/>
                          <a:latin typeface="LinLibertineT" charset="0"/>
                        </a:rPr>
                        <a:t>Violence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a:effectLst/>
                          <a:latin typeface="LinLibertineT" charset="0"/>
                        </a:rPr>
                        <a:t>kills, dead, weekly, iron, headshots, transforming, architects, slayer, tix, attack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3958543" y="6337666"/>
            <a:ext cx="5104434" cy="369332"/>
          </a:xfrm>
          <a:prstGeom prst="rect">
            <a:avLst/>
          </a:prstGeom>
          <a:noFill/>
        </p:spPr>
        <p:txBody>
          <a:bodyPr wrap="square" rtlCol="0">
            <a:spAutoFit/>
          </a:bodyPr>
          <a:lstStyle/>
          <a:p>
            <a:r>
              <a:rPr lang="en-US" dirty="0" smtClean="0"/>
              <a:t>Table 1: Top words </a:t>
            </a:r>
            <a:r>
              <a:rPr lang="en-US" smtClean="0"/>
              <a:t>of topics</a:t>
            </a:r>
            <a:endParaRPr lang="en-US"/>
          </a:p>
        </p:txBody>
      </p:sp>
    </p:spTree>
    <p:extLst>
      <p:ext uri="{BB962C8B-B14F-4D97-AF65-F5344CB8AC3E}">
        <p14:creationId xmlns:p14="http://schemas.microsoft.com/office/powerpoint/2010/main" val="444248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746"/>
            <a:ext cx="10515600" cy="926759"/>
          </a:xfrm>
        </p:spPr>
        <p:txBody>
          <a:bodyPr/>
          <a:lstStyle/>
          <a:p>
            <a:pPr algn="ctr"/>
            <a:r>
              <a:rPr lang="en-US" dirty="0" smtClean="0"/>
              <a:t>Topics and Top </a:t>
            </a:r>
            <a:r>
              <a:rPr lang="en-US" dirty="0"/>
              <a:t>H</a:t>
            </a:r>
            <a:r>
              <a:rPr lang="en-US" dirty="0" smtClean="0"/>
              <a:t>ashtags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8462581"/>
              </p:ext>
            </p:extLst>
          </p:nvPr>
        </p:nvGraphicFramePr>
        <p:xfrm>
          <a:off x="326020" y="1042504"/>
          <a:ext cx="11539960" cy="5353289"/>
        </p:xfrm>
        <a:graphic>
          <a:graphicData uri="http://schemas.openxmlformats.org/drawingml/2006/table">
            <a:tbl>
              <a:tblPr/>
              <a:tblGrid>
                <a:gridCol w="604413"/>
                <a:gridCol w="1824342"/>
                <a:gridCol w="9111205"/>
              </a:tblGrid>
              <a:tr h="764755">
                <a:tc>
                  <a:txBody>
                    <a:bodyPr/>
                    <a:lstStyle/>
                    <a:p>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b="1" dirty="0">
                          <a:effectLst/>
                          <a:latin typeface="LinLibertineTB" charset="0"/>
                        </a:rPr>
                        <a:t>Topic </a:t>
                      </a:r>
                      <a:endParaRPr lang="en-US" sz="4400" b="1"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b="1" dirty="0">
                          <a:effectLst/>
                          <a:latin typeface="LinLibertineTB" charset="0"/>
                        </a:rPr>
                        <a:t>Top </a:t>
                      </a:r>
                      <a:r>
                        <a:rPr lang="en-US" sz="2000" b="1" dirty="0" smtClean="0">
                          <a:effectLst/>
                          <a:latin typeface="LinLibertineTB" charset="0"/>
                        </a:rPr>
                        <a:t>hashtags</a:t>
                      </a:r>
                      <a:r>
                        <a:rPr lang="en-US" sz="2000" b="1" baseline="0" dirty="0" smtClean="0">
                          <a:effectLst/>
                          <a:latin typeface="LinLibertineTB" charset="0"/>
                        </a:rPr>
                        <a:t> </a:t>
                      </a:r>
                      <a:r>
                        <a:rPr lang="mr-IN" sz="2000" b="1" baseline="0" dirty="0" smtClean="0">
                          <a:effectLst/>
                          <a:latin typeface="LinLibertineTB" charset="0"/>
                        </a:rPr>
                        <a:t>–</a:t>
                      </a:r>
                      <a:r>
                        <a:rPr lang="en-US" sz="2000" b="1" baseline="0" dirty="0" smtClean="0">
                          <a:effectLst/>
                          <a:latin typeface="LinLibertineTB" charset="0"/>
                        </a:rPr>
                        <a:t>month/date</a:t>
                      </a:r>
                      <a:endParaRPr lang="en-US" sz="4400" b="1"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397673">
                <a:tc>
                  <a:txBody>
                    <a:bodyPr/>
                    <a:lstStyle/>
                    <a:p>
                      <a:r>
                        <a:rPr lang="ru-RU" sz="2000" dirty="0">
                          <a:effectLst/>
                          <a:latin typeface="LinLibertineT" charset="0"/>
                        </a:rPr>
                        <a:t>1 </a:t>
                      </a:r>
                      <a:endParaRPr lang="ru-RU"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a:effectLst/>
                          <a:latin typeface="LinLibertineT" charset="0"/>
                        </a:rPr>
                        <a:t>Music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smtClean="0">
                          <a:effectLst/>
                          <a:latin typeface="LinLibertineT" charset="0"/>
                        </a:rPr>
                        <a:t>#nowplaying-2/3</a:t>
                      </a:r>
                      <a:r>
                        <a:rPr lang="en-US" sz="2000" dirty="0">
                          <a:effectLst/>
                          <a:latin typeface="LinLibertineT" charset="0"/>
                        </a:rPr>
                        <a:t>, </a:t>
                      </a:r>
                      <a:r>
                        <a:rPr lang="en-US" sz="2000" dirty="0" smtClean="0">
                          <a:effectLst/>
                          <a:latin typeface="LinLibertineT" charset="0"/>
                        </a:rPr>
                        <a:t>#</a:t>
                      </a:r>
                      <a:r>
                        <a:rPr lang="en-US" sz="2000" dirty="0" err="1" smtClean="0">
                          <a:effectLst/>
                          <a:latin typeface="LinLibertineT" charset="0"/>
                        </a:rPr>
                        <a:t>nowplaying</a:t>
                      </a:r>
                      <a:r>
                        <a:rPr lang="en-US" sz="2000" dirty="0" smtClean="0">
                          <a:effectLst/>
                          <a:latin typeface="LinLibertineT" charset="0"/>
                        </a:rPr>
                        <a:t>- </a:t>
                      </a:r>
                      <a:r>
                        <a:rPr lang="en-US" sz="2000" dirty="0">
                          <a:effectLst/>
                          <a:latin typeface="LinLibertineT" charset="0"/>
                        </a:rPr>
                        <a:t>2/8, </a:t>
                      </a:r>
                      <a:r>
                        <a:rPr lang="en-US" sz="2000" dirty="0" smtClean="0">
                          <a:effectLst/>
                          <a:latin typeface="LinLibertineT" charset="0"/>
                        </a:rPr>
                        <a:t>#np-1/27</a:t>
                      </a:r>
                      <a:r>
                        <a:rPr lang="en-US" sz="2000" dirty="0">
                          <a:effectLst/>
                          <a:latin typeface="LinLibertineT" charset="0"/>
                        </a:rPr>
                        <a:t>, </a:t>
                      </a:r>
                      <a:r>
                        <a:rPr lang="en-US" sz="2000" dirty="0" smtClean="0">
                          <a:effectLst/>
                          <a:latin typeface="LinLibertineT" charset="0"/>
                        </a:rPr>
                        <a:t>#nowplaying-1/27</a:t>
                      </a:r>
                      <a:r>
                        <a:rPr lang="en-US" sz="2000" dirty="0">
                          <a:effectLst/>
                          <a:latin typeface="LinLibertineT" charset="0"/>
                        </a:rPr>
                        <a:t>, </a:t>
                      </a:r>
                      <a:r>
                        <a:rPr lang="en-US" sz="2000" dirty="0" smtClean="0">
                          <a:effectLst/>
                          <a:latin typeface="LinLibertineT" charset="0"/>
                        </a:rPr>
                        <a:t>#nowplaying-2/2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703575">
                <a:tc>
                  <a:txBody>
                    <a:bodyPr/>
                    <a:lstStyle/>
                    <a:p>
                      <a:r>
                        <a:rPr lang="is-IS" sz="2000" dirty="0">
                          <a:effectLst/>
                          <a:latin typeface="LinLibertineT" charset="0"/>
                        </a:rPr>
                        <a:t>2 </a:t>
                      </a:r>
                      <a:endParaRPr lang="is-I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a:effectLst/>
                          <a:latin typeface="LinLibertineT" charset="0"/>
                        </a:rPr>
                        <a:t>Education </a:t>
                      </a:r>
                      <a:endParaRPr lang="en-US" sz="44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smtClean="0">
                          <a:effectLst/>
                          <a:latin typeface="LinLibertineT" charset="0"/>
                        </a:rPr>
                        <a:t>#8days-2/3</a:t>
                      </a:r>
                      <a:r>
                        <a:rPr lang="en-US" sz="2000" dirty="0">
                          <a:effectLst/>
                          <a:latin typeface="LinLibertineT" charset="0"/>
                        </a:rPr>
                        <a:t>, </a:t>
                      </a:r>
                      <a:r>
                        <a:rPr lang="en-US" sz="2000" dirty="0" smtClean="0">
                          <a:effectLst/>
                          <a:latin typeface="LinLibertineT" charset="0"/>
                        </a:rPr>
                        <a:t>#bring5friends-1/23</a:t>
                      </a:r>
                      <a:r>
                        <a:rPr lang="en-US" sz="2000" dirty="0">
                          <a:effectLst/>
                          <a:latin typeface="LinLibertineT" charset="0"/>
                        </a:rPr>
                        <a:t>, </a:t>
                      </a:r>
                      <a:r>
                        <a:rPr lang="en-US" sz="2000" dirty="0" smtClean="0">
                          <a:effectLst/>
                          <a:latin typeface="LinLibertineT" charset="0"/>
                        </a:rPr>
                        <a:t>#happybirthdayharry-2/1</a:t>
                      </a:r>
                      <a:r>
                        <a:rPr lang="en-US" sz="2000" dirty="0">
                          <a:effectLst/>
                          <a:latin typeface="LinLibertineT" charset="0"/>
                        </a:rPr>
                        <a:t>, </a:t>
                      </a:r>
                      <a:r>
                        <a:rPr lang="en-US" sz="2000" dirty="0" smtClean="0">
                          <a:effectLst/>
                          <a:latin typeface="LinLibertineT" charset="0"/>
                        </a:rPr>
                        <a:t>#twitition-1/27</a:t>
                      </a:r>
                      <a:r>
                        <a:rPr lang="en-US" sz="2000" dirty="0">
                          <a:effectLst/>
                          <a:latin typeface="LinLibertineT" charset="0"/>
                        </a:rPr>
                        <a:t>, </a:t>
                      </a:r>
                      <a:r>
                        <a:rPr lang="en-US" sz="2000" dirty="0" smtClean="0">
                          <a:effectLst/>
                          <a:latin typeface="LinLibertineT" charset="0"/>
                        </a:rPr>
                        <a:t>#welovestyles-1/23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397673">
                <a:tc>
                  <a:txBody>
                    <a:bodyPr/>
                    <a:lstStyle/>
                    <a:p>
                      <a:r>
                        <a:rPr lang="en-US" sz="2000" dirty="0">
                          <a:effectLst/>
                          <a:latin typeface="LinLibertineT" charset="0"/>
                        </a:rPr>
                        <a:t>3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nb-NO" sz="2000">
                          <a:effectLst/>
                          <a:latin typeface="LinLibertineT" charset="0"/>
                        </a:rPr>
                        <a:t>USA </a:t>
                      </a:r>
                      <a:endParaRPr lang="nb-NO" sz="440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smtClean="0">
                          <a:effectLst/>
                          <a:latin typeface="LinLibertineT" charset="0"/>
                        </a:rPr>
                        <a:t>#egypt’s-2/5</a:t>
                      </a:r>
                      <a:r>
                        <a:rPr lang="en-US" sz="2000" dirty="0">
                          <a:effectLst/>
                          <a:latin typeface="LinLibertineT" charset="0"/>
                        </a:rPr>
                        <a:t>, </a:t>
                      </a:r>
                      <a:r>
                        <a:rPr lang="en-US" sz="2000" dirty="0" smtClean="0">
                          <a:effectLst/>
                          <a:latin typeface="LinLibertineT" charset="0"/>
                        </a:rPr>
                        <a:t>#egypt-1/28</a:t>
                      </a:r>
                      <a:r>
                        <a:rPr lang="en-US" sz="2000" dirty="0">
                          <a:effectLst/>
                          <a:latin typeface="LinLibertineT" charset="0"/>
                        </a:rPr>
                        <a:t>, </a:t>
                      </a:r>
                      <a:r>
                        <a:rPr lang="en-US" sz="2000" dirty="0" smtClean="0">
                          <a:effectLst/>
                          <a:latin typeface="LinLibertineT" charset="0"/>
                        </a:rPr>
                        <a:t>#scariestwordsever-2/5</a:t>
                      </a:r>
                      <a:r>
                        <a:rPr lang="en-US" sz="2000" dirty="0">
                          <a:effectLst/>
                          <a:latin typeface="LinLibertineT" charset="0"/>
                        </a:rPr>
                        <a:t>, </a:t>
                      </a:r>
                      <a:r>
                        <a:rPr lang="en-US" sz="2000" dirty="0" smtClean="0">
                          <a:effectLst/>
                          <a:latin typeface="LinLibertineT" charset="0"/>
                        </a:rPr>
                        <a:t>#jan25-1/29</a:t>
                      </a:r>
                      <a:r>
                        <a:rPr lang="en-US" sz="2000" dirty="0">
                          <a:effectLst/>
                          <a:latin typeface="LinLibertineT" charset="0"/>
                        </a:rPr>
                        <a:t>, </a:t>
                      </a:r>
                      <a:r>
                        <a:rPr lang="en-US" sz="2000" dirty="0" smtClean="0">
                          <a:effectLst/>
                          <a:latin typeface="LinLibertineT" charset="0"/>
                        </a:rPr>
                        <a:t>#sfo-2/6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397673">
                <a:tc>
                  <a:txBody>
                    <a:bodyPr/>
                    <a:lstStyle/>
                    <a:p>
                      <a:r>
                        <a:rPr lang="en-US" sz="2000" dirty="0">
                          <a:effectLst/>
                          <a:latin typeface="LinLibertineT" charset="0"/>
                        </a:rPr>
                        <a:t>4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a:effectLst/>
                          <a:latin typeface="LinLibertineT" charset="0"/>
                        </a:rPr>
                        <a:t>Climate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smtClean="0">
                          <a:effectLst/>
                          <a:latin typeface="LinLibertineT" charset="0"/>
                        </a:rPr>
                        <a:t>#news-1/32</a:t>
                      </a:r>
                      <a:r>
                        <a:rPr lang="en-US" sz="2000" dirty="0">
                          <a:effectLst/>
                          <a:latin typeface="LinLibertineT" charset="0"/>
                        </a:rPr>
                        <a:t>, </a:t>
                      </a:r>
                      <a:r>
                        <a:rPr lang="en-US" sz="2000" dirty="0" smtClean="0">
                          <a:effectLst/>
                          <a:latin typeface="LinLibertineT" charset="0"/>
                        </a:rPr>
                        <a:t>#nowwatching-2/4</a:t>
                      </a:r>
                      <a:r>
                        <a:rPr lang="en-US" sz="2000" dirty="0">
                          <a:effectLst/>
                          <a:latin typeface="LinLibertineT" charset="0"/>
                        </a:rPr>
                        <a:t>, </a:t>
                      </a:r>
                      <a:r>
                        <a:rPr lang="en-US" sz="2000" dirty="0" smtClean="0">
                          <a:effectLst/>
                          <a:latin typeface="LinLibertineT" charset="0"/>
                        </a:rPr>
                        <a:t>#aquarius-2/2</a:t>
                      </a:r>
                      <a:r>
                        <a:rPr lang="en-US" sz="2000" dirty="0">
                          <a:effectLst/>
                          <a:latin typeface="LinLibertineT" charset="0"/>
                        </a:rPr>
                        <a:t>, </a:t>
                      </a:r>
                      <a:r>
                        <a:rPr lang="en-US" sz="2000" dirty="0" smtClean="0">
                          <a:effectLst/>
                          <a:latin typeface="LinLibertineT" charset="0"/>
                        </a:rPr>
                        <a:t>#zodiacfacts-2/1</a:t>
                      </a:r>
                      <a:r>
                        <a:rPr lang="en-US" sz="2000" dirty="0">
                          <a:effectLst/>
                          <a:latin typeface="LinLibertineT" charset="0"/>
                        </a:rPr>
                        <a:t>, </a:t>
                      </a:r>
                      <a:r>
                        <a:rPr lang="en-US" sz="2000" dirty="0" smtClean="0">
                          <a:effectLst/>
                          <a:latin typeface="LinLibertineT" charset="0"/>
                        </a:rPr>
                        <a:t>#unknownwhat-1/26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703575">
                <a:tc>
                  <a:txBody>
                    <a:bodyPr/>
                    <a:lstStyle/>
                    <a:p>
                      <a:r>
                        <a:rPr lang="en-US" sz="2000" dirty="0">
                          <a:effectLst/>
                          <a:latin typeface="LinLibertineT" charset="0"/>
                        </a:rPr>
                        <a:t>5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a:effectLst/>
                          <a:latin typeface="LinLibertineT" charset="0"/>
                        </a:rPr>
                        <a:t>Gadgets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smtClean="0">
                          <a:effectLst/>
                          <a:latin typeface="LinLibertineT" charset="0"/>
                        </a:rPr>
                        <a:t>#twalue-1/25</a:t>
                      </a:r>
                      <a:r>
                        <a:rPr lang="en-US" sz="2000" dirty="0">
                          <a:effectLst/>
                          <a:latin typeface="LinLibertineT" charset="0"/>
                        </a:rPr>
                        <a:t>, </a:t>
                      </a:r>
                      <a:r>
                        <a:rPr lang="en-US" sz="2000" dirty="0" smtClean="0">
                          <a:effectLst/>
                          <a:latin typeface="LinLibertineT" charset="0"/>
                        </a:rPr>
                        <a:t>#lfc-1/30</a:t>
                      </a:r>
                      <a:r>
                        <a:rPr lang="en-US" sz="2000" dirty="0">
                          <a:effectLst/>
                          <a:latin typeface="LinLibertineT" charset="0"/>
                        </a:rPr>
                        <a:t>, </a:t>
                      </a:r>
                      <a:r>
                        <a:rPr lang="en-US" sz="2000" dirty="0" smtClean="0">
                          <a:effectLst/>
                          <a:latin typeface="LinLibertineT" charset="0"/>
                        </a:rPr>
                        <a:t>#americanidol-1/27</a:t>
                      </a:r>
                      <a:r>
                        <a:rPr lang="en-US" sz="2000" dirty="0">
                          <a:effectLst/>
                          <a:latin typeface="LinLibertineT" charset="0"/>
                        </a:rPr>
                        <a:t>, </a:t>
                      </a:r>
                      <a:r>
                        <a:rPr lang="en-US" sz="2000" dirty="0" smtClean="0">
                          <a:effectLst/>
                          <a:latin typeface="LinLibertineT" charset="0"/>
                        </a:rPr>
                        <a:t>#teamfollowback-2/8</a:t>
                      </a:r>
                      <a:r>
                        <a:rPr lang="en-US" sz="2000" dirty="0">
                          <a:effectLst/>
                          <a:latin typeface="LinLibertineT" charset="0"/>
                        </a:rPr>
                        <a:t>, </a:t>
                      </a:r>
                      <a:r>
                        <a:rPr lang="en-US" sz="2000" dirty="0" smtClean="0">
                          <a:effectLst/>
                          <a:latin typeface="LinLibertineT" charset="0"/>
                        </a:rPr>
                        <a:t>#worstpickuplines-2/2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397673">
                <a:tc>
                  <a:txBody>
                    <a:bodyPr/>
                    <a:lstStyle/>
                    <a:p>
                      <a:r>
                        <a:rPr lang="en-US" sz="2000" dirty="0">
                          <a:effectLst/>
                          <a:latin typeface="LinLibertineT" charset="0"/>
                        </a:rPr>
                        <a:t>6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a:effectLst/>
                          <a:latin typeface="LinLibertineT" charset="0"/>
                        </a:rPr>
                        <a:t>Football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smtClean="0">
                          <a:effectLst/>
                          <a:latin typeface="LinLibertineT" charset="0"/>
                        </a:rPr>
                        <a:t>#</a:t>
                      </a:r>
                      <a:r>
                        <a:rPr lang="mr-IN" sz="2000" dirty="0" smtClean="0">
                          <a:effectLst/>
                          <a:latin typeface="LinLibertineT" charset="0"/>
                        </a:rPr>
                        <a:t>gwo-1/29</a:t>
                      </a:r>
                      <a:r>
                        <a:rPr lang="mr-IN" sz="2000" dirty="0">
                          <a:effectLst/>
                          <a:latin typeface="LinLibertineT" charset="0"/>
                        </a:rPr>
                        <a:t>, </a:t>
                      </a:r>
                      <a:r>
                        <a:rPr lang="en-US" sz="2000" dirty="0" smtClean="0">
                          <a:effectLst/>
                          <a:latin typeface="LinLibertineT" charset="0"/>
                        </a:rPr>
                        <a:t>#</a:t>
                      </a:r>
                      <a:r>
                        <a:rPr lang="mr-IN" sz="2000" dirty="0" smtClean="0">
                          <a:effectLst/>
                          <a:latin typeface="LinLibertineT" charset="0"/>
                        </a:rPr>
                        <a:t>mbteamcl-2/2</a:t>
                      </a:r>
                      <a:r>
                        <a:rPr lang="mr-IN" sz="2000" dirty="0">
                          <a:effectLst/>
                          <a:latin typeface="LinLibertineT" charset="0"/>
                        </a:rPr>
                        <a:t>, </a:t>
                      </a:r>
                      <a:r>
                        <a:rPr lang="en-US" sz="2000" dirty="0" smtClean="0">
                          <a:effectLst/>
                          <a:latin typeface="LinLibertineT" charset="0"/>
                        </a:rPr>
                        <a:t>#</a:t>
                      </a:r>
                      <a:r>
                        <a:rPr lang="mr-IN" sz="2000" dirty="0" smtClean="0">
                          <a:effectLst/>
                          <a:latin typeface="LinLibertineT" charset="0"/>
                        </a:rPr>
                        <a:t>global-2/7</a:t>
                      </a:r>
                      <a:r>
                        <a:rPr lang="mr-IN" sz="2000" dirty="0">
                          <a:effectLst/>
                          <a:latin typeface="LinLibertineT" charset="0"/>
                        </a:rPr>
                        <a:t>, </a:t>
                      </a:r>
                      <a:r>
                        <a:rPr lang="en-US" sz="2000" dirty="0" smtClean="0">
                          <a:effectLst/>
                          <a:latin typeface="LinLibertineT" charset="0"/>
                        </a:rPr>
                        <a:t>#</a:t>
                      </a:r>
                      <a:r>
                        <a:rPr lang="mr-IN" sz="2000" dirty="0" smtClean="0">
                          <a:effectLst/>
                          <a:latin typeface="LinLibertineT" charset="0"/>
                        </a:rPr>
                        <a:t>nufc-1/31</a:t>
                      </a:r>
                      <a:r>
                        <a:rPr lang="mr-IN" sz="2000" dirty="0">
                          <a:effectLst/>
                          <a:latin typeface="LinLibertineT" charset="0"/>
                        </a:rPr>
                        <a:t>, </a:t>
                      </a:r>
                      <a:r>
                        <a:rPr lang="en-US" sz="2000" dirty="0" smtClean="0">
                          <a:effectLst/>
                          <a:latin typeface="LinLibertineT" charset="0"/>
                        </a:rPr>
                        <a:t>#</a:t>
                      </a:r>
                      <a:r>
                        <a:rPr lang="mr-IN" sz="2000" dirty="0" smtClean="0">
                          <a:effectLst/>
                          <a:latin typeface="LinLibertineT" charset="0"/>
                        </a:rPr>
                        <a:t>aquarius-1/26 </a:t>
                      </a:r>
                      <a:endParaRPr lang="mr-IN"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397673">
                <a:tc>
                  <a:txBody>
                    <a:bodyPr/>
                    <a:lstStyle/>
                    <a:p>
                      <a:r>
                        <a:rPr lang="ru-RU" sz="2000" dirty="0">
                          <a:effectLst/>
                          <a:latin typeface="LinLibertineT" charset="0"/>
                        </a:rPr>
                        <a:t>7 </a:t>
                      </a:r>
                      <a:endParaRPr lang="ru-RU"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a:effectLst/>
                          <a:latin typeface="LinLibertineT" charset="0"/>
                        </a:rPr>
                        <a:t>Justin Bieber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smtClean="0">
                          <a:effectLst/>
                          <a:latin typeface="LinLibertineT" charset="0"/>
                        </a:rPr>
                        <a:t>#nmlbelieber-1/28</a:t>
                      </a:r>
                      <a:r>
                        <a:rPr lang="en-US" sz="2000" dirty="0">
                          <a:effectLst/>
                          <a:latin typeface="LinLibertineT" charset="0"/>
                        </a:rPr>
                        <a:t>, </a:t>
                      </a:r>
                      <a:r>
                        <a:rPr lang="en-US" sz="2000" dirty="0" smtClean="0">
                          <a:effectLst/>
                          <a:latin typeface="LinLibertineT" charset="0"/>
                        </a:rPr>
                        <a:t>#hosting-2/4</a:t>
                      </a:r>
                      <a:r>
                        <a:rPr lang="en-US" sz="2000" dirty="0">
                          <a:effectLst/>
                          <a:latin typeface="LinLibertineT" charset="0"/>
                        </a:rPr>
                        <a:t>, </a:t>
                      </a:r>
                      <a:r>
                        <a:rPr lang="en-US" sz="2000" dirty="0" smtClean="0">
                          <a:effectLst/>
                          <a:latin typeface="LinLibertineT" charset="0"/>
                        </a:rPr>
                        <a:t>#hosting-1/29</a:t>
                      </a:r>
                      <a:r>
                        <a:rPr lang="en-US" sz="2000" dirty="0">
                          <a:effectLst/>
                          <a:latin typeface="LinLibertineT" charset="0"/>
                        </a:rPr>
                        <a:t>, </a:t>
                      </a:r>
                      <a:r>
                        <a:rPr lang="en-US" sz="2000" dirty="0" smtClean="0">
                          <a:effectLst/>
                          <a:latin typeface="LinLibertineT" charset="0"/>
                        </a:rPr>
                        <a:t>#muchmusic-1/31</a:t>
                      </a:r>
                      <a:r>
                        <a:rPr lang="en-US" sz="2000" dirty="0">
                          <a:effectLst/>
                          <a:latin typeface="LinLibertineT" charset="0"/>
                        </a:rPr>
                        <a:t>, </a:t>
                      </a:r>
                      <a:r>
                        <a:rPr lang="en-US" sz="2000" dirty="0" smtClean="0">
                          <a:effectLst/>
                          <a:latin typeface="LinLibertineT" charset="0"/>
                        </a:rPr>
                        <a:t>#hosting-2/5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397673">
                <a:tc>
                  <a:txBody>
                    <a:bodyPr/>
                    <a:lstStyle/>
                    <a:p>
                      <a:r>
                        <a:rPr lang="en-US" sz="2000" dirty="0">
                          <a:effectLst/>
                          <a:latin typeface="LinLibertineT" charset="0"/>
                        </a:rPr>
                        <a:t>8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smtClean="0">
                          <a:effectLst/>
                          <a:latin typeface="LinLibertineT" charset="0"/>
                        </a:rPr>
                        <a:t>Photography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smtClean="0">
                          <a:effectLst/>
                          <a:latin typeface="LinLibertineT" charset="0"/>
                        </a:rPr>
                        <a:t>#news-1/23</a:t>
                      </a:r>
                      <a:r>
                        <a:rPr lang="en-US" sz="2000" dirty="0">
                          <a:effectLst/>
                          <a:latin typeface="LinLibertineT" charset="0"/>
                        </a:rPr>
                        <a:t>, </a:t>
                      </a:r>
                      <a:r>
                        <a:rPr lang="en-US" sz="2000" dirty="0" smtClean="0">
                          <a:effectLst/>
                          <a:latin typeface="LinLibertineT" charset="0"/>
                        </a:rPr>
                        <a:t>#thegame-2/2</a:t>
                      </a:r>
                      <a:r>
                        <a:rPr lang="en-US" sz="2000" dirty="0">
                          <a:effectLst/>
                          <a:latin typeface="LinLibertineT" charset="0"/>
                        </a:rPr>
                        <a:t>, </a:t>
                      </a:r>
                      <a:r>
                        <a:rPr lang="en-US" sz="2000" dirty="0" smtClean="0">
                          <a:effectLst/>
                          <a:latin typeface="LinLibertineT" charset="0"/>
                        </a:rPr>
                        <a:t>#np-2/2</a:t>
                      </a:r>
                      <a:r>
                        <a:rPr lang="en-US" sz="2000" dirty="0">
                          <a:effectLst/>
                          <a:latin typeface="LinLibertineT" charset="0"/>
                        </a:rPr>
                        <a:t>, </a:t>
                      </a:r>
                      <a:r>
                        <a:rPr lang="en-US" sz="2000" dirty="0" smtClean="0">
                          <a:effectLst/>
                          <a:latin typeface="LinLibertineT" charset="0"/>
                        </a:rPr>
                        <a:t>#fail-2/7</a:t>
                      </a:r>
                      <a:r>
                        <a:rPr lang="en-US" sz="2000" dirty="0">
                          <a:effectLst/>
                          <a:latin typeface="LinLibertineT" charset="0"/>
                        </a:rPr>
                        <a:t>, </a:t>
                      </a:r>
                      <a:r>
                        <a:rPr lang="en-US" sz="2000" dirty="0" smtClean="0">
                          <a:effectLst/>
                          <a:latin typeface="LinLibertineT" charset="0"/>
                        </a:rPr>
                        <a:t>#neversaynever3d-1/24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397673">
                <a:tc>
                  <a:txBody>
                    <a:bodyPr/>
                    <a:lstStyle/>
                    <a:p>
                      <a:r>
                        <a:rPr lang="fi-FI" sz="2000" dirty="0">
                          <a:effectLst/>
                          <a:latin typeface="LinLibertineT" charset="0"/>
                        </a:rPr>
                        <a:t>9 </a:t>
                      </a:r>
                      <a:endParaRPr lang="fi-FI"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a:effectLst/>
                          <a:latin typeface="LinLibertineT" charset="0"/>
                        </a:rPr>
                        <a:t>Gaming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smtClean="0">
                          <a:effectLst/>
                          <a:latin typeface="LinLibertineT" charset="0"/>
                        </a:rPr>
                        <a:t>#twibbon-1/24</a:t>
                      </a:r>
                      <a:r>
                        <a:rPr lang="en-US" sz="2000" dirty="0">
                          <a:effectLst/>
                          <a:latin typeface="LinLibertineT" charset="0"/>
                        </a:rPr>
                        <a:t>, </a:t>
                      </a:r>
                      <a:r>
                        <a:rPr lang="en-US" sz="2000" dirty="0" smtClean="0">
                          <a:effectLst/>
                          <a:latin typeface="LinLibertineT" charset="0"/>
                        </a:rPr>
                        <a:t>#twibbon-2/7</a:t>
                      </a:r>
                      <a:r>
                        <a:rPr lang="en-US" sz="2000" dirty="0">
                          <a:effectLst/>
                          <a:latin typeface="LinLibertineT" charset="0"/>
                        </a:rPr>
                        <a:t>, </a:t>
                      </a:r>
                      <a:r>
                        <a:rPr lang="en-US" sz="2000" dirty="0" smtClean="0">
                          <a:effectLst/>
                          <a:latin typeface="LinLibertineT" charset="0"/>
                        </a:rPr>
                        <a:t>#magistream-2/5</a:t>
                      </a:r>
                      <a:r>
                        <a:rPr lang="en-US" sz="2000" dirty="0">
                          <a:effectLst/>
                          <a:latin typeface="LinLibertineT" charset="0"/>
                        </a:rPr>
                        <a:t>, </a:t>
                      </a:r>
                      <a:r>
                        <a:rPr lang="en-US" sz="2000" dirty="0" smtClean="0">
                          <a:effectLst/>
                          <a:latin typeface="LinLibertineT" charset="0"/>
                        </a:rPr>
                        <a:t>#blackandyellow-2/7</a:t>
                      </a:r>
                      <a:r>
                        <a:rPr lang="en-US" sz="2000" dirty="0">
                          <a:effectLst/>
                          <a:latin typeface="LinLibertineT" charset="0"/>
                        </a:rPr>
                        <a:t>, </a:t>
                      </a:r>
                      <a:r>
                        <a:rPr lang="en-US" sz="2000" dirty="0" smtClean="0">
                          <a:effectLst/>
                          <a:latin typeface="LinLibertineT" charset="0"/>
                        </a:rPr>
                        <a:t>#thegame-2/2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r h="397673">
                <a:tc>
                  <a:txBody>
                    <a:bodyPr/>
                    <a:lstStyle/>
                    <a:p>
                      <a:r>
                        <a:rPr lang="is-IS" sz="2000" dirty="0">
                          <a:effectLst/>
                          <a:latin typeface="LinLibertineT" charset="0"/>
                        </a:rPr>
                        <a:t>10 </a:t>
                      </a:r>
                      <a:endParaRPr lang="is-I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a:effectLst/>
                          <a:latin typeface="LinLibertineT" charset="0"/>
                        </a:rPr>
                        <a:t>Violence </a:t>
                      </a:r>
                      <a:endParaRPr lang="en-US"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2000" dirty="0" smtClean="0">
                          <a:effectLst/>
                          <a:latin typeface="LinLibertineT" charset="0"/>
                        </a:rPr>
                        <a:t>#</a:t>
                      </a:r>
                      <a:r>
                        <a:rPr lang="mr-IN" sz="2000" dirty="0" smtClean="0">
                          <a:effectLst/>
                          <a:latin typeface="LinLibertineT" charset="0"/>
                        </a:rPr>
                        <a:t>jan25-2/2</a:t>
                      </a:r>
                      <a:r>
                        <a:rPr lang="mr-IN" sz="2000" dirty="0">
                          <a:effectLst/>
                          <a:latin typeface="LinLibertineT" charset="0"/>
                        </a:rPr>
                        <a:t>, </a:t>
                      </a:r>
                      <a:r>
                        <a:rPr lang="en-US" sz="2000" dirty="0" smtClean="0">
                          <a:effectLst/>
                          <a:latin typeface="LinLibertineT" charset="0"/>
                        </a:rPr>
                        <a:t>#</a:t>
                      </a:r>
                      <a:r>
                        <a:rPr lang="mr-IN" sz="2000" dirty="0" smtClean="0">
                          <a:effectLst/>
                          <a:latin typeface="LinLibertineT" charset="0"/>
                        </a:rPr>
                        <a:t>egypt-2/3</a:t>
                      </a:r>
                      <a:r>
                        <a:rPr lang="mr-IN" sz="2000" dirty="0">
                          <a:effectLst/>
                          <a:latin typeface="LinLibertineT" charset="0"/>
                        </a:rPr>
                        <a:t>, </a:t>
                      </a:r>
                      <a:r>
                        <a:rPr lang="en-US" sz="2000" dirty="0" smtClean="0">
                          <a:effectLst/>
                          <a:latin typeface="LinLibertineT" charset="0"/>
                        </a:rPr>
                        <a:t>#</a:t>
                      </a:r>
                      <a:r>
                        <a:rPr lang="mr-IN" sz="2000" dirty="0" smtClean="0">
                          <a:effectLst/>
                          <a:latin typeface="LinLibertineT" charset="0"/>
                        </a:rPr>
                        <a:t>jan25-2/1</a:t>
                      </a:r>
                      <a:r>
                        <a:rPr lang="mr-IN" sz="2000" dirty="0">
                          <a:effectLst/>
                          <a:latin typeface="LinLibertineT" charset="0"/>
                        </a:rPr>
                        <a:t>, </a:t>
                      </a:r>
                      <a:r>
                        <a:rPr lang="en-US" sz="2000" dirty="0" smtClean="0">
                          <a:effectLst/>
                          <a:latin typeface="LinLibertineT" charset="0"/>
                        </a:rPr>
                        <a:t>#</a:t>
                      </a:r>
                      <a:r>
                        <a:rPr lang="mr-IN" sz="2000" dirty="0" smtClean="0">
                          <a:effectLst/>
                          <a:latin typeface="LinLibertineT" charset="0"/>
                        </a:rPr>
                        <a:t>jan25-2/4</a:t>
                      </a:r>
                      <a:r>
                        <a:rPr lang="mr-IN" sz="2000" dirty="0">
                          <a:effectLst/>
                          <a:latin typeface="LinLibertineT" charset="0"/>
                        </a:rPr>
                        <a:t>, </a:t>
                      </a:r>
                      <a:r>
                        <a:rPr lang="en-US" sz="2000" dirty="0" smtClean="0">
                          <a:effectLst/>
                          <a:latin typeface="LinLibertineT" charset="0"/>
                        </a:rPr>
                        <a:t>#</a:t>
                      </a:r>
                      <a:r>
                        <a:rPr lang="mr-IN" sz="2000" dirty="0" smtClean="0">
                          <a:effectLst/>
                          <a:latin typeface="LinLibertineT" charset="0"/>
                        </a:rPr>
                        <a:t>jan25-2/3 </a:t>
                      </a:r>
                      <a:endParaRPr lang="mr-IN" sz="4400"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4285687" y="6390786"/>
            <a:ext cx="3620625" cy="369332"/>
          </a:xfrm>
          <a:prstGeom prst="rect">
            <a:avLst/>
          </a:prstGeom>
          <a:noFill/>
        </p:spPr>
        <p:txBody>
          <a:bodyPr wrap="square" rtlCol="0">
            <a:spAutoFit/>
          </a:bodyPr>
          <a:lstStyle/>
          <a:p>
            <a:r>
              <a:rPr lang="en-US" dirty="0" smtClean="0"/>
              <a:t>Table 2: Top hashtags of topics</a:t>
            </a:r>
            <a:endParaRPr lang="en-US" dirty="0"/>
          </a:p>
        </p:txBody>
      </p:sp>
    </p:spTree>
    <p:extLst>
      <p:ext uri="{BB962C8B-B14F-4D97-AF65-F5344CB8AC3E}">
        <p14:creationId xmlns:p14="http://schemas.microsoft.com/office/powerpoint/2010/main" val="1874881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778"/>
            <a:ext cx="10515600" cy="922254"/>
          </a:xfrm>
        </p:spPr>
        <p:txBody>
          <a:bodyPr/>
          <a:lstStyle/>
          <a:p>
            <a:r>
              <a:rPr lang="en-US" dirty="0" smtClean="0"/>
              <a:t>Population Graph</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155032"/>
            <a:ext cx="7134727" cy="5496945"/>
          </a:xfrm>
        </p:spPr>
      </p:pic>
      <p:sp>
        <p:nvSpPr>
          <p:cNvPr id="7" name="TextBox 6"/>
          <p:cNvSpPr txBox="1"/>
          <p:nvPr/>
        </p:nvSpPr>
        <p:spPr>
          <a:xfrm>
            <a:off x="8111290" y="2636592"/>
            <a:ext cx="3104147" cy="1754326"/>
          </a:xfrm>
          <a:prstGeom prst="rect">
            <a:avLst/>
          </a:prstGeom>
          <a:noFill/>
        </p:spPr>
        <p:txBody>
          <a:bodyPr wrap="square" rtlCol="0">
            <a:spAutoFit/>
          </a:bodyPr>
          <a:lstStyle/>
          <a:p>
            <a:pPr>
              <a:lnSpc>
                <a:spcPct val="150000"/>
              </a:lnSpc>
            </a:pPr>
            <a:r>
              <a:rPr lang="en-US" dirty="0" smtClean="0"/>
              <a:t>From Table 1 and Table 2: </a:t>
            </a:r>
          </a:p>
          <a:p>
            <a:pPr>
              <a:lnSpc>
                <a:spcPct val="150000"/>
              </a:lnSpc>
            </a:pPr>
            <a:r>
              <a:rPr lang="en-US" dirty="0" smtClean="0"/>
              <a:t>Topic Music, USA and Violence are shown here in time series graph</a:t>
            </a:r>
            <a:endParaRPr lang="en-US" dirty="0"/>
          </a:p>
        </p:txBody>
      </p:sp>
    </p:spTree>
    <p:extLst>
      <p:ext uri="{BB962C8B-B14F-4D97-AF65-F5344CB8AC3E}">
        <p14:creationId xmlns:p14="http://schemas.microsoft.com/office/powerpoint/2010/main" val="1127209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Conclusion</a:t>
            </a:r>
            <a:endParaRPr lang="en-US" dirty="0"/>
          </a:p>
        </p:txBody>
      </p:sp>
      <p:sp>
        <p:nvSpPr>
          <p:cNvPr id="3" name="Content Placeholder 2"/>
          <p:cNvSpPr>
            <a:spLocks noGrp="1"/>
          </p:cNvSpPr>
          <p:nvPr>
            <p:ph idx="1"/>
          </p:nvPr>
        </p:nvSpPr>
        <p:spPr>
          <a:xfrm>
            <a:off x="838200" y="1325563"/>
            <a:ext cx="10515600" cy="5214937"/>
          </a:xfrm>
        </p:spPr>
        <p:txBody>
          <a:bodyPr>
            <a:normAutofit/>
          </a:bodyPr>
          <a:lstStyle/>
          <a:p>
            <a:pPr>
              <a:lnSpc>
                <a:spcPct val="150000"/>
              </a:lnSpc>
            </a:pPr>
            <a:r>
              <a:rPr lang="en-US" dirty="0" smtClean="0"/>
              <a:t>Used original machinery of LDA along with hashtag pooling</a:t>
            </a:r>
          </a:p>
          <a:p>
            <a:pPr>
              <a:lnSpc>
                <a:spcPct val="150000"/>
              </a:lnSpc>
            </a:pPr>
            <a:r>
              <a:rPr lang="en-US" dirty="0" smtClean="0">
                <a:solidFill>
                  <a:srgbClr val="FF0000"/>
                </a:solidFill>
              </a:rPr>
              <a:t>Showed the advantage of day hashtag pooling </a:t>
            </a:r>
          </a:p>
          <a:p>
            <a:pPr>
              <a:lnSpc>
                <a:spcPct val="150000"/>
              </a:lnSpc>
            </a:pPr>
            <a:r>
              <a:rPr lang="en-US" dirty="0"/>
              <a:t>P</a:t>
            </a:r>
            <a:r>
              <a:rPr lang="en-US" dirty="0" smtClean="0"/>
              <a:t>roposed a method which can extract </a:t>
            </a:r>
            <a:r>
              <a:rPr lang="en-US" dirty="0" smtClean="0">
                <a:solidFill>
                  <a:srgbClr val="FF0000"/>
                </a:solidFill>
              </a:rPr>
              <a:t>time series topics trends </a:t>
            </a:r>
            <a:r>
              <a:rPr lang="en-US" dirty="0" smtClean="0"/>
              <a:t>using LDA trained on high number of topics which DTM can’t do because of high computational cost</a:t>
            </a:r>
            <a:endParaRPr lang="en-US" dirty="0"/>
          </a:p>
          <a:p>
            <a:pPr>
              <a:lnSpc>
                <a:spcPct val="150000"/>
              </a:lnSpc>
            </a:pPr>
            <a:r>
              <a:rPr lang="en-US" dirty="0" smtClean="0"/>
              <a:t>Not only can detect bursty topics but also can extract the level and interval of burstiness</a:t>
            </a:r>
          </a:p>
          <a:p>
            <a:endParaRPr lang="en-US" dirty="0" smtClean="0"/>
          </a:p>
        </p:txBody>
      </p:sp>
    </p:spTree>
    <p:extLst>
      <p:ext uri="{BB962C8B-B14F-4D97-AF65-F5344CB8AC3E}">
        <p14:creationId xmlns:p14="http://schemas.microsoft.com/office/powerpoint/2010/main" val="2073402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2022"/>
            <a:ext cx="10287000" cy="986590"/>
          </a:xfrm>
        </p:spPr>
        <p:txBody>
          <a:bodyPr/>
          <a:lstStyle/>
          <a:p>
            <a:r>
              <a:rPr lang="en-US" dirty="0" smtClean="0"/>
              <a:t>Motivation</a:t>
            </a:r>
            <a:endParaRPr lang="en-US" dirty="0"/>
          </a:p>
        </p:txBody>
      </p:sp>
      <p:sp>
        <p:nvSpPr>
          <p:cNvPr id="3" name="Content Placeholder 2"/>
          <p:cNvSpPr>
            <a:spLocks noGrp="1"/>
          </p:cNvSpPr>
          <p:nvPr>
            <p:ph idx="1"/>
          </p:nvPr>
        </p:nvSpPr>
        <p:spPr>
          <a:xfrm>
            <a:off x="520861" y="1008612"/>
            <a:ext cx="11181143" cy="5849387"/>
          </a:xfrm>
        </p:spPr>
        <p:txBody>
          <a:bodyPr>
            <a:normAutofit fontScale="92500" lnSpcReduction="20000"/>
          </a:bodyPr>
          <a:lstStyle/>
          <a:p>
            <a:pPr>
              <a:lnSpc>
                <a:spcPct val="150000"/>
              </a:lnSpc>
            </a:pPr>
            <a:r>
              <a:rPr lang="en-US" dirty="0" smtClean="0"/>
              <a:t>Huge datasets of tweets available from millions of users</a:t>
            </a:r>
          </a:p>
          <a:p>
            <a:pPr>
              <a:lnSpc>
                <a:spcPct val="150000"/>
              </a:lnSpc>
            </a:pPr>
            <a:r>
              <a:rPr lang="en-US" dirty="0" smtClean="0"/>
              <a:t>Users try to sum up an event, trend or their emotions in 140 characters</a:t>
            </a:r>
          </a:p>
          <a:p>
            <a:pPr>
              <a:lnSpc>
                <a:spcPct val="150000"/>
              </a:lnSpc>
            </a:pPr>
            <a:endParaRPr lang="en-US" dirty="0" smtClean="0">
              <a:solidFill>
                <a:srgbClr val="FF0000"/>
              </a:solidFill>
            </a:endParaRPr>
          </a:p>
          <a:p>
            <a:pPr>
              <a:lnSpc>
                <a:spcPct val="150000"/>
              </a:lnSpc>
            </a:pPr>
            <a:endParaRPr lang="en-US" dirty="0">
              <a:solidFill>
                <a:srgbClr val="FF0000"/>
              </a:solidFill>
            </a:endParaRPr>
          </a:p>
          <a:p>
            <a:pPr>
              <a:lnSpc>
                <a:spcPct val="150000"/>
              </a:lnSpc>
            </a:pPr>
            <a:endParaRPr lang="en-US" dirty="0" smtClean="0">
              <a:solidFill>
                <a:srgbClr val="FF0000"/>
              </a:solidFill>
            </a:endParaRPr>
          </a:p>
          <a:p>
            <a:pPr>
              <a:lnSpc>
                <a:spcPct val="150000"/>
              </a:lnSpc>
            </a:pPr>
            <a:endParaRPr lang="en-US" dirty="0">
              <a:solidFill>
                <a:srgbClr val="FF0000"/>
              </a:solidFill>
            </a:endParaRPr>
          </a:p>
          <a:p>
            <a:pPr>
              <a:lnSpc>
                <a:spcPct val="150000"/>
              </a:lnSpc>
            </a:pPr>
            <a:endParaRPr lang="en-US" dirty="0" smtClean="0">
              <a:solidFill>
                <a:srgbClr val="FF0000"/>
              </a:solidFill>
            </a:endParaRPr>
          </a:p>
          <a:p>
            <a:pPr>
              <a:lnSpc>
                <a:spcPct val="150000"/>
              </a:lnSpc>
            </a:pPr>
            <a:r>
              <a:rPr lang="en-US" dirty="0" smtClean="0">
                <a:solidFill>
                  <a:srgbClr val="FF0000"/>
                </a:solidFill>
              </a:rPr>
              <a:t>So</a:t>
            </a:r>
            <a:r>
              <a:rPr lang="en-US" dirty="0">
                <a:solidFill>
                  <a:srgbClr val="FF0000"/>
                </a:solidFill>
              </a:rPr>
              <a:t>, </a:t>
            </a:r>
            <a:r>
              <a:rPr lang="en-US" dirty="0" smtClean="0">
                <a:solidFill>
                  <a:srgbClr val="FF0000"/>
                </a:solidFill>
              </a:rPr>
              <a:t>extracting information in time series manner could be very handy to know about real-life events</a:t>
            </a:r>
          </a:p>
          <a:p>
            <a:pPr lvl="1"/>
            <a:endParaRPr lang="en-US" dirty="0"/>
          </a:p>
        </p:txBody>
      </p:sp>
      <p:sp>
        <p:nvSpPr>
          <p:cNvPr id="6" name="Rounded Rectangle 5"/>
          <p:cNvSpPr/>
          <p:nvPr/>
        </p:nvSpPr>
        <p:spPr>
          <a:xfrm>
            <a:off x="8278811" y="2318715"/>
            <a:ext cx="213995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Real-time events Detection [11]</a:t>
            </a:r>
            <a:endParaRPr lang="en-US" dirty="0"/>
          </a:p>
        </p:txBody>
      </p:sp>
      <p:sp>
        <p:nvSpPr>
          <p:cNvPr id="7" name="Oval 6"/>
          <p:cNvSpPr/>
          <p:nvPr/>
        </p:nvSpPr>
        <p:spPr>
          <a:xfrm>
            <a:off x="4164638" y="2384668"/>
            <a:ext cx="3189454" cy="1696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Application Area</a:t>
            </a:r>
            <a:endParaRPr lang="en-US"/>
          </a:p>
        </p:txBody>
      </p:sp>
      <p:sp>
        <p:nvSpPr>
          <p:cNvPr id="8" name="Rounded Rectangle 7"/>
          <p:cNvSpPr/>
          <p:nvPr/>
        </p:nvSpPr>
        <p:spPr>
          <a:xfrm>
            <a:off x="971552" y="2318715"/>
            <a:ext cx="242887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Sentiment Analysis [12]</a:t>
            </a:r>
            <a:endParaRPr lang="en-US" dirty="0"/>
          </a:p>
        </p:txBody>
      </p:sp>
      <p:sp>
        <p:nvSpPr>
          <p:cNvPr id="9" name="Rounded Rectangle 8"/>
          <p:cNvSpPr/>
          <p:nvPr/>
        </p:nvSpPr>
        <p:spPr>
          <a:xfrm>
            <a:off x="4575046" y="4543217"/>
            <a:ext cx="236863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Public Health </a:t>
            </a:r>
            <a:r>
              <a:rPr lang="en-US" smtClean="0"/>
              <a:t>Opinion Analysis [6]</a:t>
            </a:r>
            <a:endParaRPr lang="en-US" dirty="0"/>
          </a:p>
        </p:txBody>
      </p:sp>
      <p:sp>
        <p:nvSpPr>
          <p:cNvPr id="10" name="Rounded Rectangle 9"/>
          <p:cNvSpPr/>
          <p:nvPr/>
        </p:nvSpPr>
        <p:spPr>
          <a:xfrm>
            <a:off x="8278810" y="3476105"/>
            <a:ext cx="213995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Topic Popularity Variation [3]</a:t>
            </a:r>
            <a:endParaRPr lang="en-US" dirty="0"/>
          </a:p>
        </p:txBody>
      </p:sp>
      <p:sp>
        <p:nvSpPr>
          <p:cNvPr id="11" name="Rounded Rectangle 10"/>
          <p:cNvSpPr/>
          <p:nvPr/>
        </p:nvSpPr>
        <p:spPr>
          <a:xfrm>
            <a:off x="971551" y="3497118"/>
            <a:ext cx="242887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Comparison with </a:t>
            </a:r>
            <a:r>
              <a:rPr lang="en-US" smtClean="0"/>
              <a:t>Traditional Media [13]</a:t>
            </a:r>
            <a:endParaRPr lang="en-US" dirty="0"/>
          </a:p>
        </p:txBody>
      </p:sp>
      <p:cxnSp>
        <p:nvCxnSpPr>
          <p:cNvPr id="13" name="Straight Connector 12"/>
          <p:cNvCxnSpPr>
            <a:stCxn id="7" idx="2"/>
          </p:cNvCxnSpPr>
          <p:nvPr/>
        </p:nvCxnSpPr>
        <p:spPr>
          <a:xfrm flipH="1" flipV="1">
            <a:off x="3400424" y="2775915"/>
            <a:ext cx="764214"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2"/>
            <a:endCxn id="11" idx="3"/>
          </p:cNvCxnSpPr>
          <p:nvPr/>
        </p:nvCxnSpPr>
        <p:spPr>
          <a:xfrm flipH="1">
            <a:off x="3400425" y="3233115"/>
            <a:ext cx="764213" cy="721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1"/>
          </p:cNvCxnSpPr>
          <p:nvPr/>
        </p:nvCxnSpPr>
        <p:spPr>
          <a:xfrm flipH="1">
            <a:off x="7354091" y="2775915"/>
            <a:ext cx="924720" cy="457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1"/>
          </p:cNvCxnSpPr>
          <p:nvPr/>
        </p:nvCxnSpPr>
        <p:spPr>
          <a:xfrm flipH="1" flipV="1">
            <a:off x="7354091" y="3233114"/>
            <a:ext cx="924719" cy="700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4"/>
            <a:endCxn id="9" idx="0"/>
          </p:cNvCxnSpPr>
          <p:nvPr/>
        </p:nvCxnSpPr>
        <p:spPr>
          <a:xfrm>
            <a:off x="5759365" y="4081561"/>
            <a:ext cx="0" cy="4616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3538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89" y="-23148"/>
            <a:ext cx="10515600" cy="949123"/>
          </a:xfrm>
        </p:spPr>
        <p:txBody>
          <a:bodyPr/>
          <a:lstStyle/>
          <a:p>
            <a:r>
              <a:rPr lang="en-US" dirty="0" smtClean="0"/>
              <a:t>References</a:t>
            </a:r>
            <a:endParaRPr lang="en-US" dirty="0"/>
          </a:p>
        </p:txBody>
      </p:sp>
      <p:sp>
        <p:nvSpPr>
          <p:cNvPr id="3" name="Content Placeholder 2"/>
          <p:cNvSpPr>
            <a:spLocks noGrp="1"/>
          </p:cNvSpPr>
          <p:nvPr>
            <p:ph idx="1"/>
          </p:nvPr>
        </p:nvSpPr>
        <p:spPr>
          <a:xfrm>
            <a:off x="416689" y="949124"/>
            <a:ext cx="11447362" cy="5908876"/>
          </a:xfrm>
        </p:spPr>
        <p:txBody>
          <a:bodyPr>
            <a:normAutofit fontScale="92500" lnSpcReduction="10000"/>
          </a:bodyPr>
          <a:lstStyle/>
          <a:p>
            <a:r>
              <a:rPr lang="en-US" sz="1800" dirty="0"/>
              <a:t>[1]  David M </a:t>
            </a:r>
            <a:r>
              <a:rPr lang="en-US" sz="1800" dirty="0" err="1"/>
              <a:t>Blei</a:t>
            </a:r>
            <a:r>
              <a:rPr lang="en-US" sz="1800" dirty="0"/>
              <a:t> and John D Lafferty. 2006. Dynamic topic models. In Proceedings of the 23rd international conference on Machine learning. ACM, 113–120. </a:t>
            </a:r>
          </a:p>
          <a:p>
            <a:r>
              <a:rPr lang="en-US" sz="1800" dirty="0"/>
              <a:t>[2]  David M </a:t>
            </a:r>
            <a:r>
              <a:rPr lang="en-US" sz="1800" dirty="0" err="1"/>
              <a:t>Blei</a:t>
            </a:r>
            <a:r>
              <a:rPr lang="en-US" sz="1800" dirty="0"/>
              <a:t>, Andrew Y Ng, and Michael I Jordan. 2003. Latent Dirichlet Allocation. Journal of Machine Learning Research 3 (2003), 993–1022. </a:t>
            </a:r>
          </a:p>
          <a:p>
            <a:r>
              <a:rPr lang="en-US" sz="1800" dirty="0"/>
              <a:t>[3]  Satoshi Fukuyama and Kei Wakabayashi. 2018. Extracting time series variation of topic popularity in microblogs. In Proceedings of the 20th International Conference on Information Integration and Web-based Applications &amp; Services. ACM, 365–369. </a:t>
            </a:r>
            <a:endParaRPr lang="en-US" sz="1800" dirty="0" smtClean="0"/>
          </a:p>
          <a:p>
            <a:r>
              <a:rPr lang="en-US" sz="1800" dirty="0"/>
              <a:t>[6] Amir </a:t>
            </a:r>
            <a:r>
              <a:rPr lang="en-US" sz="1800" dirty="0" err="1"/>
              <a:t>Karami</a:t>
            </a:r>
            <a:r>
              <a:rPr lang="en-US" sz="1800" dirty="0"/>
              <a:t>, Alicia A Dahl, Gabrielle Turner-</a:t>
            </a:r>
            <a:r>
              <a:rPr lang="en-US" sz="1800" dirty="0" err="1"/>
              <a:t>McGrievy</a:t>
            </a:r>
            <a:r>
              <a:rPr lang="en-US" sz="1800" dirty="0"/>
              <a:t>, </a:t>
            </a:r>
            <a:r>
              <a:rPr lang="en-US" sz="1800" dirty="0" err="1"/>
              <a:t>Hadi</a:t>
            </a:r>
            <a:r>
              <a:rPr lang="en-US" sz="1800" dirty="0"/>
              <a:t> </a:t>
            </a:r>
            <a:r>
              <a:rPr lang="en-US" sz="1800" dirty="0" smtClean="0"/>
              <a:t>Kharrazi</a:t>
            </a:r>
            <a:r>
              <a:rPr lang="en-US" sz="1800" dirty="0"/>
              <a:t>, and George Shaw Jr. 2018. Characterizing diabetes, diet, exercise, and obesity comments on Twitter. International Journal of Information Management 38, 1 (2018), 1–6. </a:t>
            </a:r>
            <a:endParaRPr lang="en-US" sz="1800" dirty="0" smtClean="0"/>
          </a:p>
          <a:p>
            <a:r>
              <a:rPr lang="en-US" sz="1800" dirty="0"/>
              <a:t>[7] </a:t>
            </a:r>
            <a:r>
              <a:rPr lang="en-US" sz="1800" dirty="0" err="1" smtClean="0"/>
              <a:t>Daichi</a:t>
            </a:r>
            <a:r>
              <a:rPr lang="en-US" sz="1800" dirty="0" smtClean="0"/>
              <a:t> Koike, Yusuke Takahashi, </a:t>
            </a:r>
            <a:r>
              <a:rPr lang="en-US" sz="1800" dirty="0" err="1" smtClean="0"/>
              <a:t>Takehito</a:t>
            </a:r>
            <a:r>
              <a:rPr lang="en-US" sz="1800" dirty="0" smtClean="0"/>
              <a:t> </a:t>
            </a:r>
            <a:r>
              <a:rPr lang="en-US" sz="1800" dirty="0" err="1" smtClean="0"/>
              <a:t>Utsuro</a:t>
            </a:r>
            <a:r>
              <a:rPr lang="en-US" sz="1800" dirty="0" smtClean="0"/>
              <a:t>, </a:t>
            </a:r>
            <a:r>
              <a:rPr lang="en-US" sz="1800" dirty="0" err="1" smtClean="0"/>
              <a:t>Masaharu</a:t>
            </a:r>
            <a:r>
              <a:rPr lang="en-US" sz="1800" dirty="0" smtClean="0"/>
              <a:t> Yoshioka</a:t>
            </a:r>
            <a:r>
              <a:rPr lang="en-US" sz="1800" dirty="0"/>
              <a:t>, and Noriko </a:t>
            </a:r>
            <a:r>
              <a:rPr lang="en-US" sz="1800" dirty="0" err="1"/>
              <a:t>Kando</a:t>
            </a:r>
            <a:r>
              <a:rPr lang="en-US" sz="1800" dirty="0"/>
              <a:t>. 2013. Time series topic modeling and bursty topic detection of correlated news and twitter. In Proceedings of the Sixth International Joint Conference on Natural Language Processing. 917– 921. </a:t>
            </a:r>
            <a:endParaRPr lang="en-US" sz="1800" dirty="0" smtClean="0"/>
          </a:p>
          <a:p>
            <a:r>
              <a:rPr lang="en-US" sz="1600" dirty="0"/>
              <a:t>[9] </a:t>
            </a:r>
            <a:r>
              <a:rPr lang="en-US" sz="1600" dirty="0" err="1"/>
              <a:t>Rishabh</a:t>
            </a:r>
            <a:r>
              <a:rPr lang="en-US" sz="1600" dirty="0"/>
              <a:t> </a:t>
            </a:r>
            <a:r>
              <a:rPr lang="en-US" sz="1600" dirty="0" err="1"/>
              <a:t>Mehrotra</a:t>
            </a:r>
            <a:r>
              <a:rPr lang="en-US" sz="1600" dirty="0"/>
              <a:t>, Scott </a:t>
            </a:r>
            <a:r>
              <a:rPr lang="en-US" sz="1600" dirty="0" err="1"/>
              <a:t>Sanner</a:t>
            </a:r>
            <a:r>
              <a:rPr lang="en-US" sz="1600" dirty="0"/>
              <a:t>, Wray </a:t>
            </a:r>
            <a:r>
              <a:rPr lang="en-US" sz="1600" dirty="0" err="1"/>
              <a:t>Buntine</a:t>
            </a:r>
            <a:r>
              <a:rPr lang="en-US" sz="1600" dirty="0"/>
              <a:t>, and </a:t>
            </a:r>
            <a:r>
              <a:rPr lang="en-US" sz="1600" dirty="0" err="1"/>
              <a:t>Lexing</a:t>
            </a:r>
            <a:r>
              <a:rPr lang="en-US" sz="1600" dirty="0"/>
              <a:t> </a:t>
            </a:r>
            <a:r>
              <a:rPr lang="en-US" sz="1600" dirty="0" err="1"/>
              <a:t>Xie</a:t>
            </a:r>
            <a:r>
              <a:rPr lang="en-US" sz="1600" dirty="0"/>
              <a:t>. 2013. Improving </a:t>
            </a:r>
            <a:r>
              <a:rPr lang="en-US" sz="1600" dirty="0" err="1"/>
              <a:t>lda</a:t>
            </a:r>
            <a:r>
              <a:rPr lang="en-US" sz="1600" dirty="0"/>
              <a:t> topic models for microblogs via tweet pooling and automatic labeling. In Proceedings of the 36th international ACM SIGIR conference on Research and development in information retrieval. ACM, 889–892. </a:t>
            </a:r>
            <a:endParaRPr lang="en-US" sz="1800" dirty="0" smtClean="0"/>
          </a:p>
          <a:p>
            <a:r>
              <a:rPr lang="en-US" sz="1800" dirty="0" smtClean="0"/>
              <a:t>[11] Takeshi </a:t>
            </a:r>
            <a:r>
              <a:rPr lang="en-US" sz="1800" dirty="0" err="1"/>
              <a:t>Sakaki</a:t>
            </a:r>
            <a:r>
              <a:rPr lang="en-US" sz="1800" dirty="0"/>
              <a:t>, Makoto Okazaki, and Yutaka Matsuo. 2010. Earthquake shakes Twitter users: real-time event detection by social sensors. In Proceedings of the 19th international conference on World wide web. ACM, 851–860. </a:t>
            </a:r>
          </a:p>
          <a:p>
            <a:r>
              <a:rPr lang="en-US" sz="1800" dirty="0"/>
              <a:t>[12] </a:t>
            </a:r>
            <a:r>
              <a:rPr lang="en-US" sz="1800" dirty="0" err="1"/>
              <a:t>Andranik</a:t>
            </a:r>
            <a:r>
              <a:rPr lang="en-US" sz="1800" dirty="0"/>
              <a:t> </a:t>
            </a:r>
            <a:r>
              <a:rPr lang="en-US" sz="1800" dirty="0" err="1"/>
              <a:t>Tumasjan</a:t>
            </a:r>
            <a:r>
              <a:rPr lang="en-US" sz="1800" dirty="0"/>
              <a:t>, </a:t>
            </a:r>
            <a:r>
              <a:rPr lang="en-US" sz="1800" dirty="0" err="1"/>
              <a:t>Timm</a:t>
            </a:r>
            <a:r>
              <a:rPr lang="en-US" sz="1800" dirty="0"/>
              <a:t> O </a:t>
            </a:r>
            <a:r>
              <a:rPr lang="en-US" sz="1800" dirty="0" err="1"/>
              <a:t>Sprenger</a:t>
            </a:r>
            <a:r>
              <a:rPr lang="en-US" sz="1800" dirty="0"/>
              <a:t>, Philipp G </a:t>
            </a:r>
            <a:r>
              <a:rPr lang="en-US" sz="1800" dirty="0" err="1"/>
              <a:t>Sandner</a:t>
            </a:r>
            <a:r>
              <a:rPr lang="en-US" sz="1800" dirty="0"/>
              <a:t>, and Is- </a:t>
            </a:r>
            <a:r>
              <a:rPr lang="en-US" sz="1800" dirty="0" err="1"/>
              <a:t>abell</a:t>
            </a:r>
            <a:r>
              <a:rPr lang="en-US" sz="1800" dirty="0"/>
              <a:t> M </a:t>
            </a:r>
            <a:r>
              <a:rPr lang="en-US" sz="1800" dirty="0" err="1"/>
              <a:t>Welpe</a:t>
            </a:r>
            <a:r>
              <a:rPr lang="en-US" sz="1800" dirty="0"/>
              <a:t>. 2010. Predicting elections with twitter: What 140 characters reveal about political sentiment. In Fourth international AAAI conference on weblogs and social media. </a:t>
            </a:r>
          </a:p>
          <a:p>
            <a:r>
              <a:rPr lang="en-US" sz="1800" dirty="0"/>
              <a:t>[13] Wayne Xin Zhao, Jing Jiang, </a:t>
            </a:r>
            <a:r>
              <a:rPr lang="en-US" sz="1800" dirty="0" err="1"/>
              <a:t>Jianshu</a:t>
            </a:r>
            <a:r>
              <a:rPr lang="en-US" sz="1800" dirty="0"/>
              <a:t> </a:t>
            </a:r>
            <a:r>
              <a:rPr lang="en-US" sz="1800" dirty="0" err="1"/>
              <a:t>Weng</a:t>
            </a:r>
            <a:r>
              <a:rPr lang="en-US" sz="1800" dirty="0"/>
              <a:t>, Jing He, </a:t>
            </a:r>
            <a:r>
              <a:rPr lang="en-US" sz="1800" dirty="0" err="1"/>
              <a:t>Ee</a:t>
            </a:r>
            <a:r>
              <a:rPr lang="en-US" sz="1800" dirty="0"/>
              <a:t>-Peng Lim, </a:t>
            </a:r>
            <a:r>
              <a:rPr lang="en-US" sz="1800" dirty="0" err="1"/>
              <a:t>Hongfei</a:t>
            </a:r>
            <a:r>
              <a:rPr lang="en-US" sz="1800" dirty="0"/>
              <a:t> Yan, and </a:t>
            </a:r>
            <a:r>
              <a:rPr lang="en-US" sz="1800" dirty="0" err="1"/>
              <a:t>Xiaoming</a:t>
            </a:r>
            <a:r>
              <a:rPr lang="en-US" sz="1800" dirty="0"/>
              <a:t> Li. 2011. Comparing twitter and </a:t>
            </a:r>
            <a:r>
              <a:rPr lang="en-US" sz="1800" dirty="0" err="1"/>
              <a:t>tradi</a:t>
            </a:r>
            <a:r>
              <a:rPr lang="en-US" sz="1800" dirty="0"/>
              <a:t>- </a:t>
            </a:r>
            <a:r>
              <a:rPr lang="en-US" sz="1800" dirty="0" err="1"/>
              <a:t>tional</a:t>
            </a:r>
            <a:r>
              <a:rPr lang="en-US" sz="1800" dirty="0"/>
              <a:t> media using topic models. In European conference on information retrieval. Springer, 338–349. </a:t>
            </a:r>
          </a:p>
          <a:p>
            <a:endParaRPr lang="en-US" sz="1800" dirty="0"/>
          </a:p>
          <a:p>
            <a:endParaRPr lang="en-US" sz="1800" dirty="0"/>
          </a:p>
          <a:p>
            <a:endParaRPr lang="en-US" sz="1800" dirty="0"/>
          </a:p>
        </p:txBody>
      </p:sp>
    </p:spTree>
    <p:extLst>
      <p:ext uri="{BB962C8B-B14F-4D97-AF65-F5344CB8AC3E}">
        <p14:creationId xmlns:p14="http://schemas.microsoft.com/office/powerpoint/2010/main" val="15354211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normAutofit/>
          </a:bodyPr>
          <a:lstStyle/>
          <a:p>
            <a:pPr algn="ctr"/>
            <a:r>
              <a:rPr lang="en-US" sz="8000" dirty="0" smtClean="0"/>
              <a:t>Thank You!</a:t>
            </a:r>
            <a:br>
              <a:rPr lang="en-US" sz="8000" dirty="0" smtClean="0"/>
            </a:br>
            <a:r>
              <a:rPr lang="en-US" sz="8000" dirty="0" smtClean="0"/>
              <a:t>Any Questions</a:t>
            </a:r>
            <a:endParaRPr lang="en-US" sz="8000" dirty="0"/>
          </a:p>
        </p:txBody>
      </p:sp>
    </p:spTree>
    <p:extLst>
      <p:ext uri="{BB962C8B-B14F-4D97-AF65-F5344CB8AC3E}">
        <p14:creationId xmlns:p14="http://schemas.microsoft.com/office/powerpoint/2010/main" val="1900218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5168"/>
            <a:ext cx="10515600" cy="1022684"/>
          </a:xfrm>
        </p:spPr>
        <p:txBody>
          <a:bodyPr>
            <a:noAutofit/>
          </a:bodyPr>
          <a:lstStyle/>
          <a:p>
            <a:r>
              <a:rPr lang="en-US" dirty="0" smtClean="0"/>
              <a:t>Objective</a:t>
            </a:r>
            <a:endParaRPr lang="en-US" dirty="0"/>
          </a:p>
        </p:txBody>
      </p:sp>
      <p:sp>
        <p:nvSpPr>
          <p:cNvPr id="3" name="Content Placeholder 2"/>
          <p:cNvSpPr>
            <a:spLocks noGrp="1"/>
          </p:cNvSpPr>
          <p:nvPr>
            <p:ph idx="1"/>
          </p:nvPr>
        </p:nvSpPr>
        <p:spPr>
          <a:xfrm>
            <a:off x="838200" y="1825625"/>
            <a:ext cx="10886954" cy="4351338"/>
          </a:xfrm>
        </p:spPr>
        <p:txBody>
          <a:bodyPr>
            <a:normAutofit/>
          </a:bodyPr>
          <a:lstStyle/>
          <a:p>
            <a:pPr>
              <a:lnSpc>
                <a:spcPct val="150000"/>
              </a:lnSpc>
            </a:pPr>
            <a:r>
              <a:rPr lang="en-US" sz="3200" dirty="0" smtClean="0"/>
              <a:t>Information extraction about real-life events using twitter data</a:t>
            </a:r>
          </a:p>
          <a:p>
            <a:pPr>
              <a:lnSpc>
                <a:spcPct val="150000"/>
              </a:lnSpc>
            </a:pPr>
            <a:r>
              <a:rPr lang="en-US" sz="3200" dirty="0" smtClean="0"/>
              <a:t>Three main keywords:</a:t>
            </a:r>
          </a:p>
          <a:p>
            <a:pPr lvl="1">
              <a:lnSpc>
                <a:spcPct val="150000"/>
              </a:lnSpc>
            </a:pPr>
            <a:r>
              <a:rPr lang="en-US" sz="2800" dirty="0" smtClean="0"/>
              <a:t>Events insights</a:t>
            </a:r>
          </a:p>
          <a:p>
            <a:pPr lvl="1">
              <a:lnSpc>
                <a:spcPct val="150000"/>
              </a:lnSpc>
            </a:pPr>
            <a:r>
              <a:rPr lang="en-US" sz="2800" dirty="0" smtClean="0"/>
              <a:t>LDA (Latent Dirichlet Allocation) </a:t>
            </a:r>
          </a:p>
          <a:p>
            <a:pPr lvl="1">
              <a:lnSpc>
                <a:spcPct val="150000"/>
              </a:lnSpc>
            </a:pPr>
            <a:r>
              <a:rPr lang="en-US" sz="2800" dirty="0" smtClean="0">
                <a:solidFill>
                  <a:srgbClr val="FF0000"/>
                </a:solidFill>
              </a:rPr>
              <a:t>Day hashtag pooling</a:t>
            </a:r>
            <a:endParaRPr lang="en-US" sz="2800" dirty="0">
              <a:solidFill>
                <a:srgbClr val="FF0000"/>
              </a:solidFill>
            </a:endParaRPr>
          </a:p>
        </p:txBody>
      </p:sp>
    </p:spTree>
    <p:extLst>
      <p:ext uri="{BB962C8B-B14F-4D97-AF65-F5344CB8AC3E}">
        <p14:creationId xmlns:p14="http://schemas.microsoft.com/office/powerpoint/2010/main" val="1637520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051" y="1"/>
            <a:ext cx="10515600" cy="1117600"/>
          </a:xfrm>
        </p:spPr>
        <p:txBody>
          <a:bodyPr/>
          <a:lstStyle/>
          <a:p>
            <a:r>
              <a:rPr lang="en-US" dirty="0" smtClean="0"/>
              <a:t>Events Insights</a:t>
            </a:r>
            <a:endParaRPr lang="en-US" dirty="0"/>
          </a:p>
        </p:txBody>
      </p:sp>
      <p:sp>
        <p:nvSpPr>
          <p:cNvPr id="3" name="Content Placeholder 2"/>
          <p:cNvSpPr>
            <a:spLocks noGrp="1"/>
          </p:cNvSpPr>
          <p:nvPr>
            <p:ph idx="1"/>
          </p:nvPr>
        </p:nvSpPr>
        <p:spPr>
          <a:xfrm>
            <a:off x="482600" y="1117601"/>
            <a:ext cx="11506200" cy="5740399"/>
          </a:xfrm>
        </p:spPr>
        <p:txBody>
          <a:bodyPr>
            <a:normAutofit/>
          </a:bodyPr>
          <a:lstStyle/>
          <a:p>
            <a:pPr>
              <a:lnSpc>
                <a:spcPct val="150000"/>
              </a:lnSpc>
            </a:pPr>
            <a:r>
              <a:rPr lang="en-US" dirty="0" smtClean="0"/>
              <a:t>Already many researches have been conducted in same field with similar type of questions, example (Time series and bursty topic detection) [7]</a:t>
            </a:r>
          </a:p>
          <a:p>
            <a:pPr>
              <a:lnSpc>
                <a:spcPct val="150000"/>
              </a:lnSpc>
            </a:pPr>
            <a:r>
              <a:rPr lang="en-US" dirty="0" smtClean="0"/>
              <a:t>But, mostly used a subset of Twitter data (Selected keywords twitter queries)</a:t>
            </a:r>
          </a:p>
          <a:p>
            <a:pPr lvl="1">
              <a:lnSpc>
                <a:spcPct val="150000"/>
              </a:lnSpc>
            </a:pPr>
            <a:r>
              <a:rPr lang="en-US" dirty="0" smtClean="0"/>
              <a:t>[7] used DTM that is not scaled to high number of topics</a:t>
            </a:r>
          </a:p>
          <a:p>
            <a:pPr>
              <a:lnSpc>
                <a:spcPct val="150000"/>
              </a:lnSpc>
            </a:pPr>
            <a:r>
              <a:rPr lang="en-US" dirty="0" smtClean="0"/>
              <a:t>We used completely raw data having no prior information</a:t>
            </a:r>
          </a:p>
          <a:p>
            <a:pPr>
              <a:lnSpc>
                <a:spcPct val="150000"/>
              </a:lnSpc>
            </a:pPr>
            <a:r>
              <a:rPr lang="en-US" dirty="0" smtClean="0"/>
              <a:t>Not just focus on events or news but also tried to find some insights</a:t>
            </a:r>
          </a:p>
          <a:p>
            <a:pPr>
              <a:lnSpc>
                <a:spcPct val="150000"/>
              </a:lnSpc>
            </a:pPr>
            <a:r>
              <a:rPr lang="en-US" dirty="0" smtClean="0"/>
              <a:t>Related information about real-life events like reasons, happening, after effects etc.</a:t>
            </a:r>
            <a:endParaRPr lang="en-US" dirty="0"/>
          </a:p>
        </p:txBody>
      </p:sp>
    </p:spTree>
    <p:extLst>
      <p:ext uri="{BB962C8B-B14F-4D97-AF65-F5344CB8AC3E}">
        <p14:creationId xmlns:p14="http://schemas.microsoft.com/office/powerpoint/2010/main" val="412271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182" y="0"/>
            <a:ext cx="10515600" cy="1325563"/>
          </a:xfrm>
        </p:spPr>
        <p:txBody>
          <a:bodyPr/>
          <a:lstStyle/>
          <a:p>
            <a:r>
              <a:rPr lang="en-US" dirty="0" smtClean="0"/>
              <a:t>Topic Modeling</a:t>
            </a:r>
            <a:endParaRPr lang="en-US" dirty="0"/>
          </a:p>
        </p:txBody>
      </p:sp>
      <p:sp>
        <p:nvSpPr>
          <p:cNvPr id="3" name="Content Placeholder 2"/>
          <p:cNvSpPr>
            <a:spLocks noGrp="1"/>
          </p:cNvSpPr>
          <p:nvPr>
            <p:ph idx="1"/>
          </p:nvPr>
        </p:nvSpPr>
        <p:spPr>
          <a:xfrm>
            <a:off x="648182" y="1325564"/>
            <a:ext cx="11308466" cy="5410902"/>
          </a:xfrm>
        </p:spPr>
        <p:txBody>
          <a:bodyPr>
            <a:normAutofit lnSpcReduction="10000"/>
          </a:bodyPr>
          <a:lstStyle/>
          <a:p>
            <a:pPr>
              <a:lnSpc>
                <a:spcPct val="150000"/>
              </a:lnSpc>
            </a:pPr>
            <a:r>
              <a:rPr lang="en-US" dirty="0" smtClean="0"/>
              <a:t>Two widely used models for NLP topic creation problems</a:t>
            </a:r>
          </a:p>
          <a:p>
            <a:pPr lvl="1">
              <a:lnSpc>
                <a:spcPct val="150000"/>
              </a:lnSpc>
            </a:pPr>
            <a:r>
              <a:rPr lang="en-US" dirty="0" smtClean="0"/>
              <a:t>DTM (Dynamic topic modeling) [1] Cited more than 2,000 times</a:t>
            </a:r>
          </a:p>
          <a:p>
            <a:pPr lvl="1">
              <a:lnSpc>
                <a:spcPct val="150000"/>
              </a:lnSpc>
            </a:pPr>
            <a:r>
              <a:rPr lang="en-US" dirty="0"/>
              <a:t>LDA (Latent Dirichlet Allocation</a:t>
            </a:r>
            <a:r>
              <a:rPr lang="en-US" dirty="0" smtClean="0"/>
              <a:t>) [2] Citied around 30,000 times</a:t>
            </a:r>
          </a:p>
          <a:p>
            <a:pPr>
              <a:lnSpc>
                <a:spcPct val="150000"/>
              </a:lnSpc>
            </a:pPr>
            <a:r>
              <a:rPr lang="en-US" dirty="0" smtClean="0"/>
              <a:t>LDA was used for this research because:</a:t>
            </a:r>
          </a:p>
          <a:p>
            <a:pPr lvl="1">
              <a:lnSpc>
                <a:spcPct val="150000"/>
              </a:lnSpc>
            </a:pPr>
            <a:r>
              <a:rPr lang="en-US" dirty="0" smtClean="0"/>
              <a:t>Even though DTM allows the distribution of topics to be changed over time</a:t>
            </a:r>
          </a:p>
          <a:p>
            <a:pPr lvl="1">
              <a:lnSpc>
                <a:spcPct val="150000"/>
              </a:lnSpc>
            </a:pPr>
            <a:r>
              <a:rPr lang="en-US" dirty="0"/>
              <a:t>DTM has a drawback in computational cost, which prevents us to increase number of topics to </a:t>
            </a:r>
            <a:r>
              <a:rPr lang="en-US" dirty="0" smtClean="0"/>
              <a:t>a relatively </a:t>
            </a:r>
            <a:r>
              <a:rPr lang="en-US" dirty="0"/>
              <a:t>high value</a:t>
            </a:r>
          </a:p>
          <a:p>
            <a:pPr lvl="1">
              <a:lnSpc>
                <a:spcPct val="150000"/>
              </a:lnSpc>
            </a:pPr>
            <a:r>
              <a:rPr lang="en-US" dirty="0" smtClean="0">
                <a:solidFill>
                  <a:srgbClr val="FF0000"/>
                </a:solidFill>
              </a:rPr>
              <a:t>The change over time information is partially collected by using day-hashtag pooling and making time series graphs</a:t>
            </a:r>
          </a:p>
          <a:p>
            <a:pPr lvl="1"/>
            <a:endParaRPr lang="en-US" dirty="0"/>
          </a:p>
        </p:txBody>
      </p:sp>
    </p:spTree>
    <p:extLst>
      <p:ext uri="{BB962C8B-B14F-4D97-AF65-F5344CB8AC3E}">
        <p14:creationId xmlns:p14="http://schemas.microsoft.com/office/powerpoint/2010/main" val="69669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Hashtag Pooling</a:t>
            </a:r>
            <a:endParaRPr lang="en-US" dirty="0"/>
          </a:p>
        </p:txBody>
      </p:sp>
      <p:sp>
        <p:nvSpPr>
          <p:cNvPr id="3" name="Content Placeholder 2"/>
          <p:cNvSpPr>
            <a:spLocks noGrp="1"/>
          </p:cNvSpPr>
          <p:nvPr>
            <p:ph idx="1"/>
          </p:nvPr>
        </p:nvSpPr>
        <p:spPr>
          <a:xfrm>
            <a:off x="838200" y="1690688"/>
            <a:ext cx="10515600" cy="4802709"/>
          </a:xfrm>
        </p:spPr>
        <p:txBody>
          <a:bodyPr>
            <a:normAutofit lnSpcReduction="10000"/>
          </a:bodyPr>
          <a:lstStyle/>
          <a:p>
            <a:pPr>
              <a:lnSpc>
                <a:spcPct val="150000"/>
              </a:lnSpc>
            </a:pPr>
            <a:r>
              <a:rPr lang="en-US" dirty="0" smtClean="0"/>
              <a:t>To some extent it’s combination of hashtag-pooling and temporal pooling [9]</a:t>
            </a:r>
          </a:p>
          <a:p>
            <a:pPr>
              <a:lnSpc>
                <a:spcPct val="150000"/>
              </a:lnSpc>
            </a:pPr>
            <a:r>
              <a:rPr lang="en-US" dirty="0" smtClean="0"/>
              <a:t>Time-hashtag pooling name was appeared [9] but it was almost ignored in past</a:t>
            </a:r>
          </a:p>
          <a:p>
            <a:pPr>
              <a:lnSpc>
                <a:spcPct val="150000"/>
              </a:lnSpc>
            </a:pPr>
            <a:r>
              <a:rPr lang="en-US" dirty="0" smtClean="0"/>
              <a:t>Means all the tweets with one hashtag on a specific date are grouped together to make one document</a:t>
            </a:r>
          </a:p>
          <a:p>
            <a:pPr>
              <a:lnSpc>
                <a:spcPct val="150000"/>
              </a:lnSpc>
            </a:pPr>
            <a:r>
              <a:rPr lang="en-US" dirty="0" smtClean="0">
                <a:solidFill>
                  <a:srgbClr val="FF0000"/>
                </a:solidFill>
              </a:rPr>
              <a:t>It plays a very important role in the inference part of this research</a:t>
            </a:r>
            <a:endParaRPr lang="en-US" dirty="0">
              <a:solidFill>
                <a:srgbClr val="FF0000"/>
              </a:solidFill>
            </a:endParaRPr>
          </a:p>
        </p:txBody>
      </p:sp>
    </p:spTree>
    <p:extLst>
      <p:ext uri="{BB962C8B-B14F-4D97-AF65-F5344CB8AC3E}">
        <p14:creationId xmlns:p14="http://schemas.microsoft.com/office/powerpoint/2010/main" val="631430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 (Training)</a:t>
            </a:r>
            <a:endParaRPr lang="en-US" dirty="0"/>
          </a:p>
        </p:txBody>
      </p:sp>
      <p:sp>
        <p:nvSpPr>
          <p:cNvPr id="3" name="Content Placeholder 2"/>
          <p:cNvSpPr>
            <a:spLocks noGrp="1"/>
          </p:cNvSpPr>
          <p:nvPr>
            <p:ph idx="1"/>
          </p:nvPr>
        </p:nvSpPr>
        <p:spPr>
          <a:xfrm>
            <a:off x="838200" y="1893889"/>
            <a:ext cx="10701759" cy="4341812"/>
          </a:xfrm>
        </p:spPr>
        <p:txBody>
          <a:bodyPr>
            <a:normAutofit/>
          </a:bodyPr>
          <a:lstStyle/>
          <a:p>
            <a:pPr>
              <a:lnSpc>
                <a:spcPct val="150000"/>
              </a:lnSpc>
            </a:pPr>
            <a:r>
              <a:rPr lang="en-US" dirty="0" smtClean="0"/>
              <a:t>Goal of this research is to develop a technique in such a way that topic trends in tweets data can be analyzed graphically</a:t>
            </a:r>
          </a:p>
          <a:p>
            <a:pPr>
              <a:lnSpc>
                <a:spcPct val="150000"/>
              </a:lnSpc>
            </a:pPr>
            <a:r>
              <a:rPr lang="en-US" dirty="0" smtClean="0"/>
              <a:t>Data cleaning as much as possible in pre-processing</a:t>
            </a:r>
          </a:p>
          <a:p>
            <a:pPr>
              <a:lnSpc>
                <a:spcPct val="150000"/>
              </a:lnSpc>
            </a:pPr>
            <a:r>
              <a:rPr lang="en-US" dirty="0" smtClean="0"/>
              <a:t>Used hashtag pooling to make documents relatively bigger</a:t>
            </a:r>
          </a:p>
          <a:p>
            <a:pPr>
              <a:lnSpc>
                <a:spcPct val="150000"/>
              </a:lnSpc>
            </a:pPr>
            <a:r>
              <a:rPr lang="en-US" dirty="0" smtClean="0"/>
              <a:t>Apply LDA on hashtag pooled documents to train our model</a:t>
            </a:r>
          </a:p>
          <a:p>
            <a:endParaRPr lang="en-US" dirty="0"/>
          </a:p>
        </p:txBody>
      </p:sp>
    </p:spTree>
    <p:extLst>
      <p:ext uri="{BB962C8B-B14F-4D97-AF65-F5344CB8AC3E}">
        <p14:creationId xmlns:p14="http://schemas.microsoft.com/office/powerpoint/2010/main" val="1089824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825"/>
            <a:ext cx="10515600" cy="1325563"/>
          </a:xfrm>
        </p:spPr>
        <p:txBody>
          <a:bodyPr/>
          <a:lstStyle/>
          <a:p>
            <a:r>
              <a:rPr lang="en-US" dirty="0" smtClean="0"/>
              <a:t>Proposed Method (Inference)</a:t>
            </a:r>
            <a:endParaRPr lang="en-US" dirty="0"/>
          </a:p>
        </p:txBody>
      </p:sp>
      <p:sp>
        <p:nvSpPr>
          <p:cNvPr id="3" name="Content Placeholder 2"/>
          <p:cNvSpPr>
            <a:spLocks noGrp="1"/>
          </p:cNvSpPr>
          <p:nvPr>
            <p:ph idx="1"/>
          </p:nvPr>
        </p:nvSpPr>
        <p:spPr>
          <a:xfrm>
            <a:off x="838200" y="1574800"/>
            <a:ext cx="11112500" cy="5016499"/>
          </a:xfrm>
        </p:spPr>
        <p:txBody>
          <a:bodyPr>
            <a:normAutofit fontScale="92500"/>
          </a:bodyPr>
          <a:lstStyle/>
          <a:p>
            <a:pPr>
              <a:lnSpc>
                <a:spcPct val="150000"/>
              </a:lnSpc>
            </a:pPr>
            <a:r>
              <a:rPr lang="en-US" dirty="0"/>
              <a:t>Apply day-hashtag pooling </a:t>
            </a:r>
            <a:r>
              <a:rPr lang="en-US" dirty="0" smtClean="0"/>
              <a:t>to make an inference dataset </a:t>
            </a:r>
          </a:p>
          <a:p>
            <a:pPr>
              <a:lnSpc>
                <a:spcPct val="150000"/>
              </a:lnSpc>
            </a:pPr>
            <a:r>
              <a:rPr lang="en-US" dirty="0" smtClean="0"/>
              <a:t>Day-hashtag pooling help us to construct time series graphs</a:t>
            </a:r>
            <a:endParaRPr lang="en-US" dirty="0"/>
          </a:p>
          <a:p>
            <a:pPr>
              <a:lnSpc>
                <a:spcPct val="150000"/>
              </a:lnSpc>
            </a:pPr>
            <a:r>
              <a:rPr lang="en-US" dirty="0"/>
              <a:t>Inference is estimating </a:t>
            </a:r>
            <a:r>
              <a:rPr lang="en-US" dirty="0" smtClean="0"/>
              <a:t>the </a:t>
            </a:r>
            <a:r>
              <a:rPr lang="en-US" dirty="0"/>
              <a:t>number of tweets </a:t>
            </a:r>
            <a:r>
              <a:rPr lang="en-US" dirty="0" smtClean="0"/>
              <a:t>for </a:t>
            </a:r>
            <a:r>
              <a:rPr lang="en-US" dirty="0"/>
              <a:t>each topic in each </a:t>
            </a:r>
            <a:r>
              <a:rPr lang="en-US" dirty="0" smtClean="0"/>
              <a:t>document</a:t>
            </a:r>
          </a:p>
          <a:p>
            <a:pPr>
              <a:lnSpc>
                <a:spcPct val="150000"/>
              </a:lnSpc>
            </a:pPr>
            <a:r>
              <a:rPr lang="en-US" dirty="0"/>
              <a:t>Extract top words for each topic which conveys the meaning of </a:t>
            </a:r>
            <a:r>
              <a:rPr lang="en-US" dirty="0" smtClean="0"/>
              <a:t>topics and also extract top hashtags used in these topics documents to assist the meaning of topics</a:t>
            </a:r>
          </a:p>
          <a:p>
            <a:pPr>
              <a:lnSpc>
                <a:spcPct val="150000"/>
              </a:lnSpc>
            </a:pPr>
            <a:r>
              <a:rPr lang="en-US" dirty="0" smtClean="0">
                <a:solidFill>
                  <a:srgbClr val="FF0000"/>
                </a:solidFill>
              </a:rPr>
              <a:t>Making time series graphs to see</a:t>
            </a:r>
            <a:r>
              <a:rPr lang="en-US" dirty="0">
                <a:solidFill>
                  <a:srgbClr val="FF0000"/>
                </a:solidFill>
              </a:rPr>
              <a:t> </a:t>
            </a:r>
            <a:r>
              <a:rPr lang="en-US" dirty="0" smtClean="0">
                <a:solidFill>
                  <a:srgbClr val="FF0000"/>
                </a:solidFill>
              </a:rPr>
              <a:t>topics transition over time visually.</a:t>
            </a:r>
          </a:p>
        </p:txBody>
      </p:sp>
    </p:spTree>
    <p:extLst>
      <p:ext uri="{BB962C8B-B14F-4D97-AF65-F5344CB8AC3E}">
        <p14:creationId xmlns:p14="http://schemas.microsoft.com/office/powerpoint/2010/main" val="1511872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Experiment Flow Diagram</a:t>
            </a:r>
            <a:endParaRPr lang="en-US" dirty="0"/>
          </a:p>
        </p:txBody>
      </p:sp>
      <p:graphicFrame>
        <p:nvGraphicFramePr>
          <p:cNvPr id="5" name="Content Placeholder 4"/>
          <p:cNvGraphicFramePr>
            <a:graphicFrameLocks noGrp="1"/>
          </p:cNvGraphicFramePr>
          <p:nvPr>
            <p:ph idx="1"/>
            <p:extLst/>
          </p:nvPr>
        </p:nvGraphicFramePr>
        <p:xfrm>
          <a:off x="579439" y="2043194"/>
          <a:ext cx="1422981" cy="3840480"/>
        </p:xfrm>
        <a:graphic>
          <a:graphicData uri="http://schemas.openxmlformats.org/drawingml/2006/table">
            <a:tbl>
              <a:tblPr>
                <a:tableStyleId>{5C22544A-7EE6-4342-B048-85BDC9FD1C3A}</a:tableStyleId>
              </a:tblPr>
              <a:tblGrid>
                <a:gridCol w="1422981"/>
              </a:tblGrid>
              <a:tr h="627883">
                <a:tc>
                  <a:txBody>
                    <a:bodyPr/>
                    <a:lstStyle/>
                    <a:p>
                      <a:r>
                        <a:rPr lang="en-US" dirty="0" smtClean="0"/>
                        <a:t>Tweet 1 (English)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8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Tweet 2 (Other Lang)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8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Tweet 3 (English)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8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Tweet 4 (English)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883">
                <a:tc>
                  <a:txBody>
                    <a:bodyPr/>
                    <a:lstStyle/>
                    <a:p>
                      <a:r>
                        <a:rPr lang="en-US" dirty="0" smtClean="0"/>
                        <a:t>.</a:t>
                      </a:r>
                    </a:p>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883">
                <a:tc>
                  <a:txBody>
                    <a:bodyPr/>
                    <a:lstStyle/>
                    <a:p>
                      <a:r>
                        <a:rPr lang="en-US" dirty="0" smtClean="0"/>
                        <a:t>.</a:t>
                      </a:r>
                    </a:p>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TextBox 2"/>
          <p:cNvSpPr txBox="1"/>
          <p:nvPr/>
        </p:nvSpPr>
        <p:spPr>
          <a:xfrm>
            <a:off x="579439" y="1585732"/>
            <a:ext cx="1315104" cy="369332"/>
          </a:xfrm>
          <a:prstGeom prst="rect">
            <a:avLst/>
          </a:prstGeom>
          <a:noFill/>
        </p:spPr>
        <p:txBody>
          <a:bodyPr wrap="none" rtlCol="0">
            <a:spAutoFit/>
          </a:bodyPr>
          <a:lstStyle/>
          <a:p>
            <a:r>
              <a:rPr lang="en-US" dirty="0" smtClean="0"/>
              <a:t>Tweets2011</a:t>
            </a:r>
            <a:endParaRPr lang="en-US" dirty="0"/>
          </a:p>
        </p:txBody>
      </p:sp>
      <p:graphicFrame>
        <p:nvGraphicFramePr>
          <p:cNvPr id="6" name="Content Placeholder 4"/>
          <p:cNvGraphicFramePr>
            <a:graphicFrameLocks/>
          </p:cNvGraphicFramePr>
          <p:nvPr>
            <p:extLst/>
          </p:nvPr>
        </p:nvGraphicFramePr>
        <p:xfrm>
          <a:off x="2676385" y="2043194"/>
          <a:ext cx="1422981" cy="3840480"/>
        </p:xfrm>
        <a:graphic>
          <a:graphicData uri="http://schemas.openxmlformats.org/drawingml/2006/table">
            <a:tbl>
              <a:tblPr>
                <a:tableStyleId>{5C22544A-7EE6-4342-B048-85BDC9FD1C3A}</a:tableStyleId>
              </a:tblPr>
              <a:tblGrid>
                <a:gridCol w="1422981"/>
              </a:tblGrid>
              <a:tr h="627883">
                <a:tc>
                  <a:txBody>
                    <a:bodyPr/>
                    <a:lstStyle/>
                    <a:p>
                      <a:r>
                        <a:rPr lang="en-US" dirty="0" smtClean="0"/>
                        <a:t>Tweet 1 (English)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8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Tweet 3 (English)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8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Tweet 4 (English)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8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Tweet 6 (English)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883">
                <a:tc>
                  <a:txBody>
                    <a:bodyPr/>
                    <a:lstStyle/>
                    <a:p>
                      <a:r>
                        <a:rPr lang="en-US" dirty="0" smtClean="0"/>
                        <a:t>.</a:t>
                      </a:r>
                    </a:p>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883">
                <a:tc>
                  <a:txBody>
                    <a:bodyPr/>
                    <a:lstStyle/>
                    <a:p>
                      <a:r>
                        <a:rPr lang="en-US" dirty="0" smtClean="0"/>
                        <a:t>.</a:t>
                      </a:r>
                    </a:p>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TextBox 3"/>
          <p:cNvSpPr txBox="1"/>
          <p:nvPr/>
        </p:nvSpPr>
        <p:spPr>
          <a:xfrm>
            <a:off x="2676385" y="1615989"/>
            <a:ext cx="1329210" cy="369332"/>
          </a:xfrm>
          <a:prstGeom prst="rect">
            <a:avLst/>
          </a:prstGeom>
          <a:noFill/>
        </p:spPr>
        <p:txBody>
          <a:bodyPr wrap="none" rtlCol="0">
            <a:spAutoFit/>
          </a:bodyPr>
          <a:lstStyle/>
          <a:p>
            <a:r>
              <a:rPr lang="en-US" dirty="0" smtClean="0"/>
              <a:t>English Only</a:t>
            </a:r>
            <a:endParaRPr lang="en-US" dirty="0"/>
          </a:p>
        </p:txBody>
      </p:sp>
      <p:cxnSp>
        <p:nvCxnSpPr>
          <p:cNvPr id="8" name="Straight Arrow Connector 7"/>
          <p:cNvCxnSpPr/>
          <p:nvPr/>
        </p:nvCxnSpPr>
        <p:spPr>
          <a:xfrm flipV="1">
            <a:off x="1943475" y="1770398"/>
            <a:ext cx="673965" cy="1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4"/>
          <p:cNvGraphicFramePr>
            <a:graphicFrameLocks/>
          </p:cNvGraphicFramePr>
          <p:nvPr>
            <p:extLst/>
          </p:nvPr>
        </p:nvGraphicFramePr>
        <p:xfrm>
          <a:off x="4518688" y="2043194"/>
          <a:ext cx="1696917" cy="3840480"/>
        </p:xfrm>
        <a:graphic>
          <a:graphicData uri="http://schemas.openxmlformats.org/drawingml/2006/table">
            <a:tbl>
              <a:tblPr>
                <a:tableStyleId>{5C22544A-7EE6-4342-B048-85BDC9FD1C3A}</a:tableStyleId>
              </a:tblPr>
              <a:tblGrid>
                <a:gridCol w="1696917"/>
              </a:tblGrid>
              <a:tr h="627883">
                <a:tc>
                  <a:txBody>
                    <a:bodyPr/>
                    <a:lstStyle/>
                    <a:p>
                      <a:r>
                        <a:rPr lang="en-US" dirty="0" smtClean="0"/>
                        <a:t>Doc1 </a:t>
                      </a:r>
                    </a:p>
                    <a:p>
                      <a:r>
                        <a:rPr lang="en-US" dirty="0" smtClean="0"/>
                        <a:t>(Many</a:t>
                      </a:r>
                      <a:r>
                        <a:rPr lang="en-US" baseline="0" dirty="0" smtClean="0"/>
                        <a:t> tweets</a:t>
                      </a: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8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Doc</a:t>
                      </a:r>
                      <a:r>
                        <a:rPr lang="en-US" baseline="0" dirty="0" smtClean="0"/>
                        <a:t> 2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 Tweets)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8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Doc</a:t>
                      </a:r>
                      <a:r>
                        <a:rPr lang="en-US" baseline="0" dirty="0" smtClean="0"/>
                        <a:t> 3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a:t>
                      </a:r>
                      <a:r>
                        <a:rPr lang="en-US" baseline="0" dirty="0" smtClean="0"/>
                        <a:t> Tweets</a:t>
                      </a:r>
                      <a:r>
                        <a:rPr lang="en-US"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8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Doc</a:t>
                      </a:r>
                      <a:r>
                        <a:rPr lang="en-US" baseline="0" dirty="0" smtClean="0"/>
                        <a:t> 4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 Tweet)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883">
                <a:tc>
                  <a:txBody>
                    <a:bodyPr/>
                    <a:lstStyle/>
                    <a:p>
                      <a:r>
                        <a:rPr lang="en-US" dirty="0" smtClean="0"/>
                        <a:t>.</a:t>
                      </a:r>
                    </a:p>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883">
                <a:tc>
                  <a:txBody>
                    <a:bodyPr/>
                    <a:lstStyle/>
                    <a:p>
                      <a:r>
                        <a:rPr lang="en-US" dirty="0" smtClean="0"/>
                        <a:t>.</a:t>
                      </a:r>
                    </a:p>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4787437" y="1615989"/>
            <a:ext cx="1643591" cy="369332"/>
          </a:xfrm>
          <a:prstGeom prst="rect">
            <a:avLst/>
          </a:prstGeom>
          <a:noFill/>
        </p:spPr>
        <p:txBody>
          <a:bodyPr wrap="none" rtlCol="0">
            <a:spAutoFit/>
          </a:bodyPr>
          <a:lstStyle/>
          <a:p>
            <a:r>
              <a:rPr lang="en-US" dirty="0" smtClean="0"/>
              <a:t>Hashtag Pooled</a:t>
            </a:r>
            <a:endParaRPr lang="en-US" dirty="0"/>
          </a:p>
        </p:txBody>
      </p:sp>
      <p:cxnSp>
        <p:nvCxnSpPr>
          <p:cNvPr id="12" name="Straight Arrow Connector 11"/>
          <p:cNvCxnSpPr>
            <a:endCxn id="11" idx="1"/>
          </p:cNvCxnSpPr>
          <p:nvPr/>
        </p:nvCxnSpPr>
        <p:spPr>
          <a:xfrm flipV="1">
            <a:off x="4064540" y="1800655"/>
            <a:ext cx="722897" cy="1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76131" y="1425668"/>
            <a:ext cx="1103572" cy="276999"/>
          </a:xfrm>
          <a:prstGeom prst="rect">
            <a:avLst/>
          </a:prstGeom>
          <a:noFill/>
        </p:spPr>
        <p:txBody>
          <a:bodyPr wrap="none" rtlCol="0">
            <a:spAutoFit/>
          </a:bodyPr>
          <a:lstStyle/>
          <a:p>
            <a:r>
              <a:rPr lang="en-US" sz="1200" dirty="0" smtClean="0"/>
              <a:t>Pre-processing</a:t>
            </a:r>
            <a:endParaRPr lang="en-US" sz="1200" dirty="0"/>
          </a:p>
        </p:txBody>
      </p:sp>
      <p:sp>
        <p:nvSpPr>
          <p:cNvPr id="17" name="Rounded Rectangle 16"/>
          <p:cNvSpPr/>
          <p:nvPr/>
        </p:nvSpPr>
        <p:spPr>
          <a:xfrm>
            <a:off x="9502815" y="1923781"/>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LDA</a:t>
            </a:r>
            <a:endParaRPr lang="en-US"/>
          </a:p>
        </p:txBody>
      </p:sp>
      <p:cxnSp>
        <p:nvCxnSpPr>
          <p:cNvPr id="18" name="Straight Arrow Connector 17"/>
          <p:cNvCxnSpPr>
            <a:endCxn id="17" idx="1"/>
          </p:cNvCxnSpPr>
          <p:nvPr/>
        </p:nvCxnSpPr>
        <p:spPr>
          <a:xfrm flipV="1">
            <a:off x="6215605" y="2380981"/>
            <a:ext cx="3287210" cy="457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237082" y="2171727"/>
            <a:ext cx="927177" cy="369332"/>
          </a:xfrm>
          <a:prstGeom prst="rect">
            <a:avLst/>
          </a:prstGeom>
          <a:noFill/>
        </p:spPr>
        <p:txBody>
          <a:bodyPr wrap="none" rtlCol="0">
            <a:spAutoFit/>
          </a:bodyPr>
          <a:lstStyle/>
          <a:p>
            <a:r>
              <a:rPr lang="en-US" smtClean="0"/>
              <a:t>Training</a:t>
            </a:r>
            <a:endParaRPr lang="en-US"/>
          </a:p>
        </p:txBody>
      </p:sp>
      <p:graphicFrame>
        <p:nvGraphicFramePr>
          <p:cNvPr id="21" name="Content Placeholder 4"/>
          <p:cNvGraphicFramePr>
            <a:graphicFrameLocks/>
          </p:cNvGraphicFramePr>
          <p:nvPr>
            <p:extLst/>
          </p:nvPr>
        </p:nvGraphicFramePr>
        <p:xfrm>
          <a:off x="6784421" y="3414531"/>
          <a:ext cx="1696917" cy="2560320"/>
        </p:xfrm>
        <a:graphic>
          <a:graphicData uri="http://schemas.openxmlformats.org/drawingml/2006/table">
            <a:tbl>
              <a:tblPr>
                <a:tableStyleId>{5C22544A-7EE6-4342-B048-85BDC9FD1C3A}</a:tableStyleId>
              </a:tblPr>
              <a:tblGrid>
                <a:gridCol w="1696917"/>
              </a:tblGrid>
              <a:tr h="623460">
                <a:tc>
                  <a:txBody>
                    <a:bodyPr/>
                    <a:lstStyle/>
                    <a:p>
                      <a:r>
                        <a:rPr lang="en-US" dirty="0" smtClean="0"/>
                        <a:t>Doc1 </a:t>
                      </a:r>
                    </a:p>
                    <a:p>
                      <a:r>
                        <a:rPr lang="en-US" dirty="0" smtClean="0"/>
                        <a:t>(Many</a:t>
                      </a:r>
                      <a:r>
                        <a:rPr lang="en-US" baseline="0" dirty="0" smtClean="0"/>
                        <a:t> tweets</a:t>
                      </a: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8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Doc</a:t>
                      </a:r>
                      <a:r>
                        <a:rPr lang="en-US" baseline="0" dirty="0" smtClean="0"/>
                        <a:t> 2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 Tweets)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8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Doc</a:t>
                      </a:r>
                      <a:r>
                        <a:rPr lang="en-US" baseline="0" dirty="0" smtClean="0"/>
                        <a:t> 3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a:t>
                      </a:r>
                      <a:r>
                        <a:rPr lang="en-US" baseline="0" dirty="0" smtClean="0"/>
                        <a:t> Tweets</a:t>
                      </a:r>
                      <a:r>
                        <a:rPr lang="en-US"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8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3" name="TextBox 22"/>
          <p:cNvSpPr txBox="1"/>
          <p:nvPr/>
        </p:nvSpPr>
        <p:spPr>
          <a:xfrm>
            <a:off x="6634927" y="2991254"/>
            <a:ext cx="2047933" cy="369332"/>
          </a:xfrm>
          <a:prstGeom prst="rect">
            <a:avLst/>
          </a:prstGeom>
          <a:noFill/>
        </p:spPr>
        <p:txBody>
          <a:bodyPr wrap="none" rtlCol="0">
            <a:spAutoFit/>
          </a:bodyPr>
          <a:lstStyle/>
          <a:p>
            <a:r>
              <a:rPr lang="en-US" smtClean="0"/>
              <a:t>Day-hashtag pooled</a:t>
            </a:r>
            <a:endParaRPr lang="en-US"/>
          </a:p>
        </p:txBody>
      </p:sp>
      <p:cxnSp>
        <p:nvCxnSpPr>
          <p:cNvPr id="24" name="Straight Arrow Connector 23"/>
          <p:cNvCxnSpPr>
            <a:endCxn id="17" idx="2"/>
          </p:cNvCxnSpPr>
          <p:nvPr/>
        </p:nvCxnSpPr>
        <p:spPr>
          <a:xfrm flipV="1">
            <a:off x="8481338" y="2838181"/>
            <a:ext cx="1478677" cy="1631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8999785">
            <a:off x="8682860" y="3175920"/>
            <a:ext cx="1071062" cy="369332"/>
          </a:xfrm>
          <a:prstGeom prst="rect">
            <a:avLst/>
          </a:prstGeom>
          <a:noFill/>
        </p:spPr>
        <p:txBody>
          <a:bodyPr wrap="none" rtlCol="0">
            <a:spAutoFit/>
          </a:bodyPr>
          <a:lstStyle/>
          <a:p>
            <a:r>
              <a:rPr lang="en-US" smtClean="0"/>
              <a:t>Inference</a:t>
            </a:r>
            <a:endParaRPr lang="en-US"/>
          </a:p>
        </p:txBody>
      </p:sp>
      <p:cxnSp>
        <p:nvCxnSpPr>
          <p:cNvPr id="27" name="Straight Arrow Connector 26"/>
          <p:cNvCxnSpPr/>
          <p:nvPr/>
        </p:nvCxnSpPr>
        <p:spPr>
          <a:xfrm>
            <a:off x="10178255" y="2858696"/>
            <a:ext cx="0" cy="1295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0154" y="4153977"/>
            <a:ext cx="2788819" cy="2136117"/>
          </a:xfrm>
          <a:prstGeom prst="rect">
            <a:avLst/>
          </a:prstGeom>
        </p:spPr>
      </p:pic>
      <p:sp>
        <p:nvSpPr>
          <p:cNvPr id="7" name="TextBox 6"/>
          <p:cNvSpPr txBox="1"/>
          <p:nvPr/>
        </p:nvSpPr>
        <p:spPr>
          <a:xfrm>
            <a:off x="10417215" y="2859751"/>
            <a:ext cx="1525940" cy="1200329"/>
          </a:xfrm>
          <a:prstGeom prst="rect">
            <a:avLst/>
          </a:prstGeom>
          <a:noFill/>
        </p:spPr>
        <p:txBody>
          <a:bodyPr wrap="square" rtlCol="0">
            <a:spAutoFit/>
          </a:bodyPr>
          <a:lstStyle/>
          <a:p>
            <a:r>
              <a:rPr lang="en-US" dirty="0" smtClean="0"/>
              <a:t>Got </a:t>
            </a:r>
            <a:r>
              <a:rPr lang="da-DK" dirty="0" err="1" smtClean="0"/>
              <a:t>θ</a:t>
            </a:r>
            <a:r>
              <a:rPr lang="da-DK" baseline="-25000" dirty="0" err="1" smtClean="0"/>
              <a:t>dk</a:t>
            </a:r>
            <a:r>
              <a:rPr lang="da-DK" baseline="-25000" dirty="0" smtClean="0"/>
              <a:t> </a:t>
            </a:r>
          </a:p>
          <a:p>
            <a:r>
              <a:rPr lang="da-DK" dirty="0"/>
              <a:t>a</a:t>
            </a:r>
            <a:r>
              <a:rPr lang="da-DK" dirty="0" smtClean="0"/>
              <a:t>nd made</a:t>
            </a:r>
            <a:r>
              <a:rPr lang="en-US" dirty="0" smtClean="0"/>
              <a:t> Time series graphs</a:t>
            </a:r>
            <a:endParaRPr lang="en-US" dirty="0"/>
          </a:p>
        </p:txBody>
      </p:sp>
    </p:spTree>
    <p:extLst>
      <p:ext uri="{BB962C8B-B14F-4D97-AF65-F5344CB8AC3E}">
        <p14:creationId xmlns:p14="http://schemas.microsoft.com/office/powerpoint/2010/main" val="13890718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8675</TotalTime>
  <Words>1852</Words>
  <Application>Microsoft Macintosh PowerPoint</Application>
  <PresentationFormat>Widescreen</PresentationFormat>
  <Paragraphs>289</Paragraphs>
  <Slides>21</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Calibri Light</vt:lpstr>
      <vt:lpstr>LinLibertineT</vt:lpstr>
      <vt:lpstr>LinLibertineTB</vt:lpstr>
      <vt:lpstr>Arial</vt:lpstr>
      <vt:lpstr>Office Theme</vt:lpstr>
      <vt:lpstr>Events Insights Extraction from Twitter Using LDA and Day-Hashtag Pooling </vt:lpstr>
      <vt:lpstr>Motivation</vt:lpstr>
      <vt:lpstr>Objective</vt:lpstr>
      <vt:lpstr>Events Insights</vt:lpstr>
      <vt:lpstr>Topic Modeling</vt:lpstr>
      <vt:lpstr>Day Hashtag Pooling</vt:lpstr>
      <vt:lpstr>Proposed Method (Training)</vt:lpstr>
      <vt:lpstr>Proposed Method (Inference)</vt:lpstr>
      <vt:lpstr>Experiment Flow Diagram</vt:lpstr>
      <vt:lpstr>Dataset</vt:lpstr>
      <vt:lpstr>Pre Processing</vt:lpstr>
      <vt:lpstr>LDA Params</vt:lpstr>
      <vt:lpstr>Results</vt:lpstr>
      <vt:lpstr>Time Series Topic Analysis</vt:lpstr>
      <vt:lpstr>Time Series Topic Analysis (1)</vt:lpstr>
      <vt:lpstr>Topics and Top Words</vt:lpstr>
      <vt:lpstr>Topics and Top Hashtags</vt:lpstr>
      <vt:lpstr>Population Graph</vt:lpstr>
      <vt:lpstr>Conclusion</vt:lpstr>
      <vt:lpstr>References</vt:lpstr>
      <vt:lpstr>Thank You! Any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Events Insights Extraction from Twitter Using LDA and Day-Hashtag Pooling </dc:title>
  <dc:creator>Microsoft Office User</dc:creator>
  <cp:lastModifiedBy>Microsoft Office User</cp:lastModifiedBy>
  <cp:revision>230</cp:revision>
  <dcterms:created xsi:type="dcterms:W3CDTF">2019-11-13T07:33:12Z</dcterms:created>
  <dcterms:modified xsi:type="dcterms:W3CDTF">2019-12-03T08:57:10Z</dcterms:modified>
</cp:coreProperties>
</file>