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8229600" cx="14630400"/>
  <p:notesSz cx="8229600" cy="14630400"/>
  <p:embeddedFontLst>
    <p:embeddedFont>
      <p:font typeface="Raleway"/>
      <p:regular r:id="rId13"/>
      <p:bold r:id="rId14"/>
      <p:italic r:id="rId15"/>
      <p:boldItalic r:id="rId16"/>
    </p:embeddedFon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aleway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Roboto-regular.fntdata"/><Relationship Id="rId16" Type="http://schemas.openxmlformats.org/officeDocument/2006/relationships/font" Target="fonts/Raleway-boldItalic.fntdata"/><Relationship Id="rId5" Type="http://schemas.openxmlformats.org/officeDocument/2006/relationships/slide" Target="slides/slide1.xml"/><Relationship Id="rId19" Type="http://schemas.openxmlformats.org/officeDocument/2006/relationships/font" Target="fonts/Roboto-italic.fntdata"/><Relationship Id="rId6" Type="http://schemas.openxmlformats.org/officeDocument/2006/relationships/slide" Target="slides/slide2.xml"/><Relationship Id="rId18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371850" y="1097275"/>
            <a:ext cx="5486650" cy="54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822950" y="6949425"/>
            <a:ext cx="6583675" cy="65836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" name="Google Shape;41;p1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" name="Google Shape;51;p2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3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" name="Google Shape;83;p4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4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0" name="Google Shape;100;p5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5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Google Shape;129;p6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6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6" name="Google Shape;146;p7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7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8" name="Google Shape;168;p8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8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 master">
  <p:cSld name="Slide 1 master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9" name="Google Shape;9;p2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 master">
  <p:cSld name="Slide 2 master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3" name="Google Shape;13;p3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master">
  <p:cSld name="Slide 3 mast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7" name="Google Shape;17;p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4 master">
  <p:cSld name="Slide 4 mast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1" name="Google Shape;21;p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5 master">
  <p:cSld name="Slide 5 mast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5" name="Google Shape;25;p6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6 master">
  <p:cSld name="Slide 6 mast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9" name="Google Shape;29;p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7 master">
  <p:cSld name="Slide 7 mast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3" name="Google Shape;33;p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8 master">
  <p:cSld name="Slide 8 mast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7" name="Google Shape;37;p9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3.png"/><Relationship Id="rId7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4" name="Google Shape;4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1"/>
          <p:cNvSpPr/>
          <p:nvPr/>
        </p:nvSpPr>
        <p:spPr>
          <a:xfrm>
            <a:off x="793790" y="2184083"/>
            <a:ext cx="7556421" cy="1417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B1B27"/>
              </a:buClr>
              <a:buSzPts val="4450"/>
              <a:buFont typeface="Raleway"/>
              <a:buNone/>
            </a:pPr>
            <a:r>
              <a:rPr b="0" i="0" lang="en-US" sz="4450" u="none" cap="none" strike="noStrike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rPr>
              <a:t>Flutter E-Commerce App Architecture</a:t>
            </a:r>
            <a:endParaRPr b="0" i="0" sz="44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1"/>
          <p:cNvSpPr/>
          <p:nvPr/>
        </p:nvSpPr>
        <p:spPr>
          <a:xfrm>
            <a:off x="793790" y="3941802"/>
            <a:ext cx="7556421" cy="1451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This presentation outlines the architecture and key features of a modular Flutter e-commerce application. We'll explore how the app uses providers for state management, implements product and cart functionality, and creates an interactive user interface.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11"/>
          <p:cNvSpPr/>
          <p:nvPr/>
        </p:nvSpPr>
        <p:spPr>
          <a:xfrm>
            <a:off x="793790" y="5665470"/>
            <a:ext cx="362903" cy="362903"/>
          </a:xfrm>
          <a:prstGeom prst="roundRect">
            <a:avLst>
              <a:gd fmla="val 25194296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1"/>
          <p:cNvSpPr/>
          <p:nvPr/>
        </p:nvSpPr>
        <p:spPr>
          <a:xfrm>
            <a:off x="1270040" y="5648563"/>
            <a:ext cx="2326481" cy="396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909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2200"/>
              <a:buFont typeface="Roboto"/>
              <a:buNone/>
            </a:pPr>
            <a:r>
              <a:rPr b="1" i="0" lang="en-US" sz="220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Haseeb Tariq 232506</a:t>
            </a:r>
            <a:endParaRPr/>
          </a:p>
          <a:p>
            <a:pPr indent="0" lvl="0" marL="0" marR="0" rtl="0" algn="l">
              <a:lnSpc>
                <a:spcPct val="140909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2200"/>
              <a:buFont typeface="Roboto"/>
              <a:buNone/>
            </a:pPr>
            <a:r>
              <a:rPr b="1" i="0" lang="en-US" sz="220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Abdullah Ahsan 232449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4" name="Google Shape;5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188321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2"/>
          <p:cNvSpPr/>
          <p:nvPr/>
        </p:nvSpPr>
        <p:spPr>
          <a:xfrm>
            <a:off x="527209" y="2297549"/>
            <a:ext cx="3766423" cy="4706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423"/>
              </a:lnSpc>
              <a:spcBef>
                <a:spcPts val="0"/>
              </a:spcBef>
              <a:spcAft>
                <a:spcPts val="0"/>
              </a:spcAft>
              <a:buClr>
                <a:srgbClr val="1B1B27"/>
              </a:buClr>
              <a:buSzPts val="2950"/>
              <a:buFont typeface="Raleway"/>
              <a:buNone/>
            </a:pPr>
            <a:r>
              <a:rPr lang="en-US" sz="2950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rPr>
              <a:t>Modular Structure</a:t>
            </a:r>
            <a:endParaRPr sz="2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56" name="Google Shape;56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209" y="2994184"/>
            <a:ext cx="753189" cy="120527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2"/>
          <p:cNvSpPr/>
          <p:nvPr/>
        </p:nvSpPr>
        <p:spPr>
          <a:xfrm>
            <a:off x="1506379" y="3144798"/>
            <a:ext cx="1883212" cy="2353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586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450"/>
              <a:buFont typeface="Raleway"/>
              <a:buNone/>
            </a:pPr>
            <a:r>
              <a:rPr lang="en-US" sz="1450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rPr>
              <a:t>Models</a:t>
            </a:r>
            <a:endParaRPr sz="14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2"/>
          <p:cNvSpPr/>
          <p:nvPr/>
        </p:nvSpPr>
        <p:spPr>
          <a:xfrm>
            <a:off x="1506379" y="3470553"/>
            <a:ext cx="12596813" cy="2409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869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150"/>
              <a:buFont typeface="Roboto"/>
              <a:buNone/>
            </a:pPr>
            <a:r>
              <a:rPr lang="en-US" sz="115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Define data structures like Product</a:t>
            </a:r>
            <a:endParaRPr sz="11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59" name="Google Shape;59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7209" y="4199453"/>
            <a:ext cx="753189" cy="120527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/>
          <p:nvPr/>
        </p:nvSpPr>
        <p:spPr>
          <a:xfrm>
            <a:off x="1506379" y="4350068"/>
            <a:ext cx="1883212" cy="2353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586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450"/>
              <a:buFont typeface="Raleway"/>
              <a:buNone/>
            </a:pPr>
            <a:r>
              <a:rPr lang="en-US" sz="1450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rPr>
              <a:t>Providers</a:t>
            </a:r>
            <a:endParaRPr sz="14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2"/>
          <p:cNvSpPr/>
          <p:nvPr/>
        </p:nvSpPr>
        <p:spPr>
          <a:xfrm>
            <a:off x="1506379" y="4675823"/>
            <a:ext cx="12596813" cy="2409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869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150"/>
              <a:buFont typeface="Roboto"/>
              <a:buNone/>
            </a:pPr>
            <a:r>
              <a:rPr lang="en-US" sz="115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Manage state for products and cart</a:t>
            </a:r>
            <a:endParaRPr sz="11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62" name="Google Shape;62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7209" y="5404723"/>
            <a:ext cx="753189" cy="120527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2"/>
          <p:cNvSpPr/>
          <p:nvPr/>
        </p:nvSpPr>
        <p:spPr>
          <a:xfrm>
            <a:off x="1506379" y="5555337"/>
            <a:ext cx="1883212" cy="2353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586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450"/>
              <a:buFont typeface="Raleway"/>
              <a:buNone/>
            </a:pPr>
            <a:r>
              <a:rPr lang="en-US" sz="1450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rPr>
              <a:t>Screens</a:t>
            </a:r>
            <a:endParaRPr sz="14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2"/>
          <p:cNvSpPr/>
          <p:nvPr/>
        </p:nvSpPr>
        <p:spPr>
          <a:xfrm>
            <a:off x="1506379" y="5881092"/>
            <a:ext cx="12596813" cy="2409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869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150"/>
              <a:buFont typeface="Roboto"/>
              <a:buNone/>
            </a:pPr>
            <a:r>
              <a:rPr lang="en-US" sz="115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Define UI for different app views</a:t>
            </a:r>
            <a:endParaRPr sz="11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65" name="Google Shape;65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27209" y="6609993"/>
            <a:ext cx="753189" cy="120527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2"/>
          <p:cNvSpPr/>
          <p:nvPr/>
        </p:nvSpPr>
        <p:spPr>
          <a:xfrm>
            <a:off x="1506379" y="6760607"/>
            <a:ext cx="1883212" cy="2353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586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450"/>
              <a:buFont typeface="Raleway"/>
              <a:buNone/>
            </a:pPr>
            <a:r>
              <a:rPr lang="en-US" sz="1450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rPr>
              <a:t>Widgets</a:t>
            </a:r>
            <a:endParaRPr sz="14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2"/>
          <p:cNvSpPr/>
          <p:nvPr/>
        </p:nvSpPr>
        <p:spPr>
          <a:xfrm>
            <a:off x="1506379" y="7086362"/>
            <a:ext cx="12596813" cy="2409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869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150"/>
              <a:buFont typeface="Roboto"/>
              <a:buNone/>
            </a:pPr>
            <a:r>
              <a:rPr lang="en-US" sz="115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Reusable UI components</a:t>
            </a:r>
            <a:endParaRPr sz="11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2"/>
          <p:cNvSpPr/>
          <p:nvPr/>
        </p:nvSpPr>
        <p:spPr>
          <a:xfrm>
            <a:off x="12435840" y="7555230"/>
            <a:ext cx="2091690" cy="67437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/>
          <p:nvPr/>
        </p:nvSpPr>
        <p:spPr>
          <a:xfrm>
            <a:off x="793790" y="2412325"/>
            <a:ext cx="8827889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B1B27"/>
              </a:buClr>
              <a:buSzPts val="4450"/>
              <a:buFont typeface="Raleway"/>
              <a:buNone/>
            </a:pPr>
            <a:r>
              <a:rPr lang="en-US" sz="4450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rPr>
              <a:t>State Management with Providers</a:t>
            </a:r>
            <a:endParaRPr sz="44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3"/>
          <p:cNvSpPr/>
          <p:nvPr/>
        </p:nvSpPr>
        <p:spPr>
          <a:xfrm>
            <a:off x="793790" y="3688080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B1B27"/>
              </a:buClr>
              <a:buSzPts val="2200"/>
              <a:buFont typeface="Raleway"/>
              <a:buNone/>
            </a:pPr>
            <a:r>
              <a:rPr lang="en-US" sz="2200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rPr>
              <a:t>ProductsProvider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3"/>
          <p:cNvSpPr/>
          <p:nvPr/>
        </p:nvSpPr>
        <p:spPr>
          <a:xfrm>
            <a:off x="793790" y="4269224"/>
            <a:ext cx="6244709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750"/>
              <a:buFont typeface="Roboto"/>
              <a:buNone/>
            </a:pPr>
            <a:r>
              <a:rPr lang="en-US" sz="175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Manages product data and operations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3"/>
          <p:cNvSpPr/>
          <p:nvPr/>
        </p:nvSpPr>
        <p:spPr>
          <a:xfrm>
            <a:off x="7599521" y="3688080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B1B27"/>
              </a:buClr>
              <a:buSzPts val="2200"/>
              <a:buFont typeface="Raleway"/>
              <a:buNone/>
            </a:pPr>
            <a:r>
              <a:rPr lang="en-US" sz="2200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rPr>
              <a:t>CartProvider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3"/>
          <p:cNvSpPr/>
          <p:nvPr/>
        </p:nvSpPr>
        <p:spPr>
          <a:xfrm>
            <a:off x="7599521" y="4269224"/>
            <a:ext cx="6244709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750"/>
              <a:buFont typeface="Roboto"/>
              <a:buNone/>
            </a:pPr>
            <a:r>
              <a:rPr lang="en-US" sz="175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Handles cart functionality and calculations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3"/>
          <p:cNvSpPr/>
          <p:nvPr/>
        </p:nvSpPr>
        <p:spPr>
          <a:xfrm>
            <a:off x="793790" y="5091351"/>
            <a:ext cx="13042821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750"/>
              <a:buFont typeface="Roboto"/>
              <a:buNone/>
            </a:pPr>
            <a:r>
              <a:rPr lang="en-US" sz="175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The app uses the Provider package for efficient state management, ensuring app-wide state changes are handled without manually passing data down the widget tree.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3"/>
          <p:cNvSpPr/>
          <p:nvPr/>
        </p:nvSpPr>
        <p:spPr>
          <a:xfrm>
            <a:off x="12435840" y="7555230"/>
            <a:ext cx="2091690" cy="67437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86" name="Google Shape;8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4"/>
          <p:cNvSpPr/>
          <p:nvPr/>
        </p:nvSpPr>
        <p:spPr>
          <a:xfrm>
            <a:off x="6280190" y="2005489"/>
            <a:ext cx="5712857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B1B27"/>
              </a:buClr>
              <a:buSzPts val="4450"/>
              <a:buFont typeface="Raleway"/>
              <a:buNone/>
            </a:pPr>
            <a:r>
              <a:rPr lang="en-US" sz="4450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rPr>
              <a:t>Product Management</a:t>
            </a:r>
            <a:endParaRPr sz="44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4"/>
          <p:cNvSpPr/>
          <p:nvPr/>
        </p:nvSpPr>
        <p:spPr>
          <a:xfrm>
            <a:off x="6280190" y="3309580"/>
            <a:ext cx="396835" cy="396835"/>
          </a:xfrm>
          <a:prstGeom prst="roundRect">
            <a:avLst>
              <a:gd fmla="val 24007" name="adj"/>
            </a:avLst>
          </a:prstGeom>
          <a:solidFill>
            <a:srgbClr val="E1E1EA"/>
          </a:solidFill>
          <a:ln cap="flat" cmpd="sng" w="9525">
            <a:solidFill>
              <a:srgbClr val="C7C7D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4"/>
          <p:cNvSpPr/>
          <p:nvPr/>
        </p:nvSpPr>
        <p:spPr>
          <a:xfrm>
            <a:off x="6903839" y="3309580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2200"/>
              <a:buFont typeface="Raleway"/>
              <a:buNone/>
            </a:pPr>
            <a:r>
              <a:rPr lang="en-US" sz="2200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rPr>
              <a:t>Product Model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6903839" y="3799999"/>
            <a:ext cx="3041213" cy="1088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750"/>
              <a:buFont typeface="Roboto"/>
              <a:buNone/>
            </a:pPr>
            <a:r>
              <a:rPr lang="en-US" sz="175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Defines structure for product data (id, title, description, price, imageUrl)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10171867" y="3309580"/>
            <a:ext cx="396835" cy="396835"/>
          </a:xfrm>
          <a:prstGeom prst="roundRect">
            <a:avLst>
              <a:gd fmla="val 24007" name="adj"/>
            </a:avLst>
          </a:prstGeom>
          <a:solidFill>
            <a:srgbClr val="E1E1EA"/>
          </a:solidFill>
          <a:ln cap="flat" cmpd="sng" w="9525">
            <a:solidFill>
              <a:srgbClr val="C7C7D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10795516" y="3309580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2200"/>
              <a:buFont typeface="Raleway"/>
              <a:buNone/>
            </a:pPr>
            <a:r>
              <a:rPr lang="en-US" sz="2200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rPr>
              <a:t>ProductsProvider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10795516" y="3799999"/>
            <a:ext cx="3041213" cy="1088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750"/>
              <a:buFont typeface="Roboto"/>
              <a:buNone/>
            </a:pPr>
            <a:r>
              <a:rPr lang="en-US" sz="175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Manages list of products and provides methods to access and manipulate product data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6280190" y="5370671"/>
            <a:ext cx="396835" cy="396835"/>
          </a:xfrm>
          <a:prstGeom prst="roundRect">
            <a:avLst>
              <a:gd fmla="val 24007" name="adj"/>
            </a:avLst>
          </a:prstGeom>
          <a:solidFill>
            <a:srgbClr val="E1E1EA"/>
          </a:solidFill>
          <a:ln cap="flat" cmpd="sng" w="9525">
            <a:solidFill>
              <a:srgbClr val="C7C7D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6903839" y="5370671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2200"/>
              <a:buFont typeface="Raleway"/>
              <a:buNone/>
            </a:pPr>
            <a:r>
              <a:rPr lang="en-US" sz="2200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rPr>
              <a:t>Scalable Design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6903839" y="5861090"/>
            <a:ext cx="693277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750"/>
              <a:buFont typeface="Roboto"/>
              <a:buNone/>
            </a:pPr>
            <a:r>
              <a:rPr lang="en-US" sz="175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Easy to add, update, or retrieve product details as the app grows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12435840" y="7555230"/>
            <a:ext cx="2091690" cy="67437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03" name="Google Shape;10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86400" cy="8231743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/>
          <p:nvPr/>
        </p:nvSpPr>
        <p:spPr>
          <a:xfrm>
            <a:off x="6249114" y="599242"/>
            <a:ext cx="5448657" cy="6810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882"/>
              </a:lnSpc>
              <a:spcBef>
                <a:spcPts val="0"/>
              </a:spcBef>
              <a:spcAft>
                <a:spcPts val="0"/>
              </a:spcAft>
              <a:buClr>
                <a:srgbClr val="1B1B27"/>
              </a:buClr>
              <a:buSzPts val="4250"/>
              <a:buFont typeface="Raleway"/>
              <a:buNone/>
            </a:pPr>
            <a:r>
              <a:rPr lang="en-US" sz="4250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rPr>
              <a:t>Cart Functionality</a:t>
            </a:r>
            <a:endParaRPr sz="42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6560701" y="1607106"/>
            <a:ext cx="30480" cy="6025396"/>
          </a:xfrm>
          <a:prstGeom prst="roundRect">
            <a:avLst>
              <a:gd fmla="val 300324" name="adj"/>
            </a:avLst>
          </a:prstGeom>
          <a:solidFill>
            <a:srgbClr val="C7C7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6790611" y="2082165"/>
            <a:ext cx="762714" cy="30480"/>
          </a:xfrm>
          <a:prstGeom prst="roundRect">
            <a:avLst>
              <a:gd fmla="val 300324" name="adj"/>
            </a:avLst>
          </a:prstGeom>
          <a:solidFill>
            <a:srgbClr val="C7C7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6330791" y="1852255"/>
            <a:ext cx="490299" cy="490299"/>
          </a:xfrm>
          <a:prstGeom prst="roundRect">
            <a:avLst>
              <a:gd fmla="val 18670" name="adj"/>
            </a:avLst>
          </a:prstGeom>
          <a:solidFill>
            <a:srgbClr val="E1E1EA"/>
          </a:solidFill>
          <a:ln cap="flat" cmpd="sng" w="9525">
            <a:solidFill>
              <a:srgbClr val="C7C7D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6505932" y="1933932"/>
            <a:ext cx="139898" cy="3269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2550"/>
              <a:buFont typeface="Raleway"/>
              <a:buNone/>
            </a:pPr>
            <a:r>
              <a:rPr lang="en-US" sz="2550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rPr>
              <a:t>1</a:t>
            </a:r>
            <a:endParaRPr sz="2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7774543" y="1824990"/>
            <a:ext cx="2724269" cy="3405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19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2100"/>
              <a:buFont typeface="Raleway"/>
              <a:buNone/>
            </a:pPr>
            <a:r>
              <a:rPr lang="en-US" sz="2100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rPr>
              <a:t>Add to Cart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7774543" y="2296239"/>
            <a:ext cx="6093143" cy="6974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700"/>
              <a:buFont typeface="Roboto"/>
              <a:buNone/>
            </a:pPr>
            <a:r>
              <a:rPr lang="en-US" sz="17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Users can add products to their cart from product grid or detail screen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6790611" y="3904536"/>
            <a:ext cx="762714" cy="30480"/>
          </a:xfrm>
          <a:prstGeom prst="roundRect">
            <a:avLst>
              <a:gd fmla="val 300324" name="adj"/>
            </a:avLst>
          </a:prstGeom>
          <a:solidFill>
            <a:srgbClr val="C7C7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5"/>
          <p:cNvSpPr/>
          <p:nvPr/>
        </p:nvSpPr>
        <p:spPr>
          <a:xfrm>
            <a:off x="6330791" y="3674626"/>
            <a:ext cx="490299" cy="490299"/>
          </a:xfrm>
          <a:prstGeom prst="roundRect">
            <a:avLst>
              <a:gd fmla="val 18670" name="adj"/>
            </a:avLst>
          </a:prstGeom>
          <a:solidFill>
            <a:srgbClr val="E1E1EA"/>
          </a:solidFill>
          <a:ln cap="flat" cmpd="sng" w="9525">
            <a:solidFill>
              <a:srgbClr val="C7C7D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5"/>
          <p:cNvSpPr/>
          <p:nvPr/>
        </p:nvSpPr>
        <p:spPr>
          <a:xfrm>
            <a:off x="6490692" y="3756303"/>
            <a:ext cx="170378" cy="3269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2550"/>
              <a:buFont typeface="Raleway"/>
              <a:buNone/>
            </a:pPr>
            <a:r>
              <a:rPr lang="en-US" sz="2550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rPr>
              <a:t>2</a:t>
            </a:r>
            <a:endParaRPr sz="2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7774543" y="3647361"/>
            <a:ext cx="2724269" cy="3405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19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2100"/>
              <a:buFont typeface="Raleway"/>
              <a:buNone/>
            </a:pPr>
            <a:r>
              <a:rPr lang="en-US" sz="2100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rPr>
              <a:t>Update Quantity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5"/>
          <p:cNvSpPr/>
          <p:nvPr/>
        </p:nvSpPr>
        <p:spPr>
          <a:xfrm>
            <a:off x="7774543" y="4118610"/>
            <a:ext cx="6093143" cy="3487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700"/>
              <a:buFont typeface="Roboto"/>
              <a:buNone/>
            </a:pPr>
            <a:r>
              <a:rPr lang="en-US" sz="17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Cart automatically updates quantity for existing items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5"/>
          <p:cNvSpPr/>
          <p:nvPr/>
        </p:nvSpPr>
        <p:spPr>
          <a:xfrm>
            <a:off x="6790611" y="5378172"/>
            <a:ext cx="762714" cy="30480"/>
          </a:xfrm>
          <a:prstGeom prst="roundRect">
            <a:avLst>
              <a:gd fmla="val 300324" name="adj"/>
            </a:avLst>
          </a:prstGeom>
          <a:solidFill>
            <a:srgbClr val="C7C7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5"/>
          <p:cNvSpPr/>
          <p:nvPr/>
        </p:nvSpPr>
        <p:spPr>
          <a:xfrm>
            <a:off x="6330791" y="5148263"/>
            <a:ext cx="490299" cy="490299"/>
          </a:xfrm>
          <a:prstGeom prst="roundRect">
            <a:avLst>
              <a:gd fmla="val 18670" name="adj"/>
            </a:avLst>
          </a:prstGeom>
          <a:solidFill>
            <a:srgbClr val="E1E1EA"/>
          </a:solidFill>
          <a:ln cap="flat" cmpd="sng" w="9525">
            <a:solidFill>
              <a:srgbClr val="C7C7D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5"/>
          <p:cNvSpPr/>
          <p:nvPr/>
        </p:nvSpPr>
        <p:spPr>
          <a:xfrm>
            <a:off x="6488668" y="5229939"/>
            <a:ext cx="174546" cy="3269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2550"/>
              <a:buFont typeface="Raleway"/>
              <a:buNone/>
            </a:pPr>
            <a:r>
              <a:rPr lang="en-US" sz="2550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rPr>
              <a:t>3</a:t>
            </a:r>
            <a:endParaRPr sz="2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5"/>
          <p:cNvSpPr/>
          <p:nvPr/>
        </p:nvSpPr>
        <p:spPr>
          <a:xfrm>
            <a:off x="7774543" y="5120997"/>
            <a:ext cx="2724269" cy="3405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19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2100"/>
              <a:buFont typeface="Raleway"/>
              <a:buNone/>
            </a:pPr>
            <a:r>
              <a:rPr lang="en-US" sz="2100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rPr>
              <a:t>Calculate Total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5"/>
          <p:cNvSpPr/>
          <p:nvPr/>
        </p:nvSpPr>
        <p:spPr>
          <a:xfrm>
            <a:off x="7774543" y="5592247"/>
            <a:ext cx="6093143" cy="3487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700"/>
              <a:buFont typeface="Roboto"/>
              <a:buNone/>
            </a:pPr>
            <a:r>
              <a:rPr lang="en-US" sz="17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CartProvider calculates total amount and item count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5"/>
          <p:cNvSpPr/>
          <p:nvPr/>
        </p:nvSpPr>
        <p:spPr>
          <a:xfrm>
            <a:off x="6790611" y="6851809"/>
            <a:ext cx="762714" cy="30480"/>
          </a:xfrm>
          <a:prstGeom prst="roundRect">
            <a:avLst>
              <a:gd fmla="val 300324" name="adj"/>
            </a:avLst>
          </a:prstGeom>
          <a:solidFill>
            <a:srgbClr val="C7C7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5"/>
          <p:cNvSpPr/>
          <p:nvPr/>
        </p:nvSpPr>
        <p:spPr>
          <a:xfrm>
            <a:off x="6330791" y="6621899"/>
            <a:ext cx="490299" cy="490299"/>
          </a:xfrm>
          <a:prstGeom prst="roundRect">
            <a:avLst>
              <a:gd fmla="val 18670" name="adj"/>
            </a:avLst>
          </a:prstGeom>
          <a:solidFill>
            <a:srgbClr val="E1E1EA"/>
          </a:solidFill>
          <a:ln cap="flat" cmpd="sng" w="9525">
            <a:solidFill>
              <a:srgbClr val="C7C7D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5"/>
          <p:cNvSpPr/>
          <p:nvPr/>
        </p:nvSpPr>
        <p:spPr>
          <a:xfrm>
            <a:off x="6486644" y="6703576"/>
            <a:ext cx="178475" cy="3269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2550"/>
              <a:buFont typeface="Raleway"/>
              <a:buNone/>
            </a:pPr>
            <a:r>
              <a:rPr lang="en-US" sz="2550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rPr>
              <a:t>4</a:t>
            </a:r>
            <a:endParaRPr sz="2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5"/>
          <p:cNvSpPr/>
          <p:nvPr/>
        </p:nvSpPr>
        <p:spPr>
          <a:xfrm>
            <a:off x="7774543" y="6594634"/>
            <a:ext cx="2724269" cy="3405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19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2100"/>
              <a:buFont typeface="Raleway"/>
              <a:buNone/>
            </a:pPr>
            <a:r>
              <a:rPr lang="en-US" sz="2100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rPr>
              <a:t>Remove Items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5"/>
          <p:cNvSpPr/>
          <p:nvPr/>
        </p:nvSpPr>
        <p:spPr>
          <a:xfrm>
            <a:off x="7774543" y="7065883"/>
            <a:ext cx="6093143" cy="3487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700"/>
              <a:buFont typeface="Roboto"/>
              <a:buNone/>
            </a:pPr>
            <a:r>
              <a:rPr lang="en-US" sz="17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Users can remove items from the cart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5"/>
          <p:cNvSpPr/>
          <p:nvPr/>
        </p:nvSpPr>
        <p:spPr>
          <a:xfrm>
            <a:off x="12435840" y="7555230"/>
            <a:ext cx="2091690" cy="67437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32" name="Google Shape;13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/>
          <p:nvPr/>
        </p:nvSpPr>
        <p:spPr>
          <a:xfrm>
            <a:off x="6280190" y="1791772"/>
            <a:ext cx="5670590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B1B27"/>
              </a:buClr>
              <a:buSzPts val="4450"/>
              <a:buFont typeface="Raleway"/>
              <a:buNone/>
            </a:pPr>
            <a:r>
              <a:rPr lang="en-US" sz="4450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rPr>
              <a:t>Dynamic UI Updates</a:t>
            </a:r>
            <a:endParaRPr sz="44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6"/>
          <p:cNvSpPr/>
          <p:nvPr/>
        </p:nvSpPr>
        <p:spPr>
          <a:xfrm>
            <a:off x="6280190" y="2840712"/>
            <a:ext cx="3664863" cy="2047994"/>
          </a:xfrm>
          <a:prstGeom prst="roundRect">
            <a:avLst>
              <a:gd fmla="val 4652" name="adj"/>
            </a:avLst>
          </a:prstGeom>
          <a:solidFill>
            <a:srgbClr val="E1E1EA"/>
          </a:solidFill>
          <a:ln cap="flat" cmpd="sng" w="9525">
            <a:solidFill>
              <a:srgbClr val="C7C7D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6"/>
          <p:cNvSpPr/>
          <p:nvPr/>
        </p:nvSpPr>
        <p:spPr>
          <a:xfrm>
            <a:off x="6514624" y="3075146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2200"/>
              <a:buFont typeface="Raleway"/>
              <a:buNone/>
            </a:pPr>
            <a:r>
              <a:rPr lang="en-US" sz="2200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rPr>
              <a:t>Consumer Widgets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6514624" y="3565565"/>
            <a:ext cx="3195995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750"/>
              <a:buFont typeface="Roboto"/>
              <a:buNone/>
            </a:pPr>
            <a:r>
              <a:rPr lang="en-US" sz="175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Wrap specific parts of the UI to listen for state changes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6"/>
          <p:cNvSpPr/>
          <p:nvPr/>
        </p:nvSpPr>
        <p:spPr>
          <a:xfrm>
            <a:off x="10171867" y="2840712"/>
            <a:ext cx="3664863" cy="2047994"/>
          </a:xfrm>
          <a:prstGeom prst="roundRect">
            <a:avLst>
              <a:gd fmla="val 4652" name="adj"/>
            </a:avLst>
          </a:prstGeom>
          <a:solidFill>
            <a:srgbClr val="E1E1EA"/>
          </a:solidFill>
          <a:ln cap="flat" cmpd="sng" w="9525">
            <a:solidFill>
              <a:srgbClr val="C7C7D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10406301" y="3075146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2200"/>
              <a:buFont typeface="Raleway"/>
              <a:buNone/>
            </a:pPr>
            <a:r>
              <a:rPr lang="en-US" sz="2200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rPr>
              <a:t>Real-time Updates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6"/>
          <p:cNvSpPr/>
          <p:nvPr/>
        </p:nvSpPr>
        <p:spPr>
          <a:xfrm>
            <a:off x="10406301" y="3565565"/>
            <a:ext cx="3195995" cy="1088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750"/>
              <a:buFont typeface="Roboto"/>
              <a:buNone/>
            </a:pPr>
            <a:r>
              <a:rPr lang="en-US" sz="175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UI automatically refreshes when cart or product data changes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6"/>
          <p:cNvSpPr/>
          <p:nvPr/>
        </p:nvSpPr>
        <p:spPr>
          <a:xfrm>
            <a:off x="6280190" y="5115520"/>
            <a:ext cx="7556421" cy="1322189"/>
          </a:xfrm>
          <a:prstGeom prst="roundRect">
            <a:avLst>
              <a:gd fmla="val 7205" name="adj"/>
            </a:avLst>
          </a:prstGeom>
          <a:solidFill>
            <a:srgbClr val="E1E1EA"/>
          </a:solidFill>
          <a:ln cap="flat" cmpd="sng" w="9525">
            <a:solidFill>
              <a:srgbClr val="C7C7D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6"/>
          <p:cNvSpPr/>
          <p:nvPr/>
        </p:nvSpPr>
        <p:spPr>
          <a:xfrm>
            <a:off x="6514624" y="5349954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2200"/>
              <a:buFont typeface="Raleway"/>
              <a:buNone/>
            </a:pPr>
            <a:r>
              <a:rPr lang="en-US" sz="2200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rPr>
              <a:t>Efficient Rendering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6"/>
          <p:cNvSpPr/>
          <p:nvPr/>
        </p:nvSpPr>
        <p:spPr>
          <a:xfrm>
            <a:off x="6514624" y="5840373"/>
            <a:ext cx="7087553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750"/>
              <a:buFont typeface="Roboto"/>
              <a:buNone/>
            </a:pPr>
            <a:r>
              <a:rPr lang="en-US" sz="175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Only affected parts of the UI are rebuilt, improving performance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12435840" y="7555230"/>
            <a:ext cx="2091690" cy="67437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/>
          <p:nvPr/>
        </p:nvSpPr>
        <p:spPr>
          <a:xfrm>
            <a:off x="793790" y="1207413"/>
            <a:ext cx="6196012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B1B27"/>
              </a:buClr>
              <a:buSzPts val="4450"/>
              <a:buFont typeface="Raleway"/>
              <a:buNone/>
            </a:pPr>
            <a:r>
              <a:rPr lang="en-US" sz="4450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rPr>
              <a:t>Navigation and Screens</a:t>
            </a:r>
            <a:endParaRPr sz="44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50" name="Google Shape;15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8348" y="2369820"/>
            <a:ext cx="2152055" cy="1306949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7"/>
          <p:cNvSpPr/>
          <p:nvPr/>
        </p:nvSpPr>
        <p:spPr>
          <a:xfrm>
            <a:off x="3993713" y="2958465"/>
            <a:ext cx="121325" cy="4535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1363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2200"/>
              <a:buFont typeface="Raleway"/>
              <a:buNone/>
            </a:pPr>
            <a:r>
              <a:rPr lang="en-US" sz="2200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rPr>
              <a:t>1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7"/>
          <p:cNvSpPr/>
          <p:nvPr/>
        </p:nvSpPr>
        <p:spPr>
          <a:xfrm>
            <a:off x="5357217" y="2596634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2200"/>
              <a:buFont typeface="Raleway"/>
              <a:buNone/>
            </a:pPr>
            <a:r>
              <a:rPr lang="en-US" sz="2200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rPr>
              <a:t>HomeScreen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7"/>
          <p:cNvSpPr/>
          <p:nvPr/>
        </p:nvSpPr>
        <p:spPr>
          <a:xfrm>
            <a:off x="5357217" y="3087053"/>
            <a:ext cx="3385304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750"/>
              <a:buFont typeface="Roboto"/>
              <a:buNone/>
            </a:pPr>
            <a:r>
              <a:rPr lang="en-US" sz="175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Main entry point with product grid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7"/>
          <p:cNvSpPr/>
          <p:nvPr/>
        </p:nvSpPr>
        <p:spPr>
          <a:xfrm>
            <a:off x="5187077" y="3689866"/>
            <a:ext cx="8592860" cy="15240"/>
          </a:xfrm>
          <a:prstGeom prst="roundRect">
            <a:avLst>
              <a:gd fmla="val 625116" name="adj"/>
            </a:avLst>
          </a:prstGeom>
          <a:solidFill>
            <a:srgbClr val="C7C7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55" name="Google Shape;15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2381" y="3733443"/>
            <a:ext cx="4304109" cy="1306949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7"/>
          <p:cNvSpPr/>
          <p:nvPr/>
        </p:nvSpPr>
        <p:spPr>
          <a:xfrm>
            <a:off x="3980498" y="4160163"/>
            <a:ext cx="147637" cy="4535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1363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2200"/>
              <a:buFont typeface="Raleway"/>
              <a:buNone/>
            </a:pPr>
            <a:r>
              <a:rPr lang="en-US" sz="2200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rPr>
              <a:t>2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7"/>
          <p:cNvSpPr/>
          <p:nvPr/>
        </p:nvSpPr>
        <p:spPr>
          <a:xfrm>
            <a:off x="6433304" y="3960257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2200"/>
              <a:buFont typeface="Raleway"/>
              <a:buNone/>
            </a:pPr>
            <a:r>
              <a:rPr lang="en-US" sz="2200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rPr>
              <a:t>ProductDetailScreen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7"/>
          <p:cNvSpPr/>
          <p:nvPr/>
        </p:nvSpPr>
        <p:spPr>
          <a:xfrm>
            <a:off x="6433304" y="4450675"/>
            <a:ext cx="3767018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750"/>
              <a:buFont typeface="Roboto"/>
              <a:buNone/>
            </a:pPr>
            <a:r>
              <a:rPr lang="en-US" sz="175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Displays detailed product information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7"/>
          <p:cNvSpPr/>
          <p:nvPr/>
        </p:nvSpPr>
        <p:spPr>
          <a:xfrm>
            <a:off x="6263164" y="5053489"/>
            <a:ext cx="7516773" cy="15240"/>
          </a:xfrm>
          <a:prstGeom prst="roundRect">
            <a:avLst>
              <a:gd fmla="val 625116" name="adj"/>
            </a:avLst>
          </a:prstGeom>
          <a:solidFill>
            <a:srgbClr val="C7C7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60" name="Google Shape;160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6294" y="5097066"/>
            <a:ext cx="6456164" cy="130694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7"/>
          <p:cNvSpPr/>
          <p:nvPr/>
        </p:nvSpPr>
        <p:spPr>
          <a:xfrm>
            <a:off x="3978593" y="5523786"/>
            <a:ext cx="151328" cy="4535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1363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2200"/>
              <a:buFont typeface="Raleway"/>
              <a:buNone/>
            </a:pPr>
            <a:r>
              <a:rPr lang="en-US" sz="2200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rPr>
              <a:t>3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7"/>
          <p:cNvSpPr/>
          <p:nvPr/>
        </p:nvSpPr>
        <p:spPr>
          <a:xfrm>
            <a:off x="7509272" y="5323880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2200"/>
              <a:buFont typeface="Raleway"/>
              <a:buNone/>
            </a:pPr>
            <a:r>
              <a:rPr lang="en-US" sz="2200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rPr>
              <a:t>CartScreen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7"/>
          <p:cNvSpPr/>
          <p:nvPr/>
        </p:nvSpPr>
        <p:spPr>
          <a:xfrm>
            <a:off x="7509272" y="5814298"/>
            <a:ext cx="3011686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750"/>
              <a:buFont typeface="Roboto"/>
              <a:buNone/>
            </a:pPr>
            <a:r>
              <a:rPr lang="en-US" sz="175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Shows cart contents and total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7"/>
          <p:cNvSpPr/>
          <p:nvPr/>
        </p:nvSpPr>
        <p:spPr>
          <a:xfrm>
            <a:off x="793790" y="6659166"/>
            <a:ext cx="130428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750"/>
              <a:buFont typeface="Roboto"/>
              <a:buNone/>
            </a:pPr>
            <a:r>
              <a:rPr lang="en-US" sz="175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The app uses named routes for efficient navigation between screens, enhancing user experience and maintainability.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7"/>
          <p:cNvSpPr/>
          <p:nvPr/>
        </p:nvSpPr>
        <p:spPr>
          <a:xfrm>
            <a:off x="12435840" y="7555230"/>
            <a:ext cx="2091690" cy="67437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71" name="Google Shape;17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36576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8"/>
          <p:cNvSpPr/>
          <p:nvPr/>
        </p:nvSpPr>
        <p:spPr>
          <a:xfrm>
            <a:off x="4451390" y="749617"/>
            <a:ext cx="5775841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B1B27"/>
              </a:buClr>
              <a:buSzPts val="4450"/>
              <a:buFont typeface="Raleway"/>
              <a:buNone/>
            </a:pPr>
            <a:r>
              <a:rPr lang="en-US" sz="4450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rPr>
              <a:t>Future Enhancements</a:t>
            </a:r>
            <a:endParaRPr sz="44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73" name="Google Shape;17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51390" y="1798558"/>
            <a:ext cx="566976" cy="56697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8"/>
          <p:cNvSpPr/>
          <p:nvPr/>
        </p:nvSpPr>
        <p:spPr>
          <a:xfrm>
            <a:off x="4451390" y="2592348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2200"/>
              <a:buFont typeface="Raleway"/>
              <a:buNone/>
            </a:pPr>
            <a:r>
              <a:rPr lang="en-US" sz="2200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rPr>
              <a:t>Backend Integration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8"/>
          <p:cNvSpPr/>
          <p:nvPr/>
        </p:nvSpPr>
        <p:spPr>
          <a:xfrm>
            <a:off x="4451390" y="3082766"/>
            <a:ext cx="4522470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750"/>
              <a:buFont typeface="Roboto"/>
              <a:buNone/>
            </a:pPr>
            <a:r>
              <a:rPr lang="en-US" sz="175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Connect to real API for dynamic product data and user authentication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76" name="Google Shape;176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14021" y="1798558"/>
            <a:ext cx="566976" cy="566976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8"/>
          <p:cNvSpPr/>
          <p:nvPr/>
        </p:nvSpPr>
        <p:spPr>
          <a:xfrm>
            <a:off x="9314021" y="2592348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2200"/>
              <a:buFont typeface="Raleway"/>
              <a:buNone/>
            </a:pPr>
            <a:r>
              <a:rPr lang="en-US" sz="2200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rPr>
              <a:t>Responsive Design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8"/>
          <p:cNvSpPr/>
          <p:nvPr/>
        </p:nvSpPr>
        <p:spPr>
          <a:xfrm>
            <a:off x="9314021" y="3082766"/>
            <a:ext cx="4522589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750"/>
              <a:buFont typeface="Roboto"/>
              <a:buNone/>
            </a:pPr>
            <a:r>
              <a:rPr lang="en-US" sz="175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Optimize layout for various screen sizes and orientations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79" name="Google Shape;179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51390" y="4489013"/>
            <a:ext cx="566976" cy="566976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8"/>
          <p:cNvSpPr/>
          <p:nvPr/>
        </p:nvSpPr>
        <p:spPr>
          <a:xfrm>
            <a:off x="4451390" y="5282803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2200"/>
              <a:buFont typeface="Raleway"/>
              <a:buNone/>
            </a:pPr>
            <a:r>
              <a:rPr lang="en-US" sz="2200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rPr>
              <a:t>Checkout Process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8"/>
          <p:cNvSpPr/>
          <p:nvPr/>
        </p:nvSpPr>
        <p:spPr>
          <a:xfrm>
            <a:off x="4451390" y="5773222"/>
            <a:ext cx="4522470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750"/>
              <a:buFont typeface="Roboto"/>
              <a:buNone/>
            </a:pPr>
            <a:r>
              <a:rPr lang="en-US" sz="175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Implement secure payment gateway and order management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8"/>
          <p:cNvSpPr/>
          <p:nvPr/>
        </p:nvSpPr>
        <p:spPr>
          <a:xfrm>
            <a:off x="4451390" y="6754177"/>
            <a:ext cx="9385221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750"/>
              <a:buFont typeface="Roboto"/>
              <a:buNone/>
            </a:pPr>
            <a:r>
              <a:rPr lang="en-US" sz="175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The modular architecture allows for easy expansion and integration of new features as the app grows.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8"/>
          <p:cNvSpPr/>
          <p:nvPr/>
        </p:nvSpPr>
        <p:spPr>
          <a:xfrm>
            <a:off x="12435840" y="7555230"/>
            <a:ext cx="2091690" cy="67437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