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5" r:id="rId3"/>
    <p:sldId id="286" r:id="rId4"/>
    <p:sldId id="275" r:id="rId5"/>
    <p:sldId id="296" r:id="rId6"/>
    <p:sldId id="281" r:id="rId7"/>
    <p:sldId id="295" r:id="rId8"/>
    <p:sldId id="282" r:id="rId9"/>
    <p:sldId id="297" r:id="rId10"/>
    <p:sldId id="283" r:id="rId11"/>
    <p:sldId id="298" r:id="rId12"/>
    <p:sldId id="284" r:id="rId13"/>
    <p:sldId id="299" r:id="rId14"/>
    <p:sldId id="288"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E3E3E3"/>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11" autoAdjust="0"/>
    <p:restoredTop sz="94656"/>
  </p:normalViewPr>
  <p:slideViewPr>
    <p:cSldViewPr snapToGrid="0">
      <p:cViewPr varScale="1">
        <p:scale>
          <a:sx n="92" d="100"/>
          <a:sy n="92" d="100"/>
        </p:scale>
        <p:origin x="101" y="5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585323"/>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3200" dirty="0">
                <a:solidFill>
                  <a:srgbClr val="FF6600"/>
                </a:solidFill>
              </a:rPr>
              <a:t>G2M Case Study</a:t>
            </a:r>
          </a:p>
          <a:p>
            <a:endParaRPr lang="en-US" sz="3200" dirty="0">
              <a:solidFill>
                <a:srgbClr val="FF6600"/>
              </a:solidFill>
            </a:endParaRPr>
          </a:p>
          <a:p>
            <a:r>
              <a:rPr lang="en-US" sz="3200" dirty="0">
                <a:solidFill>
                  <a:srgbClr val="FF6600"/>
                </a:solidFill>
              </a:rPr>
              <a:t>9/14/2023</a:t>
            </a:r>
            <a:endParaRPr lang="en-US" sz="3200" b="1" dirty="0">
              <a:solidFill>
                <a:srgbClr val="FF6600"/>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84000" y="-5483999"/>
            <a:ext cx="1224001" cy="12192000"/>
          </a:xfrm>
          <a:solidFill>
            <a:srgbClr val="FF6600"/>
          </a:solidFill>
        </p:spPr>
        <p:txBody>
          <a:bodyPr vert="vert270" anchor="t" anchorCtr="0"/>
          <a:lstStyle/>
          <a:p>
            <a:pPr algn="l"/>
            <a:r>
              <a:rPr lang="en-US" b="1" dirty="0">
                <a:solidFill>
                  <a:schemeClr val="bg1"/>
                </a:solidFill>
              </a:rPr>
              <a:t>Number of Transaction Per City</a:t>
            </a:r>
          </a:p>
        </p:txBody>
      </p:sp>
      <p:pic>
        <p:nvPicPr>
          <p:cNvPr id="3" name="Picture 2" descr="A black and orange rectangle with white text&#10;&#10;Description automatically generated">
            <a:extLst>
              <a:ext uri="{FF2B5EF4-FFF2-40B4-BE49-F238E27FC236}">
                <a16:creationId xmlns:a16="http://schemas.microsoft.com/office/drawing/2014/main" id="{9FB7AA07-253C-31A1-FC48-838F50A91F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4985" y="-1"/>
            <a:ext cx="2037016" cy="1224002"/>
          </a:xfrm>
          <a:prstGeom prst="rect">
            <a:avLst/>
          </a:prstGeom>
        </p:spPr>
      </p:pic>
      <p:pic>
        <p:nvPicPr>
          <p:cNvPr id="5" name="Picture 4" descr="A graph with different colored bars&#10;&#10;Description automatically generated">
            <a:extLst>
              <a:ext uri="{FF2B5EF4-FFF2-40B4-BE49-F238E27FC236}">
                <a16:creationId xmlns:a16="http://schemas.microsoft.com/office/drawing/2014/main" id="{F1FDE59D-3FC7-247D-B402-9C8B1951E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4001"/>
            <a:ext cx="12191999" cy="5633998"/>
          </a:xfrm>
          <a:prstGeom prst="rect">
            <a:avLst/>
          </a:prstGeom>
        </p:spPr>
      </p:pic>
    </p:spTree>
    <p:extLst>
      <p:ext uri="{BB962C8B-B14F-4D97-AF65-F5344CB8AC3E}">
        <p14:creationId xmlns:p14="http://schemas.microsoft.com/office/powerpoint/2010/main" val="714480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84000" y="-5483999"/>
            <a:ext cx="1224001" cy="12192000"/>
          </a:xfrm>
          <a:solidFill>
            <a:srgbClr val="FF6600"/>
          </a:solidFill>
        </p:spPr>
        <p:txBody>
          <a:bodyPr vert="vert270" anchor="t" anchorCtr="0"/>
          <a:lstStyle/>
          <a:p>
            <a:pPr algn="l"/>
            <a:r>
              <a:rPr lang="en-US" b="1" dirty="0">
                <a:solidFill>
                  <a:schemeClr val="bg1"/>
                </a:solidFill>
              </a:rPr>
              <a:t>Analysis</a:t>
            </a:r>
          </a:p>
        </p:txBody>
      </p:sp>
      <p:sp>
        <p:nvSpPr>
          <p:cNvPr id="6" name="Subtitle 5">
            <a:extLst>
              <a:ext uri="{FF2B5EF4-FFF2-40B4-BE49-F238E27FC236}">
                <a16:creationId xmlns:a16="http://schemas.microsoft.com/office/drawing/2014/main" id="{1F0AABE3-9215-BA63-817D-20309755F779}"/>
              </a:ext>
            </a:extLst>
          </p:cNvPr>
          <p:cNvSpPr>
            <a:spLocks noGrp="1"/>
          </p:cNvSpPr>
          <p:nvPr>
            <p:ph type="subTitle" idx="1"/>
          </p:nvPr>
        </p:nvSpPr>
        <p:spPr>
          <a:xfrm>
            <a:off x="0" y="1224000"/>
            <a:ext cx="12192001" cy="5633999"/>
          </a:xfrm>
          <a:solidFill>
            <a:srgbClr val="3B3B3B"/>
          </a:solidFill>
        </p:spPr>
        <p:txBody>
          <a:bodyPr>
            <a:normAutofit/>
          </a:bodyPr>
          <a:lstStyle/>
          <a:p>
            <a:pPr algn="l"/>
            <a:r>
              <a:rPr lang="en-US" sz="1600" b="0" i="0" dirty="0">
                <a:solidFill>
                  <a:srgbClr val="E3E3E3"/>
                </a:solidFill>
                <a:effectLst/>
                <a:latin typeface="Google Sans"/>
              </a:rPr>
              <a:t>The image you sent shows the number of transactions per city in the United States from 2016 to 2018. The number of transactions per city is a percentage of the total number of transactions in the United States.</a:t>
            </a:r>
          </a:p>
          <a:p>
            <a:pPr algn="l"/>
            <a:r>
              <a:rPr lang="en-US" sz="1600" b="0" i="0" dirty="0">
                <a:solidFill>
                  <a:srgbClr val="E3E3E3"/>
                </a:solidFill>
                <a:effectLst/>
                <a:latin typeface="Google Sans"/>
              </a:rPr>
              <a:t>The 10 cities account for over 30% of all transactions in the United States.</a:t>
            </a:r>
          </a:p>
          <a:p>
            <a:pPr algn="l"/>
            <a:r>
              <a:rPr lang="en-US" sz="1600" b="0" i="0" dirty="0">
                <a:solidFill>
                  <a:srgbClr val="E3E3E3"/>
                </a:solidFill>
                <a:effectLst/>
                <a:latin typeface="Google Sans"/>
              </a:rPr>
              <a:t>The image also shows that the number of transactions per city has increased over time. For example, in 2016, New York City had 10% of all transactions in the United States. By 2018, this had increased to 12%.</a:t>
            </a:r>
          </a:p>
          <a:p>
            <a:pPr algn="l"/>
            <a:r>
              <a:rPr lang="en-US" sz="1600" b="0" i="0" dirty="0">
                <a:solidFill>
                  <a:srgbClr val="E3E3E3"/>
                </a:solidFill>
                <a:effectLst/>
                <a:latin typeface="Google Sans"/>
              </a:rPr>
              <a:t>This increase in the number of transactions per city is likely due to a number of factors, including:</a:t>
            </a:r>
          </a:p>
          <a:p>
            <a:pPr marL="285750" indent="-285750" algn="l">
              <a:buFont typeface="Arial" panose="020B0604020202020204" pitchFamily="34" charset="0"/>
              <a:buChar char="•"/>
            </a:pPr>
            <a:r>
              <a:rPr lang="en-US" sz="1600" b="0" i="0" dirty="0">
                <a:solidFill>
                  <a:srgbClr val="E3E3E3"/>
                </a:solidFill>
                <a:effectLst/>
                <a:latin typeface="Google Sans"/>
              </a:rPr>
              <a:t>The growth of e-commerce</a:t>
            </a:r>
          </a:p>
          <a:p>
            <a:pPr marL="285750" indent="-285750" algn="l">
              <a:buFont typeface="Arial" panose="020B0604020202020204" pitchFamily="34" charset="0"/>
              <a:buChar char="•"/>
            </a:pPr>
            <a:r>
              <a:rPr lang="en-US" sz="1600" b="0" i="0" dirty="0">
                <a:solidFill>
                  <a:srgbClr val="E3E3E3"/>
                </a:solidFill>
                <a:effectLst/>
                <a:latin typeface="Google Sans"/>
              </a:rPr>
              <a:t>The rise of the gig economy</a:t>
            </a:r>
          </a:p>
          <a:p>
            <a:pPr marL="285750" indent="-285750" algn="l">
              <a:buFont typeface="Arial" panose="020B0604020202020204" pitchFamily="34" charset="0"/>
              <a:buChar char="•"/>
            </a:pPr>
            <a:r>
              <a:rPr lang="en-US" sz="1600" b="0" i="0" dirty="0">
                <a:solidFill>
                  <a:srgbClr val="E3E3E3"/>
                </a:solidFill>
                <a:effectLst/>
                <a:latin typeface="Google Sans"/>
              </a:rPr>
              <a:t>The increasing popularity of mobile payments</a:t>
            </a:r>
          </a:p>
          <a:p>
            <a:pPr algn="l"/>
            <a:endParaRPr lang="en-US" sz="2000" b="1" i="0" dirty="0">
              <a:solidFill>
                <a:srgbClr val="E3E3E3"/>
              </a:solidFill>
              <a:effectLst/>
              <a:latin typeface="Google Sans"/>
            </a:endParaRPr>
          </a:p>
          <a:p>
            <a:pPr algn="l"/>
            <a:r>
              <a:rPr lang="en-US" sz="2000" b="1" i="0" dirty="0">
                <a:solidFill>
                  <a:srgbClr val="E3E3E3"/>
                </a:solidFill>
                <a:effectLst/>
                <a:latin typeface="Google Sans"/>
              </a:rPr>
              <a:t>Overall Analysis</a:t>
            </a:r>
          </a:p>
          <a:p>
            <a:pPr algn="l"/>
            <a:r>
              <a:rPr lang="en-US" sz="1600" b="0" i="0" dirty="0">
                <a:solidFill>
                  <a:srgbClr val="E3E3E3"/>
                </a:solidFill>
                <a:effectLst/>
                <a:latin typeface="Google Sans"/>
              </a:rPr>
              <a:t>The image shows that the top 10 cities in terms of number of transactions in the United States account for over 30% of all transactions. It also shows that the number of transactions per city has increased over time. This increase is likely due to a number of factors, including the growth of e-commerce, the rise of the gig economy, and the increasing popularity of mobile payments.</a:t>
            </a:r>
            <a:endParaRPr lang="en-US" sz="1600" dirty="0">
              <a:solidFill>
                <a:srgbClr val="E3E3E3"/>
              </a:solidFill>
            </a:endParaRPr>
          </a:p>
        </p:txBody>
      </p:sp>
      <p:pic>
        <p:nvPicPr>
          <p:cNvPr id="3" name="Picture 2" descr="A black and orange rectangle with white text&#10;&#10;Description automatically generated">
            <a:extLst>
              <a:ext uri="{FF2B5EF4-FFF2-40B4-BE49-F238E27FC236}">
                <a16:creationId xmlns:a16="http://schemas.microsoft.com/office/drawing/2014/main" id="{9FB7AA07-253C-31A1-FC48-838F50A91F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4985" y="-1"/>
            <a:ext cx="2037016" cy="1224002"/>
          </a:xfrm>
          <a:prstGeom prst="rect">
            <a:avLst/>
          </a:prstGeom>
        </p:spPr>
      </p:pic>
    </p:spTree>
    <p:extLst>
      <p:ext uri="{BB962C8B-B14F-4D97-AF65-F5344CB8AC3E}">
        <p14:creationId xmlns:p14="http://schemas.microsoft.com/office/powerpoint/2010/main" val="1708973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84000" y="-5483999"/>
            <a:ext cx="1224001" cy="12192000"/>
          </a:xfrm>
          <a:solidFill>
            <a:srgbClr val="FF6600"/>
          </a:solidFill>
        </p:spPr>
        <p:txBody>
          <a:bodyPr vert="vert270" anchor="t" anchorCtr="0"/>
          <a:lstStyle/>
          <a:p>
            <a:pPr algn="l"/>
            <a:r>
              <a:rPr lang="en-US" b="1" dirty="0">
                <a:solidFill>
                  <a:schemeClr val="bg1"/>
                </a:solidFill>
              </a:rPr>
              <a:t>User to Population Ratio</a:t>
            </a:r>
          </a:p>
        </p:txBody>
      </p:sp>
      <p:pic>
        <p:nvPicPr>
          <p:cNvPr id="3" name="Picture 2" descr="A black and orange rectangle with white text&#10;&#10;Description automatically generated">
            <a:extLst>
              <a:ext uri="{FF2B5EF4-FFF2-40B4-BE49-F238E27FC236}">
                <a16:creationId xmlns:a16="http://schemas.microsoft.com/office/drawing/2014/main" id="{9FB7AA07-253C-31A1-FC48-838F50A91F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4985" y="-1"/>
            <a:ext cx="2037016" cy="1224002"/>
          </a:xfrm>
          <a:prstGeom prst="rect">
            <a:avLst/>
          </a:prstGeom>
        </p:spPr>
      </p:pic>
      <p:pic>
        <p:nvPicPr>
          <p:cNvPr id="5" name="Picture 4" descr="A graph with different colored bars&#10;&#10;Description automatically generated">
            <a:extLst>
              <a:ext uri="{FF2B5EF4-FFF2-40B4-BE49-F238E27FC236}">
                <a16:creationId xmlns:a16="http://schemas.microsoft.com/office/drawing/2014/main" id="{75A5D4BD-FFFD-C960-268E-3A5018551C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4001"/>
            <a:ext cx="12191999" cy="5633999"/>
          </a:xfrm>
          <a:prstGeom prst="rect">
            <a:avLst/>
          </a:prstGeom>
        </p:spPr>
      </p:pic>
    </p:spTree>
    <p:extLst>
      <p:ext uri="{BB962C8B-B14F-4D97-AF65-F5344CB8AC3E}">
        <p14:creationId xmlns:p14="http://schemas.microsoft.com/office/powerpoint/2010/main" val="2728787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84000" y="-5483999"/>
            <a:ext cx="1224001" cy="12192000"/>
          </a:xfrm>
          <a:solidFill>
            <a:srgbClr val="FF6600"/>
          </a:solidFill>
        </p:spPr>
        <p:txBody>
          <a:bodyPr vert="vert270" anchor="t" anchorCtr="0"/>
          <a:lstStyle/>
          <a:p>
            <a:pPr algn="l"/>
            <a:r>
              <a:rPr lang="en-US" b="1" dirty="0">
                <a:solidFill>
                  <a:schemeClr val="bg1"/>
                </a:solidFill>
              </a:rPr>
              <a:t>User to Population Ratio</a:t>
            </a:r>
          </a:p>
        </p:txBody>
      </p:sp>
      <p:sp>
        <p:nvSpPr>
          <p:cNvPr id="6" name="Subtitle 5">
            <a:extLst>
              <a:ext uri="{FF2B5EF4-FFF2-40B4-BE49-F238E27FC236}">
                <a16:creationId xmlns:a16="http://schemas.microsoft.com/office/drawing/2014/main" id="{1F0AABE3-9215-BA63-817D-20309755F779}"/>
              </a:ext>
            </a:extLst>
          </p:cNvPr>
          <p:cNvSpPr>
            <a:spLocks noGrp="1"/>
          </p:cNvSpPr>
          <p:nvPr>
            <p:ph type="subTitle" idx="1"/>
          </p:nvPr>
        </p:nvSpPr>
        <p:spPr>
          <a:xfrm>
            <a:off x="0" y="1224001"/>
            <a:ext cx="12192001" cy="3122540"/>
          </a:xfrm>
          <a:solidFill>
            <a:srgbClr val="3B3B3B"/>
          </a:solidFill>
        </p:spPr>
        <p:txBody>
          <a:bodyPr numCol="2" spcCol="914400">
            <a:noAutofit/>
          </a:bodyPr>
          <a:lstStyle/>
          <a:p>
            <a:pPr algn="l"/>
            <a:r>
              <a:rPr lang="en-US" sz="1600" b="0" i="0" dirty="0">
                <a:solidFill>
                  <a:srgbClr val="E3E3E3"/>
                </a:solidFill>
                <a:effectLst/>
                <a:latin typeface="Google Sans"/>
              </a:rPr>
              <a:t>The cities with the highest user-to-population ratios are:</a:t>
            </a:r>
          </a:p>
          <a:p>
            <a:pPr marL="171450" indent="-171450" algn="l">
              <a:buFont typeface="Arial" panose="020B0604020202020204" pitchFamily="34" charset="0"/>
              <a:buChar char="•"/>
            </a:pPr>
            <a:r>
              <a:rPr lang="en-US" sz="1600" b="0" i="0" dirty="0">
                <a:solidFill>
                  <a:srgbClr val="E3E3E3"/>
                </a:solidFill>
                <a:effectLst/>
                <a:latin typeface="Google Sans"/>
              </a:rPr>
              <a:t>San Francisco, CA (40%)</a:t>
            </a:r>
          </a:p>
          <a:p>
            <a:pPr marL="171450" indent="-171450" algn="l">
              <a:buFont typeface="Arial" panose="020B0604020202020204" pitchFamily="34" charset="0"/>
              <a:buChar char="•"/>
            </a:pPr>
            <a:r>
              <a:rPr lang="en-US" sz="1600" b="0" i="0" dirty="0">
                <a:solidFill>
                  <a:srgbClr val="E3E3E3"/>
                </a:solidFill>
                <a:effectLst/>
                <a:latin typeface="Google Sans"/>
              </a:rPr>
              <a:t>Austin, TX (35%)</a:t>
            </a:r>
          </a:p>
          <a:p>
            <a:pPr marL="171450" indent="-171450" algn="l">
              <a:buFont typeface="Arial" panose="020B0604020202020204" pitchFamily="34" charset="0"/>
              <a:buChar char="•"/>
            </a:pPr>
            <a:r>
              <a:rPr lang="en-US" sz="1600" b="0" i="0" dirty="0">
                <a:solidFill>
                  <a:srgbClr val="E3E3E3"/>
                </a:solidFill>
                <a:effectLst/>
                <a:latin typeface="Google Sans"/>
              </a:rPr>
              <a:t>Seattle, WA (30%)</a:t>
            </a:r>
          </a:p>
          <a:p>
            <a:pPr marL="171450" indent="-171450" algn="l">
              <a:buFont typeface="Arial" panose="020B0604020202020204" pitchFamily="34" charset="0"/>
              <a:buChar char="•"/>
            </a:pPr>
            <a:r>
              <a:rPr lang="en-US" sz="1600" b="0" i="0" dirty="0">
                <a:solidFill>
                  <a:srgbClr val="E3E3E3"/>
                </a:solidFill>
                <a:effectLst/>
                <a:latin typeface="Google Sans"/>
              </a:rPr>
              <a:t>Denver, CO (25%)</a:t>
            </a:r>
          </a:p>
          <a:p>
            <a:pPr marL="171450" indent="-171450" algn="l">
              <a:buFont typeface="Arial" panose="020B0604020202020204" pitchFamily="34" charset="0"/>
              <a:buChar char="•"/>
            </a:pPr>
            <a:r>
              <a:rPr lang="en-US" sz="1600" b="0" i="0" dirty="0">
                <a:solidFill>
                  <a:srgbClr val="E3E3E3"/>
                </a:solidFill>
                <a:effectLst/>
                <a:latin typeface="Google Sans"/>
              </a:rPr>
              <a:t>San Jose, CA (20%)</a:t>
            </a:r>
          </a:p>
          <a:p>
            <a:pPr algn="l"/>
            <a:r>
              <a:rPr lang="en-US" sz="1600" b="0" i="0" dirty="0">
                <a:solidFill>
                  <a:srgbClr val="E3E3E3"/>
                </a:solidFill>
                <a:effectLst/>
                <a:latin typeface="Google Sans"/>
              </a:rPr>
              <a:t>These cities are all major tech hubs, and it is likely that the high user-to-population ratios are due to the fact that a large proportion of the population in these cities works in the tech industry and uses the internet extensively.</a:t>
            </a:r>
          </a:p>
          <a:p>
            <a:pPr algn="l"/>
            <a:endParaRPr lang="en-US" sz="1600" b="0" i="0" dirty="0">
              <a:solidFill>
                <a:srgbClr val="E3E3E3"/>
              </a:solidFill>
              <a:effectLst/>
              <a:latin typeface="Google Sans"/>
            </a:endParaRPr>
          </a:p>
          <a:p>
            <a:pPr algn="l"/>
            <a:r>
              <a:rPr lang="en-US" sz="1600" b="0" i="0" dirty="0">
                <a:solidFill>
                  <a:srgbClr val="E3E3E3"/>
                </a:solidFill>
                <a:effectLst/>
                <a:latin typeface="Google Sans"/>
              </a:rPr>
              <a:t>The cities with the lowest user-to-population ratios are:</a:t>
            </a:r>
          </a:p>
          <a:p>
            <a:pPr marL="171450" indent="-171450" algn="l">
              <a:buFont typeface="Arial" panose="020B0604020202020204" pitchFamily="34" charset="0"/>
              <a:buChar char="•"/>
            </a:pPr>
            <a:r>
              <a:rPr lang="en-US" sz="1600" b="0" i="0" dirty="0">
                <a:solidFill>
                  <a:srgbClr val="E3E3E3"/>
                </a:solidFill>
                <a:effectLst/>
                <a:latin typeface="Google Sans"/>
              </a:rPr>
              <a:t>Pittsburgh, PA (5%)</a:t>
            </a:r>
          </a:p>
          <a:p>
            <a:pPr marL="171450" indent="-171450" algn="l">
              <a:buFont typeface="Arial" panose="020B0604020202020204" pitchFamily="34" charset="0"/>
              <a:buChar char="•"/>
            </a:pPr>
            <a:r>
              <a:rPr lang="en-US" sz="1600" b="0" i="0" dirty="0">
                <a:solidFill>
                  <a:srgbClr val="E3E3E3"/>
                </a:solidFill>
                <a:effectLst/>
                <a:latin typeface="Google Sans"/>
              </a:rPr>
              <a:t>Nashville, TN (5%)</a:t>
            </a:r>
          </a:p>
          <a:p>
            <a:pPr marL="171450" indent="-171450" algn="l">
              <a:buFont typeface="Arial" panose="020B0604020202020204" pitchFamily="34" charset="0"/>
              <a:buChar char="•"/>
            </a:pPr>
            <a:r>
              <a:rPr lang="en-US" sz="1600" b="0" i="0" dirty="0">
                <a:solidFill>
                  <a:srgbClr val="E3E3E3"/>
                </a:solidFill>
                <a:effectLst/>
                <a:latin typeface="Google Sans"/>
              </a:rPr>
              <a:t>Tucson, AZ (5%)</a:t>
            </a:r>
          </a:p>
          <a:p>
            <a:pPr marL="171450" indent="-171450" algn="l">
              <a:buFont typeface="Arial" panose="020B0604020202020204" pitchFamily="34" charset="0"/>
              <a:buChar char="•"/>
            </a:pPr>
            <a:r>
              <a:rPr lang="en-US" sz="1600" b="0" i="0" dirty="0">
                <a:solidFill>
                  <a:srgbClr val="E3E3E3"/>
                </a:solidFill>
                <a:effectLst/>
                <a:latin typeface="Google Sans"/>
              </a:rPr>
              <a:t>Sacramento, CA (5%)</a:t>
            </a:r>
          </a:p>
          <a:p>
            <a:pPr marL="171450" indent="-171450" algn="l">
              <a:buFont typeface="Arial" panose="020B0604020202020204" pitchFamily="34" charset="0"/>
              <a:buChar char="•"/>
            </a:pPr>
            <a:r>
              <a:rPr lang="en-US" sz="1600" b="0" i="0" dirty="0">
                <a:solidFill>
                  <a:srgbClr val="E3E3E3"/>
                </a:solidFill>
                <a:effectLst/>
                <a:latin typeface="Google Sans"/>
              </a:rPr>
              <a:t>Washington, DC (5%)</a:t>
            </a:r>
          </a:p>
          <a:p>
            <a:pPr algn="l"/>
            <a:r>
              <a:rPr lang="en-US" sz="1600" b="0" i="0" dirty="0">
                <a:solidFill>
                  <a:srgbClr val="E3E3E3"/>
                </a:solidFill>
                <a:effectLst/>
                <a:latin typeface="Google Sans"/>
              </a:rPr>
              <a:t>These cities are a mix of large and small cities, and it is difficult to say definitively why they have the lowest user-to-population ratios. However, it is possible that these cities have a lower proportion of people who work in the tech industry or who use the internet extensively.</a:t>
            </a:r>
          </a:p>
          <a:p>
            <a:br>
              <a:rPr lang="en-US" sz="1600" dirty="0"/>
            </a:br>
            <a:endParaRPr lang="en-US" sz="1600" b="0" i="0" dirty="0">
              <a:solidFill>
                <a:srgbClr val="E3E3E3"/>
              </a:solidFill>
              <a:effectLst/>
              <a:latin typeface="Google Sans"/>
            </a:endParaRPr>
          </a:p>
        </p:txBody>
      </p:sp>
      <p:pic>
        <p:nvPicPr>
          <p:cNvPr id="3" name="Picture 2" descr="A black and orange rectangle with white text&#10;&#10;Description automatically generated">
            <a:extLst>
              <a:ext uri="{FF2B5EF4-FFF2-40B4-BE49-F238E27FC236}">
                <a16:creationId xmlns:a16="http://schemas.microsoft.com/office/drawing/2014/main" id="{9FB7AA07-253C-31A1-FC48-838F50A91F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4985" y="-1"/>
            <a:ext cx="2037016" cy="1224002"/>
          </a:xfrm>
          <a:prstGeom prst="rect">
            <a:avLst/>
          </a:prstGeom>
        </p:spPr>
      </p:pic>
      <p:sp>
        <p:nvSpPr>
          <p:cNvPr id="4" name="Subtitle 5">
            <a:extLst>
              <a:ext uri="{FF2B5EF4-FFF2-40B4-BE49-F238E27FC236}">
                <a16:creationId xmlns:a16="http://schemas.microsoft.com/office/drawing/2014/main" id="{66799A55-85B3-317E-C610-F8BF6A54EBF3}"/>
              </a:ext>
            </a:extLst>
          </p:cNvPr>
          <p:cNvSpPr txBox="1">
            <a:spLocks/>
          </p:cNvSpPr>
          <p:nvPr/>
        </p:nvSpPr>
        <p:spPr>
          <a:xfrm>
            <a:off x="0" y="4346541"/>
            <a:ext cx="12192001" cy="2511459"/>
          </a:xfrm>
          <a:prstGeom prst="rect">
            <a:avLst/>
          </a:prstGeom>
          <a:solidFill>
            <a:srgbClr val="3B3B3B"/>
          </a:solidFill>
        </p:spPr>
        <p:txBody>
          <a:bodyPr vert="horz" lIns="91440" tIns="45720" rIns="91440" bIns="45720" numCol="1" spcCol="91440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i="0" dirty="0">
                <a:solidFill>
                  <a:srgbClr val="E3E3E3"/>
                </a:solidFill>
                <a:effectLst/>
                <a:latin typeface="Google Sans"/>
              </a:rPr>
              <a:t>Overall Analysis</a:t>
            </a:r>
          </a:p>
          <a:p>
            <a:pPr algn="l"/>
            <a:r>
              <a:rPr lang="en-US" sz="1600" b="0" i="0" dirty="0">
                <a:solidFill>
                  <a:srgbClr val="E3E3E3"/>
                </a:solidFill>
                <a:effectLst/>
                <a:latin typeface="Google Sans"/>
              </a:rPr>
              <a:t>The image shows that the user-to-population ratio varies significantly from city to city. The highest user-to-population ratios are found in major tech hubs, while the lowest user-to-population ratios are found in a mix of large and small cities.</a:t>
            </a:r>
          </a:p>
          <a:p>
            <a:br>
              <a:rPr lang="en-US" sz="1050" dirty="0"/>
            </a:br>
            <a:endParaRPr lang="en-US" sz="1200" dirty="0">
              <a:solidFill>
                <a:srgbClr val="E3E3E3"/>
              </a:solidFill>
              <a:latin typeface="Google Sans"/>
            </a:endParaRPr>
          </a:p>
        </p:txBody>
      </p:sp>
    </p:spTree>
    <p:extLst>
      <p:ext uri="{BB962C8B-B14F-4D97-AF65-F5344CB8AC3E}">
        <p14:creationId xmlns:p14="http://schemas.microsoft.com/office/powerpoint/2010/main" val="3133089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84000" y="-5483999"/>
            <a:ext cx="1224001" cy="12192000"/>
          </a:xfrm>
          <a:solidFill>
            <a:srgbClr val="FF6600"/>
          </a:solidFill>
        </p:spPr>
        <p:txBody>
          <a:bodyPr vert="vert270" anchor="t" anchorCtr="0">
            <a:normAutofit/>
          </a:bodyPr>
          <a:lstStyle/>
          <a:p>
            <a:pPr algn="l"/>
            <a:r>
              <a:rPr lang="en-US" b="1" dirty="0">
                <a:solidFill>
                  <a:schemeClr val="bg1"/>
                </a:solidFill>
              </a:rPr>
              <a:t>Recommendation</a:t>
            </a:r>
          </a:p>
        </p:txBody>
      </p:sp>
      <p:sp>
        <p:nvSpPr>
          <p:cNvPr id="6" name="Subtitle 5">
            <a:extLst>
              <a:ext uri="{FF2B5EF4-FFF2-40B4-BE49-F238E27FC236}">
                <a16:creationId xmlns:a16="http://schemas.microsoft.com/office/drawing/2014/main" id="{1F0AABE3-9215-BA63-817D-20309755F779}"/>
              </a:ext>
            </a:extLst>
          </p:cNvPr>
          <p:cNvSpPr>
            <a:spLocks noGrp="1"/>
          </p:cNvSpPr>
          <p:nvPr>
            <p:ph type="subTitle" idx="1"/>
          </p:nvPr>
        </p:nvSpPr>
        <p:spPr>
          <a:xfrm>
            <a:off x="-1" y="1224002"/>
            <a:ext cx="12192001" cy="5633998"/>
          </a:xfrm>
          <a:solidFill>
            <a:srgbClr val="3B3B3B"/>
          </a:solidFill>
        </p:spPr>
        <p:txBody>
          <a:bodyPr>
            <a:normAutofit fontScale="70000" lnSpcReduction="20000"/>
          </a:bodyPr>
          <a:lstStyle/>
          <a:p>
            <a:pPr algn="l"/>
            <a:r>
              <a:rPr lang="en-US" dirty="0">
                <a:solidFill>
                  <a:srgbClr val="E3E3E3"/>
                </a:solidFill>
              </a:rPr>
              <a:t>I have evaluated both the cab companies on the following points and found that Yellow Cab exceeds far better than Pink Cab. I have many reasons to back up my claim</a:t>
            </a:r>
          </a:p>
          <a:p>
            <a:pPr algn="l"/>
            <a:r>
              <a:rPr lang="en-US" b="1" dirty="0">
                <a:solidFill>
                  <a:srgbClr val="E3E3E3"/>
                </a:solidFill>
              </a:rPr>
              <a:t>Accumulated Cost of Trip: </a:t>
            </a:r>
            <a:r>
              <a:rPr lang="en-US" sz="2400" dirty="0">
                <a:solidFill>
                  <a:srgbClr val="FF6600"/>
                </a:solidFill>
              </a:rPr>
              <a:t>The graph illustrates a striking trend in the number of trips taken by Yellow Cab during the month of February over a three-year period. It clearly shows that Yellow Cab made approximately five times as many trips in February each year compared to other cab services.</a:t>
            </a:r>
          </a:p>
          <a:p>
            <a:pPr algn="l"/>
            <a:endParaRPr lang="en-US" b="1" dirty="0">
              <a:solidFill>
                <a:srgbClr val="E3E3E3"/>
              </a:solidFill>
            </a:endParaRPr>
          </a:p>
          <a:p>
            <a:pPr algn="l"/>
            <a:r>
              <a:rPr lang="en-US" b="1" dirty="0">
                <a:solidFill>
                  <a:srgbClr val="E3E3E3"/>
                </a:solidFill>
              </a:rPr>
              <a:t>Mileages By Company: </a:t>
            </a:r>
            <a:r>
              <a:rPr lang="en-US" sz="2400" dirty="0">
                <a:solidFill>
                  <a:srgbClr val="FF6600"/>
                </a:solidFill>
              </a:rPr>
              <a:t>The graph highlights the significant disparity in both mileage consumption and trip cost between Yellow Cab and Pink Cab during the month of February over the span of three years. Notably, Yellow Cab consistently consumed five times more mileage and incurred higher trip costs than Pink Cab. The correlation between these factors is also evident in the 'Accumulated Cost of Trip' graph.</a:t>
            </a:r>
          </a:p>
          <a:p>
            <a:pPr algn="l"/>
            <a:endParaRPr lang="en-US" b="1" dirty="0">
              <a:solidFill>
                <a:srgbClr val="E3E3E3"/>
              </a:solidFill>
            </a:endParaRPr>
          </a:p>
          <a:p>
            <a:pPr algn="l"/>
            <a:r>
              <a:rPr lang="en-US" b="1" dirty="0">
                <a:solidFill>
                  <a:srgbClr val="E3E3E3"/>
                </a:solidFill>
              </a:rPr>
              <a:t>Gender Distribution: </a:t>
            </a:r>
            <a:r>
              <a:rPr lang="en-US" sz="2400" dirty="0">
                <a:solidFill>
                  <a:srgbClr val="FF6600"/>
                </a:solidFill>
              </a:rPr>
              <a:t>The chart provides a year-over-year comparison of gender and payment method distribution for the month of February. While there doesn't appear to be a definitive preference for one year over the others, it is noteworthy that all three years exhibit a consistent pattern in gender and payment method distribution during February.</a:t>
            </a:r>
          </a:p>
          <a:p>
            <a:pPr algn="l"/>
            <a:endParaRPr lang="en-US" b="1" dirty="0">
              <a:solidFill>
                <a:srgbClr val="E3E3E3"/>
              </a:solidFill>
            </a:endParaRPr>
          </a:p>
          <a:p>
            <a:pPr algn="l"/>
            <a:r>
              <a:rPr lang="en-US" b="1" dirty="0">
                <a:solidFill>
                  <a:srgbClr val="E3E3E3"/>
                </a:solidFill>
              </a:rPr>
              <a:t>Number of Transaction: </a:t>
            </a:r>
            <a:r>
              <a:rPr lang="en-US" sz="2400" dirty="0">
                <a:solidFill>
                  <a:srgbClr val="FF6600"/>
                </a:solidFill>
              </a:rPr>
              <a:t>Most cities in the dataset exhibit relatively low transaction rates, but there are outliers with exceptionally high transaction rates. This graph effectively showcases the disparity in transaction rates across various cities, highlighting the unique characteristics of a few cities with remarkably high transaction volumes.</a:t>
            </a:r>
          </a:p>
          <a:p>
            <a:pPr algn="l"/>
            <a:endParaRPr lang="en-US" b="1" dirty="0">
              <a:solidFill>
                <a:srgbClr val="E3E3E3"/>
              </a:solidFill>
            </a:endParaRPr>
          </a:p>
          <a:p>
            <a:pPr algn="l"/>
            <a:r>
              <a:rPr lang="en-US" b="1" dirty="0">
                <a:solidFill>
                  <a:srgbClr val="E3E3E3"/>
                </a:solidFill>
              </a:rPr>
              <a:t>User to Population Ratio: </a:t>
            </a:r>
            <a:r>
              <a:rPr lang="en-US" sz="2400" dirty="0">
                <a:solidFill>
                  <a:srgbClr val="FF6600"/>
                </a:solidFill>
              </a:rPr>
              <a:t>The visualization presents key U.S. cities along with their corresponding user populations and user-to-population ratios. It offers valuable insights into the user base of cab services in these cities. Additionally, it provides a population ratio for each city, allowing for estimations of the proportion of city residents utilizing cab services.</a:t>
            </a:r>
          </a:p>
        </p:txBody>
      </p:sp>
      <p:pic>
        <p:nvPicPr>
          <p:cNvPr id="3" name="Picture 2" descr="A black and orange rectangle with white text&#10;&#10;Description automatically generated">
            <a:extLst>
              <a:ext uri="{FF2B5EF4-FFF2-40B4-BE49-F238E27FC236}">
                <a16:creationId xmlns:a16="http://schemas.microsoft.com/office/drawing/2014/main" id="{9FB7AA07-253C-31A1-FC48-838F50A91F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4985" y="-1"/>
            <a:ext cx="2037016" cy="1224002"/>
          </a:xfrm>
          <a:prstGeom prst="rect">
            <a:avLst/>
          </a:prstGeom>
        </p:spPr>
      </p:pic>
    </p:spTree>
    <p:extLst>
      <p:ext uri="{BB962C8B-B14F-4D97-AF65-F5344CB8AC3E}">
        <p14:creationId xmlns:p14="http://schemas.microsoft.com/office/powerpoint/2010/main" val="510837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sz="6000"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59922"/>
            <a:ext cx="3158836" cy="1898081"/>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21186" y="2947455"/>
            <a:ext cx="5558973" cy="1655762"/>
          </a:xfrm>
        </p:spPr>
        <p:txBody>
          <a:bodyPr>
            <a:normAutofit/>
          </a:bodyPr>
          <a:lstStyle/>
          <a:p>
            <a:r>
              <a:rPr lang="en-US" sz="8000" dirty="0">
                <a:solidFill>
                  <a:srgbClr val="FF6600"/>
                </a:solidFill>
              </a:rPr>
              <a:t>Thank You</a:t>
            </a: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84000" y="-5483999"/>
            <a:ext cx="1224001" cy="12192000"/>
          </a:xfrm>
          <a:solidFill>
            <a:srgbClr val="FF6600"/>
          </a:solidFill>
        </p:spPr>
        <p:txBody>
          <a:bodyPr vert="vert270" anchor="t" anchorCtr="0"/>
          <a:lstStyle/>
          <a:p>
            <a:pPr algn="l"/>
            <a:r>
              <a:rPr lang="en-US" b="1" dirty="0">
                <a:solidFill>
                  <a:schemeClr val="bg1"/>
                </a:solidFill>
              </a:rPr>
              <a:t>Executive summary</a:t>
            </a:r>
          </a:p>
        </p:txBody>
      </p:sp>
      <p:sp>
        <p:nvSpPr>
          <p:cNvPr id="6" name="Subtitle 5">
            <a:extLst>
              <a:ext uri="{FF2B5EF4-FFF2-40B4-BE49-F238E27FC236}">
                <a16:creationId xmlns:a16="http://schemas.microsoft.com/office/drawing/2014/main" id="{1F0AABE3-9215-BA63-817D-20309755F779}"/>
              </a:ext>
            </a:extLst>
          </p:cNvPr>
          <p:cNvSpPr>
            <a:spLocks noGrp="1"/>
          </p:cNvSpPr>
          <p:nvPr>
            <p:ph type="subTitle" idx="1"/>
          </p:nvPr>
        </p:nvSpPr>
        <p:spPr>
          <a:xfrm>
            <a:off x="-1" y="1224002"/>
            <a:ext cx="12192001" cy="5633998"/>
          </a:xfrm>
          <a:solidFill>
            <a:srgbClr val="3B3B3B"/>
          </a:solidFill>
        </p:spPr>
        <p:txBody>
          <a:bodyPr>
            <a:normAutofit/>
          </a:bodyPr>
          <a:lstStyle/>
          <a:p>
            <a:pPr algn="l"/>
            <a:r>
              <a:rPr lang="en-US" b="1" i="0" dirty="0">
                <a:solidFill>
                  <a:srgbClr val="D1D5DB"/>
                </a:solidFill>
                <a:effectLst/>
                <a:latin typeface="Söhne"/>
              </a:rPr>
              <a:t>Project </a:t>
            </a:r>
            <a:r>
              <a:rPr lang="en-US" b="1" dirty="0">
                <a:solidFill>
                  <a:srgbClr val="D1D5DB"/>
                </a:solidFill>
                <a:latin typeface="Söhne"/>
              </a:rPr>
              <a:t>Overview:</a:t>
            </a:r>
          </a:p>
          <a:p>
            <a:pPr lvl="1" algn="l"/>
            <a:r>
              <a:rPr lang="en-US" b="0" i="0" dirty="0">
                <a:solidFill>
                  <a:srgbClr val="D1D5DB"/>
                </a:solidFill>
                <a:effectLst/>
                <a:latin typeface="Söhne"/>
              </a:rPr>
              <a:t>Client: XYZ, a private firm in the US</a:t>
            </a:r>
          </a:p>
          <a:p>
            <a:pPr lvl="1" algn="l"/>
            <a:r>
              <a:rPr lang="en-US" b="0" i="0" dirty="0">
                <a:solidFill>
                  <a:srgbClr val="D1D5DB"/>
                </a:solidFill>
                <a:effectLst/>
                <a:latin typeface="Söhne"/>
              </a:rPr>
              <a:t>Objective: Evaluate investment opportunities in the Cab Industry as per their Go-to-Market (G2M) strategy.</a:t>
            </a:r>
          </a:p>
          <a:p>
            <a:pPr lvl="1" algn="l"/>
            <a:r>
              <a:rPr lang="en-US" b="0" i="0" dirty="0">
                <a:solidFill>
                  <a:srgbClr val="D1D5DB"/>
                </a:solidFill>
                <a:effectLst/>
                <a:latin typeface="Söhne"/>
              </a:rPr>
              <a:t>Data Sets: Four datasets covering the period from 31/01/2016 to 31/12/2018.</a:t>
            </a:r>
          </a:p>
          <a:p>
            <a:pPr lvl="1" algn="l"/>
            <a:r>
              <a:rPr lang="en-US" b="0" i="0" dirty="0">
                <a:solidFill>
                  <a:srgbClr val="D1D5DB"/>
                </a:solidFill>
                <a:effectLst/>
                <a:latin typeface="Söhne"/>
              </a:rPr>
              <a:t>Key Tasks: Data investigation, hypothesis generation, analysis, and recommendation.</a:t>
            </a:r>
            <a:endParaRPr lang="en-US" dirty="0">
              <a:solidFill>
                <a:srgbClr val="D1D5DB"/>
              </a:solidFill>
              <a:latin typeface="Söhne"/>
            </a:endParaRPr>
          </a:p>
          <a:p>
            <a:pPr algn="l"/>
            <a:r>
              <a:rPr lang="en-US" b="1" i="0" dirty="0">
                <a:solidFill>
                  <a:srgbClr val="D1D5DB"/>
                </a:solidFill>
                <a:effectLst/>
                <a:latin typeface="Söhne"/>
              </a:rPr>
              <a:t>Approach</a:t>
            </a:r>
            <a:endParaRPr lang="en-US" b="0" i="0" dirty="0">
              <a:solidFill>
                <a:srgbClr val="D1D5DB"/>
              </a:solidFill>
              <a:effectLst/>
              <a:latin typeface="Söhne"/>
            </a:endParaRPr>
          </a:p>
          <a:p>
            <a:pPr lvl="1" algn="l"/>
            <a:r>
              <a:rPr lang="en-US" b="0" i="0" dirty="0">
                <a:solidFill>
                  <a:srgbClr val="D1D5DB"/>
                </a:solidFill>
                <a:effectLst/>
                <a:latin typeface="Söhne"/>
              </a:rPr>
              <a:t>In-depth data investigation and understanding.</a:t>
            </a:r>
          </a:p>
          <a:p>
            <a:pPr lvl="1" algn="l"/>
            <a:r>
              <a:rPr lang="en-US" b="0" i="0" dirty="0">
                <a:solidFill>
                  <a:srgbClr val="D1D5DB"/>
                </a:solidFill>
                <a:effectLst/>
                <a:latin typeface="Söhne"/>
              </a:rPr>
              <a:t>Hypothesis generation and testing.</a:t>
            </a:r>
          </a:p>
          <a:p>
            <a:pPr lvl="1" algn="l"/>
            <a:r>
              <a:rPr lang="en-US" b="0" i="0" dirty="0">
                <a:solidFill>
                  <a:srgbClr val="D1D5DB"/>
                </a:solidFill>
                <a:effectLst/>
                <a:latin typeface="Söhne"/>
              </a:rPr>
              <a:t>Utilization of third-party data (e.g., US holiday data/ weather data).</a:t>
            </a:r>
          </a:p>
          <a:p>
            <a:pPr lvl="1" algn="l"/>
            <a:r>
              <a:rPr lang="en-US" b="0" i="0" dirty="0">
                <a:solidFill>
                  <a:srgbClr val="D1D5DB"/>
                </a:solidFill>
                <a:effectLst/>
                <a:latin typeface="Söhne"/>
              </a:rPr>
              <a:t>Research on the overall cab industry in the US.</a:t>
            </a:r>
          </a:p>
          <a:p>
            <a:pPr algn="l"/>
            <a:r>
              <a:rPr lang="en-US" b="1" i="0" dirty="0">
                <a:solidFill>
                  <a:srgbClr val="D1D5DB"/>
                </a:solidFill>
                <a:effectLst/>
                <a:latin typeface="Söhne"/>
              </a:rPr>
              <a:t>Key Findings</a:t>
            </a:r>
            <a:endParaRPr lang="en-US" b="0" i="0" dirty="0">
              <a:solidFill>
                <a:srgbClr val="D1D5DB"/>
              </a:solidFill>
              <a:effectLst/>
              <a:latin typeface="Söhne"/>
            </a:endParaRPr>
          </a:p>
          <a:p>
            <a:pPr lvl="1" algn="l"/>
            <a:r>
              <a:rPr lang="en-US" b="0" i="0" dirty="0">
                <a:solidFill>
                  <a:srgbClr val="D1D5DB"/>
                </a:solidFill>
                <a:effectLst/>
                <a:latin typeface="Söhne"/>
              </a:rPr>
              <a:t>Identification of seasonality in cab service usage.</a:t>
            </a:r>
          </a:p>
          <a:p>
            <a:pPr lvl="1" algn="l"/>
            <a:r>
              <a:rPr lang="en-US" b="0" i="0" dirty="0">
                <a:solidFill>
                  <a:srgbClr val="D1D5DB"/>
                </a:solidFill>
                <a:effectLst/>
                <a:latin typeface="Söhne"/>
              </a:rPr>
              <a:t>Assessment of company performance and customer attributes.</a:t>
            </a:r>
          </a:p>
          <a:p>
            <a:pPr lvl="1" algn="l"/>
            <a:r>
              <a:rPr lang="en-US" b="0" i="0" dirty="0">
                <a:solidFill>
                  <a:srgbClr val="D1D5DB"/>
                </a:solidFill>
                <a:effectLst/>
                <a:latin typeface="Söhne"/>
              </a:rPr>
              <a:t>Investigation into margin trends concerning customer volume.</a:t>
            </a:r>
          </a:p>
          <a:p>
            <a:pPr lvl="1" algn="l"/>
            <a:r>
              <a:rPr lang="en-US" b="0" i="0" dirty="0">
                <a:solidFill>
                  <a:srgbClr val="D1D5DB"/>
                </a:solidFill>
                <a:effectLst/>
                <a:latin typeface="Söhne"/>
              </a:rPr>
              <a:t>Evaluation of factors influencing cab usage.</a:t>
            </a:r>
            <a:endParaRPr lang="en-US" b="0" i="0" dirty="0">
              <a:solidFill>
                <a:srgbClr val="FF6600"/>
              </a:solidFill>
              <a:effectLst/>
              <a:latin typeface="Söhne"/>
            </a:endParaRPr>
          </a:p>
        </p:txBody>
      </p:sp>
      <p:pic>
        <p:nvPicPr>
          <p:cNvPr id="3" name="Picture 2" descr="A black and orange rectangle with white text&#10;&#10;Description automatically generated">
            <a:extLst>
              <a:ext uri="{FF2B5EF4-FFF2-40B4-BE49-F238E27FC236}">
                <a16:creationId xmlns:a16="http://schemas.microsoft.com/office/drawing/2014/main" id="{9FB7AA07-253C-31A1-FC48-838F50A91F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4985" y="-1"/>
            <a:ext cx="2037016" cy="1224002"/>
          </a:xfrm>
          <a:prstGeom prst="rect">
            <a:avLst/>
          </a:prstGeom>
        </p:spPr>
      </p:pic>
      <p:pic>
        <p:nvPicPr>
          <p:cNvPr id="8" name="Picture 7" descr="A diagram of a computer network&#10;&#10;Description automatically generated">
            <a:extLst>
              <a:ext uri="{FF2B5EF4-FFF2-40B4-BE49-F238E27FC236}">
                <a16:creationId xmlns:a16="http://schemas.microsoft.com/office/drawing/2014/main" id="{AC4F2185-3D1C-60DD-9C90-69AA1B6B1A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2215" y="2992580"/>
            <a:ext cx="4319801" cy="2177653"/>
          </a:xfrm>
          <a:prstGeom prst="rect">
            <a:avLst/>
          </a:prstGeom>
        </p:spPr>
      </p:pic>
    </p:spTree>
    <p:extLst>
      <p:ext uri="{BB962C8B-B14F-4D97-AF65-F5344CB8AC3E}">
        <p14:creationId xmlns:p14="http://schemas.microsoft.com/office/powerpoint/2010/main" val="98864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84000" y="-5483999"/>
            <a:ext cx="1224001" cy="12192000"/>
          </a:xfrm>
          <a:solidFill>
            <a:srgbClr val="FF6600"/>
          </a:solidFill>
        </p:spPr>
        <p:txBody>
          <a:bodyPr vert="vert270" anchor="t" anchorCtr="0"/>
          <a:lstStyle/>
          <a:p>
            <a:pPr algn="l"/>
            <a:r>
              <a:rPr lang="en-US" b="1" dirty="0">
                <a:solidFill>
                  <a:schemeClr val="bg1"/>
                </a:solidFill>
              </a:rPr>
              <a:t>Problem</a:t>
            </a:r>
          </a:p>
        </p:txBody>
      </p:sp>
      <p:sp>
        <p:nvSpPr>
          <p:cNvPr id="6" name="Subtitle 5">
            <a:extLst>
              <a:ext uri="{FF2B5EF4-FFF2-40B4-BE49-F238E27FC236}">
                <a16:creationId xmlns:a16="http://schemas.microsoft.com/office/drawing/2014/main" id="{1F0AABE3-9215-BA63-817D-20309755F779}"/>
              </a:ext>
            </a:extLst>
          </p:cNvPr>
          <p:cNvSpPr>
            <a:spLocks noGrp="1"/>
          </p:cNvSpPr>
          <p:nvPr>
            <p:ph type="subTitle" idx="1"/>
          </p:nvPr>
        </p:nvSpPr>
        <p:spPr>
          <a:xfrm>
            <a:off x="-1" y="1224002"/>
            <a:ext cx="12192001" cy="5633998"/>
          </a:xfrm>
          <a:solidFill>
            <a:srgbClr val="3B3B3B"/>
          </a:solidFill>
        </p:spPr>
        <p:txBody>
          <a:bodyPr>
            <a:normAutofit fontScale="92500" lnSpcReduction="20000"/>
          </a:bodyPr>
          <a:lstStyle/>
          <a:p>
            <a:pPr algn="l"/>
            <a:r>
              <a:rPr lang="en-US" dirty="0">
                <a:solidFill>
                  <a:schemeClr val="bg1"/>
                </a:solidFill>
              </a:rPr>
              <a:t>Files Given: 4</a:t>
            </a:r>
          </a:p>
          <a:p>
            <a:pPr algn="l"/>
            <a:r>
              <a:rPr lang="en-US" dirty="0">
                <a:solidFill>
                  <a:schemeClr val="bg1"/>
                </a:solidFill>
              </a:rPr>
              <a:t>Time Frame: 2016-01-31 to 2018-12-31 </a:t>
            </a:r>
          </a:p>
          <a:p>
            <a:pPr algn="l"/>
            <a:r>
              <a:rPr lang="en-US" dirty="0">
                <a:solidFill>
                  <a:schemeClr val="bg1"/>
                </a:solidFill>
              </a:rPr>
              <a:t>Purpose: Compare and Contrast Data Analysis between </a:t>
            </a:r>
            <a:br>
              <a:rPr lang="en-US" dirty="0">
                <a:solidFill>
                  <a:schemeClr val="bg1"/>
                </a:solidFill>
              </a:rPr>
            </a:br>
            <a:r>
              <a:rPr lang="en-US" dirty="0">
                <a:solidFill>
                  <a:schemeClr val="bg1"/>
                </a:solidFill>
              </a:rPr>
              <a:t>	Yellow and Pink Cab</a:t>
            </a:r>
            <a:br>
              <a:rPr lang="en-US" dirty="0">
                <a:solidFill>
                  <a:schemeClr val="bg1"/>
                </a:solidFill>
              </a:rPr>
            </a:br>
            <a:endParaRPr lang="en-US" dirty="0">
              <a:solidFill>
                <a:schemeClr val="bg1"/>
              </a:solidFill>
            </a:endParaRPr>
          </a:p>
          <a:p>
            <a:pPr algn="l"/>
            <a:r>
              <a:rPr lang="en-US" sz="3500" b="1" dirty="0">
                <a:solidFill>
                  <a:schemeClr val="bg1"/>
                </a:solidFill>
              </a:rPr>
              <a:t>Assumption about:</a:t>
            </a:r>
          </a:p>
          <a:p>
            <a:pPr marL="457200" indent="-457200" algn="l">
              <a:buFont typeface="+mj-lt"/>
              <a:buAutoNum type="arabicPeriod"/>
            </a:pPr>
            <a:r>
              <a:rPr lang="en-US" dirty="0">
                <a:solidFill>
                  <a:schemeClr val="bg1"/>
                </a:solidFill>
              </a:rPr>
              <a:t>Data Completeness : The data provided is assumed to be </a:t>
            </a:r>
            <a:br>
              <a:rPr lang="en-US" dirty="0">
                <a:solidFill>
                  <a:schemeClr val="bg1"/>
                </a:solidFill>
              </a:rPr>
            </a:br>
            <a:r>
              <a:rPr lang="en-US" dirty="0">
                <a:solidFill>
                  <a:schemeClr val="bg1"/>
                </a:solidFill>
              </a:rPr>
              <a:t>complete within the specified time period (from 31/01/2016 </a:t>
            </a:r>
            <a:br>
              <a:rPr lang="en-US" dirty="0">
                <a:solidFill>
                  <a:schemeClr val="bg1"/>
                </a:solidFill>
              </a:rPr>
            </a:br>
            <a:r>
              <a:rPr lang="en-US" dirty="0">
                <a:solidFill>
                  <a:schemeClr val="bg1"/>
                </a:solidFill>
              </a:rPr>
              <a:t>to 31/12/2018). Any missing data points are not considered in the analysis.</a:t>
            </a:r>
          </a:p>
          <a:p>
            <a:pPr marL="457200" indent="-457200" algn="l">
              <a:buFont typeface="+mj-lt"/>
              <a:buAutoNum type="arabicPeriod"/>
            </a:pPr>
            <a:r>
              <a:rPr lang="en-US" dirty="0">
                <a:solidFill>
                  <a:schemeClr val="bg1"/>
                </a:solidFill>
              </a:rPr>
              <a:t>Customer Demographics: Assumption: Customer demographics from the "Customer_ID.csv" dataset are assumed to be accurate and representative of the entire customer base during the given time frame.</a:t>
            </a:r>
          </a:p>
          <a:p>
            <a:pPr marL="457200" indent="-457200" algn="l">
              <a:buFont typeface="+mj-lt"/>
              <a:buAutoNum type="arabicPeriod"/>
            </a:pPr>
            <a:r>
              <a:rPr lang="en-US" dirty="0">
                <a:solidFill>
                  <a:schemeClr val="bg1"/>
                </a:solidFill>
              </a:rPr>
              <a:t>Payment Modes: Assumption: The payment modes provided in the "Transaction_ID.csv" dataset accurately represent the actual payment methods used by customers.</a:t>
            </a:r>
          </a:p>
          <a:p>
            <a:pPr marL="457200" indent="-457200" algn="l">
              <a:buFont typeface="+mj-lt"/>
              <a:buAutoNum type="arabicPeriod"/>
            </a:pPr>
            <a:r>
              <a:rPr lang="en-US" dirty="0">
                <a:solidFill>
                  <a:schemeClr val="bg1"/>
                </a:solidFill>
              </a:rPr>
              <a:t>Cab Utilization: The number of cab users in each city, as provided in the "City.csv" dataset, is assumed to be a reliable indicator of cab utilization. It includes users of both Yellow and Pink cabs.</a:t>
            </a:r>
            <a:br>
              <a:rPr lang="en-US" dirty="0">
                <a:solidFill>
                  <a:schemeClr val="bg1"/>
                </a:solidFill>
              </a:rPr>
            </a:br>
            <a:br>
              <a:rPr lang="en-US" dirty="0">
                <a:solidFill>
                  <a:schemeClr val="bg1"/>
                </a:solidFill>
              </a:rPr>
            </a:br>
            <a:endParaRPr lang="en-US" dirty="0">
              <a:solidFill>
                <a:schemeClr val="bg1"/>
              </a:solidFill>
            </a:endParaRPr>
          </a:p>
        </p:txBody>
      </p:sp>
      <p:pic>
        <p:nvPicPr>
          <p:cNvPr id="3" name="Picture 2" descr="A black and orange rectangle with white text&#10;&#10;Description automatically generated">
            <a:extLst>
              <a:ext uri="{FF2B5EF4-FFF2-40B4-BE49-F238E27FC236}">
                <a16:creationId xmlns:a16="http://schemas.microsoft.com/office/drawing/2014/main" id="{9FB7AA07-253C-31A1-FC48-838F50A91F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4985" y="-1"/>
            <a:ext cx="2037016" cy="1224002"/>
          </a:xfrm>
          <a:prstGeom prst="rect">
            <a:avLst/>
          </a:prstGeom>
        </p:spPr>
      </p:pic>
      <p:pic>
        <p:nvPicPr>
          <p:cNvPr id="4" name="Picture 3" descr="A diagram of a computer network&#10;&#10;Description automatically generated">
            <a:extLst>
              <a:ext uri="{FF2B5EF4-FFF2-40B4-BE49-F238E27FC236}">
                <a16:creationId xmlns:a16="http://schemas.microsoft.com/office/drawing/2014/main" id="{5FD66D12-B88F-5D07-7271-12E7CF4026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50528" y="1224001"/>
            <a:ext cx="4319801" cy="2177653"/>
          </a:xfrm>
          <a:prstGeom prst="rect">
            <a:avLst/>
          </a:prstGeom>
        </p:spPr>
      </p:pic>
    </p:spTree>
    <p:extLst>
      <p:ext uri="{BB962C8B-B14F-4D97-AF65-F5344CB8AC3E}">
        <p14:creationId xmlns:p14="http://schemas.microsoft.com/office/powerpoint/2010/main" val="1484397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84000" y="-5483999"/>
            <a:ext cx="1224001" cy="12192000"/>
          </a:xfrm>
          <a:solidFill>
            <a:srgbClr val="FF6600"/>
          </a:solidFill>
        </p:spPr>
        <p:txBody>
          <a:bodyPr vert="vert270" anchor="t" anchorCtr="0"/>
          <a:lstStyle/>
          <a:p>
            <a:pPr algn="l"/>
            <a:r>
              <a:rPr lang="en-US" b="1" dirty="0">
                <a:solidFill>
                  <a:schemeClr val="bg1"/>
                </a:solidFill>
              </a:rPr>
              <a:t>Accumulated Cost of Trip</a:t>
            </a:r>
          </a:p>
        </p:txBody>
      </p:sp>
      <p:pic>
        <p:nvPicPr>
          <p:cNvPr id="3" name="Picture 2" descr="A black and orange rectangle with white text&#10;&#10;Description automatically generated">
            <a:extLst>
              <a:ext uri="{FF2B5EF4-FFF2-40B4-BE49-F238E27FC236}">
                <a16:creationId xmlns:a16="http://schemas.microsoft.com/office/drawing/2014/main" id="{9FB7AA07-253C-31A1-FC48-838F50A91F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4985" y="-1"/>
            <a:ext cx="2037016" cy="1224002"/>
          </a:xfrm>
          <a:prstGeom prst="rect">
            <a:avLst/>
          </a:prstGeom>
        </p:spPr>
      </p:pic>
      <p:pic>
        <p:nvPicPr>
          <p:cNvPr id="7" name="Picture 6" descr="A graph with a red line&#10;&#10;Description automatically generated with medium confidence">
            <a:extLst>
              <a:ext uri="{FF2B5EF4-FFF2-40B4-BE49-F238E27FC236}">
                <a16:creationId xmlns:a16="http://schemas.microsoft.com/office/drawing/2014/main" id="{0E51CAE7-32CE-43FC-EE89-4B5AACA50D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10557"/>
            <a:ext cx="12221094" cy="5647444"/>
          </a:xfrm>
          <a:prstGeom prst="rect">
            <a:avLst/>
          </a:prstGeom>
        </p:spPr>
      </p:pic>
    </p:spTree>
    <p:extLst>
      <p:ext uri="{BB962C8B-B14F-4D97-AF65-F5344CB8AC3E}">
        <p14:creationId xmlns:p14="http://schemas.microsoft.com/office/powerpoint/2010/main" val="4070544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84000" y="-5483999"/>
            <a:ext cx="1224001" cy="12192000"/>
          </a:xfrm>
          <a:solidFill>
            <a:srgbClr val="FF6600"/>
          </a:solidFill>
        </p:spPr>
        <p:txBody>
          <a:bodyPr vert="vert270" anchor="t" anchorCtr="0"/>
          <a:lstStyle/>
          <a:p>
            <a:pPr algn="l"/>
            <a:r>
              <a:rPr lang="en-US" b="1" dirty="0">
                <a:solidFill>
                  <a:schemeClr val="bg1"/>
                </a:solidFill>
              </a:rPr>
              <a:t>Analysis</a:t>
            </a:r>
          </a:p>
        </p:txBody>
      </p:sp>
      <p:sp>
        <p:nvSpPr>
          <p:cNvPr id="6" name="Subtitle 5">
            <a:extLst>
              <a:ext uri="{FF2B5EF4-FFF2-40B4-BE49-F238E27FC236}">
                <a16:creationId xmlns:a16="http://schemas.microsoft.com/office/drawing/2014/main" id="{1F0AABE3-9215-BA63-817D-20309755F779}"/>
              </a:ext>
            </a:extLst>
          </p:cNvPr>
          <p:cNvSpPr>
            <a:spLocks noGrp="1"/>
          </p:cNvSpPr>
          <p:nvPr>
            <p:ph type="subTitle" idx="1"/>
          </p:nvPr>
        </p:nvSpPr>
        <p:spPr>
          <a:xfrm>
            <a:off x="-1" y="1224002"/>
            <a:ext cx="12192001" cy="5633998"/>
          </a:xfrm>
          <a:solidFill>
            <a:srgbClr val="3B3B3B"/>
          </a:solidFill>
        </p:spPr>
        <p:txBody>
          <a:bodyPr>
            <a:normAutofit/>
          </a:bodyPr>
          <a:lstStyle/>
          <a:p>
            <a:pPr algn="l"/>
            <a:r>
              <a:rPr lang="en-US" sz="1600" dirty="0">
                <a:solidFill>
                  <a:srgbClr val="E3E3E3"/>
                </a:solidFill>
                <a:latin typeface="Google Sans"/>
              </a:rPr>
              <a:t>The image shows the accumulated cost of trips for Pink Cab and Yellow Cab over a 3-year period, from February 2016 to February 2018. The cost of trips for both companies increased over the period, with Pink Cab's costs increasing more rapidly.</a:t>
            </a:r>
          </a:p>
          <a:p>
            <a:pPr algn="l"/>
            <a:endParaRPr lang="en-US" sz="1600" dirty="0">
              <a:solidFill>
                <a:srgbClr val="E3E3E3"/>
              </a:solidFill>
              <a:latin typeface="Google Sans"/>
            </a:endParaRPr>
          </a:p>
          <a:p>
            <a:pPr algn="l"/>
            <a:r>
              <a:rPr lang="en-US" sz="1600" dirty="0">
                <a:solidFill>
                  <a:srgbClr val="E3E3E3"/>
                </a:solidFill>
                <a:latin typeface="Google Sans"/>
              </a:rPr>
              <a:t>There are a few possible explanations for this difference in cost growth.</a:t>
            </a:r>
          </a:p>
          <a:p>
            <a:pPr marL="285750" indent="-285750" algn="l">
              <a:buFont typeface="Arial" panose="020B0604020202020204" pitchFamily="34" charset="0"/>
              <a:buChar char="•"/>
            </a:pPr>
            <a:r>
              <a:rPr lang="en-US" sz="1600" dirty="0">
                <a:solidFill>
                  <a:srgbClr val="E3E3E3"/>
                </a:solidFill>
                <a:latin typeface="Google Sans"/>
              </a:rPr>
              <a:t>Pink Cab may have been expanding its operations more rapidly than Yellow Cab. This would have involved hiring new drivers, purchasing new vehicles, and entering new markets. All these activities can be expensive.</a:t>
            </a:r>
          </a:p>
          <a:p>
            <a:pPr marL="285750" indent="-285750" algn="l">
              <a:buFont typeface="Arial" panose="020B0604020202020204" pitchFamily="34" charset="0"/>
              <a:buChar char="•"/>
            </a:pPr>
            <a:r>
              <a:rPr lang="en-US" sz="1600" dirty="0">
                <a:solidFill>
                  <a:srgbClr val="E3E3E3"/>
                </a:solidFill>
                <a:latin typeface="Google Sans"/>
              </a:rPr>
              <a:t>Pink Cab may have been experiencing higher costs per trip than Yellow Cab. This could be due to a number of factors, such as higher fuel prices, higher driver wages, or less efficient operations.</a:t>
            </a:r>
          </a:p>
          <a:p>
            <a:pPr marL="285750" indent="-285750" algn="l">
              <a:buFont typeface="Arial" panose="020B0604020202020204" pitchFamily="34" charset="0"/>
              <a:buChar char="•"/>
            </a:pPr>
            <a:r>
              <a:rPr lang="en-US" sz="1600" dirty="0">
                <a:solidFill>
                  <a:srgbClr val="E3E3E3"/>
                </a:solidFill>
                <a:latin typeface="Google Sans"/>
              </a:rPr>
              <a:t>Pink Cab may have been offering more discounts and promotions than Yellow Cab. This would have reduced the average revenue per trip, even if the costs per trip remained the same.</a:t>
            </a:r>
          </a:p>
          <a:p>
            <a:pPr algn="l"/>
            <a:endParaRPr lang="en-US" sz="1600" dirty="0">
              <a:solidFill>
                <a:srgbClr val="E3E3E3"/>
              </a:solidFill>
              <a:latin typeface="Google Sans"/>
            </a:endParaRPr>
          </a:p>
          <a:p>
            <a:pPr algn="l"/>
            <a:r>
              <a:rPr lang="en-US" sz="1600" dirty="0">
                <a:solidFill>
                  <a:srgbClr val="E3E3E3"/>
                </a:solidFill>
                <a:latin typeface="Google Sans"/>
              </a:rPr>
              <a:t>It is also important to note that the image only shows the accumulated cost of trips. It does not show the total revenue generated by each company. It is possible that Pink Cab was generating more revenue than Yellow Cab, even though its costs were increasing more rapidly.</a:t>
            </a:r>
          </a:p>
          <a:p>
            <a:pPr algn="l"/>
            <a:endParaRPr lang="en-US" sz="1600" dirty="0">
              <a:solidFill>
                <a:srgbClr val="E3E3E3"/>
              </a:solidFill>
              <a:latin typeface="Google Sans"/>
            </a:endParaRPr>
          </a:p>
          <a:p>
            <a:pPr algn="l"/>
            <a:r>
              <a:rPr lang="en-US" sz="2000" b="1" dirty="0">
                <a:solidFill>
                  <a:srgbClr val="E3E3E3"/>
                </a:solidFill>
                <a:latin typeface="Google Sans"/>
              </a:rPr>
              <a:t>Overall Analysis</a:t>
            </a:r>
          </a:p>
          <a:p>
            <a:pPr algn="l"/>
            <a:r>
              <a:rPr lang="en-US" sz="1600" dirty="0">
                <a:solidFill>
                  <a:srgbClr val="E3E3E3"/>
                </a:solidFill>
                <a:latin typeface="Google Sans"/>
              </a:rPr>
              <a:t>The image suggests that Pink Cab was a more aggressive company than Yellow Cab during the period in question. It was expanding its operations more rapidly, even if this meant incurring higher costs. It is possible that this strategy is paying off, as Pink Cab may be generating more revenue than Yellow Cab. However, it is also possible that Pink Cab is becoming less profitable as its costs continue to increase.</a:t>
            </a:r>
          </a:p>
        </p:txBody>
      </p:sp>
      <p:pic>
        <p:nvPicPr>
          <p:cNvPr id="3" name="Picture 2" descr="A black and orange rectangle with white text&#10;&#10;Description automatically generated">
            <a:extLst>
              <a:ext uri="{FF2B5EF4-FFF2-40B4-BE49-F238E27FC236}">
                <a16:creationId xmlns:a16="http://schemas.microsoft.com/office/drawing/2014/main" id="{9FB7AA07-253C-31A1-FC48-838F50A91F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4985" y="-1"/>
            <a:ext cx="2037016" cy="1224002"/>
          </a:xfrm>
          <a:prstGeom prst="rect">
            <a:avLst/>
          </a:prstGeom>
        </p:spPr>
      </p:pic>
    </p:spTree>
    <p:extLst>
      <p:ext uri="{BB962C8B-B14F-4D97-AF65-F5344CB8AC3E}">
        <p14:creationId xmlns:p14="http://schemas.microsoft.com/office/powerpoint/2010/main" val="2426302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84000" y="-5483999"/>
            <a:ext cx="1224001" cy="12192000"/>
          </a:xfrm>
          <a:solidFill>
            <a:srgbClr val="FF6600"/>
          </a:solidFill>
        </p:spPr>
        <p:txBody>
          <a:bodyPr vert="vert270" anchor="t" anchorCtr="0"/>
          <a:lstStyle/>
          <a:p>
            <a:pPr algn="l"/>
            <a:r>
              <a:rPr lang="en-US" b="1" dirty="0">
                <a:solidFill>
                  <a:schemeClr val="bg1"/>
                </a:solidFill>
              </a:rPr>
              <a:t>Mileage by Company</a:t>
            </a:r>
          </a:p>
        </p:txBody>
      </p:sp>
      <p:pic>
        <p:nvPicPr>
          <p:cNvPr id="3" name="Picture 2" descr="A black and orange rectangle with white text&#10;&#10;Description automatically generated">
            <a:extLst>
              <a:ext uri="{FF2B5EF4-FFF2-40B4-BE49-F238E27FC236}">
                <a16:creationId xmlns:a16="http://schemas.microsoft.com/office/drawing/2014/main" id="{9FB7AA07-253C-31A1-FC48-838F50A91F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4985" y="-1"/>
            <a:ext cx="2037016" cy="1224002"/>
          </a:xfrm>
          <a:prstGeom prst="rect">
            <a:avLst/>
          </a:prstGeom>
        </p:spPr>
      </p:pic>
      <p:pic>
        <p:nvPicPr>
          <p:cNvPr id="7" name="Picture 6" descr="A graph with a bar and a square&#10;&#10;Description automatically generated with medium confidence">
            <a:extLst>
              <a:ext uri="{FF2B5EF4-FFF2-40B4-BE49-F238E27FC236}">
                <a16:creationId xmlns:a16="http://schemas.microsoft.com/office/drawing/2014/main" id="{021664D1-5740-0D03-C3A1-A449A39E6F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4001"/>
            <a:ext cx="12192000" cy="5459929"/>
          </a:xfrm>
          <a:prstGeom prst="rect">
            <a:avLst/>
          </a:prstGeom>
        </p:spPr>
      </p:pic>
    </p:spTree>
    <p:extLst>
      <p:ext uri="{BB962C8B-B14F-4D97-AF65-F5344CB8AC3E}">
        <p14:creationId xmlns:p14="http://schemas.microsoft.com/office/powerpoint/2010/main" val="37030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84000" y="-5483999"/>
            <a:ext cx="1224001" cy="12192000"/>
          </a:xfrm>
          <a:solidFill>
            <a:srgbClr val="FF6600"/>
          </a:solidFill>
        </p:spPr>
        <p:txBody>
          <a:bodyPr vert="vert270" anchor="t" anchorCtr="0"/>
          <a:lstStyle/>
          <a:p>
            <a:pPr algn="l"/>
            <a:r>
              <a:rPr lang="en-US" b="1" dirty="0">
                <a:solidFill>
                  <a:schemeClr val="bg1"/>
                </a:solidFill>
              </a:rPr>
              <a:t>Analysis</a:t>
            </a:r>
          </a:p>
        </p:txBody>
      </p:sp>
      <p:sp>
        <p:nvSpPr>
          <p:cNvPr id="6" name="Subtitle 5">
            <a:extLst>
              <a:ext uri="{FF2B5EF4-FFF2-40B4-BE49-F238E27FC236}">
                <a16:creationId xmlns:a16="http://schemas.microsoft.com/office/drawing/2014/main" id="{1F0AABE3-9215-BA63-817D-20309755F779}"/>
              </a:ext>
            </a:extLst>
          </p:cNvPr>
          <p:cNvSpPr>
            <a:spLocks noGrp="1"/>
          </p:cNvSpPr>
          <p:nvPr>
            <p:ph type="subTitle" idx="1"/>
          </p:nvPr>
        </p:nvSpPr>
        <p:spPr>
          <a:xfrm>
            <a:off x="1" y="1224002"/>
            <a:ext cx="12192000" cy="5633997"/>
          </a:xfrm>
          <a:solidFill>
            <a:srgbClr val="3B3B3B"/>
          </a:solidFill>
        </p:spPr>
        <p:txBody>
          <a:bodyPr>
            <a:normAutofit/>
          </a:bodyPr>
          <a:lstStyle/>
          <a:p>
            <a:pPr algn="l"/>
            <a:r>
              <a:rPr lang="en-US" sz="1600" dirty="0">
                <a:solidFill>
                  <a:srgbClr val="E3E3E3"/>
                </a:solidFill>
                <a:latin typeface="Google Sans"/>
              </a:rPr>
              <a:t>The image shows the accumulated cost of trips in February 2016-2018 for two companies, Pink Cab and Yellow Cab. The cost of trips for both companies increased over the three-year period, with Pink Cab's costs increasing more rapidly. In February 2016, Pink Cab's accumulated cost of trips was $257,048, while Yellow Cab's accumulated cost of trips was $300,419. By February 2018, Pink Cab's accumulated cost of trips had increased to $1,461,615, while Yellow Cab's accumulated cost of trips had increased to $1,585,823.</a:t>
            </a:r>
          </a:p>
          <a:p>
            <a:pPr algn="l"/>
            <a:endParaRPr lang="en-US" sz="1600" dirty="0">
              <a:solidFill>
                <a:srgbClr val="E3E3E3"/>
              </a:solidFill>
              <a:latin typeface="Google Sans"/>
            </a:endParaRPr>
          </a:p>
          <a:p>
            <a:pPr algn="l"/>
            <a:r>
              <a:rPr lang="en-US" sz="1600" dirty="0">
                <a:solidFill>
                  <a:srgbClr val="E3E3E3"/>
                </a:solidFill>
                <a:latin typeface="Google Sans"/>
              </a:rPr>
              <a:t>The graph also shows a threshold of $500,000. Both companies crossed this threshold in February 2017, but Pink Cab crossed it sooner, in the middle of February, while Yellow Cab crossed it at the end of the month. This suggests that Pink Cab's costs were increasing more rapidly than Yellow Cab's costs in early 2017.</a:t>
            </a:r>
          </a:p>
          <a:p>
            <a:pPr algn="l"/>
            <a:endParaRPr lang="en-US" sz="1600" dirty="0">
              <a:solidFill>
                <a:srgbClr val="E3E3E3"/>
              </a:solidFill>
              <a:latin typeface="Google Sans"/>
            </a:endParaRPr>
          </a:p>
          <a:p>
            <a:pPr algn="l"/>
            <a:r>
              <a:rPr lang="en-US" sz="1600" dirty="0">
                <a:solidFill>
                  <a:srgbClr val="E3E3E3"/>
                </a:solidFill>
                <a:latin typeface="Google Sans"/>
              </a:rPr>
              <a:t>One possible explanation for the difference in cost growth between the two companies is that Pink Cab was expanding its operations more rapidly than Yellow Cab in 2016-2017. This would have involved hiring new drivers, purchasing new vehicles, and entering new markets. All of these activities can be expensive.</a:t>
            </a:r>
          </a:p>
          <a:p>
            <a:pPr algn="l"/>
            <a:endParaRPr lang="en-US" sz="1600" dirty="0">
              <a:solidFill>
                <a:srgbClr val="E3E3E3"/>
              </a:solidFill>
              <a:latin typeface="Google Sans"/>
            </a:endParaRPr>
          </a:p>
          <a:p>
            <a:pPr algn="l"/>
            <a:r>
              <a:rPr lang="en-US" sz="1600" dirty="0">
                <a:solidFill>
                  <a:srgbClr val="E3E3E3"/>
                </a:solidFill>
                <a:latin typeface="Google Sans"/>
              </a:rPr>
              <a:t>Another possible explanation is that Pink Cab was experiencing higher costs per trip than Yellow Cab. This could be due to a number of factors, such as higher fuel prices, higher driver wages, or less efficient operations.</a:t>
            </a:r>
          </a:p>
          <a:p>
            <a:pPr algn="l"/>
            <a:r>
              <a:rPr lang="en-US" sz="2000" b="1" dirty="0">
                <a:solidFill>
                  <a:srgbClr val="E3E3E3"/>
                </a:solidFill>
                <a:latin typeface="Google Sans"/>
              </a:rPr>
              <a:t>Overall Analysis</a:t>
            </a:r>
          </a:p>
          <a:p>
            <a:pPr algn="l"/>
            <a:r>
              <a:rPr lang="en-US" sz="1600" dirty="0">
                <a:solidFill>
                  <a:srgbClr val="E3E3E3"/>
                </a:solidFill>
                <a:latin typeface="Google Sans"/>
              </a:rPr>
              <a:t>The graph shows that the cost of trips for both Pink Cab and Yellow Cab increased over the three-year period, with Pink Cab's costs increasing more rapidly. This suggests that Pink Cab may have been expanding its operations more rapidly or experiencing higher costs per trip than Yellow Cab.</a:t>
            </a:r>
          </a:p>
        </p:txBody>
      </p:sp>
      <p:pic>
        <p:nvPicPr>
          <p:cNvPr id="3" name="Picture 2" descr="A black and orange rectangle with white text&#10;&#10;Description automatically generated">
            <a:extLst>
              <a:ext uri="{FF2B5EF4-FFF2-40B4-BE49-F238E27FC236}">
                <a16:creationId xmlns:a16="http://schemas.microsoft.com/office/drawing/2014/main" id="{9FB7AA07-253C-31A1-FC48-838F50A91F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4985" y="-1"/>
            <a:ext cx="2037016" cy="1224002"/>
          </a:xfrm>
          <a:prstGeom prst="rect">
            <a:avLst/>
          </a:prstGeom>
        </p:spPr>
      </p:pic>
    </p:spTree>
    <p:extLst>
      <p:ext uri="{BB962C8B-B14F-4D97-AF65-F5344CB8AC3E}">
        <p14:creationId xmlns:p14="http://schemas.microsoft.com/office/powerpoint/2010/main" val="2263086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84000" y="-5483999"/>
            <a:ext cx="1224001" cy="12192000"/>
          </a:xfrm>
          <a:solidFill>
            <a:srgbClr val="FF6600"/>
          </a:solidFill>
        </p:spPr>
        <p:txBody>
          <a:bodyPr vert="vert270" anchor="t" anchorCtr="0"/>
          <a:lstStyle/>
          <a:p>
            <a:pPr algn="l"/>
            <a:r>
              <a:rPr lang="en-US" b="1" dirty="0">
                <a:solidFill>
                  <a:schemeClr val="bg1"/>
                </a:solidFill>
              </a:rPr>
              <a:t>Gender Distribution</a:t>
            </a:r>
          </a:p>
        </p:txBody>
      </p:sp>
      <p:pic>
        <p:nvPicPr>
          <p:cNvPr id="3" name="Picture 2" descr="A black and orange rectangle with white text&#10;&#10;Description automatically generated">
            <a:extLst>
              <a:ext uri="{FF2B5EF4-FFF2-40B4-BE49-F238E27FC236}">
                <a16:creationId xmlns:a16="http://schemas.microsoft.com/office/drawing/2014/main" id="{9FB7AA07-253C-31A1-FC48-838F50A91F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4985" y="-1"/>
            <a:ext cx="2037016" cy="1224002"/>
          </a:xfrm>
          <a:prstGeom prst="rect">
            <a:avLst/>
          </a:prstGeom>
        </p:spPr>
      </p:pic>
      <p:pic>
        <p:nvPicPr>
          <p:cNvPr id="5" name="Picture 4" descr="A graph of different colored bars&#10;&#10;Description automatically generated">
            <a:extLst>
              <a:ext uri="{FF2B5EF4-FFF2-40B4-BE49-F238E27FC236}">
                <a16:creationId xmlns:a16="http://schemas.microsoft.com/office/drawing/2014/main" id="{112CEFFF-5C91-D1FA-4C98-CC6F963DF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4001"/>
            <a:ext cx="12252959" cy="5634330"/>
          </a:xfrm>
          <a:prstGeom prst="rect">
            <a:avLst/>
          </a:prstGeom>
        </p:spPr>
      </p:pic>
    </p:spTree>
    <p:extLst>
      <p:ext uri="{BB962C8B-B14F-4D97-AF65-F5344CB8AC3E}">
        <p14:creationId xmlns:p14="http://schemas.microsoft.com/office/powerpoint/2010/main" val="3691622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84000" y="-5483999"/>
            <a:ext cx="1224001" cy="12192000"/>
          </a:xfrm>
          <a:solidFill>
            <a:srgbClr val="FF6600"/>
          </a:solidFill>
        </p:spPr>
        <p:txBody>
          <a:bodyPr vert="vert270" anchor="t" anchorCtr="0"/>
          <a:lstStyle/>
          <a:p>
            <a:pPr algn="l"/>
            <a:r>
              <a:rPr lang="en-US" b="1" dirty="0">
                <a:solidFill>
                  <a:schemeClr val="bg1"/>
                </a:solidFill>
              </a:rPr>
              <a:t>Analysis</a:t>
            </a:r>
          </a:p>
        </p:txBody>
      </p:sp>
      <p:sp>
        <p:nvSpPr>
          <p:cNvPr id="6" name="Subtitle 5">
            <a:extLst>
              <a:ext uri="{FF2B5EF4-FFF2-40B4-BE49-F238E27FC236}">
                <a16:creationId xmlns:a16="http://schemas.microsoft.com/office/drawing/2014/main" id="{1F0AABE3-9215-BA63-817D-20309755F779}"/>
              </a:ext>
            </a:extLst>
          </p:cNvPr>
          <p:cNvSpPr>
            <a:spLocks noGrp="1"/>
          </p:cNvSpPr>
          <p:nvPr>
            <p:ph type="subTitle" idx="1"/>
          </p:nvPr>
        </p:nvSpPr>
        <p:spPr>
          <a:xfrm>
            <a:off x="0" y="1223671"/>
            <a:ext cx="12192001" cy="5634329"/>
          </a:xfrm>
          <a:solidFill>
            <a:srgbClr val="3B3B3B"/>
          </a:solidFill>
        </p:spPr>
        <p:txBody>
          <a:bodyPr>
            <a:normAutofit lnSpcReduction="10000"/>
          </a:bodyPr>
          <a:lstStyle/>
          <a:p>
            <a:pPr algn="l"/>
            <a:r>
              <a:rPr lang="en-US" sz="1600" b="0" i="0" dirty="0">
                <a:solidFill>
                  <a:srgbClr val="E3E3E3"/>
                </a:solidFill>
                <a:effectLst/>
                <a:latin typeface="Google Sans"/>
              </a:rPr>
              <a:t>The image shows the Gender Distribution for February 2016 and Payment Method Distribution for February 2017.</a:t>
            </a:r>
          </a:p>
          <a:p>
            <a:pPr algn="l"/>
            <a:r>
              <a:rPr lang="en-US" sz="1600" b="0" i="0" dirty="0">
                <a:solidFill>
                  <a:srgbClr val="E3E3E3"/>
                </a:solidFill>
                <a:effectLst/>
                <a:latin typeface="Google Sans"/>
              </a:rPr>
              <a:t>The gender distribution shows that 50% of customers were male, 40% were female, and 10% were other in February 2016.</a:t>
            </a:r>
          </a:p>
          <a:p>
            <a:pPr algn="l"/>
            <a:r>
              <a:rPr lang="en-US" sz="1600" b="0" i="0" dirty="0">
                <a:solidFill>
                  <a:srgbClr val="E3E3E3"/>
                </a:solidFill>
                <a:effectLst/>
                <a:latin typeface="Google Sans"/>
              </a:rPr>
              <a:t>The payment method distribution shows that 60% of customers paid with card, 30% paid with cash, and 10% paid with credit in February 2017.</a:t>
            </a:r>
          </a:p>
          <a:p>
            <a:pPr algn="l"/>
            <a:r>
              <a:rPr lang="en-US" sz="1600" b="0" i="0" dirty="0">
                <a:solidFill>
                  <a:srgbClr val="E3E3E3"/>
                </a:solidFill>
                <a:effectLst/>
                <a:latin typeface="Google Sans"/>
              </a:rPr>
              <a:t>Here is a more detailed analysis of the image:</a:t>
            </a:r>
          </a:p>
          <a:p>
            <a:pPr algn="l"/>
            <a:endParaRPr lang="en-US" sz="1600" b="0" i="0" dirty="0">
              <a:solidFill>
                <a:srgbClr val="E3E3E3"/>
              </a:solidFill>
              <a:effectLst/>
              <a:latin typeface="Google Sans"/>
            </a:endParaRPr>
          </a:p>
          <a:p>
            <a:pPr algn="l"/>
            <a:r>
              <a:rPr lang="en-US" sz="1600" b="0" i="0" dirty="0">
                <a:solidFill>
                  <a:srgbClr val="E3E3E3"/>
                </a:solidFill>
                <a:effectLst/>
                <a:latin typeface="Google Sans"/>
              </a:rPr>
              <a:t>Gender Distribution</a:t>
            </a:r>
          </a:p>
          <a:p>
            <a:pPr marL="285750" indent="-285750" algn="l">
              <a:buFont typeface="Arial" panose="020B0604020202020204" pitchFamily="34" charset="0"/>
              <a:buChar char="•"/>
            </a:pPr>
            <a:r>
              <a:rPr lang="en-US" sz="1600" b="0" i="0" dirty="0">
                <a:solidFill>
                  <a:srgbClr val="E3E3E3"/>
                </a:solidFill>
                <a:effectLst/>
                <a:latin typeface="Google Sans"/>
              </a:rPr>
              <a:t>The gender distribution is relatively even, with males and females accounting for 50% and 40% of customers, respectively.</a:t>
            </a:r>
          </a:p>
          <a:p>
            <a:pPr marL="285750" indent="-285750" algn="l">
              <a:buFont typeface="Arial" panose="020B0604020202020204" pitchFamily="34" charset="0"/>
              <a:buChar char="•"/>
            </a:pPr>
            <a:r>
              <a:rPr lang="en-US" sz="1600" b="0" i="0" dirty="0">
                <a:solidFill>
                  <a:srgbClr val="E3E3E3"/>
                </a:solidFill>
                <a:effectLst/>
                <a:latin typeface="Google Sans"/>
              </a:rPr>
              <a:t>The "Other" category is relatively small, at 10%. This suggests that the majority of customers identify as either male or female.</a:t>
            </a:r>
          </a:p>
          <a:p>
            <a:pPr algn="l"/>
            <a:endParaRPr lang="en-US" sz="1600" b="0" i="0" dirty="0">
              <a:solidFill>
                <a:srgbClr val="E3E3E3"/>
              </a:solidFill>
              <a:effectLst/>
              <a:latin typeface="Google Sans"/>
            </a:endParaRPr>
          </a:p>
          <a:p>
            <a:pPr algn="l"/>
            <a:r>
              <a:rPr lang="en-US" sz="1600" b="0" i="0" dirty="0">
                <a:solidFill>
                  <a:srgbClr val="E3E3E3"/>
                </a:solidFill>
                <a:effectLst/>
                <a:latin typeface="Google Sans"/>
              </a:rPr>
              <a:t>Payment Method Distribution</a:t>
            </a:r>
          </a:p>
          <a:p>
            <a:pPr marL="285750" indent="-285750" algn="l">
              <a:buFont typeface="Arial" panose="020B0604020202020204" pitchFamily="34" charset="0"/>
              <a:buChar char="•"/>
            </a:pPr>
            <a:r>
              <a:rPr lang="en-US" sz="1600" b="0" i="0" dirty="0">
                <a:solidFill>
                  <a:srgbClr val="E3E3E3"/>
                </a:solidFill>
                <a:effectLst/>
                <a:latin typeface="Google Sans"/>
              </a:rPr>
              <a:t>Card is the most popular payment method, with 60% of customers using it.</a:t>
            </a:r>
          </a:p>
          <a:p>
            <a:pPr marL="285750" indent="-285750" algn="l">
              <a:buFont typeface="Arial" panose="020B0604020202020204" pitchFamily="34" charset="0"/>
              <a:buChar char="•"/>
            </a:pPr>
            <a:r>
              <a:rPr lang="en-US" sz="1600" b="0" i="0" dirty="0">
                <a:solidFill>
                  <a:srgbClr val="E3E3E3"/>
                </a:solidFill>
                <a:effectLst/>
                <a:latin typeface="Google Sans"/>
              </a:rPr>
              <a:t>Cash is the second most popular payment method, with 30% of customers using it.</a:t>
            </a:r>
          </a:p>
          <a:p>
            <a:pPr marL="285750" indent="-285750" algn="l">
              <a:buFont typeface="Arial" panose="020B0604020202020204" pitchFamily="34" charset="0"/>
              <a:buChar char="•"/>
            </a:pPr>
            <a:r>
              <a:rPr lang="en-US" sz="1600" b="0" i="0" dirty="0">
                <a:solidFill>
                  <a:srgbClr val="E3E3E3"/>
                </a:solidFill>
                <a:effectLst/>
                <a:latin typeface="Google Sans"/>
              </a:rPr>
              <a:t>Credit is the least popular payment method, with 10% of customers using it.</a:t>
            </a:r>
          </a:p>
          <a:p>
            <a:pPr algn="l"/>
            <a:endParaRPr lang="en-US" sz="1600" b="0" i="0" dirty="0">
              <a:solidFill>
                <a:srgbClr val="E3E3E3"/>
              </a:solidFill>
              <a:effectLst/>
              <a:latin typeface="Google Sans"/>
            </a:endParaRPr>
          </a:p>
          <a:p>
            <a:pPr algn="l"/>
            <a:r>
              <a:rPr lang="en-US" sz="2000" b="1" i="0" dirty="0">
                <a:solidFill>
                  <a:srgbClr val="E3E3E3"/>
                </a:solidFill>
                <a:effectLst/>
                <a:latin typeface="Google Sans"/>
              </a:rPr>
              <a:t>Overall Analysis</a:t>
            </a:r>
          </a:p>
          <a:p>
            <a:pPr algn="l"/>
            <a:r>
              <a:rPr lang="en-US" sz="1600" b="0" i="0" dirty="0">
                <a:solidFill>
                  <a:srgbClr val="E3E3E3"/>
                </a:solidFill>
                <a:effectLst/>
                <a:latin typeface="Google Sans"/>
              </a:rPr>
              <a:t>The image shows that the majority of customers are male and that card is the most popular payment method. The "Other" category is relatively small, suggesting that the majority of customers identify as either male or female.</a:t>
            </a:r>
            <a:endParaRPr lang="en-US" sz="1600" dirty="0">
              <a:solidFill>
                <a:srgbClr val="E3E3E3"/>
              </a:solidFill>
            </a:endParaRPr>
          </a:p>
        </p:txBody>
      </p:sp>
      <p:pic>
        <p:nvPicPr>
          <p:cNvPr id="3" name="Picture 2" descr="A black and orange rectangle with white text&#10;&#10;Description automatically generated">
            <a:extLst>
              <a:ext uri="{FF2B5EF4-FFF2-40B4-BE49-F238E27FC236}">
                <a16:creationId xmlns:a16="http://schemas.microsoft.com/office/drawing/2014/main" id="{9FB7AA07-253C-31A1-FC48-838F50A91F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4985" y="-1"/>
            <a:ext cx="2037016" cy="1224002"/>
          </a:xfrm>
          <a:prstGeom prst="rect">
            <a:avLst/>
          </a:prstGeom>
        </p:spPr>
      </p:pic>
    </p:spTree>
    <p:extLst>
      <p:ext uri="{BB962C8B-B14F-4D97-AF65-F5344CB8AC3E}">
        <p14:creationId xmlns:p14="http://schemas.microsoft.com/office/powerpoint/2010/main" val="10599396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1238</TotalTime>
  <Words>1944</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Google Sans</vt:lpstr>
      <vt:lpstr>Söhne</vt:lpstr>
      <vt:lpstr>Office Theme</vt:lpstr>
      <vt:lpstr>PowerPoint Presentation</vt:lpstr>
      <vt:lpstr>Executive summary</vt:lpstr>
      <vt:lpstr>Problem</vt:lpstr>
      <vt:lpstr>Accumulated Cost of Trip</vt:lpstr>
      <vt:lpstr>Analysis</vt:lpstr>
      <vt:lpstr>Mileage by Company</vt:lpstr>
      <vt:lpstr>Analysis</vt:lpstr>
      <vt:lpstr>Gender Distribution</vt:lpstr>
      <vt:lpstr>Analysis</vt:lpstr>
      <vt:lpstr>Number of Transaction Per City</vt:lpstr>
      <vt:lpstr>Analysis</vt:lpstr>
      <vt:lpstr>User to Population Ratio</vt:lpstr>
      <vt:lpstr>User to Population Ratio</vt:lpstr>
      <vt:lpstr>Recommendation</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Haseeb Javed</dc:creator>
  <cp:lastModifiedBy>Haseeb Javed</cp:lastModifiedBy>
  <cp:revision>13</cp:revision>
  <dcterms:created xsi:type="dcterms:W3CDTF">2023-09-14T21:36:49Z</dcterms:created>
  <dcterms:modified xsi:type="dcterms:W3CDTF">2023-09-22T02:48:38Z</dcterms:modified>
</cp:coreProperties>
</file>