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77" r:id="rId8"/>
    <p:sldId id="278" r:id="rId9"/>
    <p:sldId id="279" r:id="rId10"/>
    <p:sldId id="280" r:id="rId11"/>
    <p:sldId id="262" r:id="rId12"/>
    <p:sldId id="281" r:id="rId13"/>
    <p:sldId id="286" r:id="rId14"/>
    <p:sldId id="282" r:id="rId15"/>
    <p:sldId id="283" r:id="rId16"/>
    <p:sldId id="284" r:id="rId17"/>
    <p:sldId id="285" r:id="rId18"/>
    <p:sldId id="269" r:id="rId19"/>
    <p:sldId id="272" r:id="rId20"/>
    <p:sldId id="273" r:id="rId21"/>
    <p:sldId id="274" r:id="rId22"/>
    <p:sldId id="27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9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58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8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16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1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6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5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255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7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5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5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1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655"/>
            <a:ext cx="9144000" cy="17928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CodeFlow: Bridging The Gap in Programming Education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17" y="3434989"/>
            <a:ext cx="3865757" cy="189737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3600" dirty="0">
                <a:cs typeface="Calibri"/>
              </a:rPr>
              <a:t>Group Members</a:t>
            </a:r>
            <a:endParaRPr lang="en-US"/>
          </a:p>
          <a:p>
            <a:pPr algn="l"/>
            <a:endParaRPr lang="en-US" sz="3600" dirty="0">
              <a:cs typeface="Calibri" panose="020F0502020204030204"/>
            </a:endParaRPr>
          </a:p>
          <a:p>
            <a:pPr algn="l"/>
            <a:r>
              <a:rPr lang="en-US" dirty="0">
                <a:cs typeface="Calibri" panose="020F0502020204030204"/>
              </a:rPr>
              <a:t>Muhamad Haseeb Nawaz</a:t>
            </a:r>
          </a:p>
          <a:p>
            <a:pPr algn="l"/>
            <a:r>
              <a:rPr lang="en-US" dirty="0">
                <a:cs typeface="Calibri" panose="020F0502020204030204"/>
              </a:rPr>
              <a:t>Muhammad Mujeeb</a:t>
            </a:r>
          </a:p>
          <a:p>
            <a:pPr algn="l"/>
            <a:r>
              <a:rPr lang="en-US" dirty="0">
                <a:cs typeface="Calibri" panose="020F0502020204030204"/>
              </a:rPr>
              <a:t>Rohan Qamar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E4639-939A-62A0-6196-EC31361B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782674"/>
            <a:ext cx="8128000" cy="52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7AAC6-B9A0-086F-5BA6-092E983F7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1"/>
          <a:stretch/>
        </p:blipFill>
        <p:spPr>
          <a:xfrm>
            <a:off x="2179821" y="884464"/>
            <a:ext cx="7832357" cy="52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57AC6F-89ED-0792-2907-12FEB270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49263"/>
            <a:ext cx="8128000" cy="51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0489E-1FB2-F965-97D6-3FB3B06E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970360"/>
            <a:ext cx="8128000" cy="49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69453-38DC-C433-37F3-37A32ED5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78031"/>
            <a:ext cx="8128000" cy="41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7223DD-0087-BC39-1BB7-1DB7DB61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8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DataFlow</a:t>
            </a:r>
            <a:br>
              <a:rPr lang="en-US" sz="3600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Diagram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3F718A8F-DEC0-37C7-3445-0FDDFB42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21" y="643466"/>
            <a:ext cx="5987890" cy="556873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AE01C8C3-6B2D-BCFE-7931-1F2BEE85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83" y="1457749"/>
            <a:ext cx="10312469" cy="53993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3ECBBBE-51C3-717F-1949-D39279320B94}"/>
              </a:ext>
            </a:extLst>
          </p:cNvPr>
          <p:cNvGrpSpPr/>
          <p:nvPr/>
        </p:nvGrpSpPr>
        <p:grpSpPr>
          <a:xfrm>
            <a:off x="273503" y="188149"/>
            <a:ext cx="2170473" cy="1044221"/>
            <a:chOff x="791783" y="263408"/>
            <a:chExt cx="2868929" cy="10442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37EAEC-551B-8E29-C20F-4EAB1073B07A}"/>
                </a:ext>
              </a:extLst>
            </p:cNvPr>
            <p:cNvSpPr/>
            <p:nvPr/>
          </p:nvSpPr>
          <p:spPr>
            <a:xfrm>
              <a:off x="791783" y="263523"/>
              <a:ext cx="2682875" cy="1043990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cs typeface="Calibri"/>
                </a:rPr>
                <a:t>Sequence</a:t>
              </a:r>
            </a:p>
            <a:p>
              <a:pPr algn="ctr"/>
              <a:r>
                <a:rPr lang="en-US" dirty="0">
                  <a:cs typeface="Calibri"/>
                </a:rPr>
                <a:t>Diagram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D892706-A8C3-604D-4F42-78B7D82EC274}"/>
                </a:ext>
              </a:extLst>
            </p:cNvPr>
            <p:cNvSpPr/>
            <p:nvPr/>
          </p:nvSpPr>
          <p:spPr>
            <a:xfrm rot="5400000">
              <a:off x="3051715" y="698633"/>
              <a:ext cx="1044221" cy="173772"/>
            </a:xfrm>
            <a:prstGeom prst="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61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5B69652C-F87A-41C8-98C8-D7CFD4D9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09" y="-4066"/>
            <a:ext cx="5433432" cy="6838253"/>
          </a:xfrm>
          <a:prstGeom prst="rect">
            <a:avLst/>
          </a:prstGeom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48F0F95B-9849-FE2B-104C-60455662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A8DA5034-C564-B108-40F5-E0C9090C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61" y="1967266"/>
            <a:ext cx="297272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Work Flow</a:t>
            </a:r>
            <a:endParaRPr lang="en-US" sz="4400" kern="12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623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56ACBF-0A27-AD85-A5E6-CA5098ED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0"/>
            <a:ext cx="1218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B6D252-575B-3075-0261-4DAA0DBB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" y="0"/>
            <a:ext cx="1217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6308" cy="91668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a typeface="+mj-lt"/>
                <a:cs typeface="+mj-lt"/>
              </a:rPr>
              <a:t>What is CodeFlow?</a:t>
            </a:r>
            <a:endParaRPr lang="en-US" sz="6000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601"/>
            <a:ext cx="10506308" cy="3496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Web-Based Visual IDE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Interactive Flowchart Builder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Flowchart-to-Code Conversion</a:t>
            </a:r>
          </a:p>
          <a:p>
            <a:r>
              <a:rPr lang="en-US" dirty="0">
                <a:ea typeface="+mn-lt"/>
                <a:cs typeface="+mn-lt"/>
              </a:rPr>
              <a:t>Code-to-Flowchart Conversion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Step-by-Step Code Execution</a:t>
            </a:r>
          </a:p>
          <a:p>
            <a:r>
              <a:rPr lang="en-US" dirty="0">
                <a:ea typeface="+mn-lt"/>
                <a:cs typeface="+mn-lt"/>
              </a:rPr>
              <a:t>Real-Time Memory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F7DB87-7EDA-78F4-A6AB-D6ED7CC9D813}"/>
              </a:ext>
            </a:extLst>
          </p:cNvPr>
          <p:cNvSpPr txBox="1">
            <a:spLocks/>
          </p:cNvSpPr>
          <p:nvPr/>
        </p:nvSpPr>
        <p:spPr>
          <a:xfrm>
            <a:off x="6096415" y="2197139"/>
            <a:ext cx="428737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ea typeface="+mj-lt"/>
                <a:cs typeface="+mj-lt"/>
              </a:rPr>
              <a:t>Please feel free to ask any Questions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64137"/>
            <a:ext cx="10524892" cy="1245103"/>
          </a:xfrm>
        </p:spPr>
        <p:txBody>
          <a:bodyPr/>
          <a:lstStyle/>
          <a:p>
            <a:pPr algn="ctr"/>
            <a:r>
              <a:rPr lang="en-US" b="1" dirty="0"/>
              <a:t>Why CodeFlow ?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265" y="2684463"/>
            <a:ext cx="9800063" cy="1974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CodeFlow addresses the critical gap learners face transitioning from flowchart logic to coding, by providing a tool that translates visual flowcharts directly into executable code. This initiative aims to simplify the learning process, making programming more accessible and intuitive for beginners.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282A19-74AC-7136-21B5-09820DF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Developing Logic</a:t>
            </a:r>
            <a:br>
              <a:rPr lang="en-GB" b="1" dirty="0"/>
            </a:br>
            <a:r>
              <a:rPr lang="en-GB" sz="2800" b="1" dirty="0"/>
              <a:t>Through Assembling Flowchart Elements </a:t>
            </a:r>
            <a:endParaRPr lang="en-US" sz="2800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2229F-ECEC-19AB-70C5-E97CB541A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46565"/>
            <a:ext cx="5181600" cy="2714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/>
              <a:t>Central Feature</a:t>
            </a:r>
          </a:p>
          <a:p>
            <a:pPr marL="0" indent="0" algn="ctr">
              <a:buNone/>
            </a:pPr>
            <a:endParaRPr lang="en-GB" sz="3200" b="1"/>
          </a:p>
          <a:p>
            <a:pPr marL="0" indent="0">
              <a:buNone/>
            </a:pPr>
            <a:r>
              <a:rPr lang="en-GB"/>
              <a:t>Assemble code logic using drag and drop interactive flowchart elements. </a:t>
            </a:r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D526473-1F09-4A2C-307E-0F0BFA9A4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2946565"/>
            <a:ext cx="5181600" cy="2714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/>
              <a:t>Advantage </a:t>
            </a:r>
          </a:p>
          <a:p>
            <a:pPr marL="0" indent="0" algn="ctr">
              <a:buNone/>
            </a:pPr>
            <a:endParaRPr lang="en-GB" sz="3200" b="1"/>
          </a:p>
          <a:p>
            <a:pPr marL="0" indent="0">
              <a:buNone/>
            </a:pPr>
            <a:r>
              <a:rPr lang="en-GB"/>
              <a:t>Intuitively construct code while understanding its underlying structure.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0DC0A1-51A0-6007-C624-B855AE7B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Logic Conversion </a:t>
            </a:r>
            <a:br>
              <a:rPr lang="en-GB" b="1" dirty="0"/>
            </a:br>
            <a:r>
              <a:rPr lang="en-GB" sz="3100" b="1" dirty="0"/>
              <a:t>Through converting Flowch</a:t>
            </a:r>
            <a:r>
              <a:rPr lang="en-GB" sz="2800" b="1" dirty="0"/>
              <a:t>art to code and vice</a:t>
            </a:r>
            <a:r>
              <a:rPr lang="en-GB" sz="3100" b="1" dirty="0"/>
              <a:t> versa</a:t>
            </a:r>
            <a:endParaRPr lang="en-US" sz="3100" b="1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6A02CEC-8B33-3B28-DE8E-EF2318721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63091"/>
            <a:ext cx="5181600" cy="26177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200" b="1"/>
              <a:t>Translating Flowchart </a:t>
            </a:r>
          </a:p>
          <a:p>
            <a:pPr marL="0" indent="0" algn="ctr">
              <a:buNone/>
            </a:pPr>
            <a:r>
              <a:rPr lang="en-GB" sz="3200" b="1"/>
              <a:t>to Code</a:t>
            </a:r>
          </a:p>
          <a:p>
            <a:pPr marL="0" indent="0">
              <a:buNone/>
            </a:pPr>
            <a:r>
              <a:rPr lang="en-GB"/>
              <a:t>CodeFlow generates code from your flowchart , making it easy to covert your visual logic of flowchart into textual code.</a:t>
            </a:r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9E76D79-EAD4-83E2-AF50-49FDAA3CE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3" y="2563091"/>
            <a:ext cx="5181600" cy="271421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3200" b="1"/>
              <a:t>Translating Code to</a:t>
            </a:r>
          </a:p>
          <a:p>
            <a:pPr marL="0" indent="0" algn="ctr">
              <a:buNone/>
            </a:pPr>
            <a:r>
              <a:rPr lang="en-GB" sz="3200" b="1"/>
              <a:t> Flowchart</a:t>
            </a:r>
          </a:p>
          <a:p>
            <a:pPr marL="0" indent="0">
              <a:buNone/>
            </a:pPr>
            <a:r>
              <a:rPr lang="en-GB"/>
              <a:t>CodeFlow generates flowcharts from your code in real-time, making it easy to understand and Visualize code logic through flowcharts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B6D3-F36D-513B-077B-56D706DA1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283" y="3823399"/>
            <a:ext cx="3540826" cy="2521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CodeFlow offers a unique and immersive experience by allowing you to execute your code step by step.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9BFB5-D49E-56D1-C0FB-CCE36CB5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Guided Execution: Code in Action</a:t>
            </a:r>
            <a:br>
              <a:rPr lang="en-GB" b="1" dirty="0"/>
            </a:br>
            <a:r>
              <a:rPr lang="en-GB" sz="3100" b="1" dirty="0"/>
              <a:t>Step-by-step program execution and visualization</a:t>
            </a:r>
            <a:endParaRPr lang="en-US" sz="3100" b="1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F6E834-C934-6215-20F1-8A49CE050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4892" y="3823399"/>
            <a:ext cx="3404755" cy="2756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i="0" u="none" strike="noStrike">
                <a:solidFill>
                  <a:srgbClr val="000000"/>
                </a:solidFill>
                <a:effectLst/>
                <a:latin typeface="Google Sans"/>
              </a:rPr>
              <a:t>Gain understanding of how control flows through your program. Identify decision points, loops, and branching paths as they occur.</a:t>
            </a: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AE34D7C-3AA9-5564-4F28-CCC418F1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3622" y="3823399"/>
            <a:ext cx="3540826" cy="2669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/>
              <a:t>As you step through your code, see each line in action in real time. Watch variables change and logic unfold before your eyes.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AEC8DA-DF72-3592-2FDD-7035A424F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282" y="2677203"/>
            <a:ext cx="3540826" cy="11461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000" b="1"/>
              <a:t>Step-by-Step Execution </a:t>
            </a:r>
            <a:endParaRPr lang="en-US" sz="40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5F7DB12-4062-3BFE-392F-59511D6B0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5587" y="2677203"/>
            <a:ext cx="3540826" cy="11461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000" b="1"/>
              <a:t>Real-Time Visualizstion </a:t>
            </a:r>
            <a:endParaRPr lang="en-US" sz="400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AAC8B6F-F3E1-A862-977D-F9A0CBFC9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6856" y="2677203"/>
            <a:ext cx="3540826" cy="11461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000" b="1"/>
              <a:t>Understanding Control Flow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298276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5D4E-878B-FAA9-DBF4-2BD774FA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758539"/>
            <a:ext cx="10515600" cy="341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/>
              <a:t>Real-Time Memory Allocation and Visualization</a:t>
            </a:r>
          </a:p>
          <a:p>
            <a:pPr marL="0" indent="0">
              <a:buNone/>
            </a:pPr>
            <a:endParaRPr lang="en-GB" sz="4000" b="1"/>
          </a:p>
          <a:p>
            <a:pPr marL="0" indent="0">
              <a:buNone/>
            </a:pPr>
            <a:r>
              <a:rPr lang="en-GB"/>
              <a:t>Visual representation of how a program’s variables are allocated and managed during execution. Making it easy for the user to understand how their code manipulates data in memory. </a:t>
            </a:r>
            <a:endParaRPr lang="en-GB" sz="4000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EFB8A2-A5AE-F226-EB36-D353E7234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/>
              <a:t>Memory Map</a:t>
            </a:r>
            <a:br>
              <a:rPr lang="en-GB" b="1" dirty="0"/>
            </a:br>
            <a:r>
              <a:rPr lang="en-GB" sz="3100" b="1" dirty="0"/>
              <a:t>Unveiling the Code’s Memory Playground</a:t>
            </a:r>
            <a:endParaRPr lang="en-US" sz="3100" b="1"/>
          </a:p>
        </p:txBody>
      </p:sp>
    </p:spTree>
    <p:extLst>
      <p:ext uri="{BB962C8B-B14F-4D97-AF65-F5344CB8AC3E}">
        <p14:creationId xmlns:p14="http://schemas.microsoft.com/office/powerpoint/2010/main" val="21407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C53E6-99A1-94B3-14ED-414FEFB6A1B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endParaRPr lang="en-US" sz="4400" kern="1200" dirty="0" err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8" name="Picture 7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26694420-4296-A2A3-EF60-66E804AA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08" y="123076"/>
            <a:ext cx="4209851" cy="66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A7F3D-C5C8-8522-53CA-FA631ADC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505" y="581025"/>
            <a:ext cx="7198990" cy="5695950"/>
          </a:xfrm>
        </p:spPr>
      </p:pic>
    </p:spTree>
    <p:extLst>
      <p:ext uri="{BB962C8B-B14F-4D97-AF65-F5344CB8AC3E}">
        <p14:creationId xmlns:p14="http://schemas.microsoft.com/office/powerpoint/2010/main" val="142636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CodeFlow: Bridging The Gap in Programming Education</vt:lpstr>
      <vt:lpstr>What is CodeFlow?</vt:lpstr>
      <vt:lpstr>Why CodeFlow ?</vt:lpstr>
      <vt:lpstr>Developing Logic Through Assembling Flowchart Elements </vt:lpstr>
      <vt:lpstr>Logic Conversion  Through converting Flowchart to code and vice versa</vt:lpstr>
      <vt:lpstr>Guided Execution: Code in Action Step-by-step program execution and visualization</vt:lpstr>
      <vt:lpstr>Memory Map Unveiling the Code’s Memory Playground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DataFlow Diagram</vt:lpstr>
      <vt:lpstr>PowerPoint Presentation</vt:lpstr>
      <vt:lpstr>Work Flow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L1F20BSSE0191 - MUHAMMAD HASEEB NAWAZ</cp:lastModifiedBy>
  <cp:revision>221</cp:revision>
  <dcterms:created xsi:type="dcterms:W3CDTF">2024-02-16T11:58:27Z</dcterms:created>
  <dcterms:modified xsi:type="dcterms:W3CDTF">2024-02-16T21:25:20Z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