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77" r:id="rId3"/>
    <p:sldId id="257" r:id="rId4"/>
    <p:sldId id="278" r:id="rId5"/>
    <p:sldId id="258" r:id="rId6"/>
    <p:sldId id="279" r:id="rId7"/>
    <p:sldId id="280" r:id="rId8"/>
    <p:sldId id="281" r:id="rId9"/>
    <p:sldId id="282" r:id="rId10"/>
    <p:sldId id="283" r:id="rId11"/>
    <p:sldId id="284" r:id="rId12"/>
    <p:sldId id="285" r:id="rId13"/>
    <p:sldId id="286" r:id="rId14"/>
    <p:sldId id="287" r:id="rId15"/>
    <p:sldId id="288" r:id="rId16"/>
    <p:sldId id="289" r:id="rId17"/>
    <p:sldId id="290" r:id="rId18"/>
    <p:sldId id="291" r:id="rId19"/>
    <p:sldId id="292" r:id="rId20"/>
    <p:sldId id="293" r:id="rId21"/>
    <p:sldId id="294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8EFA5-AF36-454D-86C2-53D4A0E055B4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1C2CF-B0E9-4037-8AA6-D1E02C14B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583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8EFA5-AF36-454D-86C2-53D4A0E055B4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1C2CF-B0E9-4037-8AA6-D1E02C14B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061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8EFA5-AF36-454D-86C2-53D4A0E055B4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1C2CF-B0E9-4037-8AA6-D1E02C14BF8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484673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8EFA5-AF36-454D-86C2-53D4A0E055B4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1C2CF-B0E9-4037-8AA6-D1E02C14B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5347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8EFA5-AF36-454D-86C2-53D4A0E055B4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1C2CF-B0E9-4037-8AA6-D1E02C14BF8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282508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8EFA5-AF36-454D-86C2-53D4A0E055B4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1C2CF-B0E9-4037-8AA6-D1E02C14B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3393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8EFA5-AF36-454D-86C2-53D4A0E055B4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1C2CF-B0E9-4037-8AA6-D1E02C14B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9439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8EFA5-AF36-454D-86C2-53D4A0E055B4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1C2CF-B0E9-4037-8AA6-D1E02C14B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758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8EFA5-AF36-454D-86C2-53D4A0E055B4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1C2CF-B0E9-4037-8AA6-D1E02C14B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894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8EFA5-AF36-454D-86C2-53D4A0E055B4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1C2CF-B0E9-4037-8AA6-D1E02C14B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283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8EFA5-AF36-454D-86C2-53D4A0E055B4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1C2CF-B0E9-4037-8AA6-D1E02C14B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906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8EFA5-AF36-454D-86C2-53D4A0E055B4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1C2CF-B0E9-4037-8AA6-D1E02C14B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403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8EFA5-AF36-454D-86C2-53D4A0E055B4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1C2CF-B0E9-4037-8AA6-D1E02C14B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309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8EFA5-AF36-454D-86C2-53D4A0E055B4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1C2CF-B0E9-4037-8AA6-D1E02C14B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217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8EFA5-AF36-454D-86C2-53D4A0E055B4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1C2CF-B0E9-4037-8AA6-D1E02C14B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077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1C2CF-B0E9-4037-8AA6-D1E02C14BF8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8EFA5-AF36-454D-86C2-53D4A0E055B4}" type="datetimeFigureOut">
              <a:rPr lang="en-US" smtClean="0"/>
              <a:t>7/14/2022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481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C8EFA5-AF36-454D-86C2-53D4A0E055B4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761C2CF-B0E9-4037-8AA6-D1E02C14B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456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3AD6B-F034-4DE7-BF0A-6131400772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What is jQuery?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F91F70-EA30-4BB2-991E-D87407CD49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n-US" dirty="0"/>
              <a:t>jQuery is a “Write less, do more” JavaScript Library.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/>
              <a:t>jQuery greatly simplifies JavaScript programming.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/>
              <a:t>jQuery is easy to learn.</a:t>
            </a:r>
          </a:p>
          <a:p>
            <a:pPr marL="457200" indent="-457200" algn="l">
              <a:buFont typeface="+mj-lt"/>
              <a:buAutoNum type="arabicPeriod"/>
            </a:pPr>
            <a:endParaRPr lang="en-US" dirty="0"/>
          </a:p>
          <a:p>
            <a:pPr marL="457200" indent="-457200" algn="l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4415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945B4-D989-4DE0-9E9F-8AE9A852E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52870"/>
          </a:xfrm>
        </p:spPr>
        <p:txBody>
          <a:bodyPr/>
          <a:lstStyle/>
          <a:p>
            <a:r>
              <a:rPr lang="en-US" dirty="0"/>
              <a:t>More Examples of jQuery Selectors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4F40E2FD-90FA-467B-85E5-E34F544028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8318946"/>
              </p:ext>
            </p:extLst>
          </p:nvPr>
        </p:nvGraphicFramePr>
        <p:xfrm>
          <a:off x="677334" y="1541945"/>
          <a:ext cx="8119482" cy="5037592"/>
        </p:xfrm>
        <a:graphic>
          <a:graphicData uri="http://schemas.openxmlformats.org/drawingml/2006/table">
            <a:tbl>
              <a:tblPr/>
              <a:tblGrid>
                <a:gridCol w="2255409">
                  <a:extLst>
                    <a:ext uri="{9D8B030D-6E8A-4147-A177-3AD203B41FA5}">
                      <a16:colId xmlns:a16="http://schemas.microsoft.com/office/drawing/2014/main" val="2255653293"/>
                    </a:ext>
                  </a:extLst>
                </a:gridCol>
                <a:gridCol w="5864073">
                  <a:extLst>
                    <a:ext uri="{9D8B030D-6E8A-4147-A177-3AD203B41FA5}">
                      <a16:colId xmlns:a16="http://schemas.microsoft.com/office/drawing/2014/main" val="1861079992"/>
                    </a:ext>
                  </a:extLst>
                </a:gridCol>
              </a:tblGrid>
              <a:tr h="45604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Syntax</a:t>
                      </a:r>
                    </a:p>
                  </a:txBody>
                  <a:tcPr marL="33532" marR="16766" marT="16766" marB="1676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Description</a:t>
                      </a:r>
                    </a:p>
                  </a:txBody>
                  <a:tcPr marL="16766" marR="16766" marT="16766" marB="1676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8598133"/>
                  </a:ext>
                </a:extLst>
              </a:tr>
              <a:tr h="3353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$("*")</a:t>
                      </a:r>
                    </a:p>
                  </a:txBody>
                  <a:tcPr marL="33532" marR="16766" marT="16766" marB="16766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Selects all elements</a:t>
                      </a:r>
                    </a:p>
                  </a:txBody>
                  <a:tcPr marL="16766" marR="16766" marT="16766" marB="16766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5970205"/>
                  </a:ext>
                </a:extLst>
              </a:tr>
              <a:tr h="3353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$(this)</a:t>
                      </a:r>
                    </a:p>
                  </a:txBody>
                  <a:tcPr marL="33532" marR="16766" marT="16766" marB="16766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Selects the current HTML element</a:t>
                      </a:r>
                    </a:p>
                  </a:txBody>
                  <a:tcPr marL="16766" marR="16766" marT="16766" marB="16766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1450138"/>
                  </a:ext>
                </a:extLst>
              </a:tr>
              <a:tr h="3353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$("</a:t>
                      </a:r>
                      <a:r>
                        <a:rPr lang="en-US" sz="1600" dirty="0" err="1">
                          <a:effectLst/>
                        </a:rPr>
                        <a:t>p.intro</a:t>
                      </a:r>
                      <a:r>
                        <a:rPr lang="en-US" sz="1600" dirty="0">
                          <a:effectLst/>
                        </a:rPr>
                        <a:t>")</a:t>
                      </a:r>
                    </a:p>
                  </a:txBody>
                  <a:tcPr marL="33532" marR="16766" marT="16766" marB="16766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Selects all &lt;p&gt; elements with class="intro"</a:t>
                      </a:r>
                    </a:p>
                  </a:txBody>
                  <a:tcPr marL="16766" marR="16766" marT="16766" marB="16766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5856336"/>
                  </a:ext>
                </a:extLst>
              </a:tr>
              <a:tr h="3353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$("p:first")</a:t>
                      </a:r>
                    </a:p>
                  </a:txBody>
                  <a:tcPr marL="33532" marR="16766" marT="16766" marB="16766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Selects the first &lt;p&gt; element</a:t>
                      </a:r>
                    </a:p>
                  </a:txBody>
                  <a:tcPr marL="16766" marR="16766" marT="16766" marB="16766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112952"/>
                  </a:ext>
                </a:extLst>
              </a:tr>
              <a:tr h="3353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$("ul li:first")</a:t>
                      </a:r>
                    </a:p>
                  </a:txBody>
                  <a:tcPr marL="33532" marR="16766" marT="16766" marB="16766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Selects the first &lt;li&gt; element of the first &lt;ul&gt;</a:t>
                      </a:r>
                    </a:p>
                  </a:txBody>
                  <a:tcPr marL="16766" marR="16766" marT="16766" marB="16766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9062960"/>
                  </a:ext>
                </a:extLst>
              </a:tr>
              <a:tr h="3353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$("ul li:first-child")</a:t>
                      </a:r>
                    </a:p>
                  </a:txBody>
                  <a:tcPr marL="33532" marR="16766" marT="16766" marB="16766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Selects the first &lt;li&gt; element of every &lt;ul&gt;</a:t>
                      </a:r>
                    </a:p>
                  </a:txBody>
                  <a:tcPr marL="16766" marR="16766" marT="16766" marB="16766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3814553"/>
                  </a:ext>
                </a:extLst>
              </a:tr>
              <a:tr h="3353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$("[href]")</a:t>
                      </a:r>
                    </a:p>
                  </a:txBody>
                  <a:tcPr marL="33532" marR="16766" marT="16766" marB="16766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Selects all elements with an href attribute</a:t>
                      </a:r>
                    </a:p>
                  </a:txBody>
                  <a:tcPr marL="16766" marR="16766" marT="16766" marB="16766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0920436"/>
                  </a:ext>
                </a:extLst>
              </a:tr>
              <a:tr h="3353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$("a[target='_blank']")</a:t>
                      </a:r>
                    </a:p>
                  </a:txBody>
                  <a:tcPr marL="33532" marR="16766" marT="16766" marB="16766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Selects all &lt;a&gt; elements with a target attribute value equal to "_blank"</a:t>
                      </a:r>
                    </a:p>
                  </a:txBody>
                  <a:tcPr marL="16766" marR="16766" marT="16766" marB="16766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437701"/>
                  </a:ext>
                </a:extLst>
              </a:tr>
              <a:tr h="3353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$("a[target!='_blank']")</a:t>
                      </a:r>
                    </a:p>
                  </a:txBody>
                  <a:tcPr marL="33532" marR="16766" marT="16766" marB="16766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Selects all &lt;a&gt; elements with a target attribute value NOT equal to "_blank"</a:t>
                      </a:r>
                    </a:p>
                  </a:txBody>
                  <a:tcPr marL="16766" marR="16766" marT="16766" marB="16766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699110"/>
                  </a:ext>
                </a:extLst>
              </a:tr>
              <a:tr h="3353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$(":button")</a:t>
                      </a:r>
                    </a:p>
                  </a:txBody>
                  <a:tcPr marL="33532" marR="16766" marT="16766" marB="16766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Selects all &lt;button&gt; elements and &lt;input&gt; elements of type="button"</a:t>
                      </a:r>
                    </a:p>
                  </a:txBody>
                  <a:tcPr marL="16766" marR="16766" marT="16766" marB="16766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053167"/>
                  </a:ext>
                </a:extLst>
              </a:tr>
              <a:tr h="3353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$("tr:even")</a:t>
                      </a:r>
                    </a:p>
                  </a:txBody>
                  <a:tcPr marL="33532" marR="16766" marT="16766" marB="16766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Selects all even &lt;tr&gt; elements</a:t>
                      </a:r>
                    </a:p>
                  </a:txBody>
                  <a:tcPr marL="16766" marR="16766" marT="16766" marB="16766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8102994"/>
                  </a:ext>
                </a:extLst>
              </a:tr>
              <a:tr h="3353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$("tr:odd")</a:t>
                      </a:r>
                    </a:p>
                  </a:txBody>
                  <a:tcPr marL="33532" marR="16766" marT="16766" marB="16766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Selects all odd &lt;tr&gt; elements</a:t>
                      </a:r>
                    </a:p>
                  </a:txBody>
                  <a:tcPr marL="16766" marR="16766" marT="16766" marB="16766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48439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48349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F6A28-BD9D-42F4-8677-A7D191340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Functions In a Separate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AA2CF-4E35-4D19-A81C-3628AE20AE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If your website contains a lot of pages, and you want your jQuery functions to be easy to maintain, you can put your jQuery functions in a separate .</a:t>
            </a:r>
            <a:r>
              <a:rPr lang="en-US" dirty="0" err="1"/>
              <a:t>js</a:t>
            </a:r>
            <a:r>
              <a:rPr lang="en-US" dirty="0"/>
              <a:t> file.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Example: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&lt;head&gt;</a:t>
            </a:r>
            <a:br>
              <a:rPr lang="en-US" dirty="0"/>
            </a:br>
            <a:r>
              <a:rPr lang="en-US" dirty="0"/>
              <a:t>	&lt;script </a:t>
            </a:r>
            <a:r>
              <a:rPr lang="en-US" dirty="0" err="1"/>
              <a:t>src</a:t>
            </a:r>
            <a:r>
              <a:rPr lang="en-US" dirty="0"/>
              <a:t>="https://ajax.googleapis.com/ajax/libs/</a:t>
            </a:r>
            <a:r>
              <a:rPr lang="en-US" dirty="0" err="1"/>
              <a:t>jquery</a:t>
            </a:r>
            <a:r>
              <a:rPr lang="en-US" dirty="0"/>
              <a:t>/3.6.0/</a:t>
            </a:r>
            <a:r>
              <a:rPr lang="en-US" dirty="0" err="1"/>
              <a:t>jquery.min</a:t>
            </a:r>
            <a:r>
              <a:rPr lang="en-US" dirty="0"/>
              <a:t>	.js"&gt;&lt;/script&gt;</a:t>
            </a:r>
            <a:br>
              <a:rPr lang="en-US" dirty="0"/>
            </a:br>
            <a:r>
              <a:rPr lang="en-US" dirty="0"/>
              <a:t>	&lt;script </a:t>
            </a:r>
            <a:r>
              <a:rPr lang="en-US" dirty="0" err="1"/>
              <a:t>src</a:t>
            </a:r>
            <a:r>
              <a:rPr lang="en-US" dirty="0"/>
              <a:t>="my_jquery_functions.js"&gt;&lt;/script&gt;</a:t>
            </a:r>
            <a:br>
              <a:rPr lang="en-US" dirty="0"/>
            </a:br>
            <a:r>
              <a:rPr lang="en-US" dirty="0"/>
              <a:t>&lt;/head&gt;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781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85CAE-904B-4BEC-AA04-86A0F5CFE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jQuery Event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89DE0F-465E-480F-B384-E99396BC4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All the different visitors' actions that a web page can respond to are called events. An event represents the precise moment when something happens.</a:t>
            </a:r>
          </a:p>
          <a:p>
            <a:pPr marL="0" indent="0">
              <a:buNone/>
            </a:pPr>
            <a:r>
              <a:rPr lang="en-US" dirty="0"/>
              <a:t>Examples:</a:t>
            </a:r>
          </a:p>
          <a:p>
            <a:pPr lvl="1"/>
            <a:r>
              <a:rPr lang="en-US" dirty="0"/>
              <a:t>moving a mouse over an element</a:t>
            </a:r>
          </a:p>
          <a:p>
            <a:pPr lvl="1"/>
            <a:r>
              <a:rPr lang="en-US" dirty="0"/>
              <a:t>selecting a radio button</a:t>
            </a:r>
          </a:p>
          <a:p>
            <a:pPr lvl="1"/>
            <a:r>
              <a:rPr lang="en-US" dirty="0"/>
              <a:t>clicking on an element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CDA93B7-0C31-4256-90C1-9965F0C979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9555372"/>
              </p:ext>
            </p:extLst>
          </p:nvPr>
        </p:nvGraphicFramePr>
        <p:xfrm>
          <a:off x="677863" y="4509856"/>
          <a:ext cx="8596313" cy="2227918"/>
        </p:xfrm>
        <a:graphic>
          <a:graphicData uri="http://schemas.openxmlformats.org/drawingml/2006/table">
            <a:tbl>
              <a:tblPr/>
              <a:tblGrid>
                <a:gridCol w="1975151">
                  <a:extLst>
                    <a:ext uri="{9D8B030D-6E8A-4147-A177-3AD203B41FA5}">
                      <a16:colId xmlns:a16="http://schemas.microsoft.com/office/drawing/2014/main" val="3189815810"/>
                    </a:ext>
                  </a:extLst>
                </a:gridCol>
                <a:gridCol w="2146950">
                  <a:extLst>
                    <a:ext uri="{9D8B030D-6E8A-4147-A177-3AD203B41FA5}">
                      <a16:colId xmlns:a16="http://schemas.microsoft.com/office/drawing/2014/main" val="1594734157"/>
                    </a:ext>
                  </a:extLst>
                </a:gridCol>
                <a:gridCol w="1889312">
                  <a:extLst>
                    <a:ext uri="{9D8B030D-6E8A-4147-A177-3AD203B41FA5}">
                      <a16:colId xmlns:a16="http://schemas.microsoft.com/office/drawing/2014/main" val="1588839431"/>
                    </a:ext>
                  </a:extLst>
                </a:gridCol>
                <a:gridCol w="2584900">
                  <a:extLst>
                    <a:ext uri="{9D8B030D-6E8A-4147-A177-3AD203B41FA5}">
                      <a16:colId xmlns:a16="http://schemas.microsoft.com/office/drawing/2014/main" val="2994698486"/>
                    </a:ext>
                  </a:extLst>
                </a:gridCol>
              </a:tblGrid>
              <a:tr h="401271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solidFill>
                            <a:schemeClr val="accent2"/>
                          </a:solidFill>
                          <a:effectLst/>
                        </a:rPr>
                        <a:t>Mouse Events</a:t>
                      </a:r>
                    </a:p>
                  </a:txBody>
                  <a:tcPr marL="135154" marR="67577" marT="67577" marB="6757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solidFill>
                            <a:schemeClr val="accent2"/>
                          </a:solidFill>
                          <a:effectLst/>
                        </a:rPr>
                        <a:t>Keyboard Events</a:t>
                      </a:r>
                    </a:p>
                  </a:txBody>
                  <a:tcPr marL="67577" marR="67577" marT="67577" marB="6757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solidFill>
                            <a:schemeClr val="accent2"/>
                          </a:solidFill>
                          <a:effectLst/>
                        </a:rPr>
                        <a:t>Form Events</a:t>
                      </a:r>
                    </a:p>
                  </a:txBody>
                  <a:tcPr marL="67577" marR="67577" marT="67577" marB="6757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solidFill>
                            <a:schemeClr val="accent2"/>
                          </a:solidFill>
                          <a:effectLst/>
                        </a:rPr>
                        <a:t>Document/Window Events</a:t>
                      </a:r>
                    </a:p>
                  </a:txBody>
                  <a:tcPr marL="67577" marR="67577" marT="67577" marB="6757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5094936"/>
                  </a:ext>
                </a:extLst>
              </a:tr>
              <a:tr h="401271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click</a:t>
                      </a:r>
                    </a:p>
                  </a:txBody>
                  <a:tcPr marL="135154" marR="67577" marT="67577" marB="6757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keypress</a:t>
                      </a:r>
                    </a:p>
                  </a:txBody>
                  <a:tcPr marL="67577" marR="67577" marT="67577" marB="6757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submit</a:t>
                      </a:r>
                    </a:p>
                  </a:txBody>
                  <a:tcPr marL="67577" marR="67577" marT="67577" marB="6757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load</a:t>
                      </a:r>
                    </a:p>
                  </a:txBody>
                  <a:tcPr marL="67577" marR="67577" marT="67577" marB="6757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9930619"/>
                  </a:ext>
                </a:extLst>
              </a:tr>
              <a:tr h="401271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dblclick</a:t>
                      </a:r>
                    </a:p>
                  </a:txBody>
                  <a:tcPr marL="135154" marR="67577" marT="67577" marB="6757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keydown</a:t>
                      </a:r>
                    </a:p>
                  </a:txBody>
                  <a:tcPr marL="67577" marR="67577" marT="67577" marB="6757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change</a:t>
                      </a:r>
                    </a:p>
                  </a:txBody>
                  <a:tcPr marL="67577" marR="67577" marT="67577" marB="6757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resize</a:t>
                      </a:r>
                    </a:p>
                  </a:txBody>
                  <a:tcPr marL="67577" marR="67577" marT="67577" marB="6757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0839352"/>
                  </a:ext>
                </a:extLst>
              </a:tr>
              <a:tr h="401271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mouseenter</a:t>
                      </a:r>
                    </a:p>
                  </a:txBody>
                  <a:tcPr marL="135154" marR="67577" marT="67577" marB="6757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keyup</a:t>
                      </a:r>
                    </a:p>
                  </a:txBody>
                  <a:tcPr marL="67577" marR="67577" marT="67577" marB="6757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focus</a:t>
                      </a:r>
                    </a:p>
                  </a:txBody>
                  <a:tcPr marL="67577" marR="67577" marT="67577" marB="6757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scroll</a:t>
                      </a:r>
                    </a:p>
                  </a:txBody>
                  <a:tcPr marL="67577" marR="67577" marT="67577" marB="6757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5126073"/>
                  </a:ext>
                </a:extLst>
              </a:tr>
              <a:tr h="401271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mouseleave</a:t>
                      </a:r>
                    </a:p>
                  </a:txBody>
                  <a:tcPr marL="135154" marR="67577" marT="67577" marB="6757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 </a:t>
                      </a:r>
                    </a:p>
                  </a:txBody>
                  <a:tcPr marL="67577" marR="67577" marT="67577" marB="6757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blur</a:t>
                      </a:r>
                    </a:p>
                  </a:txBody>
                  <a:tcPr marL="67577" marR="67577" marT="67577" marB="6757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unload</a:t>
                      </a:r>
                    </a:p>
                  </a:txBody>
                  <a:tcPr marL="67577" marR="67577" marT="67577" marB="6757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82675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15445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02AFA-77BC-4574-8F44-49D0C2328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jQuery Effects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A35EC2-E344-47AE-8A11-FB8B246BCD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087811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jQuery hide() and show()</a:t>
            </a:r>
          </a:p>
          <a:p>
            <a:pPr lvl="1"/>
            <a:r>
              <a:rPr lang="en-US" dirty="0"/>
              <a:t>$(</a:t>
            </a:r>
            <a:r>
              <a:rPr lang="en-US" i="1" dirty="0"/>
              <a:t>selector</a:t>
            </a:r>
            <a:r>
              <a:rPr lang="en-US" dirty="0"/>
              <a:t>).{hide, show, toggle}(</a:t>
            </a:r>
            <a:r>
              <a:rPr lang="en-US" i="1" dirty="0" err="1"/>
              <a:t>speed,callback</a:t>
            </a:r>
            <a:r>
              <a:rPr lang="en-US" dirty="0"/>
              <a:t>);</a:t>
            </a:r>
          </a:p>
          <a:p>
            <a:r>
              <a:rPr lang="en-US" dirty="0"/>
              <a:t>jQuery Fading Methods</a:t>
            </a:r>
          </a:p>
          <a:p>
            <a:pPr lvl="1"/>
            <a:r>
              <a:rPr lang="en-US" dirty="0"/>
              <a:t>$(</a:t>
            </a:r>
            <a:r>
              <a:rPr lang="en-US" i="1" dirty="0"/>
              <a:t>selector</a:t>
            </a:r>
            <a:r>
              <a:rPr lang="en-US" dirty="0"/>
              <a:t>).{</a:t>
            </a:r>
            <a:r>
              <a:rPr lang="en-US" dirty="0" err="1"/>
              <a:t>fadeIn</a:t>
            </a:r>
            <a:r>
              <a:rPr lang="en-US" dirty="0"/>
              <a:t>, fadeout, </a:t>
            </a:r>
            <a:r>
              <a:rPr lang="en-US" dirty="0" err="1"/>
              <a:t>fadeToggle</a:t>
            </a:r>
            <a:r>
              <a:rPr lang="en-US" dirty="0"/>
              <a:t>, </a:t>
            </a:r>
            <a:r>
              <a:rPr lang="en-US" dirty="0" err="1"/>
              <a:t>fadeTo</a:t>
            </a:r>
            <a:r>
              <a:rPr lang="en-US" dirty="0"/>
              <a:t>}(</a:t>
            </a:r>
            <a:r>
              <a:rPr lang="en-US" i="1" dirty="0" err="1"/>
              <a:t>speed,callback</a:t>
            </a:r>
            <a:r>
              <a:rPr lang="en-US" dirty="0"/>
              <a:t>);</a:t>
            </a:r>
          </a:p>
          <a:p>
            <a:r>
              <a:rPr lang="en-US" dirty="0"/>
              <a:t>jQuery Sliding Methods</a:t>
            </a:r>
          </a:p>
          <a:p>
            <a:pPr lvl="1"/>
            <a:r>
              <a:rPr lang="en-US" dirty="0"/>
              <a:t>$(</a:t>
            </a:r>
            <a:r>
              <a:rPr lang="en-US" i="1" dirty="0"/>
              <a:t>selector</a:t>
            </a:r>
            <a:r>
              <a:rPr lang="en-US" dirty="0"/>
              <a:t>).{</a:t>
            </a:r>
            <a:r>
              <a:rPr lang="en-US" dirty="0" err="1"/>
              <a:t>slideDown</a:t>
            </a:r>
            <a:r>
              <a:rPr lang="en-US" dirty="0"/>
              <a:t>, </a:t>
            </a:r>
            <a:r>
              <a:rPr lang="en-US" dirty="0" err="1"/>
              <a:t>slideUp</a:t>
            </a:r>
            <a:r>
              <a:rPr lang="en-US" dirty="0"/>
              <a:t>, </a:t>
            </a:r>
            <a:r>
              <a:rPr lang="en-US" dirty="0" err="1"/>
              <a:t>slideToggle</a:t>
            </a:r>
            <a:r>
              <a:rPr lang="en-US" dirty="0"/>
              <a:t>}(</a:t>
            </a:r>
            <a:r>
              <a:rPr lang="en-US" i="1" dirty="0" err="1"/>
              <a:t>speed,callback</a:t>
            </a:r>
            <a:r>
              <a:rPr lang="en-US" dirty="0"/>
              <a:t>);</a:t>
            </a:r>
          </a:p>
          <a:p>
            <a:r>
              <a:rPr lang="en-US" dirty="0"/>
              <a:t>jQuery Effects - Animation</a:t>
            </a:r>
          </a:p>
          <a:p>
            <a:pPr lvl="1"/>
            <a:r>
              <a:rPr lang="en-US" dirty="0"/>
              <a:t>$(</a:t>
            </a:r>
            <a:r>
              <a:rPr lang="en-US" i="1" dirty="0"/>
              <a:t>selector</a:t>
            </a:r>
            <a:r>
              <a:rPr lang="en-US" dirty="0"/>
              <a:t>).animate({</a:t>
            </a:r>
            <a:r>
              <a:rPr lang="en-US" i="1" dirty="0"/>
              <a:t>params</a:t>
            </a:r>
            <a:r>
              <a:rPr lang="en-US" dirty="0"/>
              <a:t>}</a:t>
            </a:r>
            <a:r>
              <a:rPr lang="en-US" i="1" dirty="0"/>
              <a:t>,</a:t>
            </a:r>
            <a:r>
              <a:rPr lang="en-US" i="1" dirty="0" err="1"/>
              <a:t>speed,callback</a:t>
            </a:r>
            <a:r>
              <a:rPr lang="en-US" dirty="0"/>
              <a:t>);</a:t>
            </a:r>
          </a:p>
          <a:p>
            <a:pPr marL="457200" lvl="1" indent="0">
              <a:buNone/>
            </a:pPr>
            <a:r>
              <a:rPr lang="en-US" dirty="0"/>
              <a:t>$("button").click(function(){</a:t>
            </a:r>
            <a:br>
              <a:rPr lang="en-US" dirty="0"/>
            </a:br>
            <a:r>
              <a:rPr lang="en-US" dirty="0"/>
              <a:t>  $("div").animate({</a:t>
            </a:r>
            <a:br>
              <a:rPr lang="en-US" dirty="0"/>
            </a:br>
            <a:r>
              <a:rPr lang="en-US" dirty="0"/>
              <a:t>    left: '250px',</a:t>
            </a:r>
            <a:br>
              <a:rPr lang="en-US" dirty="0"/>
            </a:br>
            <a:r>
              <a:rPr lang="en-US" dirty="0"/>
              <a:t>    opacity: '0.5',</a:t>
            </a:r>
            <a:br>
              <a:rPr lang="en-US" dirty="0"/>
            </a:br>
            <a:r>
              <a:rPr lang="en-US" dirty="0"/>
              <a:t>    height: '150px',</a:t>
            </a:r>
            <a:br>
              <a:rPr lang="en-US" dirty="0"/>
            </a:br>
            <a:r>
              <a:rPr lang="en-US" dirty="0"/>
              <a:t>    width: '150px'</a:t>
            </a:r>
            <a:br>
              <a:rPr lang="en-US" dirty="0"/>
            </a:br>
            <a:r>
              <a:rPr lang="en-US" dirty="0"/>
              <a:t>  });</a:t>
            </a:r>
            <a:br>
              <a:rPr lang="en-US" dirty="0"/>
            </a:br>
            <a:r>
              <a:rPr lang="en-US" dirty="0"/>
              <a:t>});</a:t>
            </a:r>
          </a:p>
          <a:p>
            <a:pPr marL="457200" lvl="1" indent="0">
              <a:buNone/>
            </a:pP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5864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1FFE2-C96B-4855-BE0C-B57F7DA99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jQuery - Get Content and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57ADE-8C49-4E6A-82C2-DD32350144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Content - text(), html(), and </a:t>
            </a:r>
            <a:r>
              <a:rPr lang="en-US" dirty="0" err="1"/>
              <a:t>val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$("#test").text()</a:t>
            </a:r>
          </a:p>
          <a:p>
            <a:pPr lvl="1"/>
            <a:r>
              <a:rPr lang="en-US" dirty="0"/>
              <a:t>$("#test").html()</a:t>
            </a:r>
          </a:p>
          <a:p>
            <a:pPr lvl="1"/>
            <a:r>
              <a:rPr lang="en-US" dirty="0"/>
              <a:t>$("#test").</a:t>
            </a:r>
            <a:r>
              <a:rPr lang="en-US" dirty="0" err="1"/>
              <a:t>val</a:t>
            </a:r>
            <a:r>
              <a:rPr lang="en-US" dirty="0"/>
              <a:t>()</a:t>
            </a:r>
          </a:p>
          <a:p>
            <a:r>
              <a:rPr lang="en-US" dirty="0"/>
              <a:t>Get Attributes - </a:t>
            </a:r>
            <a:r>
              <a:rPr lang="en-US" dirty="0" err="1"/>
              <a:t>attr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$("#w3s").</a:t>
            </a:r>
            <a:r>
              <a:rPr lang="en-US" dirty="0" err="1"/>
              <a:t>attr</a:t>
            </a:r>
            <a:r>
              <a:rPr lang="en-US" dirty="0"/>
              <a:t>("</a:t>
            </a:r>
            <a:r>
              <a:rPr lang="en-US" dirty="0" err="1"/>
              <a:t>href</a:t>
            </a:r>
            <a:r>
              <a:rPr lang="en-US" dirty="0"/>
              <a:t>")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23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08A29-FE06-4BB4-A432-F4BE138B8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jQuery - Set Content and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6227E-5369-4BA6-B380-E8BEA3B211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 Content - text(), html(), and </a:t>
            </a:r>
            <a:r>
              <a:rPr lang="en-US" dirty="0" err="1"/>
              <a:t>val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$("#test1").text("Hello world!");</a:t>
            </a:r>
          </a:p>
          <a:p>
            <a:pPr lvl="1"/>
            <a:r>
              <a:rPr lang="en-US" dirty="0"/>
              <a:t>$("#test2").html("&lt;b&gt;Hello world!&lt;/b&gt;");</a:t>
            </a:r>
          </a:p>
          <a:p>
            <a:pPr lvl="1"/>
            <a:r>
              <a:rPr lang="en-US" dirty="0"/>
              <a:t>$("#test3").</a:t>
            </a:r>
            <a:r>
              <a:rPr lang="en-US" dirty="0" err="1"/>
              <a:t>val</a:t>
            </a:r>
            <a:r>
              <a:rPr lang="en-US" dirty="0"/>
              <a:t>("Dolly Duck");</a:t>
            </a:r>
          </a:p>
          <a:p>
            <a:r>
              <a:rPr lang="en-US" dirty="0"/>
              <a:t>Set Attributes - </a:t>
            </a:r>
            <a:r>
              <a:rPr lang="en-US" dirty="0" err="1"/>
              <a:t>attr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$("#w3s").</a:t>
            </a:r>
            <a:r>
              <a:rPr lang="en-US" dirty="0" err="1"/>
              <a:t>attr</a:t>
            </a:r>
            <a:r>
              <a:rPr lang="en-US" dirty="0"/>
              <a:t>("</a:t>
            </a:r>
            <a:r>
              <a:rPr lang="en-US" dirty="0" err="1"/>
              <a:t>href</a:t>
            </a:r>
            <a:r>
              <a:rPr lang="en-US" dirty="0"/>
              <a:t>", "https://www.w3schools.com/jquery/");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2822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30BD1-E122-48A2-9AD0-033714D88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jQuery - Add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F9C060-A9AF-4482-BC64-A0673473D0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Add New HTML Content</a:t>
            </a:r>
          </a:p>
          <a:p>
            <a:pPr lvl="1"/>
            <a:r>
              <a:rPr lang="en-US" dirty="0"/>
              <a:t>$("p").append("Some appended text.");</a:t>
            </a:r>
          </a:p>
          <a:p>
            <a:pPr lvl="1"/>
            <a:r>
              <a:rPr lang="en-US" dirty="0"/>
              <a:t>$("p").prepend("Some prepended text.");</a:t>
            </a:r>
          </a:p>
          <a:p>
            <a:r>
              <a:rPr lang="en-US" dirty="0"/>
              <a:t>Add Several New Elements</a:t>
            </a:r>
          </a:p>
          <a:p>
            <a:pPr marL="457200" lvl="1" indent="0">
              <a:buNone/>
            </a:pPr>
            <a:r>
              <a:rPr lang="en-US" dirty="0"/>
              <a:t>function </a:t>
            </a:r>
            <a:r>
              <a:rPr lang="en-US" dirty="0" err="1"/>
              <a:t>appendText</a:t>
            </a:r>
            <a:r>
              <a:rPr lang="en-US" dirty="0"/>
              <a:t>() {</a:t>
            </a:r>
            <a:br>
              <a:rPr lang="en-US" dirty="0"/>
            </a:br>
            <a:r>
              <a:rPr lang="en-US" dirty="0"/>
              <a:t>  var txt1 = "&lt;p&gt;Text.&lt;/p&gt;";               // Create element with HTML </a:t>
            </a:r>
            <a:br>
              <a:rPr lang="en-US" dirty="0"/>
            </a:br>
            <a:r>
              <a:rPr lang="en-US" dirty="0"/>
              <a:t>  var txt2 = $("&lt;p&gt;&lt;/p&gt;").text("Text.");   // Create with jQuery</a:t>
            </a:r>
            <a:br>
              <a:rPr lang="en-US" dirty="0"/>
            </a:br>
            <a:r>
              <a:rPr lang="en-US" dirty="0"/>
              <a:t>  var txt3 = </a:t>
            </a:r>
            <a:r>
              <a:rPr lang="en-US" dirty="0" err="1"/>
              <a:t>document.createElement</a:t>
            </a:r>
            <a:r>
              <a:rPr lang="en-US" dirty="0"/>
              <a:t>("p");  // Create with DOM</a:t>
            </a:r>
            <a:br>
              <a:rPr lang="en-US" dirty="0"/>
            </a:br>
            <a:r>
              <a:rPr lang="en-US" dirty="0"/>
              <a:t>  txt3.innerHTML = "Text.";</a:t>
            </a:r>
            <a:br>
              <a:rPr lang="en-US" dirty="0"/>
            </a:br>
            <a:r>
              <a:rPr lang="en-US" dirty="0"/>
              <a:t>  $("body").append(txt1, txt2, txt3);      // Append the new elements</a:t>
            </a:r>
            <a:br>
              <a:rPr lang="en-US" dirty="0"/>
            </a:br>
            <a:r>
              <a:rPr lang="en-US" dirty="0"/>
              <a:t>}</a:t>
            </a:r>
          </a:p>
          <a:p>
            <a:r>
              <a:rPr lang="en-US" dirty="0"/>
              <a:t>jQuery after() and before() Methods</a:t>
            </a:r>
          </a:p>
        </p:txBody>
      </p:sp>
    </p:spTree>
    <p:extLst>
      <p:ext uri="{BB962C8B-B14F-4D97-AF65-F5344CB8AC3E}">
        <p14:creationId xmlns:p14="http://schemas.microsoft.com/office/powerpoint/2010/main" val="19250637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D8D0B-BBFA-47AB-A5F0-C87AD11AF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jQuery - Remove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D2911-2EF3-4197-BA79-E30EED1549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Remove Elements/Content</a:t>
            </a:r>
          </a:p>
          <a:p>
            <a:pPr lvl="1"/>
            <a:r>
              <a:rPr lang="en-US" dirty="0"/>
              <a:t>jQuery remove() Method</a:t>
            </a:r>
          </a:p>
          <a:p>
            <a:pPr lvl="2"/>
            <a:r>
              <a:rPr lang="en-US" dirty="0"/>
              <a:t>$("#div1").remove();</a:t>
            </a:r>
          </a:p>
          <a:p>
            <a:pPr lvl="1"/>
            <a:r>
              <a:rPr lang="en-US" dirty="0"/>
              <a:t>jQuery empty() Method</a:t>
            </a:r>
          </a:p>
          <a:p>
            <a:pPr lvl="2"/>
            <a:r>
              <a:rPr lang="en-US" dirty="0"/>
              <a:t>$("#div1").empty();</a:t>
            </a:r>
          </a:p>
          <a:p>
            <a:pPr lvl="1"/>
            <a:r>
              <a:rPr lang="en-US" dirty="0"/>
              <a:t>Filter the Elements to be Removed</a:t>
            </a:r>
          </a:p>
          <a:p>
            <a:pPr lvl="2"/>
            <a:r>
              <a:rPr lang="en-US" dirty="0"/>
              <a:t>$("p").remove(".test");</a:t>
            </a:r>
          </a:p>
          <a:p>
            <a:pPr lvl="2"/>
            <a:r>
              <a:rPr lang="en-US" dirty="0"/>
              <a:t>$("p").remove(".test, .demo");</a:t>
            </a:r>
          </a:p>
        </p:txBody>
      </p:sp>
    </p:spTree>
    <p:extLst>
      <p:ext uri="{BB962C8B-B14F-4D97-AF65-F5344CB8AC3E}">
        <p14:creationId xmlns:p14="http://schemas.microsoft.com/office/powerpoint/2010/main" val="36394170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5BCEF-5B33-4D6A-84DE-2B4310D55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jQuery - Get and Set CSS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0AEF43-5881-4874-ACCD-DC741894F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jQuery </a:t>
            </a:r>
            <a:r>
              <a:rPr lang="en-US" dirty="0" err="1"/>
              <a:t>addClass</a:t>
            </a:r>
            <a:r>
              <a:rPr lang="en-US" dirty="0"/>
              <a:t>() Method</a:t>
            </a:r>
          </a:p>
          <a:p>
            <a:pPr marL="457200" lvl="1" indent="0">
              <a:buNone/>
            </a:pPr>
            <a:r>
              <a:rPr lang="en-US" dirty="0"/>
              <a:t>$("button").click(function(){</a:t>
            </a:r>
            <a:br>
              <a:rPr lang="en-US" dirty="0"/>
            </a:br>
            <a:r>
              <a:rPr lang="en-US" dirty="0"/>
              <a:t>  $("h1, h2, p").</a:t>
            </a:r>
            <a:r>
              <a:rPr lang="en-US" dirty="0" err="1"/>
              <a:t>addClass</a:t>
            </a:r>
            <a:r>
              <a:rPr lang="en-US" dirty="0"/>
              <a:t>("blue");</a:t>
            </a:r>
            <a:br>
              <a:rPr lang="en-US" dirty="0"/>
            </a:br>
            <a:r>
              <a:rPr lang="en-US" dirty="0"/>
              <a:t>  $("div").</a:t>
            </a:r>
            <a:r>
              <a:rPr lang="en-US" dirty="0" err="1"/>
              <a:t>addClass</a:t>
            </a:r>
            <a:r>
              <a:rPr lang="en-US" dirty="0"/>
              <a:t>("important");</a:t>
            </a:r>
            <a:br>
              <a:rPr lang="en-US" dirty="0"/>
            </a:br>
            <a:r>
              <a:rPr lang="en-US" dirty="0"/>
              <a:t>});</a:t>
            </a:r>
          </a:p>
          <a:p>
            <a:r>
              <a:rPr lang="en-US" dirty="0"/>
              <a:t>jQuery </a:t>
            </a:r>
            <a:r>
              <a:rPr lang="en-US" dirty="0" err="1"/>
              <a:t>removeClass</a:t>
            </a:r>
            <a:r>
              <a:rPr lang="en-US" dirty="0"/>
              <a:t>() Method</a:t>
            </a:r>
          </a:p>
          <a:p>
            <a:pPr marL="457200" lvl="1" indent="0">
              <a:buNone/>
            </a:pPr>
            <a:r>
              <a:rPr lang="en-US" dirty="0"/>
              <a:t>$("button").click(function(){</a:t>
            </a:r>
            <a:br>
              <a:rPr lang="en-US" dirty="0"/>
            </a:br>
            <a:r>
              <a:rPr lang="en-US" dirty="0"/>
              <a:t>  $("h1, h2, p").</a:t>
            </a:r>
            <a:r>
              <a:rPr lang="en-US" dirty="0" err="1"/>
              <a:t>removeClass</a:t>
            </a:r>
            <a:r>
              <a:rPr lang="en-US" dirty="0"/>
              <a:t>("blue");</a:t>
            </a:r>
            <a:br>
              <a:rPr lang="en-US" dirty="0"/>
            </a:br>
            <a:r>
              <a:rPr lang="en-US" dirty="0"/>
              <a:t>});</a:t>
            </a:r>
          </a:p>
          <a:p>
            <a:r>
              <a:rPr lang="en-US" dirty="0"/>
              <a:t>jQuery </a:t>
            </a:r>
            <a:r>
              <a:rPr lang="en-US" dirty="0" err="1"/>
              <a:t>toggleClass</a:t>
            </a:r>
            <a:r>
              <a:rPr lang="en-US" dirty="0"/>
              <a:t>() Method</a:t>
            </a:r>
          </a:p>
          <a:p>
            <a:pPr marL="457200" lvl="1" indent="0">
              <a:buNone/>
            </a:pPr>
            <a:r>
              <a:rPr lang="en-US" dirty="0"/>
              <a:t>$("button").click(function(){</a:t>
            </a:r>
            <a:br>
              <a:rPr lang="en-US" dirty="0"/>
            </a:br>
            <a:r>
              <a:rPr lang="en-US" dirty="0"/>
              <a:t>  $("h1, h2, p").</a:t>
            </a:r>
            <a:r>
              <a:rPr lang="en-US" dirty="0" err="1"/>
              <a:t>toggleClass</a:t>
            </a:r>
            <a:r>
              <a:rPr lang="en-US" dirty="0"/>
              <a:t>("blue");</a:t>
            </a:r>
            <a:br>
              <a:rPr lang="en-US" dirty="0"/>
            </a:br>
            <a:r>
              <a:rPr lang="en-US" dirty="0"/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34072177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ED772-1C84-4840-A99F-EB5D84A2E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jQuery - </a:t>
            </a:r>
            <a:r>
              <a:rPr lang="en-US" dirty="0" err="1"/>
              <a:t>css</a:t>
            </a:r>
            <a:r>
              <a:rPr lang="en-US" dirty="0"/>
              <a:t>()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7CC9E-767F-4AC0-89C2-5B5713D641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Return a CSS Property</a:t>
            </a:r>
          </a:p>
          <a:p>
            <a:pPr lvl="1"/>
            <a:r>
              <a:rPr lang="en-US" dirty="0"/>
              <a:t>$("p").</a:t>
            </a:r>
            <a:r>
              <a:rPr lang="en-US" dirty="0" err="1"/>
              <a:t>css</a:t>
            </a:r>
            <a:r>
              <a:rPr lang="en-US" dirty="0"/>
              <a:t>("background-color");</a:t>
            </a:r>
          </a:p>
          <a:p>
            <a:r>
              <a:rPr lang="en-US" dirty="0"/>
              <a:t>Set a CSS Property</a:t>
            </a:r>
          </a:p>
          <a:p>
            <a:pPr lvl="1"/>
            <a:r>
              <a:rPr lang="en-US" dirty="0"/>
              <a:t>$("p").</a:t>
            </a:r>
            <a:r>
              <a:rPr lang="en-US" dirty="0" err="1"/>
              <a:t>css</a:t>
            </a:r>
            <a:r>
              <a:rPr lang="en-US" dirty="0"/>
              <a:t>("background-color", "yellow");</a:t>
            </a:r>
          </a:p>
          <a:p>
            <a:r>
              <a:rPr lang="en-US" dirty="0"/>
              <a:t>Set Multiple CSS Properties</a:t>
            </a:r>
          </a:p>
          <a:p>
            <a:pPr lvl="1"/>
            <a:r>
              <a:rPr lang="en-US" dirty="0"/>
              <a:t>$("p").</a:t>
            </a:r>
            <a:r>
              <a:rPr lang="en-US" dirty="0" err="1"/>
              <a:t>css</a:t>
            </a:r>
            <a:r>
              <a:rPr lang="en-US" dirty="0"/>
              <a:t>({"background-color": "yellow", "font-size": "200%"});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354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35096-49F0-4EAC-9147-DF040D308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Prerequisites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353F0-B0E4-4B1D-B7DE-E798C52A3F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</a:t>
            </a:r>
          </a:p>
          <a:p>
            <a:r>
              <a:rPr lang="en-US" dirty="0"/>
              <a:t>CSS</a:t>
            </a:r>
          </a:p>
          <a:p>
            <a:r>
              <a:rPr lang="en-US" dirty="0"/>
              <a:t>JavaScript</a:t>
            </a:r>
          </a:p>
        </p:txBody>
      </p:sp>
    </p:spTree>
    <p:extLst>
      <p:ext uri="{BB962C8B-B14F-4D97-AF65-F5344CB8AC3E}">
        <p14:creationId xmlns:p14="http://schemas.microsoft.com/office/powerpoint/2010/main" val="2580807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E736E-C149-435E-8B78-321E103A8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jQuery - Dimensions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12AB712-AF33-4C03-A8CB-26A987E033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342" y="1660124"/>
            <a:ext cx="8345009" cy="4678532"/>
          </a:xfrm>
        </p:spPr>
      </p:pic>
    </p:spTree>
    <p:extLst>
      <p:ext uri="{BB962C8B-B14F-4D97-AF65-F5344CB8AC3E}">
        <p14:creationId xmlns:p14="http://schemas.microsoft.com/office/powerpoint/2010/main" val="13250514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7B251-256A-4674-8244-BDA37CBCD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jQuery - Dimensions -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834E16-D6C0-44F3-9829-FB1B457290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width(), height()</a:t>
            </a:r>
          </a:p>
          <a:p>
            <a:r>
              <a:rPr lang="en-US" dirty="0" err="1"/>
              <a:t>innerWidth</a:t>
            </a:r>
            <a:r>
              <a:rPr lang="en-US" dirty="0"/>
              <a:t>(), </a:t>
            </a:r>
            <a:r>
              <a:rPr lang="en-US" dirty="0" err="1"/>
              <a:t>innerHeight</a:t>
            </a:r>
            <a:r>
              <a:rPr lang="en-US" dirty="0"/>
              <a:t>()</a:t>
            </a:r>
          </a:p>
          <a:p>
            <a:r>
              <a:rPr lang="en-US" dirty="0" err="1"/>
              <a:t>outerWidth</a:t>
            </a:r>
            <a:r>
              <a:rPr lang="en-US" dirty="0"/>
              <a:t>(), </a:t>
            </a:r>
            <a:r>
              <a:rPr lang="en-US" dirty="0" err="1"/>
              <a:t>outerHeight</a:t>
            </a:r>
            <a:r>
              <a:rPr lang="en-US" dirty="0"/>
              <a:t>()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Examples:</a:t>
            </a:r>
          </a:p>
          <a:p>
            <a:pPr marL="0" indent="0">
              <a:buNone/>
            </a:pPr>
            <a:r>
              <a:rPr lang="en-US" dirty="0"/>
              <a:t>$("#div1").width()</a:t>
            </a:r>
          </a:p>
          <a:p>
            <a:pPr marL="0" indent="0">
              <a:buNone/>
            </a:pPr>
            <a:r>
              <a:rPr lang="en-US" dirty="0"/>
              <a:t>$("#div1").height();</a:t>
            </a:r>
          </a:p>
        </p:txBody>
      </p:sp>
    </p:spTree>
    <p:extLst>
      <p:ext uri="{BB962C8B-B14F-4D97-AF65-F5344CB8AC3E}">
        <p14:creationId xmlns:p14="http://schemas.microsoft.com/office/powerpoint/2010/main" val="32102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A7321-C44C-44DB-A274-93751C0BE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jQuery can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88169-1021-487D-9908-8DBFA1778F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HTML/DOM manipulation</a:t>
            </a:r>
          </a:p>
          <a:p>
            <a:r>
              <a:rPr lang="en-US" dirty="0"/>
              <a:t>CSS manipulation</a:t>
            </a:r>
          </a:p>
          <a:p>
            <a:r>
              <a:rPr lang="en-US" dirty="0"/>
              <a:t>HTML event methods</a:t>
            </a:r>
          </a:p>
          <a:p>
            <a:r>
              <a:rPr lang="en-US" dirty="0"/>
              <a:t>Effects and animations</a:t>
            </a:r>
          </a:p>
          <a:p>
            <a:r>
              <a:rPr lang="en-US" dirty="0"/>
              <a:t>AJAX</a:t>
            </a:r>
          </a:p>
          <a:p>
            <a:r>
              <a:rPr lang="en-US" dirty="0"/>
              <a:t>Utilities</a:t>
            </a:r>
          </a:p>
        </p:txBody>
      </p:sp>
    </p:spTree>
    <p:extLst>
      <p:ext uri="{BB962C8B-B14F-4D97-AF65-F5344CB8AC3E}">
        <p14:creationId xmlns:p14="http://schemas.microsoft.com/office/powerpoint/2010/main" val="902874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6E71F-C1C7-4624-802B-536AAE789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jQuery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7E7AD-919A-4CB7-88BF-90F78D3CDC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There are lots of other JavaScript libraries out there, but jQuery is probably the most popular, and also the most extendable.</a:t>
            </a:r>
          </a:p>
          <a:p>
            <a:pPr marL="0" indent="0">
              <a:buNone/>
            </a:pPr>
            <a:r>
              <a:rPr lang="en-US" dirty="0"/>
              <a:t>Many of the biggest companies on the Web use jQuery, such as:</a:t>
            </a:r>
          </a:p>
          <a:p>
            <a:endParaRPr lang="en-US" dirty="0"/>
          </a:p>
          <a:p>
            <a:r>
              <a:rPr lang="en-US" dirty="0"/>
              <a:t>Google</a:t>
            </a:r>
          </a:p>
          <a:p>
            <a:r>
              <a:rPr lang="en-US" dirty="0"/>
              <a:t>Microsoft</a:t>
            </a:r>
          </a:p>
          <a:p>
            <a:r>
              <a:rPr lang="en-US" dirty="0"/>
              <a:t>IBM</a:t>
            </a:r>
          </a:p>
          <a:p>
            <a:r>
              <a:rPr lang="en-US" dirty="0"/>
              <a:t>Netflix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280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DA4D1-CBEC-4998-9B9D-1F2416AE9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jQuery Get Started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3C6EA-C5BC-40B3-88B1-A2CDCEB5FF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Adding jQuery to Your Web Pages</a:t>
            </a:r>
          </a:p>
          <a:p>
            <a:pPr lvl="1"/>
            <a:r>
              <a:rPr lang="en-US" dirty="0"/>
              <a:t>Download the jQuery library from jQuery.com</a:t>
            </a:r>
          </a:p>
          <a:p>
            <a:pPr lvl="1"/>
            <a:r>
              <a:rPr lang="en-US" dirty="0"/>
              <a:t>Include jQuery from a CDN, like Google</a:t>
            </a:r>
          </a:p>
          <a:p>
            <a:pPr marL="914400" lvl="2" indent="0">
              <a:buNone/>
            </a:pPr>
            <a:r>
              <a:rPr lang="en-US" dirty="0"/>
              <a:t>&lt;head&gt;</a:t>
            </a:r>
            <a:br>
              <a:rPr lang="en-US" dirty="0"/>
            </a:br>
            <a:r>
              <a:rPr lang="en-US" dirty="0"/>
              <a:t>&lt;script </a:t>
            </a:r>
            <a:r>
              <a:rPr lang="en-US" dirty="0" err="1"/>
              <a:t>src</a:t>
            </a:r>
            <a:r>
              <a:rPr lang="en-US" dirty="0"/>
              <a:t>="https://ajax.googleapis.com/ajax/libs/</a:t>
            </a:r>
            <a:r>
              <a:rPr lang="en-US" dirty="0" err="1"/>
              <a:t>jquery</a:t>
            </a:r>
            <a:r>
              <a:rPr lang="en-US" dirty="0"/>
              <a:t>/3.6.0/jquery.min.js"&gt;&lt;/script&gt;</a:t>
            </a:r>
            <a:br>
              <a:rPr lang="en-US" dirty="0"/>
            </a:br>
            <a:r>
              <a:rPr lang="en-US" dirty="0"/>
              <a:t>&lt;/head&gt;</a:t>
            </a:r>
          </a:p>
        </p:txBody>
      </p:sp>
    </p:spTree>
    <p:extLst>
      <p:ext uri="{BB962C8B-B14F-4D97-AF65-F5344CB8AC3E}">
        <p14:creationId xmlns:p14="http://schemas.microsoft.com/office/powerpoint/2010/main" val="2011119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549A1-8A22-4619-8B6B-E224BA87C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jQuery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CA4FE6-6F2E-4839-B86A-69A822CAE1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jQuery syntax is tailor-made for selecting HTML elements and performing some action on the element(s).</a:t>
            </a:r>
          </a:p>
          <a:p>
            <a:pPr marL="0" indent="0">
              <a:buNone/>
            </a:pPr>
            <a:r>
              <a:rPr lang="en-US" dirty="0"/>
              <a:t>Basic syntax is: $(selector).action()</a:t>
            </a:r>
          </a:p>
          <a:p>
            <a:r>
              <a:rPr lang="en-US" dirty="0"/>
              <a:t>A $ sign to define/access jQuery</a:t>
            </a:r>
          </a:p>
          <a:p>
            <a:r>
              <a:rPr lang="en-US" dirty="0"/>
              <a:t>A (selector) to "query (or find)" HTML elements</a:t>
            </a:r>
          </a:p>
          <a:p>
            <a:r>
              <a:rPr lang="en-US" dirty="0"/>
              <a:t>A jQuery action() to be performed on the element(s)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097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AD71C-11F8-4DA9-BB3C-7F79A4489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jQuery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30AC6-7C11-4FD1-9150-CEE4215DF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$(this).hide() - hides the current element.</a:t>
            </a:r>
          </a:p>
          <a:p>
            <a:r>
              <a:rPr lang="en-US" dirty="0"/>
              <a:t>$("p").hide() - hides all &lt;p&gt; elements.</a:t>
            </a:r>
          </a:p>
          <a:p>
            <a:r>
              <a:rPr lang="en-US" dirty="0"/>
              <a:t>$(".test").hide() - hides all elements with class="test".</a:t>
            </a:r>
          </a:p>
          <a:p>
            <a:r>
              <a:rPr lang="en-US" dirty="0"/>
              <a:t>$("#test").hide() - hides the element with id="test".</a:t>
            </a:r>
          </a:p>
        </p:txBody>
      </p:sp>
    </p:spTree>
    <p:extLst>
      <p:ext uri="{BB962C8B-B14F-4D97-AF65-F5344CB8AC3E}">
        <p14:creationId xmlns:p14="http://schemas.microsoft.com/office/powerpoint/2010/main" val="3856067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9143F-A2A0-402E-BC37-0962478F3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Document Ready Event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730A6-28CA-475C-92CA-60C16077F8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You might have noticed that all jQuery methods in our examples, are inside a document ready event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$(document).ready(function(){</a:t>
            </a:r>
            <a:br>
              <a:rPr lang="en-US" dirty="0"/>
            </a:br>
            <a:r>
              <a:rPr lang="en-US" dirty="0"/>
              <a:t>  </a:t>
            </a:r>
            <a:r>
              <a:rPr lang="en-US" i="1" dirty="0"/>
              <a:t>// jQuery methods go here...</a:t>
            </a:r>
            <a:br>
              <a:rPr lang="en-US" dirty="0"/>
            </a:br>
            <a:r>
              <a:rPr lang="en-US" dirty="0"/>
              <a:t>});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chemeClr val="accent2"/>
                </a:solidFill>
              </a:rPr>
              <a:t>OR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$(function(){</a:t>
            </a:r>
            <a:br>
              <a:rPr lang="en-US" dirty="0"/>
            </a:br>
            <a:br>
              <a:rPr lang="en-US" dirty="0"/>
            </a:br>
            <a:r>
              <a:rPr lang="en-US" dirty="0"/>
              <a:t>  </a:t>
            </a:r>
            <a:r>
              <a:rPr lang="en-US" i="1" dirty="0"/>
              <a:t>// jQuery methods go here...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});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5107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B3151-12B0-4298-A609-DADA9ED95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jQuery Selectors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6ECA6B-D6A1-4188-A6B1-3EA828A923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The element Selector</a:t>
            </a:r>
          </a:p>
          <a:p>
            <a:pPr marL="457200" lvl="1" indent="0">
              <a:buNone/>
            </a:pPr>
            <a:r>
              <a:rPr lang="en-US" dirty="0"/>
              <a:t>$(document).ready(function(){</a:t>
            </a:r>
            <a:br>
              <a:rPr lang="en-US" dirty="0"/>
            </a:br>
            <a:r>
              <a:rPr lang="en-US" dirty="0"/>
              <a:t>  $("button").click(function(){</a:t>
            </a:r>
            <a:br>
              <a:rPr lang="en-US" dirty="0"/>
            </a:br>
            <a:r>
              <a:rPr lang="en-US" dirty="0"/>
              <a:t>    $("p").hide();</a:t>
            </a:r>
            <a:br>
              <a:rPr lang="en-US" dirty="0"/>
            </a:br>
            <a:r>
              <a:rPr lang="en-US" dirty="0"/>
              <a:t>  });</a:t>
            </a:r>
            <a:br>
              <a:rPr lang="en-US" dirty="0"/>
            </a:br>
            <a:r>
              <a:rPr lang="en-US" dirty="0"/>
              <a:t>});</a:t>
            </a:r>
          </a:p>
          <a:p>
            <a:r>
              <a:rPr lang="en-US" dirty="0"/>
              <a:t>The #id Selector</a:t>
            </a:r>
          </a:p>
          <a:p>
            <a:pPr marL="457200" lvl="1" indent="0">
              <a:buNone/>
            </a:pPr>
            <a:r>
              <a:rPr lang="en-US" dirty="0"/>
              <a:t>$(document).ready(function(){</a:t>
            </a:r>
            <a:br>
              <a:rPr lang="en-US" dirty="0"/>
            </a:br>
            <a:r>
              <a:rPr lang="en-US" dirty="0"/>
              <a:t>  $("button").click(function(){</a:t>
            </a:r>
            <a:br>
              <a:rPr lang="en-US" dirty="0"/>
            </a:br>
            <a:r>
              <a:rPr lang="en-US" dirty="0"/>
              <a:t>    $("#test").hide();</a:t>
            </a:r>
            <a:br>
              <a:rPr lang="en-US" dirty="0"/>
            </a:br>
            <a:r>
              <a:rPr lang="en-US" dirty="0"/>
              <a:t>  });</a:t>
            </a:r>
            <a:br>
              <a:rPr lang="en-US" dirty="0"/>
            </a:br>
            <a:r>
              <a:rPr lang="en-US" dirty="0"/>
              <a:t>});</a:t>
            </a:r>
          </a:p>
          <a:p>
            <a:r>
              <a:rPr lang="en-US" dirty="0"/>
              <a:t>The .class Selector</a:t>
            </a:r>
          </a:p>
          <a:p>
            <a:pPr marL="457200" lvl="1" indent="0">
              <a:buNone/>
            </a:pPr>
            <a:r>
              <a:rPr lang="en-US" dirty="0"/>
              <a:t>$(document).ready(function(){</a:t>
            </a:r>
            <a:br>
              <a:rPr lang="en-US" dirty="0"/>
            </a:br>
            <a:r>
              <a:rPr lang="en-US" dirty="0"/>
              <a:t>  $("button").click(function(){</a:t>
            </a:r>
            <a:br>
              <a:rPr lang="en-US" dirty="0"/>
            </a:br>
            <a:r>
              <a:rPr lang="en-US" dirty="0"/>
              <a:t>    $(".test").hide();</a:t>
            </a:r>
            <a:br>
              <a:rPr lang="en-US" dirty="0"/>
            </a:br>
            <a:r>
              <a:rPr lang="en-US" dirty="0"/>
              <a:t>  });</a:t>
            </a:r>
            <a:br>
              <a:rPr lang="en-US" dirty="0"/>
            </a:br>
            <a:r>
              <a:rPr lang="en-US" dirty="0"/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375761685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692</TotalTime>
  <Words>1450</Words>
  <Application>Microsoft Office PowerPoint</Application>
  <PresentationFormat>Widescreen</PresentationFormat>
  <Paragraphs>179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Trebuchet MS</vt:lpstr>
      <vt:lpstr>Wingdings 3</vt:lpstr>
      <vt:lpstr>Facet</vt:lpstr>
      <vt:lpstr>What is jQuery?</vt:lpstr>
      <vt:lpstr>Prerequisites</vt:lpstr>
      <vt:lpstr>What jQuery can do?</vt:lpstr>
      <vt:lpstr>Why jQuery</vt:lpstr>
      <vt:lpstr>jQuery Get Started</vt:lpstr>
      <vt:lpstr>jQuery Syntax</vt:lpstr>
      <vt:lpstr>Examples of jQuery Syntax</vt:lpstr>
      <vt:lpstr>The Document Ready Event</vt:lpstr>
      <vt:lpstr>jQuery Selectors</vt:lpstr>
      <vt:lpstr>More Examples of jQuery Selectors</vt:lpstr>
      <vt:lpstr>Functions In a Separate File</vt:lpstr>
      <vt:lpstr>jQuery Event Methods</vt:lpstr>
      <vt:lpstr>jQuery Effects</vt:lpstr>
      <vt:lpstr>jQuery - Get Content and Attributes</vt:lpstr>
      <vt:lpstr>jQuery - Set Content and Attributes</vt:lpstr>
      <vt:lpstr>jQuery - Add Elements</vt:lpstr>
      <vt:lpstr>jQuery - Remove Elements</vt:lpstr>
      <vt:lpstr>jQuery - Get and Set CSS Classes</vt:lpstr>
      <vt:lpstr>jQuery - css() Method</vt:lpstr>
      <vt:lpstr>jQuery - Dimensions</vt:lpstr>
      <vt:lpstr>jQuery - Dimensions - Methods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JavaScript?</dc:title>
  <dc:creator>Abdul Majid</dc:creator>
  <cp:lastModifiedBy>Abdul Majid</cp:lastModifiedBy>
  <cp:revision>20</cp:revision>
  <dcterms:created xsi:type="dcterms:W3CDTF">2022-07-13T19:52:08Z</dcterms:created>
  <dcterms:modified xsi:type="dcterms:W3CDTF">2022-07-15T04:00:13Z</dcterms:modified>
</cp:coreProperties>
</file>