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01" r:id="rId6"/>
    <p:sldId id="302" r:id="rId7"/>
    <p:sldId id="303" r:id="rId8"/>
    <p:sldId id="304" r:id="rId9"/>
    <p:sldId id="305" r:id="rId10"/>
    <p:sldId id="306" r:id="rId11"/>
    <p:sldId id="307"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l"/>
            <a:r>
              <a:rPr lang="en-US" sz="2400" dirty="0">
                <a:solidFill>
                  <a:schemeClr val="tx1"/>
                </a:solidFill>
                <a:latin typeface="+mn-lt"/>
              </a:rPr>
              <a:t>QUANTUM CRYPTOGRAPHY TO SECURE CYBE PHYSICAL SYSTEMS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ISSA REVIEW-1 </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F22E92-89A6-453D-8F3C-CA4EF5E1F747}"/>
              </a:ext>
            </a:extLst>
          </p:cNvPr>
          <p:cNvSpPr>
            <a:spLocks noGrp="1"/>
          </p:cNvSpPr>
          <p:nvPr>
            <p:ph type="title"/>
          </p:nvPr>
        </p:nvSpPr>
        <p:spPr>
          <a:xfrm>
            <a:off x="615757" y="1857801"/>
            <a:ext cx="3517567" cy="2093975"/>
          </a:xfrm>
        </p:spPr>
        <p:txBody>
          <a:bodyPr/>
          <a:lstStyle/>
          <a:p>
            <a:r>
              <a:rPr lang="en-IN" dirty="0">
                <a:latin typeface="+mn-lt"/>
              </a:rPr>
              <a:t>Team Members</a:t>
            </a:r>
          </a:p>
        </p:txBody>
      </p:sp>
      <p:sp>
        <p:nvSpPr>
          <p:cNvPr id="5" name="Content Placeholder 4">
            <a:extLst>
              <a:ext uri="{FF2B5EF4-FFF2-40B4-BE49-F238E27FC236}">
                <a16:creationId xmlns:a16="http://schemas.microsoft.com/office/drawing/2014/main" id="{19FE327F-25CE-4210-87C5-AA35997E4AF0}"/>
              </a:ext>
            </a:extLst>
          </p:cNvPr>
          <p:cNvSpPr>
            <a:spLocks noGrp="1"/>
          </p:cNvSpPr>
          <p:nvPr>
            <p:ph idx="1"/>
          </p:nvPr>
        </p:nvSpPr>
        <p:spPr>
          <a:xfrm>
            <a:off x="5468220" y="1780308"/>
            <a:ext cx="5928344" cy="3297383"/>
          </a:xfrm>
        </p:spPr>
        <p:txBody>
          <a:bodyPr>
            <a:normAutofit/>
          </a:bodyPr>
          <a:lstStyle/>
          <a:p>
            <a:pPr algn="l"/>
            <a:endParaRPr lang="en-IN" sz="2400" i="1" u="none" strike="noStrike" baseline="0" dirty="0">
              <a:solidFill>
                <a:srgbClr val="000000"/>
              </a:solidFill>
            </a:endParaRPr>
          </a:p>
          <a:p>
            <a:r>
              <a:rPr lang="en-IN" sz="2400" i="1" u="none" strike="noStrike" baseline="0" dirty="0">
                <a:solidFill>
                  <a:srgbClr val="000000"/>
                </a:solidFill>
              </a:rPr>
              <a:t>• </a:t>
            </a:r>
            <a:r>
              <a:rPr lang="en-IN" sz="2400" i="1" u="none" strike="noStrike" baseline="0" dirty="0" err="1">
                <a:solidFill>
                  <a:srgbClr val="000000"/>
                </a:solidFill>
              </a:rPr>
              <a:t>Moitrish</a:t>
            </a:r>
            <a:r>
              <a:rPr lang="en-IN" sz="2400" i="1" u="none" strike="noStrike" baseline="0" dirty="0">
                <a:solidFill>
                  <a:srgbClr val="000000"/>
                </a:solidFill>
              </a:rPr>
              <a:t> Sinha (18BCE0617)</a:t>
            </a:r>
          </a:p>
          <a:p>
            <a:r>
              <a:rPr lang="en-IN" sz="2400" i="1" u="none" strike="noStrike" baseline="0" dirty="0">
                <a:solidFill>
                  <a:srgbClr val="000000"/>
                </a:solidFill>
              </a:rPr>
              <a:t>• Abhinav (18BCE0641) </a:t>
            </a:r>
          </a:p>
          <a:p>
            <a:r>
              <a:rPr lang="de-DE" sz="2400" i="1" u="none" strike="noStrike" baseline="0" dirty="0">
                <a:solidFill>
                  <a:srgbClr val="000000"/>
                </a:solidFill>
              </a:rPr>
              <a:t>• Shaik Haseeb Ur Rahman (18BCE0646) </a:t>
            </a:r>
          </a:p>
          <a:p>
            <a:r>
              <a:rPr lang="en-IN" sz="2400" i="1" u="none" strike="noStrike" baseline="0" dirty="0">
                <a:solidFill>
                  <a:srgbClr val="000000"/>
                </a:solidFill>
              </a:rPr>
              <a:t>• </a:t>
            </a:r>
            <a:r>
              <a:rPr lang="en-IN" sz="2400" i="1" u="none" strike="noStrike" baseline="0" dirty="0" err="1">
                <a:solidFill>
                  <a:srgbClr val="000000"/>
                </a:solidFill>
              </a:rPr>
              <a:t>Lakshit</a:t>
            </a:r>
            <a:r>
              <a:rPr lang="en-IN" sz="2400" i="1" u="none" strike="noStrike" baseline="0" dirty="0">
                <a:solidFill>
                  <a:srgbClr val="000000"/>
                </a:solidFill>
              </a:rPr>
              <a:t> </a:t>
            </a:r>
            <a:r>
              <a:rPr lang="en-IN" sz="2400" i="1" u="none" strike="noStrike" baseline="0" dirty="0" err="1">
                <a:solidFill>
                  <a:srgbClr val="000000"/>
                </a:solidFill>
              </a:rPr>
              <a:t>Dua</a:t>
            </a:r>
            <a:r>
              <a:rPr lang="en-IN" sz="2400" i="1" u="none" strike="noStrike" baseline="0" dirty="0">
                <a:solidFill>
                  <a:srgbClr val="000000"/>
                </a:solidFill>
              </a:rPr>
              <a:t> (18BCE0824) </a:t>
            </a:r>
          </a:p>
          <a:p>
            <a:endParaRPr lang="en-IN" sz="2400" i="1" dirty="0"/>
          </a:p>
        </p:txBody>
      </p:sp>
    </p:spTree>
    <p:extLst>
      <p:ext uri="{BB962C8B-B14F-4D97-AF65-F5344CB8AC3E}">
        <p14:creationId xmlns:p14="http://schemas.microsoft.com/office/powerpoint/2010/main" val="123228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D41F2C-3506-4B18-AA03-8F65EFE84BE3}"/>
              </a:ext>
            </a:extLst>
          </p:cNvPr>
          <p:cNvSpPr>
            <a:spLocks noGrp="1"/>
          </p:cNvSpPr>
          <p:nvPr>
            <p:ph type="title"/>
          </p:nvPr>
        </p:nvSpPr>
        <p:spPr/>
        <p:txBody>
          <a:bodyPr/>
          <a:lstStyle/>
          <a:p>
            <a:r>
              <a:rPr lang="en-IN" dirty="0"/>
              <a:t>Abstract </a:t>
            </a:r>
          </a:p>
        </p:txBody>
      </p:sp>
      <p:sp>
        <p:nvSpPr>
          <p:cNvPr id="8" name="Content Placeholder 7">
            <a:extLst>
              <a:ext uri="{FF2B5EF4-FFF2-40B4-BE49-F238E27FC236}">
                <a16:creationId xmlns:a16="http://schemas.microsoft.com/office/drawing/2014/main" id="{9C22192B-E88B-40BC-9F76-A7F7FD1F7EB1}"/>
              </a:ext>
            </a:extLst>
          </p:cNvPr>
          <p:cNvSpPr>
            <a:spLocks noGrp="1"/>
          </p:cNvSpPr>
          <p:nvPr>
            <p:ph idx="1"/>
          </p:nvPr>
        </p:nvSpPr>
        <p:spPr/>
        <p:txBody>
          <a:bodyPr/>
          <a:lstStyle/>
          <a:p>
            <a:r>
              <a:rPr lang="en-US" sz="1800" b="0" i="0" u="none" strike="noStrike" baseline="0" dirty="0">
                <a:solidFill>
                  <a:srgbClr val="000000"/>
                </a:solidFill>
                <a:latin typeface="Calibri" panose="020F0502020204030204" pitchFamily="34" charset="0"/>
              </a:rPr>
              <a:t>Cyber-physical systems (CPSs) refers to the tight conjoining of and coordination between computational and physical resources. Some of the CPSs are smart grid, autonomous automobile systems, medical monitoring, process control systems, robotics systems, and automatic pilot avionics. CPSs will be deployed for decades, thus they should be secure against malicious cyberattacks. Quantum cryptography is one of the emerging topics in the field of the computer industry. Quantum Computers have made it easier to crack existing cryptography techniques. Rather than depending on the complexity of factoring large numbers, quantum cryptography is based on the fundamental and unchanging principles of quantum mechanics. Thus, on this project we will try to apply Quantum cryptography on the Cyber-physical systems in order to make them more secure. </a:t>
            </a:r>
            <a:endParaRPr lang="en-IN" dirty="0"/>
          </a:p>
        </p:txBody>
      </p:sp>
    </p:spTree>
    <p:extLst>
      <p:ext uri="{BB962C8B-B14F-4D97-AF65-F5344CB8AC3E}">
        <p14:creationId xmlns:p14="http://schemas.microsoft.com/office/powerpoint/2010/main" val="224378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1B45-1CFD-4FFE-AB49-0E57BD1F3112}"/>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3EA0D4AE-23B2-4D0F-873A-F75D0FE2CC56}"/>
              </a:ext>
            </a:extLst>
          </p:cNvPr>
          <p:cNvSpPr>
            <a:spLocks noGrp="1"/>
          </p:cNvSpPr>
          <p:nvPr>
            <p:ph idx="1"/>
          </p:nvPr>
        </p:nvSpPr>
        <p:spPr/>
        <p:txBody>
          <a:bodyPr/>
          <a:lstStyle/>
          <a:p>
            <a:r>
              <a:rPr lang="en-US" sz="1800" b="0" i="0" u="none" strike="noStrike" baseline="0" dirty="0">
                <a:solidFill>
                  <a:srgbClr val="000000"/>
                </a:solidFill>
                <a:latin typeface="Calibri" panose="020F0502020204030204" pitchFamily="34" charset="0"/>
              </a:rPr>
              <a:t>In this project, we will apply Quantum cryptography on the Cyber-physical systems in order to make them more secure. Using Quantum Key Exchange, the keys can be exchanged over a network and connection can be secured. Since Cyber-Physical Systems require hardware implementation, in this project we will be proposing only a certain architecture. This architecture will explore how to provide security or how to create a secure communication channel for a Cyber-Physical System or between multiple systems. </a:t>
            </a:r>
          </a:p>
          <a:p>
            <a:r>
              <a:rPr lang="en-US" sz="1800" b="0" i="0" u="none" strike="noStrike" baseline="0" dirty="0">
                <a:solidFill>
                  <a:srgbClr val="000000"/>
                </a:solidFill>
                <a:latin typeface="Calibri" panose="020F0502020204030204" pitchFamily="34" charset="0"/>
              </a:rPr>
              <a:t>Quantum Cryptography involves sending photons from where according to the spin or the configuration, the procedure is further carried on. This also cannot be practically carried out so instead of that, we will be including an algorithm for demonstration purposes. </a:t>
            </a:r>
            <a:endParaRPr lang="en-US" sz="1800" dirty="0">
              <a:solidFill>
                <a:srgbClr val="000000"/>
              </a:solidFill>
              <a:latin typeface="Calibri" panose="020F0502020204030204" pitchFamily="34" charset="0"/>
            </a:endParaRPr>
          </a:p>
          <a:p>
            <a:endParaRPr lang="en-IN" dirty="0"/>
          </a:p>
        </p:txBody>
      </p:sp>
    </p:spTree>
    <p:extLst>
      <p:ext uri="{BB962C8B-B14F-4D97-AF65-F5344CB8AC3E}">
        <p14:creationId xmlns:p14="http://schemas.microsoft.com/office/powerpoint/2010/main" val="280250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1B45-1CFD-4FFE-AB49-0E57BD1F3112}"/>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3EA0D4AE-23B2-4D0F-873A-F75D0FE2CC56}"/>
              </a:ext>
            </a:extLst>
          </p:cNvPr>
          <p:cNvSpPr>
            <a:spLocks noGrp="1"/>
          </p:cNvSpPr>
          <p:nvPr>
            <p:ph idx="1"/>
          </p:nvPr>
        </p:nvSpPr>
        <p:spPr/>
        <p:txBody>
          <a:bodyPr/>
          <a:lstStyle/>
          <a:p>
            <a:r>
              <a:rPr lang="en-US" sz="1800" b="0" i="0" u="none" strike="noStrike" baseline="0" dirty="0">
                <a:solidFill>
                  <a:srgbClr val="000000"/>
                </a:solidFill>
                <a:latin typeface="Calibri" panose="020F0502020204030204" pitchFamily="34" charset="0"/>
              </a:rPr>
              <a:t>To illustrate the application of Quantum Cryptography on the Cyber-Physical System, firstly we will create an algorithm for Quantum Cryptography in python. </a:t>
            </a:r>
          </a:p>
          <a:p>
            <a:r>
              <a:rPr lang="en-US" sz="1800" b="0" i="0" u="none" strike="noStrike" baseline="0" dirty="0">
                <a:solidFill>
                  <a:srgbClr val="000000"/>
                </a:solidFill>
                <a:latin typeface="Calibri" panose="020F0502020204030204" pitchFamily="34" charset="0"/>
              </a:rPr>
              <a:t>Next, for a dummy Cyber Physical System, which can either be one to one or one to many, we can create a client-server system. For one to one system, we can have one client and one server. Similarly, for one to many, one server and multiple clients. So, when the client(s) request the server for any data, it can be sent directly. But for the communication to be secure we will import the Quantum Cryptography code for the servers as well as the clients. Using the imported code, we will encrypt the data that the server is sending and decrypt it at the client end. Likewise, if the client wishes to send data to the server, the same encryption will be applied. </a:t>
            </a:r>
            <a:endParaRPr lang="en-IN" dirty="0"/>
          </a:p>
        </p:txBody>
      </p:sp>
    </p:spTree>
    <p:extLst>
      <p:ext uri="{BB962C8B-B14F-4D97-AF65-F5344CB8AC3E}">
        <p14:creationId xmlns:p14="http://schemas.microsoft.com/office/powerpoint/2010/main" val="46838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0901-8AB9-4F63-BC81-5E1E0290A426}"/>
              </a:ext>
            </a:extLst>
          </p:cNvPr>
          <p:cNvSpPr>
            <a:spLocks noGrp="1"/>
          </p:cNvSpPr>
          <p:nvPr>
            <p:ph type="title"/>
          </p:nvPr>
        </p:nvSpPr>
        <p:spPr/>
        <p:txBody>
          <a:bodyPr/>
          <a:lstStyle/>
          <a:p>
            <a:r>
              <a:rPr lang="en-IN" dirty="0"/>
              <a:t>Methodology</a:t>
            </a:r>
          </a:p>
        </p:txBody>
      </p:sp>
      <p:pic>
        <p:nvPicPr>
          <p:cNvPr id="5" name="Content Placeholder 4">
            <a:extLst>
              <a:ext uri="{FF2B5EF4-FFF2-40B4-BE49-F238E27FC236}">
                <a16:creationId xmlns:a16="http://schemas.microsoft.com/office/drawing/2014/main" id="{8E46EC56-72BD-496C-AA22-C803A29CACC0}"/>
              </a:ext>
            </a:extLst>
          </p:cNvPr>
          <p:cNvPicPr>
            <a:picLocks noGrp="1" noChangeAspect="1"/>
          </p:cNvPicPr>
          <p:nvPr>
            <p:ph idx="1"/>
          </p:nvPr>
        </p:nvPicPr>
        <p:blipFill>
          <a:blip r:embed="rId2"/>
          <a:stretch>
            <a:fillRect/>
          </a:stretch>
        </p:blipFill>
        <p:spPr>
          <a:xfrm>
            <a:off x="3140364" y="2233370"/>
            <a:ext cx="5227781" cy="3315768"/>
          </a:xfrm>
        </p:spPr>
      </p:pic>
    </p:spTree>
    <p:extLst>
      <p:ext uri="{BB962C8B-B14F-4D97-AF65-F5344CB8AC3E}">
        <p14:creationId xmlns:p14="http://schemas.microsoft.com/office/powerpoint/2010/main" val="313588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130B-F4CE-4D83-9E29-7B07DF0E997F}"/>
              </a:ext>
            </a:extLst>
          </p:cNvPr>
          <p:cNvSpPr>
            <a:spLocks noGrp="1"/>
          </p:cNvSpPr>
          <p:nvPr>
            <p:ph type="title"/>
          </p:nvPr>
        </p:nvSpPr>
        <p:spPr/>
        <p:txBody>
          <a:bodyPr/>
          <a:lstStyle/>
          <a:p>
            <a:r>
              <a:rPr lang="en-IN" dirty="0"/>
              <a:t>Tools</a:t>
            </a:r>
          </a:p>
        </p:txBody>
      </p:sp>
      <p:sp>
        <p:nvSpPr>
          <p:cNvPr id="3" name="Content Placeholder 2">
            <a:extLst>
              <a:ext uri="{FF2B5EF4-FFF2-40B4-BE49-F238E27FC236}">
                <a16:creationId xmlns:a16="http://schemas.microsoft.com/office/drawing/2014/main" id="{5590C79C-31B3-4F61-89CF-9AAB6912F00C}"/>
              </a:ext>
            </a:extLst>
          </p:cNvPr>
          <p:cNvSpPr>
            <a:spLocks noGrp="1"/>
          </p:cNvSpPr>
          <p:nvPr>
            <p:ph idx="1"/>
          </p:nvPr>
        </p:nvSpPr>
        <p:spPr/>
        <p:txBody>
          <a:bodyPr>
            <a:normAutofit/>
          </a:bodyPr>
          <a:lstStyle/>
          <a:p>
            <a:r>
              <a:rPr lang="en-IN" sz="2800" u="none" strike="noStrike" baseline="0" dirty="0">
                <a:solidFill>
                  <a:srgbClr val="000000"/>
                </a:solidFill>
                <a:latin typeface="Calibri" panose="020F0502020204030204" pitchFamily="34" charset="0"/>
                <a:cs typeface="Calibri" panose="020F0502020204030204" pitchFamily="34" charset="0"/>
              </a:rPr>
              <a:t>• Python 3.7 </a:t>
            </a:r>
          </a:p>
          <a:p>
            <a:r>
              <a:rPr lang="en-IN" sz="2800" u="none" strike="noStrike" baseline="0" dirty="0">
                <a:solidFill>
                  <a:srgbClr val="000000"/>
                </a:solidFill>
                <a:latin typeface="Calibri" panose="020F0502020204030204" pitchFamily="34" charset="0"/>
                <a:cs typeface="Calibri" panose="020F0502020204030204" pitchFamily="34" charset="0"/>
              </a:rPr>
              <a:t>• PyCharm IDE</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2243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09CB-6F20-46EC-87FD-1A24012ACF7C}"/>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CEB00756-7F9E-46E7-8AB0-D0E941A3C882}"/>
              </a:ext>
            </a:extLst>
          </p:cNvPr>
          <p:cNvSpPr>
            <a:spLocks noGrp="1"/>
          </p:cNvSpPr>
          <p:nvPr>
            <p:ph idx="1"/>
          </p:nvPr>
        </p:nvSpPr>
        <p:spPr/>
        <p:txBody>
          <a:bodyPr>
            <a:normAutofit/>
          </a:bodyPr>
          <a:lstStyle/>
          <a:p>
            <a:pPr marL="0" indent="0">
              <a:buNone/>
            </a:pPr>
            <a:r>
              <a:rPr lang="en-IN" sz="1800" b="0" i="0" u="none" strike="noStrike" baseline="0" dirty="0">
                <a:solidFill>
                  <a:srgbClr val="000000"/>
                </a:solidFill>
                <a:latin typeface="Calibri" panose="020F0502020204030204" pitchFamily="34" charset="0"/>
              </a:rPr>
              <a:t> • </a:t>
            </a:r>
            <a:r>
              <a:rPr lang="en-IN" sz="1800" b="1" i="0" u="none" strike="noStrike" baseline="0" dirty="0">
                <a:solidFill>
                  <a:srgbClr val="000000"/>
                </a:solidFill>
                <a:latin typeface="Calibri" panose="020F0502020204030204" pitchFamily="34" charset="0"/>
              </a:rPr>
              <a:t>Client Module: </a:t>
            </a:r>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Emulation of a CPS device that is to be connected to server and in network to other similar devices. Basically, a node in the network grid of multiple CPS devices communicating with server. </a:t>
            </a:r>
          </a:p>
          <a:p>
            <a:r>
              <a:rPr lang="en-IN" sz="1800" b="1" i="0" u="none" strike="noStrike" baseline="0" dirty="0">
                <a:solidFill>
                  <a:srgbClr val="000000"/>
                </a:solidFill>
                <a:latin typeface="Calibri" panose="020F0502020204030204" pitchFamily="34" charset="0"/>
              </a:rPr>
              <a:t>• Server Module: </a:t>
            </a:r>
          </a:p>
          <a:p>
            <a:r>
              <a:rPr lang="en-US" sz="1800" b="0" i="0" u="none" strike="noStrike" baseline="0" dirty="0">
                <a:solidFill>
                  <a:srgbClr val="000000"/>
                </a:solidFill>
                <a:latin typeface="Calibri" panose="020F0502020204030204" pitchFamily="34" charset="0"/>
              </a:rPr>
              <a:t>Responsible for supplying instructions (in real-time applications) to CPS devices. Here, the server will act as a hub for communication between the devices. </a:t>
            </a:r>
          </a:p>
          <a:p>
            <a:r>
              <a:rPr lang="en-IN" sz="1800" b="1" i="0" u="none" strike="noStrike" baseline="0" dirty="0">
                <a:solidFill>
                  <a:srgbClr val="000000"/>
                </a:solidFill>
                <a:latin typeface="Calibri" panose="020F0502020204030204" pitchFamily="34" charset="0"/>
              </a:rPr>
              <a:t>• Encryption/Decryption Module: </a:t>
            </a:r>
          </a:p>
          <a:p>
            <a:r>
              <a:rPr lang="en-US" sz="1800" b="0" i="0" u="none" strike="noStrike" baseline="0" dirty="0">
                <a:solidFill>
                  <a:srgbClr val="000000"/>
                </a:solidFill>
                <a:latin typeface="Calibri" panose="020F0502020204030204" pitchFamily="34" charset="0"/>
              </a:rPr>
              <a:t>Algorithm that will act as middle-ware between the server and client device (and vice-versa) and encrypt/decrypt outgoing/incoming messages with quantum algorithm.</a:t>
            </a:r>
            <a:endParaRPr lang="en-IN" dirty="0"/>
          </a:p>
        </p:txBody>
      </p:sp>
    </p:spTree>
    <p:extLst>
      <p:ext uri="{BB962C8B-B14F-4D97-AF65-F5344CB8AC3E}">
        <p14:creationId xmlns:p14="http://schemas.microsoft.com/office/powerpoint/2010/main" val="208553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684A5-BD60-49BC-8A9C-668590F60C5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2ABFCD3-30C2-4ED5-A25C-38AD0616A562}"/>
              </a:ext>
            </a:extLst>
          </p:cNvPr>
          <p:cNvSpPr>
            <a:spLocks noGrp="1"/>
          </p:cNvSpPr>
          <p:nvPr>
            <p:ph idx="1"/>
          </p:nvPr>
        </p:nvSpPr>
        <p:spPr/>
        <p:txBody>
          <a:bodyPr>
            <a:normAutofit/>
          </a:bodyPr>
          <a:lstStyle/>
          <a:p>
            <a:pPr marL="0" indent="0">
              <a:buNone/>
            </a:pPr>
            <a:endParaRPr lang="en-IN" sz="2000" dirty="0">
              <a:solidFill>
                <a:schemeClr val="tx1"/>
              </a:solidFill>
              <a:latin typeface="Calibri" panose="020F0502020204030204" pitchFamily="34" charset="0"/>
              <a:cs typeface="Calibri" panose="020F0502020204030204" pitchFamily="34" charset="0"/>
            </a:endParaRPr>
          </a:p>
          <a:p>
            <a:pPr marL="0" indent="0">
              <a:buNone/>
            </a:pPr>
            <a:r>
              <a:rPr lang="en-IN" sz="2000" dirty="0">
                <a:solidFill>
                  <a:schemeClr val="tx1"/>
                </a:solidFill>
                <a:latin typeface="Calibri" panose="020F0502020204030204" pitchFamily="34" charset="0"/>
                <a:cs typeface="Calibri" panose="020F0502020204030204" pitchFamily="34" charset="0"/>
              </a:rPr>
              <a:t>Hence, at the end of the project we will be able to secure Cyber Physical Systems by building an algorithm using Quantum Cryptography in Python. </a:t>
            </a:r>
            <a:r>
              <a:rPr lang="en-US" sz="2000" dirty="0">
                <a:solidFill>
                  <a:schemeClr val="tx1"/>
                </a:solidFill>
                <a:latin typeface="Calibri" panose="020F0502020204030204" pitchFamily="34" charset="0"/>
              </a:rPr>
              <a:t>T</a:t>
            </a:r>
            <a:r>
              <a:rPr lang="en-US" sz="2000" b="0" i="0" u="none" strike="noStrike" baseline="0" dirty="0">
                <a:solidFill>
                  <a:schemeClr val="tx1"/>
                </a:solidFill>
                <a:latin typeface="Calibri" panose="020F0502020204030204" pitchFamily="34" charset="0"/>
              </a:rPr>
              <a:t>his algorithm can overtake the existing cryptography algorithm which is not as secure </a:t>
            </a:r>
            <a:r>
              <a:rPr lang="en-US" sz="2000" b="0" i="0" u="none" strike="noStrike" baseline="0">
                <a:solidFill>
                  <a:schemeClr val="tx1"/>
                </a:solidFill>
                <a:latin typeface="Calibri" panose="020F0502020204030204" pitchFamily="34" charset="0"/>
              </a:rPr>
              <a:t>as this one. </a:t>
            </a:r>
            <a:r>
              <a:rPr lang="en-US" sz="2000" b="0" i="0" u="none" strike="noStrike" baseline="0" dirty="0">
                <a:solidFill>
                  <a:schemeClr val="tx1"/>
                </a:solidFill>
                <a:latin typeface="Calibri" panose="020F0502020204030204" pitchFamily="34" charset="0"/>
              </a:rPr>
              <a:t>CPSs will be deployed for decades and this is th</a:t>
            </a:r>
            <a:r>
              <a:rPr lang="en-US" sz="2000" dirty="0">
                <a:solidFill>
                  <a:schemeClr val="tx1"/>
                </a:solidFill>
                <a:latin typeface="Calibri" panose="020F0502020204030204" pitchFamily="34" charset="0"/>
              </a:rPr>
              <a:t>e main reason we should concentrate more on building a more secure algorithm and this algorithm would do the following.</a:t>
            </a:r>
            <a:endParaRPr lang="en-IN"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972631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0492C7-3D05-4252-9070-907F9CD94CF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9EB45E-E4D2-4DCE-B9A6-76D2511C3B19}">
  <ds:schemaRefs>
    <ds:schemaRef ds:uri="http://schemas.microsoft.com/sharepoint/v3/contenttype/forms"/>
  </ds:schemaRefs>
</ds:datastoreItem>
</file>

<file path=customXml/itemProps3.xml><?xml version="1.0" encoding="utf-8"?>
<ds:datastoreItem xmlns:ds="http://schemas.openxmlformats.org/officeDocument/2006/customXml" ds:itemID="{26888FA6-D30E-4A7B-B44D-38F479CF5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{5599FD2B-F6CA-4252-AEBD-233F00D1EE38}tf22712842_wac</Template>
  <TotalTime>0</TotalTime>
  <Words>664</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Bookman Old Style</vt:lpstr>
      <vt:lpstr>Calibri</vt:lpstr>
      <vt:lpstr>Franklin Gothic Book</vt:lpstr>
      <vt:lpstr>1_RetrospectVTI</vt:lpstr>
      <vt:lpstr>QUANTUM CRYPTOGRAPHY TO SECURE CYBE PHYSICAL SYSTEMS</vt:lpstr>
      <vt:lpstr>Team Members</vt:lpstr>
      <vt:lpstr>Abstract </vt:lpstr>
      <vt:lpstr>Methodology</vt:lpstr>
      <vt:lpstr>Methodology</vt:lpstr>
      <vt:lpstr>Methodology</vt:lpstr>
      <vt:lpstr>Tools</vt:lpstr>
      <vt:lpstr>Modules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2020-08-26T06:10:59Z</dcterms:created>
  <dcterms:modified xsi:type="dcterms:W3CDTF">2020-08-26T06:37:51Z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