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24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1673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67864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3735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3657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90760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47320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0327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159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4331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799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6725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9361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4523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0320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1173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1786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68170509"/>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8244-8CBA-C7EE-B67B-A8144E88782D}"/>
              </a:ext>
            </a:extLst>
          </p:cNvPr>
          <p:cNvSpPr>
            <a:spLocks noGrp="1"/>
          </p:cNvSpPr>
          <p:nvPr>
            <p:ph type="ctrTitle"/>
          </p:nvPr>
        </p:nvSpPr>
        <p:spPr>
          <a:xfrm>
            <a:off x="2528887" y="-1024277"/>
            <a:ext cx="8825658" cy="3558180"/>
          </a:xfrm>
        </p:spPr>
        <p:txBody>
          <a:bodyPr/>
          <a:lstStyle/>
          <a:p>
            <a:r>
              <a:rPr lang="en-GB" sz="4400" b="1" u="sng" dirty="0">
                <a:solidFill>
                  <a:schemeClr val="bg1"/>
                </a:solidFill>
                <a:latin typeface="Century Schoolbook" panose="02040604050505020304" pitchFamily="18" charset="0"/>
              </a:rPr>
              <a:t>EMPLOYEE DATA ANALYSIS USING EXCEL </a:t>
            </a:r>
            <a:endParaRPr lang="en-US" sz="4400" b="1" u="sng" dirty="0">
              <a:solidFill>
                <a:schemeClr val="bg1"/>
              </a:solidFill>
              <a:latin typeface="Century Schoolbook" panose="02040604050505020304" pitchFamily="18" charset="0"/>
            </a:endParaRPr>
          </a:p>
        </p:txBody>
      </p:sp>
      <p:sp>
        <p:nvSpPr>
          <p:cNvPr id="3" name="Subtitle 2">
            <a:extLst>
              <a:ext uri="{FF2B5EF4-FFF2-40B4-BE49-F238E27FC236}">
                <a16:creationId xmlns:a16="http://schemas.microsoft.com/office/drawing/2014/main" id="{EAED0229-3447-7091-1ABB-58A7C0B61B8C}"/>
              </a:ext>
            </a:extLst>
          </p:cNvPr>
          <p:cNvSpPr>
            <a:spLocks noGrp="1"/>
          </p:cNvSpPr>
          <p:nvPr>
            <p:ph type="subTitle" idx="1"/>
          </p:nvPr>
        </p:nvSpPr>
        <p:spPr>
          <a:xfrm>
            <a:off x="2734234" y="3204882"/>
            <a:ext cx="7911353" cy="2737506"/>
          </a:xfrm>
        </p:spPr>
        <p:txBody>
          <a:bodyPr>
            <a:noAutofit/>
          </a:bodyPr>
          <a:lstStyle/>
          <a:p>
            <a:r>
              <a:rPr lang="en-GB" b="1" dirty="0">
                <a:solidFill>
                  <a:schemeClr val="tx1"/>
                </a:solidFill>
                <a:latin typeface="Aptos Serif" panose="02020604070405020304" pitchFamily="18" charset="0"/>
                <a:ea typeface="Amasis MT Pro Medium" panose="02000000000000000000" pitchFamily="2" charset="0"/>
                <a:cs typeface="Aptos Serif" panose="02020604070405020304" pitchFamily="18" charset="0"/>
              </a:rPr>
              <a:t>Student Name: hasmathul haseena . I</a:t>
            </a:r>
          </a:p>
          <a:p>
            <a:r>
              <a:rPr lang="en-GB" b="1" dirty="0">
                <a:solidFill>
                  <a:schemeClr val="tx1"/>
                </a:solidFill>
                <a:latin typeface="Aptos Serif" panose="02020604070405020304" pitchFamily="18" charset="0"/>
                <a:ea typeface="Amasis MT Pro Medium" panose="02000000000000000000" pitchFamily="2" charset="0"/>
                <a:cs typeface="Aptos Serif" panose="02020604070405020304" pitchFamily="18" charset="0"/>
              </a:rPr>
              <a:t>Register no: 422200485</a:t>
            </a:r>
          </a:p>
          <a:p>
            <a:r>
              <a:rPr lang="en-GB" b="1" dirty="0">
                <a:solidFill>
                  <a:schemeClr val="tx1"/>
                </a:solidFill>
                <a:latin typeface="Aptos Serif" panose="02020604070405020304" pitchFamily="18" charset="0"/>
                <a:ea typeface="Amasis MT Pro Medium" panose="02000000000000000000" pitchFamily="2" charset="0"/>
                <a:cs typeface="Aptos Serif" panose="02020604070405020304" pitchFamily="18" charset="0"/>
              </a:rPr>
              <a:t>Nm I’d:0D9AC4CCCF90EB98B5845E1D5B9D8830</a:t>
            </a:r>
          </a:p>
          <a:p>
            <a:r>
              <a:rPr lang="en-GB" b="1" dirty="0">
                <a:solidFill>
                  <a:schemeClr val="tx1"/>
                </a:solidFill>
                <a:latin typeface="Aptos Serif" panose="02020604070405020304" pitchFamily="18" charset="0"/>
                <a:ea typeface="Amasis MT Pro Medium" panose="02000000000000000000" pitchFamily="2" charset="0"/>
                <a:cs typeface="Aptos Serif" panose="02020604070405020304" pitchFamily="18" charset="0"/>
              </a:rPr>
              <a:t>department: bcom(Information system management)</a:t>
            </a:r>
          </a:p>
          <a:p>
            <a:r>
              <a:rPr lang="en-GB" b="1" dirty="0">
                <a:solidFill>
                  <a:schemeClr val="tx1"/>
                </a:solidFill>
                <a:latin typeface="Aptos Serif" panose="02020604070405020304" pitchFamily="18" charset="0"/>
                <a:ea typeface="Amasis MT Pro Medium" panose="02000000000000000000" pitchFamily="2" charset="0"/>
                <a:cs typeface="Aptos Serif" panose="02020604070405020304" pitchFamily="18" charset="0"/>
              </a:rPr>
              <a:t>College: Valliammal College for women</a:t>
            </a:r>
            <a:endParaRPr lang="en-US" b="1" dirty="0">
              <a:solidFill>
                <a:schemeClr val="tx1"/>
              </a:solidFill>
              <a:latin typeface="Aptos Serif" panose="02020604070405020304" pitchFamily="18" charset="0"/>
              <a:ea typeface="Amasis MT Pro Medium" panose="02000000000000000000" pitchFamily="2" charset="0"/>
              <a:cs typeface="Aptos Serif" panose="02020604070405020304" pitchFamily="18" charset="0"/>
            </a:endParaRPr>
          </a:p>
        </p:txBody>
      </p:sp>
    </p:spTree>
    <p:extLst>
      <p:ext uri="{BB962C8B-B14F-4D97-AF65-F5344CB8AC3E}">
        <p14:creationId xmlns:p14="http://schemas.microsoft.com/office/powerpoint/2010/main" val="3725377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D225-7017-1089-9145-5DBED5BBB8A2}"/>
              </a:ext>
            </a:extLst>
          </p:cNvPr>
          <p:cNvSpPr>
            <a:spLocks noGrp="1"/>
          </p:cNvSpPr>
          <p:nvPr>
            <p:ph type="title"/>
          </p:nvPr>
        </p:nvSpPr>
        <p:spPr>
          <a:xfrm>
            <a:off x="1033508" y="374678"/>
            <a:ext cx="9905998" cy="1478570"/>
          </a:xfrm>
        </p:spPr>
        <p:txBody>
          <a:bodyPr/>
          <a:lstStyle/>
          <a:p>
            <a:pPr algn="ctr"/>
            <a:r>
              <a:rPr lang="en-GB" b="1" u="sng" dirty="0">
                <a:solidFill>
                  <a:schemeClr val="bg1"/>
                </a:solidFill>
                <a:latin typeface="Century Schoolbook" panose="02040604050505020304" pitchFamily="18" charset="0"/>
              </a:rPr>
              <a:t>Modelling </a:t>
            </a:r>
            <a:endParaRPr lang="en-US" b="1" u="sng" dirty="0">
              <a:solidFill>
                <a:schemeClr val="bg1"/>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39E5D648-24EE-FF00-1653-9222CE04A0D5}"/>
              </a:ext>
            </a:extLst>
          </p:cNvPr>
          <p:cNvSpPr>
            <a:spLocks noGrp="1"/>
          </p:cNvSpPr>
          <p:nvPr>
            <p:ph idx="1"/>
          </p:nvPr>
        </p:nvSpPr>
        <p:spPr>
          <a:xfrm>
            <a:off x="1026038" y="1853248"/>
            <a:ext cx="10139923" cy="4195481"/>
          </a:xfrm>
        </p:spPr>
        <p:txBody>
          <a:bodyPr>
            <a:normAutofit/>
          </a:bodyPr>
          <a:lstStyle/>
          <a:p>
            <a:r>
              <a:rPr lang="en-GB" sz="2800" b="1" u="sng" dirty="0">
                <a:latin typeface="Aptos Serif" panose="02020604070405020304" pitchFamily="18" charset="0"/>
                <a:cs typeface="Aptos Serif" panose="02020604070405020304" pitchFamily="18" charset="0"/>
              </a:rPr>
              <a:t>DATA COLLECTION:</a:t>
            </a:r>
            <a:r>
              <a:rPr lang="en-GB" sz="2800" b="1" dirty="0">
                <a:latin typeface="Aptos Serif" panose="02020604070405020304" pitchFamily="18" charset="0"/>
                <a:cs typeface="Aptos Serif" panose="02020604070405020304" pitchFamily="18" charset="0"/>
              </a:rPr>
              <a:t> This data is collected from naan mudhalvan edunet dashboard.
</a:t>
            </a:r>
            <a:r>
              <a:rPr lang="en-GB" sz="2800" b="1" u="sng" dirty="0">
                <a:latin typeface="Aptos Serif" panose="02020604070405020304" pitchFamily="18" charset="0"/>
                <a:cs typeface="Aptos Serif" panose="02020604070405020304" pitchFamily="18" charset="0"/>
              </a:rPr>
              <a:t>DATA CLEANING:</a:t>
            </a:r>
            <a:r>
              <a:rPr lang="en-GB" sz="2800" b="1" dirty="0">
                <a:latin typeface="Aptos Serif" panose="02020604070405020304" pitchFamily="18" charset="0"/>
                <a:cs typeface="Aptos Serif" panose="02020604070405020304" pitchFamily="18" charset="0"/>
              </a:rPr>
              <a:t> conditional formatting and sort and filter.
</a:t>
            </a:r>
            <a:r>
              <a:rPr lang="en-GB" sz="2800" b="1" u="sng" dirty="0">
                <a:latin typeface="Aptos Serif" panose="02020604070405020304" pitchFamily="18" charset="0"/>
                <a:cs typeface="Aptos Serif" panose="02020604070405020304" pitchFamily="18" charset="0"/>
              </a:rPr>
              <a:t>PIVOT TABLE: </a:t>
            </a:r>
            <a:r>
              <a:rPr lang="en-GB" sz="2800" b="1" dirty="0">
                <a:latin typeface="Aptos Serif" panose="02020604070405020304" pitchFamily="18" charset="0"/>
                <a:cs typeface="Aptos Serif" panose="02020604070405020304" pitchFamily="18" charset="0"/>
              </a:rPr>
              <a:t>emp id, name, gender, salary, salary level.
</a:t>
            </a:r>
            <a:r>
              <a:rPr lang="en-GB" sz="2800" b="1" u="sng" dirty="0">
                <a:latin typeface="Aptos Serif" panose="02020604070405020304" pitchFamily="18" charset="0"/>
                <a:cs typeface="Aptos Serif" panose="02020604070405020304" pitchFamily="18" charset="0"/>
              </a:rPr>
              <a:t>CHART: </a:t>
            </a:r>
            <a:r>
              <a:rPr lang="en-GB" sz="2800" b="1" dirty="0">
                <a:latin typeface="Aptos Serif" panose="02020604070405020304" pitchFamily="18" charset="0"/>
                <a:cs typeface="Aptos Serif" panose="02020604070405020304" pitchFamily="18" charset="0"/>
              </a:rPr>
              <a:t>emp id, salary, salary level.
</a:t>
            </a:r>
            <a:r>
              <a:rPr lang="en-GB" sz="2800" b="1" u="sng" dirty="0">
                <a:latin typeface="Aptos Serif" panose="02020604070405020304" pitchFamily="18" charset="0"/>
                <a:cs typeface="Aptos Serif" panose="02020604070405020304" pitchFamily="18" charset="0"/>
              </a:rPr>
              <a:t>SALARY LEVEL: </a:t>
            </a:r>
            <a:r>
              <a:rPr lang="en-GB" sz="2800" b="1" dirty="0">
                <a:latin typeface="Aptos Serif" panose="02020604070405020304" pitchFamily="18" charset="0"/>
                <a:cs typeface="Aptos Serif" panose="02020604070405020304" pitchFamily="18" charset="0"/>
              </a:rPr>
              <a:t>very high, high, medium, low.</a:t>
            </a:r>
            <a:endParaRPr lang="en-US" sz="2800" b="1" dirty="0">
              <a:latin typeface="Aptos Serif" panose="02020604070405020304" pitchFamily="18" charset="0"/>
              <a:cs typeface="Aptos Serif" panose="02020604070405020304" pitchFamily="18" charset="0"/>
            </a:endParaRPr>
          </a:p>
        </p:txBody>
      </p:sp>
    </p:spTree>
    <p:extLst>
      <p:ext uri="{BB962C8B-B14F-4D97-AF65-F5344CB8AC3E}">
        <p14:creationId xmlns:p14="http://schemas.microsoft.com/office/powerpoint/2010/main" val="89343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C17E-1983-4949-9EA4-43A7B7B6700D}"/>
              </a:ext>
            </a:extLst>
          </p:cNvPr>
          <p:cNvSpPr>
            <a:spLocks noGrp="1"/>
          </p:cNvSpPr>
          <p:nvPr>
            <p:ph type="title"/>
          </p:nvPr>
        </p:nvSpPr>
        <p:spPr>
          <a:xfrm>
            <a:off x="1393637" y="281091"/>
            <a:ext cx="9404723" cy="1572157"/>
          </a:xfrm>
        </p:spPr>
        <p:txBody>
          <a:bodyPr/>
          <a:lstStyle/>
          <a:p>
            <a:pPr algn="ctr"/>
            <a:r>
              <a:rPr lang="en-GB" sz="4800" b="1" u="sng" dirty="0">
                <a:solidFill>
                  <a:schemeClr val="bg1"/>
                </a:solidFill>
                <a:latin typeface="Century Schoolbook" panose="02040604050505020304" pitchFamily="18" charset="0"/>
              </a:rPr>
              <a:t>Result </a:t>
            </a:r>
            <a:endParaRPr lang="en-US" sz="4800" b="1" u="sng" dirty="0">
              <a:solidFill>
                <a:schemeClr val="bg1"/>
              </a:solidFill>
              <a:latin typeface="Century Schoolbook" panose="02040604050505020304" pitchFamily="18" charset="0"/>
            </a:endParaRPr>
          </a:p>
        </p:txBody>
      </p:sp>
      <p:pic>
        <p:nvPicPr>
          <p:cNvPr id="4" name="Content Placeholder 3">
            <a:extLst>
              <a:ext uri="{FF2B5EF4-FFF2-40B4-BE49-F238E27FC236}">
                <a16:creationId xmlns:a16="http://schemas.microsoft.com/office/drawing/2014/main" id="{01CA6805-E23B-9F35-E7ED-144B8409B85C}"/>
              </a:ext>
            </a:extLst>
          </p:cNvPr>
          <p:cNvPicPr>
            <a:picLocks noGrp="1" noChangeAspect="1"/>
          </p:cNvPicPr>
          <p:nvPr>
            <p:ph idx="1"/>
          </p:nvPr>
        </p:nvPicPr>
        <p:blipFill>
          <a:blip r:embed="rId2"/>
          <a:stretch>
            <a:fillRect/>
          </a:stretch>
        </p:blipFill>
        <p:spPr>
          <a:xfrm>
            <a:off x="3257324" y="1853248"/>
            <a:ext cx="5677351" cy="419576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21798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88FB-3746-03FB-347B-300F672EBE98}"/>
              </a:ext>
            </a:extLst>
          </p:cNvPr>
          <p:cNvSpPr>
            <a:spLocks noGrp="1"/>
          </p:cNvSpPr>
          <p:nvPr>
            <p:ph type="title"/>
          </p:nvPr>
        </p:nvSpPr>
        <p:spPr/>
        <p:txBody>
          <a:bodyPr/>
          <a:lstStyle/>
          <a:p>
            <a:pPr algn="ctr"/>
            <a:r>
              <a:rPr lang="en-GB" sz="4800" b="1" u="sng" dirty="0">
                <a:solidFill>
                  <a:schemeClr val="bg1"/>
                </a:solidFill>
                <a:latin typeface="Century Schoolbook" panose="02040604050505020304" pitchFamily="18" charset="0"/>
              </a:rPr>
              <a:t>Conclusion </a:t>
            </a:r>
            <a:endParaRPr lang="en-US" sz="4800" b="1" u="sng" dirty="0">
              <a:solidFill>
                <a:schemeClr val="bg1"/>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C4E9C475-F674-E981-9EF2-8532E9EB22CE}"/>
              </a:ext>
            </a:extLst>
          </p:cNvPr>
          <p:cNvSpPr>
            <a:spLocks noGrp="1"/>
          </p:cNvSpPr>
          <p:nvPr>
            <p:ph idx="1"/>
          </p:nvPr>
        </p:nvSpPr>
        <p:spPr>
          <a:xfrm>
            <a:off x="1364782" y="2370418"/>
            <a:ext cx="10177276" cy="4195481"/>
          </a:xfrm>
        </p:spPr>
        <p:txBody>
          <a:bodyPr>
            <a:normAutofit/>
          </a:bodyPr>
          <a:lstStyle/>
          <a:p>
            <a:pPr marL="0" indent="0">
              <a:buNone/>
            </a:pPr>
            <a:r>
              <a:rPr lang="en-GB" sz="3600" b="1" dirty="0">
                <a:latin typeface="Aptos Serif" panose="02020604070405020304" pitchFamily="18" charset="0"/>
                <a:cs typeface="Aptos Serif" panose="02020604070405020304" pitchFamily="18" charset="0"/>
              </a:rPr>
              <a:t>In this project, I learned who to sort &amp; filter the data, conditional formatting, pivot tables and how to insert charts.</a:t>
            </a:r>
            <a:endParaRPr lang="en-US" sz="3600" b="1" dirty="0">
              <a:latin typeface="Aptos Serif" panose="02020604070405020304" pitchFamily="18" charset="0"/>
              <a:cs typeface="Aptos Serif" panose="02020604070405020304" pitchFamily="18" charset="0"/>
            </a:endParaRPr>
          </a:p>
        </p:txBody>
      </p:sp>
    </p:spTree>
    <p:extLst>
      <p:ext uri="{BB962C8B-B14F-4D97-AF65-F5344CB8AC3E}">
        <p14:creationId xmlns:p14="http://schemas.microsoft.com/office/powerpoint/2010/main" val="59219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4A71-489C-D44A-75CC-A5644F7040C6}"/>
              </a:ext>
            </a:extLst>
          </p:cNvPr>
          <p:cNvSpPr>
            <a:spLocks noGrp="1"/>
          </p:cNvSpPr>
          <p:nvPr>
            <p:ph type="title"/>
          </p:nvPr>
        </p:nvSpPr>
        <p:spPr>
          <a:xfrm>
            <a:off x="4175966" y="764446"/>
            <a:ext cx="9404723" cy="1400530"/>
          </a:xfrm>
        </p:spPr>
        <p:txBody>
          <a:bodyPr/>
          <a:lstStyle/>
          <a:p>
            <a:r>
              <a:rPr lang="en-GB" b="1" u="sng" dirty="0">
                <a:solidFill>
                  <a:schemeClr val="bg1"/>
                </a:solidFill>
                <a:latin typeface="Century Schoolbook" panose="02040604050505020304" pitchFamily="18" charset="0"/>
              </a:rPr>
              <a:t>Project title</a:t>
            </a:r>
            <a:endParaRPr lang="en-US" b="1" u="sng" dirty="0">
              <a:solidFill>
                <a:schemeClr val="bg1"/>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EFD7E751-0D9D-B3F6-7D25-F0D8ABEF45CB}"/>
              </a:ext>
            </a:extLst>
          </p:cNvPr>
          <p:cNvSpPr>
            <a:spLocks noGrp="1"/>
          </p:cNvSpPr>
          <p:nvPr>
            <p:ph idx="1"/>
          </p:nvPr>
        </p:nvSpPr>
        <p:spPr>
          <a:xfrm>
            <a:off x="2528983" y="3081048"/>
            <a:ext cx="8425888" cy="1221547"/>
          </a:xfrm>
        </p:spPr>
        <p:txBody>
          <a:bodyPr>
            <a:normAutofit/>
          </a:bodyPr>
          <a:lstStyle/>
          <a:p>
            <a:pPr marL="0" indent="0">
              <a:buNone/>
            </a:pPr>
            <a:r>
              <a:rPr lang="en-GB" sz="3200" b="1" dirty="0">
                <a:latin typeface="Aptos Serif" panose="02020604070405020304" pitchFamily="18" charset="0"/>
                <a:cs typeface="Aptos Serif" panose="02020604070405020304" pitchFamily="18" charset="0"/>
              </a:rPr>
              <a:t>Employee salary analysis using excel</a:t>
            </a:r>
            <a:endParaRPr lang="en-US" sz="3200" b="1" dirty="0">
              <a:latin typeface="Aptos Serif" panose="02020604070405020304" pitchFamily="18" charset="0"/>
              <a:cs typeface="Aptos Serif" panose="02020604070405020304" pitchFamily="18" charset="0"/>
            </a:endParaRPr>
          </a:p>
        </p:txBody>
      </p:sp>
    </p:spTree>
    <p:extLst>
      <p:ext uri="{BB962C8B-B14F-4D97-AF65-F5344CB8AC3E}">
        <p14:creationId xmlns:p14="http://schemas.microsoft.com/office/powerpoint/2010/main" val="350381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852F-89D1-C31A-A5AE-9D917BB5418F}"/>
              </a:ext>
            </a:extLst>
          </p:cNvPr>
          <p:cNvSpPr>
            <a:spLocks noGrp="1"/>
          </p:cNvSpPr>
          <p:nvPr>
            <p:ph type="title"/>
          </p:nvPr>
        </p:nvSpPr>
        <p:spPr>
          <a:xfrm>
            <a:off x="4598521" y="246530"/>
            <a:ext cx="9404723" cy="1400530"/>
          </a:xfrm>
        </p:spPr>
        <p:txBody>
          <a:bodyPr/>
          <a:lstStyle/>
          <a:p>
            <a:r>
              <a:rPr lang="en-GB" sz="4800" b="1" u="sng" dirty="0">
                <a:solidFill>
                  <a:schemeClr val="bg1"/>
                </a:solidFill>
                <a:latin typeface="Century Schoolbook" panose="02040604050505020304" pitchFamily="18" charset="0"/>
              </a:rPr>
              <a:t>Agenda</a:t>
            </a:r>
            <a:endParaRPr lang="en-US" sz="4800" b="1" u="sng" dirty="0">
              <a:solidFill>
                <a:schemeClr val="bg1"/>
              </a:solidFill>
              <a:latin typeface="Century Schoolbook" panose="02040604050505020304" pitchFamily="18" charset="0"/>
            </a:endParaRPr>
          </a:p>
        </p:txBody>
      </p:sp>
      <p:sp>
        <p:nvSpPr>
          <p:cNvPr id="5" name="Content Placeholder 4">
            <a:extLst>
              <a:ext uri="{FF2B5EF4-FFF2-40B4-BE49-F238E27FC236}">
                <a16:creationId xmlns:a16="http://schemas.microsoft.com/office/drawing/2014/main" id="{0BE8CC4E-548B-093D-6248-07FFC00DB064}"/>
              </a:ext>
            </a:extLst>
          </p:cNvPr>
          <p:cNvSpPr>
            <a:spLocks noGrp="1"/>
          </p:cNvSpPr>
          <p:nvPr>
            <p:ph idx="1"/>
          </p:nvPr>
        </p:nvSpPr>
        <p:spPr>
          <a:xfrm>
            <a:off x="2219676" y="1647060"/>
            <a:ext cx="7752647" cy="4195481"/>
          </a:xfrm>
        </p:spPr>
        <p:txBody>
          <a:bodyPr>
            <a:noAutofit/>
          </a:bodyPr>
          <a:lstStyle/>
          <a:p>
            <a:r>
              <a:rPr lang="en-GB" sz="2400" b="1" dirty="0">
                <a:latin typeface="Aptos Serif" panose="02020604070405020304" pitchFamily="18" charset="0"/>
                <a:cs typeface="Aptos Serif" panose="02020604070405020304" pitchFamily="18" charset="0"/>
              </a:rPr>
              <a:t>Problem statement
Project overview
Who are the end users
Our solution and its value proposition
Dataset description
The “WOW” in our solution
Modelling
Result
Conclusion</a:t>
            </a:r>
            <a:endParaRPr lang="en-US" sz="2400" b="1" dirty="0">
              <a:latin typeface="Aptos Serif" panose="02020604070405020304" pitchFamily="18" charset="0"/>
              <a:cs typeface="Aptos Serif" panose="02020604070405020304" pitchFamily="18" charset="0"/>
            </a:endParaRPr>
          </a:p>
        </p:txBody>
      </p:sp>
    </p:spTree>
    <p:extLst>
      <p:ext uri="{BB962C8B-B14F-4D97-AF65-F5344CB8AC3E}">
        <p14:creationId xmlns:p14="http://schemas.microsoft.com/office/powerpoint/2010/main" val="33593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9D2F-ECAF-4C92-ADB9-6294E464F258}"/>
              </a:ext>
            </a:extLst>
          </p:cNvPr>
          <p:cNvSpPr>
            <a:spLocks noGrp="1"/>
          </p:cNvSpPr>
          <p:nvPr>
            <p:ph type="title"/>
          </p:nvPr>
        </p:nvSpPr>
        <p:spPr>
          <a:xfrm>
            <a:off x="3354199" y="609601"/>
            <a:ext cx="9404723" cy="1097429"/>
          </a:xfrm>
        </p:spPr>
        <p:txBody>
          <a:bodyPr/>
          <a:lstStyle/>
          <a:p>
            <a:r>
              <a:rPr lang="en-GB" b="1" u="sng" dirty="0">
                <a:solidFill>
                  <a:schemeClr val="bg1"/>
                </a:solidFill>
                <a:latin typeface="Century Schoolbook" panose="02040604050505020304" pitchFamily="18" charset="0"/>
              </a:rPr>
              <a:t>Problem statement </a:t>
            </a:r>
            <a:endParaRPr lang="en-US" b="1" u="sng" dirty="0">
              <a:solidFill>
                <a:schemeClr val="bg1"/>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CDC5641D-8807-E2BA-33EA-3C7983219B6B}"/>
              </a:ext>
            </a:extLst>
          </p:cNvPr>
          <p:cNvSpPr>
            <a:spLocks noGrp="1"/>
          </p:cNvSpPr>
          <p:nvPr>
            <p:ph idx="1"/>
          </p:nvPr>
        </p:nvSpPr>
        <p:spPr>
          <a:xfrm>
            <a:off x="1850371" y="2130238"/>
            <a:ext cx="9168747" cy="4118161"/>
          </a:xfrm>
        </p:spPr>
        <p:txBody>
          <a:bodyPr>
            <a:noAutofit/>
          </a:bodyPr>
          <a:lstStyle/>
          <a:p>
            <a:pPr marL="0" indent="0">
              <a:buNone/>
            </a:pPr>
            <a:r>
              <a:rPr lang="en-GB" sz="3200" b="1" dirty="0">
                <a:latin typeface="Aptos Serif" panose="02020604070405020304" pitchFamily="18" charset="0"/>
                <a:cs typeface="Aptos Serif" panose="02020604070405020304" pitchFamily="18" charset="0"/>
              </a:rPr>
              <a:t>Salary analysis refers to the process of examining and evaluating an organization’s salary structure and compensation practices. Salary analysis helps organisations ensure that their compensation practices are fair, competitive, and aligned with both employee expectations and market conditions.</a:t>
            </a:r>
            <a:endParaRPr lang="en-US" sz="3200" b="1" dirty="0">
              <a:latin typeface="Aptos Serif" panose="02020604070405020304" pitchFamily="18" charset="0"/>
              <a:cs typeface="Aptos Serif" panose="02020604070405020304" pitchFamily="18" charset="0"/>
            </a:endParaRPr>
          </a:p>
        </p:txBody>
      </p:sp>
    </p:spTree>
    <p:extLst>
      <p:ext uri="{BB962C8B-B14F-4D97-AF65-F5344CB8AC3E}">
        <p14:creationId xmlns:p14="http://schemas.microsoft.com/office/powerpoint/2010/main" val="266227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6575-E8DD-35DE-89FA-492D3F0C8984}"/>
              </a:ext>
            </a:extLst>
          </p:cNvPr>
          <p:cNvSpPr>
            <a:spLocks noGrp="1"/>
          </p:cNvSpPr>
          <p:nvPr>
            <p:ph type="title"/>
          </p:nvPr>
        </p:nvSpPr>
        <p:spPr>
          <a:xfrm>
            <a:off x="3522289" y="609601"/>
            <a:ext cx="9404723" cy="1400530"/>
          </a:xfrm>
        </p:spPr>
        <p:txBody>
          <a:bodyPr/>
          <a:lstStyle/>
          <a:p>
            <a:r>
              <a:rPr lang="en-GB" b="1" u="sng" dirty="0">
                <a:solidFill>
                  <a:schemeClr val="bg1"/>
                </a:solidFill>
                <a:latin typeface="Century Schoolbook" panose="02040604050505020304" pitchFamily="18" charset="0"/>
              </a:rPr>
              <a:t>Project overview </a:t>
            </a:r>
            <a:endParaRPr lang="en-US" b="1" u="sng" dirty="0">
              <a:solidFill>
                <a:schemeClr val="bg1"/>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C11C0F28-359E-5FC9-E4FF-188015DC2B4A}"/>
              </a:ext>
            </a:extLst>
          </p:cNvPr>
          <p:cNvSpPr>
            <a:spLocks noGrp="1"/>
          </p:cNvSpPr>
          <p:nvPr>
            <p:ph idx="1"/>
          </p:nvPr>
        </p:nvSpPr>
        <p:spPr>
          <a:xfrm>
            <a:off x="748459" y="2750129"/>
            <a:ext cx="11088688" cy="4195481"/>
          </a:xfrm>
        </p:spPr>
        <p:txBody>
          <a:bodyPr>
            <a:normAutofit/>
          </a:bodyPr>
          <a:lstStyle/>
          <a:p>
            <a:pPr marL="0" indent="0">
              <a:buNone/>
            </a:pPr>
            <a:r>
              <a:rPr lang="en-GB" sz="3200" b="1" dirty="0">
                <a:latin typeface="Aptos Serif" panose="02020604070405020304" pitchFamily="18" charset="0"/>
                <a:cs typeface="Aptos Serif" panose="02020604070405020304" pitchFamily="18" charset="0"/>
              </a:rPr>
              <a:t>Salary analysis is made using employee id, department, salary level, employee type and work location.</a:t>
            </a:r>
            <a:endParaRPr lang="en-US" sz="3200" b="1" dirty="0">
              <a:latin typeface="Aptos Serif" panose="02020604070405020304" pitchFamily="18" charset="0"/>
              <a:cs typeface="Aptos Serif" panose="02020604070405020304" pitchFamily="18" charset="0"/>
            </a:endParaRPr>
          </a:p>
        </p:txBody>
      </p:sp>
    </p:spTree>
    <p:extLst>
      <p:ext uri="{BB962C8B-B14F-4D97-AF65-F5344CB8AC3E}">
        <p14:creationId xmlns:p14="http://schemas.microsoft.com/office/powerpoint/2010/main" val="40128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B541-DBB6-8F95-5129-9E453E67EB06}"/>
              </a:ext>
            </a:extLst>
          </p:cNvPr>
          <p:cNvSpPr>
            <a:spLocks noGrp="1"/>
          </p:cNvSpPr>
          <p:nvPr>
            <p:ph type="title"/>
          </p:nvPr>
        </p:nvSpPr>
        <p:spPr>
          <a:xfrm>
            <a:off x="2476405" y="609601"/>
            <a:ext cx="9404723" cy="1400530"/>
          </a:xfrm>
        </p:spPr>
        <p:txBody>
          <a:bodyPr/>
          <a:lstStyle/>
          <a:p>
            <a:r>
              <a:rPr lang="en-GB" b="1" u="sng" dirty="0">
                <a:solidFill>
                  <a:schemeClr val="bg1"/>
                </a:solidFill>
                <a:latin typeface="Century Schoolbook" panose="02040604050505020304" pitchFamily="18" charset="0"/>
              </a:rPr>
              <a:t>Who are the end user?</a:t>
            </a:r>
            <a:endParaRPr lang="en-US" b="1" u="sng" dirty="0">
              <a:solidFill>
                <a:schemeClr val="bg1"/>
              </a:solidFill>
              <a:latin typeface="Century Schoolbook" panose="02040604050505020304" pitchFamily="18" charset="0"/>
            </a:endParaRPr>
          </a:p>
        </p:txBody>
      </p:sp>
      <p:pic>
        <p:nvPicPr>
          <p:cNvPr id="4" name="Content Placeholder 3">
            <a:extLst>
              <a:ext uri="{FF2B5EF4-FFF2-40B4-BE49-F238E27FC236}">
                <a16:creationId xmlns:a16="http://schemas.microsoft.com/office/drawing/2014/main" id="{7742F37E-9D58-0800-9488-54A361F0CC45}"/>
              </a:ext>
            </a:extLst>
          </p:cNvPr>
          <p:cNvPicPr>
            <a:picLocks noGrp="1" noChangeAspect="1"/>
          </p:cNvPicPr>
          <p:nvPr>
            <p:ph idx="1"/>
          </p:nvPr>
        </p:nvPicPr>
        <p:blipFill>
          <a:blip r:embed="rId2"/>
          <a:stretch>
            <a:fillRect/>
          </a:stretch>
        </p:blipFill>
        <p:spPr>
          <a:xfrm>
            <a:off x="3011115" y="2292003"/>
            <a:ext cx="5654768" cy="3195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5944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B064-589B-4D79-B5AD-2BCDAA322578}"/>
              </a:ext>
            </a:extLst>
          </p:cNvPr>
          <p:cNvSpPr>
            <a:spLocks noGrp="1"/>
          </p:cNvSpPr>
          <p:nvPr>
            <p:ph type="title"/>
          </p:nvPr>
        </p:nvSpPr>
        <p:spPr>
          <a:xfrm>
            <a:off x="1103312" y="478865"/>
            <a:ext cx="9403742" cy="1443317"/>
          </a:xfrm>
        </p:spPr>
        <p:txBody>
          <a:bodyPr/>
          <a:lstStyle/>
          <a:p>
            <a:pPr algn="ctr"/>
            <a:r>
              <a:rPr lang="en-GB" b="1" u="sng" dirty="0">
                <a:solidFill>
                  <a:schemeClr val="bg1"/>
                </a:solidFill>
                <a:latin typeface="Century Schoolbook" panose="02040604050505020304" pitchFamily="18" charset="0"/>
              </a:rPr>
              <a:t>Our solution and its value          proposition </a:t>
            </a:r>
            <a:endParaRPr lang="en-US" b="1" u="sng" dirty="0">
              <a:solidFill>
                <a:schemeClr val="bg1"/>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98D4AF79-AF9E-CC06-5E6F-04D2FC3967A7}"/>
              </a:ext>
            </a:extLst>
          </p:cNvPr>
          <p:cNvSpPr>
            <a:spLocks noGrp="1"/>
          </p:cNvSpPr>
          <p:nvPr>
            <p:ph idx="1"/>
          </p:nvPr>
        </p:nvSpPr>
        <p:spPr>
          <a:xfrm>
            <a:off x="1103312" y="2365937"/>
            <a:ext cx="10346764" cy="4492063"/>
          </a:xfrm>
        </p:spPr>
        <p:txBody>
          <a:bodyPr>
            <a:noAutofit/>
          </a:bodyPr>
          <a:lstStyle/>
          <a:p>
            <a:r>
              <a:rPr lang="en-GB" sz="2800" b="1" dirty="0">
                <a:latin typeface="Aptos Serif" panose="02020604070405020304" pitchFamily="18" charset="0"/>
                <a:cs typeface="Aptos Serif" panose="02020604070405020304" pitchFamily="18" charset="0"/>
              </a:rPr>
              <a:t>Conditional formatting: It is a excel feature that is used to apply specific formatting to cells or range of cells in certain criteria.
Sort &amp; filter: It helps to organize and analyse data more effectively.
Pivot table: It is used to summarize and analyse the data.
Chart: It is used to represent the data in visualisation.</a:t>
            </a:r>
            <a:endParaRPr lang="en-US" sz="2800" b="1" dirty="0">
              <a:latin typeface="Aptos Serif" panose="02020604070405020304" pitchFamily="18" charset="0"/>
              <a:cs typeface="Aptos Serif" panose="02020604070405020304" pitchFamily="18" charset="0"/>
            </a:endParaRPr>
          </a:p>
        </p:txBody>
      </p:sp>
    </p:spTree>
    <p:extLst>
      <p:ext uri="{BB962C8B-B14F-4D97-AF65-F5344CB8AC3E}">
        <p14:creationId xmlns:p14="http://schemas.microsoft.com/office/powerpoint/2010/main" val="321676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77C3-D6E3-9E77-E3DF-CCC6170416A0}"/>
              </a:ext>
            </a:extLst>
          </p:cNvPr>
          <p:cNvSpPr>
            <a:spLocks noGrp="1"/>
          </p:cNvSpPr>
          <p:nvPr>
            <p:ph type="title"/>
          </p:nvPr>
        </p:nvSpPr>
        <p:spPr>
          <a:xfrm>
            <a:off x="1881793" y="490071"/>
            <a:ext cx="9404723" cy="854635"/>
          </a:xfrm>
        </p:spPr>
        <p:txBody>
          <a:bodyPr>
            <a:normAutofit/>
          </a:bodyPr>
          <a:lstStyle/>
          <a:p>
            <a:r>
              <a:rPr lang="en-GB" sz="4400" b="1" u="sng" dirty="0">
                <a:solidFill>
                  <a:schemeClr val="bg1"/>
                </a:solidFill>
                <a:latin typeface="Century Schoolbook" panose="02040604050505020304" pitchFamily="18" charset="0"/>
              </a:rPr>
              <a:t>Dataset description </a:t>
            </a:r>
            <a:endParaRPr lang="en-US" sz="4400" b="1" u="sng" dirty="0">
              <a:solidFill>
                <a:schemeClr val="bg1"/>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EFA95917-F4BF-0E58-1D81-AF7F1436CA60}"/>
              </a:ext>
            </a:extLst>
          </p:cNvPr>
          <p:cNvSpPr>
            <a:spLocks noGrp="1"/>
          </p:cNvSpPr>
          <p:nvPr>
            <p:ph idx="1"/>
          </p:nvPr>
        </p:nvSpPr>
        <p:spPr>
          <a:xfrm>
            <a:off x="1290076" y="1699559"/>
            <a:ext cx="10588159" cy="5378823"/>
          </a:xfrm>
        </p:spPr>
        <p:txBody>
          <a:bodyPr>
            <a:noAutofit/>
          </a:bodyPr>
          <a:lstStyle/>
          <a:p>
            <a:pPr marL="0" indent="0">
              <a:buNone/>
            </a:pPr>
            <a:r>
              <a:rPr lang="en-GB" sz="2800" b="1" dirty="0">
                <a:latin typeface="Aptos Serif" panose="02020604070405020304" pitchFamily="18" charset="0"/>
                <a:cs typeface="Aptos Serif" panose="02020604070405020304" pitchFamily="18" charset="0"/>
              </a:rPr>
              <a:t>Employee dataset: It is obtained from the edunet dashboard. </a:t>
            </a:r>
          </a:p>
          <a:p>
            <a:pPr marL="0" indent="0">
              <a:buNone/>
            </a:pPr>
            <a:r>
              <a:rPr lang="en-GB" sz="2800" b="1" dirty="0">
                <a:latin typeface="Aptos Serif" panose="02020604070405020304" pitchFamily="18" charset="0"/>
                <a:cs typeface="Aptos Serif" panose="02020604070405020304" pitchFamily="18" charset="0"/>
              </a:rPr>
              <a:t>It has 11 features. I have taken 5 features</a:t>
            </a:r>
          </a:p>
          <a:p>
            <a:r>
              <a:rPr lang="en-GB" sz="2800" b="1" dirty="0">
                <a:latin typeface="Aptos Serif" panose="02020604070405020304" pitchFamily="18" charset="0"/>
                <a:cs typeface="Aptos Serif" panose="02020604070405020304" pitchFamily="18" charset="0"/>
              </a:rPr>
              <a:t>Employee id: Numerical value
Name: Text type
Gender: Text type
Salary: Numerical values
Start date: Numerical value</a:t>
            </a:r>
            <a:endParaRPr lang="en-US" sz="2800" b="1" dirty="0">
              <a:latin typeface="Aptos Serif" panose="02020604070405020304" pitchFamily="18" charset="0"/>
              <a:cs typeface="Aptos Serif" panose="02020604070405020304" pitchFamily="18" charset="0"/>
            </a:endParaRPr>
          </a:p>
        </p:txBody>
      </p:sp>
    </p:spTree>
    <p:extLst>
      <p:ext uri="{BB962C8B-B14F-4D97-AF65-F5344CB8AC3E}">
        <p14:creationId xmlns:p14="http://schemas.microsoft.com/office/powerpoint/2010/main" val="309439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2B3-C857-9CC8-01BE-492B64B54056}"/>
              </a:ext>
            </a:extLst>
          </p:cNvPr>
          <p:cNvSpPr>
            <a:spLocks noGrp="1"/>
          </p:cNvSpPr>
          <p:nvPr>
            <p:ph type="title"/>
          </p:nvPr>
        </p:nvSpPr>
        <p:spPr>
          <a:xfrm>
            <a:off x="1393638" y="910291"/>
            <a:ext cx="9404723" cy="471768"/>
          </a:xfrm>
        </p:spPr>
        <p:txBody>
          <a:bodyPr>
            <a:noAutofit/>
          </a:bodyPr>
          <a:lstStyle/>
          <a:p>
            <a:pPr algn="ctr"/>
            <a:r>
              <a:rPr lang="en-GB" b="1" u="sng" dirty="0">
                <a:solidFill>
                  <a:schemeClr val="bg1"/>
                </a:solidFill>
                <a:latin typeface="Century Schoolbook" panose="02040604050505020304" pitchFamily="18" charset="0"/>
              </a:rPr>
              <a:t>The “WOW” in our solution </a:t>
            </a:r>
            <a:endParaRPr lang="en-US" b="1" u="sng" dirty="0">
              <a:solidFill>
                <a:schemeClr val="bg1"/>
              </a:solidFill>
              <a:latin typeface="Century Schoolbook" panose="02040604050505020304" pitchFamily="18" charset="0"/>
            </a:endParaRPr>
          </a:p>
        </p:txBody>
      </p:sp>
      <p:sp>
        <p:nvSpPr>
          <p:cNvPr id="5" name="Content Placeholder 4">
            <a:extLst>
              <a:ext uri="{FF2B5EF4-FFF2-40B4-BE49-F238E27FC236}">
                <a16:creationId xmlns:a16="http://schemas.microsoft.com/office/drawing/2014/main" id="{15C4C9CB-7F48-166E-D3E9-67E6411D2993}"/>
              </a:ext>
            </a:extLst>
          </p:cNvPr>
          <p:cNvSpPr>
            <a:spLocks noGrp="1"/>
          </p:cNvSpPr>
          <p:nvPr>
            <p:ph idx="1"/>
          </p:nvPr>
        </p:nvSpPr>
        <p:spPr>
          <a:xfrm>
            <a:off x="805328" y="2316069"/>
            <a:ext cx="10581343" cy="2225861"/>
          </a:xfrm>
        </p:spPr>
        <p:txBody>
          <a:bodyPr/>
          <a:lstStyle/>
          <a:p>
            <a:pPr marL="0" indent="0">
              <a:buNone/>
            </a:pPr>
            <a:r>
              <a:rPr lang="en-GB" sz="2800" b="1" dirty="0">
                <a:latin typeface="Aptos Serif" panose="02020604070405020304" pitchFamily="18" charset="0"/>
                <a:cs typeface="Aptos Serif" panose="02020604070405020304" pitchFamily="18" charset="0"/>
              </a:rPr>
              <a:t>We used the formula for salary analysis is: </a:t>
            </a:r>
          </a:p>
          <a:p>
            <a:pPr marL="0" indent="0">
              <a:buNone/>
            </a:pPr>
            <a:endParaRPr lang="en-GB" dirty="0"/>
          </a:p>
          <a:p>
            <a:pPr marL="0" indent="0">
              <a:buNone/>
            </a:pPr>
            <a:r>
              <a:rPr lang="en-GB" sz="2400" b="1" dirty="0">
                <a:latin typeface="Aptos Serif" panose="02020604070405020304" pitchFamily="18" charset="0"/>
                <a:cs typeface="Aptos Serif" panose="02020604070405020304" pitchFamily="18" charset="0"/>
              </a:rPr>
              <a:t>=IFS(Z8&gt;=5, “VERYHIGH”, Z8&gt;=, “HIGH”, Z8&gt;=3, “MED”, TRUE, “LOW”)</a:t>
            </a:r>
            <a:endParaRPr lang="en-US" sz="2400" b="1" dirty="0">
              <a:latin typeface="Aptos Serif" panose="02020604070405020304" pitchFamily="18" charset="0"/>
              <a:cs typeface="Aptos Serif" panose="02020604070405020304" pitchFamily="18" charset="0"/>
            </a:endParaRPr>
          </a:p>
        </p:txBody>
      </p:sp>
    </p:spTree>
    <p:extLst>
      <p:ext uri="{BB962C8B-B14F-4D97-AF65-F5344CB8AC3E}">
        <p14:creationId xmlns:p14="http://schemas.microsoft.com/office/powerpoint/2010/main" val="805974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ANALYSIS USING EXCEL </vt:lpstr>
      <vt:lpstr>Project title</vt:lpstr>
      <vt:lpstr>Agenda</vt:lpstr>
      <vt:lpstr>Problem statement </vt:lpstr>
      <vt:lpstr>Project overview </vt:lpstr>
      <vt:lpstr>Who are the end user?</vt:lpstr>
      <vt:lpstr>Our solution and its value          proposition </vt:lpstr>
      <vt:lpstr>Dataset description </vt:lpstr>
      <vt:lpstr>The “WOW” in our solution </vt:lpstr>
      <vt:lpstr>Modelling </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hasmathulhaseena01015@gmail.com</dc:creator>
  <cp:lastModifiedBy>hasmathulhaseena01015@gmail.com</cp:lastModifiedBy>
  <cp:revision>3</cp:revision>
  <dcterms:created xsi:type="dcterms:W3CDTF">2024-08-28T03:38:59Z</dcterms:created>
  <dcterms:modified xsi:type="dcterms:W3CDTF">2024-08-28T05:48:32Z</dcterms:modified>
</cp:coreProperties>
</file>