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6" r:id="rId7"/>
    <p:sldId id="261" r:id="rId8"/>
    <p:sldId id="262" r:id="rId9"/>
    <p:sldId id="275" r:id="rId10"/>
    <p:sldId id="264" r:id="rId11"/>
    <p:sldId id="265" r:id="rId12"/>
    <p:sldId id="268" r:id="rId13"/>
    <p:sldId id="269" r:id="rId14"/>
    <p:sldId id="267"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7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410200" cy="2432717"/>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panose="020B0603020202020204"/>
                <a:cs typeface="Trebuchet MS" panose="020B0603020202020204"/>
              </a:rPr>
              <a:t>Ahamed Alufar</a:t>
            </a:r>
          </a:p>
          <a:p>
            <a:pPr marL="12700">
              <a:lnSpc>
                <a:spcPct val="100000"/>
              </a:lnSpc>
              <a:spcBef>
                <a:spcPts val="130"/>
              </a:spcBef>
            </a:pPr>
            <a:r>
              <a:rPr lang="en-US" sz="2000" dirty="0">
                <a:latin typeface="Trebuchet MS" panose="020B0603020202020204"/>
                <a:cs typeface="Trebuchet MS" panose="020B0603020202020204"/>
              </a:rPr>
              <a:t>2021506008	</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a:t>DATE:04/04/2024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0" indent="0">
              <a:buFont typeface="Arial" panose="020B0604020202020204" pitchFamily="34" charset="0"/>
              <a:buNone/>
            </a:pPr>
            <a:r>
              <a:rPr lang="en-US" sz="2800" dirty="0">
                <a:latin typeface="Times New Roman" panose="02020603050405020304" charset="0"/>
                <a:cs typeface="Times New Roman" panose="02020603050405020304" charset="0"/>
              </a:rPr>
              <a:t>Various classifiers and machine learning models such as logistic regression, decision trees, random forests, support vector machines (SVM), and gradient boosting will be utilized. These models will analyze the dataset to identify patterns and relationships between student attributes and academic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 Box 9"/>
          <p:cNvSpPr txBox="1"/>
          <p:nvPr/>
        </p:nvSpPr>
        <p:spPr>
          <a:xfrm>
            <a:off x="838200" y="1765299"/>
            <a:ext cx="6805295" cy="231457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The results showcase the accuracy and effectiveness of each model in predicting factors influencing student grades. Visual aids like graphs and confusion matrices provide insights into model performance and the significance of different factors.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5" name="Content Placeholder 14">
            <a:extLst>
              <a:ext uri="{FF2B5EF4-FFF2-40B4-BE49-F238E27FC236}">
                <a16:creationId xmlns:a16="http://schemas.microsoft.com/office/drawing/2014/main" id="{2DA96E8C-749D-0EE0-7108-BF105F404D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43000" y="1456968"/>
            <a:ext cx="6324600" cy="448984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5" name="Content Placeholder 4">
            <a:extLst>
              <a:ext uri="{FF2B5EF4-FFF2-40B4-BE49-F238E27FC236}">
                <a16:creationId xmlns:a16="http://schemas.microsoft.com/office/drawing/2014/main" id="{941B1077-BE9A-3BDE-8FFA-F970B44B83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79104" y="1577975"/>
            <a:ext cx="654089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r>
              <a:rPr lang="en-US" sz="2400" dirty="0"/>
              <a:t>Through the application of classifiers and machine learning models on the dataset, this project successfully identifies key factors impacting student grades. The results obtained offer valuable insights for educational stakeholders to make informed decisions and implement targeted interventions to enhance student performance and educational outcomes.</a:t>
            </a:r>
          </a:p>
        </p:txBody>
      </p:sp>
      <p:sp>
        <p:nvSpPr>
          <p:cNvPr id="2" name="Text Box 1"/>
          <p:cNvSpPr txBox="1"/>
          <p:nvPr/>
        </p:nvSpPr>
        <p:spPr>
          <a:xfrm>
            <a:off x="914400" y="5410200"/>
            <a:ext cx="8047355" cy="646331"/>
          </a:xfrm>
          <a:prstGeom prst="rect">
            <a:avLst/>
          </a:prstGeom>
          <a:noFill/>
        </p:spPr>
        <p:txBody>
          <a:bodyPr wrap="square" rtlCol="0">
            <a:spAutoFit/>
          </a:bodyPr>
          <a:lstStyle/>
          <a:p>
            <a:endParaRPr lang="en-US" dirty="0"/>
          </a:p>
          <a:p>
            <a:r>
              <a:rPr lang="en-US" b="1" dirty="0">
                <a:sym typeface="+mn-ea"/>
              </a:rPr>
              <a:t>GITHUB </a:t>
            </a:r>
            <a:r>
              <a:rPr lang="en-US" b="1" err="1">
                <a:sym typeface="+mn-ea"/>
              </a:rPr>
              <a:t>LINK</a:t>
            </a:r>
            <a:r>
              <a:rPr lang="en-US" b="1">
                <a:sym typeface="+mn-ea"/>
              </a:rPr>
              <a:t>:</a:t>
            </a:r>
            <a:endParaRPr lang="en-US" b="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963941" y="1689735"/>
            <a:ext cx="6119495" cy="2359660"/>
          </a:xfrm>
          <a:prstGeom prst="rect">
            <a:avLst/>
          </a:prstGeom>
          <a:noFill/>
        </p:spPr>
        <p:txBody>
          <a:bodyPr wrap="square" rtlCol="0" anchor="t">
            <a:noAutofit/>
          </a:bodyPr>
          <a:lstStyle/>
          <a:p>
            <a:r>
              <a:rPr lang="en-US" altLang="en-IN" sz="3600" b="1" dirty="0"/>
              <a:t>"Enhancing Educational Outcomes: Analyzing Factors Affecting Student Grades Using Machine Learning</a:t>
            </a:r>
          </a:p>
        </p:txBody>
      </p:sp>
      <p:sp>
        <p:nvSpPr>
          <p:cNvPr id="2" name="Text Box 1"/>
          <p:cNvSpPr txBox="1"/>
          <p:nvPr/>
        </p:nvSpPr>
        <p:spPr>
          <a:xfrm>
            <a:off x="762000" y="5658167"/>
            <a:ext cx="8012183" cy="646331"/>
          </a:xfrm>
          <a:prstGeom prst="rect">
            <a:avLst/>
          </a:prstGeom>
          <a:noFill/>
        </p:spPr>
        <p:txBody>
          <a:bodyPr wrap="square" rtlCol="0">
            <a:spAutoFit/>
          </a:bodyPr>
          <a:lstStyle/>
          <a:p>
            <a:r>
              <a:rPr lang="en-US" b="1" dirty="0">
                <a:sym typeface="+mn-ea"/>
              </a:rPr>
              <a:t>GITHUB LINK:</a:t>
            </a:r>
            <a:endParaRPr lang="en-US" b="0" dirty="0">
              <a:sym typeface="+mn-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533400" y="1447801"/>
            <a:ext cx="7010400" cy="17526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The challenge is to analyze factors influencing students' grades using a dataset containing information such as student nationality, grade level, attendance, hours studied, and more. The goal is to employ various classifiers and machine learning models to accurately predict which factors significantly impact student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lstStyle/>
          <a:p>
            <a:r>
              <a:rPr lang="en-US" sz="3200" dirty="0">
                <a:latin typeface="Times New Roman" panose="02020603050405020304" charset="0"/>
                <a:cs typeface="Times New Roman" panose="02020603050405020304" charset="0"/>
              </a:rPr>
              <a:t>This project aims to analyze the impact of different factors on student grades by utilizing classifiers and machine learning models on a CSV dataset. Visual aids like graphs and confusion matrices will be employed to present the results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Explore and preprocess the dataset containing student information and factors potentially affecting grades.</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Implement and compare various classifiers and machine learning models to predict the factors influencing student grades accurately.</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Create visual aids such as graphs and confusion matrices to visualize and interpret the results effectively.</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Evaluate the performance of each model based on metrics like accuracy, precision, recall, and F1-score.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914400" y="1507806"/>
            <a:ext cx="6332220" cy="2565400"/>
          </a:xfrm>
          <a:prstGeom prst="rect">
            <a:avLst/>
          </a:prstGeom>
          <a:noFill/>
        </p:spPr>
        <p:txBody>
          <a:bodyPr wrap="square" rtlCol="0" anchor="t">
            <a:noAutofit/>
          </a:bodyPr>
          <a:lstStyle/>
          <a:p>
            <a:pPr marL="0" indent="0">
              <a:buFont typeface="Arial" panose="020B0604020202020204" pitchFamily="34" charset="0"/>
              <a:buNone/>
            </a:pPr>
            <a:r>
              <a:rPr lang="en-US" sz="3200" dirty="0">
                <a:latin typeface="Times New Roman" panose="02020603050405020304" charset="0"/>
                <a:cs typeface="Times New Roman" panose="02020603050405020304" charset="0"/>
              </a:rPr>
              <a:t>Educational institutions, administrators, educators, and policymakers seeking insights into factors impacting student performance and aiming to improve educational outcomes.</a:t>
            </a:r>
          </a:p>
        </p:txBody>
      </p:sp>
      <p:sp>
        <p:nvSpPr>
          <p:cNvPr id="9" name="Rectangle 2">
            <a:extLst>
              <a:ext uri="{FF2B5EF4-FFF2-40B4-BE49-F238E27FC236}">
                <a16:creationId xmlns:a16="http://schemas.microsoft.com/office/drawing/2014/main" id="{C7CEC581-D311-EAD7-FEE9-1060CD3F103E}"/>
              </a:ext>
            </a:extLst>
          </p:cNvPr>
          <p:cNvSpPr>
            <a:spLocks noChangeArrowheads="1"/>
          </p:cNvSpPr>
          <p:nvPr/>
        </p:nvSpPr>
        <p:spPr bwMode="auto">
          <a:xfrm>
            <a:off x="0" y="0"/>
            <a:ext cx="19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By employing classifiers and machine learning models on the dataset, this project offers a data-driven approach to identify factors affecting student grades accurately. Visual aids enhance comprehension and facilitate decision-making for educational stakeholders, ultimately leading to targeted interventions and improved student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charset="0"/>
                <a:cs typeface="Times New Roman" panose="02020603050405020304" charset="0"/>
              </a:rPr>
              <a:t>THE WOW IN SOLUTION</a:t>
            </a:r>
          </a:p>
          <a:p>
            <a:endParaRPr lang="en-US" sz="4400" b="1" dirty="0">
              <a:latin typeface="Times New Roman" panose="02020603050405020304" charset="0"/>
              <a:cs typeface="Times New Roman" panose="02020603050405020304" charset="0"/>
            </a:endParaRPr>
          </a:p>
          <a:p>
            <a:endParaRPr lang="en-US" sz="1200" b="1" dirty="0">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EF27C53-6B67-EF6C-419A-ECCB4597AD7E}"/>
              </a:ext>
            </a:extLst>
          </p:cNvPr>
          <p:cNvSpPr txBox="1"/>
          <p:nvPr/>
        </p:nvSpPr>
        <p:spPr>
          <a:xfrm>
            <a:off x="685800" y="1219200"/>
            <a:ext cx="7315200" cy="4154984"/>
          </a:xfrm>
          <a:prstGeom prst="rect">
            <a:avLst/>
          </a:prstGeom>
          <a:noFill/>
        </p:spPr>
        <p:txBody>
          <a:bodyPr wrap="square" rtlCol="0">
            <a:spAutoFit/>
          </a:bodyPr>
          <a:lstStyle/>
          <a:p>
            <a:r>
              <a:rPr lang="en-US" sz="2400" dirty="0"/>
              <a:t>Unraveling the Mysteries of Academic Achievement: Employing Machine Learning to Illuminate the Path to Student Success. Dive into the Depths of Data to Uncover Hidden Insights and Transform Educational Outcomes. Witness the Power of Predictive Analytics as it Unveils the Factors Shaping Student Grades. Experience the Thrill of Discovery as Machine Learning Unlocks the Key to Academic Excellence. Elevate Educational Practices and Empower Students with Data-Driven Strategies for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543</Words>
  <Application>Microsoft Office PowerPoint</Application>
  <PresentationFormat>Widescreen</PresentationFormat>
  <Paragraphs>61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PowerPoint Presentation</vt:lpstr>
      <vt:lpstr>MODELLING</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Ahamed Alufar</cp:lastModifiedBy>
  <cp:revision>19</cp:revision>
  <dcterms:created xsi:type="dcterms:W3CDTF">2024-04-01T04:29:00Z</dcterms:created>
  <dcterms:modified xsi:type="dcterms:W3CDTF">2024-04-05T04:22:39Z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