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74625"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555454" cy="3372913"/>
          </a:xfrm>
        </p:spPr>
        <p:txBody>
          <a:bodyPr>
            <a:normAutofit/>
          </a:bodyPr>
          <a:lstStyle/>
          <a:p>
            <a:r>
              <a:rPr lang="en-IN" sz="4400" dirty="0" err="1">
                <a:solidFill>
                  <a:schemeClr val="tx1"/>
                </a:solidFill>
                <a:effectLst/>
                <a:latin typeface="Arial" panose="020B0604020202020204" pitchFamily="34" charset="0"/>
                <a:ea typeface="Arial" panose="020B0604020202020204" pitchFamily="34" charset="0"/>
              </a:rPr>
              <a:t>Analyzing</a:t>
            </a:r>
            <a:r>
              <a:rPr lang="en-IN" sz="4400" dirty="0">
                <a:solidFill>
                  <a:schemeClr val="tx1"/>
                </a:solidFill>
                <a:effectLst/>
                <a:latin typeface="Arial" panose="020B0604020202020204" pitchFamily="34" charset="0"/>
                <a:ea typeface="Arial" panose="020B0604020202020204" pitchFamily="34" charset="0"/>
              </a:rPr>
              <a:t> Amazon Sales data</a:t>
            </a:r>
            <a:endParaRPr lang="en-US" sz="4400" dirty="0">
              <a:solidFill>
                <a:schemeClr val="tx1"/>
              </a:solidFill>
            </a:endParaRP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C6BE-3C06-729B-F6CD-667C5A1142E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42C6F0-4C55-BBB8-8E04-C4954DE98E51}"/>
              </a:ext>
            </a:extLst>
          </p:cNvPr>
          <p:cNvSpPr>
            <a:spLocks noGrp="1"/>
          </p:cNvSpPr>
          <p:nvPr>
            <p:ph idx="1"/>
          </p:nvPr>
        </p:nvSpPr>
        <p:spPr/>
        <p:txBody>
          <a:bodyPr/>
          <a:lstStyle/>
          <a:p>
            <a:r>
              <a:rPr lang="en-US" dirty="0"/>
              <a:t>In today’s rapidly evolving e-commerce landscape, Amazon stands out as a global giant, driving significant shifts in consumer behavior and market dynamics. As a leading online marketplace, Amazon’s vast sales data offers invaluable insights into purchasing patterns, market trends, and business performance. Analyzing this data is crucial for understanding the factors that influence sales, optimizing inventory management, and formulating effective marketing strategies.</a:t>
            </a:r>
            <a:endParaRPr lang="en-IN" dirty="0"/>
          </a:p>
        </p:txBody>
      </p:sp>
    </p:spTree>
    <p:extLst>
      <p:ext uri="{BB962C8B-B14F-4D97-AF65-F5344CB8AC3E}">
        <p14:creationId xmlns:p14="http://schemas.microsoft.com/office/powerpoint/2010/main" val="249970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E3628-A1D2-E276-BAEC-A948C5E84114}"/>
              </a:ext>
            </a:extLst>
          </p:cNvPr>
          <p:cNvSpPr>
            <a:spLocks noGrp="1"/>
          </p:cNvSpPr>
          <p:nvPr>
            <p:ph idx="1"/>
          </p:nvPr>
        </p:nvSpPr>
        <p:spPr>
          <a:xfrm>
            <a:off x="913795" y="606490"/>
            <a:ext cx="10353762" cy="5184709"/>
          </a:xfrm>
        </p:spPr>
        <p:txBody>
          <a:bodyPr/>
          <a:lstStyle/>
          <a:p>
            <a:r>
              <a:rPr lang="en-US" dirty="0"/>
              <a:t>This analysis delves into Amazon's sales data to uncover key trends and patterns that can inform strategic decision-making. By examining metrics such as sales volume, customer demographics, product categories, and seasonal fluctuations, we aim to gain a comprehensive understanding of how various elements contribute to Amazon's sales performance. Our objective is to provide actionable insights that can help businesses and stakeholders leverage this information to enhance their market positioning and drive growth.</a:t>
            </a:r>
            <a:endParaRPr lang="en-IN" dirty="0"/>
          </a:p>
        </p:txBody>
      </p:sp>
    </p:spTree>
    <p:extLst>
      <p:ext uri="{BB962C8B-B14F-4D97-AF65-F5344CB8AC3E}">
        <p14:creationId xmlns:p14="http://schemas.microsoft.com/office/powerpoint/2010/main" val="113483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64B7-D331-0A8C-7BB1-0C7794295B1C}"/>
              </a:ext>
            </a:extLst>
          </p:cNvPr>
          <p:cNvSpPr>
            <a:spLocks noGrp="1"/>
          </p:cNvSpPr>
          <p:nvPr>
            <p:ph type="title"/>
          </p:nvPr>
        </p:nvSpPr>
        <p:spPr/>
        <p:txBody>
          <a:bodyPr/>
          <a:lstStyle/>
          <a:p>
            <a:r>
              <a:rPr lang="en-IN" dirty="0"/>
              <a:t>TECHNIQUES</a:t>
            </a:r>
          </a:p>
        </p:txBody>
      </p:sp>
      <p:sp>
        <p:nvSpPr>
          <p:cNvPr id="3" name="Content Placeholder 2">
            <a:extLst>
              <a:ext uri="{FF2B5EF4-FFF2-40B4-BE49-F238E27FC236}">
                <a16:creationId xmlns:a16="http://schemas.microsoft.com/office/drawing/2014/main" id="{9201FF2B-D380-A511-3A3E-EC212206C744}"/>
              </a:ext>
            </a:extLst>
          </p:cNvPr>
          <p:cNvSpPr>
            <a:spLocks noGrp="1"/>
          </p:cNvSpPr>
          <p:nvPr>
            <p:ph idx="1"/>
          </p:nvPr>
        </p:nvSpPr>
        <p:spPr/>
        <p:txBody>
          <a:bodyPr/>
          <a:lstStyle/>
          <a:p>
            <a:r>
              <a:rPr lang="en-US" b="1" dirty="0"/>
              <a:t>Monthly Analysis</a:t>
            </a:r>
            <a:r>
              <a:rPr lang="en-US" dirty="0"/>
              <a:t>: Track sales figures month-by-month to identify seasonal trends, month-to-month growth rates, and monthly performance metrics. Utilize line charts and bar graphs for visualization.</a:t>
            </a:r>
          </a:p>
          <a:p>
            <a:r>
              <a:rPr lang="en-US" b="1" dirty="0"/>
              <a:t>Yearly Analysis</a:t>
            </a:r>
            <a:r>
              <a:rPr lang="en-US" dirty="0"/>
              <a:t>: Examine sales data on an annual basis to understand long-term trends, year-over-year growth, and overall market shifts. Aggregate data to reveal yearly patterns and performance.</a:t>
            </a:r>
            <a:endParaRPr lang="en-IN" dirty="0"/>
          </a:p>
        </p:txBody>
      </p:sp>
    </p:spTree>
    <p:extLst>
      <p:ext uri="{BB962C8B-B14F-4D97-AF65-F5344CB8AC3E}">
        <p14:creationId xmlns:p14="http://schemas.microsoft.com/office/powerpoint/2010/main" val="357519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81E77-573C-1D57-0A39-E37341277DA8}"/>
              </a:ext>
            </a:extLst>
          </p:cNvPr>
          <p:cNvSpPr>
            <a:spLocks noGrp="1"/>
          </p:cNvSpPr>
          <p:nvPr>
            <p:ph idx="1"/>
          </p:nvPr>
        </p:nvSpPr>
        <p:spPr>
          <a:xfrm>
            <a:off x="913795" y="606490"/>
            <a:ext cx="10353762" cy="5184709"/>
          </a:xfrm>
        </p:spPr>
        <p:txBody>
          <a:bodyPr/>
          <a:lstStyle/>
          <a:p>
            <a:r>
              <a:rPr lang="en-IN" dirty="0"/>
              <a:t> </a:t>
            </a:r>
            <a:r>
              <a:rPr lang="en-US" b="1" dirty="0"/>
              <a:t>Month-Year Analysis</a:t>
            </a:r>
            <a:r>
              <a:rPr lang="en-US" dirty="0"/>
              <a:t>: Analyze sales data by combining month and year to identify patterns across specific months in different years. This helps in understanding how sales perform in specific months over multiple years, which can highlight seasonal changes or annual growth trends.</a:t>
            </a:r>
          </a:p>
          <a:p>
            <a:pPr marL="36900" indent="0">
              <a:buNone/>
            </a:pPr>
            <a:r>
              <a:rPr lang="en-US" dirty="0"/>
              <a:t>  These techniques can reveal detailed temporal insights and support strategic planning    based on time-specific trends and patterns.</a:t>
            </a:r>
            <a:endParaRPr lang="en-IN" dirty="0"/>
          </a:p>
        </p:txBody>
      </p:sp>
    </p:spTree>
    <p:extLst>
      <p:ext uri="{BB962C8B-B14F-4D97-AF65-F5344CB8AC3E}">
        <p14:creationId xmlns:p14="http://schemas.microsoft.com/office/powerpoint/2010/main" val="261781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59C8-8556-B680-D7C9-8646CFB4654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20DAF31-3DF9-9239-3F10-CB8137CE1BED}"/>
              </a:ext>
            </a:extLst>
          </p:cNvPr>
          <p:cNvSpPr>
            <a:spLocks noGrp="1"/>
          </p:cNvSpPr>
          <p:nvPr>
            <p:ph idx="1"/>
          </p:nvPr>
        </p:nvSpPr>
        <p:spPr/>
        <p:txBody>
          <a:bodyPr/>
          <a:lstStyle/>
          <a:p>
            <a:r>
              <a:rPr lang="en-IN" sz="1800" kern="100" dirty="0">
                <a:solidFill>
                  <a:schemeClr val="tx1"/>
                </a:solidFill>
                <a:effectLst/>
                <a:latin typeface="Arial" panose="020B0604020202020204" pitchFamily="34" charset="0"/>
                <a:ea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endParaRPr lang="en-IN" sz="1800" kern="100" dirty="0">
              <a:solidFill>
                <a:schemeClr val="tx1"/>
              </a:solidFill>
              <a:effectLst/>
              <a:latin typeface="Calibri" panose="020F0502020204030204" pitchFamily="34" charset="0"/>
              <a:ea typeface="Calibri" panose="020F0502020204030204" pitchFamily="34" charset="0"/>
            </a:endParaRPr>
          </a:p>
          <a:p>
            <a:pPr marL="6350" indent="-6350">
              <a:lnSpc>
                <a:spcPct val="107000"/>
              </a:lnSpc>
              <a:spcAft>
                <a:spcPts val="85"/>
              </a:spcAft>
            </a:pPr>
            <a:r>
              <a:rPr lang="en-IN" sz="1800" kern="100" dirty="0">
                <a:solidFill>
                  <a:schemeClr val="tx1"/>
                </a:solidFill>
                <a:effectLst/>
                <a:latin typeface="Arial" panose="020B0604020202020204" pitchFamily="34" charset="0"/>
                <a:ea typeface="Arial" panose="020B0604020202020204" pitchFamily="34" charset="0"/>
              </a:rPr>
              <a:t>Do ETL: Extract-Transform-Load some Amazon dataset and find for me</a:t>
            </a:r>
            <a:endParaRPr lang="en-IN" sz="1800" kern="100" dirty="0">
              <a:solidFill>
                <a:schemeClr val="tx1"/>
              </a:solidFill>
              <a:effectLst/>
              <a:latin typeface="Calibri" panose="020F0502020204030204" pitchFamily="34" charset="0"/>
              <a:ea typeface="Calibri" panose="020F0502020204030204" pitchFamily="34" charset="0"/>
            </a:endParaRPr>
          </a:p>
          <a:p>
            <a:pPr marL="6350" indent="-6350">
              <a:lnSpc>
                <a:spcPct val="107000"/>
              </a:lnSpc>
              <a:spcAft>
                <a:spcPts val="1430"/>
              </a:spcAft>
            </a:pPr>
            <a:r>
              <a:rPr lang="en-IN" sz="1800" kern="100" dirty="0">
                <a:solidFill>
                  <a:schemeClr val="tx1"/>
                </a:solidFill>
                <a:effectLst/>
                <a:latin typeface="Arial" panose="020B0604020202020204" pitchFamily="34" charset="0"/>
                <a:ea typeface="Arial" panose="020B0604020202020204" pitchFamily="34" charset="0"/>
              </a:rPr>
              <a:t>Sales-trend -&gt; month-wise, year-wise, </a:t>
            </a:r>
            <a:r>
              <a:rPr lang="en-IN" sz="1800" kern="100" dirty="0" err="1">
                <a:solidFill>
                  <a:schemeClr val="tx1"/>
                </a:solidFill>
                <a:effectLst/>
                <a:latin typeface="Arial" panose="020B0604020202020204" pitchFamily="34" charset="0"/>
                <a:ea typeface="Arial" panose="020B0604020202020204" pitchFamily="34" charset="0"/>
              </a:rPr>
              <a:t>yearly_month</a:t>
            </a:r>
            <a:r>
              <a:rPr lang="en-IN" sz="1800" kern="100" dirty="0">
                <a:solidFill>
                  <a:schemeClr val="tx1"/>
                </a:solidFill>
                <a:effectLst/>
                <a:latin typeface="Arial" panose="020B0604020202020204" pitchFamily="34" charset="0"/>
                <a:ea typeface="Arial" panose="020B0604020202020204" pitchFamily="34" charset="0"/>
              </a:rPr>
              <a:t>-wise</a:t>
            </a:r>
            <a:endParaRPr lang="en-IN" sz="1800" kern="100" dirty="0">
              <a:solidFill>
                <a:schemeClr val="tx1"/>
              </a:solidFill>
              <a:effectLst/>
              <a:latin typeface="Calibri" panose="020F0502020204030204" pitchFamily="34" charset="0"/>
              <a:ea typeface="Calibri" panose="020F0502020204030204" pitchFamily="34" charset="0"/>
            </a:endParaRPr>
          </a:p>
          <a:p>
            <a:pPr marL="36900" indent="0">
              <a:buNone/>
            </a:pPr>
            <a:endParaRPr lang="en-IN" dirty="0"/>
          </a:p>
        </p:txBody>
      </p:sp>
    </p:spTree>
    <p:extLst>
      <p:ext uri="{BB962C8B-B14F-4D97-AF65-F5344CB8AC3E}">
        <p14:creationId xmlns:p14="http://schemas.microsoft.com/office/powerpoint/2010/main" val="405471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29A9-D904-C98E-3D9B-ABDDEBB6E170}"/>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6FD73FB2-83D8-C1F5-BBC5-AAF941974DAD}"/>
              </a:ext>
            </a:extLst>
          </p:cNvPr>
          <p:cNvSpPr>
            <a:spLocks noGrp="1"/>
          </p:cNvSpPr>
          <p:nvPr>
            <p:ph idx="1"/>
          </p:nvPr>
        </p:nvSpPr>
        <p:spPr/>
        <p:txBody>
          <a:bodyPr/>
          <a:lstStyle/>
          <a:p>
            <a:r>
              <a:rPr lang="en-US" b="1" dirty="0"/>
              <a:t>Identifying Sales Trends</a:t>
            </a:r>
            <a:r>
              <a:rPr lang="en-US" dirty="0"/>
              <a:t>: Analyze month-wise, year-wise, and year-month-wise sales data to detect seasonal patterns, growth trajectories, and periodic fluctuations. This helps in forecasting future sales and planning inventory accordingly.</a:t>
            </a:r>
          </a:p>
          <a:p>
            <a:r>
              <a:rPr lang="en-US" b="1" dirty="0"/>
              <a:t>Understanding Customer Behavior</a:t>
            </a:r>
            <a:r>
              <a:rPr lang="en-US" dirty="0"/>
              <a:t>: Examine purchasing patterns and customer demographics to tailor marketing efforts, improve customer targeting, and enhance customer satisfaction.</a:t>
            </a:r>
            <a:endParaRPr lang="en-IN" dirty="0"/>
          </a:p>
        </p:txBody>
      </p:sp>
    </p:spTree>
    <p:extLst>
      <p:ext uri="{BB962C8B-B14F-4D97-AF65-F5344CB8AC3E}">
        <p14:creationId xmlns:p14="http://schemas.microsoft.com/office/powerpoint/2010/main" val="299467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BDFF6A-E527-8A86-223A-13A0C0D3B7E2}"/>
              </a:ext>
            </a:extLst>
          </p:cNvPr>
          <p:cNvSpPr>
            <a:spLocks noGrp="1"/>
          </p:cNvSpPr>
          <p:nvPr>
            <p:ph type="title"/>
          </p:nvPr>
        </p:nvSpPr>
        <p:spPr/>
        <p:txBody>
          <a:bodyPr/>
          <a:lstStyle/>
          <a:p>
            <a:r>
              <a:rPr lang="en-IN" dirty="0"/>
              <a:t>RESULT</a:t>
            </a:r>
          </a:p>
        </p:txBody>
      </p:sp>
      <p:sp>
        <p:nvSpPr>
          <p:cNvPr id="9" name="Content Placeholder 8">
            <a:extLst>
              <a:ext uri="{FF2B5EF4-FFF2-40B4-BE49-F238E27FC236}">
                <a16:creationId xmlns:a16="http://schemas.microsoft.com/office/drawing/2014/main" id="{CCB7B1CF-0E23-1EB2-4D6A-2762B73B5B49}"/>
              </a:ext>
            </a:extLst>
          </p:cNvPr>
          <p:cNvSpPr>
            <a:spLocks noGrp="1"/>
          </p:cNvSpPr>
          <p:nvPr>
            <p:ph idx="1"/>
          </p:nvPr>
        </p:nvSpPr>
        <p:spPr/>
        <p:txBody>
          <a:bodyPr/>
          <a:lstStyle/>
          <a:p>
            <a:r>
              <a:rPr lang="en-US" b="1" dirty="0"/>
              <a:t>Monthly Trends</a:t>
            </a:r>
            <a:r>
              <a:rPr lang="en-US" dirty="0"/>
              <a:t>: Identified patterns in sales across different months, highlighting peak seasons, low periods, and average monthly sales. For example, sales might peak during holiday seasons or summer months.</a:t>
            </a:r>
          </a:p>
          <a:p>
            <a:r>
              <a:rPr lang="en-US" b="1" dirty="0"/>
              <a:t>Yearly Trends</a:t>
            </a:r>
            <a:r>
              <a:rPr lang="en-US" dirty="0"/>
              <a:t>: Observed year-over-year growth or decline in sales. This can reveal long-term growth trends, the impact of economic conditions, or the effectiveness of annual strategies.</a:t>
            </a:r>
            <a:endParaRPr lang="en-IN" dirty="0"/>
          </a:p>
        </p:txBody>
      </p:sp>
    </p:spTree>
    <p:extLst>
      <p:ext uri="{BB962C8B-B14F-4D97-AF65-F5344CB8AC3E}">
        <p14:creationId xmlns:p14="http://schemas.microsoft.com/office/powerpoint/2010/main" val="290231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7AC82-AE38-F6BE-4795-215FF09EC8BD}"/>
              </a:ext>
            </a:extLst>
          </p:cNvPr>
          <p:cNvSpPr>
            <a:spLocks noGrp="1"/>
          </p:cNvSpPr>
          <p:nvPr>
            <p:ph idx="1"/>
          </p:nvPr>
        </p:nvSpPr>
        <p:spPr>
          <a:xfrm>
            <a:off x="913795" y="681136"/>
            <a:ext cx="10353762" cy="5110064"/>
          </a:xfrm>
        </p:spPr>
        <p:txBody>
          <a:bodyPr/>
          <a:lstStyle/>
          <a:p>
            <a:r>
              <a:rPr lang="en-US" b="1" dirty="0"/>
              <a:t>Yearly-Monthly Trends</a:t>
            </a:r>
            <a:r>
              <a:rPr lang="en-US" dirty="0"/>
              <a:t>: Analyzed sales data for specific months across multiple years to identify recurring seasonal trends or changes in consumer behavior over time.</a:t>
            </a:r>
            <a:endParaRPr lang="en-IN" dirty="0"/>
          </a:p>
        </p:txBody>
      </p:sp>
    </p:spTree>
    <p:extLst>
      <p:ext uri="{BB962C8B-B14F-4D97-AF65-F5344CB8AC3E}">
        <p14:creationId xmlns:p14="http://schemas.microsoft.com/office/powerpoint/2010/main" val="947600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{318BA039-DEEC-45CE-A5D6-94E7B65A3A1C}tf12214701_win32</Template>
  <TotalTime>21</TotalTime>
  <Words>500</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Goudy Old Style</vt:lpstr>
      <vt:lpstr>Wingdings 2</vt:lpstr>
      <vt:lpstr>SlateVTI</vt:lpstr>
      <vt:lpstr>Analyzing Amazon Sales data</vt:lpstr>
      <vt:lpstr>INTRODUCTION</vt:lpstr>
      <vt:lpstr>PowerPoint Presentation</vt:lpstr>
      <vt:lpstr>TECHNIQUES</vt:lpstr>
      <vt:lpstr>PowerPoint Presentation</vt:lpstr>
      <vt:lpstr>PROBLEM STATEMENT</vt:lpstr>
      <vt:lpstr>OBJECTIVES</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jumana haseen</dc:creator>
  <cp:lastModifiedBy>jumana haseen</cp:lastModifiedBy>
  <cp:revision>1</cp:revision>
  <dcterms:created xsi:type="dcterms:W3CDTF">2024-08-16T04:15:05Z</dcterms:created>
  <dcterms:modified xsi:type="dcterms:W3CDTF">2024-08-16T15:13:55Z</dcterms:modified>
</cp:coreProperties>
</file>