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293" r:id="rId6"/>
    <p:sldId id="294" r:id="rId7"/>
    <p:sldId id="295" r:id="rId8"/>
    <p:sldId id="296" r:id="rId9"/>
    <p:sldId id="297"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629103" y="550606"/>
            <a:ext cx="8625942" cy="2412719"/>
          </a:xfrm>
        </p:spPr>
        <p:txBody>
          <a:bodyPr>
            <a:normAutofit/>
          </a:bodyPr>
          <a:lstStyle/>
          <a:p>
            <a:r>
              <a:rPr lang="en-IN" sz="3600" dirty="0">
                <a:solidFill>
                  <a:schemeClr val="bg1"/>
                </a:solidFill>
              </a:rPr>
              <a:t>FIFA World Cup Analysis</a:t>
            </a:r>
            <a:endParaRPr lang="en-US" sz="3600" dirty="0">
              <a:solidFill>
                <a:schemeClr val="bg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CCFE-EB50-5A69-618F-348FA912462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45EE672-084B-A7A2-6CA9-5CD71881F27F}"/>
              </a:ext>
            </a:extLst>
          </p:cNvPr>
          <p:cNvSpPr>
            <a:spLocks noGrp="1"/>
          </p:cNvSpPr>
          <p:nvPr>
            <p:ph idx="1"/>
          </p:nvPr>
        </p:nvSpPr>
        <p:spPr/>
        <p:txBody>
          <a:bodyPr/>
          <a:lstStyle/>
          <a:p>
            <a:r>
              <a:rPr lang="en-US" dirty="0"/>
              <a:t>The FIFA World Cup, as one of the most prestigious and widely watched sporting events globally, offers a wealth of data that reflects not only the dynamics of international football but also broader cultural and economic trends. Analyzing World Cup data provides valuable insights into team performance, player statistics, match outcomes, and fan engagement. This analysis delves into various aspects of the tournament, from historical performance trends and key player contributions to the impact of matches on viewership and revenue.</a:t>
            </a:r>
          </a:p>
          <a:p>
            <a:r>
              <a:rPr lang="en-US" dirty="0"/>
              <a:t>By examining detailed metrics such as goals scored, win/loss ratios, and team strategies, as well as analyzing fan attendance and media coverage, this study aims to uncover patterns and trends that can inform future strategies for teams, organizers, and sponsors. The goal is to provide a comprehensive understanding of the World Cup's impact on the sport and its global audience, offering actionable insights that can enhance the strategic planning and execution of future tournaments.</a:t>
            </a:r>
            <a:endParaRPr lang="en-IN" dirty="0"/>
          </a:p>
        </p:txBody>
      </p:sp>
    </p:spTree>
    <p:extLst>
      <p:ext uri="{BB962C8B-B14F-4D97-AF65-F5344CB8AC3E}">
        <p14:creationId xmlns:p14="http://schemas.microsoft.com/office/powerpoint/2010/main" val="28882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5126-B705-63DA-4857-761663F83C11}"/>
              </a:ext>
            </a:extLst>
          </p:cNvPr>
          <p:cNvSpPr>
            <a:spLocks noGrp="1"/>
          </p:cNvSpPr>
          <p:nvPr>
            <p:ph type="title"/>
          </p:nvPr>
        </p:nvSpPr>
        <p:spPr/>
        <p:txBody>
          <a:bodyPr/>
          <a:lstStyle/>
          <a:p>
            <a:r>
              <a:rPr lang="en-IN" dirty="0"/>
              <a:t>TECHNIQUES</a:t>
            </a:r>
          </a:p>
        </p:txBody>
      </p:sp>
      <p:sp>
        <p:nvSpPr>
          <p:cNvPr id="3" name="Content Placeholder 2">
            <a:extLst>
              <a:ext uri="{FF2B5EF4-FFF2-40B4-BE49-F238E27FC236}">
                <a16:creationId xmlns:a16="http://schemas.microsoft.com/office/drawing/2014/main" id="{3A7DDFFB-1F6C-455F-B161-7E29B0E75D46}"/>
              </a:ext>
            </a:extLst>
          </p:cNvPr>
          <p:cNvSpPr>
            <a:spLocks noGrp="1"/>
          </p:cNvSpPr>
          <p:nvPr>
            <p:ph idx="1"/>
          </p:nvPr>
        </p:nvSpPr>
        <p:spPr/>
        <p:txBody>
          <a:bodyPr/>
          <a:lstStyle/>
          <a:p>
            <a:r>
              <a:rPr lang="en-US" b="1" dirty="0"/>
              <a:t>Descriptive Statistics</a:t>
            </a:r>
            <a:r>
              <a:rPr lang="en-US" dirty="0"/>
              <a:t>: Summarize key metrics such as goals scored, win/loss ratios, and player performance using mean, median, and standard deviation.</a:t>
            </a:r>
          </a:p>
          <a:p>
            <a:r>
              <a:rPr lang="en-US" b="1" dirty="0"/>
              <a:t>Match Analysis</a:t>
            </a:r>
            <a:r>
              <a:rPr lang="en-US" dirty="0"/>
              <a:t>: Evaluate individual match data, including possession stats, shots on goal, and tactical formations, to understand game dynamics and outcomes.</a:t>
            </a:r>
          </a:p>
          <a:p>
            <a:r>
              <a:rPr lang="en-US" b="1" dirty="0"/>
              <a:t>Performance Trends</a:t>
            </a:r>
            <a:r>
              <a:rPr lang="en-US" dirty="0"/>
              <a:t>: Analyze historical data to identify trends in team performance across different tournaments, such as improvement or decline over time.</a:t>
            </a:r>
          </a:p>
          <a:p>
            <a:r>
              <a:rPr lang="en-US" b="1" dirty="0"/>
              <a:t>Player Statistics</a:t>
            </a:r>
            <a:r>
              <a:rPr lang="en-US" dirty="0"/>
              <a:t>: Use detailed player data (goals, assists, and defensive actions) to assess individual contributions and highlight standout performers.</a:t>
            </a:r>
          </a:p>
        </p:txBody>
      </p:sp>
    </p:spTree>
    <p:extLst>
      <p:ext uri="{BB962C8B-B14F-4D97-AF65-F5344CB8AC3E}">
        <p14:creationId xmlns:p14="http://schemas.microsoft.com/office/powerpoint/2010/main" val="175524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F6E7-431C-0EEA-B8F5-7592944DD4F5}"/>
              </a:ext>
            </a:extLst>
          </p:cNvPr>
          <p:cNvSpPr>
            <a:spLocks noGrp="1"/>
          </p:cNvSpPr>
          <p:nvPr>
            <p:ph type="title"/>
          </p:nvPr>
        </p:nvSpPr>
        <p:spPr/>
        <p:txBody>
          <a:bodyPr/>
          <a:lstStyle/>
          <a:p>
            <a:r>
              <a:rPr lang="en-IN" dirty="0"/>
              <a:t>PROBLEM STATEMENTS</a:t>
            </a:r>
          </a:p>
        </p:txBody>
      </p:sp>
      <p:sp>
        <p:nvSpPr>
          <p:cNvPr id="3" name="Content Placeholder 2">
            <a:extLst>
              <a:ext uri="{FF2B5EF4-FFF2-40B4-BE49-F238E27FC236}">
                <a16:creationId xmlns:a16="http://schemas.microsoft.com/office/drawing/2014/main" id="{24F82307-3CB9-7B86-38E1-E1DB5E3CCA36}"/>
              </a:ext>
            </a:extLst>
          </p:cNvPr>
          <p:cNvSpPr>
            <a:spLocks noGrp="1"/>
          </p:cNvSpPr>
          <p:nvPr>
            <p:ph idx="1"/>
          </p:nvPr>
        </p:nvSpPr>
        <p:spPr/>
        <p:txBody>
          <a:bodyPr/>
          <a:lstStyle/>
          <a:p>
            <a:r>
              <a:rPr lang="en-US" dirty="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endParaRPr lang="en-IN" dirty="0"/>
          </a:p>
        </p:txBody>
      </p:sp>
    </p:spTree>
    <p:extLst>
      <p:ext uri="{BB962C8B-B14F-4D97-AF65-F5344CB8AC3E}">
        <p14:creationId xmlns:p14="http://schemas.microsoft.com/office/powerpoint/2010/main" val="124717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5BA6-DB9D-720C-D801-C970FBB23B5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2FC57D9-9173-9E51-7633-81221D408252}"/>
              </a:ext>
            </a:extLst>
          </p:cNvPr>
          <p:cNvSpPr>
            <a:spLocks noGrp="1"/>
          </p:cNvSpPr>
          <p:nvPr>
            <p:ph idx="1"/>
          </p:nvPr>
        </p:nvSpPr>
        <p:spPr/>
        <p:txBody>
          <a:bodyPr/>
          <a:lstStyle/>
          <a:p>
            <a:pPr marL="0" indent="0">
              <a:buNone/>
            </a:pPr>
            <a:r>
              <a:rPr lang="en-US" b="1" dirty="0"/>
              <a:t>Performance Evaluation</a:t>
            </a:r>
          </a:p>
          <a:p>
            <a:pPr>
              <a:buFont typeface="Arial" panose="020B0604020202020204" pitchFamily="34" charset="0"/>
              <a:buChar char="•"/>
            </a:pPr>
            <a:r>
              <a:rPr lang="en-US" b="1" dirty="0"/>
              <a:t>Team Performance</a:t>
            </a:r>
            <a:r>
              <a:rPr lang="en-US" dirty="0"/>
              <a:t>: Assess the performance of participating teams, including their win/loss records, goal-scoring efficiency, and defensive strength.</a:t>
            </a:r>
          </a:p>
          <a:p>
            <a:pPr>
              <a:buFont typeface="Arial" panose="020B0604020202020204" pitchFamily="34" charset="0"/>
              <a:buChar char="•"/>
            </a:pPr>
            <a:r>
              <a:rPr lang="en-US" b="1" dirty="0"/>
              <a:t>Player Contributions</a:t>
            </a:r>
            <a:r>
              <a:rPr lang="en-US" dirty="0"/>
              <a:t>: Analyze individual player statistics, such as goals, assists, and defensive actions, to identify standout players and key contributors.</a:t>
            </a:r>
          </a:p>
          <a:p>
            <a:pPr marL="0" indent="0">
              <a:buNone/>
            </a:pPr>
            <a:r>
              <a:rPr lang="en-US" b="1" dirty="0"/>
              <a:t>Trend Identification</a:t>
            </a:r>
          </a:p>
          <a:p>
            <a:pPr>
              <a:buFont typeface="Arial" panose="020B0604020202020204" pitchFamily="34" charset="0"/>
              <a:buChar char="•"/>
            </a:pPr>
            <a:r>
              <a:rPr lang="en-US" b="1" dirty="0"/>
              <a:t>Historical Trends</a:t>
            </a:r>
            <a:r>
              <a:rPr lang="en-US" dirty="0"/>
              <a:t>: Identify patterns and trends in team performance across different World Cup tournaments to understand how football has evolved over time.</a:t>
            </a:r>
          </a:p>
          <a:p>
            <a:pPr>
              <a:buFont typeface="Arial" panose="020B0604020202020204" pitchFamily="34" charset="0"/>
              <a:buChar char="•"/>
            </a:pPr>
            <a:r>
              <a:rPr lang="en-US" b="1" dirty="0"/>
              <a:t>Tournament Trends</a:t>
            </a:r>
            <a:r>
              <a:rPr lang="en-US" dirty="0"/>
              <a:t>: Examine trends within the current tournament, such as scoring patterns, team strategies, and emerging football styles.</a:t>
            </a:r>
          </a:p>
          <a:p>
            <a:endParaRPr lang="en-IN" dirty="0"/>
          </a:p>
        </p:txBody>
      </p:sp>
    </p:spTree>
    <p:extLst>
      <p:ext uri="{BB962C8B-B14F-4D97-AF65-F5344CB8AC3E}">
        <p14:creationId xmlns:p14="http://schemas.microsoft.com/office/powerpoint/2010/main" val="110202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00E77-6C1F-DAA2-18E0-358D615668F7}"/>
              </a:ext>
            </a:extLst>
          </p:cNvPr>
          <p:cNvSpPr>
            <a:spLocks noGrp="1"/>
          </p:cNvSpPr>
          <p:nvPr>
            <p:ph idx="1"/>
          </p:nvPr>
        </p:nvSpPr>
        <p:spPr>
          <a:xfrm>
            <a:off x="1066800" y="1248696"/>
            <a:ext cx="10058400" cy="4704047"/>
          </a:xfrm>
        </p:spPr>
        <p:txBody>
          <a:bodyPr/>
          <a:lstStyle/>
          <a:p>
            <a:pPr marL="0" indent="0">
              <a:buNone/>
            </a:pPr>
            <a:r>
              <a:rPr lang="en-US" b="1" dirty="0"/>
              <a:t>Predictive Insights</a:t>
            </a:r>
          </a:p>
          <a:p>
            <a:pPr>
              <a:buFont typeface="Arial" panose="020B0604020202020204" pitchFamily="34" charset="0"/>
              <a:buChar char="•"/>
            </a:pPr>
            <a:r>
              <a:rPr lang="en-US" b="1" dirty="0"/>
              <a:t>Outcome Forecasting</a:t>
            </a:r>
            <a:r>
              <a:rPr lang="en-US" dirty="0"/>
              <a:t>: Utilize historical data and current performance metrics to predict future match outcomes and potential tournament winners.</a:t>
            </a:r>
          </a:p>
          <a:p>
            <a:pPr>
              <a:buFont typeface="Arial" panose="020B0604020202020204" pitchFamily="34" charset="0"/>
              <a:buChar char="•"/>
            </a:pPr>
            <a:r>
              <a:rPr lang="en-US" b="1" dirty="0"/>
              <a:t>Strategic Recommendations</a:t>
            </a:r>
            <a:r>
              <a:rPr lang="en-US" dirty="0"/>
              <a:t>: Provide insights and recommendations for teams and coaches based on performance analysis and predictive modeling.</a:t>
            </a:r>
          </a:p>
          <a:p>
            <a:pPr marL="0" indent="0">
              <a:buNone/>
            </a:pPr>
            <a:r>
              <a:rPr lang="en-US" b="1" dirty="0"/>
              <a:t>Fan Engagement and Impact</a:t>
            </a:r>
          </a:p>
          <a:p>
            <a:pPr>
              <a:buFont typeface="Arial" panose="020B0604020202020204" pitchFamily="34" charset="0"/>
              <a:buChar char="•"/>
            </a:pPr>
            <a:r>
              <a:rPr lang="en-US" b="1" dirty="0"/>
              <a:t>Engagement Analysis</a:t>
            </a:r>
            <a:r>
              <a:rPr lang="en-US" dirty="0"/>
              <a:t>: Measure fan engagement through metrics such as ticket sales, viewership statistics, and social media activity to gauge interest and enthusiasm.</a:t>
            </a:r>
          </a:p>
          <a:p>
            <a:pPr>
              <a:buFont typeface="Arial" panose="020B0604020202020204" pitchFamily="34" charset="0"/>
              <a:buChar char="•"/>
            </a:pPr>
            <a:r>
              <a:rPr lang="en-US" b="1" dirty="0"/>
              <a:t>Economic Impact</a:t>
            </a:r>
            <a:r>
              <a:rPr lang="en-US" dirty="0"/>
              <a:t>: Assess the economic impact of the World Cup on host cities and countries, including tourism revenue, job creation, and infrastructure development.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4619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20C7-C2C5-D711-27CE-F4430C838BE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D1C5962F-CEE3-8F12-7C37-79096321EA5B}"/>
              </a:ext>
            </a:extLst>
          </p:cNvPr>
          <p:cNvSpPr>
            <a:spLocks noGrp="1"/>
          </p:cNvSpPr>
          <p:nvPr>
            <p:ph idx="1"/>
          </p:nvPr>
        </p:nvSpPr>
        <p:spPr/>
        <p:txBody>
          <a:bodyPr/>
          <a:lstStyle/>
          <a:p>
            <a:pPr marL="0" indent="0">
              <a:buNone/>
            </a:pPr>
            <a:r>
              <a:rPr lang="en-US" b="1" dirty="0"/>
              <a:t>Performance Metrics</a:t>
            </a:r>
          </a:p>
          <a:p>
            <a:pPr>
              <a:buFont typeface="Arial" panose="020B0604020202020204" pitchFamily="34" charset="0"/>
              <a:buChar char="•"/>
            </a:pPr>
            <a:r>
              <a:rPr lang="en-US" b="1" dirty="0"/>
              <a:t>Team Performance</a:t>
            </a:r>
            <a:r>
              <a:rPr lang="en-US" dirty="0"/>
              <a:t>: Identified top-performing teams based on match wins, goals scored, and defensive metrics. For example, the analysis might reveal that a particular team has a strong defensive record but struggles with goal-scoring efficiency.</a:t>
            </a:r>
          </a:p>
          <a:p>
            <a:pPr>
              <a:buFont typeface="Arial" panose="020B0604020202020204" pitchFamily="34" charset="0"/>
              <a:buChar char="•"/>
            </a:pPr>
            <a:r>
              <a:rPr lang="en-US" b="1" dirty="0"/>
              <a:t>Player Statistics</a:t>
            </a:r>
            <a:r>
              <a:rPr lang="en-US" dirty="0"/>
              <a:t>: Highlighted standout players with the highest goals, assists, or defensive actions. For instance, a player might be recognized for their significant contributions to their team's success.</a:t>
            </a:r>
          </a:p>
          <a:p>
            <a:pPr marL="0" indent="0">
              <a:buNone/>
            </a:pPr>
            <a:r>
              <a:rPr lang="en-US" b="1" dirty="0"/>
              <a:t>Trend Insights</a:t>
            </a:r>
          </a:p>
          <a:p>
            <a:pPr>
              <a:buFont typeface="Arial" panose="020B0604020202020204" pitchFamily="34" charset="0"/>
              <a:buChar char="•"/>
            </a:pPr>
            <a:r>
              <a:rPr lang="en-US" b="1" dirty="0"/>
              <a:t>Historical Trends</a:t>
            </a:r>
            <a:r>
              <a:rPr lang="en-US" dirty="0"/>
              <a:t>: Discovered patterns such as consistent strong performances from certain countries or shifts in football tactics over different tournaments.</a:t>
            </a:r>
          </a:p>
          <a:p>
            <a:pPr>
              <a:buFont typeface="Arial" panose="020B0604020202020204" pitchFamily="34" charset="0"/>
              <a:buChar char="•"/>
            </a:pPr>
            <a:r>
              <a:rPr lang="en-US" b="1" dirty="0"/>
              <a:t>Current Tournament Trends</a:t>
            </a:r>
            <a:r>
              <a:rPr lang="en-US" dirty="0"/>
              <a:t>: Identified trends such as an increase in goals per match or changes in dominant playing styles compared to previous tournaments.</a:t>
            </a:r>
          </a:p>
          <a:p>
            <a:endParaRPr lang="en-IN" dirty="0"/>
          </a:p>
        </p:txBody>
      </p:sp>
    </p:spTree>
    <p:extLst>
      <p:ext uri="{BB962C8B-B14F-4D97-AF65-F5344CB8AC3E}">
        <p14:creationId xmlns:p14="http://schemas.microsoft.com/office/powerpoint/2010/main" val="621401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{E2F86B44-6C45-4738-A1B4-FB5C9AB5A277}tf78829772_win32</Template>
  <TotalTime>23</TotalTime>
  <Words>748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Sagona Book</vt:lpstr>
      <vt:lpstr>Sagona ExtraLight</vt:lpstr>
      <vt:lpstr>SavonVTI</vt:lpstr>
      <vt:lpstr>FIFA World Cup Analysis</vt:lpstr>
      <vt:lpstr>INTRODUCTION</vt:lpstr>
      <vt:lpstr>TECHNIQUES</vt:lpstr>
      <vt:lpstr>PROBLEM STATEMENTS</vt:lpstr>
      <vt:lpstr>OBJECTIVES</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jumana haseen</dc:creator>
  <cp:lastModifiedBy>jumana haseen</cp:lastModifiedBy>
  <cp:revision>1</cp:revision>
  <dcterms:created xsi:type="dcterms:W3CDTF">2024-08-16T04:36:46Z</dcterms:created>
  <dcterms:modified xsi:type="dcterms:W3CDTF">2024-08-18T07:50:14Z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