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72" r:id="rId5"/>
    <p:sldId id="259" r:id="rId6"/>
    <p:sldId id="283" r:id="rId7"/>
    <p:sldId id="262" r:id="rId8"/>
    <p:sldId id="263" r:id="rId9"/>
    <p:sldId id="288" r:id="rId10"/>
    <p:sldId id="287" r:id="rId11"/>
    <p:sldId id="285" r:id="rId12"/>
    <p:sldId id="286" r:id="rId13"/>
    <p:sldId id="296" r:id="rId14"/>
    <p:sldId id="268" r:id="rId15"/>
    <p:sldId id="289" r:id="rId16"/>
    <p:sldId id="290" r:id="rId17"/>
    <p:sldId id="291" r:id="rId18"/>
    <p:sldId id="292" r:id="rId19"/>
    <p:sldId id="293" r:id="rId20"/>
    <p:sldId id="294" r:id="rId21"/>
    <p:sldId id="295" r:id="rId22"/>
    <p:sldId id="297" r:id="rId23"/>
    <p:sldId id="298"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SIGN LANGUAGE RECOGNITION USING MACHINE LEARNING</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r>
              <a:rPr lang="en-US" dirty="0">
                <a:solidFill>
                  <a:srgbClr val="000000"/>
                </a:solidFill>
                <a:latin typeface="ff1"/>
              </a:rPr>
              <a:t>l</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230C1-B72B-9F4B-AF25-63340795CC1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2100F3A-D5E7-2AE5-9D6C-00BFFD2D81B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E0E0ED7-2132-CF01-E522-19E1702C6926}"/>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7" name="Title 1">
            <a:extLst>
              <a:ext uri="{FF2B5EF4-FFF2-40B4-BE49-F238E27FC236}">
                <a16:creationId xmlns:a16="http://schemas.microsoft.com/office/drawing/2014/main" id="{1A714A95-687A-0BF3-4ECF-60C03FBDA7AB}"/>
              </a:ext>
            </a:extLst>
          </p:cNvPr>
          <p:cNvSpPr>
            <a:spLocks noGrp="1"/>
          </p:cNvSpPr>
          <p:nvPr>
            <p:ph idx="1"/>
          </p:nvPr>
        </p:nvSpPr>
        <p:spPr>
          <a:xfrm>
            <a:off x="576263" y="550863"/>
            <a:ext cx="9363075" cy="5227637"/>
          </a:xfrm>
        </p:spPr>
        <p:txBody>
          <a:bodyPr/>
          <a:lstStyle/>
          <a:p>
            <a:pPr marL="0" indent="0">
              <a:buNone/>
            </a:pPr>
            <a:r>
              <a:rPr lang="en-US" sz="2800" dirty="0">
                <a:latin typeface="Times New Roman" panose="02020603050405020304" pitchFamily="18" charset="0"/>
                <a:cs typeface="Times New Roman" panose="02020603050405020304" pitchFamily="18" charset="0"/>
              </a:rPr>
              <a:t>Module 4</a:t>
            </a:r>
          </a:p>
          <a:p>
            <a:pPr marL="0" indent="0">
              <a:buNone/>
            </a:pPr>
            <a:r>
              <a:rPr lang="en-US" sz="2800" dirty="0">
                <a:latin typeface="Times New Roman" panose="02020603050405020304" pitchFamily="18" charset="0"/>
                <a:cs typeface="Times New Roman" panose="02020603050405020304" pitchFamily="18" charset="0"/>
              </a:rPr>
              <a:t>Create sign :</a:t>
            </a:r>
          </a:p>
          <a:p>
            <a:pPr marL="0" indent="0">
              <a:buNone/>
            </a:pPr>
            <a:r>
              <a:rPr lang="en-IN" sz="2800" dirty="0">
                <a:latin typeface="Times New Roman" panose="02020603050405020304" pitchFamily="18" charset="0"/>
                <a:cs typeface="Times New Roman" panose="02020603050405020304" pitchFamily="18" charset="0"/>
              </a:rPr>
              <a:t>We can design as many different signs as we need in this modules</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a:latin typeface="Times New Roman" panose="02020603050405020304" pitchFamily="18" charset="0"/>
                <a:cs typeface="Times New Roman" panose="02020603050405020304" pitchFamily="18" charset="0"/>
              </a:rPr>
              <a:t>Module 5</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Developer:</a:t>
            </a:r>
          </a:p>
          <a:p>
            <a:pPr marL="0" indent="0">
              <a:buNone/>
            </a:pPr>
            <a:r>
              <a:rPr lang="en-IN" sz="2800" dirty="0">
                <a:latin typeface="Times New Roman" panose="02020603050405020304" pitchFamily="18" charset="0"/>
                <a:cs typeface="Times New Roman" panose="02020603050405020304" pitchFamily="18" charset="0"/>
              </a:rPr>
              <a:t>In this module all information about who is develop this project like author name</a:t>
            </a:r>
          </a:p>
          <a:p>
            <a:pPr marL="0" indent="0">
              <a:buNone/>
            </a:pPr>
            <a:endParaRPr lang="en-IN" dirty="0"/>
          </a:p>
        </p:txBody>
      </p:sp>
    </p:spTree>
    <p:extLst>
      <p:ext uri="{BB962C8B-B14F-4D97-AF65-F5344CB8AC3E}">
        <p14:creationId xmlns:p14="http://schemas.microsoft.com/office/powerpoint/2010/main" val="48546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A9ECAA-48CB-8CE7-4844-AA2C77D9E359}"/>
              </a:ext>
            </a:extLst>
          </p:cNvPr>
          <p:cNvSpPr>
            <a:spLocks noGrp="1"/>
          </p:cNvSpPr>
          <p:nvPr>
            <p:ph sz="half" idx="1"/>
          </p:nvPr>
        </p:nvSpPr>
        <p:spPr/>
        <p:txBody>
          <a:bodyPr/>
          <a:lstStyle/>
          <a:p>
            <a:pPr marL="0" indent="0">
              <a:buNone/>
            </a:pPr>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half" idx="2"/>
          </p:nvPr>
        </p:nvSpPr>
        <p:spPr/>
        <p:txBody>
          <a:bodyPr>
            <a:normAutofit/>
          </a:bodyPr>
          <a:lstStyle/>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Modules screenshot</a:t>
            </a:r>
          </a:p>
        </p:txBody>
      </p:sp>
      <p:sp>
        <p:nvSpPr>
          <p:cNvPr id="6" name="Text Placeholder 5">
            <a:extLst>
              <a:ext uri="{FF2B5EF4-FFF2-40B4-BE49-F238E27FC236}">
                <a16:creationId xmlns:a16="http://schemas.microsoft.com/office/drawing/2014/main" id="{AC889D12-DBD7-0090-1A38-E8B864A273A5}"/>
              </a:ext>
            </a:extLst>
          </p:cNvPr>
          <p:cNvSpPr>
            <a:spLocks noGrp="1"/>
          </p:cNvSpPr>
          <p:nvPr>
            <p:ph type="body" sz="half" idx="4294967295"/>
          </p:nvPr>
        </p:nvSpPr>
        <p:spPr>
          <a:xfrm>
            <a:off x="1331913" y="1511300"/>
            <a:ext cx="10860087" cy="4506913"/>
          </a:xfrm>
        </p:spPr>
        <p:txBody>
          <a:bodyPr>
            <a:normAutofit/>
          </a:bodyPr>
          <a:lstStyle/>
          <a:p>
            <a:pPr marL="0" indent="0" algn="l">
              <a:buNone/>
            </a:pPr>
            <a:endParaRPr lang="en-US" b="0" i="0" dirty="0">
              <a:solidFill>
                <a:srgbClr val="000000"/>
              </a:solidFill>
              <a:effectLst/>
              <a:latin typeface="ff2"/>
            </a:endParaRPr>
          </a:p>
          <a:p>
            <a:pPr marL="0" indent="0">
              <a:buNone/>
            </a:pPr>
            <a:endParaRPr lang="en-IN" dirty="0"/>
          </a:p>
        </p:txBody>
      </p:sp>
      <p:pic>
        <p:nvPicPr>
          <p:cNvPr id="14" name="Picture Placeholder 10">
            <a:extLst>
              <a:ext uri="{FF2B5EF4-FFF2-40B4-BE49-F238E27FC236}">
                <a16:creationId xmlns:a16="http://schemas.microsoft.com/office/drawing/2014/main" id="{87E97F76-3AF4-5BED-4945-63575CA73004}"/>
              </a:ext>
            </a:extLst>
          </p:cNvPr>
          <p:cNvPicPr>
            <a:picLocks noChangeAspect="1"/>
          </p:cNvPicPr>
          <p:nvPr/>
        </p:nvPicPr>
        <p:blipFill rotWithShape="1">
          <a:blip r:embed="rId3"/>
          <a:srcRect l="27967" t="18462" r="46334" b="29036"/>
          <a:stretch/>
        </p:blipFill>
        <p:spPr>
          <a:xfrm>
            <a:off x="242597" y="1511300"/>
            <a:ext cx="4730620" cy="3427337"/>
          </a:xfrm>
          <a:prstGeom prst="rect">
            <a:avLst/>
          </a:prstGeom>
        </p:spPr>
      </p:pic>
      <p:pic>
        <p:nvPicPr>
          <p:cNvPr id="16" name="Picture 15">
            <a:extLst>
              <a:ext uri="{FF2B5EF4-FFF2-40B4-BE49-F238E27FC236}">
                <a16:creationId xmlns:a16="http://schemas.microsoft.com/office/drawing/2014/main" id="{DAD4893F-D33C-7F9B-97EB-0D62FA2E896A}"/>
              </a:ext>
            </a:extLst>
          </p:cNvPr>
          <p:cNvPicPr>
            <a:picLocks noChangeAspect="1"/>
          </p:cNvPicPr>
          <p:nvPr/>
        </p:nvPicPr>
        <p:blipFill>
          <a:blip r:embed="rId4"/>
          <a:stretch>
            <a:fillRect/>
          </a:stretch>
        </p:blipFill>
        <p:spPr>
          <a:xfrm>
            <a:off x="5334000" y="1537781"/>
            <a:ext cx="4929673" cy="3528742"/>
          </a:xfrm>
          <a:prstGeom prst="rect">
            <a:avLst/>
          </a:prstGeom>
        </p:spPr>
      </p:pic>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797ED4-618F-7FA5-4A72-A55DABDB13A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1F86902-3D2D-7425-4B9A-21A195DDEE0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B1F4E48-3598-0452-2042-937D23CB0D47}"/>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8" name="Content Placeholder 7">
            <a:extLst>
              <a:ext uri="{FF2B5EF4-FFF2-40B4-BE49-F238E27FC236}">
                <a16:creationId xmlns:a16="http://schemas.microsoft.com/office/drawing/2014/main" id="{A3885FDC-390E-4804-82F3-E6E1C56B10FA}"/>
              </a:ext>
            </a:extLst>
          </p:cNvPr>
          <p:cNvPicPr>
            <a:picLocks noGrp="1" noChangeAspect="1"/>
          </p:cNvPicPr>
          <p:nvPr>
            <p:ph sz="half" idx="1"/>
          </p:nvPr>
        </p:nvPicPr>
        <p:blipFill>
          <a:blip r:embed="rId2"/>
          <a:stretch>
            <a:fillRect/>
          </a:stretch>
        </p:blipFill>
        <p:spPr>
          <a:xfrm>
            <a:off x="3276164" y="1066719"/>
            <a:ext cx="4677878" cy="4351338"/>
          </a:xfrm>
          <a:prstGeom prst="rect">
            <a:avLst/>
          </a:prstGeom>
        </p:spPr>
      </p:pic>
    </p:spTree>
    <p:extLst>
      <p:ext uri="{BB962C8B-B14F-4D97-AF65-F5344CB8AC3E}">
        <p14:creationId xmlns:p14="http://schemas.microsoft.com/office/powerpoint/2010/main" val="102482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A240A6-4A58-9BE3-09FB-71B07B6A4F5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0F225D6-0422-1577-9D09-22F7416BF1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558D91E-D8A9-5885-8F6C-1077B210662F}"/>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8" name="Content Placeholder 7">
            <a:extLst>
              <a:ext uri="{FF2B5EF4-FFF2-40B4-BE49-F238E27FC236}">
                <a16:creationId xmlns:a16="http://schemas.microsoft.com/office/drawing/2014/main" id="{F54278B6-28D9-FE20-E577-22F369A46C1A}"/>
              </a:ext>
            </a:extLst>
          </p:cNvPr>
          <p:cNvPicPr>
            <a:picLocks noGrp="1" noChangeAspect="1"/>
          </p:cNvPicPr>
          <p:nvPr>
            <p:ph sz="half" idx="1"/>
          </p:nvPr>
        </p:nvPicPr>
        <p:blipFill>
          <a:blip r:embed="rId2"/>
          <a:stretch>
            <a:fillRect/>
          </a:stretch>
        </p:blipFill>
        <p:spPr>
          <a:xfrm>
            <a:off x="970164" y="1396417"/>
            <a:ext cx="4693738" cy="4351338"/>
          </a:xfrm>
          <a:prstGeom prst="rect">
            <a:avLst/>
          </a:prstGeom>
        </p:spPr>
      </p:pic>
      <p:pic>
        <p:nvPicPr>
          <p:cNvPr id="9" name="Content Placeholder 8">
            <a:extLst>
              <a:ext uri="{FF2B5EF4-FFF2-40B4-BE49-F238E27FC236}">
                <a16:creationId xmlns:a16="http://schemas.microsoft.com/office/drawing/2014/main" id="{6B15D7E3-126F-04AF-7733-F75FE651B60C}"/>
              </a:ext>
            </a:extLst>
          </p:cNvPr>
          <p:cNvPicPr>
            <a:picLocks noGrp="1" noChangeAspect="1"/>
          </p:cNvPicPr>
          <p:nvPr>
            <p:ph sz="half" idx="2"/>
          </p:nvPr>
        </p:nvPicPr>
        <p:blipFill>
          <a:blip r:embed="rId3"/>
          <a:stretch>
            <a:fillRect/>
          </a:stretch>
        </p:blipFill>
        <p:spPr>
          <a:xfrm>
            <a:off x="6096000" y="1545991"/>
            <a:ext cx="5181600" cy="4052189"/>
          </a:xfrm>
          <a:prstGeom prst="rect">
            <a:avLst/>
          </a:prstGeom>
        </p:spPr>
      </p:pic>
    </p:spTree>
    <p:extLst>
      <p:ext uri="{BB962C8B-B14F-4D97-AF65-F5344CB8AC3E}">
        <p14:creationId xmlns:p14="http://schemas.microsoft.com/office/powerpoint/2010/main" val="29781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05F022-3FF7-D6CE-1ED3-0B1BA9627FC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23376CC-E5C5-D91C-9C77-6902832A8ED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61DC549-3D1E-0669-BF00-C98E105E9738}"/>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8" name="Content Placeholder 7">
            <a:extLst>
              <a:ext uri="{FF2B5EF4-FFF2-40B4-BE49-F238E27FC236}">
                <a16:creationId xmlns:a16="http://schemas.microsoft.com/office/drawing/2014/main" id="{80EB56AF-A2EE-AAD0-CB98-FFF251B1BB8F}"/>
              </a:ext>
            </a:extLst>
          </p:cNvPr>
          <p:cNvPicPr>
            <a:picLocks noGrp="1" noChangeAspect="1"/>
          </p:cNvPicPr>
          <p:nvPr>
            <p:ph sz="half" idx="1"/>
          </p:nvPr>
        </p:nvPicPr>
        <p:blipFill>
          <a:blip r:embed="rId2"/>
          <a:stretch>
            <a:fillRect/>
          </a:stretch>
        </p:blipFill>
        <p:spPr>
          <a:xfrm>
            <a:off x="970596" y="1079176"/>
            <a:ext cx="4599568" cy="4351338"/>
          </a:xfrm>
          <a:prstGeom prst="rect">
            <a:avLst/>
          </a:prstGeom>
        </p:spPr>
      </p:pic>
      <p:pic>
        <p:nvPicPr>
          <p:cNvPr id="9" name="Content Placeholder 8">
            <a:extLst>
              <a:ext uri="{FF2B5EF4-FFF2-40B4-BE49-F238E27FC236}">
                <a16:creationId xmlns:a16="http://schemas.microsoft.com/office/drawing/2014/main" id="{4B43F7E1-96AE-2009-C811-EA4A396323E0}"/>
              </a:ext>
            </a:extLst>
          </p:cNvPr>
          <p:cNvPicPr>
            <a:picLocks noGrp="1" noChangeAspect="1"/>
          </p:cNvPicPr>
          <p:nvPr>
            <p:ph sz="half" idx="2"/>
          </p:nvPr>
        </p:nvPicPr>
        <p:blipFill>
          <a:blip r:embed="rId3"/>
          <a:stretch>
            <a:fillRect/>
          </a:stretch>
        </p:blipFill>
        <p:spPr>
          <a:xfrm>
            <a:off x="5956999" y="1013862"/>
            <a:ext cx="5070665" cy="4351338"/>
          </a:xfrm>
          <a:prstGeom prst="rect">
            <a:avLst/>
          </a:prstGeom>
        </p:spPr>
      </p:pic>
    </p:spTree>
    <p:extLst>
      <p:ext uri="{BB962C8B-B14F-4D97-AF65-F5344CB8AC3E}">
        <p14:creationId xmlns:p14="http://schemas.microsoft.com/office/powerpoint/2010/main" val="174364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8B74478-A56E-DB90-9C04-C0015742A4E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03C6241-5E49-1663-430F-577353C86D8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A90129-D5CC-D646-A666-9D04B7025EED}"/>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8" name="Content Placeholder 7">
            <a:extLst>
              <a:ext uri="{FF2B5EF4-FFF2-40B4-BE49-F238E27FC236}">
                <a16:creationId xmlns:a16="http://schemas.microsoft.com/office/drawing/2014/main" id="{DB292D42-B8B4-0AB2-AB96-D1FDA0629007}"/>
              </a:ext>
            </a:extLst>
          </p:cNvPr>
          <p:cNvPicPr>
            <a:picLocks noGrp="1" noChangeAspect="1"/>
          </p:cNvPicPr>
          <p:nvPr>
            <p:ph sz="half" idx="1"/>
          </p:nvPr>
        </p:nvPicPr>
        <p:blipFill>
          <a:blip r:embed="rId2"/>
          <a:stretch>
            <a:fillRect/>
          </a:stretch>
        </p:blipFill>
        <p:spPr>
          <a:xfrm>
            <a:off x="849919" y="1125829"/>
            <a:ext cx="5062014" cy="4351338"/>
          </a:xfrm>
          <a:prstGeom prst="rect">
            <a:avLst/>
          </a:prstGeom>
        </p:spPr>
      </p:pic>
      <p:pic>
        <p:nvPicPr>
          <p:cNvPr id="9" name="Content Placeholder 8">
            <a:extLst>
              <a:ext uri="{FF2B5EF4-FFF2-40B4-BE49-F238E27FC236}">
                <a16:creationId xmlns:a16="http://schemas.microsoft.com/office/drawing/2014/main" id="{FC3717D0-10B0-B0F4-C542-EB1CB985ACCD}"/>
              </a:ext>
            </a:extLst>
          </p:cNvPr>
          <p:cNvPicPr>
            <a:picLocks noGrp="1" noChangeAspect="1"/>
          </p:cNvPicPr>
          <p:nvPr>
            <p:ph sz="half" idx="2"/>
          </p:nvPr>
        </p:nvPicPr>
        <p:blipFill>
          <a:blip r:embed="rId3"/>
          <a:stretch>
            <a:fillRect/>
          </a:stretch>
        </p:blipFill>
        <p:spPr>
          <a:xfrm>
            <a:off x="6376218" y="1125829"/>
            <a:ext cx="4965863" cy="4351338"/>
          </a:xfrm>
          <a:prstGeom prst="rect">
            <a:avLst/>
          </a:prstGeom>
        </p:spPr>
      </p:pic>
    </p:spTree>
    <p:extLst>
      <p:ext uri="{BB962C8B-B14F-4D97-AF65-F5344CB8AC3E}">
        <p14:creationId xmlns:p14="http://schemas.microsoft.com/office/powerpoint/2010/main" val="142169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641E62-F885-32D5-61B2-6D95579A9B7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DFDAFE7-F75A-0790-34AE-58449F0D7E1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81C0DF6-4C72-5728-2F89-EBD3D9BE4F02}"/>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8" name="Content Placeholder 7">
            <a:extLst>
              <a:ext uri="{FF2B5EF4-FFF2-40B4-BE49-F238E27FC236}">
                <a16:creationId xmlns:a16="http://schemas.microsoft.com/office/drawing/2014/main" id="{B2334D12-56BB-AD34-9264-96A974D7EACC}"/>
              </a:ext>
            </a:extLst>
          </p:cNvPr>
          <p:cNvPicPr>
            <a:picLocks noGrp="1" noChangeAspect="1"/>
          </p:cNvPicPr>
          <p:nvPr>
            <p:ph sz="half" idx="1"/>
          </p:nvPr>
        </p:nvPicPr>
        <p:blipFill>
          <a:blip r:embed="rId2"/>
          <a:stretch>
            <a:fillRect/>
          </a:stretch>
        </p:blipFill>
        <p:spPr>
          <a:xfrm>
            <a:off x="859536" y="845911"/>
            <a:ext cx="5038723" cy="4351338"/>
          </a:xfrm>
          <a:prstGeom prst="rect">
            <a:avLst/>
          </a:prstGeom>
        </p:spPr>
      </p:pic>
      <p:pic>
        <p:nvPicPr>
          <p:cNvPr id="9" name="Content Placeholder 8">
            <a:extLst>
              <a:ext uri="{FF2B5EF4-FFF2-40B4-BE49-F238E27FC236}">
                <a16:creationId xmlns:a16="http://schemas.microsoft.com/office/drawing/2014/main" id="{B2110F8E-AD24-93E7-854D-B198B57F3D9C}"/>
              </a:ext>
            </a:extLst>
          </p:cNvPr>
          <p:cNvPicPr>
            <a:picLocks noGrp="1" noChangeAspect="1"/>
          </p:cNvPicPr>
          <p:nvPr>
            <p:ph sz="half" idx="2"/>
          </p:nvPr>
        </p:nvPicPr>
        <p:blipFill>
          <a:blip r:embed="rId3"/>
          <a:stretch>
            <a:fillRect/>
          </a:stretch>
        </p:blipFill>
        <p:spPr>
          <a:xfrm>
            <a:off x="6293743" y="845911"/>
            <a:ext cx="4821918" cy="4351338"/>
          </a:xfrm>
          <a:prstGeom prst="rect">
            <a:avLst/>
          </a:prstGeom>
        </p:spPr>
      </p:pic>
    </p:spTree>
    <p:extLst>
      <p:ext uri="{BB962C8B-B14F-4D97-AF65-F5344CB8AC3E}">
        <p14:creationId xmlns:p14="http://schemas.microsoft.com/office/powerpoint/2010/main" val="69858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56B478-EBAC-F10B-F3AB-B822EBFC2AF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EF28212-AC15-0A7D-EB8B-B05A097721E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D1702E9-C5DA-3A95-34FF-4B164A7AC31F}"/>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8" name="Content Placeholder 8">
            <a:extLst>
              <a:ext uri="{FF2B5EF4-FFF2-40B4-BE49-F238E27FC236}">
                <a16:creationId xmlns:a16="http://schemas.microsoft.com/office/drawing/2014/main" id="{D2DD326A-18D0-8FA0-800B-C3CC1FF16B5B}"/>
              </a:ext>
            </a:extLst>
          </p:cNvPr>
          <p:cNvPicPr>
            <a:picLocks noGrp="1" noChangeAspect="1"/>
          </p:cNvPicPr>
          <p:nvPr>
            <p:ph sz="half" idx="1"/>
          </p:nvPr>
        </p:nvPicPr>
        <p:blipFill>
          <a:blip r:embed="rId2"/>
          <a:stretch>
            <a:fillRect/>
          </a:stretch>
        </p:blipFill>
        <p:spPr>
          <a:xfrm>
            <a:off x="3186307" y="500678"/>
            <a:ext cx="5038723" cy="4351338"/>
          </a:xfrm>
          <a:prstGeom prst="rect">
            <a:avLst/>
          </a:prstGeom>
        </p:spPr>
      </p:pic>
    </p:spTree>
    <p:extLst>
      <p:ext uri="{BB962C8B-B14F-4D97-AF65-F5344CB8AC3E}">
        <p14:creationId xmlns:p14="http://schemas.microsoft.com/office/powerpoint/2010/main" val="250228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274A88-0D1E-125C-B1D0-ED7249D1DBF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0A7EDAD-1918-20D8-42D9-546C8451F56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0E7A4B5-B87F-5DBB-B767-2DA43D51E1F7}"/>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8" name="Content Placeholder 7">
            <a:extLst>
              <a:ext uri="{FF2B5EF4-FFF2-40B4-BE49-F238E27FC236}">
                <a16:creationId xmlns:a16="http://schemas.microsoft.com/office/drawing/2014/main" id="{FB323A1C-A061-1F6B-B2A2-7519A4993D32}"/>
              </a:ext>
            </a:extLst>
          </p:cNvPr>
          <p:cNvPicPr>
            <a:picLocks noGrp="1" noChangeAspect="1"/>
          </p:cNvPicPr>
          <p:nvPr>
            <p:ph sz="half" idx="1"/>
          </p:nvPr>
        </p:nvPicPr>
        <p:blipFill>
          <a:blip r:embed="rId2"/>
          <a:stretch>
            <a:fillRect/>
          </a:stretch>
        </p:blipFill>
        <p:spPr>
          <a:xfrm>
            <a:off x="3647795" y="1159553"/>
            <a:ext cx="3779848" cy="4153260"/>
          </a:xfrm>
          <a:prstGeom prst="rect">
            <a:avLst/>
          </a:prstGeom>
        </p:spPr>
      </p:pic>
    </p:spTree>
    <p:extLst>
      <p:ext uri="{BB962C8B-B14F-4D97-AF65-F5344CB8AC3E}">
        <p14:creationId xmlns:p14="http://schemas.microsoft.com/office/powerpoint/2010/main" val="338633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9CDEA7C-2177-3CDF-0586-0E8318311586}"/>
              </a:ext>
            </a:extLst>
          </p:cNvPr>
          <p:cNvSpPr>
            <a:spLocks noGrp="1"/>
          </p:cNvSpPr>
          <p:nvPr>
            <p:ph type="title"/>
          </p:nvPr>
        </p:nvSpPr>
        <p:spPr/>
        <p:txBody>
          <a:bodyPr/>
          <a:lstStyle/>
          <a:p>
            <a:r>
              <a:rPr lang="en-IN" dirty="0"/>
              <a:t>Conclusion</a:t>
            </a:r>
          </a:p>
        </p:txBody>
      </p:sp>
      <p:sp>
        <p:nvSpPr>
          <p:cNvPr id="9" name="Content Placeholder 8">
            <a:extLst>
              <a:ext uri="{FF2B5EF4-FFF2-40B4-BE49-F238E27FC236}">
                <a16:creationId xmlns:a16="http://schemas.microsoft.com/office/drawing/2014/main" id="{99CD60AD-327E-1527-3A89-AE8CA48F83A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 we were successfully able to develop a practical and meaningful system that can able to understand  sign  language and  translate that  to the corresponding text. There are still many shortages of our system like this system can detect 0-9 digits and A-Z alphabets hand gestures but doesn’t cover body gestures and other  dynamic gestures.  We are sure and it can be improved and optimized in the future</a:t>
            </a:r>
            <a:r>
              <a:rPr lang="en-US" dirty="0"/>
              <a:t>. </a:t>
            </a:r>
            <a:endParaRPr lang="en-IN" dirty="0"/>
          </a:p>
        </p:txBody>
      </p:sp>
      <p:sp>
        <p:nvSpPr>
          <p:cNvPr id="4" name="Date Placeholder 3">
            <a:extLst>
              <a:ext uri="{FF2B5EF4-FFF2-40B4-BE49-F238E27FC236}">
                <a16:creationId xmlns:a16="http://schemas.microsoft.com/office/drawing/2014/main" id="{B728D358-F546-CE36-5803-594D5C18AF0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0C97D53-EF1D-9EC0-12E2-C7D173D95AB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22067C0-F429-B489-CBDC-CA48BEE3F6EA}"/>
              </a:ext>
            </a:extLst>
          </p:cNvPr>
          <p:cNvSpPr>
            <a:spLocks noGrp="1"/>
          </p:cNvSpPr>
          <p:nvPr>
            <p:ph type="sldNum" sz="quarter" idx="12"/>
          </p:nvPr>
        </p:nvSpPr>
        <p:spPr/>
        <p:txBody>
          <a:bodyPr/>
          <a:lstStyle/>
          <a:p>
            <a:fld id="{58FB4751-880F-D840-AAA9-3A15815CC996}" type="slidenum">
              <a:rPr lang="en-US" smtClean="0"/>
              <a:t>19</a:t>
            </a:fld>
            <a:endParaRPr lang="en-US" dirty="0"/>
          </a:p>
        </p:txBody>
      </p:sp>
    </p:spTree>
    <p:extLst>
      <p:ext uri="{BB962C8B-B14F-4D97-AF65-F5344CB8AC3E}">
        <p14:creationId xmlns:p14="http://schemas.microsoft.com/office/powerpoint/2010/main" val="279436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Abstract</a:t>
            </a:r>
          </a:p>
        </p:txBody>
      </p:sp>
      <p:sp>
        <p:nvSpPr>
          <p:cNvPr id="10" name="Content Placeholder 9">
            <a:extLst>
              <a:ext uri="{FF2B5EF4-FFF2-40B4-BE49-F238E27FC236}">
                <a16:creationId xmlns:a16="http://schemas.microsoft.com/office/drawing/2014/main" id="{0AD65336-5F9A-8FD5-FB28-1D0548C9F837}"/>
              </a:ext>
            </a:extLst>
          </p:cNvPr>
          <p:cNvSpPr>
            <a:spLocks noGrp="1"/>
          </p:cNvSpPr>
          <p:nvPr>
            <p:ph idx="1"/>
          </p:nvPr>
        </p:nvSpPr>
        <p:spPr>
          <a:xfrm>
            <a:off x="576072" y="1501268"/>
            <a:ext cx="10515600" cy="4277740"/>
          </a:xfrm>
        </p:spPr>
        <p:txBody>
          <a:bodyPr>
            <a:normAutofit/>
          </a:bodyPr>
          <a:lstStyle/>
          <a:p>
            <a:pPr marL="0" indent="0">
              <a:buNone/>
            </a:pPr>
            <a:r>
              <a:rPr lang="en-US" sz="2400" b="0" i="0" dirty="0">
                <a:solidFill>
                  <a:srgbClr val="1F2328"/>
                </a:solidFill>
                <a:effectLst/>
                <a:latin typeface="Times New Roman" panose="02020603050405020304" pitchFamily="18" charset="0"/>
                <a:cs typeface="Times New Roman" panose="02020603050405020304" pitchFamily="18" charset="0"/>
              </a:rPr>
              <a:t>Communication is very significant to human beings as it facilitates the spread of knowledge and forms relationships between people. We communicate through speech, facial expressions, hand signs, reading, writing or drawing etc. But speech is the most commonly used mode of communication. However, people with hearing and speaking disability only communicate through signs, which makes them highly dependent on non-verbal forms of communication. India is a vast country, having nearly five million people deaf and hearing impaired. Still very limited work has been done in this research area, because of its complex nature. Indian Sign Language (ISL) is predominantly used in South Asian countries and sometimes, it is also called as Indo-Pakistani Sign Language (IPSL).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07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5287-CDB1-8EC1-48A1-10661C4E09AB}"/>
              </a:ext>
            </a:extLst>
          </p:cNvPr>
          <p:cNvSpPr>
            <a:spLocks noGrp="1"/>
          </p:cNvSpPr>
          <p:nvPr>
            <p:ph type="title"/>
          </p:nvPr>
        </p:nvSpPr>
        <p:spPr/>
        <p:txBody>
          <a:bodyPr/>
          <a:lstStyle/>
          <a:p>
            <a:r>
              <a:rPr lang="en-IN" dirty="0"/>
              <a:t>Future </a:t>
            </a:r>
            <a:r>
              <a:rPr lang="en-IN" dirty="0" err="1"/>
              <a:t>ennancement</a:t>
            </a:r>
            <a:endParaRPr lang="en-IN" dirty="0"/>
          </a:p>
        </p:txBody>
      </p:sp>
      <p:sp>
        <p:nvSpPr>
          <p:cNvPr id="3" name="Content Placeholder 2">
            <a:extLst>
              <a:ext uri="{FF2B5EF4-FFF2-40B4-BE49-F238E27FC236}">
                <a16:creationId xmlns:a16="http://schemas.microsoft.com/office/drawing/2014/main" id="{4D35A80D-A8CE-13D9-C951-2E8E70F2A2D9}"/>
              </a:ext>
            </a:extLst>
          </p:cNvPr>
          <p:cNvSpPr>
            <a:spLocks noGrp="1"/>
          </p:cNvSpPr>
          <p:nvPr>
            <p:ph idx="1"/>
          </p:nvPr>
        </p:nvSpPr>
        <p:spPr/>
        <p:txBody>
          <a:bodyPr/>
          <a:lstStyle/>
          <a:p>
            <a:pPr marL="0" indent="0">
              <a:lnSpc>
                <a:spcPct val="100000"/>
              </a:lnSpc>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kern="100" dirty="0">
                <a:solidFill>
                  <a:srgbClr val="000000"/>
                </a:solidFill>
                <a:effectLst/>
                <a:latin typeface="Times New Roman" panose="02020603050405020304" pitchFamily="18" charset="0"/>
                <a:ea typeface="Times New Roman" panose="02020603050405020304" pitchFamily="18" charset="0"/>
              </a:rPr>
              <a:t>Improved Gesture Recognition: Video datasets provide a more comprehensive representation of sign language gestures, capturing the dynamic movements and transitions between different hand shapes and facial expressions. This can help improve the accuracy and robustness of gesture recognition systems</a:t>
            </a:r>
            <a:r>
              <a:rPr lang="en-IN" sz="1800" kern="100" dirty="0">
                <a:solidFill>
                  <a:srgbClr val="000000"/>
                </a:solidFill>
                <a:effectLst/>
                <a:latin typeface="Times New Roman" panose="02020603050405020304" pitchFamily="18" charset="0"/>
                <a:ea typeface="Times New Roman" panose="02020603050405020304" pitchFamily="18" charset="0"/>
              </a:rPr>
              <a:t>.</a:t>
            </a:r>
            <a:endParaRPr lang="en-IN" dirty="0"/>
          </a:p>
        </p:txBody>
      </p:sp>
      <p:sp>
        <p:nvSpPr>
          <p:cNvPr id="4" name="Date Placeholder 3">
            <a:extLst>
              <a:ext uri="{FF2B5EF4-FFF2-40B4-BE49-F238E27FC236}">
                <a16:creationId xmlns:a16="http://schemas.microsoft.com/office/drawing/2014/main" id="{7D85F509-48BB-7A05-91D8-1772980B28F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FFECCD8-E0FF-F3D1-2423-ED026F38E04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E998FC8-7D3A-D3C7-966E-67D3ED884345}"/>
              </a:ext>
            </a:extLst>
          </p:cNvPr>
          <p:cNvSpPr>
            <a:spLocks noGrp="1"/>
          </p:cNvSpPr>
          <p:nvPr>
            <p:ph type="sldNum" sz="quarter" idx="12"/>
          </p:nvPr>
        </p:nvSpPr>
        <p:spPr/>
        <p:txBody>
          <a:bodyPr/>
          <a:lstStyle/>
          <a:p>
            <a:fld id="{58FB4751-880F-D840-AAA9-3A15815CC996}" type="slidenum">
              <a:rPr lang="en-US" smtClean="0"/>
              <a:t>20</a:t>
            </a:fld>
            <a:endParaRPr lang="en-US" dirty="0"/>
          </a:p>
        </p:txBody>
      </p:sp>
    </p:spTree>
    <p:extLst>
      <p:ext uri="{BB962C8B-B14F-4D97-AF65-F5344CB8AC3E}">
        <p14:creationId xmlns:p14="http://schemas.microsoft.com/office/powerpoint/2010/main" val="2907153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E0E31-4AE0-0881-A372-6238C1E5561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B9EC463-4F1D-6339-3948-AC348C4EDCE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C9C0B94-E029-8B54-5CDD-44E86C73F17B}"/>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Title 4">
            <a:extLst>
              <a:ext uri="{FF2B5EF4-FFF2-40B4-BE49-F238E27FC236}">
                <a16:creationId xmlns:a16="http://schemas.microsoft.com/office/drawing/2014/main" id="{4354C554-46BA-3702-D32D-9B8F3A8A1304}"/>
              </a:ext>
            </a:extLst>
          </p:cNvPr>
          <p:cNvSpPr>
            <a:spLocks noGrp="1"/>
          </p:cNvSpPr>
          <p:nvPr>
            <p:ph type="title"/>
          </p:nvPr>
        </p:nvSpPr>
        <p:spPr/>
        <p:txBody>
          <a:bodyPr/>
          <a:lstStyle/>
          <a:p>
            <a:r>
              <a:rPr lang="en-IN" dirty="0"/>
              <a:t>Literature Survey</a:t>
            </a:r>
          </a:p>
        </p:txBody>
      </p:sp>
      <p:graphicFrame>
        <p:nvGraphicFramePr>
          <p:cNvPr id="7" name="Content Placeholder 6">
            <a:extLst>
              <a:ext uri="{FF2B5EF4-FFF2-40B4-BE49-F238E27FC236}">
                <a16:creationId xmlns:a16="http://schemas.microsoft.com/office/drawing/2014/main" id="{2044117E-703D-71C7-AEA1-D04F91F426F9}"/>
              </a:ext>
            </a:extLst>
          </p:cNvPr>
          <p:cNvGraphicFramePr>
            <a:graphicFrameLocks noGrp="1"/>
          </p:cNvGraphicFramePr>
          <p:nvPr>
            <p:ph idx="1"/>
            <p:extLst>
              <p:ext uri="{D42A27DB-BD31-4B8C-83A1-F6EECF244321}">
                <p14:modId xmlns:p14="http://schemas.microsoft.com/office/powerpoint/2010/main" val="3792704247"/>
              </p:ext>
            </p:extLst>
          </p:nvPr>
        </p:nvGraphicFramePr>
        <p:xfrm>
          <a:off x="942392" y="1380744"/>
          <a:ext cx="10149471" cy="3758557"/>
        </p:xfrm>
        <a:graphic>
          <a:graphicData uri="http://schemas.openxmlformats.org/drawingml/2006/table">
            <a:tbl>
              <a:tblPr firstRow="1" bandRow="1">
                <a:tableStyleId>{5C22544A-7EE6-4342-B048-85BDC9FD1C3A}</a:tableStyleId>
              </a:tblPr>
              <a:tblGrid>
                <a:gridCol w="597159">
                  <a:extLst>
                    <a:ext uri="{9D8B030D-6E8A-4147-A177-3AD203B41FA5}">
                      <a16:colId xmlns:a16="http://schemas.microsoft.com/office/drawing/2014/main" val="1922795522"/>
                    </a:ext>
                  </a:extLst>
                </a:gridCol>
                <a:gridCol w="1754155">
                  <a:extLst>
                    <a:ext uri="{9D8B030D-6E8A-4147-A177-3AD203B41FA5}">
                      <a16:colId xmlns:a16="http://schemas.microsoft.com/office/drawing/2014/main" val="2550808068"/>
                    </a:ext>
                  </a:extLst>
                </a:gridCol>
                <a:gridCol w="3181739">
                  <a:extLst>
                    <a:ext uri="{9D8B030D-6E8A-4147-A177-3AD203B41FA5}">
                      <a16:colId xmlns:a16="http://schemas.microsoft.com/office/drawing/2014/main" val="1832568577"/>
                    </a:ext>
                  </a:extLst>
                </a:gridCol>
                <a:gridCol w="4616418">
                  <a:extLst>
                    <a:ext uri="{9D8B030D-6E8A-4147-A177-3AD203B41FA5}">
                      <a16:colId xmlns:a16="http://schemas.microsoft.com/office/drawing/2014/main" val="758106735"/>
                    </a:ext>
                  </a:extLst>
                </a:gridCol>
              </a:tblGrid>
              <a:tr h="827983">
                <a:tc>
                  <a:txBody>
                    <a:bodyPr/>
                    <a:lstStyle/>
                    <a:p>
                      <a:r>
                        <a:rPr lang="en-IN" dirty="0">
                          <a:solidFill>
                            <a:schemeClr val="tx1">
                              <a:lumMod val="50000"/>
                            </a:schemeClr>
                          </a:solidFill>
                        </a:rPr>
                        <a:t>Sno</a:t>
                      </a:r>
                    </a:p>
                  </a:txBody>
                  <a:tcPr>
                    <a:solidFill>
                      <a:schemeClr val="accent2"/>
                    </a:solidFill>
                  </a:tcPr>
                </a:tc>
                <a:tc>
                  <a:txBody>
                    <a:bodyPr/>
                    <a:lstStyle/>
                    <a:p>
                      <a:r>
                        <a:rPr lang="en-IN" dirty="0">
                          <a:solidFill>
                            <a:schemeClr val="accent6">
                              <a:lumMod val="10000"/>
                            </a:schemeClr>
                          </a:solidFill>
                        </a:rPr>
                        <a:t>Name of Author</a:t>
                      </a:r>
                    </a:p>
                  </a:txBody>
                  <a:tcPr>
                    <a:solidFill>
                      <a:schemeClr val="accent2"/>
                    </a:solidFill>
                  </a:tcPr>
                </a:tc>
                <a:tc>
                  <a:txBody>
                    <a:bodyPr/>
                    <a:lstStyle/>
                    <a:p>
                      <a:r>
                        <a:rPr lang="en-IN" dirty="0">
                          <a:solidFill>
                            <a:schemeClr val="accent6">
                              <a:lumMod val="10000"/>
                            </a:schemeClr>
                          </a:solidFill>
                        </a:rPr>
                        <a:t>Literature review</a:t>
                      </a:r>
                    </a:p>
                  </a:txBody>
                  <a:tcPr>
                    <a:solidFill>
                      <a:schemeClr val="accent2"/>
                    </a:solidFill>
                  </a:tcPr>
                </a:tc>
                <a:tc>
                  <a:txBody>
                    <a:bodyPr/>
                    <a:lstStyle/>
                    <a:p>
                      <a:r>
                        <a:rPr lang="en-IN" dirty="0">
                          <a:solidFill>
                            <a:schemeClr val="accent6">
                              <a:lumMod val="10000"/>
                            </a:schemeClr>
                          </a:solidFill>
                        </a:rPr>
                        <a:t>Limitation</a:t>
                      </a:r>
                    </a:p>
                  </a:txBody>
                  <a:tcPr>
                    <a:solidFill>
                      <a:schemeClr val="accent2"/>
                    </a:solidFill>
                  </a:tcPr>
                </a:tc>
                <a:extLst>
                  <a:ext uri="{0D108BD9-81ED-4DB2-BD59-A6C34878D82A}">
                    <a16:rowId xmlns:a16="http://schemas.microsoft.com/office/drawing/2014/main" val="3716886215"/>
                  </a:ext>
                </a:extLst>
              </a:tr>
              <a:tr h="1467534">
                <a:tc>
                  <a:txBody>
                    <a:bodyPr/>
                    <a:lstStyle/>
                    <a:p>
                      <a:r>
                        <a:rPr lang="en-IN" dirty="0">
                          <a:solidFill>
                            <a:schemeClr val="accent6">
                              <a:lumMod val="10000"/>
                            </a:schemeClr>
                          </a:solidFill>
                        </a:rPr>
                        <a:t>1</a:t>
                      </a:r>
                    </a:p>
                  </a:txBody>
                  <a:tcPr>
                    <a:solidFill>
                      <a:schemeClr val="accent2"/>
                    </a:solidFill>
                  </a:tcPr>
                </a:tc>
                <a:tc>
                  <a:txBody>
                    <a:bodyPr/>
                    <a:lstStyle/>
                    <a:p>
                      <a:r>
                        <a:rPr lang="en-IN" sz="1800" b="0" i="0" kern="1200" dirty="0">
                          <a:solidFill>
                            <a:schemeClr val="accent6">
                              <a:lumMod val="10000"/>
                            </a:schemeClr>
                          </a:solidFill>
                          <a:effectLst/>
                          <a:latin typeface="Times New Roman" panose="02020603050405020304" pitchFamily="18" charset="0"/>
                          <a:ea typeface="+mn-ea"/>
                          <a:cs typeface="Times New Roman" panose="02020603050405020304" pitchFamily="18" charset="0"/>
                        </a:rPr>
                        <a:t>Pavan Kumar </a:t>
                      </a:r>
                      <a:endParaRPr lang="en-IN" dirty="0">
                        <a:solidFill>
                          <a:schemeClr val="accent6">
                            <a:lumMod val="10000"/>
                          </a:schemeClr>
                        </a:solidFill>
                        <a:latin typeface="Times New Roman" panose="02020603050405020304" pitchFamily="18" charset="0"/>
                        <a:cs typeface="Times New Roman" panose="02020603050405020304" pitchFamily="18" charset="0"/>
                      </a:endParaRPr>
                    </a:p>
                  </a:txBody>
                  <a:tcPr>
                    <a:solidFill>
                      <a:schemeClr val="accent2"/>
                    </a:solidFill>
                  </a:tcPr>
                </a:tc>
                <a:tc>
                  <a:txBody>
                    <a:bodyPr/>
                    <a:lstStyle/>
                    <a:p>
                      <a:r>
                        <a:rPr lang="en-IN" sz="1800" b="0" i="0" kern="1200" dirty="0">
                          <a:solidFill>
                            <a:schemeClr val="accent6">
                              <a:lumMod val="10000"/>
                            </a:schemeClr>
                          </a:solidFill>
                          <a:effectLst/>
                          <a:latin typeface="Times New Roman" panose="02020603050405020304" pitchFamily="18" charset="0"/>
                          <a:ea typeface="+mn-ea"/>
                          <a:cs typeface="Times New Roman" panose="02020603050405020304" pitchFamily="18" charset="0"/>
                        </a:rPr>
                        <a:t>Sign Language Recognition </a:t>
                      </a:r>
                      <a:endParaRPr lang="en-IN" dirty="0">
                        <a:solidFill>
                          <a:schemeClr val="accent6">
                            <a:lumMod val="10000"/>
                          </a:schemeClr>
                        </a:solidFill>
                        <a:latin typeface="Times New Roman" panose="02020603050405020304" pitchFamily="18" charset="0"/>
                        <a:cs typeface="Times New Roman" panose="02020603050405020304" pitchFamily="18" charset="0"/>
                      </a:endParaRPr>
                    </a:p>
                  </a:txBody>
                  <a:tcPr>
                    <a:solidFill>
                      <a:schemeClr val="accent2"/>
                    </a:solidFill>
                  </a:tcPr>
                </a:tc>
                <a:tc>
                  <a:txBody>
                    <a:bodyPr/>
                    <a:lstStyle/>
                    <a:p>
                      <a:r>
                        <a:rPr lang="en-US" sz="1800" b="0" i="0" kern="1200" dirty="0">
                          <a:solidFill>
                            <a:schemeClr val="accent6">
                              <a:lumMod val="10000"/>
                            </a:schemeClr>
                          </a:solidFill>
                          <a:effectLst/>
                          <a:latin typeface="Times New Roman" panose="02020603050405020304" pitchFamily="18" charset="0"/>
                          <a:ea typeface="+mn-ea"/>
                          <a:cs typeface="Times New Roman" panose="02020603050405020304" pitchFamily="18" charset="0"/>
                        </a:rPr>
                        <a:t>Due to the diversity and complexity of sign languages across different regions and cultures, it is challenging to collect a large and representative dataset that covers a wide range of sign language gestures</a:t>
                      </a:r>
                      <a:endParaRPr lang="en-IN" dirty="0">
                        <a:solidFill>
                          <a:schemeClr val="accent6">
                            <a:lumMod val="10000"/>
                          </a:schemeClr>
                        </a:solidFill>
                        <a:latin typeface="Times New Roman" panose="02020603050405020304" pitchFamily="18" charset="0"/>
                        <a:cs typeface="Times New Roman" panose="02020603050405020304" pitchFamily="18" charset="0"/>
                      </a:endParaRPr>
                    </a:p>
                  </a:txBody>
                  <a:tcPr>
                    <a:solidFill>
                      <a:schemeClr val="accent2"/>
                    </a:solidFill>
                  </a:tcPr>
                </a:tc>
                <a:extLst>
                  <a:ext uri="{0D108BD9-81ED-4DB2-BD59-A6C34878D82A}">
                    <a16:rowId xmlns:a16="http://schemas.microsoft.com/office/drawing/2014/main" val="640812458"/>
                  </a:ext>
                </a:extLst>
              </a:tr>
              <a:tr h="1176158">
                <a:tc>
                  <a:txBody>
                    <a:bodyPr/>
                    <a:lstStyle/>
                    <a:p>
                      <a:r>
                        <a:rPr lang="en-IN" dirty="0">
                          <a:solidFill>
                            <a:schemeClr val="accent6">
                              <a:lumMod val="10000"/>
                            </a:schemeClr>
                          </a:solidFill>
                        </a:rPr>
                        <a:t>2</a:t>
                      </a:r>
                    </a:p>
                  </a:txBody>
                  <a:tcPr>
                    <a:solidFill>
                      <a:schemeClr val="accent2"/>
                    </a:solidFill>
                  </a:tcPr>
                </a:tc>
                <a:tc>
                  <a:txBody>
                    <a:bodyPr/>
                    <a:lstStyle/>
                    <a:p>
                      <a:r>
                        <a:rPr lang="en-IN" dirty="0">
                          <a:solidFill>
                            <a:schemeClr val="accent6">
                              <a:lumMod val="10000"/>
                            </a:schemeClr>
                          </a:solidFill>
                          <a:latin typeface="Times New Roman" panose="02020603050405020304" pitchFamily="18" charset="0"/>
                          <a:cs typeface="Times New Roman" panose="02020603050405020304" pitchFamily="18" charset="0"/>
                        </a:rPr>
                        <a:t>Ms. Greeshma Pala</a:t>
                      </a:r>
                    </a:p>
                  </a:txBody>
                  <a:tcPr>
                    <a:solidFill>
                      <a:schemeClr val="accent2"/>
                    </a:solidFill>
                  </a:tcPr>
                </a:tc>
                <a:tc>
                  <a:txBody>
                    <a:bodyPr/>
                    <a:lstStyle/>
                    <a:p>
                      <a:r>
                        <a:rPr lang="en-US" dirty="0">
                          <a:solidFill>
                            <a:schemeClr val="accent6">
                              <a:lumMod val="10000"/>
                            </a:schemeClr>
                          </a:solidFill>
                          <a:latin typeface="Times New Roman" panose="02020603050405020304" pitchFamily="18" charset="0"/>
                          <a:cs typeface="Times New Roman" panose="02020603050405020304" pitchFamily="18" charset="0"/>
                        </a:rPr>
                        <a:t>Machine Learning-based Hand Sign Recognition</a:t>
                      </a:r>
                      <a:endParaRPr lang="en-IN" dirty="0">
                        <a:solidFill>
                          <a:schemeClr val="accent6">
                            <a:lumMod val="10000"/>
                          </a:schemeClr>
                        </a:solidFill>
                        <a:latin typeface="Times New Roman" panose="02020603050405020304" pitchFamily="18" charset="0"/>
                        <a:cs typeface="Times New Roman" panose="02020603050405020304" pitchFamily="18" charset="0"/>
                      </a:endParaRPr>
                    </a:p>
                  </a:txBody>
                  <a:tcPr>
                    <a:solidFill>
                      <a:schemeClr val="accent2"/>
                    </a:solidFill>
                  </a:tcPr>
                </a:tc>
                <a:tc>
                  <a:txBody>
                    <a:bodyPr/>
                    <a:lstStyle/>
                    <a:p>
                      <a:r>
                        <a:rPr lang="en-US" sz="1800" b="0" i="0" kern="1200" dirty="0">
                          <a:solidFill>
                            <a:schemeClr val="accent6">
                              <a:lumMod val="10000"/>
                            </a:schemeClr>
                          </a:solidFill>
                          <a:effectLst/>
                          <a:latin typeface="Times New Roman" panose="02020603050405020304" pitchFamily="18" charset="0"/>
                          <a:ea typeface="+mn-ea"/>
                          <a:cs typeface="Times New Roman" panose="02020603050405020304" pitchFamily="18" charset="0"/>
                        </a:rPr>
                        <a:t>Sign languages differ across regions and cultures, with unique grammar, vocabulary, and dialects. Developing a sign language recognition system that can accurately interpret all these variations is a challenging task</a:t>
                      </a:r>
                      <a:endParaRPr lang="en-IN" dirty="0">
                        <a:solidFill>
                          <a:schemeClr val="accent6">
                            <a:lumMod val="10000"/>
                          </a:schemeClr>
                        </a:solidFill>
                        <a:latin typeface="Times New Roman" panose="02020603050405020304" pitchFamily="18" charset="0"/>
                        <a:cs typeface="Times New Roman" panose="02020603050405020304" pitchFamily="18" charset="0"/>
                      </a:endParaRPr>
                    </a:p>
                  </a:txBody>
                  <a:tcPr>
                    <a:solidFill>
                      <a:schemeClr val="accent2"/>
                    </a:solidFill>
                  </a:tcPr>
                </a:tc>
                <a:extLst>
                  <a:ext uri="{0D108BD9-81ED-4DB2-BD59-A6C34878D82A}">
                    <a16:rowId xmlns:a16="http://schemas.microsoft.com/office/drawing/2014/main" val="3331170526"/>
                  </a:ext>
                </a:extLst>
              </a:tr>
            </a:tbl>
          </a:graphicData>
        </a:graphic>
      </p:graphicFrame>
    </p:spTree>
    <p:extLst>
      <p:ext uri="{BB962C8B-B14F-4D97-AF65-F5344CB8AC3E}">
        <p14:creationId xmlns:p14="http://schemas.microsoft.com/office/powerpoint/2010/main" val="95999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t>Existing system</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Content Placeholder 4">
            <a:extLst>
              <a:ext uri="{FF2B5EF4-FFF2-40B4-BE49-F238E27FC236}">
                <a16:creationId xmlns:a16="http://schemas.microsoft.com/office/drawing/2014/main" id="{060B8E83-EDD8-A074-FCF6-A60E15EB785B}"/>
              </a:ext>
            </a:extLst>
          </p:cNvPr>
          <p:cNvSpPr>
            <a:spLocks noGrp="1"/>
          </p:cNvSpPr>
          <p:nvPr>
            <p:ph idx="1"/>
          </p:nvPr>
        </p:nvSpPr>
        <p:spPr/>
        <p:txBody>
          <a:bodyPr>
            <a:normAutofit fontScale="92500"/>
          </a:bodyPr>
          <a:lstStyle/>
          <a:p>
            <a:pPr marL="0" indent="0" algn="l">
              <a:buNone/>
            </a:pPr>
            <a:r>
              <a:rPr lang="en-US" sz="2600" b="0" i="0" dirty="0">
                <a:solidFill>
                  <a:srgbClr val="000000"/>
                </a:solidFill>
                <a:effectLst/>
                <a:latin typeface="Times New Roman" panose="02020603050405020304" pitchFamily="18" charset="0"/>
                <a:cs typeface="Times New Roman" panose="02020603050405020304" pitchFamily="18" charset="0"/>
              </a:rPr>
              <a:t>Deaf (hard hearing) and dumb people use Sign Language (SL) [1] as their primary means to express their ideas and thoughts with their own community and with other people with hand and body gestures. It has its own vocabulary, meaning, and syntax which is different from the spoken language or written language. Spoken language is a language produced by articulate sounds mapped against specific words and grammatical combinations to convey meaningful messages. Sign language uses visual hand and body gestures to convey meaningful messages. There are somewhere between 138 and the hand gestures are recognized in the live camera and then converting them to text. This system will help deaf and dumb people to communicate easily</a:t>
            </a:r>
            <a:r>
              <a:rPr lang="en-US" sz="2600" b="0" i="0" dirty="0">
                <a:solidFill>
                  <a:srgbClr val="000000"/>
                </a:solidFill>
                <a:effectLst/>
                <a:latin typeface="ff1"/>
              </a:rPr>
              <a:t>.</a:t>
            </a:r>
          </a:p>
          <a:p>
            <a:pPr algn="l"/>
            <a:endParaRPr lang="en-US" b="0" i="0" dirty="0">
              <a:solidFill>
                <a:srgbClr val="000000"/>
              </a:solidFill>
              <a:effectLst/>
              <a:latin typeface="ff1"/>
            </a:endParaRPr>
          </a:p>
          <a:p>
            <a:endParaRPr lang="en-IN" dirty="0"/>
          </a:p>
        </p:txBody>
      </p:sp>
    </p:spTree>
    <p:extLst>
      <p:ext uri="{BB962C8B-B14F-4D97-AF65-F5344CB8AC3E}">
        <p14:creationId xmlns:p14="http://schemas.microsoft.com/office/powerpoint/2010/main" val="27528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Proposed system</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idx="1"/>
          </p:nvPr>
        </p:nvSpPr>
        <p:spPr>
          <a:xfrm>
            <a:off x="819788" y="1490472"/>
            <a:ext cx="9363456" cy="3877056"/>
          </a:xfrm>
        </p:spPr>
        <p:txBody>
          <a:bodyPr>
            <a:normAutofit/>
          </a:bodyPr>
          <a:lstStyle/>
          <a:p>
            <a:pPr marL="0" indent="0">
              <a:buNone/>
            </a:pPr>
            <a:r>
              <a:rPr lang="en-US" sz="2400" b="0" i="0" dirty="0">
                <a:solidFill>
                  <a:srgbClr val="1F2328"/>
                </a:solidFill>
                <a:effectLst/>
                <a:latin typeface="Times New Roman" panose="02020603050405020304" pitchFamily="18" charset="0"/>
                <a:cs typeface="Times New Roman" panose="02020603050405020304" pitchFamily="18" charset="0"/>
              </a:rPr>
              <a:t>The purpose of this project is to recognize all the alphabets (A-Z) and digits (0-9) of Indian sign language using bag of visual words model and convert them to text/speech. Dual mode of recognition is implemented for better results. The system is tested using various machine learning classifiers like KNN, SVM, logistic regression and a convolutional neural network (CNN) is also implemented for the same. The dataset for this system is created manually in different hand orientations and a train-test ratio of 80:20 is used</a:t>
            </a:r>
            <a:r>
              <a:rPr lang="en-US" sz="2400" b="0" i="0" dirty="0">
                <a:solidFill>
                  <a:srgbClr val="1F2328"/>
                </a:solidFill>
                <a:effectLst/>
                <a:latin typeface="ff1"/>
              </a:rPr>
              <a:t>.</a:t>
            </a:r>
            <a:endParaRPr lang="en-US" sz="2400" dirty="0">
              <a:latin typeface="ff1"/>
            </a:endParaRP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AD8E-0E2C-38F3-1914-4B3CBA8FAA1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550B1C31-C141-4B25-D8CA-6CF8BD57E733}"/>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Convolutional neural networks</a:t>
            </a:r>
          </a:p>
          <a:p>
            <a:r>
              <a:rPr lang="en-IN" dirty="0">
                <a:latin typeface="Times New Roman" panose="02020603050405020304" pitchFamily="18" charset="0"/>
                <a:cs typeface="Times New Roman" panose="02020603050405020304" pitchFamily="18" charset="0"/>
              </a:rPr>
              <a:t>Support vector machine</a:t>
            </a:r>
          </a:p>
          <a:p>
            <a:r>
              <a:rPr lang="en-IN" dirty="0">
                <a:latin typeface="Times New Roman" panose="02020603050405020304" pitchFamily="18" charset="0"/>
                <a:cs typeface="Times New Roman" panose="02020603050405020304" pitchFamily="18" charset="0"/>
              </a:rPr>
              <a:t>Naive bayes</a:t>
            </a:r>
          </a:p>
          <a:p>
            <a:r>
              <a:rPr lang="en-IN" dirty="0">
                <a:latin typeface="Times New Roman" panose="02020603050405020304" pitchFamily="18" charset="0"/>
                <a:cs typeface="Times New Roman" panose="02020603050405020304" pitchFamily="18" charset="0"/>
              </a:rPr>
              <a:t>K-nearest neighbour</a:t>
            </a:r>
          </a:p>
          <a:p>
            <a:r>
              <a:rPr lang="en-IN" dirty="0">
                <a:latin typeface="Times New Roman" panose="02020603050405020304" pitchFamily="18" charset="0"/>
                <a:cs typeface="Times New Roman" panose="02020603050405020304" pitchFamily="18" charset="0"/>
              </a:rPr>
              <a:t>Logistic regression</a:t>
            </a:r>
          </a:p>
        </p:txBody>
      </p:sp>
      <p:sp>
        <p:nvSpPr>
          <p:cNvPr id="4" name="Date Placeholder 3">
            <a:extLst>
              <a:ext uri="{FF2B5EF4-FFF2-40B4-BE49-F238E27FC236}">
                <a16:creationId xmlns:a16="http://schemas.microsoft.com/office/drawing/2014/main" id="{A3184997-177D-4199-495E-9A16A66B308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B3338C1-73A4-D99B-8B1D-6928CCDF3AF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0AAB849-BBF8-160E-D017-759745880DE1}"/>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87682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3BFE-B86A-F8EE-4312-3D9AA4EED79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168C213-5DCA-EDE4-E70E-19FAFC7622B8}"/>
              </a:ext>
            </a:extLst>
          </p:cNvPr>
          <p:cNvSpPr>
            <a:spLocks noGrp="1"/>
          </p:cNvSpPr>
          <p:nvPr>
            <p:ph idx="1"/>
          </p:nvPr>
        </p:nvSpPr>
        <p:spPr>
          <a:xfrm>
            <a:off x="576072" y="1380744"/>
            <a:ext cx="9363456" cy="4398264"/>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1.Data Collection: Gathering a large dataset of sign language videos or images, capturing various gestures and expressions.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Preprocessing: Cleaning and preparing the collected data, which may involve resizing, cropping, and normalizing the images or videos.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Feature Extraction: Extracting relevant features from the preprocessed data, such as hand shape, movement, and facial expressions.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Training: Using machine learning algorithms, such as deep learning models like Convolutional Neural Networks (CNNs) to train the system on the extracted features.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 Recognition: Once the model is trained, it can be used to recognize and interpret sign language gestures in real-time. This involves capturing live video input, preprocessing it, and feeding it into the trained model for prediction.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577892-66B6-BE50-1B1C-ED79173E865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5CAF739-238C-8433-C403-C22156018C4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F8A80F3-80E3-2A68-C6DF-BEFA170EA750}"/>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01423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762-E18D-D8AC-44ED-3624B19A6442}"/>
              </a:ext>
            </a:extLst>
          </p:cNvPr>
          <p:cNvSpPr>
            <a:spLocks noGrp="1"/>
          </p:cNvSpPr>
          <p:nvPr>
            <p:ph type="title"/>
          </p:nvPr>
        </p:nvSpPr>
        <p:spPr/>
        <p:txBody>
          <a:bodyPr/>
          <a:lstStyle/>
          <a:p>
            <a:r>
              <a:rPr lang="en-IN" dirty="0"/>
              <a:t>Module Explanation </a:t>
            </a:r>
          </a:p>
        </p:txBody>
      </p:sp>
      <p:sp>
        <p:nvSpPr>
          <p:cNvPr id="3" name="Content Placeholder 2">
            <a:extLst>
              <a:ext uri="{FF2B5EF4-FFF2-40B4-BE49-F238E27FC236}">
                <a16:creationId xmlns:a16="http://schemas.microsoft.com/office/drawing/2014/main" id="{85E50633-C891-02AB-E2F6-3E60FA116D7D}"/>
              </a:ext>
            </a:extLst>
          </p:cNvPr>
          <p:cNvSpPr>
            <a:spLocks noGrp="1"/>
          </p:cNvSpPr>
          <p:nvPr>
            <p:ph idx="1"/>
          </p:nvPr>
        </p:nvSpPr>
        <p:spPr>
          <a:xfrm>
            <a:off x="576071" y="1539551"/>
            <a:ext cx="10648655" cy="4239457"/>
          </a:xfrm>
        </p:spPr>
        <p:txBody>
          <a:bodyPr>
            <a:normAutofit/>
          </a:bodyPr>
          <a:lstStyle/>
          <a:p>
            <a:pPr marL="0" indent="0">
              <a:buNone/>
            </a:pPr>
            <a:r>
              <a:rPr lang="en-IN" sz="2400" dirty="0">
                <a:solidFill>
                  <a:schemeClr val="accent6">
                    <a:lumMod val="10000"/>
                  </a:schemeClr>
                </a:solidFill>
                <a:latin typeface="Times New Roman" panose="02020603050405020304" pitchFamily="18" charset="0"/>
                <a:cs typeface="Times New Roman" panose="02020603050405020304" pitchFamily="18" charset="0"/>
              </a:rPr>
              <a:t>Module 1</a:t>
            </a:r>
          </a:p>
          <a:p>
            <a:pPr marL="0" indent="0">
              <a:buNone/>
            </a:pPr>
            <a:r>
              <a:rPr lang="en-IN" sz="2400" dirty="0">
                <a:solidFill>
                  <a:schemeClr val="accent6">
                    <a:lumMod val="10000"/>
                  </a:schemeClr>
                </a:solidFill>
                <a:latin typeface="Times New Roman" panose="02020603050405020304" pitchFamily="18" charset="0"/>
                <a:cs typeface="Times New Roman" panose="02020603050405020304" pitchFamily="18" charset="0"/>
              </a:rPr>
              <a:t>Login page</a:t>
            </a:r>
          </a:p>
          <a:p>
            <a:pPr marL="0" indent="0">
              <a:buNone/>
            </a:pPr>
            <a:r>
              <a:rPr lang="en-IN" sz="2400" dirty="0">
                <a:solidFill>
                  <a:schemeClr val="accent6">
                    <a:lumMod val="10000"/>
                  </a:schemeClr>
                </a:solidFill>
                <a:latin typeface="Times New Roman" panose="02020603050405020304" pitchFamily="18" charset="0"/>
                <a:cs typeface="Times New Roman" panose="02020603050405020304" pitchFamily="18" charset="0"/>
              </a:rPr>
              <a:t>1.User name- </a:t>
            </a:r>
          </a:p>
          <a:p>
            <a:pPr marL="0" indent="0">
              <a:buNone/>
            </a:pPr>
            <a:r>
              <a:rPr lang="en-US" sz="2400" b="0" i="0" dirty="0">
                <a:solidFill>
                  <a:schemeClr val="accent6">
                    <a:lumMod val="10000"/>
                  </a:schemeClr>
                </a:solidFill>
                <a:effectLst/>
                <a:latin typeface="-apple-system"/>
              </a:rPr>
              <a:t>This allows users to easily remember and enter their login information. </a:t>
            </a:r>
            <a:endParaRPr lang="en-IN" sz="2400" dirty="0">
              <a:solidFill>
                <a:schemeClr val="accent6">
                  <a:lumMod val="10000"/>
                </a:schemeClr>
              </a:solidFill>
              <a:latin typeface="Times New Roman" panose="02020603050405020304" pitchFamily="18" charset="0"/>
              <a:cs typeface="Times New Roman" panose="02020603050405020304" pitchFamily="18" charset="0"/>
            </a:endParaRPr>
          </a:p>
          <a:p>
            <a:pPr marL="0" indent="0">
              <a:buNone/>
            </a:pPr>
            <a:r>
              <a:rPr lang="en-IN" sz="2400" dirty="0">
                <a:solidFill>
                  <a:schemeClr val="accent6">
                    <a:lumMod val="10000"/>
                  </a:schemeClr>
                </a:solidFill>
                <a:latin typeface="Times New Roman" panose="02020603050405020304" pitchFamily="18" charset="0"/>
                <a:cs typeface="Times New Roman" panose="02020603050405020304" pitchFamily="18" charset="0"/>
              </a:rPr>
              <a:t>2.Password</a:t>
            </a:r>
          </a:p>
          <a:p>
            <a:pPr marL="0" indent="0">
              <a:buNone/>
            </a:pPr>
            <a:r>
              <a:rPr lang="en-US" sz="2400" b="0" i="0" dirty="0">
                <a:solidFill>
                  <a:schemeClr val="accent6">
                    <a:lumMod val="10000"/>
                  </a:schemeClr>
                </a:solidFill>
                <a:effectLst/>
                <a:latin typeface="-apple-system"/>
              </a:rPr>
              <a:t>A password for a login page is a secret combination of characters that a user creates to authenticate their identity and gain access to a system or account.</a:t>
            </a:r>
            <a:endParaRPr lang="en-IN" sz="24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37EAE66-2A51-E8F4-ACB6-874C0F816AA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9F34DAB-B645-E3B8-B687-747FB941169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A72BE8-06C4-6346-5C46-A60A8C469785}"/>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306991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2C975E1-5458-FEC2-E770-412FAAFB9E61}"/>
              </a:ext>
            </a:extLst>
          </p:cNvPr>
          <p:cNvSpPr>
            <a:spLocks noGrp="1"/>
          </p:cNvSpPr>
          <p:nvPr>
            <p:ph idx="1"/>
          </p:nvPr>
        </p:nvSpPr>
        <p:spPr>
          <a:xfrm>
            <a:off x="576072" y="382555"/>
            <a:ext cx="9363456" cy="5396453"/>
          </a:xfrm>
        </p:spPr>
        <p:txBody>
          <a:bodyPr>
            <a:normAutofit fontScale="25000" lnSpcReduction="20000"/>
          </a:bodyPr>
          <a:lstStyle/>
          <a:p>
            <a:pPr marL="0" indent="0">
              <a:buNone/>
            </a:pPr>
            <a:r>
              <a:rPr lang="en-IN" sz="9600" dirty="0">
                <a:solidFill>
                  <a:schemeClr val="accent6">
                    <a:lumMod val="10000"/>
                  </a:schemeClr>
                </a:solidFill>
                <a:latin typeface="Times New Roman" panose="02020603050405020304" pitchFamily="18" charset="0"/>
                <a:cs typeface="Times New Roman" panose="02020603050405020304" pitchFamily="18" charset="0"/>
              </a:rPr>
              <a:t>Module 2</a:t>
            </a:r>
          </a:p>
          <a:p>
            <a:pPr marL="0" indent="0">
              <a:buNone/>
            </a:pPr>
            <a:br>
              <a:rPr lang="en-IN" sz="9600" dirty="0">
                <a:solidFill>
                  <a:schemeClr val="accent6">
                    <a:lumMod val="10000"/>
                  </a:schemeClr>
                </a:solidFill>
                <a:latin typeface="Times New Roman" panose="02020603050405020304" pitchFamily="18" charset="0"/>
                <a:cs typeface="Times New Roman" panose="02020603050405020304" pitchFamily="18" charset="0"/>
              </a:rPr>
            </a:br>
            <a:r>
              <a:rPr lang="en-IN" sz="9600" dirty="0">
                <a:solidFill>
                  <a:schemeClr val="accent6">
                    <a:lumMod val="10000"/>
                  </a:schemeClr>
                </a:solidFill>
                <a:latin typeface="Times New Roman" panose="02020603050405020304" pitchFamily="18" charset="0"/>
                <a:cs typeface="Times New Roman" panose="02020603050405020304" pitchFamily="18" charset="0"/>
              </a:rPr>
              <a:t>predict sign :</a:t>
            </a:r>
          </a:p>
          <a:p>
            <a:pPr marL="0" indent="0">
              <a:buNone/>
            </a:pPr>
            <a:br>
              <a:rPr lang="en-IN" sz="9600" dirty="0">
                <a:solidFill>
                  <a:schemeClr val="accent6">
                    <a:lumMod val="10000"/>
                  </a:schemeClr>
                </a:solidFill>
              </a:rPr>
            </a:br>
            <a:r>
              <a:rPr lang="en-IN" sz="9600" dirty="0">
                <a:solidFill>
                  <a:schemeClr val="accent6">
                    <a:lumMod val="10000"/>
                  </a:schemeClr>
                </a:solidFill>
              </a:rPr>
              <a:t>         </a:t>
            </a:r>
            <a:r>
              <a:rPr lang="en-US" sz="9600" b="0" i="0" dirty="0">
                <a:solidFill>
                  <a:schemeClr val="accent6">
                    <a:lumMod val="10000"/>
                  </a:schemeClr>
                </a:solidFill>
                <a:effectLst/>
                <a:latin typeface="-apple-system"/>
              </a:rPr>
              <a:t>The predict module outputs the predicted sign, which can be in the form of a text label and give audio </a:t>
            </a:r>
          </a:p>
          <a:p>
            <a:pPr marL="0" indent="0">
              <a:buNone/>
            </a:pPr>
            <a:endParaRPr lang="en-US" sz="9600" dirty="0">
              <a:solidFill>
                <a:schemeClr val="accent6">
                  <a:lumMod val="10000"/>
                </a:schemeClr>
              </a:solidFill>
              <a:latin typeface="-apple-system"/>
            </a:endParaRPr>
          </a:p>
          <a:p>
            <a:pPr marL="0" indent="0">
              <a:buNone/>
            </a:pPr>
            <a:r>
              <a:rPr lang="en-US" sz="9600" dirty="0">
                <a:solidFill>
                  <a:schemeClr val="accent6">
                    <a:lumMod val="10000"/>
                  </a:schemeClr>
                </a:solidFill>
                <a:latin typeface="-apple-system"/>
              </a:rPr>
              <a:t>Module 3</a:t>
            </a:r>
          </a:p>
          <a:p>
            <a:pPr marL="0" indent="0">
              <a:buNone/>
            </a:pPr>
            <a:endParaRPr lang="en-US" sz="9600" dirty="0">
              <a:solidFill>
                <a:schemeClr val="accent6">
                  <a:lumMod val="10000"/>
                </a:schemeClr>
              </a:solidFill>
              <a:latin typeface="-apple-system"/>
            </a:endParaRPr>
          </a:p>
          <a:p>
            <a:pPr marL="0" indent="0">
              <a:buNone/>
            </a:pPr>
            <a:r>
              <a:rPr lang="en-US" sz="9600" dirty="0">
                <a:solidFill>
                  <a:schemeClr val="accent6">
                    <a:lumMod val="10000"/>
                  </a:schemeClr>
                </a:solidFill>
                <a:latin typeface="-apple-system"/>
              </a:rPr>
              <a:t>Translate speech :</a:t>
            </a:r>
          </a:p>
          <a:p>
            <a:pPr marL="0" indent="0">
              <a:buNone/>
            </a:pPr>
            <a:endParaRPr lang="en-US" sz="9600" dirty="0">
              <a:solidFill>
                <a:schemeClr val="accent6">
                  <a:lumMod val="10000"/>
                </a:schemeClr>
              </a:solidFill>
              <a:latin typeface="-apple-system"/>
            </a:endParaRPr>
          </a:p>
          <a:p>
            <a:pPr marL="0" indent="0">
              <a:buNone/>
            </a:pPr>
            <a:r>
              <a:rPr lang="en-US" sz="9600" dirty="0">
                <a:solidFill>
                  <a:schemeClr val="accent6">
                    <a:lumMod val="10000"/>
                  </a:schemeClr>
                </a:solidFill>
                <a:latin typeface="-apple-system"/>
              </a:rPr>
              <a:t>           </a:t>
            </a:r>
            <a:r>
              <a:rPr lang="en-US" sz="9600" b="0" i="0" dirty="0">
                <a:solidFill>
                  <a:schemeClr val="accent6">
                    <a:lumMod val="10000"/>
                  </a:schemeClr>
                </a:solidFill>
                <a:effectLst/>
                <a:latin typeface="Times New Roman" panose="02020603050405020304" pitchFamily="18" charset="0"/>
                <a:cs typeface="Times New Roman" panose="02020603050405020304" pitchFamily="18" charset="0"/>
              </a:rPr>
              <a:t> First, the speech signal is captured using a microphone or other audio input device. Then, the speech signal is processed and converted into text and show hand gesture image</a:t>
            </a:r>
          </a:p>
          <a:p>
            <a:pPr marL="0" indent="0">
              <a:buNone/>
            </a:pPr>
            <a:r>
              <a:rPr lang="en-US" sz="9600" dirty="0">
                <a:solidFill>
                  <a:schemeClr val="accent6">
                    <a:lumMod val="10000"/>
                  </a:schemeClr>
                </a:solidFill>
                <a:latin typeface="Times New Roman" panose="02020603050405020304" pitchFamily="18" charset="0"/>
                <a:cs typeface="Times New Roman" panose="02020603050405020304" pitchFamily="18" charset="0"/>
              </a:rPr>
              <a:t>  </a:t>
            </a:r>
          </a:p>
          <a:p>
            <a:pPr marL="0" indent="0">
              <a:buNone/>
            </a:pPr>
            <a:r>
              <a:rPr lang="en-US" dirty="0">
                <a:solidFill>
                  <a:schemeClr val="accent6">
                    <a:lumMod val="10000"/>
                  </a:schemeClr>
                </a:solidFill>
                <a:latin typeface="Times New Roman" panose="02020603050405020304" pitchFamily="18" charset="0"/>
                <a:cs typeface="Times New Roman" panose="02020603050405020304" pitchFamily="18" charset="0"/>
              </a:rPr>
              <a:t>       </a:t>
            </a:r>
          </a:p>
          <a:p>
            <a:pPr marL="0" indent="0">
              <a:buNone/>
            </a:pPr>
            <a:endParaRPr lang="en-US" sz="2600" dirty="0">
              <a:solidFill>
                <a:schemeClr val="accent6">
                  <a:lumMod val="10000"/>
                </a:schemeClr>
              </a:solidFill>
              <a:latin typeface="Times New Roman" panose="02020603050405020304" pitchFamily="18" charset="0"/>
              <a:cs typeface="Times New Roman" panose="02020603050405020304" pitchFamily="18" charset="0"/>
            </a:endParaRPr>
          </a:p>
          <a:p>
            <a:pPr marL="0" indent="0">
              <a:buNone/>
            </a:pPr>
            <a:endParaRPr lang="en-US" sz="2800" b="0" i="0" dirty="0">
              <a:solidFill>
                <a:schemeClr val="accent6">
                  <a:lumMod val="10000"/>
                </a:schemeClr>
              </a:solidFill>
              <a:effectLst/>
              <a:latin typeface="-apple-system"/>
            </a:endParaRPr>
          </a:p>
          <a:p>
            <a:pPr marL="0" indent="0">
              <a:buNone/>
            </a:pPr>
            <a:endParaRPr lang="en-US" dirty="0">
              <a:solidFill>
                <a:schemeClr val="accent6">
                  <a:lumMod val="10000"/>
                </a:schemeClr>
              </a:solidFill>
              <a:latin typeface="-apple-system"/>
            </a:endParaRPr>
          </a:p>
          <a:p>
            <a:pPr marL="0" indent="0">
              <a:buNone/>
            </a:pPr>
            <a:br>
              <a:rPr lang="en-IN" sz="2800" dirty="0">
                <a:solidFill>
                  <a:schemeClr val="accent6">
                    <a:lumMod val="10000"/>
                  </a:schemeClr>
                </a:solidFill>
              </a:rPr>
            </a:br>
            <a:endParaRPr lang="en-IN" dirty="0"/>
          </a:p>
        </p:txBody>
      </p:sp>
      <p:sp>
        <p:nvSpPr>
          <p:cNvPr id="4" name="Date Placeholder 3">
            <a:extLst>
              <a:ext uri="{FF2B5EF4-FFF2-40B4-BE49-F238E27FC236}">
                <a16:creationId xmlns:a16="http://schemas.microsoft.com/office/drawing/2014/main" id="{73287EDD-5E75-3DE5-7538-0E2901DC35F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F95DF4D-1C64-9CCA-D489-549820F757C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808BFB-6692-34F9-036E-F67815C2FF6F}"/>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350619564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{B6CC6FC6-C9DA-43A3-A191-DC77820ADDE9}tf11964407_win32</Template>
  <TotalTime>326</TotalTime>
  <Words>996</Words>
  <Application>Microsoft Office PowerPoint</Application>
  <PresentationFormat>Widescreen</PresentationFormat>
  <Paragraphs>123</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Calibri</vt:lpstr>
      <vt:lpstr>Courier New</vt:lpstr>
      <vt:lpstr>ff1</vt:lpstr>
      <vt:lpstr>ff2</vt:lpstr>
      <vt:lpstr>Gill Sans Nova</vt:lpstr>
      <vt:lpstr>Gill Sans Nova Light</vt:lpstr>
      <vt:lpstr>Sagona Book</vt:lpstr>
      <vt:lpstr>Times New Roman</vt:lpstr>
      <vt:lpstr>Office Theme</vt:lpstr>
      <vt:lpstr>SIGN LANGUAGE RECOGNITION USING MACHINE LEARNING</vt:lpstr>
      <vt:lpstr>Abstract</vt:lpstr>
      <vt:lpstr>Literature Survey</vt:lpstr>
      <vt:lpstr>Existing system</vt:lpstr>
      <vt:lpstr>Proposed system</vt:lpstr>
      <vt:lpstr>Algorithm</vt:lpstr>
      <vt:lpstr>Methodology</vt:lpstr>
      <vt:lpstr>Module Explanation </vt:lpstr>
      <vt:lpstr>PowerPoint Presentation</vt:lpstr>
      <vt:lpstr>PowerPoint Presentation</vt:lpstr>
      <vt:lpstr>Modules 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ennancement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USING MACHINE LEARNING</dc:title>
  <dc:creator>jumana haseen</dc:creator>
  <cp:lastModifiedBy>jumana haseen</cp:lastModifiedBy>
  <cp:revision>5</cp:revision>
  <dcterms:created xsi:type="dcterms:W3CDTF">2024-02-02T05:25:15Z</dcterms:created>
  <dcterms:modified xsi:type="dcterms:W3CDTF">2024-07-01T09:52:58Z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