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7" r:id="rId4"/>
    <p:sldId id="258" r:id="rId5"/>
    <p:sldId id="259" r:id="rId6"/>
    <p:sldId id="262" r:id="rId7"/>
    <p:sldId id="287" r:id="rId8"/>
    <p:sldId id="290" r:id="rId9"/>
    <p:sldId id="261" r:id="rId10"/>
    <p:sldId id="275" r:id="rId11"/>
    <p:sldId id="263" r:id="rId12"/>
    <p:sldId id="264" r:id="rId13"/>
    <p:sldId id="286" r:id="rId14"/>
    <p:sldId id="289" r:id="rId15"/>
    <p:sldId id="265" r:id="rId16"/>
    <p:sldId id="284" r:id="rId17"/>
    <p:sldId id="276" r:id="rId18"/>
    <p:sldId id="281" r:id="rId19"/>
    <p:sldId id="273" r:id="rId20"/>
    <p:sldId id="283" r:id="rId21"/>
    <p:sldId id="279" r:id="rId22"/>
    <p:sldId id="282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9551" autoAdjust="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outlineViewPr>
    <p:cViewPr>
      <p:scale>
        <a:sx n="33" d="100"/>
        <a:sy n="33" d="100"/>
      </p:scale>
      <p:origin x="0" y="-108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9FF0B-1E9F-447F-8710-748C1C5DFF28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001FD-351C-4AAB-A998-63F6EFF44C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8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教科書に沿ったスライドになってない（オリジナリティを重視した結果そうなった。わかりにくいかも知れない）</a:t>
            </a:r>
            <a:endParaRPr kumimoji="1" lang="en-US" altLang="ja-JP" dirty="0"/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このスライドで細かい数式の説明は行わない。数式のコンセプトや使い方を重視している。</a:t>
            </a:r>
            <a:endParaRPr kumimoji="1" lang="en-US" altLang="ja-JP" dirty="0"/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このスライドに数式はレジュメか教科書を参照してほしい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001FD-351C-4AAB-A998-63F6EFF44C1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412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回数以外で確率変数で表現出来ることってなに？？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001FD-351C-4AAB-A998-63F6EFF44C1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120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回数以外で確率変数で表現出来ることってなに？？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001FD-351C-4AAB-A998-63F6EFF44C1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120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回数以外で確率変数で表現出来ることってなに？？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001FD-351C-4AAB-A998-63F6EFF44C1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8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回数以外で確率変数で表現出来ることってなに？？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001FD-351C-4AAB-A998-63F6EFF44C1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40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回数以外で確率変数で表現出来ることってなに？？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001FD-351C-4AAB-A998-63F6EFF44C1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053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回数以外で確率変数で表現出来ることってなに？？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001FD-351C-4AAB-A998-63F6EFF44C1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64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自然対数の底については、説明しない。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001FD-351C-4AAB-A998-63F6EFF44C1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88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回数以外で確率変数で表現出来ることってなに？？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001FD-351C-4AAB-A998-63F6EFF44C1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17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サイコロの出目（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6</a:t>
            </a:r>
            <a:r>
              <a:rPr kumimoji="1" lang="ja-JP" altLang="en-US" dirty="0"/>
              <a:t>）は確率変数と言えるか→全部</a:t>
            </a:r>
            <a:r>
              <a:rPr kumimoji="1" lang="en-US" altLang="ja-JP" dirty="0"/>
              <a:t>1/6</a:t>
            </a:r>
            <a:r>
              <a:rPr kumimoji="1" lang="ja-JP" altLang="en-US" dirty="0"/>
              <a:t>の確率を持ってるから言えると思う。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001FD-351C-4AAB-A998-63F6EFF44C1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31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身長って親の身長に依存するから確率変数では無いんじゃないの？→その親の身長自体がランダムに決まるから確率変数と言える？？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001FD-351C-4AAB-A998-63F6EFF44C1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428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サイコロの出目（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6</a:t>
            </a:r>
            <a:r>
              <a:rPr kumimoji="1" lang="ja-JP" altLang="en-US" dirty="0"/>
              <a:t>）は確率変数と言えるか→全部</a:t>
            </a:r>
            <a:r>
              <a:rPr kumimoji="1" lang="en-US" altLang="ja-JP" dirty="0"/>
              <a:t>1/6</a:t>
            </a:r>
            <a:r>
              <a:rPr kumimoji="1" lang="ja-JP" altLang="en-US" dirty="0"/>
              <a:t>の確率を持ってるから言えると思う。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001FD-351C-4AAB-A998-63F6EFF44C1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42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サイコロの出目（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6</a:t>
            </a:r>
            <a:r>
              <a:rPr kumimoji="1" lang="ja-JP" altLang="en-US" dirty="0"/>
              <a:t>）は確率変数と言えるか→全部</a:t>
            </a:r>
            <a:r>
              <a:rPr kumimoji="1" lang="en-US" altLang="ja-JP" dirty="0"/>
              <a:t>1/6</a:t>
            </a:r>
            <a:r>
              <a:rPr kumimoji="1" lang="ja-JP" altLang="en-US" dirty="0"/>
              <a:t>の確率を持ってるから言えると思う。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001FD-351C-4AAB-A998-63F6EFF44C1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428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回数以外で確率変数で表現出来ることってなに？？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001FD-351C-4AAB-A998-63F6EFF44C1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7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回数以外で確率変数で表現出来ることってなに？？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001FD-351C-4AAB-A998-63F6EFF44C1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81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回数以外で確率変数で表現出来ることってなに？？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001FD-351C-4AAB-A998-63F6EFF44C1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57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0C4A-119A-4213-B1E4-2274B15D797A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4503-C12F-47CC-9AAD-AF7720394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0C4A-119A-4213-B1E4-2274B15D797A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4503-C12F-47CC-9AAD-AF7720394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8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0C4A-119A-4213-B1E4-2274B15D797A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4503-C12F-47CC-9AAD-AF7720394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81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0C4A-119A-4213-B1E4-2274B15D797A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4503-C12F-47CC-9AAD-AF7720394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82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0C4A-119A-4213-B1E4-2274B15D797A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4503-C12F-47CC-9AAD-AF7720394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0C4A-119A-4213-B1E4-2274B15D797A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4503-C12F-47CC-9AAD-AF7720394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91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0C4A-119A-4213-B1E4-2274B15D797A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4503-C12F-47CC-9AAD-AF7720394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57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0C4A-119A-4213-B1E4-2274B15D797A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4503-C12F-47CC-9AAD-AF7720394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40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0C4A-119A-4213-B1E4-2274B15D797A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4503-C12F-47CC-9AAD-AF7720394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84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D60C4A-119A-4213-B1E4-2274B15D797A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544503-C12F-47CC-9AAD-AF7720394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9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0C4A-119A-4213-B1E4-2274B15D797A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4503-C12F-47CC-9AAD-AF7720394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23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D60C4A-119A-4213-B1E4-2274B15D797A}" type="datetimeFigureOut">
              <a:rPr kumimoji="1" lang="ja-JP" altLang="en-US" smtClean="0"/>
              <a:t>2020/7/8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544503-C12F-47CC-9AAD-AF7720394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3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FCC0F-A160-4802-A248-388E87295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/>
              <a:t>第</a:t>
            </a:r>
            <a:r>
              <a:rPr kumimoji="1" lang="en-US" altLang="ja-JP" sz="5400" dirty="0"/>
              <a:t>6</a:t>
            </a:r>
            <a:r>
              <a:rPr kumimoji="1" lang="ja-JP" altLang="en-US" sz="5400" dirty="0"/>
              <a:t>章　確率変数と確率分布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FBB44F-FD7B-416E-8868-C5C3A17D1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ja-JP" altLang="en-US" sz="3600" dirty="0"/>
              <a:t>担当：長谷川大誠</a:t>
            </a:r>
          </a:p>
        </p:txBody>
      </p:sp>
    </p:spTree>
    <p:extLst>
      <p:ext uri="{BB962C8B-B14F-4D97-AF65-F5344CB8AC3E}">
        <p14:creationId xmlns:p14="http://schemas.microsoft.com/office/powerpoint/2010/main" val="67045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4D086EA-690F-4922-9D23-B3C7F5E552C8}"/>
              </a:ext>
            </a:extLst>
          </p:cNvPr>
          <p:cNvSpPr txBox="1">
            <a:spLocks/>
          </p:cNvSpPr>
          <p:nvPr/>
        </p:nvSpPr>
        <p:spPr>
          <a:xfrm>
            <a:off x="3354433" y="2703621"/>
            <a:ext cx="5483134" cy="145075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2. </a:t>
            </a:r>
            <a:r>
              <a:rPr lang="ja-JP" altLang="en-US" dirty="0"/>
              <a:t>確率分布の解説</a:t>
            </a:r>
          </a:p>
        </p:txBody>
      </p:sp>
    </p:spTree>
    <p:extLst>
      <p:ext uri="{BB962C8B-B14F-4D97-AF65-F5344CB8AC3E}">
        <p14:creationId xmlns:p14="http://schemas.microsoft.com/office/powerpoint/2010/main" val="142605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F4F8-85AA-4A73-B266-DD899E8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2.1 </a:t>
            </a:r>
            <a:r>
              <a:rPr kumimoji="1" lang="ja-JP" altLang="en-US" dirty="0"/>
              <a:t>分布とは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763BA-7514-4E17-8238-09E7B1C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分布とは、散らばりの広がりを意味する。○○分布と言われれば、○○の散らばりの広がりを意味する。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例）動物分布、生態分布、確率分布（後述）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Google</a:t>
            </a:r>
            <a:r>
              <a:rPr lang="ja-JP" altLang="en-US" sz="3200" dirty="0"/>
              <a:t>で「分布図」と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検索した例⇒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536AED3-17ED-4E87-BFBA-FBFD5AF37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447" y="3538062"/>
            <a:ext cx="6478621" cy="3165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52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F4F8-85AA-4A73-B266-DD899E8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 </a:t>
            </a:r>
            <a:r>
              <a:rPr kumimoji="1" lang="ja-JP" altLang="en-US" dirty="0"/>
              <a:t>確率分布とは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763BA-7514-4E17-8238-09E7B1C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確率分布とは、確率変数が取る確率変数の散らばり広がりのこと。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⇒つまり、確率変数が取る値と、その値が持つ確率の対応関係 を表した表やグラフ（様子と言われる）のこと。</a:t>
            </a:r>
            <a:endParaRPr lang="en-US" altLang="ja-JP" sz="3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6D5BF19-780A-4C9B-B7F5-00F87C3D53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5329548"/>
            <a:ext cx="6054334" cy="64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3E11A5F-50D6-4E7C-940D-39562342A6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43" y="4115887"/>
            <a:ext cx="4364083" cy="26232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99623F5-CC5A-4B24-B823-EEAB27051699}"/>
              </a:ext>
            </a:extLst>
          </p:cNvPr>
          <p:cNvSpPr txBox="1">
            <a:spLocks/>
          </p:cNvSpPr>
          <p:nvPr/>
        </p:nvSpPr>
        <p:spPr>
          <a:xfrm>
            <a:off x="1036320" y="4525736"/>
            <a:ext cx="6054334" cy="59490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例）</a:t>
            </a:r>
            <a:r>
              <a:rPr lang="en-US" altLang="ja-JP" dirty="0"/>
              <a:t>10</a:t>
            </a:r>
            <a:r>
              <a:rPr lang="ja-JP" altLang="en-US" dirty="0"/>
              <a:t>円玉を</a:t>
            </a:r>
            <a:r>
              <a:rPr lang="en-US" altLang="ja-JP" dirty="0"/>
              <a:t>4</a:t>
            </a:r>
            <a:r>
              <a:rPr lang="ja-JP" altLang="en-US" dirty="0"/>
              <a:t>回投げて「表」が出る回数を</a:t>
            </a:r>
            <a:r>
              <a:rPr lang="en-US" altLang="ja-JP" dirty="0"/>
              <a:t>x </a:t>
            </a:r>
            <a:r>
              <a:rPr lang="ja-JP" altLang="en-US" dirty="0"/>
              <a:t>とするときの確率分布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215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F4F8-85AA-4A73-B266-DD899E8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kumimoji="1" lang="en-US" altLang="ja-JP" dirty="0"/>
              <a:t> </a:t>
            </a:r>
            <a:r>
              <a:rPr kumimoji="1" lang="ja-JP" altLang="en-US" b="1" dirty="0">
                <a:solidFill>
                  <a:srgbClr val="FF0000"/>
                </a:solidFill>
              </a:rPr>
              <a:t>確率分布が分かれば何が嬉しいか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763BA-7514-4E17-8238-09E7B1C0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09" y="1869382"/>
            <a:ext cx="10506141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確率分布とは、確率の分布を表す表やグラフのこと。（前述）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⇒グラフが分かるということは、つまり</a:t>
            </a:r>
            <a:r>
              <a:rPr lang="ja-JP" altLang="en-US" sz="3200" dirty="0">
                <a:highlight>
                  <a:srgbClr val="FFFF00"/>
                </a:highlight>
              </a:rPr>
              <a:t>「関数（数式）」が分かる</a:t>
            </a:r>
            <a:endParaRPr lang="en-US" altLang="ja-JP" sz="32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ja-JP" altLang="en-US" sz="3200" dirty="0"/>
              <a:t>⇒関数ということは、パラメータを入力すると確率を算出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することが出来る。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79751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F4F8-85AA-4A73-B266-DD899E8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kumimoji="1" lang="en-US" altLang="ja-JP" dirty="0"/>
              <a:t> </a:t>
            </a:r>
            <a:r>
              <a:rPr kumimoji="1" lang="ja-JP" altLang="en-US" b="1" dirty="0">
                <a:solidFill>
                  <a:srgbClr val="FF0000"/>
                </a:solidFill>
              </a:rPr>
              <a:t>確率分布が分かれば何が嬉しいか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763BA-7514-4E17-8238-09E7B1C0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09" y="1869381"/>
            <a:ext cx="10506141" cy="418228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グラフが分かっていれば嬉しいこと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右の線が「直線」であることが分かっているとき、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私達は「</a:t>
            </a:r>
            <a:r>
              <a:rPr lang="en-US" altLang="ja-JP" sz="3200" dirty="0"/>
              <a:t>Y = ax + b</a:t>
            </a:r>
            <a:r>
              <a:rPr lang="ja-JP" altLang="en-US" sz="3200" dirty="0"/>
              <a:t>」という式を立てれる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⇒与えられた</a:t>
            </a:r>
            <a:r>
              <a:rPr lang="en-US" altLang="ja-JP" sz="3200" dirty="0"/>
              <a:t>x</a:t>
            </a:r>
            <a:r>
              <a:rPr lang="ja-JP" altLang="en-US" sz="3200" dirty="0"/>
              <a:t>と</a:t>
            </a:r>
            <a:r>
              <a:rPr lang="en-US" altLang="ja-JP" sz="3200" dirty="0"/>
              <a:t>y</a:t>
            </a:r>
            <a:r>
              <a:rPr lang="ja-JP" altLang="en-US" sz="3200" dirty="0"/>
              <a:t>から定数</a:t>
            </a:r>
            <a:r>
              <a:rPr lang="en-US" altLang="ja-JP" sz="3200" dirty="0"/>
              <a:t>a</a:t>
            </a:r>
            <a:r>
              <a:rPr lang="ja-JP" altLang="en-US" sz="3200" dirty="0"/>
              <a:t>と</a:t>
            </a:r>
            <a:r>
              <a:rPr lang="en-US" altLang="ja-JP" sz="3200" dirty="0"/>
              <a:t>b</a:t>
            </a:r>
            <a:r>
              <a:rPr lang="ja-JP" altLang="en-US" sz="3200" dirty="0"/>
              <a:t>を導く。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（</a:t>
            </a:r>
            <a:r>
              <a:rPr lang="en-US" altLang="ja-JP" sz="3200" dirty="0"/>
              <a:t>y = 5x + 2</a:t>
            </a:r>
            <a:r>
              <a:rPr lang="ja-JP" altLang="en-US" sz="3200" dirty="0"/>
              <a:t>）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⇒</a:t>
            </a:r>
            <a:r>
              <a:rPr lang="en-US" altLang="ja-JP" sz="3200" dirty="0">
                <a:highlight>
                  <a:srgbClr val="FFFF00"/>
                </a:highlight>
              </a:rPr>
              <a:t>x</a:t>
            </a:r>
            <a:r>
              <a:rPr lang="ja-JP" altLang="en-US" sz="3200" dirty="0">
                <a:highlight>
                  <a:srgbClr val="FFFF00"/>
                </a:highlight>
              </a:rPr>
              <a:t>を入力すれば</a:t>
            </a:r>
            <a:endParaRPr lang="en-US" altLang="ja-JP" sz="32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ja-JP" altLang="en-US" sz="3200" dirty="0">
                <a:highlight>
                  <a:srgbClr val="FFFF00"/>
                </a:highlight>
              </a:rPr>
              <a:t>いつでも</a:t>
            </a:r>
            <a:r>
              <a:rPr lang="en-US" altLang="ja-JP" sz="3200" dirty="0">
                <a:highlight>
                  <a:srgbClr val="FFFF00"/>
                </a:highlight>
              </a:rPr>
              <a:t>y</a:t>
            </a:r>
            <a:r>
              <a:rPr lang="ja-JP" altLang="en-US" sz="3200" dirty="0">
                <a:highlight>
                  <a:srgbClr val="FFFF00"/>
                </a:highlight>
              </a:rPr>
              <a:t>を算出することが可能。</a:t>
            </a:r>
            <a:endParaRPr lang="en-US" altLang="ja-JP" sz="3200" dirty="0">
              <a:highlight>
                <a:srgbClr val="FFFF00"/>
              </a:highlight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EC7123-2462-4558-96FE-79B4BBA6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386" y="3124603"/>
            <a:ext cx="4618120" cy="3322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EA149F-2DC4-44B2-B877-D32E172902FE}"/>
              </a:ext>
            </a:extLst>
          </p:cNvPr>
          <p:cNvSpPr/>
          <p:nvPr/>
        </p:nvSpPr>
        <p:spPr>
          <a:xfrm>
            <a:off x="9645535" y="4213571"/>
            <a:ext cx="1136073" cy="448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2AAC1E-A949-4C72-9667-F59E36EA3D73}"/>
              </a:ext>
            </a:extLst>
          </p:cNvPr>
          <p:cNvSpPr/>
          <p:nvPr/>
        </p:nvSpPr>
        <p:spPr>
          <a:xfrm>
            <a:off x="7988533" y="4597758"/>
            <a:ext cx="559928" cy="376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75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F4F8-85AA-4A73-B266-DD899E8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 </a:t>
            </a:r>
            <a:r>
              <a:rPr lang="ja-JP" altLang="en-US" dirty="0"/>
              <a:t>ここまでのまとめ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763BA-7514-4E17-8238-09E7B1C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分布とは、散らばりの広がりのこと</a:t>
            </a:r>
            <a:endParaRPr lang="en-US" altLang="ja-JP" sz="32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確率分布とは、確率の広がりのこと。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⇒変数が取る値と、その値が持つ確率の対応関係 を表した表やグラフのこと。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>
                <a:solidFill>
                  <a:schemeClr val="accent1"/>
                </a:solidFill>
              </a:rPr>
              <a:t>3.</a:t>
            </a:r>
            <a:r>
              <a:rPr lang="en-US" altLang="ja-JP" sz="3200" dirty="0"/>
              <a:t> </a:t>
            </a:r>
            <a:r>
              <a:rPr lang="ja-JP" altLang="en-US" sz="3200" dirty="0"/>
              <a:t>確率分布が分かれば、確率を算出することが出来る。</a:t>
            </a:r>
          </a:p>
        </p:txBody>
      </p:sp>
    </p:spTree>
    <p:extLst>
      <p:ext uri="{BB962C8B-B14F-4D97-AF65-F5344CB8AC3E}">
        <p14:creationId xmlns:p14="http://schemas.microsoft.com/office/powerpoint/2010/main" val="586265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4D086EA-690F-4922-9D23-B3C7F5E552C8}"/>
              </a:ext>
            </a:extLst>
          </p:cNvPr>
          <p:cNvSpPr txBox="1">
            <a:spLocks/>
          </p:cNvSpPr>
          <p:nvPr/>
        </p:nvSpPr>
        <p:spPr>
          <a:xfrm>
            <a:off x="2793955" y="2703621"/>
            <a:ext cx="6604090" cy="145075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問題演習（</a:t>
            </a:r>
            <a:r>
              <a:rPr lang="en-US" altLang="ja-JP" dirty="0"/>
              <a:t>Excel</a:t>
            </a:r>
            <a:r>
              <a:rPr lang="ja-JP" altLang="en-US" dirty="0"/>
              <a:t>）</a:t>
            </a:r>
            <a:endParaRPr lang="en-US" altLang="ja-JP" dirty="0"/>
          </a:p>
          <a:p>
            <a:pPr algn="ctr"/>
            <a:r>
              <a:rPr lang="ja-JP" altLang="en-US" dirty="0"/>
              <a:t>例題</a:t>
            </a:r>
            <a:r>
              <a:rPr lang="en-US" altLang="ja-JP" dirty="0"/>
              <a:t>6-1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30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4D086EA-690F-4922-9D23-B3C7F5E552C8}"/>
              </a:ext>
            </a:extLst>
          </p:cNvPr>
          <p:cNvSpPr txBox="1">
            <a:spLocks/>
          </p:cNvSpPr>
          <p:nvPr/>
        </p:nvSpPr>
        <p:spPr>
          <a:xfrm>
            <a:off x="1883637" y="2262128"/>
            <a:ext cx="8424726" cy="233374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3. </a:t>
            </a:r>
            <a:r>
              <a:rPr lang="ja-JP" altLang="en-US" dirty="0"/>
              <a:t>代表的な確率分布</a:t>
            </a:r>
            <a:endParaRPr lang="en-US" altLang="ja-JP" dirty="0"/>
          </a:p>
          <a:p>
            <a:pPr marL="685800" indent="-685800" algn="ctr">
              <a:buFontTx/>
              <a:buChar char="-"/>
            </a:pPr>
            <a:r>
              <a:rPr lang="ja-JP" altLang="en-US" dirty="0"/>
              <a:t>離散型編</a:t>
            </a:r>
            <a:r>
              <a:rPr lang="en-US" altLang="ja-JP" dirty="0"/>
              <a:t> –</a:t>
            </a:r>
          </a:p>
          <a:p>
            <a:pPr algn="ctr"/>
            <a:r>
              <a:rPr lang="en-US" altLang="ja-JP" sz="3200" dirty="0"/>
              <a:t>1. </a:t>
            </a:r>
            <a:r>
              <a:rPr lang="ja-JP" altLang="en-US" sz="3200" dirty="0"/>
              <a:t>二項分布</a:t>
            </a:r>
            <a:endParaRPr lang="en-US" altLang="ja-JP" sz="3200" dirty="0"/>
          </a:p>
          <a:p>
            <a:pPr algn="ctr"/>
            <a:r>
              <a:rPr lang="en-US" altLang="ja-JP" sz="3200" dirty="0"/>
              <a:t>2. </a:t>
            </a:r>
            <a:r>
              <a:rPr lang="ja-JP" altLang="en-US" sz="3200" dirty="0"/>
              <a:t>ポアソン分布</a:t>
            </a:r>
          </a:p>
        </p:txBody>
      </p:sp>
    </p:spTree>
    <p:extLst>
      <p:ext uri="{BB962C8B-B14F-4D97-AF65-F5344CB8AC3E}">
        <p14:creationId xmlns:p14="http://schemas.microsoft.com/office/powerpoint/2010/main" val="248099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F4F8-85AA-4A73-B266-DD899E8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 </a:t>
            </a:r>
            <a:r>
              <a:rPr lang="ja-JP" altLang="en-US" dirty="0"/>
              <a:t>二項分布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763BA-7514-4E17-8238-09E7B1C0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83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二項分布とは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離散型確率分布の中で最も基本的な分布。スイスの数学者ヤコブ・ベルヌーイが考案。視聴率調査などに利用。</a:t>
            </a:r>
            <a:endParaRPr lang="en-US" altLang="ja-JP" sz="32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ベルヌーイ試行について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「コインを投げた時に表が出るか裏が出るか」「成功するか失敗するか」のような、起こる結果が</a:t>
            </a:r>
            <a:r>
              <a:rPr lang="en-US" altLang="ja-JP" sz="3200" dirty="0"/>
              <a:t>2</a:t>
            </a:r>
            <a:r>
              <a:rPr lang="ja-JP" altLang="en-US" sz="3200" dirty="0"/>
              <a:t>つしか無い試行のことを「ベルヌーイ試行」という。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⇒</a:t>
            </a:r>
            <a:r>
              <a:rPr lang="ja-JP" altLang="en-US" sz="3200" dirty="0">
                <a:highlight>
                  <a:srgbClr val="FFFF00"/>
                </a:highlight>
              </a:rPr>
              <a:t>ベルヌーイ試行による確率変数は二項分布に従う。</a:t>
            </a:r>
          </a:p>
        </p:txBody>
      </p:sp>
    </p:spTree>
    <p:extLst>
      <p:ext uri="{BB962C8B-B14F-4D97-AF65-F5344CB8AC3E}">
        <p14:creationId xmlns:p14="http://schemas.microsoft.com/office/powerpoint/2010/main" val="3959109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F4F8-85AA-4A73-B266-DD899E8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 </a:t>
            </a:r>
            <a:r>
              <a:rPr lang="ja-JP" altLang="en-US" dirty="0"/>
              <a:t>二項分布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763BA-7514-4E17-8238-09E7B1C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二項分布について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ベルヌーイ試行を</a:t>
            </a:r>
            <a:r>
              <a:rPr lang="en-US" altLang="ja-JP" sz="3200" dirty="0"/>
              <a:t>n</a:t>
            </a:r>
            <a:r>
              <a:rPr lang="ja-JP" altLang="en-US" sz="3200" dirty="0"/>
              <a:t>回行って、事象</a:t>
            </a:r>
            <a:r>
              <a:rPr lang="en-US" altLang="ja-JP" sz="3200" dirty="0"/>
              <a:t>A</a:t>
            </a:r>
            <a:r>
              <a:rPr lang="ja-JP" altLang="en-US" sz="3200" dirty="0"/>
              <a:t>が起こる回数</a:t>
            </a:r>
            <a:r>
              <a:rPr lang="en-US" altLang="ja-JP" sz="3200" dirty="0"/>
              <a:t>x</a:t>
            </a:r>
            <a:r>
              <a:rPr lang="ja-JP" altLang="en-US" sz="3200" dirty="0"/>
              <a:t>は「二項分布」という確率分布に従うことが分かっている。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数式：</a:t>
            </a:r>
            <a:r>
              <a:rPr lang="en-US" altLang="ja-JP" sz="3200" dirty="0"/>
              <a:t>P(x) = </a:t>
            </a:r>
            <a:r>
              <a:rPr lang="en-US" altLang="ja-JP" sz="3200" dirty="0" err="1"/>
              <a:t>nCx</a:t>
            </a:r>
            <a:r>
              <a:rPr lang="en-US" altLang="ja-JP" sz="3200" dirty="0"/>
              <a:t> * </a:t>
            </a:r>
            <a:r>
              <a:rPr lang="en-US" altLang="ja-JP" sz="3200" dirty="0" err="1"/>
              <a:t>p^x</a:t>
            </a:r>
            <a:r>
              <a:rPr lang="en-US" altLang="ja-JP" sz="3200" dirty="0"/>
              <a:t> * </a:t>
            </a:r>
            <a:r>
              <a:rPr lang="en-US" altLang="ja-JP" sz="3200" dirty="0" err="1"/>
              <a:t>q^n-x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平均値：</a:t>
            </a:r>
            <a:r>
              <a:rPr lang="en-US" altLang="ja-JP" sz="3200" dirty="0"/>
              <a:t>np</a:t>
            </a:r>
          </a:p>
          <a:p>
            <a:pPr marL="0" indent="0">
              <a:buNone/>
            </a:pPr>
            <a:r>
              <a:rPr lang="ja-JP" altLang="en-US" sz="3200" dirty="0"/>
              <a:t>分散：</a:t>
            </a:r>
            <a:r>
              <a:rPr lang="en-US" altLang="ja-JP" sz="3200" dirty="0" err="1"/>
              <a:t>npq</a:t>
            </a:r>
            <a:r>
              <a:rPr lang="en-US" altLang="ja-JP" sz="3200" dirty="0"/>
              <a:t> = np(1-q)</a:t>
            </a:r>
          </a:p>
          <a:p>
            <a:pPr marL="0" indent="0">
              <a:buNone/>
            </a:pPr>
            <a:r>
              <a:rPr lang="ja-JP" altLang="en-US" sz="3200" dirty="0"/>
              <a:t>標準偏差：√分散＝√</a:t>
            </a:r>
            <a:r>
              <a:rPr lang="en-US" altLang="ja-JP" sz="3200" dirty="0" err="1"/>
              <a:t>npq</a:t>
            </a:r>
            <a:r>
              <a:rPr lang="ja-JP" altLang="en-US" sz="3200" dirty="0"/>
              <a:t>＝√</a:t>
            </a:r>
            <a:r>
              <a:rPr lang="en-US" altLang="ja-JP" sz="3200" dirty="0"/>
              <a:t>np(1-q)</a:t>
            </a:r>
            <a:endParaRPr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8020A7-7A30-407C-A5BE-28EF0E25CA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52" y="3550622"/>
            <a:ext cx="4364083" cy="2623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07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F4F8-85AA-4A73-B266-DD899E8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763BA-7514-4E17-8238-09E7B1C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3200" dirty="0"/>
              <a:t>確率変数・確率分布</a:t>
            </a:r>
            <a:r>
              <a:rPr lang="ja-JP" altLang="en-US" sz="3200" dirty="0"/>
              <a:t>の解説</a:t>
            </a:r>
            <a:endParaRPr lang="en-US" altLang="ja-JP" sz="32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確率分布で出来ること</a:t>
            </a:r>
            <a:endParaRPr kumimoji="1" lang="en-US" altLang="ja-JP" sz="32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代表的な確率分布の紹介</a:t>
            </a:r>
            <a:endParaRPr lang="en-US" altLang="ja-JP" sz="3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3200" dirty="0"/>
              <a:t>問題演習（</a:t>
            </a:r>
            <a:r>
              <a:rPr kumimoji="1" lang="en-US" altLang="ja-JP" sz="3200" dirty="0"/>
              <a:t>Excel</a:t>
            </a:r>
            <a:r>
              <a:rPr kumimoji="1" lang="ja-JP" altLang="en-US" sz="3200" dirty="0"/>
              <a:t>）</a:t>
            </a:r>
            <a:endParaRPr kumimoji="1" lang="en-US" altLang="ja-JP" sz="3200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14810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4D086EA-690F-4922-9D23-B3C7F5E552C8}"/>
              </a:ext>
            </a:extLst>
          </p:cNvPr>
          <p:cNvSpPr txBox="1">
            <a:spLocks/>
          </p:cNvSpPr>
          <p:nvPr/>
        </p:nvSpPr>
        <p:spPr>
          <a:xfrm>
            <a:off x="2793955" y="2274375"/>
            <a:ext cx="6604090" cy="230925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問題演習（</a:t>
            </a:r>
            <a:r>
              <a:rPr lang="en-US" altLang="ja-JP" dirty="0"/>
              <a:t>Excel</a:t>
            </a:r>
            <a:r>
              <a:rPr lang="ja-JP" altLang="en-US" dirty="0"/>
              <a:t>）</a:t>
            </a:r>
            <a:endParaRPr lang="en-US" altLang="ja-JP" dirty="0"/>
          </a:p>
          <a:p>
            <a:pPr algn="ctr"/>
            <a:r>
              <a:rPr lang="ja-JP" altLang="en-US" dirty="0"/>
              <a:t>例題</a:t>
            </a:r>
            <a:r>
              <a:rPr lang="en-US" altLang="ja-JP" dirty="0"/>
              <a:t>6-2</a:t>
            </a:r>
          </a:p>
          <a:p>
            <a:pPr algn="ctr"/>
            <a:r>
              <a:rPr lang="ja-JP" altLang="en-US" dirty="0"/>
              <a:t>例題</a:t>
            </a:r>
            <a:r>
              <a:rPr lang="en-US" altLang="ja-JP" dirty="0"/>
              <a:t>6-3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254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F4F8-85AA-4A73-B266-DD899E8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 </a:t>
            </a:r>
            <a:r>
              <a:rPr lang="ja-JP" altLang="en-US" dirty="0"/>
              <a:t>ポアソン分布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763BA-7514-4E17-8238-09E7B1C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ポアソン分布について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二項分布同様、代表的な離散型確率分布の</a:t>
            </a:r>
            <a:r>
              <a:rPr lang="en-US" altLang="ja-JP" sz="3200" dirty="0"/>
              <a:t>1</a:t>
            </a:r>
            <a:r>
              <a:rPr lang="ja-JP" altLang="en-US" sz="3200" dirty="0"/>
              <a:t>つ。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起こる確率</a:t>
            </a:r>
            <a:r>
              <a:rPr lang="en-US" altLang="ja-JP" sz="3200" dirty="0"/>
              <a:t>p</a:t>
            </a:r>
            <a:r>
              <a:rPr lang="ja-JP" altLang="en-US" sz="3200" dirty="0"/>
              <a:t>が非常に小さく、試行回数</a:t>
            </a:r>
            <a:r>
              <a:rPr lang="en-US" altLang="ja-JP" sz="3200" dirty="0"/>
              <a:t>n</a:t>
            </a:r>
            <a:r>
              <a:rPr lang="ja-JP" altLang="en-US" sz="3200" dirty="0"/>
              <a:t>が極めて大きい場合（工場の不良品発生数、火災の発生件数など）に計算が大変な二項分布に変わって、簡単な近似法として用いる。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711918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F4F8-85AA-4A73-B266-DD899E8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 </a:t>
            </a:r>
            <a:r>
              <a:rPr lang="ja-JP" altLang="en-US" dirty="0"/>
              <a:t>ポアソン分布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F7763BA-7514-4E17-8238-09E7B1C04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725663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3200" dirty="0"/>
                  <a:t>ポアソン分布の数式</a:t>
                </a:r>
                <a:endParaRPr lang="en-US" altLang="ja-JP" sz="3200" dirty="0"/>
              </a:p>
              <a:p>
                <a:pPr marL="0" indent="0">
                  <a:buNone/>
                </a:pPr>
                <a:r>
                  <a:rPr lang="pt-BR" altLang="ja-JP" sz="3200" i="1" dirty="0">
                    <a:latin typeface="Cambria Math" panose="02040503050406030204" pitchFamily="18" charset="0"/>
                  </a:rPr>
                  <a:t>n</a:t>
                </a:r>
                <a:r>
                  <a:rPr lang="ja-JP" altLang="en-US" sz="3200" i="1" dirty="0">
                    <a:latin typeface="Cambria Math" panose="02040503050406030204" pitchFamily="18" charset="0"/>
                  </a:rPr>
                  <a:t>回の試行で、事象</a:t>
                </a:r>
                <a:r>
                  <a:rPr lang="en-US" altLang="ja-JP" sz="3200" i="1" dirty="0">
                    <a:latin typeface="Cambria Math" panose="02040503050406030204" pitchFamily="18" charset="0"/>
                  </a:rPr>
                  <a:t>A</a:t>
                </a:r>
                <a:r>
                  <a:rPr lang="ja-JP" altLang="en-US" sz="3200" i="1" dirty="0">
                    <a:latin typeface="Cambria Math" panose="02040503050406030204" pitchFamily="18" charset="0"/>
                  </a:rPr>
                  <a:t>が</a:t>
                </a:r>
                <a:r>
                  <a:rPr lang="en-US" altLang="ja-JP" sz="3200" i="1" dirty="0">
                    <a:latin typeface="Cambria Math" panose="02040503050406030204" pitchFamily="18" charset="0"/>
                  </a:rPr>
                  <a:t>x</a:t>
                </a:r>
                <a:r>
                  <a:rPr lang="ja-JP" altLang="en-US" sz="3200" i="1" dirty="0">
                    <a:latin typeface="Cambria Math" panose="02040503050406030204" pitchFamily="18" charset="0"/>
                  </a:rPr>
                  <a:t>回起こる回数</a:t>
                </a:r>
                <a:r>
                  <a:rPr lang="en-US" altLang="ja-JP" sz="3200" i="1" dirty="0">
                    <a:latin typeface="Cambria Math" panose="02040503050406030204" pitchFamily="18" charset="0"/>
                  </a:rPr>
                  <a:t>P(x)</a:t>
                </a:r>
                <a:r>
                  <a:rPr lang="ja-JP" altLang="en-US" sz="3200" i="1" dirty="0">
                    <a:latin typeface="Cambria Math" panose="02040503050406030204" pitchFamily="18" charset="0"/>
                  </a:rPr>
                  <a:t>は</a:t>
                </a:r>
                <a:endParaRPr lang="pt-BR" altLang="ja-JP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ja-JP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/>
                      </m:sSup>
                      <m:r>
                        <a:rPr lang="pt-BR" altLang="ja-JP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altLang="ja-JP" sz="32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ja-JP" sz="3200" dirty="0"/>
              </a:p>
              <a:p>
                <a:pPr marL="0" indent="0">
                  <a:buNone/>
                </a:pPr>
                <a:r>
                  <a:rPr lang="ja-JP" altLang="en-US" sz="3200" dirty="0"/>
                  <a:t>（</a:t>
                </a:r>
                <a:r>
                  <a:rPr lang="en-US" altLang="ja-JP" sz="3200" dirty="0"/>
                  <a:t>x=0.1.2…</a:t>
                </a:r>
                <a:r>
                  <a:rPr lang="ja-JP" altLang="en-US" sz="3200" dirty="0"/>
                  <a:t>、</a:t>
                </a:r>
                <a:r>
                  <a:rPr lang="en-US" altLang="ja-JP" sz="3200" dirty="0"/>
                  <a:t>λ=np(</a:t>
                </a:r>
                <a:r>
                  <a:rPr lang="ja-JP" altLang="en-US" sz="3200" dirty="0"/>
                  <a:t>平均発生回数</a:t>
                </a:r>
                <a:r>
                  <a:rPr lang="en-US" altLang="ja-JP" sz="3200" dirty="0"/>
                  <a:t>)</a:t>
                </a:r>
                <a:r>
                  <a:rPr lang="ja-JP" altLang="en-US" sz="3200" dirty="0"/>
                  <a:t>、</a:t>
                </a:r>
                <a:r>
                  <a:rPr lang="en-US" altLang="ja-JP" sz="3200" dirty="0"/>
                  <a:t>e</a:t>
                </a:r>
                <a:r>
                  <a:rPr lang="ja-JP" altLang="en-US" sz="3200" dirty="0"/>
                  <a:t>：ネイピア数）</a:t>
                </a:r>
                <a:endParaRPr lang="en-US" altLang="ja-JP" sz="3200" dirty="0"/>
              </a:p>
              <a:p>
                <a:pPr marL="0" indent="0">
                  <a:buNone/>
                </a:pPr>
                <a:r>
                  <a:rPr lang="ja-JP" altLang="en-US" sz="3200" dirty="0"/>
                  <a:t>平均値：</a:t>
                </a:r>
                <a:r>
                  <a:rPr lang="en-US" altLang="ja-JP" sz="3200" dirty="0"/>
                  <a:t>λ</a:t>
                </a:r>
                <a:r>
                  <a:rPr lang="ja-JP" altLang="en-US" sz="3200" dirty="0"/>
                  <a:t>＝</a:t>
                </a:r>
                <a:r>
                  <a:rPr lang="en-US" altLang="ja-JP" sz="3200" dirty="0"/>
                  <a:t>np</a:t>
                </a:r>
              </a:p>
              <a:p>
                <a:pPr marL="0" indent="0">
                  <a:buNone/>
                </a:pPr>
                <a:r>
                  <a:rPr lang="ja-JP" altLang="en-US" sz="3200" dirty="0"/>
                  <a:t>分散：</a:t>
                </a:r>
                <a:r>
                  <a:rPr lang="en-US" altLang="ja-JP" sz="3200" dirty="0"/>
                  <a:t>λ</a:t>
                </a:r>
                <a:r>
                  <a:rPr lang="ja-JP" altLang="en-US" sz="3200" dirty="0"/>
                  <a:t>＝</a:t>
                </a:r>
                <a:r>
                  <a:rPr lang="en-US" altLang="ja-JP" sz="3200" dirty="0"/>
                  <a:t>np</a:t>
                </a:r>
              </a:p>
              <a:p>
                <a:pPr marL="0" indent="0">
                  <a:buNone/>
                </a:pPr>
                <a:r>
                  <a:rPr lang="ja-JP" altLang="en-US" sz="3200" dirty="0"/>
                  <a:t>標準偏差：√分散＝√</a:t>
                </a:r>
                <a:r>
                  <a:rPr lang="en-US" altLang="ja-JP" sz="3200" dirty="0"/>
                  <a:t>np</a:t>
                </a:r>
              </a:p>
              <a:p>
                <a:pPr marL="0" indent="0">
                  <a:buNone/>
                </a:pPr>
                <a:r>
                  <a:rPr lang="en-US" altLang="ja-JP" sz="3200" dirty="0"/>
                  <a:t>※</a:t>
                </a:r>
                <a:r>
                  <a:rPr lang="ja-JP" altLang="en-US" sz="3200" dirty="0"/>
                  <a:t>ポアソン分布では、平均値と分散が等しくなる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F7763BA-7514-4E17-8238-09E7B1C04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725663"/>
              </a:xfrm>
              <a:blipFill>
                <a:blip r:embed="rId3"/>
                <a:stretch>
                  <a:fillRect l="-2364" t="-4129" b="-6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356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4D086EA-690F-4922-9D23-B3C7F5E552C8}"/>
              </a:ext>
            </a:extLst>
          </p:cNvPr>
          <p:cNvSpPr txBox="1">
            <a:spLocks/>
          </p:cNvSpPr>
          <p:nvPr/>
        </p:nvSpPr>
        <p:spPr>
          <a:xfrm>
            <a:off x="2793955" y="2703621"/>
            <a:ext cx="6604090" cy="145075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問題演習（</a:t>
            </a:r>
            <a:r>
              <a:rPr lang="en-US" altLang="ja-JP" dirty="0"/>
              <a:t>Excel</a:t>
            </a:r>
            <a:r>
              <a:rPr lang="ja-JP" altLang="en-US" dirty="0"/>
              <a:t>）</a:t>
            </a:r>
            <a:endParaRPr lang="en-US" altLang="ja-JP" dirty="0"/>
          </a:p>
          <a:p>
            <a:pPr algn="ctr"/>
            <a:r>
              <a:rPr lang="ja-JP" altLang="en-US" dirty="0"/>
              <a:t>例題</a:t>
            </a:r>
            <a:r>
              <a:rPr lang="en-US" altLang="ja-JP" dirty="0"/>
              <a:t>6-4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240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4D086EA-690F-4922-9D23-B3C7F5E552C8}"/>
              </a:ext>
            </a:extLst>
          </p:cNvPr>
          <p:cNvSpPr txBox="1">
            <a:spLocks/>
          </p:cNvSpPr>
          <p:nvPr/>
        </p:nvSpPr>
        <p:spPr>
          <a:xfrm>
            <a:off x="3354433" y="2703621"/>
            <a:ext cx="5483134" cy="145075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1. </a:t>
            </a:r>
            <a:r>
              <a:rPr lang="ja-JP" altLang="en-US" dirty="0"/>
              <a:t>確率変数の解説</a:t>
            </a:r>
          </a:p>
        </p:txBody>
      </p:sp>
    </p:spTree>
    <p:extLst>
      <p:ext uri="{BB962C8B-B14F-4D97-AF65-F5344CB8AC3E}">
        <p14:creationId xmlns:p14="http://schemas.microsoft.com/office/powerpoint/2010/main" val="405322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F4F8-85AA-4A73-B266-DD899E8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変数とは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763BA-7514-4E17-8238-09E7B1C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3200" dirty="0"/>
              <a:t>変数とは、</a:t>
            </a:r>
            <a:r>
              <a:rPr lang="ja-JP" altLang="en-US" sz="3200" dirty="0">
                <a:highlight>
                  <a:srgbClr val="FFFF00"/>
                </a:highlight>
              </a:rPr>
              <a:t>未知あるいは不定の数や対象</a:t>
            </a:r>
            <a:r>
              <a:rPr lang="ja-JP" altLang="en-US" sz="3200" dirty="0"/>
              <a:t>のこと。任意の値を取るため文字記号で表現されることが多い。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例）身長、年齢、年収、サイコロの出目、</a:t>
            </a:r>
            <a:r>
              <a:rPr lang="en-US" altLang="ja-JP" sz="3200" dirty="0"/>
              <a:t>Web</a:t>
            </a:r>
            <a:r>
              <a:rPr lang="ja-JP" altLang="en-US" sz="3200" dirty="0"/>
              <a:t>サイトの使いやすさ、サイコロで</a:t>
            </a:r>
            <a:r>
              <a:rPr lang="en-US" altLang="ja-JP" sz="3200" dirty="0"/>
              <a:t>1</a:t>
            </a:r>
            <a:r>
              <a:rPr lang="ja-JP" altLang="en-US" sz="3200" dirty="0"/>
              <a:t>の目が出る回数、コイントスで裏が出る回数 </a:t>
            </a:r>
            <a:r>
              <a:rPr lang="en-US" altLang="ja-JP" sz="3200" dirty="0" err="1"/>
              <a:t>etc</a:t>
            </a:r>
            <a:r>
              <a:rPr lang="en-US" altLang="ja-JP" sz="3200" dirty="0"/>
              <a:t>…</a:t>
            </a:r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例）大学</a:t>
            </a:r>
            <a:r>
              <a:rPr lang="en-US" altLang="ja-JP" sz="3200" dirty="0"/>
              <a:t>web</a:t>
            </a:r>
            <a:r>
              <a:rPr lang="ja-JP" altLang="en-US" sz="3200" dirty="0"/>
              <a:t>サイトの使いやす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さランキング⇒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0F7049-D574-43C2-B149-017937320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602" y="3857414"/>
            <a:ext cx="4599759" cy="2885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46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F4F8-85AA-4A73-B266-DD899E8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変数を</a:t>
            </a:r>
            <a:r>
              <a:rPr lang="en-US" altLang="ja-JP" dirty="0"/>
              <a:t>2</a:t>
            </a:r>
            <a:r>
              <a:rPr lang="ja-JP" altLang="en-US" dirty="0"/>
              <a:t>つの尺度で分類する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763BA-7514-4E17-8238-09E7B1C0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" y="2971800"/>
            <a:ext cx="10344150" cy="31595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データの型</a:t>
            </a:r>
            <a:endParaRPr lang="en-US" altLang="ja-JP" sz="3200" dirty="0"/>
          </a:p>
          <a:p>
            <a:pPr marL="749808" lvl="1" indent="-457200">
              <a:buFont typeface="+mj-lt"/>
              <a:buAutoNum type="arabicPeriod"/>
            </a:pPr>
            <a:r>
              <a:rPr lang="ja-JP" altLang="en-US" sz="3000" dirty="0"/>
              <a:t>離散型・・・年齢、サイコロの出目、</a:t>
            </a:r>
            <a:r>
              <a:rPr lang="en-US" altLang="ja-JP" sz="3000" dirty="0"/>
              <a:t>5</a:t>
            </a:r>
            <a:r>
              <a:rPr lang="ja-JP" altLang="en-US" sz="3000" dirty="0"/>
              <a:t>段階評価</a:t>
            </a:r>
            <a:endParaRPr lang="en-US" altLang="ja-JP" sz="3000" dirty="0"/>
          </a:p>
          <a:p>
            <a:pPr marL="749808" lvl="1" indent="-457200">
              <a:buFont typeface="+mj-lt"/>
              <a:buAutoNum type="arabicPeriod"/>
            </a:pPr>
            <a:r>
              <a:rPr lang="ja-JP" altLang="en-US" sz="3000" dirty="0"/>
              <a:t>連続型・・・身長、体重、気温　 </a:t>
            </a:r>
            <a:r>
              <a:rPr lang="en-US" altLang="ja-JP" sz="3000" dirty="0"/>
              <a:t>ex</a:t>
            </a:r>
            <a:r>
              <a:rPr lang="ja-JP" altLang="en-US" sz="3000" dirty="0"/>
              <a:t>）</a:t>
            </a:r>
            <a:r>
              <a:rPr lang="en-US" altLang="ja-JP" sz="3000" dirty="0"/>
              <a:t>173.23…cm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確率（出やすさ）を持つかどうか</a:t>
            </a:r>
            <a:endParaRPr lang="en-US" altLang="ja-JP" sz="3200" dirty="0"/>
          </a:p>
          <a:p>
            <a:pPr marL="749808" lvl="1" indent="-457200">
              <a:buFont typeface="+mj-lt"/>
              <a:buAutoNum type="arabicPeriod"/>
            </a:pPr>
            <a:r>
              <a:rPr lang="ja-JP" altLang="en-US" sz="3000" dirty="0">
                <a:highlight>
                  <a:srgbClr val="FFFF00"/>
                </a:highlight>
              </a:rPr>
              <a:t>確率を持つ変数</a:t>
            </a:r>
            <a:r>
              <a:rPr lang="ja-JP" altLang="en-US" sz="3000" dirty="0"/>
              <a:t>・・・サイコロの出目、コインで裏が出る回数</a:t>
            </a:r>
            <a:endParaRPr lang="en-US" altLang="ja-JP" sz="3000" dirty="0"/>
          </a:p>
          <a:p>
            <a:pPr marL="749808" lvl="1" indent="-457200">
              <a:buFont typeface="+mj-lt"/>
              <a:buAutoNum type="arabicPeriod"/>
            </a:pPr>
            <a:r>
              <a:rPr lang="ja-JP" altLang="en-US" sz="3000" dirty="0"/>
              <a:t>それ以外・・・年齢、時間、サイトの使いやすさ、年収</a:t>
            </a:r>
            <a:endParaRPr lang="en-US" altLang="ja-JP" sz="3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D5BAA28-189A-4916-976B-30177EBB2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847" y="2010875"/>
            <a:ext cx="7401335" cy="131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F4F8-85AA-4A73-B266-DD899E8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確率変数とは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763BA-7514-4E17-8238-09E7B1C0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6386"/>
            <a:ext cx="10058400" cy="39002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000" dirty="0"/>
              <a:t>「確率（出やすさ）を持つ数値（変数）」のこと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3000" dirty="0"/>
              <a:t>サイコロの出目、サイコロを振って</a:t>
            </a:r>
            <a:r>
              <a:rPr lang="en-US" altLang="ja-JP" sz="3000" dirty="0"/>
              <a:t>1</a:t>
            </a:r>
            <a:r>
              <a:rPr lang="ja-JP" altLang="en-US" sz="3000" dirty="0"/>
              <a:t>が出る回数、不良品が含まれる回数、性別（？）、株価（？）</a:t>
            </a:r>
            <a:endParaRPr lang="en-US" altLang="ja-JP" sz="3000" dirty="0"/>
          </a:p>
          <a:p>
            <a:pPr marL="0" indent="0">
              <a:buNone/>
            </a:pPr>
            <a:endParaRPr lang="en-US" altLang="ja-JP" sz="3000" dirty="0"/>
          </a:p>
          <a:p>
            <a:pPr marL="0" indent="0">
              <a:buNone/>
            </a:pPr>
            <a:r>
              <a:rPr lang="ja-JP" altLang="en-US" sz="3000" dirty="0"/>
              <a:t>⇒つまり、確率変数とは</a:t>
            </a:r>
            <a:r>
              <a:rPr lang="ja-JP" altLang="en-US" sz="3000" dirty="0">
                <a:highlight>
                  <a:srgbClr val="FFFF00"/>
                </a:highlight>
              </a:rPr>
              <a:t>偶然によって値が決まる変数</a:t>
            </a:r>
            <a:r>
              <a:rPr lang="ja-JP" altLang="en-US" sz="3000" dirty="0"/>
              <a:t>のこと。</a:t>
            </a:r>
            <a:endParaRPr lang="en-US" altLang="ja-JP" sz="3000" dirty="0"/>
          </a:p>
          <a:p>
            <a:pPr marL="0" indent="0">
              <a:buNone/>
            </a:pPr>
            <a:r>
              <a:rPr lang="en-US" altLang="ja-JP" sz="3000" dirty="0"/>
              <a:t>※</a:t>
            </a:r>
            <a:r>
              <a:rPr lang="ja-JP" altLang="en-US" sz="3000" dirty="0"/>
              <a:t>変数とは、「</a:t>
            </a:r>
            <a:r>
              <a:rPr lang="en-US" altLang="ja-JP" sz="3000" dirty="0"/>
              <a:t>x</a:t>
            </a:r>
            <a:r>
              <a:rPr lang="ja-JP" altLang="en-US" sz="3000" dirty="0"/>
              <a:t>」や「</a:t>
            </a:r>
            <a:r>
              <a:rPr lang="en-US" altLang="ja-JP" sz="3000" dirty="0"/>
              <a:t>p</a:t>
            </a:r>
            <a:r>
              <a:rPr lang="ja-JP" altLang="en-US" sz="3000" dirty="0"/>
              <a:t>」などの未知の値そのもの</a:t>
            </a:r>
            <a:endParaRPr lang="en-US" altLang="ja-JP" sz="3000" dirty="0"/>
          </a:p>
          <a:p>
            <a:pPr marL="0" indent="0" algn="r">
              <a:buNone/>
            </a:pPr>
            <a:r>
              <a:rPr lang="ja-JP" altLang="en-US" sz="2400" dirty="0"/>
              <a:t>→期待値の説明へ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3000" dirty="0"/>
          </a:p>
        </p:txBody>
      </p:sp>
    </p:spTree>
    <p:extLst>
      <p:ext uri="{BB962C8B-B14F-4D97-AF65-F5344CB8AC3E}">
        <p14:creationId xmlns:p14="http://schemas.microsoft.com/office/powerpoint/2010/main" val="264425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F4F8-85AA-4A73-B266-DD899E8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期待値とは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763BA-7514-4E17-8238-09E7B1C0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6385"/>
            <a:ext cx="10088880" cy="446501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000" dirty="0"/>
              <a:t>期待値とは「確率変数の平均値」のこと</a:t>
            </a:r>
            <a:endParaRPr lang="en-US" altLang="ja-JP" sz="3000" dirty="0"/>
          </a:p>
          <a:p>
            <a:pPr marL="0" indent="0">
              <a:buNone/>
            </a:pPr>
            <a:r>
              <a:rPr lang="ja-JP" altLang="en-US" sz="3000" dirty="0"/>
              <a:t>⇒期待値によって、「確率に従って色々な値をとる変数が、平均的にどのくらいの値をとるのか」、がわかる。</a:t>
            </a:r>
            <a:endParaRPr lang="en-US" altLang="ja-JP" sz="3000" dirty="0"/>
          </a:p>
          <a:p>
            <a:pPr marL="0" indent="0">
              <a:buNone/>
            </a:pPr>
            <a:r>
              <a:rPr lang="ja-JP" altLang="en-US" sz="3000" dirty="0"/>
              <a:t>・期待値が分かる＝宝くじを買った場合、平均的に帰って来る金額が分かる</a:t>
            </a:r>
          </a:p>
          <a:p>
            <a:pPr marL="0" indent="0">
              <a:buNone/>
            </a:pPr>
            <a:r>
              <a:rPr lang="ja-JP" altLang="en-US" sz="3000" dirty="0"/>
              <a:t>例）期待値が</a:t>
            </a:r>
            <a:r>
              <a:rPr lang="en-US" altLang="ja-JP" sz="3000" dirty="0"/>
              <a:t>520</a:t>
            </a:r>
            <a:r>
              <a:rPr lang="ja-JP" altLang="en-US" sz="3000" dirty="0"/>
              <a:t>円のゲームで、参加費が</a:t>
            </a:r>
            <a:r>
              <a:rPr lang="en-US" altLang="ja-JP" sz="3000" dirty="0"/>
              <a:t>600</a:t>
            </a:r>
            <a:r>
              <a:rPr lang="ja-JP" altLang="en-US" sz="3000" dirty="0"/>
              <a:t>円の場合、「何度も参加すれば平均的には損をしていく」。参加費が</a:t>
            </a:r>
            <a:r>
              <a:rPr lang="en-US" altLang="ja-JP" sz="3000" dirty="0"/>
              <a:t>400</a:t>
            </a:r>
            <a:r>
              <a:rPr lang="ja-JP" altLang="en-US" sz="3000" dirty="0"/>
              <a:t>円の場合、「何度も参加すれば平均的には得をしていく」。</a:t>
            </a:r>
            <a:endParaRPr lang="en-US" altLang="ja-JP" sz="3000" dirty="0"/>
          </a:p>
          <a:p>
            <a:pPr marL="0" indent="0">
              <a:buNone/>
            </a:pPr>
            <a:r>
              <a:rPr lang="en-US" altLang="ja-JP" sz="3000" dirty="0"/>
              <a:t>※</a:t>
            </a:r>
            <a:r>
              <a:rPr lang="ja-JP" altLang="en-US" sz="3000" dirty="0"/>
              <a:t>十分な回数試行を行う場合</a:t>
            </a:r>
            <a:endParaRPr lang="en-US" altLang="ja-JP" sz="3000" dirty="0"/>
          </a:p>
        </p:txBody>
      </p:sp>
    </p:spTree>
    <p:extLst>
      <p:ext uri="{BB962C8B-B14F-4D97-AF65-F5344CB8AC3E}">
        <p14:creationId xmlns:p14="http://schemas.microsoft.com/office/powerpoint/2010/main" val="175057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F4F8-85AA-4A73-B266-DD899E8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期待値とは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763BA-7514-4E17-8238-09E7B1C0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6385"/>
            <a:ext cx="10363200" cy="44650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000" dirty="0"/>
              <a:t>期待値の数式</a:t>
            </a:r>
            <a:endParaRPr lang="en-US" altLang="ja-JP" sz="3000" dirty="0"/>
          </a:p>
          <a:p>
            <a:pPr marL="0" indent="0">
              <a:buNone/>
            </a:pPr>
            <a:r>
              <a:rPr lang="en-US" altLang="ja-JP" sz="3000" dirty="0"/>
              <a:t>E(x) = x1p1+x2p2+x3p3+…+</a:t>
            </a:r>
            <a:r>
              <a:rPr lang="en-US" altLang="ja-JP" sz="3000" dirty="0" err="1"/>
              <a:t>xnpn</a:t>
            </a:r>
            <a:r>
              <a:rPr lang="ja-JP" altLang="en-US" sz="3000" dirty="0"/>
              <a:t>（実現値とその確率の積の総和）</a:t>
            </a:r>
            <a:endParaRPr lang="en-US" altLang="ja-JP" sz="3000" dirty="0"/>
          </a:p>
          <a:p>
            <a:pPr marL="0" indent="0">
              <a:buNone/>
            </a:pPr>
            <a:endParaRPr lang="en-US" altLang="ja-JP" sz="3000" dirty="0"/>
          </a:p>
          <a:p>
            <a:pPr marL="0" indent="0">
              <a:buNone/>
            </a:pPr>
            <a:r>
              <a:rPr lang="ja-JP" altLang="en-US" sz="3000" dirty="0"/>
              <a:t>分散</a:t>
            </a:r>
            <a:r>
              <a:rPr lang="en-US" altLang="ja-JP" sz="3000" dirty="0"/>
              <a:t>=(x1-μ)^2p1+(x2-μ)^2p2+…+(</a:t>
            </a:r>
            <a:r>
              <a:rPr lang="en-US" altLang="ja-JP" sz="3000" dirty="0" err="1"/>
              <a:t>xn</a:t>
            </a:r>
            <a:r>
              <a:rPr lang="en-US" altLang="ja-JP" sz="3000" dirty="0"/>
              <a:t>-μ)^2pn</a:t>
            </a:r>
          </a:p>
          <a:p>
            <a:pPr marL="0" indent="0">
              <a:buNone/>
            </a:pPr>
            <a:r>
              <a:rPr lang="ja-JP" altLang="en-US" sz="3000" dirty="0"/>
              <a:t>標準偏差</a:t>
            </a:r>
            <a:r>
              <a:rPr lang="en-US" altLang="ja-JP" sz="3000" dirty="0"/>
              <a:t>=</a:t>
            </a:r>
            <a:r>
              <a:rPr lang="ja-JP" altLang="en-US" sz="3000" dirty="0"/>
              <a:t>√分散</a:t>
            </a:r>
            <a:endParaRPr lang="en-US" altLang="ja-JP" sz="3000" dirty="0"/>
          </a:p>
        </p:txBody>
      </p:sp>
    </p:spTree>
    <p:extLst>
      <p:ext uri="{BB962C8B-B14F-4D97-AF65-F5344CB8AC3E}">
        <p14:creationId xmlns:p14="http://schemas.microsoft.com/office/powerpoint/2010/main" val="355987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F4F8-85AA-4A73-B266-DD899E8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ここまでのまとめ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763BA-7514-4E17-8238-09E7B1C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変数とは、未知の数や対象のこと。任意の値を取るため文字に置き換えることが多い。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確率とは、出やすさ・起こりやすさのこと。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確率変数とは、「確率を持つ変数のこと」。</a:t>
            </a:r>
            <a:endParaRPr lang="en-US" altLang="ja-JP" sz="32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200" dirty="0"/>
              <a:t>期待値を使って「確率変数の平均」が分かる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085612852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2568</TotalTime>
  <Words>1537</Words>
  <Application>Microsoft Office PowerPoint</Application>
  <PresentationFormat>ワイド画面</PresentationFormat>
  <Paragraphs>145</Paragraphs>
  <Slides>23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游ゴシック</vt:lpstr>
      <vt:lpstr>Calibri</vt:lpstr>
      <vt:lpstr>Calibri Light</vt:lpstr>
      <vt:lpstr>Cambria Math</vt:lpstr>
      <vt:lpstr>レトロスペクト</vt:lpstr>
      <vt:lpstr>第6章　確率変数と確率分布</vt:lpstr>
      <vt:lpstr>アウトライン</vt:lpstr>
      <vt:lpstr>PowerPoint プレゼンテーション</vt:lpstr>
      <vt:lpstr>1.1変数とは</vt:lpstr>
      <vt:lpstr>1.2変数を2つの尺度で分類する</vt:lpstr>
      <vt:lpstr>1.3 確率変数とは</vt:lpstr>
      <vt:lpstr>1.3 期待値とは</vt:lpstr>
      <vt:lpstr>1.3 期待値とは</vt:lpstr>
      <vt:lpstr>1.3 ここまでのまとめ</vt:lpstr>
      <vt:lpstr>PowerPoint プレゼンテーション</vt:lpstr>
      <vt:lpstr>2.1 分布とは</vt:lpstr>
      <vt:lpstr>2.2 確率分布とは</vt:lpstr>
      <vt:lpstr>3.1 確率分布が分かれば何が嬉しいか</vt:lpstr>
      <vt:lpstr>3.1 確率分布が分かれば何が嬉しいか</vt:lpstr>
      <vt:lpstr>2.3 ここまでのまとめ</vt:lpstr>
      <vt:lpstr>PowerPoint プレゼンテーション</vt:lpstr>
      <vt:lpstr>PowerPoint プレゼンテーション</vt:lpstr>
      <vt:lpstr>3.1 二項分布</vt:lpstr>
      <vt:lpstr>3.1 二項分布</vt:lpstr>
      <vt:lpstr>PowerPoint プレゼンテーション</vt:lpstr>
      <vt:lpstr>3.1 ポアソン分布</vt:lpstr>
      <vt:lpstr>3.1 ポアソン分布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　確率変数と確率分布</dc:title>
  <dc:creator>taisei hasegawa</dc:creator>
  <cp:lastModifiedBy>taisei hasegawa</cp:lastModifiedBy>
  <cp:revision>41</cp:revision>
  <dcterms:created xsi:type="dcterms:W3CDTF">2020-05-28T08:29:15Z</dcterms:created>
  <dcterms:modified xsi:type="dcterms:W3CDTF">2020-07-09T09:53:43Z</dcterms:modified>
</cp:coreProperties>
</file>