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153" d="100"/>
          <a:sy n="153" d="100"/>
        </p:scale>
        <p:origin x="54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F79A1B-7F08-44E2-A725-96F74DBFF349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744CA1-1FB3-42E2-A21E-D467570F6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6390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architecture/icons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AWS Architecture Icons: </a:t>
            </a:r>
            <a:r>
              <a:rPr lang="en-US" dirty="0">
                <a:hlinkClick r:id="rId3"/>
              </a:rPr>
              <a:t>AWS Architecture Icons (amazon.com)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744CA1-1FB3-42E2-A21E-D467570F6C5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8664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D9860-A18E-43EE-869C-63E5BE12E0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ECAA4B-C293-4D4D-AAE0-033E9134D2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6E0C93-E563-4A49-965A-9B930A7CA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9E735-4310-4790-B0ED-EA79B9FD8112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7884F7-A109-4786-A29C-4EF85E510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6DB87-9D2A-4EF0-B469-03B51FE02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E4DDC-5594-4E74-8F54-63AE9065D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048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CCC75-8CBA-4FFB-88DC-E15368976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9D6519-69B3-4A68-B7B4-198C52D7B2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91159B-F71B-492B-A407-68ECF56AD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9E735-4310-4790-B0ED-EA79B9FD8112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6EA507-9EE7-483E-9667-8B6B709F0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36A662-6ADD-4399-B91A-51604F850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E4DDC-5594-4E74-8F54-63AE9065D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178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2449E2-8362-453E-9D59-9054BBEBC0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42B869-016E-47C4-A54F-82325A3712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62AA13-D136-4077-9ACC-6CC07BAE1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9E735-4310-4790-B0ED-EA79B9FD8112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DFFBEB-74F8-41D3-A367-A0F7EAE8B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3DB1FC-299F-4EA1-9314-42E267946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E4DDC-5594-4E74-8F54-63AE9065D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053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AB881-B0BF-418C-9F22-D6C02FD70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0913B-CC47-484F-BCAB-A9252B21DB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2DC271-01BF-48B4-B2CB-566CDFAF0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9E735-4310-4790-B0ED-EA79B9FD8112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E65D47-C55B-42F6-9A57-CA5C3E13A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3C34F-5CA6-40F5-9D01-EF1FE8732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E4DDC-5594-4E74-8F54-63AE9065D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682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E5573-553D-4CE0-A156-D3239DDF9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3D35C7-DE04-4922-8F43-2C776FF9AA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CB463B-25ED-4759-BA95-2887BDEE5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9E735-4310-4790-B0ED-EA79B9FD8112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1E9F77-F201-4B24-B1F4-CA1812FAB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9E2341-1284-424D-968A-30FA595E6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E4DDC-5594-4E74-8F54-63AE9065D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429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2BF89-0543-41C9-9785-39E728D25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7164F5-664B-4F5C-AC5B-8A5197C9C8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E6677E-6839-4EB1-8DAB-4E95138B05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F59EA1-44FF-4934-8D6D-C8E3989CF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9E735-4310-4790-B0ED-EA79B9FD8112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34F63F-CA7F-4308-B183-F706F28E8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46AB2F-F167-4217-A0A5-BB9D69249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E4DDC-5594-4E74-8F54-63AE9065D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616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AFBA0-D692-438F-927A-E910450D8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B2B2EA-3119-4A12-8C57-29171058E8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720302-3F7A-48EE-ADEE-4D2BF78850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C5FEAB-5F62-4C60-BDB8-178FC7CA47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93B6FA-FEDD-48A9-A540-33F72B0620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A6CDDB-481E-45B4-8F70-E0F114D7B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9E735-4310-4790-B0ED-EA79B9FD8112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C9FDCD-5046-4C3D-AC15-2247E151B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55CB48-67B0-439E-AA8A-EC2B0C856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E4DDC-5594-4E74-8F54-63AE9065D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814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DA5A0-162E-48AE-BBB2-409DE2851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2088C3-7AAC-4513-B648-DD2643E34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9E735-4310-4790-B0ED-EA79B9FD8112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62BDEB-1743-4EBE-AB8D-906A4FFA7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152B95-07C5-4B12-BD37-C7A1177FB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E4DDC-5594-4E74-8F54-63AE9065D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434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F00915-0216-4612-9CBC-CB927A999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9E735-4310-4790-B0ED-EA79B9FD8112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9BB6FB-04AC-4E5B-B8E6-6F6EBFA60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5FAB83-9072-4066-A548-11CB61907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E4DDC-5594-4E74-8F54-63AE9065D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641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41517-D364-4ACA-9EEE-8B25E11D0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52896-E8B0-4D4B-AC15-ED1FE860E3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D2D7C5-1FC3-4546-9C8E-F2C3092DBC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F0C238-F553-4CBE-9E6D-46A07CD5F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9E735-4310-4790-B0ED-EA79B9FD8112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9536E8-B493-48A1-A36D-0D4B83880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89AF5-5166-4FDF-8384-7C7B247D5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E4DDC-5594-4E74-8F54-63AE9065D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833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114AE-3F7A-4CF6-A99D-5B70408A8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2BE494-9C26-47AA-B922-055AA1FDB1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379FBA-51E6-4723-AC2A-506151E844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F5C171-4F37-486F-867E-D66D92E09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9E735-4310-4790-B0ED-EA79B9FD8112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438DC2-902B-44E3-9AEC-F60313290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E57819-8469-4AE7-B8BC-2235FC598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E4DDC-5594-4E74-8F54-63AE9065D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101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EFCC39-4CC3-4DF7-B010-3DDA3ECCF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F394DC-42DD-4AF4-AC6C-A71B1F1683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0061E5-C9D3-4385-8CE4-89B8930612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49E735-4310-4790-B0ED-EA79B9FD8112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6C1EF5-44B0-404E-B0BC-16EA122009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0EC21F-462F-4FCD-BEAF-C7302E5EC7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3E4DDC-5594-4E74-8F54-63AE9065D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339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3586A69-00BD-4D30-85DB-5623CB47601F}"/>
              </a:ext>
            </a:extLst>
          </p:cNvPr>
          <p:cNvCxnSpPr>
            <a:cxnSpLocks/>
          </p:cNvCxnSpPr>
          <p:nvPr/>
        </p:nvCxnSpPr>
        <p:spPr>
          <a:xfrm flipH="1">
            <a:off x="1267625" y="3275370"/>
            <a:ext cx="9325673" cy="24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Amazon Web Services Icon Png, Transparent Png , Transparent Png Image -  PNGitem">
            <a:extLst>
              <a:ext uri="{FF2B5EF4-FFF2-40B4-BE49-F238E27FC236}">
                <a16:creationId xmlns:a16="http://schemas.microsoft.com/office/drawing/2014/main" id="{7E24C0E3-ECC4-402A-8051-D800DEF834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9267" y="1399696"/>
            <a:ext cx="783410" cy="403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5B0262B-3DF7-4B94-82AD-4AEA1C4D06B2}"/>
              </a:ext>
            </a:extLst>
          </p:cNvPr>
          <p:cNvSpPr txBox="1"/>
          <p:nvPr/>
        </p:nvSpPr>
        <p:spPr>
          <a:xfrm>
            <a:off x="349267" y="1850211"/>
            <a:ext cx="91835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gdelt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-open-data</a:t>
            </a:r>
          </a:p>
        </p:txBody>
      </p:sp>
      <p:pic>
        <p:nvPicPr>
          <p:cNvPr id="1028" name="Picture 4" descr="AWS SageMaker Updates 2019. New features released at re:Invent in… | by  Kyle Stahl | Towards Data Science">
            <a:extLst>
              <a:ext uri="{FF2B5EF4-FFF2-40B4-BE49-F238E27FC236}">
                <a16:creationId xmlns:a16="http://schemas.microsoft.com/office/drawing/2014/main" id="{2D44E25C-FF7C-4209-B5D8-13A58CC883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3950" y="2181665"/>
            <a:ext cx="652196" cy="652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E37C194-DE79-4E7C-AE5D-90F853B9C634}"/>
              </a:ext>
            </a:extLst>
          </p:cNvPr>
          <p:cNvSpPr txBox="1"/>
          <p:nvPr/>
        </p:nvSpPr>
        <p:spPr>
          <a:xfrm>
            <a:off x="7239063" y="1801476"/>
            <a:ext cx="1391255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EKS for RT Processing</a:t>
            </a:r>
          </a:p>
        </p:txBody>
      </p:sp>
      <p:pic>
        <p:nvPicPr>
          <p:cNvPr id="1032" name="Picture 8" descr="Machine Learning with PySpark and Amazon EMR | by Mihajlovic Aleksa |  Towards Data Science">
            <a:extLst>
              <a:ext uri="{FF2B5EF4-FFF2-40B4-BE49-F238E27FC236}">
                <a16:creationId xmlns:a16="http://schemas.microsoft.com/office/drawing/2014/main" id="{59DA5183-FDA5-4217-8251-680B157E97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4926" y="4254940"/>
            <a:ext cx="1245858" cy="781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E3E46FD-FCF7-4E24-9D06-5FA9B85E70DD}"/>
              </a:ext>
            </a:extLst>
          </p:cNvPr>
          <p:cNvSpPr txBox="1"/>
          <p:nvPr/>
        </p:nvSpPr>
        <p:spPr>
          <a:xfrm>
            <a:off x="1402364" y="3673731"/>
            <a:ext cx="159993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S&amp;P 500 Data lake Formation</a:t>
            </a:r>
          </a:p>
          <a:p>
            <a:pPr marL="171450" indent="-171450">
              <a:buFontTx/>
              <a:buChar char="-"/>
            </a:pP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Glue Crawlers</a:t>
            </a:r>
          </a:p>
          <a:p>
            <a:pPr marL="171450" indent="-171450">
              <a:buFontTx/>
              <a:buChar char="-"/>
            </a:pP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ETL on gdelt open data</a:t>
            </a:r>
          </a:p>
          <a:p>
            <a:pPr marL="171450" indent="-171450">
              <a:buFontTx/>
              <a:buChar char="-"/>
            </a:pP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Data Catalog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80A53CA-7D98-483C-A79F-7A22D2226875}"/>
              </a:ext>
            </a:extLst>
          </p:cNvPr>
          <p:cNvCxnSpPr>
            <a:cxnSpLocks/>
          </p:cNvCxnSpPr>
          <p:nvPr/>
        </p:nvCxnSpPr>
        <p:spPr>
          <a:xfrm flipV="1">
            <a:off x="1267625" y="190005"/>
            <a:ext cx="0" cy="6341424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0DD61FE-EEE0-485A-A8BE-55A4B31266BC}"/>
              </a:ext>
            </a:extLst>
          </p:cNvPr>
          <p:cNvSpPr txBox="1"/>
          <p:nvPr/>
        </p:nvSpPr>
        <p:spPr>
          <a:xfrm>
            <a:off x="49636" y="6537719"/>
            <a:ext cx="1188974" cy="21544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rtlCol="0" anchor="b">
            <a:spAutoFit/>
          </a:bodyPr>
          <a:lstStyle/>
          <a:p>
            <a:pPr algn="ctr"/>
            <a:r>
              <a:rPr lang="en-US" sz="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Data Ingestion Layer</a:t>
            </a:r>
          </a:p>
        </p:txBody>
      </p:sp>
      <p:pic>
        <p:nvPicPr>
          <p:cNvPr id="1036" name="Picture 12" descr="Salesforce to Salesforce REST API Integration - SalesforceProfs">
            <a:extLst>
              <a:ext uri="{FF2B5EF4-FFF2-40B4-BE49-F238E27FC236}">
                <a16:creationId xmlns:a16="http://schemas.microsoft.com/office/drawing/2014/main" id="{C29D79BD-DF38-4D87-B2A3-0DBBC375E6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534" y="573164"/>
            <a:ext cx="1088077" cy="618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B0F8A4A-14FC-469E-9C0B-BCC7CC73E03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6572" y="2307749"/>
            <a:ext cx="624385" cy="606052"/>
          </a:xfrm>
          <a:prstGeom prst="rect">
            <a:avLst/>
          </a:prstGeom>
        </p:spPr>
      </p:pic>
      <p:pic>
        <p:nvPicPr>
          <p:cNvPr id="1042" name="Picture 18" descr="Connect your data warehouse to SFTP">
            <a:extLst>
              <a:ext uri="{FF2B5EF4-FFF2-40B4-BE49-F238E27FC236}">
                <a16:creationId xmlns:a16="http://schemas.microsoft.com/office/drawing/2014/main" id="{461534B0-BE00-4247-8312-D94C27C415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67" y="3003894"/>
            <a:ext cx="764078" cy="764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asf - Revision 1893828: /kafka/site/logos/originals/png">
            <a:extLst>
              <a:ext uri="{FF2B5EF4-FFF2-40B4-BE49-F238E27FC236}">
                <a16:creationId xmlns:a16="http://schemas.microsoft.com/office/drawing/2014/main" id="{EFD82393-9F4B-430C-B9CD-DF4B23155A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572" y="3858065"/>
            <a:ext cx="697006" cy="697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Graphic 14">
            <a:extLst>
              <a:ext uri="{FF2B5EF4-FFF2-40B4-BE49-F238E27FC236}">
                <a16:creationId xmlns:a16="http://schemas.microsoft.com/office/drawing/2014/main" id="{03CFE0DA-7222-7240-9D26-C830D958A3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7699" y="1532245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0041C49-88C4-420F-93FB-1F4ED1E9DBA6}"/>
              </a:ext>
            </a:extLst>
          </p:cNvPr>
          <p:cNvCxnSpPr>
            <a:cxnSpLocks/>
          </p:cNvCxnSpPr>
          <p:nvPr/>
        </p:nvCxnSpPr>
        <p:spPr>
          <a:xfrm flipV="1">
            <a:off x="10631260" y="190005"/>
            <a:ext cx="0" cy="6341424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8755ED88-F1FB-4C6F-96BE-6CB6605DEFDB}"/>
              </a:ext>
            </a:extLst>
          </p:cNvPr>
          <p:cNvSpPr txBox="1"/>
          <p:nvPr/>
        </p:nvSpPr>
        <p:spPr>
          <a:xfrm>
            <a:off x="10735994" y="6524901"/>
            <a:ext cx="1445404" cy="21544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rtlCol="0" anchor="b">
            <a:spAutoFit/>
          </a:bodyPr>
          <a:lstStyle/>
          <a:p>
            <a:pPr algn="ctr"/>
            <a:r>
              <a:rPr lang="en-US" sz="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Data Consumption Layer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3FACE23-7D56-41AA-9BB0-F905BB2E81A0}"/>
              </a:ext>
            </a:extLst>
          </p:cNvPr>
          <p:cNvSpPr txBox="1"/>
          <p:nvPr/>
        </p:nvSpPr>
        <p:spPr>
          <a:xfrm>
            <a:off x="8575793" y="3030287"/>
            <a:ext cx="2013465" cy="21544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rtlCol="0" anchor="b">
            <a:spAutoFit/>
          </a:bodyPr>
          <a:lstStyle/>
          <a:p>
            <a:pPr algn="ctr"/>
            <a:r>
              <a:rPr lang="en-US" sz="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Realtime/NRT </a:t>
            </a:r>
            <a:r>
              <a:rPr lang="en-US" sz="800" dirty="0">
                <a:ln w="0"/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Processing</a:t>
            </a:r>
            <a:r>
              <a:rPr lang="en-US" sz="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Layer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C9A0EC1-F377-428F-A3CB-CE35F4FAFB90}"/>
              </a:ext>
            </a:extLst>
          </p:cNvPr>
          <p:cNvSpPr txBox="1"/>
          <p:nvPr/>
        </p:nvSpPr>
        <p:spPr>
          <a:xfrm>
            <a:off x="8583014" y="3328972"/>
            <a:ext cx="2013465" cy="21544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rtlCol="0" anchor="b">
            <a:spAutoFit/>
          </a:bodyPr>
          <a:lstStyle/>
          <a:p>
            <a:pPr algn="ctr"/>
            <a:r>
              <a:rPr lang="en-US" sz="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Batch/</a:t>
            </a:r>
            <a:r>
              <a:rPr lang="en-US" sz="800" dirty="0">
                <a:ln w="0"/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Analytics</a:t>
            </a:r>
            <a:r>
              <a:rPr lang="en-US" sz="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Processing Layer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99C3F6D-D81E-4507-A880-00CF24A2CB89}"/>
              </a:ext>
            </a:extLst>
          </p:cNvPr>
          <p:cNvSpPr txBox="1"/>
          <p:nvPr/>
        </p:nvSpPr>
        <p:spPr>
          <a:xfrm>
            <a:off x="10951930" y="2285654"/>
            <a:ext cx="939601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/>
            <a:r>
              <a:rPr lang="en-US" altLang="en-US" sz="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Athena</a:t>
            </a:r>
          </a:p>
        </p:txBody>
      </p:sp>
      <p:pic>
        <p:nvPicPr>
          <p:cNvPr id="38" name="Graphic 18">
            <a:extLst>
              <a:ext uri="{FF2B5EF4-FFF2-40B4-BE49-F238E27FC236}">
                <a16:creationId xmlns:a16="http://schemas.microsoft.com/office/drawing/2014/main" id="{A4F5BDDE-5F7C-1E41-A1B0-2FD56A4D7A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7699" y="2891147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extBox 19">
            <a:extLst>
              <a:ext uri="{FF2B5EF4-FFF2-40B4-BE49-F238E27FC236}">
                <a16:creationId xmlns:a16="http://schemas.microsoft.com/office/drawing/2014/main" id="{9F1990FF-C915-6349-BAAE-A6C4A60383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58827" y="3666590"/>
            <a:ext cx="87691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Search Service (Kibana)</a:t>
            </a:r>
          </a:p>
        </p:txBody>
      </p:sp>
      <p:pic>
        <p:nvPicPr>
          <p:cNvPr id="40" name="Graphic 17">
            <a:extLst>
              <a:ext uri="{FF2B5EF4-FFF2-40B4-BE49-F238E27FC236}">
                <a16:creationId xmlns:a16="http://schemas.microsoft.com/office/drawing/2014/main" id="{847A7472-D977-624B-9A30-47A44C4FD4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/>
          <a:srcRect/>
          <a:stretch/>
        </p:blipFill>
        <p:spPr bwMode="auto">
          <a:xfrm>
            <a:off x="11077699" y="383035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68AF35C3-AABB-40E6-83B6-7DA465996DBD}"/>
              </a:ext>
            </a:extLst>
          </p:cNvPr>
          <p:cNvSpPr txBox="1"/>
          <p:nvPr/>
        </p:nvSpPr>
        <p:spPr>
          <a:xfrm>
            <a:off x="11020240" y="1135799"/>
            <a:ext cx="87691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/>
            <a:r>
              <a:rPr lang="en-US" altLang="en-US" sz="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API Gateway</a:t>
            </a:r>
          </a:p>
        </p:txBody>
      </p:sp>
      <p:pic>
        <p:nvPicPr>
          <p:cNvPr id="42" name="Graphic 23">
            <a:extLst>
              <a:ext uri="{FF2B5EF4-FFF2-40B4-BE49-F238E27FC236}">
                <a16:creationId xmlns:a16="http://schemas.microsoft.com/office/drawing/2014/main" id="{146AF498-932B-AB46-916F-2107FD8338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378" y="1411998"/>
            <a:ext cx="652197" cy="652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" name="Graphic 9">
            <a:extLst>
              <a:ext uri="{FF2B5EF4-FFF2-40B4-BE49-F238E27FC236}">
                <a16:creationId xmlns:a16="http://schemas.microsoft.com/office/drawing/2014/main" id="{E665F03F-36CC-4EFE-A0B0-C2E4D517C9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4675" y="2877682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TextBox 15">
            <a:extLst>
              <a:ext uri="{FF2B5EF4-FFF2-40B4-BE49-F238E27FC236}">
                <a16:creationId xmlns:a16="http://schemas.microsoft.com/office/drawing/2014/main" id="{B90BF3F1-1D99-4CF1-98DA-0F3EBBDC5D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16692" y="2188712"/>
            <a:ext cx="131709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Model Deployment (API)</a:t>
            </a:r>
          </a:p>
        </p:txBody>
      </p:sp>
      <p:pic>
        <p:nvPicPr>
          <p:cNvPr id="46" name="Graphic 30">
            <a:extLst>
              <a:ext uri="{FF2B5EF4-FFF2-40B4-BE49-F238E27FC236}">
                <a16:creationId xmlns:a16="http://schemas.microsoft.com/office/drawing/2014/main" id="{831128F7-C994-4F58-ADBE-88EBB36C8C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9349" y="518638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TextBox 15">
            <a:extLst>
              <a:ext uri="{FF2B5EF4-FFF2-40B4-BE49-F238E27FC236}">
                <a16:creationId xmlns:a16="http://schemas.microsoft.com/office/drawing/2014/main" id="{5F604767-5584-4F89-AD27-EE3A3AA2AD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7146" y="5613169"/>
            <a:ext cx="123085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Model Training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3A77E14-0C58-4331-BB51-DD711C48D3C0}"/>
              </a:ext>
            </a:extLst>
          </p:cNvPr>
          <p:cNvGrpSpPr/>
          <p:nvPr/>
        </p:nvGrpSpPr>
        <p:grpSpPr>
          <a:xfrm>
            <a:off x="3900755" y="2886878"/>
            <a:ext cx="2040002" cy="1102652"/>
            <a:chOff x="4004613" y="4154370"/>
            <a:chExt cx="2040002" cy="1102652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C961DBC-CB55-46F4-966C-DFAA1264FD30}"/>
                </a:ext>
              </a:extLst>
            </p:cNvPr>
            <p:cNvSpPr/>
            <p:nvPr/>
          </p:nvSpPr>
          <p:spPr>
            <a:xfrm>
              <a:off x="4239487" y="4154370"/>
              <a:ext cx="1805128" cy="11026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1CF9B83-D813-4815-B9D5-61AAF55ACE9D}"/>
                </a:ext>
              </a:extLst>
            </p:cNvPr>
            <p:cNvSpPr txBox="1"/>
            <p:nvPr/>
          </p:nvSpPr>
          <p:spPr>
            <a:xfrm>
              <a:off x="4265184" y="4816555"/>
              <a:ext cx="1140253" cy="21544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eaLnBrk="1" hangingPunct="1"/>
              <a:r>
                <a:rPr lang="en-US" altLang="en-US" sz="8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Redshift</a:t>
              </a:r>
            </a:p>
          </p:txBody>
        </p:sp>
        <p:pic>
          <p:nvPicPr>
            <p:cNvPr id="43" name="Graphic 23">
              <a:extLst>
                <a:ext uri="{FF2B5EF4-FFF2-40B4-BE49-F238E27FC236}">
                  <a16:creationId xmlns:a16="http://schemas.microsoft.com/office/drawing/2014/main" id="{29BDFAEB-52A6-4C4F-BF04-75E1A17B7D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11147" y="4796192"/>
              <a:ext cx="260981" cy="260981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pic>
        <p:pic>
          <p:nvPicPr>
            <p:cNvPr id="48" name="Graphic 6">
              <a:extLst>
                <a:ext uri="{FF2B5EF4-FFF2-40B4-BE49-F238E27FC236}">
                  <a16:creationId xmlns:a16="http://schemas.microsoft.com/office/drawing/2014/main" id="{84983F28-F250-459C-B8C6-1A2D24F21A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11494" y="4526095"/>
              <a:ext cx="260414" cy="260414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pic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62C09E1-593E-44AD-813C-187674F79A1A}"/>
                </a:ext>
              </a:extLst>
            </p:cNvPr>
            <p:cNvSpPr txBox="1"/>
            <p:nvPr/>
          </p:nvSpPr>
          <p:spPr>
            <a:xfrm>
              <a:off x="4271908" y="4559123"/>
              <a:ext cx="1140253" cy="21544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eaLnBrk="1" hangingPunct="1"/>
              <a:r>
                <a:rPr lang="en-US" altLang="en-US" sz="8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RDS</a:t>
              </a:r>
            </a:p>
          </p:txBody>
        </p:sp>
        <p:pic>
          <p:nvPicPr>
            <p:cNvPr id="50" name="Graphic 8">
              <a:extLst>
                <a:ext uri="{FF2B5EF4-FFF2-40B4-BE49-F238E27FC236}">
                  <a16:creationId xmlns:a16="http://schemas.microsoft.com/office/drawing/2014/main" id="{4B5FBC99-01B9-4360-B8E5-71B25060AA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04613" y="4243513"/>
              <a:ext cx="260981" cy="260981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pic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42A8B036-45BF-4CB4-96AD-042CC837F11A}"/>
                </a:ext>
              </a:extLst>
            </p:cNvPr>
            <p:cNvSpPr txBox="1"/>
            <p:nvPr/>
          </p:nvSpPr>
          <p:spPr>
            <a:xfrm>
              <a:off x="4277340" y="4268414"/>
              <a:ext cx="1450827" cy="21544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eaLnBrk="1" hangingPunct="1"/>
              <a:r>
                <a:rPr lang="en-US" altLang="en-US" sz="8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S3 (Raw, Refined)</a:t>
              </a:r>
            </a:p>
          </p:txBody>
        </p:sp>
      </p:grpSp>
      <p:pic>
        <p:nvPicPr>
          <p:cNvPr id="54" name="Graphic 7">
            <a:extLst>
              <a:ext uri="{FF2B5EF4-FFF2-40B4-BE49-F238E27FC236}">
                <a16:creationId xmlns:a16="http://schemas.microsoft.com/office/drawing/2014/main" id="{2193F709-984D-4D29-920B-D72D638036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1730" y="1606152"/>
            <a:ext cx="259691" cy="259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F345E76D-353E-4D15-BF54-BDCCAD87112F}"/>
              </a:ext>
            </a:extLst>
          </p:cNvPr>
          <p:cNvSpPr txBox="1"/>
          <p:nvPr/>
        </p:nvSpPr>
        <p:spPr>
          <a:xfrm>
            <a:off x="3197783" y="1626323"/>
            <a:ext cx="113769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AWS Lambda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A235B1DA-FF86-451B-BF74-1C3D15A2D808}"/>
              </a:ext>
            </a:extLst>
          </p:cNvPr>
          <p:cNvCxnSpPr>
            <a:cxnSpLocks/>
            <a:stCxn id="44" idx="0"/>
            <a:endCxn id="54" idx="1"/>
          </p:cNvCxnSpPr>
          <p:nvPr/>
        </p:nvCxnSpPr>
        <p:spPr>
          <a:xfrm rot="5400000" flipH="1" flipV="1">
            <a:off x="1832860" y="1768813"/>
            <a:ext cx="1141684" cy="1076055"/>
          </a:xfrm>
          <a:prstGeom prst="curvedConnector2">
            <a:avLst/>
          </a:prstGeom>
          <a:ln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C63A695-0B76-4352-A2B9-25A29C3DE337}"/>
              </a:ext>
            </a:extLst>
          </p:cNvPr>
          <p:cNvSpPr txBox="1"/>
          <p:nvPr/>
        </p:nvSpPr>
        <p:spPr>
          <a:xfrm>
            <a:off x="1679155" y="1581493"/>
            <a:ext cx="707245" cy="461665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SNS Push</a:t>
            </a:r>
          </a:p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Notification</a:t>
            </a:r>
          </a:p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/ Scheduler</a:t>
            </a:r>
          </a:p>
        </p:txBody>
      </p:sp>
      <p:cxnSp>
        <p:nvCxnSpPr>
          <p:cNvPr id="61" name="Straight Arrow Connector 55">
            <a:extLst>
              <a:ext uri="{FF2B5EF4-FFF2-40B4-BE49-F238E27FC236}">
                <a16:creationId xmlns:a16="http://schemas.microsoft.com/office/drawing/2014/main" id="{A65E193C-7348-4DC7-AE7C-EF491F07E789}"/>
              </a:ext>
            </a:extLst>
          </p:cNvPr>
          <p:cNvCxnSpPr>
            <a:cxnSpLocks/>
            <a:stCxn id="54" idx="2"/>
            <a:endCxn id="8" idx="0"/>
          </p:cNvCxnSpPr>
          <p:nvPr/>
        </p:nvCxnSpPr>
        <p:spPr>
          <a:xfrm rot="16200000" flipH="1">
            <a:off x="2429293" y="2508126"/>
            <a:ext cx="1317876" cy="33310"/>
          </a:xfrm>
          <a:prstGeom prst="curvedConnector3">
            <a:avLst>
              <a:gd name="adj1" fmla="val 50000"/>
            </a:avLst>
          </a:prstGeom>
          <a:ln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55">
            <a:extLst>
              <a:ext uri="{FF2B5EF4-FFF2-40B4-BE49-F238E27FC236}">
                <a16:creationId xmlns:a16="http://schemas.microsoft.com/office/drawing/2014/main" id="{5FB6856F-7E0F-4ADD-B07F-53901F4B8F08}"/>
              </a:ext>
            </a:extLst>
          </p:cNvPr>
          <p:cNvCxnSpPr>
            <a:cxnSpLocks/>
            <a:stCxn id="22" idx="0"/>
            <a:endCxn id="42" idx="1"/>
          </p:cNvCxnSpPr>
          <p:nvPr/>
        </p:nvCxnSpPr>
        <p:spPr>
          <a:xfrm rot="5400000" flipH="1" flipV="1">
            <a:off x="5259395" y="1516896"/>
            <a:ext cx="1148781" cy="1591185"/>
          </a:xfrm>
          <a:prstGeom prst="bentConnector2">
            <a:avLst/>
          </a:prstGeom>
          <a:ln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AE590D68-B114-45A0-83BC-599111B87BB8}"/>
              </a:ext>
            </a:extLst>
          </p:cNvPr>
          <p:cNvCxnSpPr>
            <a:cxnSpLocks/>
            <a:stCxn id="22" idx="2"/>
            <a:endCxn id="1032" idx="0"/>
          </p:cNvCxnSpPr>
          <p:nvPr/>
        </p:nvCxnSpPr>
        <p:spPr>
          <a:xfrm flipH="1">
            <a:off x="5027855" y="3989530"/>
            <a:ext cx="10338" cy="26541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2A064CE9-7CB2-4DBB-9777-00C0A9DCC7DB}"/>
              </a:ext>
            </a:extLst>
          </p:cNvPr>
          <p:cNvCxnSpPr>
            <a:cxnSpLocks/>
            <a:stCxn id="1032" idx="3"/>
            <a:endCxn id="1028" idx="2"/>
          </p:cNvCxnSpPr>
          <p:nvPr/>
        </p:nvCxnSpPr>
        <p:spPr>
          <a:xfrm flipV="1">
            <a:off x="5650784" y="2833861"/>
            <a:ext cx="1299264" cy="181173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560592BC-559B-4FC6-BEE6-0A74A2A81753}"/>
              </a:ext>
            </a:extLst>
          </p:cNvPr>
          <p:cNvCxnSpPr>
            <a:cxnSpLocks/>
          </p:cNvCxnSpPr>
          <p:nvPr/>
        </p:nvCxnSpPr>
        <p:spPr>
          <a:xfrm flipV="1">
            <a:off x="7065998" y="2844139"/>
            <a:ext cx="0" cy="24069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7C4E773D-214C-4F0C-B74B-446AB5086A86}"/>
              </a:ext>
            </a:extLst>
          </p:cNvPr>
          <p:cNvSpPr txBox="1"/>
          <p:nvPr/>
        </p:nvSpPr>
        <p:spPr>
          <a:xfrm>
            <a:off x="7094449" y="4527985"/>
            <a:ext cx="874148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Model Development </a:t>
            </a:r>
          </a:p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Lifecycle</a:t>
            </a:r>
          </a:p>
        </p:txBody>
      </p:sp>
      <p:pic>
        <p:nvPicPr>
          <p:cNvPr id="52" name="Graphic 7">
            <a:extLst>
              <a:ext uri="{FF2B5EF4-FFF2-40B4-BE49-F238E27FC236}">
                <a16:creationId xmlns:a16="http://schemas.microsoft.com/office/drawing/2014/main" id="{E74455E0-F231-4500-B5D1-92229E8911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7699" y="4209869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TextBox 19">
            <a:extLst>
              <a:ext uri="{FF2B5EF4-FFF2-40B4-BE49-F238E27FC236}">
                <a16:creationId xmlns:a16="http://schemas.microsoft.com/office/drawing/2014/main" id="{26B28BD8-E70A-4565-AA9A-80A939862C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20239" y="5052593"/>
            <a:ext cx="101185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</a:t>
            </a:r>
            <a:r>
              <a:rPr lang="en-US" altLang="en-US" sz="80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QuickSight</a:t>
            </a:r>
            <a:endParaRPr lang="en-US" altLang="en-US" sz="8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A0AE2E-F4E2-4E84-B0D9-99D5E7D98C7E}"/>
              </a:ext>
            </a:extLst>
          </p:cNvPr>
          <p:cNvSpPr/>
          <p:nvPr/>
        </p:nvSpPr>
        <p:spPr>
          <a:xfrm>
            <a:off x="2450366" y="3183719"/>
            <a:ext cx="1309039" cy="2597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Validation Engine</a:t>
            </a:r>
          </a:p>
        </p:txBody>
      </p:sp>
      <p:pic>
        <p:nvPicPr>
          <p:cNvPr id="59" name="Picture 2" descr="Project Jupyter | Home">
            <a:extLst>
              <a:ext uri="{FF2B5EF4-FFF2-40B4-BE49-F238E27FC236}">
                <a16:creationId xmlns:a16="http://schemas.microsoft.com/office/drawing/2014/main" id="{54D055F3-C1DF-4205-92C0-F5066374A6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7715" y="5617037"/>
            <a:ext cx="1270895" cy="546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A8EE82D2-27B7-4B44-9CFC-F603928AA922}"/>
              </a:ext>
            </a:extLst>
          </p:cNvPr>
          <p:cNvCxnSpPr>
            <a:cxnSpLocks/>
            <a:stCxn id="42" idx="3"/>
            <a:endCxn id="94" idx="7"/>
          </p:cNvCxnSpPr>
          <p:nvPr/>
        </p:nvCxnSpPr>
        <p:spPr>
          <a:xfrm>
            <a:off x="7281575" y="1738097"/>
            <a:ext cx="1280568" cy="7737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CFFCE916-878E-4CFB-A63D-B2DE1AAC7A2C}"/>
              </a:ext>
            </a:extLst>
          </p:cNvPr>
          <p:cNvCxnSpPr>
            <a:cxnSpLocks/>
            <a:stCxn id="102" idx="2"/>
          </p:cNvCxnSpPr>
          <p:nvPr/>
        </p:nvCxnSpPr>
        <p:spPr>
          <a:xfrm flipV="1">
            <a:off x="10452499" y="793653"/>
            <a:ext cx="596471" cy="17926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99A2BC0F-8DF4-453B-A1A6-F6099B587119}"/>
              </a:ext>
            </a:extLst>
          </p:cNvPr>
          <p:cNvCxnSpPr>
            <a:cxnSpLocks/>
            <a:stCxn id="46" idx="3"/>
            <a:endCxn id="112" idx="7"/>
          </p:cNvCxnSpPr>
          <p:nvPr/>
        </p:nvCxnSpPr>
        <p:spPr>
          <a:xfrm>
            <a:off x="7356549" y="5414986"/>
            <a:ext cx="525558" cy="32467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4" name="Dodecagon 93">
            <a:extLst>
              <a:ext uri="{FF2B5EF4-FFF2-40B4-BE49-F238E27FC236}">
                <a16:creationId xmlns:a16="http://schemas.microsoft.com/office/drawing/2014/main" id="{284F5714-9792-4425-B001-AAC5A1247E2F}"/>
              </a:ext>
            </a:extLst>
          </p:cNvPr>
          <p:cNvSpPr/>
          <p:nvPr/>
        </p:nvSpPr>
        <p:spPr>
          <a:xfrm>
            <a:off x="8562143" y="1592206"/>
            <a:ext cx="248805" cy="242322"/>
          </a:xfrm>
          <a:prstGeom prst="dodecagon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102" name="Dodecagon 101">
            <a:extLst>
              <a:ext uri="{FF2B5EF4-FFF2-40B4-BE49-F238E27FC236}">
                <a16:creationId xmlns:a16="http://schemas.microsoft.com/office/drawing/2014/main" id="{CABF52C9-84EA-4686-967F-F169AEFA9091}"/>
              </a:ext>
            </a:extLst>
          </p:cNvPr>
          <p:cNvSpPr/>
          <p:nvPr/>
        </p:nvSpPr>
        <p:spPr>
          <a:xfrm>
            <a:off x="10203694" y="657951"/>
            <a:ext cx="248805" cy="242322"/>
          </a:xfrm>
          <a:prstGeom prst="dodecagon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112" name="Dodecagon 111">
            <a:extLst>
              <a:ext uri="{FF2B5EF4-FFF2-40B4-BE49-F238E27FC236}">
                <a16:creationId xmlns:a16="http://schemas.microsoft.com/office/drawing/2014/main" id="{9ABD9B5C-0015-4B5E-943E-3E75E870F2DB}"/>
              </a:ext>
            </a:extLst>
          </p:cNvPr>
          <p:cNvSpPr/>
          <p:nvPr/>
        </p:nvSpPr>
        <p:spPr>
          <a:xfrm>
            <a:off x="7882107" y="5293825"/>
            <a:ext cx="248805" cy="242322"/>
          </a:xfrm>
          <a:prstGeom prst="dodecagon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117" name="Dodecagon 116">
            <a:extLst>
              <a:ext uri="{FF2B5EF4-FFF2-40B4-BE49-F238E27FC236}">
                <a16:creationId xmlns:a16="http://schemas.microsoft.com/office/drawing/2014/main" id="{70402BCA-8405-47F8-8DAC-3DC378AD49EC}"/>
              </a:ext>
            </a:extLst>
          </p:cNvPr>
          <p:cNvSpPr/>
          <p:nvPr/>
        </p:nvSpPr>
        <p:spPr>
          <a:xfrm>
            <a:off x="10204080" y="5747225"/>
            <a:ext cx="248805" cy="242322"/>
          </a:xfrm>
          <a:prstGeom prst="dodecagon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8E8CE391-6A35-4916-9429-85EE972BF296}"/>
              </a:ext>
            </a:extLst>
          </p:cNvPr>
          <p:cNvCxnSpPr>
            <a:cxnSpLocks/>
            <a:stCxn id="117" idx="2"/>
            <a:endCxn id="59" idx="1"/>
          </p:cNvCxnSpPr>
          <p:nvPr/>
        </p:nvCxnSpPr>
        <p:spPr>
          <a:xfrm flipV="1">
            <a:off x="10452885" y="5890168"/>
            <a:ext cx="344830" cy="10685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BEF4F5C4-F99E-4D09-A833-9852F13D7114}"/>
              </a:ext>
            </a:extLst>
          </p:cNvPr>
          <p:cNvCxnSpPr>
            <a:cxnSpLocks/>
          </p:cNvCxnSpPr>
          <p:nvPr/>
        </p:nvCxnSpPr>
        <p:spPr>
          <a:xfrm flipV="1">
            <a:off x="6056743" y="162286"/>
            <a:ext cx="0" cy="6341424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3AEF6284-ADCE-4C1A-AD54-128EABECEF55}"/>
              </a:ext>
            </a:extLst>
          </p:cNvPr>
          <p:cNvSpPr txBox="1"/>
          <p:nvPr/>
        </p:nvSpPr>
        <p:spPr>
          <a:xfrm>
            <a:off x="1400896" y="6570206"/>
            <a:ext cx="4592807" cy="21544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rtlCol="0" anchor="b">
            <a:spAutoFit/>
          </a:bodyPr>
          <a:lstStyle/>
          <a:p>
            <a:pPr algn="ctr"/>
            <a:r>
              <a:rPr lang="en-US" sz="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Data Storage Layer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EAFC081A-58C0-4F64-81A7-F2234D2F87F9}"/>
              </a:ext>
            </a:extLst>
          </p:cNvPr>
          <p:cNvSpPr txBox="1"/>
          <p:nvPr/>
        </p:nvSpPr>
        <p:spPr>
          <a:xfrm>
            <a:off x="6190014" y="6508423"/>
            <a:ext cx="4378206" cy="21544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rtlCol="0" anchor="b">
            <a:spAutoFit/>
          </a:bodyPr>
          <a:lstStyle/>
          <a:p>
            <a:pPr algn="ctr"/>
            <a:r>
              <a:rPr lang="en-US" sz="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Data Usage / Processing Layer</a:t>
            </a:r>
          </a:p>
        </p:txBody>
      </p:sp>
      <p:sp>
        <p:nvSpPr>
          <p:cNvPr id="126" name="Dodecagon 125">
            <a:extLst>
              <a:ext uri="{FF2B5EF4-FFF2-40B4-BE49-F238E27FC236}">
                <a16:creationId xmlns:a16="http://schemas.microsoft.com/office/drawing/2014/main" id="{7E4CCA1F-6289-448F-9CE1-34F2A0CFC5B0}"/>
              </a:ext>
            </a:extLst>
          </p:cNvPr>
          <p:cNvSpPr/>
          <p:nvPr/>
        </p:nvSpPr>
        <p:spPr>
          <a:xfrm>
            <a:off x="801770" y="5546999"/>
            <a:ext cx="248805" cy="242322"/>
          </a:xfrm>
          <a:prstGeom prst="dodecagon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127" name="Dodecagon 126">
            <a:extLst>
              <a:ext uri="{FF2B5EF4-FFF2-40B4-BE49-F238E27FC236}">
                <a16:creationId xmlns:a16="http://schemas.microsoft.com/office/drawing/2014/main" id="{10CEB6C7-CBBC-4C20-AFB6-58B271C87314}"/>
              </a:ext>
            </a:extLst>
          </p:cNvPr>
          <p:cNvSpPr/>
          <p:nvPr/>
        </p:nvSpPr>
        <p:spPr>
          <a:xfrm>
            <a:off x="801771" y="5843424"/>
            <a:ext cx="248805" cy="242322"/>
          </a:xfrm>
          <a:prstGeom prst="dodecagon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583DF4E6-CB9C-4A82-B685-E787F89722FC}"/>
              </a:ext>
            </a:extLst>
          </p:cNvPr>
          <p:cNvCxnSpPr/>
          <p:nvPr/>
        </p:nvCxnSpPr>
        <p:spPr>
          <a:xfrm>
            <a:off x="150534" y="4989650"/>
            <a:ext cx="982143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D0511F56-6190-4613-B47F-9626B287F284}"/>
              </a:ext>
            </a:extLst>
          </p:cNvPr>
          <p:cNvSpPr txBox="1"/>
          <p:nvPr/>
        </p:nvSpPr>
        <p:spPr>
          <a:xfrm>
            <a:off x="686869" y="5015792"/>
            <a:ext cx="52931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Internal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6C95C21B-995D-4950-9063-279FBCA1E330}"/>
              </a:ext>
            </a:extLst>
          </p:cNvPr>
          <p:cNvSpPr txBox="1"/>
          <p:nvPr/>
        </p:nvSpPr>
        <p:spPr>
          <a:xfrm>
            <a:off x="669577" y="4792346"/>
            <a:ext cx="5629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External</a:t>
            </a:r>
          </a:p>
        </p:txBody>
      </p:sp>
    </p:spTree>
    <p:extLst>
      <p:ext uri="{BB962C8B-B14F-4D97-AF65-F5344CB8AC3E}">
        <p14:creationId xmlns:p14="http://schemas.microsoft.com/office/powerpoint/2010/main" val="3668861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107</Words>
  <Application>Microsoft Office PowerPoint</Application>
  <PresentationFormat>Widescreen</PresentationFormat>
  <Paragraphs>38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Raghav Sri Harsha</dc:creator>
  <cp:lastModifiedBy>Raghav Sri Harsha</cp:lastModifiedBy>
  <cp:revision>11</cp:revision>
  <dcterms:created xsi:type="dcterms:W3CDTF">2021-10-03T12:15:33Z</dcterms:created>
  <dcterms:modified xsi:type="dcterms:W3CDTF">2021-10-08T15:51:47Z</dcterms:modified>
</cp:coreProperties>
</file>