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10" roundtripDataSignature="AMtx7mhU4mFK+dXmxFXvTnGgUPgG4tB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94D337-7C64-4F89-8944-D8263AEB906D}">
  <a:tblStyle styleId="{AA94D337-7C64-4F89-8944-D8263AEB906D}"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customschemas.google.com/relationships/presentationmetadata" Target="metadata"/><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71d52e2565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g371d52e2565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644760208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3644760208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75ec194ed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375ec194ed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6bd46bbdbd_0_29"/>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11" name="Google Shape;11;g36bd46bbdbd_0_29"/>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36bd46bbdbd_0_2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36bd46bbdbd_0_64"/>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46" name="Google Shape;46;g36bd46bbdbd_0_64"/>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47" name="Google Shape;47;g36bd46bbdbd_0_6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36bd46bbdbd_0_6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36bd46bbdbd_0_33"/>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5" name="Google Shape;15;g36bd46bbdbd_0_3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36bd46bbdbd_0_3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8" name="Google Shape;18;g36bd46bbdbd_0_36"/>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19" name="Google Shape;19;g36bd46bbdbd_0_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36bd46bbdbd_0_4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2" name="Google Shape;22;g36bd46bbdbd_0_40"/>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3" name="Google Shape;23;g36bd46bbdbd_0_40"/>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24" name="Google Shape;24;g36bd46bbdbd_0_4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36bd46bbdbd_0_4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27" name="Google Shape;27;g36bd46bbdbd_0_4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36bd46bbdbd_0_48"/>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0" name="Google Shape;30;g36bd46bbdbd_0_48"/>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1" name="Google Shape;31;g36bd46bbdbd_0_4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36bd46bbdbd_0_52"/>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34" name="Google Shape;34;g36bd46bbdbd_0_5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36bd46bbdbd_0_55"/>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36bd46bbdbd_0_55"/>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38" name="Google Shape;38;g36bd46bbdbd_0_55"/>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36bd46bbdbd_0_55"/>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40" name="Google Shape;40;g36bd46bbdbd_0_5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36bd46bbdbd_0_61"/>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43" name="Google Shape;43;g36bd46bbdbd_0_6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36bd46bbdbd_0_2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7" name="Google Shape;7;g36bd46bbdbd_0_2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8" name="Google Shape;8;g36bd46bbdbd_0_2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g371d52e2565_0_35"/>
          <p:cNvSpPr txBox="1"/>
          <p:nvPr/>
        </p:nvSpPr>
        <p:spPr>
          <a:xfrm>
            <a:off x="1336050" y="3355625"/>
            <a:ext cx="9519900" cy="1493100"/>
          </a:xfrm>
          <a:prstGeom prst="rect">
            <a:avLst/>
          </a:prstGeom>
          <a:noFill/>
          <a:ln>
            <a:noFill/>
          </a:ln>
        </p:spPr>
        <p:txBody>
          <a:bodyPr anchorCtr="0" anchor="ctr"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000"/>
              <a:buFont typeface="Arial"/>
              <a:buNone/>
            </a:pPr>
            <a:r>
              <a:rPr b="0" i="0" lang="en-US" sz="2600" u="none" cap="none" strike="noStrike">
                <a:solidFill>
                  <a:srgbClr val="002060"/>
                </a:solidFill>
                <a:latin typeface="Calibri"/>
                <a:ea typeface="Calibri"/>
                <a:cs typeface="Calibri"/>
                <a:sym typeface="Calibri"/>
              </a:rPr>
              <a:t>Hasan Shaikh</a:t>
            </a:r>
            <a:endParaRPr b="0" i="0" sz="2600" u="none" cap="none" strike="noStrike">
              <a:solidFill>
                <a:srgbClr val="00206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0" i="0" lang="en-US" sz="2600" u="none" cap="none" strike="noStrike">
                <a:solidFill>
                  <a:srgbClr val="4285F4"/>
                </a:solidFill>
                <a:latin typeface="Calibri"/>
                <a:ea typeface="Calibri"/>
                <a:cs typeface="Calibri"/>
                <a:sym typeface="Calibri"/>
              </a:rPr>
              <a:t>Quantitative Imaging Research and </a:t>
            </a:r>
            <a:endParaRPr b="0" i="0" sz="2600" u="none" cap="none" strike="noStrike">
              <a:solidFill>
                <a:srgbClr val="4285F4"/>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000"/>
              <a:buFont typeface="Arial"/>
              <a:buNone/>
            </a:pPr>
            <a:r>
              <a:rPr b="1" i="0" lang="en-US" sz="2600" u="none" cap="none" strike="noStrike">
                <a:solidFill>
                  <a:srgbClr val="6FA8DC"/>
                </a:solidFill>
                <a:latin typeface="Calibri"/>
                <a:ea typeface="Calibri"/>
                <a:cs typeface="Calibri"/>
                <a:sym typeface="Calibri"/>
              </a:rPr>
              <a:t>Artificial</a:t>
            </a:r>
            <a:r>
              <a:rPr b="0" i="0" lang="en-US" sz="2600" u="none" cap="none" strike="noStrike">
                <a:solidFill>
                  <a:srgbClr val="6FA8DC"/>
                </a:solidFill>
                <a:latin typeface="Calibri"/>
                <a:ea typeface="Calibri"/>
                <a:cs typeface="Calibri"/>
                <a:sym typeface="Calibri"/>
              </a:rPr>
              <a:t> </a:t>
            </a:r>
            <a:r>
              <a:rPr b="1" i="0" lang="en-US" sz="2600" u="none" cap="none" strike="noStrike">
                <a:solidFill>
                  <a:srgbClr val="6FA8DC"/>
                </a:solidFill>
                <a:latin typeface="Calibri"/>
                <a:ea typeface="Calibri"/>
                <a:cs typeface="Calibri"/>
                <a:sym typeface="Calibri"/>
              </a:rPr>
              <a:t>Intelligence</a:t>
            </a:r>
            <a:r>
              <a:rPr b="1" i="0" lang="en-US" sz="2600" u="none" cap="none" strike="noStrike">
                <a:solidFill>
                  <a:srgbClr val="002060"/>
                </a:solidFill>
                <a:latin typeface="Calibri"/>
                <a:ea typeface="Calibri"/>
                <a:cs typeface="Calibri"/>
                <a:sym typeface="Calibri"/>
              </a:rPr>
              <a:t> </a:t>
            </a:r>
            <a:r>
              <a:rPr b="0" i="0" lang="en-US" sz="2600" u="none" cap="none" strike="noStrike">
                <a:solidFill>
                  <a:srgbClr val="4285F4"/>
                </a:solidFill>
                <a:latin typeface="Calibri"/>
                <a:ea typeface="Calibri"/>
                <a:cs typeface="Calibri"/>
                <a:sym typeface="Calibri"/>
              </a:rPr>
              <a:t>Lab (QIR</a:t>
            </a:r>
            <a:r>
              <a:rPr b="1" i="0" lang="en-US" sz="2600" u="none" cap="none" strike="noStrike">
                <a:solidFill>
                  <a:srgbClr val="6FA8DC"/>
                </a:solidFill>
                <a:latin typeface="Calibri"/>
                <a:ea typeface="Calibri"/>
                <a:cs typeface="Calibri"/>
                <a:sym typeface="Calibri"/>
              </a:rPr>
              <a:t>AI</a:t>
            </a:r>
            <a:r>
              <a:rPr b="0" i="0" lang="en-US" sz="2600" u="none" cap="none" strike="noStrike">
                <a:solidFill>
                  <a:srgbClr val="4285F4"/>
                </a:solidFill>
                <a:latin typeface="Calibri"/>
                <a:ea typeface="Calibri"/>
                <a:cs typeface="Calibri"/>
                <a:sym typeface="Calibri"/>
              </a:rPr>
              <a:t>L)</a:t>
            </a:r>
            <a:endParaRPr b="0" i="0" sz="2600" u="none" cap="none" strike="noStrike">
              <a:solidFill>
                <a:srgbClr val="4285F4"/>
              </a:solidFill>
              <a:latin typeface="Calibri"/>
              <a:ea typeface="Calibri"/>
              <a:cs typeface="Calibri"/>
              <a:sym typeface="Calibri"/>
            </a:endParaRPr>
          </a:p>
        </p:txBody>
      </p:sp>
      <p:pic>
        <p:nvPicPr>
          <p:cNvPr descr="Logo&#10;&#10;Description automatically generated" id="55" name="Google Shape;55;g371d52e2565_0_35"/>
          <p:cNvPicPr preferRelativeResize="0"/>
          <p:nvPr/>
        </p:nvPicPr>
        <p:blipFill rotWithShape="1">
          <a:blip r:embed="rId3">
            <a:alphaModFix/>
          </a:blip>
          <a:srcRect b="0" l="0" r="0" t="0"/>
          <a:stretch/>
        </p:blipFill>
        <p:spPr>
          <a:xfrm>
            <a:off x="10886375" y="172275"/>
            <a:ext cx="898575" cy="898625"/>
          </a:xfrm>
          <a:prstGeom prst="rect">
            <a:avLst/>
          </a:prstGeom>
          <a:noFill/>
          <a:ln>
            <a:noFill/>
          </a:ln>
        </p:spPr>
      </p:pic>
      <p:pic>
        <p:nvPicPr>
          <p:cNvPr descr="A picture containing logo&#10;&#10;Description automatically generated" id="56" name="Google Shape;56;g371d52e2565_0_35"/>
          <p:cNvPicPr preferRelativeResize="0"/>
          <p:nvPr/>
        </p:nvPicPr>
        <p:blipFill rotWithShape="1">
          <a:blip r:embed="rId4">
            <a:alphaModFix/>
          </a:blip>
          <a:srcRect b="0" l="0" r="0" t="0"/>
          <a:stretch/>
        </p:blipFill>
        <p:spPr>
          <a:xfrm>
            <a:off x="377950" y="172275"/>
            <a:ext cx="896112" cy="896112"/>
          </a:xfrm>
          <a:prstGeom prst="rect">
            <a:avLst/>
          </a:prstGeom>
          <a:noFill/>
          <a:ln>
            <a:noFill/>
          </a:ln>
        </p:spPr>
      </p:pic>
      <p:sp>
        <p:nvSpPr>
          <p:cNvPr id="57" name="Google Shape;57;g371d52e2565_0_35"/>
          <p:cNvSpPr txBox="1"/>
          <p:nvPr/>
        </p:nvSpPr>
        <p:spPr>
          <a:xfrm>
            <a:off x="877200" y="2087425"/>
            <a:ext cx="10437600" cy="933600"/>
          </a:xfrm>
          <a:prstGeom prst="rect">
            <a:avLst/>
          </a:prstGeom>
          <a:solidFill>
            <a:srgbClr val="0000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700"/>
              <a:buFont typeface="Arial"/>
              <a:buNone/>
            </a:pPr>
            <a:r>
              <a:rPr b="1" i="0" lang="en-US" sz="3700" u="none" cap="none" strike="noStrike">
                <a:solidFill>
                  <a:schemeClr val="lt1"/>
                </a:solidFill>
                <a:latin typeface="Calibri"/>
                <a:ea typeface="Calibri"/>
                <a:cs typeface="Calibri"/>
                <a:sym typeface="Calibri"/>
              </a:rPr>
              <a:t>Weekly Meeting with Dr. Hannah</a:t>
            </a:r>
            <a:endParaRPr b="0" i="0" sz="37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36447602083_0_0"/>
          <p:cNvSpPr txBox="1"/>
          <p:nvPr/>
        </p:nvSpPr>
        <p:spPr>
          <a:xfrm>
            <a:off x="0" y="0"/>
            <a:ext cx="12192000" cy="999000"/>
          </a:xfrm>
          <a:prstGeom prst="rect">
            <a:avLst/>
          </a:prstGeom>
          <a:solidFill>
            <a:srgbClr val="0000FF"/>
          </a:solidFill>
          <a:ln>
            <a:noFill/>
          </a:ln>
        </p:spPr>
        <p:txBody>
          <a:bodyPr anchorCtr="0" anchor="ctr" bIns="91425" lIns="91425" spcFirstLastPara="1" rIns="91425" wrap="square" tIns="91425">
            <a:normAutofit/>
          </a:bodyPr>
          <a:lstStyle/>
          <a:p>
            <a:pPr indent="0" lvl="0" marL="0" marR="0" rtl="0" algn="ctr">
              <a:lnSpc>
                <a:spcPct val="115000"/>
              </a:lnSpc>
              <a:spcBef>
                <a:spcPts val="1200"/>
              </a:spcBef>
              <a:spcAft>
                <a:spcPts val="200"/>
              </a:spcAft>
              <a:buClr>
                <a:schemeClr val="dk1"/>
              </a:buClr>
              <a:buSzPts val="1100"/>
              <a:buFont typeface="Arial"/>
              <a:buNone/>
            </a:pPr>
            <a:r>
              <a:rPr b="1" i="0" lang="en-US" sz="2500" u="none" cap="none" strike="noStrike">
                <a:solidFill>
                  <a:schemeClr val="lt1"/>
                </a:solidFill>
                <a:latin typeface="Arial"/>
                <a:ea typeface="Arial"/>
                <a:cs typeface="Arial"/>
                <a:sym typeface="Arial"/>
              </a:rPr>
              <a:t> </a:t>
            </a:r>
            <a:r>
              <a:rPr b="1" lang="en-US" sz="1300">
                <a:solidFill>
                  <a:schemeClr val="lt1"/>
                </a:solidFill>
              </a:rPr>
              <a:t>Table 1.</a:t>
            </a:r>
            <a:r>
              <a:rPr lang="en-US" sz="1300">
                <a:solidFill>
                  <a:schemeClr val="lt1"/>
                </a:solidFill>
              </a:rPr>
              <a:t> Comparative AUC performance for three clinical outcomes in head and neck cancer across the original published study (“Paper Results”), our reproduced models on the same dataset (“Our Results”), and our proposed CNN trained on our in-house dataset (“Our Results with Our Dataset”)</a:t>
            </a:r>
            <a:endParaRPr b="1">
              <a:solidFill>
                <a:schemeClr val="lt1"/>
              </a:solidFill>
            </a:endParaRPr>
          </a:p>
        </p:txBody>
      </p:sp>
      <p:sp>
        <p:nvSpPr>
          <p:cNvPr id="63" name="Google Shape;63;g36447602083_0_0"/>
          <p:cNvSpPr/>
          <p:nvPr/>
        </p:nvSpPr>
        <p:spPr>
          <a:xfrm rot="5400000">
            <a:off x="4770950" y="4272825"/>
            <a:ext cx="381000" cy="1374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g36447602083_0_0"/>
          <p:cNvSpPr/>
          <p:nvPr/>
        </p:nvSpPr>
        <p:spPr>
          <a:xfrm rot="5400000">
            <a:off x="6849100" y="4272825"/>
            <a:ext cx="381000" cy="1374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g36447602083_0_0"/>
          <p:cNvSpPr/>
          <p:nvPr/>
        </p:nvSpPr>
        <p:spPr>
          <a:xfrm rot="5400000">
            <a:off x="8757275" y="4272825"/>
            <a:ext cx="381000" cy="1374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g36447602083_0_0"/>
          <p:cNvSpPr txBox="1"/>
          <p:nvPr/>
        </p:nvSpPr>
        <p:spPr>
          <a:xfrm>
            <a:off x="4361750" y="5219500"/>
            <a:ext cx="1199400" cy="3810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US" sz="1150">
                <a:solidFill>
                  <a:srgbClr val="4285F4"/>
                </a:solidFill>
              </a:rPr>
              <a:t>Original study</a:t>
            </a:r>
            <a:endParaRPr b="1" sz="1150">
              <a:solidFill>
                <a:srgbClr val="4285F4"/>
              </a:solidFill>
            </a:endParaRPr>
          </a:p>
        </p:txBody>
      </p:sp>
      <p:sp>
        <p:nvSpPr>
          <p:cNvPr id="67" name="Google Shape;67;g36447602083_0_0"/>
          <p:cNvSpPr txBox="1"/>
          <p:nvPr/>
        </p:nvSpPr>
        <p:spPr>
          <a:xfrm>
            <a:off x="6284200" y="5219500"/>
            <a:ext cx="1510800" cy="490500"/>
          </a:xfrm>
          <a:prstGeom prst="rect">
            <a:avLst/>
          </a:prstGeom>
          <a:noFill/>
          <a:ln>
            <a:noFill/>
          </a:ln>
        </p:spPr>
        <p:txBody>
          <a:bodyPr anchorCtr="0" anchor="ctr" bIns="91425" lIns="91425" spcFirstLastPara="1" rIns="91425" wrap="square" tIns="91425">
            <a:normAutofit fontScale="77500" lnSpcReduction="20000"/>
          </a:bodyPr>
          <a:lstStyle/>
          <a:p>
            <a:pPr indent="0" lvl="0" marL="0" rtl="0" algn="ctr">
              <a:spcBef>
                <a:spcPts val="0"/>
              </a:spcBef>
              <a:spcAft>
                <a:spcPts val="0"/>
              </a:spcAft>
              <a:buNone/>
            </a:pPr>
            <a:r>
              <a:rPr b="1" lang="en-US" sz="1500">
                <a:solidFill>
                  <a:srgbClr val="4285F4"/>
                </a:solidFill>
              </a:rPr>
              <a:t>Our reproduced study</a:t>
            </a:r>
            <a:endParaRPr b="1" sz="1500">
              <a:solidFill>
                <a:srgbClr val="4285F4"/>
              </a:solidFill>
            </a:endParaRPr>
          </a:p>
        </p:txBody>
      </p:sp>
      <p:sp>
        <p:nvSpPr>
          <p:cNvPr id="68" name="Google Shape;68;g36447602083_0_0"/>
          <p:cNvSpPr txBox="1"/>
          <p:nvPr/>
        </p:nvSpPr>
        <p:spPr>
          <a:xfrm>
            <a:off x="8260325" y="5194450"/>
            <a:ext cx="1374900" cy="540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en-US" sz="1150">
                <a:solidFill>
                  <a:srgbClr val="4285F4"/>
                </a:solidFill>
              </a:rPr>
              <a:t>Validate on our Dataset</a:t>
            </a:r>
            <a:endParaRPr b="1" sz="1150">
              <a:solidFill>
                <a:srgbClr val="4285F4"/>
              </a:solidFill>
            </a:endParaRPr>
          </a:p>
        </p:txBody>
      </p:sp>
      <p:graphicFrame>
        <p:nvGraphicFramePr>
          <p:cNvPr id="69" name="Google Shape;69;g36447602083_0_0"/>
          <p:cNvGraphicFramePr/>
          <p:nvPr/>
        </p:nvGraphicFramePr>
        <p:xfrm>
          <a:off x="1158100" y="1652825"/>
          <a:ext cx="3000000" cy="3000000"/>
        </p:xfrm>
        <a:graphic>
          <a:graphicData uri="http://schemas.openxmlformats.org/drawingml/2006/table">
            <a:tbl>
              <a:tblPr>
                <a:noFill/>
                <a:tableStyleId>{AA94D337-7C64-4F89-8944-D8263AEB906D}</a:tableStyleId>
              </a:tblPr>
              <a:tblGrid>
                <a:gridCol w="1786125"/>
                <a:gridCol w="935200"/>
                <a:gridCol w="2156650"/>
                <a:gridCol w="1880925"/>
                <a:gridCol w="1874850"/>
              </a:tblGrid>
              <a:tr h="266700">
                <a:tc>
                  <a:txBody>
                    <a:bodyPr/>
                    <a:lstStyle/>
                    <a:p>
                      <a:pPr indent="0" lvl="0" marL="0" rtl="0" algn="ctr">
                        <a:spcBef>
                          <a:spcPts val="0"/>
                        </a:spcBef>
                        <a:spcAft>
                          <a:spcPts val="0"/>
                        </a:spcAft>
                        <a:buClr>
                          <a:srgbClr val="000000"/>
                        </a:buClr>
                        <a:buSzPts val="1100"/>
                        <a:buFont typeface="Arial"/>
                        <a:buNone/>
                      </a:pPr>
                      <a:r>
                        <a:rPr b="1" lang="en-US" sz="900">
                          <a:solidFill>
                            <a:srgbClr val="000000"/>
                          </a:solidFill>
                        </a:rPr>
                        <a:t>Events</a:t>
                      </a:r>
                      <a:endParaRPr b="1" sz="900" u="none" cap="none" strike="noStrike">
                        <a:solidFill>
                          <a:srgbClr val="000000"/>
                        </a:solidFill>
                      </a:endParaRPr>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b="1" lang="en-US" sz="900">
                          <a:solidFill>
                            <a:srgbClr val="000000"/>
                          </a:solidFill>
                        </a:rPr>
                        <a:t>Cohort</a:t>
                      </a:r>
                      <a:endParaRPr b="1" sz="900" u="none" cap="none" strike="noStrike"/>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900"/>
                        <a:buFont typeface="Arial"/>
                        <a:buNone/>
                      </a:pPr>
                      <a:r>
                        <a:rPr b="1" lang="en-US" sz="900">
                          <a:solidFill>
                            <a:srgbClr val="000000"/>
                          </a:solidFill>
                        </a:rPr>
                        <a:t>Paper Results (CNN)</a:t>
                      </a:r>
                      <a:endParaRPr b="1" sz="900" u="none" cap="none" strike="noStrike">
                        <a:solidFill>
                          <a:srgbClr val="000000"/>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900"/>
                        <a:buFont typeface="Arial"/>
                        <a:buNone/>
                      </a:pPr>
                      <a:r>
                        <a:rPr b="1" lang="en-US" sz="900">
                          <a:solidFill>
                            <a:srgbClr val="000000"/>
                          </a:solidFill>
                        </a:rPr>
                        <a:t>Our Results (CNN)</a:t>
                      </a:r>
                      <a:endParaRPr b="1" sz="9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rtl="0" algn="ctr">
                        <a:spcBef>
                          <a:spcPts val="0"/>
                        </a:spcBef>
                        <a:spcAft>
                          <a:spcPts val="0"/>
                        </a:spcAft>
                        <a:buClr>
                          <a:srgbClr val="000000"/>
                        </a:buClr>
                        <a:buSzPts val="900"/>
                        <a:buFont typeface="Arial"/>
                        <a:buNone/>
                      </a:pPr>
                      <a:r>
                        <a:rPr b="1" lang="en-US" sz="900">
                          <a:solidFill>
                            <a:srgbClr val="000000"/>
                          </a:solidFill>
                        </a:rPr>
                        <a:t>Our Dataset Results (CNN)</a:t>
                      </a:r>
                      <a:endParaRPr b="1" sz="900" u="none" cap="none" strike="noStrike">
                        <a:solidFill>
                          <a:srgbClr val="000000"/>
                        </a:solidFill>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66700">
                <a:tc gridSpan="2">
                  <a:txBody>
                    <a:bodyPr/>
                    <a:lstStyle/>
                    <a:p>
                      <a:pPr indent="0" lvl="0" marL="0" marR="0" rtl="0" algn="ctr">
                        <a:lnSpc>
                          <a:spcPct val="100000"/>
                        </a:lnSpc>
                        <a:spcBef>
                          <a:spcPts val="0"/>
                        </a:spcBef>
                        <a:spcAft>
                          <a:spcPts val="0"/>
                        </a:spcAft>
                        <a:buClr>
                          <a:srgbClr val="000000"/>
                        </a:buClr>
                        <a:buSzPts val="1100"/>
                        <a:buFont typeface="Arial"/>
                        <a:buNone/>
                      </a:pPr>
                      <a:r>
                        <a:t/>
                      </a:r>
                      <a:endParaRPr b="1" sz="1000" u="none" cap="none" strike="noStrike"/>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lstStyle/>
                    <a:p>
                      <a:pPr indent="0" lvl="0" marL="0" marR="0" rtl="0" algn="ctr">
                        <a:lnSpc>
                          <a:spcPct val="100000"/>
                        </a:lnSpc>
                        <a:spcBef>
                          <a:spcPts val="0"/>
                        </a:spcBef>
                        <a:spcAft>
                          <a:spcPts val="0"/>
                        </a:spcAft>
                        <a:buClr>
                          <a:srgbClr val="000000"/>
                        </a:buClr>
                        <a:buSzPts val="900"/>
                        <a:buFont typeface="Arial"/>
                        <a:buNone/>
                      </a:pPr>
                      <a:r>
                        <a:rPr b="1" lang="en-US" sz="800" u="none" cap="none" strike="noStrike"/>
                        <a:t>Cohort split</a:t>
                      </a:r>
                      <a:r>
                        <a:rPr b="1" lang="en-US" sz="800"/>
                        <a:t> (CI 95%)</a:t>
                      </a:r>
                      <a:r>
                        <a:rPr b="1" lang="en-US" sz="800" u="none" cap="none" strike="noStrike"/>
                        <a:t> / </a:t>
                      </a:r>
                      <a:r>
                        <a:rPr b="1" lang="en-US" sz="800">
                          <a:solidFill>
                            <a:srgbClr val="000000"/>
                          </a:solidFill>
                        </a:rPr>
                        <a:t>5-fold CV</a:t>
                      </a:r>
                      <a:endParaRPr b="1" sz="8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800" u="none" cap="none" strike="noStrike"/>
                        <a:t>Cohort split (CI 95%) / 5-fold CV</a:t>
                      </a:r>
                      <a:endParaRPr b="1" sz="8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800" u="none" cap="none" strike="noStrike">
                          <a:solidFill>
                            <a:srgbClr val="000000"/>
                          </a:solidFill>
                        </a:rPr>
                        <a:t> </a:t>
                      </a:r>
                      <a:r>
                        <a:rPr b="1" lang="en-US" sz="800" u="none" cap="none" strike="noStrike"/>
                        <a:t>Cohort split (CI 95%)</a:t>
                      </a:r>
                      <a:r>
                        <a:rPr b="1" lang="en-US" sz="800"/>
                        <a:t> / 5-fold CV</a:t>
                      </a:r>
                      <a:endParaRPr b="1" sz="8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
                <a:tc rowSpan="3">
                  <a:txBody>
                    <a:bodyPr/>
                    <a:lstStyle/>
                    <a:p>
                      <a:pPr indent="0" lvl="0" marL="0" marR="0" rtl="0" algn="ctr">
                        <a:lnSpc>
                          <a:spcPct val="100000"/>
                        </a:lnSpc>
                        <a:spcBef>
                          <a:spcPts val="0"/>
                        </a:spcBef>
                        <a:spcAft>
                          <a:spcPts val="0"/>
                        </a:spcAft>
                        <a:buClr>
                          <a:srgbClr val="000000"/>
                        </a:buClr>
                        <a:buSzPts val="1000"/>
                        <a:buFont typeface="Arial"/>
                        <a:buNone/>
                      </a:pPr>
                      <a:r>
                        <a:rPr b="1" lang="en-US" sz="900" u="none" cap="none" strike="noStrike">
                          <a:solidFill>
                            <a:srgbClr val="000000"/>
                          </a:solidFill>
                        </a:rPr>
                        <a:t>Distant Metastasis (2y)</a:t>
                      </a:r>
                      <a:endParaRPr sz="900" u="none" cap="none" strike="noStrike"/>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Train</a:t>
                      </a:r>
                      <a:endParaRPr sz="9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0.91 [0.84, 0.96] / </a:t>
                      </a:r>
                      <a:r>
                        <a:rPr lang="en-US" sz="800">
                          <a:solidFill>
                            <a:srgbClr val="000000"/>
                          </a:solidFill>
                        </a:rPr>
                        <a:t>0.87 (0.84–0.92)</a:t>
                      </a:r>
                      <a:endParaRPr sz="8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u="none" cap="none" strike="noStrike">
                          <a:solidFill>
                            <a:srgbClr val="FF0000"/>
                          </a:solidFill>
                          <a:highlight>
                            <a:srgbClr val="FFFFFF"/>
                          </a:highlight>
                        </a:rPr>
                        <a:t>0.81 / 0.87</a:t>
                      </a:r>
                      <a:endParaRPr b="1" sz="800" u="none" cap="none" strike="noStrike">
                        <a:solidFill>
                          <a:srgbClr val="FF0000"/>
                        </a:solidFill>
                        <a:highlight>
                          <a:srgbClr val="FFFFFF"/>
                        </a:highlight>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a:t>
                      </a:r>
                      <a:endParaRPr sz="8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57525">
                <a:tc vMerge="1"/>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Val</a:t>
                      </a:r>
                      <a:endParaRPr sz="9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0.89 [0.81, 0.96] / </a:t>
                      </a:r>
                      <a:r>
                        <a:rPr lang="en-US" sz="800">
                          <a:solidFill>
                            <a:srgbClr val="000000"/>
                          </a:solidFill>
                        </a:rPr>
                        <a:t>0.86 (0.77–0.96)</a:t>
                      </a:r>
                      <a:endParaRPr sz="8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u="none" cap="none" strike="noStrike">
                          <a:solidFill>
                            <a:srgbClr val="FF0000"/>
                          </a:solidFill>
                          <a:highlight>
                            <a:srgbClr val="FFFFFF"/>
                          </a:highlight>
                        </a:rPr>
                        <a:t>0.84 / 0.85</a:t>
                      </a:r>
                      <a:endParaRPr b="1" sz="800" u="none" cap="none" strike="noStrike">
                        <a:solidFill>
                          <a:srgbClr val="FF0000"/>
                        </a:solidFill>
                        <a:highlight>
                          <a:srgbClr val="FFFFFF"/>
                        </a:highlight>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a:t>
                      </a:r>
                      <a:endParaRPr sz="8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
                <a:tc vMerge="1"/>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Test</a:t>
                      </a:r>
                      <a:endParaRPr sz="9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0.89 [0.79, 0.98] / </a:t>
                      </a:r>
                      <a:r>
                        <a:rPr lang="en-US" sz="800">
                          <a:solidFill>
                            <a:srgbClr val="000000"/>
                          </a:solidFill>
                        </a:rPr>
                        <a:t>0.83 (0.76–0.90)</a:t>
                      </a:r>
                      <a:r>
                        <a:rPr lang="en-US" sz="800" u="none" cap="none" strike="noStrike"/>
                        <a:t> </a:t>
                      </a:r>
                      <a:endParaRPr sz="8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u="none" cap="none" strike="noStrike">
                          <a:solidFill>
                            <a:srgbClr val="FF0000"/>
                          </a:solidFill>
                          <a:highlight>
                            <a:srgbClr val="FFFFFF"/>
                          </a:highlight>
                        </a:rPr>
                        <a:t>0.81 / 0.74</a:t>
                      </a:r>
                      <a:endParaRPr b="1" sz="800" u="none" cap="none" strike="noStrike">
                        <a:solidFill>
                          <a:srgbClr val="FF0000"/>
                        </a:solidFill>
                        <a:highlight>
                          <a:srgbClr val="FFFFFF"/>
                        </a:highlight>
                      </a:endParaRPr>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a:t>
                      </a:r>
                      <a:endParaRPr sz="8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700">
                <a:tc rowSpan="3">
                  <a:txBody>
                    <a:bodyPr/>
                    <a:lstStyle/>
                    <a:p>
                      <a:pPr indent="0" lvl="0" marL="0" marR="0" rtl="0" algn="ctr">
                        <a:lnSpc>
                          <a:spcPct val="100000"/>
                        </a:lnSpc>
                        <a:spcBef>
                          <a:spcPts val="0"/>
                        </a:spcBef>
                        <a:spcAft>
                          <a:spcPts val="0"/>
                        </a:spcAft>
                        <a:buClr>
                          <a:srgbClr val="000000"/>
                        </a:buClr>
                        <a:buSzPts val="1000"/>
                        <a:buFont typeface="Arial"/>
                        <a:buNone/>
                      </a:pPr>
                      <a:r>
                        <a:rPr b="1" lang="en-US" sz="900" u="none" cap="none" strike="noStrike">
                          <a:solidFill>
                            <a:srgbClr val="000000"/>
                          </a:solidFill>
                        </a:rPr>
                        <a:t>Locoregional failure (2y)</a:t>
                      </a:r>
                      <a:endParaRPr sz="900" u="none" cap="none" strike="noStrike"/>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Train</a:t>
                      </a:r>
                      <a:endParaRPr sz="9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0.76 [0.64, 0.88] / </a:t>
                      </a:r>
                      <a:r>
                        <a:rPr lang="en-US" sz="800">
                          <a:solidFill>
                            <a:srgbClr val="000000"/>
                          </a:solidFill>
                        </a:rPr>
                        <a:t>0.77 (0.72–0.86)</a:t>
                      </a:r>
                      <a:endParaRPr sz="800" u="none" cap="none" strike="noStrike"/>
                    </a:p>
                  </a:txBody>
                  <a:tcPr marT="63500" marB="63500" marR="63500" marL="6350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u="none" cap="none" strike="noStrike">
                          <a:solidFill>
                            <a:srgbClr val="FF0000"/>
                          </a:solidFill>
                          <a:highlight>
                            <a:srgbClr val="FFFFFF"/>
                          </a:highlight>
                        </a:rPr>
                        <a:t>0.71 / 0.81</a:t>
                      </a:r>
                      <a:endParaRPr b="1" sz="800" u="none" cap="none" strike="noStrike"/>
                    </a:p>
                  </a:txBody>
                  <a:tcPr marT="63500" marB="63500" marR="63500" marL="63500">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a:t>
                      </a:r>
                      <a:endParaRPr sz="800" u="none" cap="none" strike="noStrike"/>
                    </a:p>
                  </a:txBody>
                  <a:tcPr marT="63500" marB="63500" marR="63500" marL="63500">
                    <a:lnL cap="flat" cmpd="sng" w="12700">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r>
              <a:tr h="303900">
                <a:tc vMerge="1"/>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Val</a:t>
                      </a:r>
                      <a:endParaRPr sz="9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0.77 [0.58, 0.92] / </a:t>
                      </a:r>
                      <a:r>
                        <a:rPr lang="en-US" sz="800">
                          <a:solidFill>
                            <a:srgbClr val="000000"/>
                          </a:solidFill>
                        </a:rPr>
                        <a:t>0.76 (0.72–0.84)</a:t>
                      </a:r>
                      <a:endParaRPr sz="800" u="none" cap="none" strike="noStrike"/>
                    </a:p>
                  </a:txBody>
                  <a:tcPr marT="63500" marB="63500" marR="63500" marL="63500">
                    <a:lnL cap="flat" cmpd="sng" w="9525">
                      <a:solidFill>
                        <a:srgbClr val="000000"/>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u="none" cap="none" strike="noStrike">
                          <a:solidFill>
                            <a:srgbClr val="FF0000"/>
                          </a:solidFill>
                          <a:highlight>
                            <a:srgbClr val="FFFFFF"/>
                          </a:highlight>
                        </a:rPr>
                        <a:t>0.72 / 0.80</a:t>
                      </a:r>
                      <a:endParaRPr b="1" sz="800" u="none" cap="none" strike="noStrike"/>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a:t>
                      </a:r>
                      <a:endParaRPr sz="800" u="none" cap="none" strike="noStrike"/>
                    </a:p>
                  </a:txBody>
                  <a:tcPr marT="63500" marB="63500" marR="63500" marL="63500">
                    <a:lnL cap="flat" cmpd="sng" w="12700">
                      <a:solidFill>
                        <a:srgbClr val="000000"/>
                      </a:solidFill>
                      <a:prstDash val="solid"/>
                      <a:round/>
                      <a:headEnd len="sm" w="sm" type="none"/>
                      <a:tailEnd len="sm" w="sm" type="none"/>
                    </a:lnL>
                  </a:tcPr>
                </a:tc>
              </a:tr>
              <a:tr h="12700">
                <a:tc vMerge="1"/>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Test</a:t>
                      </a:r>
                      <a:endParaRPr sz="9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0.45 [0.32, 0.57] / </a:t>
                      </a:r>
                      <a:r>
                        <a:rPr lang="en-US" sz="800">
                          <a:solidFill>
                            <a:srgbClr val="000000"/>
                          </a:solidFill>
                        </a:rPr>
                        <a:t>0.53 (0.48–0.59)</a:t>
                      </a:r>
                      <a:endParaRPr sz="800" u="none" cap="none" strike="noStrike"/>
                    </a:p>
                  </a:txBody>
                  <a:tcPr marT="63500" marB="63500" marR="63500" marL="63500">
                    <a:lnL cap="flat" cmpd="sng" w="9525">
                      <a:solidFill>
                        <a:srgbClr val="000000"/>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u="none" cap="none" strike="noStrike">
                          <a:solidFill>
                            <a:srgbClr val="FF0000"/>
                          </a:solidFill>
                          <a:highlight>
                            <a:srgbClr val="FFFFFF"/>
                          </a:highlight>
                        </a:rPr>
                        <a:t>0.49 / 0.57</a:t>
                      </a:r>
                      <a:endParaRPr b="1" sz="800" u="none" cap="none" strike="noStrike"/>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a:t>
                      </a:r>
                      <a:endParaRPr sz="800" u="none" cap="none" strike="noStrike"/>
                    </a:p>
                  </a:txBody>
                  <a:tcPr marT="63500" marB="63500" marR="63500" marL="63500">
                    <a:lnL cap="flat" cmpd="sng" w="12700">
                      <a:solidFill>
                        <a:srgbClr val="000000"/>
                      </a:solidFill>
                      <a:prstDash val="solid"/>
                      <a:round/>
                      <a:headEnd len="sm" w="sm" type="none"/>
                      <a:tailEnd len="sm" w="sm" type="none"/>
                    </a:lnL>
                  </a:tcPr>
                </a:tc>
              </a:tr>
              <a:tr h="12700">
                <a:tc rowSpan="3">
                  <a:txBody>
                    <a:bodyPr/>
                    <a:lstStyle/>
                    <a:p>
                      <a:pPr indent="0" lvl="0" marL="0" marR="0" rtl="0" algn="ctr">
                        <a:lnSpc>
                          <a:spcPct val="100000"/>
                        </a:lnSpc>
                        <a:spcBef>
                          <a:spcPts val="0"/>
                        </a:spcBef>
                        <a:spcAft>
                          <a:spcPts val="0"/>
                        </a:spcAft>
                        <a:buClr>
                          <a:srgbClr val="000000"/>
                        </a:buClr>
                        <a:buSzPts val="1000"/>
                        <a:buFont typeface="Arial"/>
                        <a:buNone/>
                      </a:pPr>
                      <a:r>
                        <a:rPr b="1" lang="en-US" sz="900" u="none" cap="none" strike="noStrike">
                          <a:solidFill>
                            <a:srgbClr val="000000"/>
                          </a:solidFill>
                        </a:rPr>
                        <a:t>Overall survival (4y)</a:t>
                      </a:r>
                      <a:endParaRPr sz="900" u="none" cap="none" strike="noStrike"/>
                    </a:p>
                  </a:txBody>
                  <a:tcPr marT="63500" marB="63500" marR="63500" marL="635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Train</a:t>
                      </a:r>
                      <a:endParaRPr sz="9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0.84 [0.75, 0.92] / </a:t>
                      </a:r>
                      <a:r>
                        <a:rPr lang="en-US" sz="800">
                          <a:solidFill>
                            <a:srgbClr val="000000"/>
                          </a:solidFill>
                        </a:rPr>
                        <a:t>0.82 (0.68–0.94)</a:t>
                      </a:r>
                      <a:endParaRPr sz="800" u="none" cap="none" strike="noStrike"/>
                    </a:p>
                  </a:txBody>
                  <a:tcPr marT="63500" marB="63500" marR="63500" marL="63500">
                    <a:lnL cap="flat" cmpd="sng" w="9525">
                      <a:solidFill>
                        <a:srgbClr val="000000"/>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u="none" cap="none" strike="noStrike">
                          <a:solidFill>
                            <a:srgbClr val="FF0000"/>
                          </a:solidFill>
                          <a:highlight>
                            <a:srgbClr val="FFFFFF"/>
                          </a:highlight>
                        </a:rPr>
                        <a:t>0.75 / 0.78</a:t>
                      </a:r>
                      <a:endParaRPr b="1" sz="800" u="none" cap="none" strike="noStrike"/>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a:t>
                      </a:r>
                      <a:endParaRPr sz="800" u="none" cap="none" strike="noStrike"/>
                    </a:p>
                  </a:txBody>
                  <a:tcPr marT="63500" marB="63500" marR="63500" marL="63500">
                    <a:lnL cap="flat" cmpd="sng" w="12700">
                      <a:solidFill>
                        <a:srgbClr val="000000"/>
                      </a:solidFill>
                      <a:prstDash val="solid"/>
                      <a:round/>
                      <a:headEnd len="sm" w="sm" type="none"/>
                      <a:tailEnd len="sm" w="sm" type="none"/>
                    </a:lnL>
                  </a:tcPr>
                </a:tc>
              </a:tr>
              <a:tr h="297300">
                <a:tc vMerge="1"/>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Val</a:t>
                      </a:r>
                      <a:endParaRPr sz="9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0.80 [0.66, 0.91] / </a:t>
                      </a:r>
                      <a:r>
                        <a:rPr lang="en-US" sz="800">
                          <a:solidFill>
                            <a:srgbClr val="000000"/>
                          </a:solidFill>
                        </a:rPr>
                        <a:t>0.77 (0.62–0.96)</a:t>
                      </a:r>
                      <a:endParaRPr sz="800" u="none" cap="none" strike="noStrike"/>
                    </a:p>
                  </a:txBody>
                  <a:tcPr marT="63500" marB="63500" marR="63500" marL="63500">
                    <a:lnL cap="flat" cmpd="sng" w="9525">
                      <a:solidFill>
                        <a:srgbClr val="000000"/>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u="none" cap="none" strike="noStrike">
                          <a:solidFill>
                            <a:srgbClr val="FF0000"/>
                          </a:solidFill>
                          <a:highlight>
                            <a:srgbClr val="FFFFFF"/>
                          </a:highlight>
                        </a:rPr>
                        <a:t>0.77 / 0.79</a:t>
                      </a:r>
                      <a:endParaRPr b="1" sz="800" u="none" cap="none" strike="noStrike"/>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a:t>
                      </a:r>
                      <a:endParaRPr sz="800" u="none" cap="none" strike="noStrike"/>
                    </a:p>
                  </a:txBody>
                  <a:tcPr marT="63500" marB="63500" marR="63500" marL="63500">
                    <a:lnL cap="flat" cmpd="sng" w="12700">
                      <a:solidFill>
                        <a:srgbClr val="000000"/>
                      </a:solidFill>
                      <a:prstDash val="solid"/>
                      <a:round/>
                      <a:headEnd len="sm" w="sm" type="none"/>
                      <a:tailEnd len="sm" w="sm" type="none"/>
                    </a:lnL>
                  </a:tcPr>
                </a:tc>
              </a:tr>
              <a:tr h="12700">
                <a:tc vMerge="1"/>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Test</a:t>
                      </a:r>
                      <a:endParaRPr sz="900" u="none" cap="none" strike="noStrike"/>
                    </a:p>
                  </a:txBody>
                  <a:tcPr marT="63500" marB="63500" marR="63500" marL="635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0.67 [0.57, 0.77] / </a:t>
                      </a:r>
                      <a:r>
                        <a:rPr lang="en-US" sz="800">
                          <a:solidFill>
                            <a:srgbClr val="000000"/>
                          </a:solidFill>
                        </a:rPr>
                        <a:t>0.63 (0.57–0.72)</a:t>
                      </a:r>
                      <a:r>
                        <a:rPr lang="en-US" sz="800" u="none" cap="none" strike="noStrike"/>
                        <a:t> </a:t>
                      </a:r>
                      <a:endParaRPr sz="800" u="none" cap="none" strike="noStrike"/>
                    </a:p>
                  </a:txBody>
                  <a:tcPr marT="63500" marB="63500" marR="63500" marL="63500">
                    <a:lnL cap="flat" cmpd="sng" w="9525">
                      <a:solidFill>
                        <a:srgbClr val="000000"/>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u="none" cap="none" strike="noStrike">
                          <a:solidFill>
                            <a:srgbClr val="FF0000"/>
                          </a:solidFill>
                          <a:highlight>
                            <a:srgbClr val="FFFFFF"/>
                          </a:highlight>
                        </a:rPr>
                        <a:t>0.67 / 0.75</a:t>
                      </a:r>
                      <a:endParaRPr b="1" sz="800" u="none" cap="none" strike="noStrike"/>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EAD3"/>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a:t>
                      </a:r>
                      <a:endParaRPr sz="800" u="none" cap="none" strike="noStrike"/>
                    </a:p>
                  </a:txBody>
                  <a:tcPr marT="63500" marB="63500" marR="63500" marL="63500">
                    <a:lnL cap="flat" cmpd="sng" w="12700">
                      <a:solidFill>
                        <a:srgbClr val="000000"/>
                      </a:solidFill>
                      <a:prstDash val="solid"/>
                      <a:round/>
                      <a:headEnd len="sm" w="sm" type="none"/>
                      <a:tailEnd len="sm" w="sm" type="none"/>
                    </a:ln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375ec194ed0_0_0"/>
          <p:cNvSpPr txBox="1"/>
          <p:nvPr/>
        </p:nvSpPr>
        <p:spPr>
          <a:xfrm>
            <a:off x="0" y="0"/>
            <a:ext cx="12192000" cy="934200"/>
          </a:xfrm>
          <a:prstGeom prst="rect">
            <a:avLst/>
          </a:prstGeom>
          <a:solidFill>
            <a:srgbClr val="0000FF"/>
          </a:solidFill>
          <a:ln>
            <a:noFill/>
          </a:ln>
        </p:spPr>
        <p:txBody>
          <a:bodyPr anchorCtr="0" anchor="ctr" bIns="91425" lIns="91425" spcFirstLastPara="1" rIns="91425" wrap="square" tIns="91425">
            <a:noAutofit/>
          </a:bodyPr>
          <a:lstStyle/>
          <a:p>
            <a:pPr indent="0" lvl="0" marL="0" rtl="0" algn="ctr">
              <a:lnSpc>
                <a:spcPct val="150000"/>
              </a:lnSpc>
              <a:spcBef>
                <a:spcPts val="1000"/>
              </a:spcBef>
              <a:spcAft>
                <a:spcPts val="1000"/>
              </a:spcAft>
              <a:buNone/>
            </a:pPr>
            <a:r>
              <a:rPr b="1" lang="en-US" sz="1300">
                <a:solidFill>
                  <a:schemeClr val="lt1"/>
                </a:solidFill>
              </a:rPr>
              <a:t>Table 2.</a:t>
            </a:r>
            <a:r>
              <a:rPr lang="en-US" sz="1300">
                <a:solidFill>
                  <a:schemeClr val="lt1"/>
                </a:solidFill>
              </a:rPr>
              <a:t> Comparative performance (AUCs) including clinical data for predicting multiple clinical outcomes in head and neck cancer across the original study results (</a:t>
            </a:r>
            <a:r>
              <a:rPr i="1" lang="en-US" sz="1300">
                <a:solidFill>
                  <a:schemeClr val="lt1"/>
                </a:solidFill>
              </a:rPr>
              <a:t>Paper Results</a:t>
            </a:r>
            <a:r>
              <a:rPr lang="en-US" sz="1300">
                <a:solidFill>
                  <a:schemeClr val="lt1"/>
                </a:solidFill>
              </a:rPr>
              <a:t>), our reproduced CNN and ANN models (</a:t>
            </a:r>
            <a:r>
              <a:rPr i="1" lang="en-US" sz="1300">
                <a:solidFill>
                  <a:schemeClr val="lt1"/>
                </a:solidFill>
              </a:rPr>
              <a:t>Our Results</a:t>
            </a:r>
            <a:r>
              <a:rPr lang="en-US" sz="1300">
                <a:solidFill>
                  <a:schemeClr val="lt1"/>
                </a:solidFill>
              </a:rPr>
              <a:t>), and our proposed CNN trained on our in-house dataset (</a:t>
            </a:r>
            <a:r>
              <a:rPr i="1" lang="en-US" sz="1300">
                <a:solidFill>
                  <a:schemeClr val="lt1"/>
                </a:solidFill>
              </a:rPr>
              <a:t>Our Dataset Results</a:t>
            </a:r>
            <a:r>
              <a:rPr lang="en-US" sz="1300">
                <a:solidFill>
                  <a:schemeClr val="lt1"/>
                </a:solidFill>
              </a:rPr>
              <a:t>)</a:t>
            </a:r>
            <a:endParaRPr b="1">
              <a:solidFill>
                <a:schemeClr val="lt1"/>
              </a:solidFill>
            </a:endParaRPr>
          </a:p>
        </p:txBody>
      </p:sp>
      <p:graphicFrame>
        <p:nvGraphicFramePr>
          <p:cNvPr id="75" name="Google Shape;75;g375ec194ed0_0_0"/>
          <p:cNvGraphicFramePr/>
          <p:nvPr/>
        </p:nvGraphicFramePr>
        <p:xfrm>
          <a:off x="383650" y="1244800"/>
          <a:ext cx="3000000" cy="3000000"/>
        </p:xfrm>
        <a:graphic>
          <a:graphicData uri="http://schemas.openxmlformats.org/drawingml/2006/table">
            <a:tbl>
              <a:tblPr>
                <a:noFill/>
                <a:tableStyleId>{AA94D337-7C64-4F89-8944-D8263AEB906D}</a:tableStyleId>
              </a:tblPr>
              <a:tblGrid>
                <a:gridCol w="1570575"/>
                <a:gridCol w="908000"/>
                <a:gridCol w="1779500"/>
                <a:gridCol w="1695950"/>
                <a:gridCol w="1723750"/>
                <a:gridCol w="1693600"/>
                <a:gridCol w="1718475"/>
              </a:tblGrid>
              <a:tr h="266700">
                <a:tc>
                  <a:txBody>
                    <a:bodyPr/>
                    <a:lstStyle/>
                    <a:p>
                      <a:pPr indent="0" lvl="0" marL="0" rtl="0" algn="ctr">
                        <a:spcBef>
                          <a:spcPts val="0"/>
                        </a:spcBef>
                        <a:spcAft>
                          <a:spcPts val="0"/>
                        </a:spcAft>
                        <a:buClr>
                          <a:schemeClr val="dk1"/>
                        </a:buClr>
                        <a:buSzPts val="1100"/>
                        <a:buFont typeface="Arial"/>
                        <a:buNone/>
                      </a:pPr>
                      <a:r>
                        <a:rPr b="1" lang="en-US" sz="1000">
                          <a:solidFill>
                            <a:schemeClr val="dk1"/>
                          </a:solidFill>
                        </a:rPr>
                        <a:t>Events</a:t>
                      </a:r>
                      <a:endParaRPr b="1" sz="1000">
                        <a:solidFill>
                          <a:schemeClr val="dk1"/>
                        </a:solidFill>
                      </a:endParaRPr>
                    </a:p>
                  </a:txBody>
                  <a:tcPr marT="63500" marB="63500" marR="63500" marL="63500" anchor="ctr"/>
                </a:tc>
                <a:tc>
                  <a:txBody>
                    <a:bodyPr/>
                    <a:lstStyle/>
                    <a:p>
                      <a:pPr indent="0" lvl="0" marL="0" rtl="0" algn="ctr">
                        <a:spcBef>
                          <a:spcPts val="0"/>
                        </a:spcBef>
                        <a:spcAft>
                          <a:spcPts val="0"/>
                        </a:spcAft>
                        <a:buClr>
                          <a:schemeClr val="dk1"/>
                        </a:buClr>
                        <a:buSzPts val="1100"/>
                        <a:buFont typeface="Arial"/>
                        <a:buNone/>
                      </a:pPr>
                      <a:r>
                        <a:rPr b="1" lang="en-US" sz="1000">
                          <a:solidFill>
                            <a:schemeClr val="dk1"/>
                          </a:solidFill>
                        </a:rPr>
                        <a:t>Cohort</a:t>
                      </a:r>
                      <a:endParaRPr b="1" sz="1000">
                        <a:solidFill>
                          <a:schemeClr val="dk1"/>
                        </a:solidFill>
                      </a:endParaRPr>
                    </a:p>
                  </a:txBody>
                  <a:tcPr marT="63500" marB="63500" marR="63500" marL="63500" anchor="ctr">
                    <a:lnR cap="flat" cmpd="sng" w="127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b="1" lang="en-US" sz="900"/>
                        <a:t>Paper Results (CNN)</a:t>
                      </a:r>
                      <a:endParaRPr b="1" sz="9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900"/>
                        <a:t>Our Results (CNN)</a:t>
                      </a:r>
                      <a:endParaRPr b="1" sz="9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None/>
                      </a:pPr>
                      <a:r>
                        <a:rPr b="1" lang="en-US" sz="900">
                          <a:solidFill>
                            <a:schemeClr val="dk1"/>
                          </a:solidFill>
                        </a:rPr>
                        <a:t>Paper Results </a:t>
                      </a:r>
                      <a:r>
                        <a:rPr b="1" lang="en-US" sz="900"/>
                        <a:t>(ANN)</a:t>
                      </a:r>
                      <a:endParaRPr b="1" sz="900" u="none" cap="none" strike="noStrike">
                        <a:solidFill>
                          <a:schemeClr val="dk1"/>
                        </a:solidFill>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b="1" lang="en-US" sz="900"/>
                        <a:t>Our</a:t>
                      </a:r>
                      <a:r>
                        <a:rPr b="1" lang="en-US" sz="900"/>
                        <a:t> Results (ANN)</a:t>
                      </a:r>
                      <a:endParaRPr b="1" sz="9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None/>
                      </a:pPr>
                      <a:r>
                        <a:rPr b="1" lang="en-US" sz="900"/>
                        <a:t>Our Dataset</a:t>
                      </a:r>
                      <a:r>
                        <a:rPr b="1" lang="en-US" sz="900"/>
                        <a:t> Results (CNN)</a:t>
                      </a:r>
                      <a:endParaRPr b="1" sz="9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66700">
                <a:tc gridSpan="2">
                  <a:txBody>
                    <a:bodyPr/>
                    <a:lstStyle/>
                    <a:p>
                      <a:pPr indent="0" lvl="0" marL="0" rtl="0" algn="ctr">
                        <a:spcBef>
                          <a:spcPts val="0"/>
                        </a:spcBef>
                        <a:spcAft>
                          <a:spcPts val="0"/>
                        </a:spcAft>
                        <a:buClr>
                          <a:schemeClr val="dk1"/>
                        </a:buClr>
                        <a:buSzPts val="1100"/>
                        <a:buFont typeface="Arial"/>
                        <a:buNone/>
                      </a:pPr>
                      <a:r>
                        <a:t/>
                      </a:r>
                      <a:endParaRPr b="1" sz="1000">
                        <a:solidFill>
                          <a:schemeClr val="dk1"/>
                        </a:solidFill>
                      </a:endParaRPr>
                    </a:p>
                  </a:txBody>
                  <a:tcPr marT="63500" marB="63500" marR="63500" marL="63500" anchor="ctr"/>
                </a:tc>
                <a:tc hMerge="1"/>
                <a:tc>
                  <a:txBody>
                    <a:bodyPr/>
                    <a:lstStyle/>
                    <a:p>
                      <a:pPr indent="0" lvl="0" marL="0" marR="0" rtl="0" algn="ctr">
                        <a:lnSpc>
                          <a:spcPct val="100000"/>
                        </a:lnSpc>
                        <a:spcBef>
                          <a:spcPts val="0"/>
                        </a:spcBef>
                        <a:spcAft>
                          <a:spcPts val="0"/>
                        </a:spcAft>
                        <a:buClr>
                          <a:srgbClr val="000000"/>
                        </a:buClr>
                        <a:buSzPts val="900"/>
                        <a:buFont typeface="Arial"/>
                        <a:buNone/>
                      </a:pPr>
                      <a:r>
                        <a:rPr b="1" lang="en-US" sz="800" u="none" cap="none" strike="noStrike"/>
                        <a:t>Cohort split (CI 95%) / </a:t>
                      </a:r>
                      <a:r>
                        <a:rPr b="1" lang="en-US" sz="800">
                          <a:solidFill>
                            <a:schemeClr val="dk1"/>
                          </a:solidFill>
                        </a:rPr>
                        <a:t>5-fold CV</a:t>
                      </a:r>
                      <a:endParaRPr b="1" sz="800" u="none" cap="none" strike="noStrike"/>
                    </a:p>
                  </a:txBody>
                  <a:tcPr marT="63500" marB="63500" marR="63500" marL="63500">
                    <a:lnT cap="flat" cmpd="sng" w="1270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800" u="none" cap="none" strike="noStrike"/>
                        <a:t>Cohort split (CI 95%) / </a:t>
                      </a:r>
                      <a:r>
                        <a:rPr b="1" lang="en-US" sz="800">
                          <a:solidFill>
                            <a:schemeClr val="dk1"/>
                          </a:solidFill>
                        </a:rPr>
                        <a:t>5-fold CV</a:t>
                      </a:r>
                      <a:endParaRPr b="1" sz="800" u="none" cap="none" strike="noStrike"/>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800" u="none" cap="none" strike="noStrike"/>
                        <a:t>Cohort split (CI 95%) / </a:t>
                      </a:r>
                      <a:r>
                        <a:rPr b="1" lang="en-US" sz="800">
                          <a:solidFill>
                            <a:schemeClr val="dk1"/>
                          </a:solidFill>
                        </a:rPr>
                        <a:t>5-fold CV</a:t>
                      </a:r>
                      <a:endParaRPr b="1" sz="800" u="none" cap="none" strike="noStrike"/>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800" u="none" cap="none" strike="noStrike"/>
                        <a:t>Cohort split (CI 95%) / </a:t>
                      </a:r>
                      <a:r>
                        <a:rPr b="1" lang="en-US" sz="800">
                          <a:solidFill>
                            <a:schemeClr val="dk1"/>
                          </a:solidFill>
                        </a:rPr>
                        <a:t>5-fold CV</a:t>
                      </a:r>
                      <a:endParaRPr b="1" sz="800" u="none" cap="none" strike="noStrike"/>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900"/>
                        <a:buFont typeface="Arial"/>
                        <a:buNone/>
                      </a:pPr>
                      <a:r>
                        <a:rPr b="1" lang="en-US" sz="800" u="none" cap="none" strike="noStrike"/>
                        <a:t>Cohort split (CI 95%) / </a:t>
                      </a:r>
                      <a:r>
                        <a:rPr b="1" lang="en-US" sz="800">
                          <a:solidFill>
                            <a:schemeClr val="dk1"/>
                          </a:solidFill>
                        </a:rPr>
                        <a:t>5-fold CV</a:t>
                      </a:r>
                      <a:endParaRPr b="1" sz="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r>
              <a:tr h="12700">
                <a:tc rowSpan="3">
                  <a:txBody>
                    <a:bodyPr/>
                    <a:lstStyle/>
                    <a:p>
                      <a:pPr indent="0" lvl="0" marL="0" rtl="0" algn="ctr">
                        <a:spcBef>
                          <a:spcPts val="0"/>
                        </a:spcBef>
                        <a:spcAft>
                          <a:spcPts val="0"/>
                        </a:spcAft>
                        <a:buClr>
                          <a:schemeClr val="dk1"/>
                        </a:buClr>
                        <a:buSzPts val="1100"/>
                        <a:buFont typeface="Arial"/>
                        <a:buNone/>
                      </a:pPr>
                      <a:r>
                        <a:rPr b="1" lang="en-US" sz="900">
                          <a:solidFill>
                            <a:schemeClr val="dk1"/>
                          </a:solidFill>
                        </a:rPr>
                        <a:t>Distant Metastasis (2y)</a:t>
                      </a:r>
                      <a:endParaRPr sz="900"/>
                    </a:p>
                  </a:txBody>
                  <a:tcPr marT="63500" marB="63500" marR="63500" marL="6350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Train</a:t>
                      </a:r>
                      <a:endParaRPr sz="9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0.91 [0.86, 0.95] </a:t>
                      </a:r>
                      <a:r>
                        <a:rPr lang="en-US" sz="800" u="none" cap="none" strike="noStrike"/>
                        <a:t>/</a:t>
                      </a:r>
                      <a:r>
                        <a:rPr lang="en-US" sz="800"/>
                        <a:t> </a:t>
                      </a:r>
                      <a:r>
                        <a:rPr lang="en-US" sz="800">
                          <a:solidFill>
                            <a:schemeClr val="dk1"/>
                          </a:solidFill>
                        </a:rPr>
                        <a:t>0.88 (0.81–0.93)</a:t>
                      </a:r>
                      <a:endParaRPr sz="800"/>
                    </a:p>
                  </a:txBody>
                  <a:tcPr marT="63500" marB="63500" marR="63500" marL="63500"/>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rgbClr val="FFFFFF"/>
                          </a:highlight>
                        </a:rPr>
                        <a:t>0.87 / </a:t>
                      </a:r>
                      <a:r>
                        <a:rPr b="1" lang="en-US" sz="800">
                          <a:solidFill>
                            <a:srgbClr val="FF0000"/>
                          </a:solidFill>
                          <a:highlight>
                            <a:schemeClr val="lt1"/>
                          </a:highlight>
                        </a:rPr>
                        <a:t>0.86</a:t>
                      </a:r>
                      <a:endParaRPr b="1" sz="800" u="none" cap="none" strike="noStrike">
                        <a:solidFill>
                          <a:srgbClr val="FF0000"/>
                        </a:solidFill>
                        <a:highlight>
                          <a:srgbClr val="FFFFFF"/>
                        </a:highlight>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15000"/>
                        </a:lnSpc>
                        <a:spcBef>
                          <a:spcPts val="0"/>
                        </a:spcBef>
                        <a:spcAft>
                          <a:spcPts val="0"/>
                        </a:spcAft>
                        <a:buNone/>
                      </a:pPr>
                      <a:r>
                        <a:rPr lang="en-US" sz="800"/>
                        <a:t>0.87 [0.78, 0.93] / </a:t>
                      </a:r>
                      <a:r>
                        <a:rPr lang="en-US" sz="800">
                          <a:solidFill>
                            <a:schemeClr val="dk1"/>
                          </a:solidFill>
                        </a:rPr>
                        <a:t>0.87 (0.81–0.92)</a:t>
                      </a:r>
                      <a:endParaRPr sz="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rgbClr val="FFFFFF"/>
                          </a:highlight>
                        </a:rPr>
                        <a:t>0.84</a:t>
                      </a:r>
                      <a:r>
                        <a:rPr b="1" lang="en-US" sz="800">
                          <a:solidFill>
                            <a:srgbClr val="FF0000"/>
                          </a:solidFill>
                          <a:highlight>
                            <a:srgbClr val="FFFFFF"/>
                          </a:highlight>
                        </a:rPr>
                        <a:t> </a:t>
                      </a:r>
                      <a:r>
                        <a:rPr b="1" lang="en-US" sz="800">
                          <a:solidFill>
                            <a:srgbClr val="FF0000"/>
                          </a:solidFill>
                          <a:highlight>
                            <a:srgbClr val="FFFFFF"/>
                          </a:highlight>
                        </a:rPr>
                        <a:t> / </a:t>
                      </a:r>
                      <a:r>
                        <a:rPr b="1" lang="en-US" sz="800">
                          <a:solidFill>
                            <a:srgbClr val="FF0000"/>
                          </a:solidFill>
                          <a:highlight>
                            <a:schemeClr val="lt1"/>
                          </a:highlight>
                        </a:rPr>
                        <a:t>0.76</a:t>
                      </a:r>
                      <a:endParaRPr b="1" sz="800" u="none" cap="none" strike="noStrike">
                        <a:solidFill>
                          <a:srgbClr val="FF0000"/>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800"/>
                        <a:buFont typeface="Arial"/>
                        <a:buNone/>
                      </a:pPr>
                      <a:r>
                        <a:rPr lang="en-US" sz="800" u="none" cap="none" strike="noStrike"/>
                        <a:t>- / -</a:t>
                      </a:r>
                      <a:endParaRPr sz="800" u="none" cap="none" strike="noStrike"/>
                    </a:p>
                  </a:txBody>
                  <a:tcPr marT="63500" marB="63500" marR="63500" marL="63500">
                    <a:lnL cap="flat" cmpd="sng" w="12700">
                      <a:solidFill>
                        <a:srgbClr val="000000"/>
                      </a:solidFill>
                      <a:prstDash val="solid"/>
                      <a:round/>
                      <a:headEnd len="sm" w="sm" type="none"/>
                      <a:tailEnd len="sm" w="sm" type="none"/>
                    </a:lnL>
                  </a:tcPr>
                </a:tc>
              </a:tr>
              <a:tr h="282025">
                <a:tc vMerge="1"/>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Val</a:t>
                      </a:r>
                      <a:endParaRPr sz="9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0.89 [0.79, 0.98] / </a:t>
                      </a:r>
                      <a:r>
                        <a:rPr lang="en-US" sz="800">
                          <a:solidFill>
                            <a:schemeClr val="dk1"/>
                          </a:solidFill>
                        </a:rPr>
                        <a:t>0.88 (0.81–0.93)</a:t>
                      </a:r>
                      <a:endParaRPr sz="8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rgbClr val="FFFFFF"/>
                          </a:highlight>
                        </a:rPr>
                        <a:t>0.86 / </a:t>
                      </a:r>
                      <a:r>
                        <a:rPr b="1" lang="en-US" sz="800">
                          <a:solidFill>
                            <a:srgbClr val="FF0000"/>
                          </a:solidFill>
                          <a:highlight>
                            <a:schemeClr val="lt1"/>
                          </a:highlight>
                        </a:rPr>
                        <a:t>0.89</a:t>
                      </a:r>
                      <a:endParaRPr b="1" sz="800" u="none" cap="none" strike="noStrike"/>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15000"/>
                        </a:lnSpc>
                        <a:spcBef>
                          <a:spcPts val="0"/>
                        </a:spcBef>
                        <a:spcAft>
                          <a:spcPts val="0"/>
                        </a:spcAft>
                        <a:buNone/>
                      </a:pPr>
                      <a:r>
                        <a:rPr lang="en-US" sz="800"/>
                        <a:t>0.79 [0.65, 0.93] / </a:t>
                      </a:r>
                      <a:r>
                        <a:rPr lang="en-US" sz="800">
                          <a:solidFill>
                            <a:schemeClr val="dk1"/>
                          </a:solidFill>
                        </a:rPr>
                        <a:t>0.83 (0.79–0.88)</a:t>
                      </a:r>
                      <a:endParaRPr sz="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rgbClr val="FFFFFF"/>
                          </a:highlight>
                        </a:rPr>
                        <a:t>0.68</a:t>
                      </a:r>
                      <a:r>
                        <a:rPr b="1" lang="en-US" sz="800">
                          <a:solidFill>
                            <a:srgbClr val="FF0000"/>
                          </a:solidFill>
                          <a:highlight>
                            <a:srgbClr val="FFFFFF"/>
                          </a:highlight>
                        </a:rPr>
                        <a:t> </a:t>
                      </a:r>
                      <a:r>
                        <a:rPr b="1" lang="en-US" sz="800">
                          <a:solidFill>
                            <a:srgbClr val="FF0000"/>
                          </a:solidFill>
                          <a:highlight>
                            <a:srgbClr val="FFFFFF"/>
                          </a:highlight>
                        </a:rPr>
                        <a:t> / </a:t>
                      </a:r>
                      <a:r>
                        <a:rPr b="1" lang="en-US" sz="800">
                          <a:solidFill>
                            <a:srgbClr val="FF0000"/>
                          </a:solidFill>
                          <a:highlight>
                            <a:schemeClr val="lt1"/>
                          </a:highlight>
                        </a:rPr>
                        <a:t>0.80</a:t>
                      </a:r>
                      <a:endParaRPr b="1" sz="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chemeClr val="dk1"/>
                        </a:buClr>
                        <a:buSzPts val="800"/>
                        <a:buFont typeface="Arial"/>
                        <a:buNone/>
                      </a:pPr>
                      <a:r>
                        <a:rPr lang="en-US" sz="800">
                          <a:solidFill>
                            <a:schemeClr val="dk1"/>
                          </a:solidFill>
                        </a:rPr>
                        <a:t>- / -</a:t>
                      </a:r>
                      <a:endParaRPr sz="1500"/>
                    </a:p>
                  </a:txBody>
                  <a:tcPr marT="63500" marB="63500" marR="63500" marL="63500">
                    <a:lnL cap="flat" cmpd="sng" w="12700">
                      <a:solidFill>
                        <a:srgbClr val="000000"/>
                      </a:solidFill>
                      <a:prstDash val="solid"/>
                      <a:round/>
                      <a:headEnd len="sm" w="sm" type="none"/>
                      <a:tailEnd len="sm" w="sm" type="none"/>
                    </a:lnL>
                  </a:tcPr>
                </a:tc>
              </a:tr>
              <a:tr h="12700">
                <a:tc vMerge="1"/>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Test</a:t>
                      </a:r>
                      <a:endParaRPr sz="9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0.93 [0.86, 0.99] / </a:t>
                      </a:r>
                      <a:r>
                        <a:rPr lang="en-US" sz="800">
                          <a:solidFill>
                            <a:schemeClr val="dk1"/>
                          </a:solidFill>
                        </a:rPr>
                        <a:t>0.88 (0.86–0.90)</a:t>
                      </a:r>
                      <a:endParaRPr sz="8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rgbClr val="FFFFFF"/>
                          </a:highlight>
                        </a:rPr>
                        <a:t>0.87 / </a:t>
                      </a:r>
                      <a:r>
                        <a:rPr b="1" lang="en-US" sz="800">
                          <a:solidFill>
                            <a:srgbClr val="FF0000"/>
                          </a:solidFill>
                          <a:highlight>
                            <a:schemeClr val="lt1"/>
                          </a:highlight>
                        </a:rPr>
                        <a:t>0.88</a:t>
                      </a:r>
                      <a:endParaRPr b="1" sz="800">
                        <a:solidFill>
                          <a:srgbClr val="FF0000"/>
                        </a:solidFill>
                        <a:highlight>
                          <a:srgbClr val="FFFFFF"/>
                        </a:highlight>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15000"/>
                        </a:lnSpc>
                        <a:spcBef>
                          <a:spcPts val="0"/>
                        </a:spcBef>
                        <a:spcAft>
                          <a:spcPts val="0"/>
                        </a:spcAft>
                        <a:buNone/>
                      </a:pPr>
                      <a:r>
                        <a:rPr lang="en-US" sz="800"/>
                        <a:t>0.87 [0.78, 0.95] / </a:t>
                      </a:r>
                      <a:r>
                        <a:rPr lang="en-US" sz="800">
                          <a:solidFill>
                            <a:schemeClr val="dk1"/>
                          </a:solidFill>
                        </a:rPr>
                        <a:t>0.86 (0.81–0.89)</a:t>
                      </a:r>
                      <a:endParaRPr sz="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rgbClr val="FFFFFF"/>
                          </a:highlight>
                        </a:rPr>
                        <a:t>0.89</a:t>
                      </a:r>
                      <a:r>
                        <a:rPr b="1" lang="en-US" sz="800">
                          <a:solidFill>
                            <a:srgbClr val="FF0000"/>
                          </a:solidFill>
                          <a:highlight>
                            <a:srgbClr val="FFFFFF"/>
                          </a:highlight>
                        </a:rPr>
                        <a:t> </a:t>
                      </a:r>
                      <a:r>
                        <a:rPr b="1" lang="en-US" sz="800">
                          <a:solidFill>
                            <a:srgbClr val="FF0000"/>
                          </a:solidFill>
                          <a:highlight>
                            <a:srgbClr val="FFFFFF"/>
                          </a:highlight>
                        </a:rPr>
                        <a:t> / </a:t>
                      </a:r>
                      <a:r>
                        <a:rPr b="1" lang="en-US" sz="800">
                          <a:solidFill>
                            <a:srgbClr val="FF0000"/>
                          </a:solidFill>
                          <a:highlight>
                            <a:schemeClr val="lt1"/>
                          </a:highlight>
                        </a:rPr>
                        <a:t>0.82</a:t>
                      </a:r>
                      <a:endParaRPr b="1" sz="800">
                        <a:solidFill>
                          <a:srgbClr val="FF0000"/>
                        </a:solidFill>
                        <a:highlight>
                          <a:srgbClr val="FFFFFF"/>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chemeClr val="dk1"/>
                        </a:buClr>
                        <a:buSzPts val="800"/>
                        <a:buFont typeface="Arial"/>
                        <a:buNone/>
                      </a:pPr>
                      <a:r>
                        <a:rPr lang="en-US" sz="800">
                          <a:solidFill>
                            <a:schemeClr val="dk1"/>
                          </a:solidFill>
                        </a:rPr>
                        <a:t>- / -</a:t>
                      </a:r>
                      <a:endParaRPr sz="1500"/>
                    </a:p>
                  </a:txBody>
                  <a:tcPr marT="63500" marB="63500" marR="63500" marL="63500">
                    <a:lnL cap="flat" cmpd="sng" w="12700">
                      <a:solidFill>
                        <a:srgbClr val="000000"/>
                      </a:solidFill>
                      <a:prstDash val="solid"/>
                      <a:round/>
                      <a:headEnd len="sm" w="sm" type="none"/>
                      <a:tailEnd len="sm" w="sm" type="none"/>
                    </a:lnL>
                  </a:tcPr>
                </a:tc>
              </a:tr>
              <a:tr h="12700">
                <a:tc rowSpan="3">
                  <a:txBody>
                    <a:bodyPr/>
                    <a:lstStyle/>
                    <a:p>
                      <a:pPr indent="0" lvl="0" marL="0" rtl="0" algn="ctr">
                        <a:spcBef>
                          <a:spcPts val="0"/>
                        </a:spcBef>
                        <a:spcAft>
                          <a:spcPts val="0"/>
                        </a:spcAft>
                        <a:buClr>
                          <a:schemeClr val="dk1"/>
                        </a:buClr>
                        <a:buSzPts val="1100"/>
                        <a:buFont typeface="Arial"/>
                        <a:buNone/>
                      </a:pPr>
                      <a:r>
                        <a:rPr b="1" lang="en-US" sz="900">
                          <a:solidFill>
                            <a:schemeClr val="dk1"/>
                          </a:solidFill>
                        </a:rPr>
                        <a:t>Locoregional failure (2y)</a:t>
                      </a:r>
                      <a:endParaRPr sz="900" u="none" cap="none" strike="noStrike"/>
                    </a:p>
                  </a:txBody>
                  <a:tcPr marT="63500" marB="63500" marR="63500" marL="6350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Trai</a:t>
                      </a:r>
                      <a:r>
                        <a:rPr lang="en-US" sz="900"/>
                        <a:t>n</a:t>
                      </a:r>
                      <a:endParaRPr sz="9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0.84 [0.76, 0.93] / </a:t>
                      </a:r>
                      <a:r>
                        <a:rPr lang="en-US" sz="800">
                          <a:solidFill>
                            <a:schemeClr val="dk1"/>
                          </a:solidFill>
                        </a:rPr>
                        <a:t>0.77 (0.62–0.87)</a:t>
                      </a:r>
                      <a:endParaRPr sz="8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chemeClr val="lt1"/>
                          </a:highlight>
                        </a:rPr>
                        <a:t>0.75 / 0.92</a:t>
                      </a:r>
                      <a:endParaRPr b="1" sz="800" u="none" cap="none" strike="noStrike">
                        <a:solidFill>
                          <a:srgbClr val="FF0000"/>
                        </a:solidFill>
                        <a:highlight>
                          <a:schemeClr val="lt1"/>
                        </a:highlight>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15000"/>
                        </a:lnSpc>
                        <a:spcBef>
                          <a:spcPts val="0"/>
                        </a:spcBef>
                        <a:spcAft>
                          <a:spcPts val="0"/>
                        </a:spcAft>
                        <a:buNone/>
                      </a:pPr>
                      <a:r>
                        <a:rPr lang="en-US" sz="800"/>
                        <a:t>0.71 [0.61, 0.80] / </a:t>
                      </a:r>
                      <a:r>
                        <a:rPr lang="en-US" sz="800">
                          <a:solidFill>
                            <a:schemeClr val="dk1"/>
                          </a:solidFill>
                        </a:rPr>
                        <a:t>0.74 (0.70–0.84)</a:t>
                      </a:r>
                      <a:endParaRPr sz="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chemeClr val="lt1"/>
                          </a:highlight>
                        </a:rPr>
                        <a:t>0.78</a:t>
                      </a:r>
                      <a:r>
                        <a:rPr b="1" lang="en-US" sz="800">
                          <a:solidFill>
                            <a:srgbClr val="FF0000"/>
                          </a:solidFill>
                          <a:highlight>
                            <a:schemeClr val="lt1"/>
                          </a:highlight>
                        </a:rPr>
                        <a:t> </a:t>
                      </a:r>
                      <a:r>
                        <a:rPr b="1" lang="en-US" sz="800">
                          <a:solidFill>
                            <a:srgbClr val="FF0000"/>
                          </a:solidFill>
                          <a:highlight>
                            <a:schemeClr val="lt1"/>
                          </a:highlight>
                        </a:rPr>
                        <a:t> / 0.78</a:t>
                      </a:r>
                      <a:endParaRPr b="1" sz="800" u="none" cap="none" strike="noStrike">
                        <a:solidFill>
                          <a:srgbClr val="FF0000"/>
                        </a:solidFill>
                        <a:highlight>
                          <a:schemeClr val="lt1"/>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chemeClr val="dk1"/>
                        </a:buClr>
                        <a:buSzPts val="800"/>
                        <a:buFont typeface="Arial"/>
                        <a:buNone/>
                      </a:pPr>
                      <a:r>
                        <a:rPr lang="en-US" sz="800">
                          <a:solidFill>
                            <a:schemeClr val="dk1"/>
                          </a:solidFill>
                        </a:rPr>
                        <a:t>- / -</a:t>
                      </a:r>
                      <a:endParaRPr sz="1500"/>
                    </a:p>
                  </a:txBody>
                  <a:tcPr marT="63500" marB="63500" marR="63500" marL="63500">
                    <a:lnL cap="flat" cmpd="sng" w="12700">
                      <a:solidFill>
                        <a:srgbClr val="000000"/>
                      </a:solidFill>
                      <a:prstDash val="solid"/>
                      <a:round/>
                      <a:headEnd len="sm" w="sm" type="none"/>
                      <a:tailEnd len="sm" w="sm" type="none"/>
                    </a:lnL>
                  </a:tcPr>
                </a:tc>
              </a:tr>
              <a:tr h="288650">
                <a:tc vMerge="1"/>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Val</a:t>
                      </a:r>
                      <a:endParaRPr sz="9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0.70 [0.54, 0.84] / </a:t>
                      </a:r>
                      <a:r>
                        <a:rPr lang="en-US" sz="800">
                          <a:solidFill>
                            <a:schemeClr val="dk1"/>
                          </a:solidFill>
                        </a:rPr>
                        <a:t>0.72 (0.60–0.84)</a:t>
                      </a:r>
                      <a:endParaRPr sz="8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chemeClr val="lt1"/>
                          </a:highlight>
                        </a:rPr>
                        <a:t>0.70 / 0.87</a:t>
                      </a:r>
                      <a:endParaRPr b="1" sz="800" u="none" cap="none" strike="noStrike">
                        <a:solidFill>
                          <a:srgbClr val="FF0000"/>
                        </a:solidFill>
                        <a:highlight>
                          <a:schemeClr val="lt1"/>
                        </a:highlight>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15000"/>
                        </a:lnSpc>
                        <a:spcBef>
                          <a:spcPts val="0"/>
                        </a:spcBef>
                        <a:spcAft>
                          <a:spcPts val="0"/>
                        </a:spcAft>
                        <a:buNone/>
                      </a:pPr>
                      <a:r>
                        <a:rPr lang="en-US" sz="800"/>
                        <a:t>0.66 [0.48, 0.82] / </a:t>
                      </a:r>
                      <a:r>
                        <a:rPr lang="en-US" sz="800">
                          <a:solidFill>
                            <a:schemeClr val="dk1"/>
                          </a:solidFill>
                        </a:rPr>
                        <a:t>0.71 (0.60, 0.81)</a:t>
                      </a:r>
                      <a:endParaRPr sz="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chemeClr val="lt1"/>
                          </a:highlight>
                        </a:rPr>
                        <a:t>0.54</a:t>
                      </a:r>
                      <a:r>
                        <a:rPr b="1" lang="en-US" sz="800">
                          <a:solidFill>
                            <a:srgbClr val="FF0000"/>
                          </a:solidFill>
                          <a:highlight>
                            <a:schemeClr val="lt1"/>
                          </a:highlight>
                        </a:rPr>
                        <a:t> </a:t>
                      </a:r>
                      <a:r>
                        <a:rPr b="1" lang="en-US" sz="800">
                          <a:solidFill>
                            <a:srgbClr val="FF0000"/>
                          </a:solidFill>
                          <a:highlight>
                            <a:schemeClr val="lt1"/>
                          </a:highlight>
                        </a:rPr>
                        <a:t> / 0.69</a:t>
                      </a:r>
                      <a:endParaRPr b="1" sz="800" u="none" cap="none" strike="noStrike">
                        <a:solidFill>
                          <a:srgbClr val="FF0000"/>
                        </a:solidFill>
                        <a:highlight>
                          <a:schemeClr val="lt1"/>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chemeClr val="dk1"/>
                        </a:buClr>
                        <a:buSzPts val="800"/>
                        <a:buFont typeface="Arial"/>
                        <a:buNone/>
                      </a:pPr>
                      <a:r>
                        <a:rPr lang="en-US" sz="800">
                          <a:solidFill>
                            <a:schemeClr val="dk1"/>
                          </a:solidFill>
                        </a:rPr>
                        <a:t>- / -</a:t>
                      </a:r>
                      <a:endParaRPr sz="1500"/>
                    </a:p>
                  </a:txBody>
                  <a:tcPr marT="63500" marB="63500" marR="63500" marL="63500">
                    <a:lnL cap="flat" cmpd="sng" w="12700">
                      <a:solidFill>
                        <a:srgbClr val="000000"/>
                      </a:solidFill>
                      <a:prstDash val="solid"/>
                      <a:round/>
                      <a:headEnd len="sm" w="sm" type="none"/>
                      <a:tailEnd len="sm" w="sm" type="none"/>
                    </a:lnL>
                  </a:tcPr>
                </a:tc>
              </a:tr>
              <a:tr h="12700">
                <a:tc vMerge="1"/>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Test</a:t>
                      </a:r>
                      <a:endParaRPr sz="9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0.59 [0.47, 0.70] / </a:t>
                      </a:r>
                      <a:r>
                        <a:rPr lang="en-US" sz="800">
                          <a:solidFill>
                            <a:schemeClr val="dk1"/>
                          </a:solidFill>
                        </a:rPr>
                        <a:t>0.57 (0.53–0.60)</a:t>
                      </a:r>
                      <a:endParaRPr sz="8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chemeClr val="lt1"/>
                          </a:highlight>
                        </a:rPr>
                        <a:t>0.57 / 0.54</a:t>
                      </a:r>
                      <a:endParaRPr b="1" sz="800" u="none" cap="none" strike="noStrike">
                        <a:solidFill>
                          <a:srgbClr val="FF0000"/>
                        </a:solidFill>
                        <a:highlight>
                          <a:schemeClr val="lt1"/>
                        </a:highlight>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15000"/>
                        </a:lnSpc>
                        <a:spcBef>
                          <a:spcPts val="0"/>
                        </a:spcBef>
                        <a:spcAft>
                          <a:spcPts val="0"/>
                        </a:spcAft>
                        <a:buNone/>
                      </a:pPr>
                      <a:r>
                        <a:rPr lang="en-US" sz="800"/>
                        <a:t>0.41 [0.29, 0.54] / </a:t>
                      </a:r>
                      <a:r>
                        <a:rPr lang="en-US" sz="800">
                          <a:solidFill>
                            <a:schemeClr val="dk1"/>
                          </a:solidFill>
                        </a:rPr>
                        <a:t>0.53 (0.50, 0.54)</a:t>
                      </a:r>
                      <a:endParaRPr sz="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chemeClr val="lt1"/>
                          </a:highlight>
                        </a:rPr>
                        <a:t>0.33</a:t>
                      </a:r>
                      <a:r>
                        <a:rPr b="1" lang="en-US" sz="800">
                          <a:solidFill>
                            <a:srgbClr val="FF0000"/>
                          </a:solidFill>
                          <a:highlight>
                            <a:schemeClr val="lt1"/>
                          </a:highlight>
                        </a:rPr>
                        <a:t> </a:t>
                      </a:r>
                      <a:r>
                        <a:rPr b="1" lang="en-US" sz="800">
                          <a:solidFill>
                            <a:srgbClr val="FF0000"/>
                          </a:solidFill>
                          <a:highlight>
                            <a:schemeClr val="lt1"/>
                          </a:highlight>
                        </a:rPr>
                        <a:t> / 0.40</a:t>
                      </a:r>
                      <a:endParaRPr b="1" sz="800" u="none" cap="none" strike="noStrike">
                        <a:solidFill>
                          <a:srgbClr val="FF0000"/>
                        </a:solidFill>
                        <a:highlight>
                          <a:schemeClr val="lt1"/>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chemeClr val="dk1"/>
                        </a:buClr>
                        <a:buSzPts val="800"/>
                        <a:buFont typeface="Arial"/>
                        <a:buNone/>
                      </a:pPr>
                      <a:r>
                        <a:rPr lang="en-US" sz="800">
                          <a:solidFill>
                            <a:schemeClr val="dk1"/>
                          </a:solidFill>
                        </a:rPr>
                        <a:t>- / -</a:t>
                      </a:r>
                      <a:endParaRPr sz="1500"/>
                    </a:p>
                  </a:txBody>
                  <a:tcPr marT="63500" marB="63500" marR="63500" marL="63500">
                    <a:lnL cap="flat" cmpd="sng" w="12700">
                      <a:solidFill>
                        <a:srgbClr val="000000"/>
                      </a:solidFill>
                      <a:prstDash val="solid"/>
                      <a:round/>
                      <a:headEnd len="sm" w="sm" type="none"/>
                      <a:tailEnd len="sm" w="sm" type="none"/>
                    </a:lnL>
                  </a:tcPr>
                </a:tc>
              </a:tr>
              <a:tr h="12700">
                <a:tc rowSpan="3">
                  <a:txBody>
                    <a:bodyPr/>
                    <a:lstStyle/>
                    <a:p>
                      <a:pPr indent="0" lvl="0" marL="0" rtl="0" algn="ctr">
                        <a:spcBef>
                          <a:spcPts val="0"/>
                        </a:spcBef>
                        <a:spcAft>
                          <a:spcPts val="0"/>
                        </a:spcAft>
                        <a:buClr>
                          <a:schemeClr val="dk1"/>
                        </a:buClr>
                        <a:buSzPts val="1100"/>
                        <a:buFont typeface="Arial"/>
                        <a:buNone/>
                      </a:pPr>
                      <a:r>
                        <a:rPr b="1" lang="en-US" sz="900">
                          <a:solidFill>
                            <a:schemeClr val="dk1"/>
                          </a:solidFill>
                        </a:rPr>
                        <a:t>Overall survival (4y)</a:t>
                      </a:r>
                      <a:endParaRPr sz="900"/>
                    </a:p>
                  </a:txBody>
                  <a:tcPr marT="63500" marB="63500" marR="63500" marL="63500" anchor="ctr"/>
                </a:tc>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Train</a:t>
                      </a:r>
                      <a:endParaRPr sz="9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0.74 [0.64, 0.84] / </a:t>
                      </a:r>
                      <a:r>
                        <a:rPr lang="en-US" sz="800">
                          <a:solidFill>
                            <a:schemeClr val="dk1"/>
                          </a:solidFill>
                        </a:rPr>
                        <a:t>0.83 (0.74–0.94)</a:t>
                      </a:r>
                      <a:endParaRPr sz="8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chemeClr val="lt1"/>
                          </a:highlight>
                        </a:rPr>
                        <a:t>0.74 / 0.88</a:t>
                      </a:r>
                      <a:endParaRPr b="1" sz="700" u="none" cap="none" strike="noStrike">
                        <a:solidFill>
                          <a:srgbClr val="FF0000"/>
                        </a:solidFill>
                        <a:highlight>
                          <a:schemeClr val="lt1"/>
                        </a:highlight>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15000"/>
                        </a:lnSpc>
                        <a:spcBef>
                          <a:spcPts val="0"/>
                        </a:spcBef>
                        <a:spcAft>
                          <a:spcPts val="0"/>
                        </a:spcAft>
                        <a:buNone/>
                      </a:pPr>
                      <a:r>
                        <a:rPr lang="en-US" sz="800"/>
                        <a:t>0.83 [0.74, 0.90] / </a:t>
                      </a:r>
                      <a:r>
                        <a:rPr lang="en-US" sz="800">
                          <a:solidFill>
                            <a:schemeClr val="dk1"/>
                          </a:solidFill>
                        </a:rPr>
                        <a:t>0.83 (0.77–0.85)</a:t>
                      </a:r>
                      <a:endParaRPr sz="8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chemeClr val="lt1"/>
                          </a:highlight>
                        </a:rPr>
                        <a:t>0.78</a:t>
                      </a:r>
                      <a:r>
                        <a:rPr b="1" lang="en-US" sz="800">
                          <a:solidFill>
                            <a:srgbClr val="FF0000"/>
                          </a:solidFill>
                          <a:highlight>
                            <a:schemeClr val="lt1"/>
                          </a:highlight>
                        </a:rPr>
                        <a:t> </a:t>
                      </a:r>
                      <a:r>
                        <a:rPr b="1" lang="en-US" sz="800">
                          <a:solidFill>
                            <a:srgbClr val="FF0000"/>
                          </a:solidFill>
                          <a:highlight>
                            <a:schemeClr val="lt1"/>
                          </a:highlight>
                        </a:rPr>
                        <a:t> / 0.84</a:t>
                      </a:r>
                      <a:endParaRPr b="1" sz="700" u="none" cap="none" strike="noStrike">
                        <a:solidFill>
                          <a:srgbClr val="FF0000"/>
                        </a:solidFill>
                        <a:highlight>
                          <a:schemeClr val="lt1"/>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chemeClr val="dk1"/>
                        </a:buClr>
                        <a:buSzPts val="800"/>
                        <a:buFont typeface="Arial"/>
                        <a:buNone/>
                      </a:pPr>
                      <a:r>
                        <a:rPr lang="en-US" sz="800">
                          <a:solidFill>
                            <a:schemeClr val="dk1"/>
                          </a:solidFill>
                        </a:rPr>
                        <a:t>- / -</a:t>
                      </a:r>
                      <a:endParaRPr sz="1500"/>
                    </a:p>
                  </a:txBody>
                  <a:tcPr marT="63500" marB="63500" marR="63500" marL="63500">
                    <a:lnL cap="flat" cmpd="sng" w="12700">
                      <a:solidFill>
                        <a:srgbClr val="000000"/>
                      </a:solidFill>
                      <a:prstDash val="solid"/>
                      <a:round/>
                      <a:headEnd len="sm" w="sm" type="none"/>
                      <a:tailEnd len="sm" w="sm" type="none"/>
                    </a:lnL>
                  </a:tcPr>
                </a:tc>
              </a:tr>
              <a:tr h="275400">
                <a:tc vMerge="1"/>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Val</a:t>
                      </a:r>
                      <a:endParaRPr sz="9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0.74 [0.58, 0.86] / </a:t>
                      </a:r>
                      <a:r>
                        <a:rPr lang="en-US" sz="800">
                          <a:solidFill>
                            <a:schemeClr val="dk1"/>
                          </a:solidFill>
                        </a:rPr>
                        <a:t>0.81 (0.73–0.93)</a:t>
                      </a:r>
                      <a:endParaRPr sz="8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chemeClr val="lt1"/>
                          </a:highlight>
                        </a:rPr>
                        <a:t>0.72 / 0.92</a:t>
                      </a:r>
                      <a:endParaRPr b="1" sz="800" u="none" cap="none" strike="noStrike">
                        <a:solidFill>
                          <a:srgbClr val="FF0000"/>
                        </a:solidFill>
                        <a:highlight>
                          <a:schemeClr val="lt1"/>
                        </a:highlight>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15000"/>
                        </a:lnSpc>
                        <a:spcBef>
                          <a:spcPts val="0"/>
                        </a:spcBef>
                        <a:spcAft>
                          <a:spcPts val="0"/>
                        </a:spcAft>
                        <a:buNone/>
                      </a:pPr>
                      <a:r>
                        <a:rPr lang="en-US" sz="800"/>
                        <a:t>0.75 [0.62, 0.87] / </a:t>
                      </a:r>
                      <a:r>
                        <a:rPr lang="en-US" sz="800">
                          <a:solidFill>
                            <a:schemeClr val="dk1"/>
                          </a:solidFill>
                        </a:rPr>
                        <a:t>0.76 (0.71–0.78)</a:t>
                      </a:r>
                      <a:endParaRPr sz="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chemeClr val="lt1"/>
                          </a:highlight>
                        </a:rPr>
                        <a:t>0.74</a:t>
                      </a:r>
                      <a:r>
                        <a:rPr b="1" lang="en-US" sz="800">
                          <a:solidFill>
                            <a:srgbClr val="FF0000"/>
                          </a:solidFill>
                          <a:highlight>
                            <a:schemeClr val="lt1"/>
                          </a:highlight>
                        </a:rPr>
                        <a:t> </a:t>
                      </a:r>
                      <a:r>
                        <a:rPr b="1" lang="en-US" sz="800">
                          <a:solidFill>
                            <a:srgbClr val="FF0000"/>
                          </a:solidFill>
                          <a:highlight>
                            <a:schemeClr val="lt1"/>
                          </a:highlight>
                        </a:rPr>
                        <a:t> / 0.79</a:t>
                      </a:r>
                      <a:endParaRPr b="1" sz="800" u="none" cap="none" strike="noStrike">
                        <a:solidFill>
                          <a:srgbClr val="FF0000"/>
                        </a:solidFill>
                        <a:highlight>
                          <a:schemeClr val="lt1"/>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chemeClr val="dk1"/>
                        </a:buClr>
                        <a:buSzPts val="800"/>
                        <a:buFont typeface="Arial"/>
                        <a:buNone/>
                      </a:pPr>
                      <a:r>
                        <a:rPr lang="en-US" sz="800">
                          <a:solidFill>
                            <a:schemeClr val="dk1"/>
                          </a:solidFill>
                        </a:rPr>
                        <a:t>- / -</a:t>
                      </a:r>
                      <a:endParaRPr sz="1500"/>
                    </a:p>
                  </a:txBody>
                  <a:tcPr marT="63500" marB="63500" marR="63500" marL="63500">
                    <a:lnL cap="flat" cmpd="sng" w="12700">
                      <a:solidFill>
                        <a:srgbClr val="000000"/>
                      </a:solidFill>
                      <a:prstDash val="solid"/>
                      <a:round/>
                      <a:headEnd len="sm" w="sm" type="none"/>
                      <a:tailEnd len="sm" w="sm" type="none"/>
                    </a:lnL>
                  </a:tcPr>
                </a:tc>
              </a:tr>
              <a:tr h="12700">
                <a:tc vMerge="1"/>
                <a:tc>
                  <a:txBody>
                    <a:bodyPr/>
                    <a:lstStyle/>
                    <a:p>
                      <a:pPr indent="0" lvl="0" marL="0" marR="0" rtl="0" algn="ctr">
                        <a:lnSpc>
                          <a:spcPct val="100000"/>
                        </a:lnSpc>
                        <a:spcBef>
                          <a:spcPts val="0"/>
                        </a:spcBef>
                        <a:spcAft>
                          <a:spcPts val="0"/>
                        </a:spcAft>
                        <a:buClr>
                          <a:srgbClr val="000000"/>
                        </a:buClr>
                        <a:buSzPts val="1000"/>
                        <a:buFont typeface="Arial"/>
                        <a:buNone/>
                      </a:pPr>
                      <a:r>
                        <a:rPr lang="en-US" sz="900" u="none" cap="none" strike="noStrike"/>
                        <a:t>Tes</a:t>
                      </a:r>
                      <a:r>
                        <a:rPr lang="en-US" sz="900"/>
                        <a:t>t</a:t>
                      </a:r>
                      <a:endParaRPr sz="900" u="none" cap="none" strike="noStrike"/>
                    </a:p>
                  </a:txBody>
                  <a:tcPr marT="63500" marB="63500" marR="63500" marL="63500"/>
                </a:tc>
                <a:tc>
                  <a:txBody>
                    <a:bodyPr/>
                    <a:lstStyle/>
                    <a:p>
                      <a:pPr indent="0" lvl="0" marL="0" marR="0" rtl="0" algn="ctr">
                        <a:lnSpc>
                          <a:spcPct val="115000"/>
                        </a:lnSpc>
                        <a:spcBef>
                          <a:spcPts val="0"/>
                        </a:spcBef>
                        <a:spcAft>
                          <a:spcPts val="0"/>
                        </a:spcAft>
                        <a:buClr>
                          <a:srgbClr val="000000"/>
                        </a:buClr>
                        <a:buSzPts val="800"/>
                        <a:buFont typeface="Arial"/>
                        <a:buNone/>
                      </a:pPr>
                      <a:r>
                        <a:rPr lang="en-US" sz="800" u="none" cap="none" strike="noStrike"/>
                        <a:t>0.69 [0.59, 0.79] / </a:t>
                      </a:r>
                      <a:r>
                        <a:rPr lang="en-US" sz="800">
                          <a:solidFill>
                            <a:schemeClr val="dk1"/>
                          </a:solidFill>
                        </a:rPr>
                        <a:t>0.68 (0.63–0.71)</a:t>
                      </a:r>
                      <a:endParaRPr sz="800" u="none" cap="none" strike="noStrike"/>
                    </a:p>
                  </a:txBody>
                  <a:tcPr marT="63500" marB="63500" marR="63500" marL="63500"/>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chemeClr val="lt1"/>
                          </a:highlight>
                        </a:rPr>
                        <a:t>0.69 / 0.68</a:t>
                      </a:r>
                      <a:endParaRPr b="1" sz="800">
                        <a:solidFill>
                          <a:srgbClr val="FF0000"/>
                        </a:solidFill>
                        <a:highlight>
                          <a:schemeClr val="lt1"/>
                        </a:highlight>
                      </a:endParaRPr>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marR="0" rtl="0" algn="ctr">
                        <a:lnSpc>
                          <a:spcPct val="115000"/>
                        </a:lnSpc>
                        <a:spcBef>
                          <a:spcPts val="0"/>
                        </a:spcBef>
                        <a:spcAft>
                          <a:spcPts val="0"/>
                        </a:spcAft>
                        <a:buNone/>
                      </a:pPr>
                      <a:r>
                        <a:rPr lang="en-US" sz="800"/>
                        <a:t>0.63 [0.52, 0.73] / </a:t>
                      </a:r>
                      <a:r>
                        <a:rPr lang="en-US" sz="800">
                          <a:solidFill>
                            <a:schemeClr val="dk1"/>
                          </a:solidFill>
                        </a:rPr>
                        <a:t>0.63 (0.61, 0.64)</a:t>
                      </a:r>
                      <a:endParaRPr sz="8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00"/>
                        <a:buFont typeface="Arial"/>
                        <a:buNone/>
                      </a:pPr>
                      <a:r>
                        <a:rPr b="1" lang="en-US" sz="800">
                          <a:solidFill>
                            <a:srgbClr val="FF0000"/>
                          </a:solidFill>
                          <a:highlight>
                            <a:schemeClr val="lt1"/>
                          </a:highlight>
                        </a:rPr>
                        <a:t>0.65</a:t>
                      </a:r>
                      <a:r>
                        <a:rPr b="1" lang="en-US" sz="800">
                          <a:solidFill>
                            <a:srgbClr val="FF0000"/>
                          </a:solidFill>
                          <a:highlight>
                            <a:schemeClr val="lt1"/>
                          </a:highlight>
                        </a:rPr>
                        <a:t> </a:t>
                      </a:r>
                      <a:r>
                        <a:rPr b="1" lang="en-US" sz="800">
                          <a:solidFill>
                            <a:srgbClr val="FF0000"/>
                          </a:solidFill>
                          <a:highlight>
                            <a:schemeClr val="lt1"/>
                          </a:highlight>
                        </a:rPr>
                        <a:t> / 0.56</a:t>
                      </a:r>
                      <a:endParaRPr b="1" sz="800">
                        <a:solidFill>
                          <a:srgbClr val="FF0000"/>
                        </a:solidFill>
                        <a:highlight>
                          <a:schemeClr val="lt1"/>
                        </a:highligh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F2CC"/>
                    </a:solidFill>
                  </a:tcPr>
                </a:tc>
                <a:tc>
                  <a:txBody>
                    <a:bodyPr/>
                    <a:lstStyle/>
                    <a:p>
                      <a:pPr indent="0" lvl="0" marL="0" rtl="0" algn="ctr">
                        <a:spcBef>
                          <a:spcPts val="0"/>
                        </a:spcBef>
                        <a:spcAft>
                          <a:spcPts val="0"/>
                        </a:spcAft>
                        <a:buClr>
                          <a:schemeClr val="dk1"/>
                        </a:buClr>
                        <a:buSzPts val="800"/>
                        <a:buFont typeface="Arial"/>
                        <a:buNone/>
                      </a:pPr>
                      <a:r>
                        <a:rPr lang="en-US" sz="800">
                          <a:solidFill>
                            <a:schemeClr val="dk1"/>
                          </a:solidFill>
                        </a:rPr>
                        <a:t>- / -</a:t>
                      </a:r>
                      <a:endParaRPr sz="1500"/>
                    </a:p>
                  </a:txBody>
                  <a:tcPr marT="63500" marB="63500" marR="63500" marL="63500">
                    <a:lnL cap="flat" cmpd="sng" w="12700">
                      <a:solidFill>
                        <a:srgbClr val="000000"/>
                      </a:solidFill>
                      <a:prstDash val="solid"/>
                      <a:round/>
                      <a:headEnd len="sm" w="sm" type="none"/>
                      <a:tailEnd len="sm" w="sm" type="none"/>
                    </a:lnL>
                  </a:tcPr>
                </a:tc>
              </a:tr>
            </a:tbl>
          </a:graphicData>
        </a:graphic>
      </p:graphicFrame>
      <p:sp>
        <p:nvSpPr>
          <p:cNvPr id="76" name="Google Shape;76;g375ec194ed0_0_0"/>
          <p:cNvSpPr/>
          <p:nvPr/>
        </p:nvSpPr>
        <p:spPr>
          <a:xfrm rot="5400000">
            <a:off x="3551575" y="3853125"/>
            <a:ext cx="381000" cy="1374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g375ec194ed0_0_0"/>
          <p:cNvSpPr/>
          <p:nvPr/>
        </p:nvSpPr>
        <p:spPr>
          <a:xfrm rot="5400000">
            <a:off x="5307475" y="3853125"/>
            <a:ext cx="381000" cy="1374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g375ec194ed0_0_0"/>
          <p:cNvSpPr/>
          <p:nvPr/>
        </p:nvSpPr>
        <p:spPr>
          <a:xfrm rot="5400000">
            <a:off x="7017000" y="3853125"/>
            <a:ext cx="381000" cy="1374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g375ec194ed0_0_0"/>
          <p:cNvSpPr/>
          <p:nvPr/>
        </p:nvSpPr>
        <p:spPr>
          <a:xfrm rot="5400000">
            <a:off x="8726525" y="3853125"/>
            <a:ext cx="381000" cy="1374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g375ec194ed0_0_0"/>
          <p:cNvSpPr/>
          <p:nvPr/>
        </p:nvSpPr>
        <p:spPr>
          <a:xfrm rot="5400000">
            <a:off x="10482425" y="3853125"/>
            <a:ext cx="381000" cy="13749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g375ec194ed0_0_0"/>
          <p:cNvSpPr txBox="1"/>
          <p:nvPr/>
        </p:nvSpPr>
        <p:spPr>
          <a:xfrm>
            <a:off x="3142375" y="4846575"/>
            <a:ext cx="1199400" cy="6000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US" sz="1000">
                <a:solidFill>
                  <a:srgbClr val="4285F4"/>
                </a:solidFill>
              </a:rPr>
              <a:t>Original study</a:t>
            </a:r>
            <a:endParaRPr b="1" sz="1000">
              <a:solidFill>
                <a:srgbClr val="4285F4"/>
              </a:solidFill>
            </a:endParaRPr>
          </a:p>
          <a:p>
            <a:pPr indent="0" lvl="0" marL="0" rtl="0" algn="ctr">
              <a:spcBef>
                <a:spcPts val="0"/>
              </a:spcBef>
              <a:spcAft>
                <a:spcPts val="0"/>
              </a:spcAft>
              <a:buNone/>
            </a:pPr>
            <a:r>
              <a:rPr b="1" lang="en-US" sz="1000">
                <a:solidFill>
                  <a:srgbClr val="4285F4"/>
                </a:solidFill>
              </a:rPr>
              <a:t>(CNN)</a:t>
            </a:r>
            <a:endParaRPr b="1" sz="1000">
              <a:solidFill>
                <a:srgbClr val="4285F4"/>
              </a:solidFill>
            </a:endParaRPr>
          </a:p>
        </p:txBody>
      </p:sp>
      <p:sp>
        <p:nvSpPr>
          <p:cNvPr id="82" name="Google Shape;82;g375ec194ed0_0_0"/>
          <p:cNvSpPr txBox="1"/>
          <p:nvPr/>
        </p:nvSpPr>
        <p:spPr>
          <a:xfrm>
            <a:off x="4605125" y="4846575"/>
            <a:ext cx="1629900" cy="527100"/>
          </a:xfrm>
          <a:prstGeom prst="rect">
            <a:avLst/>
          </a:prstGeom>
          <a:noFill/>
          <a:ln>
            <a:noFill/>
          </a:ln>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523"/>
              <a:buNone/>
            </a:pPr>
            <a:r>
              <a:rPr b="1" lang="en-US" sz="1012">
                <a:solidFill>
                  <a:schemeClr val="accent1"/>
                </a:solidFill>
              </a:rPr>
              <a:t>Our reproduced study (CNN)</a:t>
            </a:r>
            <a:endParaRPr b="1" sz="846">
              <a:solidFill>
                <a:srgbClr val="4285F4"/>
              </a:solidFill>
            </a:endParaRPr>
          </a:p>
        </p:txBody>
      </p:sp>
      <p:sp>
        <p:nvSpPr>
          <p:cNvPr id="83" name="Google Shape;83;g375ec194ed0_0_0"/>
          <p:cNvSpPr txBox="1"/>
          <p:nvPr/>
        </p:nvSpPr>
        <p:spPr>
          <a:xfrm>
            <a:off x="9932500" y="4846575"/>
            <a:ext cx="1689900" cy="6729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US" sz="1000">
                <a:solidFill>
                  <a:schemeClr val="accent1"/>
                </a:solidFill>
              </a:rPr>
              <a:t>Validate o</a:t>
            </a:r>
            <a:r>
              <a:rPr b="1" lang="en-US" sz="1000">
                <a:solidFill>
                  <a:schemeClr val="accent1"/>
                </a:solidFill>
              </a:rPr>
              <a:t>n our Dataset</a:t>
            </a:r>
            <a:endParaRPr b="1" sz="1000">
              <a:solidFill>
                <a:schemeClr val="accent1"/>
              </a:solidFill>
            </a:endParaRPr>
          </a:p>
          <a:p>
            <a:pPr indent="0" lvl="0" marL="0" rtl="0" algn="ctr">
              <a:spcBef>
                <a:spcPts val="0"/>
              </a:spcBef>
              <a:spcAft>
                <a:spcPts val="0"/>
              </a:spcAft>
              <a:buNone/>
            </a:pPr>
            <a:r>
              <a:rPr b="1" lang="en-US" sz="1000">
                <a:solidFill>
                  <a:schemeClr val="accent1"/>
                </a:solidFill>
              </a:rPr>
              <a:t>(CNN)</a:t>
            </a:r>
            <a:endParaRPr b="1" sz="1000">
              <a:solidFill>
                <a:schemeClr val="accent1"/>
              </a:solidFill>
            </a:endParaRPr>
          </a:p>
        </p:txBody>
      </p:sp>
      <p:sp>
        <p:nvSpPr>
          <p:cNvPr id="84" name="Google Shape;84;g375ec194ed0_0_0"/>
          <p:cNvSpPr txBox="1"/>
          <p:nvPr/>
        </p:nvSpPr>
        <p:spPr>
          <a:xfrm>
            <a:off x="8061425" y="4892950"/>
            <a:ext cx="1629900" cy="527100"/>
          </a:xfrm>
          <a:prstGeom prst="rect">
            <a:avLst/>
          </a:prstGeom>
          <a:noFill/>
          <a:ln>
            <a:noFill/>
          </a:ln>
        </p:spPr>
        <p:txBody>
          <a:bodyPr anchorCtr="0" anchor="t" bIns="91425" lIns="91425" spcFirstLastPara="1" rIns="91425" wrap="square" tIns="91425">
            <a:normAutofit/>
          </a:bodyPr>
          <a:lstStyle/>
          <a:p>
            <a:pPr indent="0" lvl="0" marL="0" rtl="0" algn="ctr">
              <a:lnSpc>
                <a:spcPct val="90000"/>
              </a:lnSpc>
              <a:spcBef>
                <a:spcPts val="0"/>
              </a:spcBef>
              <a:spcAft>
                <a:spcPts val="0"/>
              </a:spcAft>
              <a:buSzPts val="523"/>
              <a:buNone/>
            </a:pPr>
            <a:r>
              <a:rPr b="1" lang="en-US" sz="1012">
                <a:solidFill>
                  <a:schemeClr val="accent1"/>
                </a:solidFill>
              </a:rPr>
              <a:t>Our reproduced study (ANN)</a:t>
            </a:r>
            <a:endParaRPr b="1" sz="846">
              <a:solidFill>
                <a:srgbClr val="4285F4"/>
              </a:solidFill>
            </a:endParaRPr>
          </a:p>
        </p:txBody>
      </p:sp>
      <p:sp>
        <p:nvSpPr>
          <p:cNvPr id="85" name="Google Shape;85;g375ec194ed0_0_0"/>
          <p:cNvSpPr txBox="1"/>
          <p:nvPr/>
        </p:nvSpPr>
        <p:spPr>
          <a:xfrm>
            <a:off x="6584613" y="4892950"/>
            <a:ext cx="1199400" cy="6000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b="1" lang="en-US" sz="1000">
                <a:solidFill>
                  <a:srgbClr val="4285F4"/>
                </a:solidFill>
              </a:rPr>
              <a:t>Original study</a:t>
            </a:r>
            <a:endParaRPr b="1" sz="1000">
              <a:solidFill>
                <a:srgbClr val="4285F4"/>
              </a:solidFill>
            </a:endParaRPr>
          </a:p>
          <a:p>
            <a:pPr indent="0" lvl="0" marL="0" rtl="0" algn="ctr">
              <a:spcBef>
                <a:spcPts val="0"/>
              </a:spcBef>
              <a:spcAft>
                <a:spcPts val="0"/>
              </a:spcAft>
              <a:buNone/>
            </a:pPr>
            <a:r>
              <a:rPr b="1" lang="en-US" sz="1000">
                <a:solidFill>
                  <a:srgbClr val="4285F4"/>
                </a:solidFill>
              </a:rPr>
              <a:t>(ANN)</a:t>
            </a:r>
            <a:endParaRPr b="1" sz="1000">
              <a:solidFill>
                <a:srgbClr val="4285F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2025-02-18T04:19:41Z</dcterms:created>
  <dc:creator>Hasan Shaikh</dc:creator>
</cp:coreProperties>
</file>