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47"/>
    <p:restoredTop sz="94679"/>
  </p:normalViewPr>
  <p:slideViewPr>
    <p:cSldViewPr snapToGrid="0" snapToObjects="1">
      <p:cViewPr varScale="1">
        <p:scale>
          <a:sx n="211" d="100"/>
          <a:sy n="211" d="100"/>
        </p:scale>
        <p:origin x="2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e22db9f48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e22db9f48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4e24f0ccd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4e24f0ccd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HCL is also fully JSON compatible. That is, JSON can be used as completely valid input to a system expecting HCL. This helps makes systems interoperable with other systems.</a:t>
            </a:r>
            <a:endParaRPr/>
          </a:p>
          <a:p>
            <a:pPr marL="0" lvl="0" indent="0" algn="l" rtl="0">
              <a:spcBef>
                <a:spcPts val="0"/>
              </a:spcBef>
              <a:spcAft>
                <a:spcPts val="0"/>
              </a:spcAft>
              <a:buNone/>
            </a:pPr>
            <a:endParaRPr/>
          </a:p>
          <a:p>
            <a:pPr marL="0" lvl="0" indent="0" algn="l" rtl="0">
              <a:spcBef>
                <a:spcPts val="0"/>
              </a:spcBef>
              <a:spcAft>
                <a:spcPts val="0"/>
              </a:spcAft>
              <a:buNone/>
            </a:pPr>
            <a:r>
              <a:rPr lang="en"/>
              <a:t>If you’ve ever written nginx configuration files, it’s fairly similar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e24f0ccd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e24f0ccd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e24f0ccd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e24f0ccd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For this I guess some simple google-fu is necessary, I won't get into the details for this, I'll focus on terraform</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e24f0ccd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e24f0ccd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past, software delivery would follow this sort of pattern:</a:t>
            </a:r>
            <a:br>
              <a:rPr lang="en"/>
            </a:br>
            <a:r>
              <a:rPr lang="en"/>
              <a:t>- A System Administrator would setup up a </a:t>
            </a:r>
            <a:br>
              <a:rPr lang="en"/>
            </a:br>
            <a:r>
              <a:rPr lang="en"/>
              <a:t>physical server and install the operating system, patch the machine and</a:t>
            </a:r>
            <a:br>
              <a:rPr lang="en"/>
            </a:br>
            <a:r>
              <a:rPr lang="en"/>
              <a:t>install all the necessary software to run your application</a:t>
            </a:r>
            <a:br>
              <a:rPr lang="en"/>
            </a:br>
            <a:r>
              <a:rPr lang="en"/>
              <a:t>- Then a Database Administrator basically do the same</a:t>
            </a:r>
            <a:br>
              <a:rPr lang="en"/>
            </a:br>
            <a:r>
              <a:rPr lang="en"/>
              <a:t>- And you repeat the operation for the test and production environment</a:t>
            </a:r>
            <a:br>
              <a:rPr lang="en"/>
            </a:br>
            <a:r>
              <a:rPr lang="en"/>
              <a:t>- The developer would deliver the code by copying it to the test machine, </a:t>
            </a:r>
            <a:br>
              <a:rPr lang="en"/>
            </a:br>
            <a:r>
              <a:rPr lang="en"/>
              <a:t>Once the new code had gone through the entire test procedure on the test machine,</a:t>
            </a:r>
            <a:br>
              <a:rPr lang="en"/>
            </a:br>
            <a:r>
              <a:rPr lang="en"/>
              <a:t>you can deploy it in production right ?. Do you thnk this worked 100% of the time ?</a:t>
            </a:r>
            <a:br>
              <a:rPr lang="en"/>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Basically all the advantages of code you can think of but replicated for your infra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e22db9f48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e22db9f48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e22db9f48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e22db9f48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Basically all the advantages of your code but for you infrastructure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Terraform is a tool developed in Go</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might now other tools form </a:t>
            </a:r>
            <a:r>
              <a:rPr lang="en" dirty="0" err="1"/>
              <a:t>HashiCorp</a:t>
            </a:r>
            <a:r>
              <a:rPr lang="en" dirty="0"/>
              <a:t>, mainly Vagrant or Vault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With Terraform, you use configuration files </a:t>
            </a:r>
            <a:br>
              <a:rPr lang="en" dirty="0"/>
            </a:br>
            <a:r>
              <a:rPr lang="en" dirty="0"/>
              <a:t>to describe the components needed </a:t>
            </a:r>
            <a:br>
              <a:rPr lang="en" dirty="0"/>
            </a:br>
            <a:r>
              <a:rPr lang="en" dirty="0"/>
              <a:t>to run your application (or applications),</a:t>
            </a:r>
            <a:br>
              <a:rPr lang="en" dirty="0"/>
            </a:br>
            <a:r>
              <a:rPr lang="en" dirty="0"/>
              <a:t>such as web servers, database instances,</a:t>
            </a:r>
            <a:br>
              <a:rPr lang="en" dirty="0"/>
            </a:br>
            <a:r>
              <a:rPr lang="en" dirty="0"/>
              <a:t>DNS, user roles etc.</a:t>
            </a:r>
            <a:br>
              <a:rPr lang="en" dirty="0"/>
            </a:br>
            <a:br>
              <a:rPr lang="en" dirty="0"/>
            </a:br>
            <a:r>
              <a:rPr lang="en" dirty="0"/>
              <a:t>Terraform is not a configuration management tool,</a:t>
            </a:r>
            <a:br>
              <a:rPr lang="en" dirty="0"/>
            </a:br>
            <a:r>
              <a:rPr lang="en" dirty="0"/>
              <a:t>for those that already have used tools like Chef</a:t>
            </a:r>
            <a:br>
              <a:rPr lang="en" dirty="0"/>
            </a:br>
            <a:r>
              <a:rPr lang="en" dirty="0"/>
              <a:t>or Ansible, Terraform is not the same thing. Configuration management tools install and manage software on a machine that already exists</a:t>
            </a:r>
            <a:br>
              <a:rPr lang="en" dirty="0"/>
            </a:br>
            <a:br>
              <a:rPr lang="en" dirty="0"/>
            </a:br>
            <a:r>
              <a:rPr lang="en" dirty="0"/>
              <a:t>Terraform focuses on the higher-level abstraction of the "datacenter" if you want.</a:t>
            </a:r>
            <a:br>
              <a:rPr lang="en" dirty="0"/>
            </a:b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e22db9f48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e22db9f48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Terraform supports more than just cloud providers. In total, terraform supports natively 95 different providers (as of 05.02.2018). Ranging from cloud providers such as AWS to VCS such as Github or bitbucket.</a:t>
            </a:r>
            <a:endParaRPr/>
          </a:p>
          <a:p>
            <a:pPr marL="0" lvl="0" indent="0" algn="l" rtl="0">
              <a:spcBef>
                <a:spcPts val="0"/>
              </a:spcBef>
              <a:spcAft>
                <a:spcPts val="0"/>
              </a:spcAft>
              <a:buNone/>
            </a:pPr>
            <a:r>
              <a:rPr lang="en"/>
              <a:t>You can manage some monitoring &amp; system management services such as Grafana, StatusCake, DataDog etc.</a:t>
            </a:r>
            <a:endParaRPr/>
          </a:p>
          <a:p>
            <a:pPr marL="0" lvl="0" indent="0" algn="l" rtl="0">
              <a:spcBef>
                <a:spcPts val="0"/>
              </a:spcBef>
              <a:spcAft>
                <a:spcPts val="0"/>
              </a:spcAft>
              <a:buNone/>
            </a:pPr>
            <a:r>
              <a:rPr lang="en"/>
              <a:t>But there are also some "Community Providers", built by the community of Terraform users and vendors. They are not maintained by HashiCorp.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read.acloud.guru/acg-faas-and-furious-b9574b6675c5"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ashicorp/terraform"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039085"/>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Terraform, Infrastructure As Code</a:t>
            </a:r>
            <a:endParaRPr/>
          </a:p>
        </p:txBody>
      </p:sp>
      <p:sp>
        <p:nvSpPr>
          <p:cNvPr id="86" name="Google Shape;86;p13"/>
          <p:cNvSpPr txBox="1">
            <a:spLocks noGrp="1"/>
          </p:cNvSpPr>
          <p:nvPr>
            <p:ph type="subTitle" idx="1"/>
          </p:nvPr>
        </p:nvSpPr>
        <p:spPr>
          <a:xfrm>
            <a:off x="598100" y="1979812"/>
            <a:ext cx="8222100" cy="212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87" name="Google Shape;87;p13"/>
          <p:cNvPicPr preferRelativeResize="0"/>
          <p:nvPr/>
        </p:nvPicPr>
        <p:blipFill>
          <a:blip r:embed="rId3">
            <a:alphaModFix/>
          </a:blip>
          <a:stretch>
            <a:fillRect/>
          </a:stretch>
        </p:blipFill>
        <p:spPr>
          <a:xfrm>
            <a:off x="5436075" y="1723300"/>
            <a:ext cx="2641500" cy="2637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makes Terraform, Awesome?</a:t>
            </a:r>
            <a:endParaRPr dirty="0"/>
          </a:p>
        </p:txBody>
      </p:sp>
      <p:sp>
        <p:nvSpPr>
          <p:cNvPr id="194" name="Google Shape;194;p25"/>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5" name="Google Shape;195;p25"/>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Make it reproducible</a:t>
            </a:r>
            <a:endParaRPr>
              <a:solidFill>
                <a:schemeClr val="lt1"/>
              </a:solidFill>
            </a:endParaRPr>
          </a:p>
        </p:txBody>
      </p:sp>
      <p:sp>
        <p:nvSpPr>
          <p:cNvPr id="196" name="Google Shape;196;p25"/>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The greatness of IaC</a:t>
            </a:r>
            <a:endParaRPr b="1"/>
          </a:p>
          <a:p>
            <a:pPr marL="0" lvl="0" indent="0" algn="l" rtl="0">
              <a:spcBef>
                <a:spcPts val="800"/>
              </a:spcBef>
              <a:spcAft>
                <a:spcPts val="800"/>
              </a:spcAft>
              <a:buNone/>
            </a:pPr>
            <a:r>
              <a:rPr lang="en"/>
              <a:t>Let’s create a new workspace and make a copy of our infrastructure</a:t>
            </a:r>
            <a:endParaRPr/>
          </a:p>
        </p:txBody>
      </p:sp>
      <p:sp>
        <p:nvSpPr>
          <p:cNvPr id="197" name="Google Shape;197;p25"/>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8" name="Google Shape;198;p25"/>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Delete everything</a:t>
            </a:r>
            <a:endParaRPr>
              <a:solidFill>
                <a:schemeClr val="lt1"/>
              </a:solidFill>
            </a:endParaRPr>
          </a:p>
        </p:txBody>
      </p:sp>
      <p:sp>
        <p:nvSpPr>
          <p:cNvPr id="199" name="Google Shape;199;p25"/>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Nuke from orbit</a:t>
            </a:r>
            <a:endParaRPr b="1"/>
          </a:p>
          <a:p>
            <a:pPr marL="0" lvl="0" indent="0" algn="l" rtl="0">
              <a:spcBef>
                <a:spcPts val="800"/>
              </a:spcBef>
              <a:spcAft>
                <a:spcPts val="800"/>
              </a:spcAft>
              <a:buNone/>
            </a:pPr>
            <a:r>
              <a:rPr lang="en"/>
              <a:t>Let’s destroy the entire infrastructure we created</a:t>
            </a:r>
            <a:endParaRPr/>
          </a:p>
        </p:txBody>
      </p:sp>
      <p:sp>
        <p:nvSpPr>
          <p:cNvPr id="200" name="Google Shape;200;p25"/>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01" name="Google Shape;201;p25"/>
          <p:cNvSpPr txBox="1">
            <a:spLocks noGrp="1"/>
          </p:cNvSpPr>
          <p:nvPr>
            <p:ph type="body" idx="4294967295"/>
          </p:nvPr>
        </p:nvSpPr>
        <p:spPr>
          <a:xfrm>
            <a:off x="6254225" y="1451575"/>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Chai Time</a:t>
            </a:r>
            <a:endParaRPr dirty="0">
              <a:solidFill>
                <a:schemeClr val="lt1"/>
              </a:solidFill>
            </a:endParaRPr>
          </a:p>
        </p:txBody>
      </p:sp>
      <p:sp>
        <p:nvSpPr>
          <p:cNvPr id="202" name="Google Shape;202;p25"/>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Let’s talk around a drink Chai</a:t>
            </a:r>
            <a:endParaRPr b="1" dirty="0"/>
          </a:p>
          <a:p>
            <a:pPr marL="0" lvl="0" indent="0" algn="l" rtl="0">
              <a:spcBef>
                <a:spcPts val="800"/>
              </a:spcBef>
              <a:spcAft>
                <a:spcPts val="800"/>
              </a:spcAft>
              <a:buNone/>
            </a:pPr>
            <a:r>
              <a:rPr lang="en" dirty="0"/>
              <a:t>Let’s talk cloud infrastructure, the web and different Chai preferences</a:t>
            </a:r>
            <a:endParaRPr dirty="0"/>
          </a:p>
        </p:txBody>
      </p:sp>
      <p:sp>
        <p:nvSpPr>
          <p:cNvPr id="203" name="Google Shape;203;p25"/>
          <p:cNvSpPr txBox="1"/>
          <p:nvPr/>
        </p:nvSpPr>
        <p:spPr>
          <a:xfrm rot="1625072">
            <a:off x="7497909" y="359395"/>
            <a:ext cx="1938482" cy="533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dirty="0">
              <a:solidFill>
                <a:schemeClr val="dk1"/>
              </a:solidFill>
              <a:latin typeface="Roboto"/>
              <a:ea typeface="Roboto"/>
              <a:cs typeface="Roboto"/>
              <a:sym typeface="Roboto"/>
            </a:endParaRPr>
          </a:p>
          <a:p>
            <a:pPr marL="0" lvl="0" indent="0" algn="l" rtl="0">
              <a:spcBef>
                <a:spcPts val="0"/>
              </a:spcBef>
              <a:spcAft>
                <a:spcPts val="0"/>
              </a:spcAft>
              <a:buNone/>
            </a:pPr>
            <a:endParaRPr b="1" dirty="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HCL (</a:t>
            </a:r>
            <a:r>
              <a:rPr lang="en" sz="2400"/>
              <a:t>HashiCorp Configuration Language</a:t>
            </a:r>
            <a:r>
              <a:rPr lang="en"/>
              <a:t>) ?</a:t>
            </a:r>
            <a:endParaRPr/>
          </a:p>
        </p:txBody>
      </p:sp>
      <p:sp>
        <p:nvSpPr>
          <p:cNvPr id="209" name="Google Shape;209;p26"/>
          <p:cNvSpPr txBox="1">
            <a:spLocks noGrp="1"/>
          </p:cNvSpPr>
          <p:nvPr>
            <p:ph type="body" idx="1"/>
          </p:nvPr>
        </p:nvSpPr>
        <p:spPr>
          <a:xfrm>
            <a:off x="311700" y="1229975"/>
            <a:ext cx="8520600" cy="196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HCL is a configuration language built by HashiCorp.</a:t>
            </a:r>
            <a:endParaRPr sz="2400"/>
          </a:p>
          <a:p>
            <a:pPr marL="457200" lvl="0" indent="-381000" algn="l" rtl="0">
              <a:spcBef>
                <a:spcPts val="1600"/>
              </a:spcBef>
              <a:spcAft>
                <a:spcPts val="0"/>
              </a:spcAft>
              <a:buSzPts val="2400"/>
              <a:buChar char="●"/>
            </a:pPr>
            <a:r>
              <a:rPr lang="en" sz="2400"/>
              <a:t>Designed to be written and modified by humans</a:t>
            </a:r>
            <a:endParaRPr sz="2400"/>
          </a:p>
          <a:p>
            <a:pPr marL="457200" lvl="0" indent="-381000" algn="l" rtl="0">
              <a:spcBef>
                <a:spcPts val="0"/>
              </a:spcBef>
              <a:spcAft>
                <a:spcPts val="0"/>
              </a:spcAft>
              <a:buSzPts val="2400"/>
              <a:buChar char="●"/>
            </a:pPr>
            <a:r>
              <a:rPr lang="en" sz="2400"/>
              <a:t>Designed to allow JSON as an input so that it is also machine-friendly</a:t>
            </a:r>
            <a:endParaRPr sz="2400"/>
          </a:p>
        </p:txBody>
      </p:sp>
      <p:sp>
        <p:nvSpPr>
          <p:cNvPr id="210" name="Google Shape;210;p26"/>
          <p:cNvSpPr txBox="1">
            <a:spLocks noGrp="1"/>
          </p:cNvSpPr>
          <p:nvPr>
            <p:ph type="body" idx="2"/>
          </p:nvPr>
        </p:nvSpPr>
        <p:spPr>
          <a:xfrm>
            <a:off x="2335200" y="3402650"/>
            <a:ext cx="4473600" cy="1398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chemeClr val="accent2"/>
                </a:solidFill>
              </a:rPr>
              <a:t>resource </a:t>
            </a:r>
            <a:r>
              <a:rPr lang="en" sz="1800">
                <a:solidFill>
                  <a:schemeClr val="accent4"/>
                </a:solidFill>
              </a:rPr>
              <a:t>"aws_instance"</a:t>
            </a:r>
            <a:r>
              <a:rPr lang="en" sz="1800"/>
              <a:t> </a:t>
            </a:r>
            <a:r>
              <a:rPr lang="en" sz="1800">
                <a:solidFill>
                  <a:schemeClr val="accent4"/>
                </a:solidFill>
              </a:rPr>
              <a:t>"example"</a:t>
            </a:r>
            <a:r>
              <a:rPr lang="en" sz="1800"/>
              <a:t> {</a:t>
            </a:r>
            <a:br>
              <a:rPr lang="en" sz="1800"/>
            </a:br>
            <a:r>
              <a:rPr lang="en" sz="1800"/>
              <a:t>    </a:t>
            </a:r>
            <a:r>
              <a:rPr lang="en" sz="1800">
                <a:solidFill>
                  <a:schemeClr val="accent2"/>
                </a:solidFill>
              </a:rPr>
              <a:t>ami</a:t>
            </a:r>
            <a:r>
              <a:rPr lang="en" sz="1800"/>
              <a:t> =</a:t>
            </a:r>
            <a:r>
              <a:rPr lang="en" sz="1800">
                <a:solidFill>
                  <a:schemeClr val="accent3"/>
                </a:solidFill>
              </a:rPr>
              <a:t>"${</a:t>
            </a:r>
            <a:r>
              <a:rPr lang="en" sz="1800"/>
              <a:t>data.aws_ami.latest-ubuntu.id</a:t>
            </a:r>
            <a:r>
              <a:rPr lang="en" sz="1800">
                <a:solidFill>
                  <a:schemeClr val="accent3"/>
                </a:solidFill>
              </a:rPr>
              <a:t>}"</a:t>
            </a:r>
            <a:br>
              <a:rPr lang="en" sz="1800"/>
            </a:br>
            <a:r>
              <a:rPr lang="en" sz="1800"/>
              <a:t>    </a:t>
            </a:r>
            <a:r>
              <a:rPr lang="en" sz="1800">
                <a:solidFill>
                  <a:schemeClr val="accent2"/>
                </a:solidFill>
              </a:rPr>
              <a:t>instance_type </a:t>
            </a:r>
            <a:r>
              <a:rPr lang="en" sz="1800"/>
              <a:t>= </a:t>
            </a:r>
            <a:r>
              <a:rPr lang="en" sz="1800">
                <a:solidFill>
                  <a:schemeClr val="accent3"/>
                </a:solidFill>
              </a:rPr>
              <a:t>"t2.micro"</a:t>
            </a:r>
            <a:br>
              <a:rPr lang="en" sz="1800"/>
            </a:br>
            <a:r>
              <a:rPr lang="en" sz="1800"/>
              <a: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What’s next?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265500" y="1151100"/>
            <a:ext cx="4045200" cy="1564500"/>
          </a:xfrm>
        </p:spPr>
        <p:txBody>
          <a:bodyPr spcFirstLastPara="1" wrap="square" lIns="91425" tIns="91425" rIns="91425" bIns="91425" anchor="b" anchorCtr="0">
            <a:normAutofit/>
          </a:bodyPr>
          <a:lstStyle/>
          <a:p>
            <a:pPr marL="0" lvl="0" indent="0" rtl="0">
              <a:spcBef>
                <a:spcPts val="0"/>
              </a:spcBef>
              <a:spcAft>
                <a:spcPts val="0"/>
              </a:spcAft>
              <a:buNone/>
            </a:pPr>
            <a:r>
              <a:rPr lang="en"/>
              <a:t>Some prerequisites</a:t>
            </a:r>
            <a:endParaRPr lang="en-US"/>
          </a:p>
        </p:txBody>
      </p:sp>
      <p:sp>
        <p:nvSpPr>
          <p:cNvPr id="98" name="Subtitle 2">
            <a:extLst>
              <a:ext uri="{FF2B5EF4-FFF2-40B4-BE49-F238E27FC236}">
                <a16:creationId xmlns:a16="http://schemas.microsoft.com/office/drawing/2014/main" id="{B61E36F4-9492-4BC6-965C-CCEB4DC9E062}"/>
              </a:ext>
            </a:extLst>
          </p:cNvPr>
          <p:cNvSpPr>
            <a:spLocks noGrp="1"/>
          </p:cNvSpPr>
          <p:nvPr>
            <p:ph type="subTitle" idx="1"/>
          </p:nvPr>
        </p:nvSpPr>
        <p:spPr>
          <a:xfrm>
            <a:off x="265500" y="2769001"/>
            <a:ext cx="4045200" cy="1269300"/>
          </a:xfrm>
        </p:spPr>
        <p:txBody>
          <a:bodyPr/>
          <a:lstStyle/>
          <a:p>
            <a:endParaRPr lang="en-US"/>
          </a:p>
        </p:txBody>
      </p:sp>
      <p:sp>
        <p:nvSpPr>
          <p:cNvPr id="221" name="Google Shape;221;p28"/>
          <p:cNvSpPr txBox="1">
            <a:spLocks noGrp="1"/>
          </p:cNvSpPr>
          <p:nvPr>
            <p:ph type="body" idx="2"/>
          </p:nvPr>
        </p:nvSpPr>
        <p:spPr>
          <a:xfrm>
            <a:off x="4939500" y="724200"/>
            <a:ext cx="3837000" cy="3695100"/>
          </a:xfrm>
        </p:spPr>
        <p:txBody>
          <a:bodyPr spcFirstLastPara="1" wrap="square" lIns="91425" tIns="91425" rIns="91425" bIns="91425" anchor="ctr" anchorCtr="0">
            <a:normAutofit/>
          </a:bodyPr>
          <a:lstStyle/>
          <a:p>
            <a:pPr marL="457200" lvl="0" indent="-342900" rtl="0">
              <a:spcBef>
                <a:spcPts val="0"/>
              </a:spcBef>
              <a:spcAft>
                <a:spcPts val="0"/>
              </a:spcAft>
              <a:buSzPts val="1800"/>
              <a:buChar char="●"/>
            </a:pPr>
            <a:r>
              <a:rPr lang="en-US"/>
              <a:t>Install Terraform (Obviously)</a:t>
            </a:r>
          </a:p>
          <a:p>
            <a:pPr marL="457200" lvl="0" indent="-342900" rtl="0">
              <a:spcBef>
                <a:spcPts val="0"/>
              </a:spcBef>
              <a:spcAft>
                <a:spcPts val="0"/>
              </a:spcAft>
              <a:buSzPts val="1800"/>
              <a:buChar char="●"/>
            </a:pPr>
            <a:r>
              <a:rPr lang="en-US"/>
              <a:t>An AWS account (for our use case)</a:t>
            </a:r>
          </a:p>
          <a:p>
            <a:pPr marL="457200" lvl="0" indent="-342900" rtl="0">
              <a:spcBef>
                <a:spcPts val="0"/>
              </a:spcBef>
              <a:spcAft>
                <a:spcPts val="0"/>
              </a:spcAft>
              <a:buSzPts val="1800"/>
              <a:buChar char="●"/>
            </a:pPr>
            <a:r>
              <a:rPr lang="en-US"/>
              <a:t>An AWS user with an Access key and a secret key</a:t>
            </a:r>
          </a:p>
          <a:p>
            <a:pPr marL="457200" lvl="0" indent="-342900" rtl="0">
              <a:spcBef>
                <a:spcPts val="0"/>
              </a:spcBef>
              <a:spcAft>
                <a:spcPts val="0"/>
              </a:spcAft>
              <a:buSzPts val="1800"/>
              <a:buChar char="●"/>
            </a:pPr>
            <a:r>
              <a:rPr lang="en-US"/>
              <a:t>Install the AWS CLI</a:t>
            </a:r>
          </a:p>
          <a:p>
            <a:pPr marL="0" lvl="0" indent="0" rtl="0">
              <a:spcBef>
                <a:spcPts val="1600"/>
              </a:spcBef>
              <a:spcAft>
                <a:spcPts val="1600"/>
              </a:spcAft>
              <a:buNone/>
            </a:pPr>
            <a:r>
              <a:rPr lang="en-US"/>
              <a:t>This is already setup as this is not very interesting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a:t>
            </a:r>
            <a:endParaRPr/>
          </a:p>
        </p:txBody>
      </p:sp>
      <p:sp>
        <p:nvSpPr>
          <p:cNvPr id="227" name="Google Shape;227;p2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pic>
        <p:nvPicPr>
          <p:cNvPr id="228" name="Google Shape;228;p29"/>
          <p:cNvPicPr preferRelativeResize="0"/>
          <p:nvPr/>
        </p:nvPicPr>
        <p:blipFill>
          <a:blip r:embed="rId3">
            <a:alphaModFix/>
          </a:blip>
          <a:stretch>
            <a:fillRect/>
          </a:stretch>
        </p:blipFill>
        <p:spPr>
          <a:xfrm>
            <a:off x="4785475" y="152400"/>
            <a:ext cx="4131228"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112" name="Google Shape;112;p17"/>
          <p:cNvSpPr txBox="1">
            <a:spLocks noGrp="1"/>
          </p:cNvSpPr>
          <p:nvPr>
            <p:ph type="body" idx="1"/>
          </p:nvPr>
        </p:nvSpPr>
        <p:spPr>
          <a:xfrm>
            <a:off x="311700" y="1229975"/>
            <a:ext cx="8520600" cy="3339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What’s Infrastructure As Code (IaC)</a:t>
            </a:r>
            <a:endParaRPr sz="2400"/>
          </a:p>
          <a:p>
            <a:pPr marL="457200" lvl="0" indent="-381000" algn="l" rtl="0">
              <a:spcBef>
                <a:spcPts val="0"/>
              </a:spcBef>
              <a:spcAft>
                <a:spcPts val="0"/>
              </a:spcAft>
              <a:buSzPts val="2400"/>
              <a:buChar char="●"/>
            </a:pPr>
            <a:r>
              <a:rPr lang="en" sz="2400"/>
              <a:t>What is Terraform and how does it work</a:t>
            </a:r>
            <a:endParaRPr sz="2400"/>
          </a:p>
          <a:p>
            <a:pPr marL="457200" lvl="0" indent="-381000" algn="l" rtl="0">
              <a:spcBef>
                <a:spcPts val="0"/>
              </a:spcBef>
              <a:spcAft>
                <a:spcPts val="0"/>
              </a:spcAft>
              <a:buSzPts val="2400"/>
              <a:buChar char="●"/>
            </a:pPr>
            <a:r>
              <a:rPr lang="en" sz="2400"/>
              <a:t>A real example live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talk about :</a:t>
            </a:r>
            <a:endParaRPr/>
          </a:p>
          <a:p>
            <a:pPr marL="0" lvl="0" indent="0" algn="l" rtl="0">
              <a:spcBef>
                <a:spcPts val="0"/>
              </a:spcBef>
              <a:spcAft>
                <a:spcPts val="0"/>
              </a:spcAft>
              <a:buNone/>
            </a:pPr>
            <a:r>
              <a:rPr lang="en"/>
              <a:t>Infrastructure as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Benefits</a:t>
            </a:r>
            <a:endParaRPr/>
          </a:p>
        </p:txBody>
      </p:sp>
      <p:grpSp>
        <p:nvGrpSpPr>
          <p:cNvPr id="123" name="Google Shape;123;p19"/>
          <p:cNvGrpSpPr/>
          <p:nvPr/>
        </p:nvGrpSpPr>
        <p:grpSpPr>
          <a:xfrm>
            <a:off x="431925" y="1304875"/>
            <a:ext cx="2628925" cy="3416400"/>
            <a:chOff x="431925" y="1304875"/>
            <a:chExt cx="2628925" cy="3416400"/>
          </a:xfrm>
        </p:grpSpPr>
        <p:sp>
          <p:nvSpPr>
            <p:cNvPr id="124" name="Google Shape;124;p19"/>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9"/>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Auditable</a:t>
            </a:r>
            <a:endParaRPr>
              <a:solidFill>
                <a:schemeClr val="lt1"/>
              </a:solidFill>
            </a:endParaRPr>
          </a:p>
        </p:txBody>
      </p:sp>
      <p:sp>
        <p:nvSpPr>
          <p:cNvPr id="127" name="Google Shape;127;p19"/>
          <p:cNvSpPr txBox="1">
            <a:spLocks noGrp="1"/>
          </p:cNvSpPr>
          <p:nvPr>
            <p:ph type="body" idx="4294967295"/>
          </p:nvPr>
        </p:nvSpPr>
        <p:spPr>
          <a:xfrm>
            <a:off x="508325" y="2655875"/>
            <a:ext cx="2478600" cy="95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It's easier to audit code than physical infrastructure</a:t>
            </a:r>
            <a:endParaRPr/>
          </a:p>
        </p:txBody>
      </p:sp>
      <p:grpSp>
        <p:nvGrpSpPr>
          <p:cNvPr id="128" name="Google Shape;128;p19"/>
          <p:cNvGrpSpPr/>
          <p:nvPr/>
        </p:nvGrpSpPr>
        <p:grpSpPr>
          <a:xfrm>
            <a:off x="3320450" y="1304875"/>
            <a:ext cx="2632500" cy="3416400"/>
            <a:chOff x="3320450" y="1304875"/>
            <a:chExt cx="2632500" cy="3416400"/>
          </a:xfrm>
        </p:grpSpPr>
        <p:sp>
          <p:nvSpPr>
            <p:cNvPr id="129" name="Google Shape;129;p19"/>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9"/>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Repeatable</a:t>
            </a:r>
            <a:endParaRPr>
              <a:solidFill>
                <a:schemeClr val="lt1"/>
              </a:solidFill>
            </a:endParaRPr>
          </a:p>
        </p:txBody>
      </p:sp>
      <p:sp>
        <p:nvSpPr>
          <p:cNvPr id="132" name="Google Shape;132;p19"/>
          <p:cNvSpPr txBox="1">
            <a:spLocks noGrp="1"/>
          </p:cNvSpPr>
          <p:nvPr>
            <p:ph type="body" idx="4294967295"/>
          </p:nvPr>
        </p:nvSpPr>
        <p:spPr>
          <a:xfrm>
            <a:off x="3397400" y="1853975"/>
            <a:ext cx="2478600" cy="25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Because going through hundreds of different buttons and screens on your cloud provider's web UI isn't the kind of thing that's easy to replicate 100% accurately</a:t>
            </a:r>
            <a:endParaRPr/>
          </a:p>
        </p:txBody>
      </p:sp>
      <p:grpSp>
        <p:nvGrpSpPr>
          <p:cNvPr id="133" name="Google Shape;133;p19"/>
          <p:cNvGrpSpPr/>
          <p:nvPr/>
        </p:nvGrpSpPr>
        <p:grpSpPr>
          <a:xfrm>
            <a:off x="6212550" y="1304875"/>
            <a:ext cx="2632500" cy="3416400"/>
            <a:chOff x="6212550" y="1304875"/>
            <a:chExt cx="2632500" cy="3416400"/>
          </a:xfrm>
        </p:grpSpPr>
        <p:sp>
          <p:nvSpPr>
            <p:cNvPr id="134" name="Google Shape;134;p19"/>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9"/>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chemeClr val="lt1"/>
                </a:solidFill>
              </a:rPr>
              <a:t>Dependable</a:t>
            </a:r>
            <a:endParaRPr>
              <a:solidFill>
                <a:schemeClr val="lt1"/>
              </a:solidFill>
            </a:endParaRPr>
          </a:p>
          <a:p>
            <a:pPr marL="0" lvl="0" indent="0" algn="l" rtl="0">
              <a:spcBef>
                <a:spcPts val="0"/>
              </a:spcBef>
              <a:spcAft>
                <a:spcPts val="0"/>
              </a:spcAft>
              <a:buClr>
                <a:srgbClr val="000000"/>
              </a:buClr>
              <a:buSzPts val="1100"/>
              <a:buFont typeface="Arial"/>
              <a:buNone/>
            </a:pPr>
            <a:endParaRPr>
              <a:solidFill>
                <a:schemeClr val="lt1"/>
              </a:solidFill>
            </a:endParaRPr>
          </a:p>
          <a:p>
            <a:pPr marL="0" lvl="0" indent="0" algn="l" rtl="0">
              <a:spcBef>
                <a:spcPts val="0"/>
              </a:spcBef>
              <a:spcAft>
                <a:spcPts val="0"/>
              </a:spcAft>
              <a:buNone/>
            </a:pPr>
            <a:endParaRPr>
              <a:solidFill>
                <a:schemeClr val="lt1"/>
              </a:solidFill>
            </a:endParaRPr>
          </a:p>
        </p:txBody>
      </p:sp>
      <p:sp>
        <p:nvSpPr>
          <p:cNvPr id="137" name="Google Shape;137;p19"/>
          <p:cNvSpPr txBox="1">
            <a:spLocks noGrp="1"/>
          </p:cNvSpPr>
          <p:nvPr>
            <p:ph type="body" idx="4294967295"/>
          </p:nvPr>
        </p:nvSpPr>
        <p:spPr>
          <a:xfrm>
            <a:off x="6286475" y="2154125"/>
            <a:ext cx="2478600" cy="19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t>If you can’t audit and repeat the actions that built your infrastructure, you can’t depend on your infra</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0"/>
          <p:cNvPicPr preferRelativeResize="0"/>
          <p:nvPr/>
        </p:nvPicPr>
        <p:blipFill>
          <a:blip r:embed="rId3">
            <a:alphaModFix/>
          </a:blip>
          <a:stretch>
            <a:fillRect/>
          </a:stretch>
        </p:blipFill>
        <p:spPr>
          <a:xfrm>
            <a:off x="2838450" y="332700"/>
            <a:ext cx="3141811" cy="3820901"/>
          </a:xfrm>
          <a:prstGeom prst="rect">
            <a:avLst/>
          </a:prstGeom>
          <a:noFill/>
          <a:ln>
            <a:noFill/>
          </a:ln>
        </p:spPr>
      </p:pic>
      <p:sp>
        <p:nvSpPr>
          <p:cNvPr id="143" name="Google Shape;143;p20"/>
          <p:cNvSpPr txBox="1"/>
          <p:nvPr/>
        </p:nvSpPr>
        <p:spPr>
          <a:xfrm>
            <a:off x="1710900" y="4379125"/>
            <a:ext cx="5722200" cy="48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u="sng">
                <a:solidFill>
                  <a:schemeClr val="hlink"/>
                </a:solidFill>
                <a:latin typeface="Roboto"/>
                <a:ea typeface="Roboto"/>
                <a:cs typeface="Roboto"/>
                <a:sym typeface="Roboto"/>
                <a:hlinkClick r:id="rId4"/>
              </a:rPr>
              <a:t>https://read.acloud.guru/acg-faas-and-furious-b9574b6675c5</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311700" y="410000"/>
            <a:ext cx="8520600" cy="6078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
              <a:t>Advantages of IaC</a:t>
            </a:r>
            <a:endParaRPr lang="en-US"/>
          </a:p>
        </p:txBody>
      </p:sp>
      <p:sp>
        <p:nvSpPr>
          <p:cNvPr id="149" name="Google Shape;149;p21"/>
          <p:cNvSpPr txBox="1">
            <a:spLocks noGrp="1"/>
          </p:cNvSpPr>
          <p:nvPr>
            <p:ph type="body" idx="1"/>
          </p:nvPr>
        </p:nvSpPr>
        <p:spPr>
          <a:xfrm>
            <a:off x="311700" y="1229975"/>
            <a:ext cx="8520600" cy="3339000"/>
          </a:xfrm>
        </p:spPr>
        <p:txBody>
          <a:bodyPr spcFirstLastPara="1" wrap="square" lIns="91425" tIns="91425" rIns="91425" bIns="91425" anchor="t" anchorCtr="0">
            <a:normAutofit/>
          </a:bodyPr>
          <a:lstStyle/>
          <a:p>
            <a:pPr marL="0" lvl="0" indent="0" rtl="0">
              <a:spcBef>
                <a:spcPts val="0"/>
              </a:spcBef>
              <a:spcAft>
                <a:spcPts val="0"/>
              </a:spcAft>
              <a:buNone/>
            </a:pPr>
            <a:r>
              <a:rPr lang="en-US"/>
              <a:t>It’s code, so you can work on it just like your application</a:t>
            </a:r>
          </a:p>
          <a:p>
            <a:pPr marL="457200" lvl="0" indent="-381000" rtl="0">
              <a:spcBef>
                <a:spcPts val="1600"/>
              </a:spcBef>
              <a:spcAft>
                <a:spcPts val="0"/>
              </a:spcAft>
              <a:buSzPts val="2400"/>
              <a:buChar char="●"/>
            </a:pPr>
            <a:r>
              <a:rPr lang="en-US"/>
              <a:t>Versioning</a:t>
            </a:r>
          </a:p>
          <a:p>
            <a:pPr marL="457200" lvl="0" indent="-381000" rtl="0">
              <a:spcBef>
                <a:spcPts val="0"/>
              </a:spcBef>
              <a:spcAft>
                <a:spcPts val="0"/>
              </a:spcAft>
              <a:buSzPts val="2400"/>
              <a:buChar char="●"/>
            </a:pPr>
            <a:r>
              <a:rPr lang="en-US"/>
              <a:t>Easy to collaborate on</a:t>
            </a:r>
          </a:p>
          <a:p>
            <a:pPr marL="457200" lvl="0" indent="-381000" rtl="0">
              <a:spcBef>
                <a:spcPts val="0"/>
              </a:spcBef>
              <a:spcAft>
                <a:spcPts val="0"/>
              </a:spcAft>
              <a:buSzPts val="2400"/>
              <a:buChar char="●"/>
            </a:pPr>
            <a:r>
              <a:rPr lang="en-US"/>
              <a:t>Easy to integrate in a CI setup (it’s code after all)</a:t>
            </a:r>
          </a:p>
          <a:p>
            <a:pPr marL="457200" lvl="0" indent="-381000" rtl="0">
              <a:spcBef>
                <a:spcPts val="0"/>
              </a:spcBef>
              <a:spcAft>
                <a:spcPts val="0"/>
              </a:spcAft>
              <a:buSzPts val="2400"/>
              <a:buChar char="●"/>
            </a:pPr>
            <a:r>
              <a:rPr lang="en-US"/>
              <a:t>Automate your deployment and recovery processes</a:t>
            </a:r>
          </a:p>
          <a:p>
            <a:pPr marL="457200" lvl="0" indent="-381000" rtl="0">
              <a:spcBef>
                <a:spcPts val="0"/>
              </a:spcBef>
              <a:spcAft>
                <a:spcPts val="0"/>
              </a:spcAft>
              <a:buSzPts val="2400"/>
              <a:buChar char="●"/>
            </a:pPr>
            <a:r>
              <a:rPr lang="en-US"/>
              <a:t>No need to repair, just redeploy</a:t>
            </a:r>
          </a:p>
          <a:p>
            <a:pPr marL="457200" lvl="0" indent="-381000" rtl="0">
              <a:spcBef>
                <a:spcPts val="0"/>
              </a:spcBef>
              <a:spcAft>
                <a:spcPts val="0"/>
              </a:spcAft>
              <a:buSzPts val="2400"/>
              <a:buChar char="●"/>
            </a:pPr>
            <a:r>
              <a:rPr lang="en-US"/>
              <a:t>Etc.</a:t>
            </a:r>
          </a:p>
        </p:txBody>
      </p:sp>
      <p:sp>
        <p:nvSpPr>
          <p:cNvPr id="150" name="Google Shape;150;p21"/>
          <p:cNvSpPr txBox="1"/>
          <p:nvPr/>
        </p:nvSpPr>
        <p:spPr>
          <a:xfrm>
            <a:off x="2278850" y="1428750"/>
            <a:ext cx="4114800" cy="48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31475" y="537888"/>
            <a:ext cx="4639200" cy="68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What’s Terraform ?</a:t>
            </a:r>
            <a:endParaRPr sz="3600"/>
          </a:p>
        </p:txBody>
      </p:sp>
      <p:sp>
        <p:nvSpPr>
          <p:cNvPr id="156" name="Google Shape;156;p22"/>
          <p:cNvSpPr txBox="1">
            <a:spLocks noGrp="1"/>
          </p:cNvSpPr>
          <p:nvPr>
            <p:ph type="subTitle" idx="1"/>
          </p:nvPr>
        </p:nvSpPr>
        <p:spPr>
          <a:xfrm>
            <a:off x="265500" y="4058076"/>
            <a:ext cx="4045200" cy="50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tool by HashiCorp</a:t>
            </a:r>
            <a:endParaRPr/>
          </a:p>
        </p:txBody>
      </p:sp>
      <p:sp>
        <p:nvSpPr>
          <p:cNvPr id="157" name="Google Shape;157;p2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Terraform is a tool for provisioning infrastructure, from low-level components such as virtual machines, storage and networking, to higher-level components such as DNS entries.</a:t>
            </a:r>
            <a:endParaRPr/>
          </a:p>
        </p:txBody>
      </p:sp>
      <p:pic>
        <p:nvPicPr>
          <p:cNvPr id="158" name="Google Shape;158;p22"/>
          <p:cNvPicPr preferRelativeResize="0"/>
          <p:nvPr/>
        </p:nvPicPr>
        <p:blipFill>
          <a:blip r:embed="rId3">
            <a:alphaModFix/>
          </a:blip>
          <a:stretch>
            <a:fillRect/>
          </a:stretch>
        </p:blipFill>
        <p:spPr>
          <a:xfrm>
            <a:off x="1037451" y="1322925"/>
            <a:ext cx="2501350" cy="2497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Terraform is :</a:t>
            </a:r>
            <a:endParaRPr/>
          </a:p>
        </p:txBody>
      </p:sp>
      <p:grpSp>
        <p:nvGrpSpPr>
          <p:cNvPr id="164" name="Google Shape;164;p23"/>
          <p:cNvGrpSpPr/>
          <p:nvPr/>
        </p:nvGrpSpPr>
        <p:grpSpPr>
          <a:xfrm>
            <a:off x="5057816" y="1304875"/>
            <a:ext cx="3774479" cy="3416400"/>
            <a:chOff x="3320450" y="1304875"/>
            <a:chExt cx="2632500" cy="3416400"/>
          </a:xfrm>
        </p:grpSpPr>
        <p:sp>
          <p:nvSpPr>
            <p:cNvPr id="165" name="Google Shape;165;p23"/>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3"/>
          <p:cNvSpPr txBox="1">
            <a:spLocks noGrp="1"/>
          </p:cNvSpPr>
          <p:nvPr>
            <p:ph type="body" idx="4294967295"/>
          </p:nvPr>
        </p:nvSpPr>
        <p:spPr>
          <a:xfrm>
            <a:off x="5697813" y="1304875"/>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Multi vendor </a:t>
            </a:r>
            <a:endParaRPr>
              <a:solidFill>
                <a:schemeClr val="lt1"/>
              </a:solidFill>
            </a:endParaRPr>
          </a:p>
        </p:txBody>
      </p:sp>
      <p:sp>
        <p:nvSpPr>
          <p:cNvPr id="168" name="Google Shape;168;p23"/>
          <p:cNvSpPr txBox="1">
            <a:spLocks noGrp="1"/>
          </p:cNvSpPr>
          <p:nvPr>
            <p:ph type="body" idx="4294967295"/>
          </p:nvPr>
        </p:nvSpPr>
        <p:spPr>
          <a:xfrm>
            <a:off x="5135925" y="2482825"/>
            <a:ext cx="3618300" cy="1060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95</a:t>
            </a:r>
            <a:r>
              <a:rPr lang="en"/>
              <a:t> different providers supported (as of 05.02.2018), not counting community providers</a:t>
            </a:r>
            <a:endParaRPr/>
          </a:p>
        </p:txBody>
      </p:sp>
      <p:grpSp>
        <p:nvGrpSpPr>
          <p:cNvPr id="169" name="Google Shape;169;p23"/>
          <p:cNvGrpSpPr/>
          <p:nvPr/>
        </p:nvGrpSpPr>
        <p:grpSpPr>
          <a:xfrm>
            <a:off x="311704" y="1304875"/>
            <a:ext cx="3774479" cy="3416400"/>
            <a:chOff x="3320450" y="1304875"/>
            <a:chExt cx="2632500" cy="3416400"/>
          </a:xfrm>
        </p:grpSpPr>
        <p:sp>
          <p:nvSpPr>
            <p:cNvPr id="170" name="Google Shape;170;p23"/>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23"/>
          <p:cNvSpPr txBox="1">
            <a:spLocks noGrp="1"/>
          </p:cNvSpPr>
          <p:nvPr>
            <p:ph type="body" idx="4294967295"/>
          </p:nvPr>
        </p:nvSpPr>
        <p:spPr>
          <a:xfrm>
            <a:off x="951688" y="1304875"/>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rPr>
              <a:t>Open Source</a:t>
            </a:r>
            <a:endParaRPr>
              <a:solidFill>
                <a:schemeClr val="lt1"/>
              </a:solidFill>
            </a:endParaRPr>
          </a:p>
          <a:p>
            <a:pPr marL="0" lvl="0" indent="0" algn="ctr" rtl="0">
              <a:spcBef>
                <a:spcPts val="0"/>
              </a:spcBef>
              <a:spcAft>
                <a:spcPts val="0"/>
              </a:spcAft>
              <a:buClr>
                <a:srgbClr val="000000"/>
              </a:buClr>
              <a:buSzPts val="1100"/>
              <a:buFont typeface="Arial"/>
              <a:buNone/>
            </a:pPr>
            <a:endParaRPr>
              <a:solidFill>
                <a:schemeClr val="lt1"/>
              </a:solidFill>
            </a:endParaRPr>
          </a:p>
          <a:p>
            <a:pPr marL="0" lvl="0" indent="0" algn="ctr" rtl="0">
              <a:spcBef>
                <a:spcPts val="0"/>
              </a:spcBef>
              <a:spcAft>
                <a:spcPts val="0"/>
              </a:spcAft>
              <a:buNone/>
            </a:pPr>
            <a:endParaRPr>
              <a:solidFill>
                <a:schemeClr val="lt1"/>
              </a:solidFill>
            </a:endParaRPr>
          </a:p>
        </p:txBody>
      </p:sp>
      <p:sp>
        <p:nvSpPr>
          <p:cNvPr id="173" name="Google Shape;173;p23"/>
          <p:cNvSpPr txBox="1">
            <a:spLocks noGrp="1"/>
          </p:cNvSpPr>
          <p:nvPr>
            <p:ph type="body" idx="4294967295"/>
          </p:nvPr>
        </p:nvSpPr>
        <p:spPr>
          <a:xfrm>
            <a:off x="389788" y="2216200"/>
            <a:ext cx="3618300" cy="9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Yeah Open Source !</a:t>
            </a:r>
            <a:endParaRPr/>
          </a:p>
          <a:p>
            <a:pPr marL="0" lvl="0" indent="0" algn="l" rtl="0">
              <a:spcBef>
                <a:spcPts val="1600"/>
              </a:spcBef>
              <a:spcAft>
                <a:spcPts val="1600"/>
              </a:spcAft>
              <a:buNone/>
            </a:pPr>
            <a:r>
              <a:rPr lang="en"/>
              <a:t>It’s available on </a:t>
            </a:r>
            <a:r>
              <a:rPr lang="en" u="sng">
                <a:solidFill>
                  <a:schemeClr val="hlink"/>
                </a:solidFill>
                <a:hlinkClick r:id="rId3"/>
              </a:rPr>
              <a:t>Github</a:t>
            </a:r>
            <a:endParaRPr u="sng"/>
          </a:p>
        </p:txBody>
      </p:sp>
      <p:pic>
        <p:nvPicPr>
          <p:cNvPr id="174" name="Google Shape;174;p23"/>
          <p:cNvPicPr preferRelativeResize="0"/>
          <p:nvPr/>
        </p:nvPicPr>
        <p:blipFill>
          <a:blip r:embed="rId4">
            <a:alphaModFix/>
          </a:blip>
          <a:stretch>
            <a:fillRect/>
          </a:stretch>
        </p:blipFill>
        <p:spPr>
          <a:xfrm>
            <a:off x="2548150" y="3173500"/>
            <a:ext cx="1374125" cy="137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HCL?</a:t>
            </a:r>
            <a:endParaRPr dirty="0"/>
          </a:p>
        </p:txBody>
      </p:sp>
      <p:sp>
        <p:nvSpPr>
          <p:cNvPr id="180" name="Google Shape;180;p24"/>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1" name="Google Shape;181;p24"/>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What’s HCL ?</a:t>
            </a:r>
            <a:endParaRPr>
              <a:solidFill>
                <a:schemeClr val="lt1"/>
              </a:solidFill>
            </a:endParaRPr>
          </a:p>
        </p:txBody>
      </p:sp>
      <p:sp>
        <p:nvSpPr>
          <p:cNvPr id="182" name="Google Shape;182;p24"/>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HashiCorp Configuration Language</a:t>
            </a:r>
            <a:endParaRPr b="1"/>
          </a:p>
          <a:p>
            <a:pPr marL="0" lvl="0" indent="0" algn="l" rtl="0">
              <a:spcBef>
                <a:spcPts val="800"/>
              </a:spcBef>
              <a:spcAft>
                <a:spcPts val="800"/>
              </a:spcAft>
              <a:buNone/>
            </a:pPr>
            <a:r>
              <a:rPr lang="en"/>
              <a:t>What it looks like, how does it work, why </a:t>
            </a:r>
            <a:endParaRPr/>
          </a:p>
        </p:txBody>
      </p:sp>
      <p:sp>
        <p:nvSpPr>
          <p:cNvPr id="183" name="Google Shape;183;p24"/>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4" name="Google Shape;184;p24"/>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Creating resources</a:t>
            </a:r>
            <a:endParaRPr>
              <a:solidFill>
                <a:schemeClr val="lt1"/>
              </a:solidFill>
            </a:endParaRPr>
          </a:p>
        </p:txBody>
      </p:sp>
      <p:sp>
        <p:nvSpPr>
          <p:cNvPr id="185" name="Google Shape;185;p24"/>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Creating things is good</a:t>
            </a:r>
            <a:endParaRPr b="1"/>
          </a:p>
          <a:p>
            <a:pPr marL="0" lvl="0" indent="0" algn="l" rtl="0">
              <a:spcBef>
                <a:spcPts val="800"/>
              </a:spcBef>
              <a:spcAft>
                <a:spcPts val="800"/>
              </a:spcAft>
              <a:buNone/>
            </a:pPr>
            <a:r>
              <a:rPr lang="en"/>
              <a:t>Let’s create virtual machines in the cloud for fun and profit</a:t>
            </a:r>
            <a:endParaRPr/>
          </a:p>
        </p:txBody>
      </p:sp>
      <p:sp>
        <p:nvSpPr>
          <p:cNvPr id="186" name="Google Shape;186;p24"/>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7" name="Google Shape;187;p24"/>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Edit existing resources</a:t>
            </a:r>
            <a:endParaRPr>
              <a:solidFill>
                <a:schemeClr val="lt1"/>
              </a:solidFill>
            </a:endParaRPr>
          </a:p>
        </p:txBody>
      </p:sp>
      <p:sp>
        <p:nvSpPr>
          <p:cNvPr id="188" name="Google Shape;188;p24"/>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Make things better</a:t>
            </a:r>
            <a:endParaRPr b="1"/>
          </a:p>
          <a:p>
            <a:pPr marL="0" lvl="0" indent="0" algn="l" rtl="0">
              <a:spcBef>
                <a:spcPts val="800"/>
              </a:spcBef>
              <a:spcAft>
                <a:spcPts val="800"/>
              </a:spcAft>
              <a:buNone/>
            </a:pPr>
            <a:r>
              <a:rPr lang="en"/>
              <a:t>If it’s not broken, break it and make it better</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861</Words>
  <Application>Microsoft Macintosh PowerPoint</Application>
  <PresentationFormat>On-screen Show (16:9)</PresentationFormat>
  <Paragraphs>80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Roboto</vt:lpstr>
      <vt:lpstr>Arial</vt:lpstr>
      <vt:lpstr>Geometric</vt:lpstr>
      <vt:lpstr>Terraform, Infrastructure As Code</vt:lpstr>
      <vt:lpstr>Agenda:</vt:lpstr>
      <vt:lpstr>Let’s talk about : Infrastructure as Code</vt:lpstr>
      <vt:lpstr>The Benefits</vt:lpstr>
      <vt:lpstr>PowerPoint Presentation</vt:lpstr>
      <vt:lpstr>Advantages of IaC</vt:lpstr>
      <vt:lpstr>What’s Terraform ?</vt:lpstr>
      <vt:lpstr>Terraform is :</vt:lpstr>
      <vt:lpstr>What is HCL?</vt:lpstr>
      <vt:lpstr>What makes Terraform, Awesome?</vt:lpstr>
      <vt:lpstr>What’s HCL (HashiCorp Configuration Language) ?</vt:lpstr>
      <vt:lpstr>What’s next?</vt:lpstr>
      <vt:lpstr>Some prerequisites</vt:lpstr>
      <vt:lpstr>Thank You !</vt:lpstr>
    </vt:vector>
  </TitlesOfParts>
  <Manager/>
  <Company>Mount Everest Consulting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Infrastructure As Code</dc:title>
  <dc:subject/>
  <dc:creator>Santosh Bhattarai</dc:creator>
  <cp:keywords/>
  <dc:description/>
  <cp:lastModifiedBy>Arshyam Khanzada</cp:lastModifiedBy>
  <cp:revision>4</cp:revision>
  <dcterms:modified xsi:type="dcterms:W3CDTF">2021-05-03T12:01:40Z</dcterms:modified>
  <cp:category/>
</cp:coreProperties>
</file>