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4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drivers\etc\hosts" TargetMode="External"/><Relationship Id="rId2" Type="http://schemas.openxmlformats.org/officeDocument/2006/relationships/hyperlink" Target="http://en.wikipedia.org/wiki/Hosts_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/etc/hosts" TargetMode="External"/><Relationship Id="rId4" Type="http://schemas.openxmlformats.org/officeDocument/2006/relationships/hyperlink" Target="/private/etc/hos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miserable+failure&amp;start=10" TargetMode="External"/><Relationship Id="rId2" Type="http://schemas.openxmlformats.org/officeDocument/2006/relationships/hyperlink" Target="http://www.textpad.com/download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Lesson 1-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The Internet and World Wide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Transmission Control Protocol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adds multiplexing, guaranteed message delivery on top of IP</a:t>
            </a:r>
          </a:p>
          <a:p>
            <a:pPr algn="just"/>
            <a:r>
              <a:rPr lang="en-US" b="1" dirty="0"/>
              <a:t>multiplexing</a:t>
            </a:r>
            <a:r>
              <a:rPr lang="en-US" dirty="0"/>
              <a:t>: multiple programs using the same IP address</a:t>
            </a:r>
          </a:p>
          <a:p>
            <a:pPr lvl="1" algn="just"/>
            <a:r>
              <a:rPr lang="en-US" b="1" dirty="0"/>
              <a:t>port</a:t>
            </a:r>
            <a:r>
              <a:rPr lang="en-US" dirty="0"/>
              <a:t>: a number given to each program or service</a:t>
            </a:r>
          </a:p>
          <a:p>
            <a:pPr lvl="1" algn="just"/>
            <a:r>
              <a:rPr lang="en-US" dirty="0"/>
              <a:t>port 80: web browser (port 443 for secure browsing)</a:t>
            </a:r>
          </a:p>
          <a:p>
            <a:pPr lvl="1" algn="just"/>
            <a:r>
              <a:rPr lang="en-US" dirty="0"/>
              <a:t>port 25: email</a:t>
            </a:r>
          </a:p>
          <a:p>
            <a:pPr lvl="1" algn="just"/>
            <a:r>
              <a:rPr lang="en-US" dirty="0"/>
              <a:t>port 22: </a:t>
            </a:r>
            <a:r>
              <a:rPr lang="en-US" dirty="0" err="1"/>
              <a:t>ssh</a:t>
            </a:r>
            <a:endParaRPr lang="en-US" dirty="0"/>
          </a:p>
          <a:p>
            <a:pPr lvl="1" algn="just"/>
            <a:r>
              <a:rPr lang="en-US" dirty="0"/>
              <a:t>port 5190: AOL Instant Messenger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/>
              <a:t>programs (games, streaming media programs) use simpler </a:t>
            </a:r>
            <a:r>
              <a:rPr lang="en-US" dirty="0" smtClean="0"/>
              <a:t>UDP</a:t>
            </a:r>
            <a:r>
              <a:rPr lang="en-US" dirty="0"/>
              <a:t> protocol instead of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World Wide Web (WWW)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Web servers and browsers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server: software that listens for web page requests</a:t>
            </a:r>
          </a:p>
          <a:p>
            <a:pPr lvl="1"/>
            <a:r>
              <a:rPr lang="en-US" dirty="0"/>
              <a:t>Apache</a:t>
            </a:r>
          </a:p>
          <a:p>
            <a:pPr lvl="1"/>
            <a:r>
              <a:rPr lang="en-US" dirty="0"/>
              <a:t>Microsoft Internet Information Server (IIS) (part of Windows)</a:t>
            </a:r>
          </a:p>
          <a:p>
            <a:r>
              <a:rPr lang="en-US" dirty="0"/>
              <a:t>web browser: fetches/displays documents from web servers Firefox web browser</a:t>
            </a:r>
          </a:p>
          <a:p>
            <a:pPr lvl="1"/>
            <a:r>
              <a:rPr lang="en-US" dirty="0"/>
              <a:t>Mozilla Firefox</a:t>
            </a:r>
          </a:p>
          <a:p>
            <a:pPr lvl="1"/>
            <a:r>
              <a:rPr lang="en-US" dirty="0"/>
              <a:t>Microsoft Internet Explorer (IE)</a:t>
            </a:r>
          </a:p>
          <a:p>
            <a:pPr lvl="1"/>
            <a:r>
              <a:rPr lang="en-US" dirty="0"/>
              <a:t>Apple Safari</a:t>
            </a:r>
          </a:p>
          <a:p>
            <a:pPr lvl="1"/>
            <a:r>
              <a:rPr lang="en-US" dirty="0"/>
              <a:t>Google Chrome</a:t>
            </a:r>
          </a:p>
          <a:p>
            <a:pPr lvl="1"/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21301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Domain Name System (DNS)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servers that map written names to IP addresses</a:t>
            </a:r>
          </a:p>
          <a:p>
            <a:pPr lvl="1"/>
            <a:r>
              <a:rPr lang="en-US" dirty="0"/>
              <a:t>Example: www.cs.washington.edu → 128.208.3.88</a:t>
            </a:r>
          </a:p>
          <a:p>
            <a:r>
              <a:rPr lang="en-US" dirty="0"/>
              <a:t>many systems maintain a local cache called a </a:t>
            </a:r>
            <a:r>
              <a:rPr lang="en-US" dirty="0">
                <a:hlinkClick r:id="rId2"/>
              </a:rPr>
              <a:t>hosts file</a:t>
            </a:r>
            <a:endParaRPr lang="en-US" dirty="0"/>
          </a:p>
          <a:p>
            <a:pPr lvl="1"/>
            <a:r>
              <a:rPr lang="en-US" dirty="0"/>
              <a:t>Windows: </a:t>
            </a:r>
            <a:r>
              <a:rPr lang="en-US" dirty="0">
                <a:hlinkClick r:id="rId3"/>
              </a:rPr>
              <a:t>C:\Windows\system32\drivers\etc\hosts</a:t>
            </a:r>
            <a:endParaRPr lang="en-US" dirty="0"/>
          </a:p>
          <a:p>
            <a:pPr lvl="1"/>
            <a:r>
              <a:rPr lang="en-US" dirty="0"/>
              <a:t>Mac: </a:t>
            </a:r>
            <a:r>
              <a:rPr lang="en-US" dirty="0">
                <a:hlinkClick r:id="rId4"/>
              </a:rPr>
              <a:t>/private/</a:t>
            </a:r>
            <a:r>
              <a:rPr lang="en-US" dirty="0" err="1">
                <a:hlinkClick r:id="rId4"/>
              </a:rPr>
              <a:t>etc</a:t>
            </a:r>
            <a:r>
              <a:rPr lang="en-US" dirty="0">
                <a:hlinkClick r:id="rId4"/>
              </a:rPr>
              <a:t>/hosts</a:t>
            </a:r>
            <a:endParaRPr lang="en-US" dirty="0"/>
          </a:p>
          <a:p>
            <a:pPr lvl="1"/>
            <a:r>
              <a:rPr lang="en-US" dirty="0"/>
              <a:t>Linux: 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etc</a:t>
            </a:r>
            <a:r>
              <a:rPr lang="en-US" dirty="0">
                <a:hlinkClick r:id="rId5"/>
              </a:rPr>
              <a:t>/hosts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Uniform Resource Locator (URL)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for the location of a document on a web site</a:t>
            </a:r>
          </a:p>
          <a:p>
            <a:r>
              <a:rPr lang="en-US" dirty="0"/>
              <a:t>a basic URL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upon entering this URL into the browser, it would:</a:t>
            </a:r>
          </a:p>
          <a:p>
            <a:pPr lvl="1"/>
            <a:r>
              <a:rPr lang="en-US" dirty="0"/>
              <a:t>ask the DNS server for the IP address of www.aw-bc.com</a:t>
            </a:r>
          </a:p>
          <a:p>
            <a:pPr lvl="1"/>
            <a:r>
              <a:rPr lang="en-US" dirty="0"/>
              <a:t>connect to that IP address at port 80</a:t>
            </a:r>
          </a:p>
          <a:p>
            <a:pPr lvl="1"/>
            <a:r>
              <a:rPr lang="en-US" dirty="0"/>
              <a:t>ask the server to GET /info/</a:t>
            </a:r>
            <a:r>
              <a:rPr lang="en-US" dirty="0" err="1"/>
              <a:t>regesstepp</a:t>
            </a:r>
            <a:r>
              <a:rPr lang="en-US" dirty="0"/>
              <a:t>/index.html</a:t>
            </a:r>
          </a:p>
          <a:p>
            <a:pPr lvl="1"/>
            <a:r>
              <a:rPr lang="en-US" dirty="0"/>
              <a:t>display the resulting page on the screen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269" y="2694091"/>
            <a:ext cx="6438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43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advanced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anchor</a:t>
            </a:r>
            <a:r>
              <a:rPr lang="en-US" dirty="0"/>
              <a:t>: jumps to a given section of a web page</a:t>
            </a:r>
            <a:r>
              <a:rPr lang="en-US" dirty="0">
                <a:hlinkClick r:id="rId2"/>
              </a:rPr>
              <a:t>http://www.textpad.com/download/index.html</a:t>
            </a:r>
            <a:r>
              <a:rPr lang="en-US" b="1" dirty="0">
                <a:hlinkClick r:id="rId2"/>
              </a:rPr>
              <a:t>#downloads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fetches index.html then jumps down to part of the page labeled downloads</a:t>
            </a:r>
          </a:p>
          <a:p>
            <a:r>
              <a:rPr lang="en-US" b="1" dirty="0"/>
              <a:t>port</a:t>
            </a:r>
            <a:r>
              <a:rPr lang="en-US" dirty="0"/>
              <a:t>: for web servers on ports other than the default 80http://www.cs.washington.edu</a:t>
            </a:r>
            <a:r>
              <a:rPr lang="en-US" b="1" dirty="0"/>
              <a:t>:8080</a:t>
            </a:r>
            <a:r>
              <a:rPr lang="en-US" dirty="0"/>
              <a:t>/secret/money.txt </a:t>
            </a:r>
          </a:p>
          <a:p>
            <a:r>
              <a:rPr lang="en-US" b="1" dirty="0"/>
              <a:t>query string</a:t>
            </a:r>
            <a:r>
              <a:rPr lang="en-US" dirty="0"/>
              <a:t>: a set of parameters passed to a web program</a:t>
            </a:r>
            <a:r>
              <a:rPr lang="en-US" dirty="0">
                <a:hlinkClick r:id="rId3"/>
              </a:rPr>
              <a:t>http://www.google.com/search</a:t>
            </a:r>
            <a:r>
              <a:rPr lang="en-US" b="1" dirty="0">
                <a:hlinkClick r:id="rId3"/>
              </a:rPr>
              <a:t>?q=miserable+failure&amp;start=10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parameter q is set to "</a:t>
            </a:r>
            <a:r>
              <a:rPr lang="en-US" dirty="0" err="1"/>
              <a:t>miserable+failure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parameter start is set to 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0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Hypertext Transport Protocol (HTTP)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set of commands understood by a web server and sent from a browser</a:t>
            </a:r>
          </a:p>
          <a:p>
            <a:r>
              <a:rPr lang="en-US" dirty="0"/>
              <a:t>some HTTP commands (your browser sends these internally):</a:t>
            </a:r>
          </a:p>
          <a:p>
            <a:pPr lvl="1"/>
            <a:r>
              <a:rPr lang="en-US" dirty="0"/>
              <a:t>GET  </a:t>
            </a:r>
            <a:r>
              <a:rPr lang="en-US" b="1" dirty="0"/>
              <a:t>filename</a:t>
            </a:r>
            <a:r>
              <a:rPr lang="en-US" dirty="0"/>
              <a:t> : download</a:t>
            </a:r>
          </a:p>
          <a:p>
            <a:pPr lvl="1"/>
            <a:r>
              <a:rPr lang="en-US" dirty="0"/>
              <a:t>POST </a:t>
            </a:r>
            <a:r>
              <a:rPr lang="en-US" b="1" dirty="0"/>
              <a:t>filename</a:t>
            </a:r>
            <a:r>
              <a:rPr lang="en-US" dirty="0"/>
              <a:t> : send a web form response</a:t>
            </a:r>
          </a:p>
          <a:p>
            <a:pPr lvl="1"/>
            <a:r>
              <a:rPr lang="en-US" dirty="0"/>
              <a:t>PUT  </a:t>
            </a:r>
            <a:r>
              <a:rPr lang="en-US" b="1" dirty="0"/>
              <a:t>filename</a:t>
            </a:r>
            <a:r>
              <a:rPr lang="en-US" dirty="0"/>
              <a:t> : 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error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something goes wrong, the web server returns a special "error code" number to the browser, possibly followed by an HTML document</a:t>
            </a:r>
          </a:p>
          <a:p>
            <a:r>
              <a:rPr lang="en-US" dirty="0"/>
              <a:t>common error codes: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98850"/>
              </p:ext>
            </p:extLst>
          </p:nvPr>
        </p:nvGraphicFramePr>
        <p:xfrm>
          <a:off x="2690750" y="3709755"/>
          <a:ext cx="6096989" cy="2168532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593395"/>
                <a:gridCol w="4503594"/>
              </a:tblGrid>
              <a:tr h="3614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marL="95250" marR="95250" marT="38100" marB="38100"/>
                </a:tc>
              </a:tr>
              <a:tr h="3614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200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OK</a:t>
                      </a:r>
                    </a:p>
                  </a:txBody>
                  <a:tcPr marL="95250" marR="95250" marT="38100" marB="38100"/>
                </a:tc>
              </a:tr>
              <a:tr h="36142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301-303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page has moved (permanently or temporarily)</a:t>
                      </a:r>
                    </a:p>
                  </a:txBody>
                  <a:tcPr marL="95250" marR="95250" marT="38100" marB="38100"/>
                </a:tc>
              </a:tr>
              <a:tr h="3614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403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you are forbidden to access this page</a:t>
                      </a:r>
                    </a:p>
                  </a:txBody>
                  <a:tcPr marL="95250" marR="95250" marT="38100" marB="38100"/>
                </a:tc>
              </a:tr>
              <a:tr h="3614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404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page not found</a:t>
                      </a:r>
                    </a:p>
                  </a:txBody>
                  <a:tcPr marL="95250" marR="95250" marT="38100" marB="38100"/>
                </a:tc>
              </a:tr>
              <a:tr h="3614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internal server error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49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Internet </a:t>
            </a:r>
            <a:r>
              <a:rPr lang="en-US" dirty="0" smtClean="0">
                <a:solidFill>
                  <a:schemeClr val="accent1"/>
                </a:solidFill>
              </a:rPr>
              <a:t>media </a:t>
            </a:r>
            <a:r>
              <a:rPr lang="en-US" dirty="0">
                <a:solidFill>
                  <a:schemeClr val="accent1"/>
                </a:solidFill>
              </a:rPr>
              <a:t>("MIME")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MIME-Multipurpose Internet Mail Extension</a:t>
            </a:r>
          </a:p>
          <a:p>
            <a:r>
              <a:rPr lang="en-US" dirty="0" smtClean="0"/>
              <a:t>sometimes </a:t>
            </a:r>
            <a:r>
              <a:rPr lang="en-US" dirty="0"/>
              <a:t>when including resources in a page (style sheet, icon, multimedia </a:t>
            </a:r>
            <a:r>
              <a:rPr lang="en-US" dirty="0" smtClean="0"/>
              <a:t>object</a:t>
            </a:r>
            <a:r>
              <a:rPr lang="en-US" dirty="0"/>
              <a:t>), we specify their type of </a:t>
            </a:r>
            <a:r>
              <a:rPr lang="en-US" dirty="0" smtClean="0"/>
              <a:t>data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80984"/>
              </p:ext>
            </p:extLst>
          </p:nvPr>
        </p:nvGraphicFramePr>
        <p:xfrm>
          <a:off x="3348842" y="3534495"/>
          <a:ext cx="5201392" cy="2616922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600696"/>
                <a:gridCol w="2600696"/>
              </a:tblGrid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MIME type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file extension</a:t>
                      </a:r>
                    </a:p>
                  </a:txBody>
                  <a:tcPr marL="95250" marR="95250" marT="38100" marB="38100"/>
                </a:tc>
              </a:tr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text/html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.html</a:t>
                      </a:r>
                    </a:p>
                  </a:txBody>
                  <a:tcPr marL="95250" marR="95250" marT="38100" marB="38100"/>
                </a:tc>
              </a:tr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text/plain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.txt</a:t>
                      </a:r>
                    </a:p>
                  </a:txBody>
                  <a:tcPr marL="95250" marR="95250" marT="38100" marB="38100"/>
                </a:tc>
              </a:tr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image/gif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.gif</a:t>
                      </a:r>
                    </a:p>
                  </a:txBody>
                  <a:tcPr marL="95250" marR="95250" marT="38100" marB="38100"/>
                </a:tc>
              </a:tr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image/jpeg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.jpg</a:t>
                      </a:r>
                    </a:p>
                  </a:txBody>
                  <a:tcPr marL="95250" marR="95250" marT="38100" marB="38100"/>
                </a:tc>
              </a:tr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video/quicktime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.mov</a:t>
                      </a:r>
                    </a:p>
                  </a:txBody>
                  <a:tcPr marL="95250" marR="95250" marT="38100" marB="38100"/>
                </a:tc>
              </a:tr>
              <a:tr h="37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application/octet-stream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.exe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774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Internet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Internet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connection of computer networks using the Internet Protocol (IP)</a:t>
            </a:r>
          </a:p>
          <a:p>
            <a:r>
              <a:rPr lang="en-US" dirty="0"/>
              <a:t>What's the difference between the Internet and the World Wide Web (WWW)?</a:t>
            </a:r>
          </a:p>
          <a:p>
            <a:endParaRPr lang="en-US" dirty="0"/>
          </a:p>
        </p:txBody>
      </p:sp>
      <p:pic>
        <p:nvPicPr>
          <p:cNvPr id="1026" name="Picture 2" descr="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67" y="1453738"/>
            <a:ext cx="3581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2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Brief </a:t>
            </a:r>
            <a:r>
              <a:rPr lang="en-US" dirty="0" smtClean="0">
                <a:solidFill>
                  <a:schemeClr val="accent1"/>
                </a:solidFill>
              </a:rPr>
              <a:t>history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began as a US Department of Defense network called ARPANET (1960s-70s)</a:t>
            </a:r>
          </a:p>
          <a:p>
            <a:pPr algn="just"/>
            <a:r>
              <a:rPr lang="en-US" dirty="0"/>
              <a:t>initial services: electronic mail, file transfer</a:t>
            </a:r>
          </a:p>
          <a:p>
            <a:pPr algn="just"/>
            <a:r>
              <a:rPr lang="en-US" dirty="0"/>
              <a:t>opened to commercial interests in late 80s</a:t>
            </a:r>
          </a:p>
          <a:p>
            <a:pPr algn="just"/>
            <a:r>
              <a:rPr lang="en-US" dirty="0"/>
              <a:t>WWW created in 1989-91 by Tim Berners-Lee</a:t>
            </a:r>
          </a:p>
          <a:p>
            <a:pPr algn="just"/>
            <a:r>
              <a:rPr lang="en-US" dirty="0"/>
              <a:t>popular web browsers released: Netscape 1994, IE 1995</a:t>
            </a:r>
          </a:p>
          <a:p>
            <a:pPr algn="just"/>
            <a:r>
              <a:rPr lang="en-US" dirty="0"/>
              <a:t>Amazon.com opens in 1995; Google January </a:t>
            </a:r>
            <a:r>
              <a:rPr lang="en-US" dirty="0" smtClean="0"/>
              <a:t>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aspects of the </a:t>
            </a:r>
            <a:r>
              <a:rPr lang="en-US" dirty="0" smtClean="0">
                <a:solidFill>
                  <a:schemeClr val="accent1"/>
                </a:solidFill>
              </a:rPr>
              <a:t>internet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subnetworks</a:t>
            </a:r>
            <a:r>
              <a:rPr lang="en-US" dirty="0"/>
              <a:t> can stand on their own</a:t>
            </a:r>
          </a:p>
          <a:p>
            <a:r>
              <a:rPr lang="en-US" dirty="0"/>
              <a:t>computers can dynamically join and leave the network</a:t>
            </a:r>
          </a:p>
          <a:p>
            <a:r>
              <a:rPr lang="en-US" dirty="0"/>
              <a:t>built on open standards; anyone can create a new internet device</a:t>
            </a:r>
          </a:p>
          <a:p>
            <a:r>
              <a:rPr lang="en-US" dirty="0"/>
              <a:t>lack of centralized control (mostly)</a:t>
            </a:r>
          </a:p>
          <a:p>
            <a:r>
              <a:rPr lang="en-US" dirty="0"/>
              <a:t>everyone can use it with simple, commonly available software</a:t>
            </a:r>
          </a:p>
        </p:txBody>
      </p:sp>
    </p:spTree>
    <p:extLst>
      <p:ext uri="{BB962C8B-B14F-4D97-AF65-F5344CB8AC3E}">
        <p14:creationId xmlns:p14="http://schemas.microsoft.com/office/powerpoint/2010/main" val="180494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People and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Engineering Task Force (IETF): internet protocol standards</a:t>
            </a:r>
          </a:p>
          <a:p>
            <a:r>
              <a:rPr lang="en-US" dirty="0"/>
              <a:t>Internet Corporation for Assigned Names and Numbers (ICANN): </a:t>
            </a:r>
            <a:r>
              <a:rPr lang="en-US" dirty="0" smtClean="0"/>
              <a:t>decides </a:t>
            </a:r>
            <a:r>
              <a:rPr lang="en-US" dirty="0"/>
              <a:t>top-level domain names</a:t>
            </a:r>
          </a:p>
          <a:p>
            <a:r>
              <a:rPr lang="en-US" dirty="0"/>
              <a:t>World Wide Web Consortium (W3C): web standards</a:t>
            </a:r>
          </a:p>
        </p:txBody>
      </p:sp>
      <p:pic>
        <p:nvPicPr>
          <p:cNvPr id="2050" name="Picture 2" descr="IET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4224667"/>
            <a:ext cx="18383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A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82" y="4091318"/>
            <a:ext cx="16954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81" y="4548517"/>
            <a:ext cx="30003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internet uses a layered hardware/software architecture (also called the "</a:t>
            </a:r>
            <a:r>
              <a:rPr lang="en-US" dirty="0" smtClean="0"/>
              <a:t>OSI(Open System Interconnection) </a:t>
            </a:r>
            <a:r>
              <a:rPr lang="en-US" dirty="0"/>
              <a:t>model"):</a:t>
            </a:r>
          </a:p>
          <a:p>
            <a:pPr algn="just"/>
            <a:r>
              <a:rPr lang="en-US" i="1" dirty="0"/>
              <a:t>physical layer</a:t>
            </a:r>
            <a:r>
              <a:rPr lang="en-US" dirty="0"/>
              <a:t> : devices such as </a:t>
            </a:r>
            <a:r>
              <a:rPr lang="en-US" dirty="0" err="1"/>
              <a:t>ethernet</a:t>
            </a:r>
            <a:r>
              <a:rPr lang="en-US" dirty="0"/>
              <a:t>, coaxial cables, fiber-optic lines, modems</a:t>
            </a:r>
          </a:p>
          <a:p>
            <a:pPr algn="just"/>
            <a:r>
              <a:rPr lang="en-US" i="1" dirty="0"/>
              <a:t>data link layer</a:t>
            </a:r>
            <a:r>
              <a:rPr lang="en-US" dirty="0"/>
              <a:t> : basic hardware protocols (</a:t>
            </a:r>
            <a:r>
              <a:rPr lang="en-US" dirty="0" err="1"/>
              <a:t>ethernet</a:t>
            </a:r>
            <a:r>
              <a:rPr lang="en-US" dirty="0"/>
              <a:t>, </a:t>
            </a:r>
            <a:r>
              <a:rPr lang="en-US" dirty="0" err="1"/>
              <a:t>wifi</a:t>
            </a:r>
            <a:r>
              <a:rPr lang="en-US" dirty="0"/>
              <a:t>, DSL PPP)</a:t>
            </a:r>
          </a:p>
          <a:p>
            <a:pPr algn="just"/>
            <a:r>
              <a:rPr lang="en-US" i="1" dirty="0"/>
              <a:t>network / internet layer</a:t>
            </a:r>
            <a:r>
              <a:rPr lang="en-US" dirty="0"/>
              <a:t> : basic software protocol (IP)</a:t>
            </a:r>
          </a:p>
          <a:p>
            <a:pPr algn="just"/>
            <a:r>
              <a:rPr lang="en-US" i="1" dirty="0"/>
              <a:t>transport layer</a:t>
            </a:r>
            <a:r>
              <a:rPr lang="en-US" dirty="0"/>
              <a:t> : adds reliability to network layer (TCP, UDP)</a:t>
            </a:r>
          </a:p>
          <a:p>
            <a:pPr algn="just"/>
            <a:r>
              <a:rPr lang="en-US" i="1" dirty="0"/>
              <a:t>application layer</a:t>
            </a:r>
            <a:r>
              <a:rPr lang="en-US" dirty="0"/>
              <a:t> : implements specific communication for each kind of program (HTTP, POP3/IMAP, SSH, FTP)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Layered </a:t>
            </a:r>
            <a:r>
              <a:rPr lang="en-US" dirty="0" smtClean="0">
                <a:solidFill>
                  <a:schemeClr val="accent1"/>
                </a:solidFill>
              </a:rPr>
              <a:t>architecture (Cont.)</a:t>
            </a:r>
            <a:endParaRPr lang="en-US" dirty="0"/>
          </a:p>
        </p:txBody>
      </p:sp>
      <p:pic>
        <p:nvPicPr>
          <p:cNvPr id="3074" name="Picture 2" descr="OSI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75" y="1671515"/>
            <a:ext cx="4414734" cy="51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1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Internet Protocol (IP)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simple protocol for attempting to send data between two computers</a:t>
            </a:r>
          </a:p>
          <a:p>
            <a:pPr algn="just"/>
            <a:r>
              <a:rPr lang="en-US" dirty="0"/>
              <a:t>each device has a 32-bit IP address written as four 8-bit numbers (0-255)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out your internet IP address: whatismyip.com</a:t>
            </a:r>
          </a:p>
          <a:p>
            <a:pPr algn="just"/>
            <a:r>
              <a:rPr lang="en-US" dirty="0"/>
              <a:t>find out your local IP address</a:t>
            </a:r>
            <a:r>
              <a:rPr lang="en-US" dirty="0" smtClean="0"/>
              <a:t>: in </a:t>
            </a:r>
            <a:r>
              <a:rPr lang="en-US" dirty="0"/>
              <a:t>a terminal, type: </a:t>
            </a:r>
            <a:r>
              <a:rPr lang="en-US" dirty="0" err="1"/>
              <a:t>ipconfig</a:t>
            </a:r>
            <a:r>
              <a:rPr lang="en-US" dirty="0"/>
              <a:t> (Windows) or </a:t>
            </a:r>
            <a:r>
              <a:rPr lang="en-US" dirty="0" err="1"/>
              <a:t>ifconfig</a:t>
            </a:r>
            <a:r>
              <a:rPr lang="en-US" dirty="0"/>
              <a:t> (Mac/Linux)</a:t>
            </a:r>
          </a:p>
        </p:txBody>
      </p:sp>
      <p:pic>
        <p:nvPicPr>
          <p:cNvPr id="4098" name="Picture 2" descr="IP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80" y="3235771"/>
            <a:ext cx="5386778" cy="161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617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Lesson 1-  The Internet and World Wide Web</vt:lpstr>
      <vt:lpstr>The Internet</vt:lpstr>
      <vt:lpstr>The Internet</vt:lpstr>
      <vt:lpstr>Brief history</vt:lpstr>
      <vt:lpstr>Key aspects of the internet</vt:lpstr>
      <vt:lpstr>People and organizations</vt:lpstr>
      <vt:lpstr>Layered architecture</vt:lpstr>
      <vt:lpstr>Layered architecture (Cont.)</vt:lpstr>
      <vt:lpstr>Internet Protocol (IP)</vt:lpstr>
      <vt:lpstr>Transmission Control Protocol (TCP)</vt:lpstr>
      <vt:lpstr>The World Wide Web (WWW)</vt:lpstr>
      <vt:lpstr>Web servers and browsers</vt:lpstr>
      <vt:lpstr>Domain Name System (DNS) </vt:lpstr>
      <vt:lpstr>Uniform Resource Locator (URL)</vt:lpstr>
      <vt:lpstr>More advanced URLs</vt:lpstr>
      <vt:lpstr>Hypertext Transport Protocol (HTTP) </vt:lpstr>
      <vt:lpstr>HTTP error codes</vt:lpstr>
      <vt:lpstr>Internet media ("MIME") types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lab01</cp:lastModifiedBy>
  <cp:revision>170</cp:revision>
  <dcterms:created xsi:type="dcterms:W3CDTF">2014-04-24T13:21:50Z</dcterms:created>
  <dcterms:modified xsi:type="dcterms:W3CDTF">2015-09-09T08:52:35Z</dcterms:modified>
</cp:coreProperties>
</file>