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375" r:id="rId3"/>
    <p:sldId id="346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86" r:id="rId24"/>
    <p:sldId id="387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1" r:id="rId36"/>
    <p:sldId id="402" r:id="rId37"/>
    <p:sldId id="374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8" r:id="rId49"/>
    <p:sldId id="389" r:id="rId50"/>
    <p:sldId id="35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2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" TargetMode="External"/><Relationship Id="rId2" Type="http://schemas.openxmlformats.org/officeDocument/2006/relationships/hyperlink" Target="http://imdb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en.wikipedia.org/wiki/Unicod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xhtml/xhtml_html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fu.ca/CC/165/sbrown1/wdgxhtml10/inline.html" TargetMode="External"/><Relationship Id="rId2" Type="http://schemas.openxmlformats.org/officeDocument/2006/relationships/hyperlink" Target="http://htmlhelp.com/reference/html40/bloc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Lesson 2-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 HTML/CSS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" name="Picture 4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098" y="0"/>
            <a:ext cx="2226902" cy="1370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2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about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tags can contain additional information called </a:t>
            </a:r>
            <a:r>
              <a:rPr lang="en-US" b="1" dirty="0"/>
              <a:t>attributes</a:t>
            </a:r>
            <a:endParaRPr lang="en-US" dirty="0"/>
          </a:p>
          <a:p>
            <a:pPr lvl="1"/>
            <a:r>
              <a:rPr lang="en-US" dirty="0"/>
              <a:t>syntax: &lt;</a:t>
            </a:r>
            <a:r>
              <a:rPr lang="en-US" i="1" dirty="0"/>
              <a:t>element</a:t>
            </a:r>
            <a:r>
              <a:rPr lang="en-US" dirty="0"/>
              <a:t> </a:t>
            </a:r>
            <a:r>
              <a:rPr lang="en-US" i="1" dirty="0"/>
              <a:t>attribute</a:t>
            </a:r>
            <a:r>
              <a:rPr lang="en-US" dirty="0"/>
              <a:t>="</a:t>
            </a:r>
            <a:r>
              <a:rPr lang="en-US" i="1" dirty="0"/>
              <a:t>value</a:t>
            </a:r>
            <a:r>
              <a:rPr lang="en-US" dirty="0"/>
              <a:t>" </a:t>
            </a:r>
            <a:r>
              <a:rPr lang="en-US" i="1" dirty="0"/>
              <a:t>attribute</a:t>
            </a:r>
            <a:r>
              <a:rPr lang="en-US" dirty="0"/>
              <a:t>="</a:t>
            </a:r>
            <a:r>
              <a:rPr lang="en-US" i="1" dirty="0"/>
              <a:t>value</a:t>
            </a:r>
            <a:r>
              <a:rPr lang="en-US" dirty="0"/>
              <a:t>"&gt; </a:t>
            </a:r>
            <a:r>
              <a:rPr lang="en-US" i="1" dirty="0"/>
              <a:t>content</a:t>
            </a:r>
            <a:r>
              <a:rPr lang="en-US" dirty="0"/>
              <a:t> &lt;/</a:t>
            </a:r>
            <a:r>
              <a:rPr lang="en-US" i="1" dirty="0"/>
              <a:t>element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example: &lt;a </a:t>
            </a:r>
            <a:r>
              <a:rPr lang="en-US" b="1" dirty="0" err="1"/>
              <a:t>href</a:t>
            </a:r>
            <a:r>
              <a:rPr lang="en-US" b="1" dirty="0"/>
              <a:t>="page2.html"</a:t>
            </a:r>
            <a:r>
              <a:rPr lang="en-US" dirty="0"/>
              <a:t>&gt;Next page&lt;/a&gt;</a:t>
            </a:r>
          </a:p>
          <a:p>
            <a:r>
              <a:rPr lang="en-US" dirty="0"/>
              <a:t>some tags don't contain content; can be opened and closed in one tag</a:t>
            </a:r>
          </a:p>
          <a:p>
            <a:pPr lvl="1"/>
            <a:r>
              <a:rPr lang="en-US" dirty="0"/>
              <a:t>syntax: &lt;</a:t>
            </a:r>
            <a:r>
              <a:rPr lang="en-US" i="1" dirty="0"/>
              <a:t>element</a:t>
            </a:r>
            <a:r>
              <a:rPr lang="en-US" dirty="0"/>
              <a:t> </a:t>
            </a:r>
            <a:r>
              <a:rPr lang="en-US" i="1" dirty="0"/>
              <a:t>attribute</a:t>
            </a:r>
            <a:r>
              <a:rPr lang="en-US" dirty="0"/>
              <a:t>="</a:t>
            </a:r>
            <a:r>
              <a:rPr lang="en-US" i="1" dirty="0"/>
              <a:t>value</a:t>
            </a:r>
            <a:r>
              <a:rPr lang="en-US" dirty="0"/>
              <a:t>" </a:t>
            </a:r>
            <a:r>
              <a:rPr lang="en-US" i="1" dirty="0"/>
              <a:t>attribute</a:t>
            </a:r>
            <a:r>
              <a:rPr lang="en-US" dirty="0"/>
              <a:t>="</a:t>
            </a:r>
            <a:r>
              <a:rPr lang="en-US" i="1" dirty="0"/>
              <a:t>value</a:t>
            </a:r>
            <a:r>
              <a:rPr lang="en-US" dirty="0"/>
              <a:t>" /&gt;</a:t>
            </a:r>
          </a:p>
          <a:p>
            <a:pPr lvl="1"/>
            <a:r>
              <a:rPr lang="en-US" dirty="0"/>
              <a:t>example: &lt;</a:t>
            </a:r>
            <a:r>
              <a:rPr lang="en-US" dirty="0" err="1"/>
              <a:t>hr</a:t>
            </a:r>
            <a:r>
              <a:rPr lang="en-US" dirty="0"/>
              <a:t> </a:t>
            </a:r>
            <a:r>
              <a:rPr lang="en-US" b="1" dirty="0"/>
              <a:t>/&gt;</a:t>
            </a:r>
            <a:endParaRPr lang="en-US" dirty="0"/>
          </a:p>
          <a:p>
            <a:pPr lvl="1"/>
            <a:r>
              <a:rPr lang="en-US" dirty="0"/>
              <a:t>example: 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="bunny.jpg" alt="pic from Easter" </a:t>
            </a:r>
            <a:r>
              <a:rPr lang="en-US" b="1" dirty="0"/>
              <a:t>/&gt;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2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Links: &lt;a&gt;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links, or "anchors", to other pages (inline</a:t>
            </a:r>
            <a:r>
              <a:rPr lang="en-US" i="1" dirty="0" smtClean="0"/>
              <a:t>)</a:t>
            </a:r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/>
              <a:t>uses the </a:t>
            </a:r>
            <a:r>
              <a:rPr lang="en-US" dirty="0" err="1"/>
              <a:t>href</a:t>
            </a:r>
            <a:r>
              <a:rPr lang="en-US" dirty="0"/>
              <a:t> attribute to specify the destination URL</a:t>
            </a:r>
          </a:p>
          <a:p>
            <a:pPr lvl="1"/>
            <a:r>
              <a:rPr lang="en-US" dirty="0"/>
              <a:t>can be </a:t>
            </a:r>
            <a:r>
              <a:rPr lang="en-US" b="1" dirty="0"/>
              <a:t>absolute</a:t>
            </a:r>
            <a:r>
              <a:rPr lang="en-US" dirty="0"/>
              <a:t> (to another web site) or </a:t>
            </a:r>
            <a:r>
              <a:rPr lang="en-US" b="1" dirty="0"/>
              <a:t>relative</a:t>
            </a:r>
            <a:r>
              <a:rPr lang="en-US" dirty="0"/>
              <a:t> (to another page on this site)</a:t>
            </a:r>
          </a:p>
          <a:p>
            <a:r>
              <a:rPr lang="en-US" dirty="0"/>
              <a:t>anchors are inline elements; must be placed in a block element such as p or </a:t>
            </a:r>
            <a:r>
              <a:rPr lang="en-US" dirty="0" smtClean="0"/>
              <a:t>h1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43763"/>
            <a:ext cx="112109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06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Images: &lt;</a:t>
            </a:r>
            <a:r>
              <a:rPr lang="en-US" dirty="0" err="1">
                <a:solidFill>
                  <a:schemeClr val="accent1"/>
                </a:solidFill>
              </a:rPr>
              <a:t>img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inserts a graphical image into the page (inline</a:t>
            </a:r>
            <a:r>
              <a:rPr lang="en-US" i="1" dirty="0" smtClean="0"/>
              <a:t>)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/>
              <a:t>the </a:t>
            </a:r>
            <a:r>
              <a:rPr lang="en-US" dirty="0" err="1"/>
              <a:t>src</a:t>
            </a:r>
            <a:r>
              <a:rPr lang="en-US" dirty="0"/>
              <a:t> attribute specifies the image URL</a:t>
            </a:r>
          </a:p>
          <a:p>
            <a:r>
              <a:rPr lang="en-US" dirty="0"/>
              <a:t>XHTML also requires an alt attribute describing the image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214563"/>
            <a:ext cx="112490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63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about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placed inside an a anchor, the image will become a link</a:t>
            </a:r>
          </a:p>
          <a:p>
            <a:r>
              <a:rPr lang="en-US" dirty="0"/>
              <a:t>the title attribute specifies an optional tooltip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138363"/>
            <a:ext cx="112299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20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Line break: &lt;</a:t>
            </a:r>
            <a:r>
              <a:rPr lang="en-US" dirty="0" err="1">
                <a:solidFill>
                  <a:schemeClr val="accent1"/>
                </a:solidFill>
              </a:rPr>
              <a:t>br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forces a line break in the middle of a block element (inline</a:t>
            </a:r>
            <a:r>
              <a:rPr lang="en-US" i="1" dirty="0" smtClean="0"/>
              <a:t>)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dirty="0" smtClean="0"/>
          </a:p>
          <a:p>
            <a:r>
              <a:rPr lang="en-US" dirty="0" err="1" smtClean="0"/>
              <a:t>br</a:t>
            </a:r>
            <a:r>
              <a:rPr lang="en-US" dirty="0"/>
              <a:t> should be immediately closed with /&gt;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361581"/>
            <a:ext cx="112395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70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Comments: &lt;!-- ... --&gt;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comments to document your HTML file or "comment out" </a:t>
            </a:r>
            <a:r>
              <a:rPr lang="en-US" i="1" dirty="0" smtClean="0"/>
              <a:t>text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/>
              <a:t>many web pages are not thoroughly commented (or at all)</a:t>
            </a:r>
          </a:p>
          <a:p>
            <a:r>
              <a:rPr lang="en-US" dirty="0"/>
              <a:t>comments are still useful for disabling sections of a page</a:t>
            </a:r>
          </a:p>
          <a:p>
            <a:r>
              <a:rPr lang="en-US" dirty="0"/>
              <a:t>comments cannot be nested and cannot contain a --</a:t>
            </a:r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709863"/>
            <a:ext cx="112299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72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Phrase elements : &lt;</a:t>
            </a:r>
            <a:r>
              <a:rPr lang="en-US" dirty="0" err="1">
                <a:solidFill>
                  <a:schemeClr val="accent1"/>
                </a:solidFill>
              </a:rPr>
              <a:t>em</a:t>
            </a:r>
            <a:r>
              <a:rPr lang="en-US" dirty="0">
                <a:solidFill>
                  <a:schemeClr val="accent1"/>
                </a:solidFill>
              </a:rPr>
              <a:t>&gt;, &lt;strong&gt;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i="1" dirty="0"/>
              <a:t>: emphasized text (usually rendered in italic)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strong</a:t>
            </a:r>
            <a:r>
              <a:rPr lang="en-US" i="1" dirty="0"/>
              <a:t>: strongly emphasized text (usually rendered in bold</a:t>
            </a:r>
            <a:r>
              <a:rPr lang="en-US" i="1" dirty="0" smtClean="0"/>
              <a:t>)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/>
              <a:t>as usual, the tags must be properly nested for a valid page</a:t>
            </a:r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804556"/>
            <a:ext cx="112299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61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Nesting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tags must be correctly nested</a:t>
            </a:r>
          </a:p>
          <a:p>
            <a:pPr lvl="1"/>
            <a:r>
              <a:rPr lang="en-US" dirty="0"/>
              <a:t>(a closing tag must match the most recently opened tag)</a:t>
            </a:r>
          </a:p>
          <a:p>
            <a:r>
              <a:rPr lang="en-US" dirty="0"/>
              <a:t>the browser may render it correctly anyway, but it is invalid XHTML</a:t>
            </a:r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391394"/>
            <a:ext cx="112395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91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Unordered list: &lt;</a:t>
            </a:r>
            <a:r>
              <a:rPr lang="en-US" dirty="0" err="1">
                <a:solidFill>
                  <a:schemeClr val="accent1"/>
                </a:solidFill>
              </a:rPr>
              <a:t>ul</a:t>
            </a:r>
            <a:r>
              <a:rPr lang="en-US" dirty="0">
                <a:solidFill>
                  <a:schemeClr val="accent1"/>
                </a:solidFill>
              </a:rPr>
              <a:t>&gt;, &lt;li&gt;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ul</a:t>
            </a:r>
            <a:r>
              <a:rPr lang="en-US" i="1" dirty="0"/>
              <a:t> represents a bulleted list of items (block)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</a:t>
            </a:r>
            <a:r>
              <a:rPr lang="en-US" i="1" dirty="0"/>
              <a:t> represents a single item within the list (block)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4" y="2823359"/>
            <a:ext cx="112299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218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about 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can contain other lists: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403331"/>
            <a:ext cx="112109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08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 HTML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Ordered list: &lt;</a:t>
            </a:r>
            <a:r>
              <a:rPr lang="en-US" dirty="0" err="1">
                <a:solidFill>
                  <a:schemeClr val="accent1"/>
                </a:solidFill>
              </a:rPr>
              <a:t>ol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ol</a:t>
            </a:r>
            <a:r>
              <a:rPr lang="en-US" i="1" dirty="0"/>
              <a:t> represents a numbered list of items (block)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356943"/>
            <a:ext cx="112395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424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Web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write proper XHTML code and follow proper syntax.</a:t>
            </a:r>
          </a:p>
          <a:p>
            <a:r>
              <a:rPr lang="en-US" dirty="0"/>
              <a:t>Why use XHTML and web standards?</a:t>
            </a:r>
          </a:p>
          <a:p>
            <a:pPr lvl="1"/>
            <a:r>
              <a:rPr lang="en-US" dirty="0"/>
              <a:t>more rigid and structured language</a:t>
            </a:r>
          </a:p>
          <a:p>
            <a:pPr lvl="1"/>
            <a:r>
              <a:rPr lang="en-US" dirty="0"/>
              <a:t>more interoperable across different web browsers</a:t>
            </a:r>
          </a:p>
          <a:p>
            <a:pPr lvl="1"/>
            <a:r>
              <a:rPr lang="en-US" dirty="0"/>
              <a:t>more likely that our pages will display correctly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43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W3C XHTML Validator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validator.w3.org</a:t>
            </a:r>
            <a:endParaRPr lang="en-US" dirty="0"/>
          </a:p>
          <a:p>
            <a:r>
              <a:rPr lang="en-US" dirty="0"/>
              <a:t>checks your HTML code to make sure it follows the official XHTML syntax</a:t>
            </a:r>
          </a:p>
          <a:p>
            <a:r>
              <a:rPr lang="en-US" dirty="0"/>
              <a:t>more picky than the browser, which may render bad XHTML correctly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37336"/>
            <a:ext cx="112204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803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Exercise 1: About Me Page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page named aboutme.html that describes you. On your page, include some or all of the following information: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r>
              <a:rPr lang="en-US" dirty="0" smtClean="0"/>
              <a:t>A description of yourself in two sentences or less. Emphasize the most important word(s) by putting them in bold.</a:t>
            </a:r>
          </a:p>
          <a:p>
            <a:pPr lvl="1"/>
            <a:r>
              <a:rPr lang="en-US" dirty="0" smtClean="0"/>
              <a:t>A list of classes you are taking right now at NSBM.</a:t>
            </a:r>
          </a:p>
          <a:p>
            <a:pPr lvl="1"/>
            <a:r>
              <a:rPr lang="en-US" dirty="0" smtClean="0"/>
              <a:t>Your 3 favorite movies, books, or TV shows, in order. Make at least one link to an interesting site about that </a:t>
            </a:r>
            <a:r>
              <a:rPr lang="en-US" dirty="0" err="1" smtClean="0"/>
              <a:t>tv</a:t>
            </a:r>
            <a:r>
              <a:rPr lang="en-US" dirty="0" smtClean="0"/>
              <a:t> show/movie/book, such as its </a:t>
            </a:r>
            <a:r>
              <a:rPr lang="en-US" dirty="0" smtClean="0">
                <a:hlinkClick r:id="rId2"/>
              </a:rPr>
              <a:t>IMDB</a:t>
            </a:r>
            <a:r>
              <a:rPr lang="en-US" dirty="0" smtClean="0"/>
              <a:t> page.</a:t>
            </a:r>
          </a:p>
          <a:p>
            <a:pPr lvl="1"/>
            <a:r>
              <a:rPr lang="en-US" dirty="0" smtClean="0"/>
              <a:t>Two images, one that represents you when you're happy and the other to represent you when you're sad.</a:t>
            </a:r>
            <a:br>
              <a:rPr lang="en-US" dirty="0" smtClean="0"/>
            </a:br>
            <a:r>
              <a:rPr lang="en-US" dirty="0" smtClean="0"/>
              <a:t>(These can be any images you like. Consider searching for images on </a:t>
            </a:r>
            <a:r>
              <a:rPr lang="en-US" dirty="0" smtClean="0">
                <a:hlinkClick r:id="rId3"/>
              </a:rPr>
              <a:t>Google Image Search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Something interesting about one or more of your neighbors (people sitting at computers next to you)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1127" y="575334"/>
            <a:ext cx="5882244" cy="636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Definition list: &lt;dl&gt;, &lt;</a:t>
            </a:r>
            <a:r>
              <a:rPr lang="en-US" dirty="0" err="1" smtClean="0">
                <a:solidFill>
                  <a:schemeClr val="accent1"/>
                </a:solidFill>
              </a:rPr>
              <a:t>dt</a:t>
            </a:r>
            <a:r>
              <a:rPr lang="en-US" dirty="0" smtClean="0">
                <a:solidFill>
                  <a:schemeClr val="accent1"/>
                </a:solidFill>
              </a:rPr>
              <a:t>&gt;, &lt;</a:t>
            </a:r>
            <a:r>
              <a:rPr lang="en-US" dirty="0" err="1" smtClean="0">
                <a:solidFill>
                  <a:schemeClr val="accent1"/>
                </a:solidFill>
              </a:rPr>
              <a:t>dd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dl</a:t>
            </a:r>
            <a:r>
              <a:rPr lang="en-US" i="1" dirty="0" smtClean="0"/>
              <a:t> represents a list of definitions of terms (block)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dt</a:t>
            </a:r>
            <a:r>
              <a:rPr lang="en-US" i="1" dirty="0" smtClean="0"/>
              <a:t> represents each term, and </a:t>
            </a:r>
            <a:r>
              <a:rPr lang="en-US" dirty="0" err="1" smtClean="0"/>
              <a:t>dd</a:t>
            </a:r>
            <a:r>
              <a:rPr lang="en-US" i="1" dirty="0" smtClean="0"/>
              <a:t> its definition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2753009"/>
            <a:ext cx="120872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Quotations: &lt;</a:t>
            </a:r>
            <a:r>
              <a:rPr lang="en-US" dirty="0" err="1" smtClean="0">
                <a:solidFill>
                  <a:schemeClr val="accent1"/>
                </a:solidFill>
              </a:rPr>
              <a:t>blockquote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 lengthy quotation (block)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2534717"/>
            <a:ext cx="120872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Inline quotations: &lt;q&gt;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 short quotation (inline)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Why not just write the following?</a:t>
            </a:r>
            <a:br>
              <a:rPr lang="en-US" dirty="0" smtClean="0"/>
            </a:br>
            <a:r>
              <a:rPr lang="en-US" dirty="0" smtClean="0"/>
              <a:t>&lt;p&gt;</a:t>
            </a:r>
            <a:r>
              <a:rPr lang="en-US" dirty="0" err="1" smtClean="0"/>
              <a:t>Quoth</a:t>
            </a:r>
            <a:r>
              <a:rPr lang="en-US" dirty="0" smtClean="0"/>
              <a:t> the Raven, "Nevermore."&lt;/p&gt;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63647"/>
            <a:ext cx="120681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HTML Character Entities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 way of representing any </a:t>
            </a:r>
            <a:r>
              <a:rPr lang="en-US" i="1" dirty="0" smtClean="0">
                <a:hlinkClick r:id="rId2"/>
              </a:rPr>
              <a:t>Unicode</a:t>
            </a:r>
            <a:r>
              <a:rPr lang="en-US" i="1" dirty="0" smtClean="0"/>
              <a:t> character within a web page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7577" y="2275409"/>
            <a:ext cx="55530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HTML-encoding text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display the link text in a web page, its special characters must be encoded as shown above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864625"/>
            <a:ext cx="121062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Hypertext Markup Language (HTML)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 </a:t>
            </a:r>
            <a:r>
              <a:rPr lang="en-US" i="1" dirty="0"/>
              <a:t>content</a:t>
            </a:r>
            <a:r>
              <a:rPr lang="en-US" dirty="0"/>
              <a:t> and structure of information on a web page</a:t>
            </a:r>
          </a:p>
          <a:p>
            <a:pPr lvl="1"/>
            <a:r>
              <a:rPr lang="en-US" dirty="0"/>
              <a:t>not the same as the </a:t>
            </a:r>
            <a:r>
              <a:rPr lang="en-US" i="1" dirty="0"/>
              <a:t>presentation</a:t>
            </a:r>
            <a:r>
              <a:rPr lang="en-US" dirty="0"/>
              <a:t> (appearance on screen)</a:t>
            </a:r>
          </a:p>
          <a:p>
            <a:r>
              <a:rPr lang="en-US" dirty="0"/>
              <a:t>surrounds text content with opening and closing </a:t>
            </a:r>
            <a:r>
              <a:rPr lang="en-US" b="1" dirty="0"/>
              <a:t>tags</a:t>
            </a:r>
            <a:endParaRPr lang="en-US" dirty="0"/>
          </a:p>
          <a:p>
            <a:r>
              <a:rPr lang="en-US" dirty="0"/>
              <a:t>each tag's name is called an </a:t>
            </a:r>
            <a:r>
              <a:rPr lang="en-US" b="1" dirty="0"/>
              <a:t>element</a:t>
            </a:r>
            <a:endParaRPr lang="en-US" dirty="0"/>
          </a:p>
          <a:p>
            <a:pPr lvl="1"/>
            <a:r>
              <a:rPr lang="en-US" dirty="0"/>
              <a:t>syntax: &lt;</a:t>
            </a:r>
            <a:r>
              <a:rPr lang="en-US" i="1" dirty="0"/>
              <a:t>element</a:t>
            </a:r>
            <a:r>
              <a:rPr lang="en-US" dirty="0"/>
              <a:t>&gt; </a:t>
            </a:r>
            <a:r>
              <a:rPr lang="en-US" i="1" dirty="0"/>
              <a:t>content</a:t>
            </a:r>
            <a:r>
              <a:rPr lang="en-US" dirty="0"/>
              <a:t> &lt;/</a:t>
            </a:r>
            <a:r>
              <a:rPr lang="en-US" i="1" dirty="0"/>
              <a:t>element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example: </a:t>
            </a:r>
            <a:r>
              <a:rPr lang="en-US" b="1" dirty="0"/>
              <a:t>&lt;p&gt;</a:t>
            </a:r>
            <a:r>
              <a:rPr lang="en-US" dirty="0"/>
              <a:t>This is a paragraph</a:t>
            </a:r>
            <a:r>
              <a:rPr lang="en-US" b="1" dirty="0"/>
              <a:t>&lt;/p&gt;</a:t>
            </a:r>
            <a:endParaRPr lang="en-US" dirty="0"/>
          </a:p>
          <a:p>
            <a:r>
              <a:rPr lang="en-US" dirty="0"/>
              <a:t>most whitespace is insignificant in HTML (ignored or collapsed to a single space)</a:t>
            </a:r>
          </a:p>
          <a:p>
            <a:r>
              <a:rPr lang="en-US" dirty="0"/>
              <a:t>we will use a stricter, more standard version called </a:t>
            </a:r>
            <a:r>
              <a:rPr lang="en-US" dirty="0">
                <a:hlinkClick r:id="rId2"/>
              </a:rPr>
              <a:t>XHTML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0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Deletions and insertions: &lt;del&gt;, &lt;ins&gt;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content that should be considered deleted or added to the document (inline)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2776538"/>
            <a:ext cx="120777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Abbreviations: &lt;</a:t>
            </a:r>
            <a:r>
              <a:rPr lang="en-US" dirty="0" err="1" smtClean="0">
                <a:solidFill>
                  <a:schemeClr val="accent1"/>
                </a:solidFill>
              </a:rPr>
              <a:t>abbr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an abbreviation, acronym, or slang term (inline)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662238"/>
            <a:ext cx="120491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Computer code: &lt;code&gt;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 short section of computer code (usually shown in a fixed-width font)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2647950"/>
            <a:ext cx="121062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Preformatted text: &lt;pre&gt;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displayed with exactly the whitespace / line breaks given in the text</a:t>
            </a:r>
          </a:p>
          <a:p>
            <a:r>
              <a:rPr lang="en-US" dirty="0" smtClean="0"/>
              <a:t>shown in a fixed-width font by default</a:t>
            </a:r>
          </a:p>
          <a:p>
            <a:r>
              <a:rPr lang="en-US" dirty="0" smtClean="0"/>
              <a:t>how would it look if we had instead enclosed it in code tags?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855030"/>
            <a:ext cx="120777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Web page metadata: &lt;meta&gt;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information about your page (for a browser, search engine, etc.)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placed </a:t>
            </a:r>
            <a:r>
              <a:rPr lang="en-US" b="1" dirty="0" smtClean="0"/>
              <a:t>in the head</a:t>
            </a:r>
            <a:r>
              <a:rPr lang="en-US" dirty="0" smtClean="0"/>
              <a:t> section of your HTML page</a:t>
            </a:r>
          </a:p>
          <a:p>
            <a:r>
              <a:rPr lang="en-US" dirty="0" smtClean="0"/>
              <a:t>meta tags often have both the name and content attributes</a:t>
            </a:r>
          </a:p>
          <a:p>
            <a:pPr lvl="1"/>
            <a:r>
              <a:rPr lang="en-US" dirty="0" smtClean="0"/>
              <a:t>some meta tags use the http-equiv attribute instead of name</a:t>
            </a:r>
          </a:p>
          <a:p>
            <a:pPr lvl="1"/>
            <a:r>
              <a:rPr lang="en-US" dirty="0" smtClean="0"/>
              <a:t>the meta tag with </a:t>
            </a:r>
            <a:r>
              <a:rPr lang="en-US" dirty="0" err="1" smtClean="0"/>
              <a:t>charset</a:t>
            </a:r>
            <a:r>
              <a:rPr lang="en-US" dirty="0" smtClean="0"/>
              <a:t> attribute indicates language/character encodings</a:t>
            </a:r>
          </a:p>
          <a:p>
            <a:r>
              <a:rPr lang="en-US" dirty="0" smtClean="0"/>
              <a:t>using a meta tag Content-Type stops </a:t>
            </a:r>
            <a:r>
              <a:rPr lang="en-US" dirty="0" err="1" smtClean="0"/>
              <a:t>validator</a:t>
            </a:r>
            <a:r>
              <a:rPr lang="en-US" dirty="0" smtClean="0"/>
              <a:t> "tentatively valid" warnings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2359215"/>
            <a:ext cx="12096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Exercise 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Website: Write valid HTML code to generate the following content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136" y="2609411"/>
            <a:ext cx="8996832" cy="325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Strangelove’s To-Do List: Write valid HTML code to generate the following content: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2369" y="2777320"/>
            <a:ext cx="7213556" cy="239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bad way to produce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tags </a:t>
            </a:r>
            <a:r>
              <a:rPr lang="en-US" dirty="0"/>
              <a:t>such as b, i, u, and font are discouraged in strict XHTML</a:t>
            </a:r>
          </a:p>
          <a:p>
            <a:pPr lvl="1"/>
            <a:r>
              <a:rPr lang="en-US" dirty="0"/>
              <a:t>Why is this bad?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823172"/>
            <a:ext cx="112490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91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Cascading Style Sheets (CSS): &lt;link&gt;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CSS</a:t>
            </a:r>
            <a:r>
              <a:rPr lang="en-US" dirty="0"/>
              <a:t> describes the appearance and layout of information on a web page</a:t>
            </a:r>
          </a:p>
          <a:p>
            <a:pPr lvl="1"/>
            <a:r>
              <a:rPr lang="en-US" dirty="0"/>
              <a:t>(as opposed to HTML, which describes the content of the page)</a:t>
            </a:r>
          </a:p>
          <a:p>
            <a:r>
              <a:rPr lang="en-US" dirty="0"/>
              <a:t>can be embedded in HTML or placed into separate .</a:t>
            </a:r>
            <a:r>
              <a:rPr lang="en-US" dirty="0" err="1"/>
              <a:t>css</a:t>
            </a:r>
            <a:r>
              <a:rPr lang="en-US" dirty="0"/>
              <a:t> file (preferred)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3" y="1862199"/>
            <a:ext cx="112395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308" y="3138859"/>
            <a:ext cx="11250386" cy="27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84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Structure of an XHTML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header</a:t>
            </a:r>
            <a:r>
              <a:rPr lang="en-US" dirty="0"/>
              <a:t> describes the page and the </a:t>
            </a:r>
            <a:r>
              <a:rPr lang="en-US" b="1" dirty="0"/>
              <a:t>body</a:t>
            </a:r>
            <a:r>
              <a:rPr lang="en-US" dirty="0"/>
              <a:t> contains the page's contents</a:t>
            </a:r>
          </a:p>
          <a:p>
            <a:r>
              <a:rPr lang="en-US" dirty="0"/>
              <a:t>an HTML page is saved into a file ending with extension .html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74" y="1387434"/>
            <a:ext cx="66579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4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CSS rule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 CSS file consists of one or more </a:t>
            </a:r>
            <a:r>
              <a:rPr lang="en-US" b="1" dirty="0"/>
              <a:t>rules</a:t>
            </a:r>
            <a:endParaRPr lang="en-US" dirty="0"/>
          </a:p>
          <a:p>
            <a:r>
              <a:rPr lang="en-US" dirty="0"/>
              <a:t>each rule starts with a </a:t>
            </a:r>
            <a:r>
              <a:rPr lang="en-US" b="1" dirty="0"/>
              <a:t>selector</a:t>
            </a:r>
            <a:r>
              <a:rPr lang="en-US" dirty="0"/>
              <a:t> that specifies an HTML element(s) and then applies </a:t>
            </a:r>
            <a:r>
              <a:rPr lang="en-US" dirty="0" err="1"/>
              <a:t>style</a:t>
            </a:r>
            <a:r>
              <a:rPr lang="en-US" b="1" dirty="0" err="1"/>
              <a:t>properties</a:t>
            </a:r>
            <a:r>
              <a:rPr lang="en-US" dirty="0"/>
              <a:t> to them</a:t>
            </a:r>
          </a:p>
          <a:p>
            <a:pPr lvl="1"/>
            <a:r>
              <a:rPr lang="en-US" dirty="0"/>
              <a:t>a selector of * selects all elements</a:t>
            </a:r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672875"/>
            <a:ext cx="112299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226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CSS properties for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54530"/>
            <a:ext cx="112204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23420"/>
              </p:ext>
            </p:extLst>
          </p:nvPr>
        </p:nvGraphicFramePr>
        <p:xfrm>
          <a:off x="1716974" y="3713021"/>
          <a:ext cx="8092044" cy="132588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4046022"/>
                <a:gridCol w="4046022"/>
              </a:tblGrid>
              <a:tr h="33778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property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95250" marR="95250" marT="38100" marB="38100"/>
                </a:tc>
              </a:tr>
              <a:tr h="33778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color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color of the element's text</a:t>
                      </a:r>
                    </a:p>
                  </a:txBody>
                  <a:tcPr marL="95250" marR="95250" marT="38100" marB="38100"/>
                </a:tc>
              </a:tr>
              <a:tr h="33778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background-color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color that will appear behind the element</a:t>
                      </a:r>
                    </a:p>
                  </a:txBody>
                  <a:tcPr marL="95250" marR="9525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49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Specifying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color </a:t>
            </a:r>
            <a:r>
              <a:rPr lang="en-US" dirty="0" smtClean="0"/>
              <a:t>names: aqua, black, blue, fuchsia, gray, green, lime, maroon, navy, olive, purple, red, silver, </a:t>
            </a:r>
            <a:r>
              <a:rPr lang="en-US" dirty="0" err="1" smtClean="0"/>
              <a:t>teal,white</a:t>
            </a:r>
            <a:r>
              <a:rPr lang="en-US" dirty="0" smtClean="0"/>
              <a:t> (white), yellow</a:t>
            </a:r>
            <a:endParaRPr lang="en-US" dirty="0"/>
          </a:p>
          <a:p>
            <a:r>
              <a:rPr lang="en-US" dirty="0"/>
              <a:t>RGB codes: red, green, and blue values from 0 (none) to 255 (full)</a:t>
            </a:r>
          </a:p>
          <a:p>
            <a:r>
              <a:rPr lang="en-US" dirty="0"/>
              <a:t>hex codes: RGB values in base-16 from 00 (0, none) to FF (255, full)</a:t>
            </a:r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17865"/>
            <a:ext cx="112395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720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CSS properties for fonts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908013"/>
              </p:ext>
            </p:extLst>
          </p:nvPr>
        </p:nvGraphicFramePr>
        <p:xfrm>
          <a:off x="2500746" y="1785952"/>
          <a:ext cx="7391400" cy="181227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3695700"/>
                <a:gridCol w="3695700"/>
              </a:tblGrid>
              <a:tr h="36245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property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95250" marR="95250" marT="38100" marB="38100"/>
                </a:tc>
              </a:tr>
              <a:tr h="36245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font-family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which font will be used</a:t>
                      </a:r>
                    </a:p>
                  </a:txBody>
                  <a:tcPr marL="95250" marR="95250" marT="38100" marB="38100"/>
                </a:tc>
              </a:tr>
              <a:tr h="36245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font-size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how large the letters will be drawn</a:t>
                      </a:r>
                    </a:p>
                  </a:txBody>
                  <a:tcPr marL="95250" marR="95250" marT="38100" marB="38100"/>
                </a:tc>
              </a:tr>
              <a:tr h="36245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font-style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used to enable/disable italic style</a:t>
                      </a:r>
                    </a:p>
                  </a:txBody>
                  <a:tcPr marL="95250" marR="95250" marT="38100" marB="38100"/>
                </a:tc>
              </a:tr>
              <a:tr h="36245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font-weight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used to enable/disable bold style</a:t>
                      </a:r>
                    </a:p>
                  </a:txBody>
                  <a:tcPr marL="95250" marR="9525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29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enclose multi-word font names in quotes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114550"/>
            <a:ext cx="112395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183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about 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can specify multiple fonts from highest to lowest priority</a:t>
            </a:r>
          </a:p>
          <a:p>
            <a:r>
              <a:rPr lang="en-US" b="1" dirty="0"/>
              <a:t>generic font names</a:t>
            </a:r>
            <a:r>
              <a:rPr lang="en-US" dirty="0"/>
              <a:t>: </a:t>
            </a:r>
            <a:br>
              <a:rPr lang="en-US" dirty="0"/>
            </a:br>
            <a:r>
              <a:rPr lang="en-US" dirty="0"/>
              <a:t>serif, sans-serif, cursive, fantasy, </a:t>
            </a:r>
            <a:r>
              <a:rPr lang="en-US" dirty="0" err="1"/>
              <a:t>monospace</a:t>
            </a:r>
            <a:endParaRPr lang="en-US" dirty="0"/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733675"/>
            <a:ext cx="112395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868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font-size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units</a:t>
            </a:r>
            <a:r>
              <a:rPr lang="en-US" dirty="0"/>
              <a:t>: pixels (</a:t>
            </a:r>
            <a:r>
              <a:rPr lang="en-US" dirty="0" err="1"/>
              <a:t>px</a:t>
            </a:r>
            <a:r>
              <a:rPr lang="en-US" dirty="0"/>
              <a:t>) vs. point (</a:t>
            </a:r>
            <a:r>
              <a:rPr lang="en-US" dirty="0" err="1"/>
              <a:t>pt</a:t>
            </a:r>
            <a:r>
              <a:rPr lang="en-US" dirty="0"/>
              <a:t>) vs. m-size (</a:t>
            </a:r>
            <a:r>
              <a:rPr lang="en-US" dirty="0" err="1"/>
              <a:t>em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16px, 16pt, 1.16em</a:t>
            </a:r>
          </a:p>
          <a:p>
            <a:r>
              <a:rPr lang="en-US" dirty="0"/>
              <a:t>vague font sizes: xx-small, x-small, small, medium, large, x-large, xx-large, smaller, larger</a:t>
            </a:r>
          </a:p>
          <a:p>
            <a:r>
              <a:rPr lang="en-US" dirty="0"/>
              <a:t>percentage font sizes, e.g.: 90%, 120%</a:t>
            </a:r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28987"/>
            <a:ext cx="112395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319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font-weight, font-style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either of the above can be set to normal to turn them off (e.g. headings)</a:t>
            </a:r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023197"/>
            <a:ext cx="112204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2389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Exercise 4: Style Your Page with CSS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stylesheet</a:t>
            </a:r>
            <a:r>
              <a:rPr lang="en-US" dirty="0" smtClean="0"/>
              <a:t> named aboutme-style.css to improve the appearance of your About Me page. Your </a:t>
            </a:r>
            <a:r>
              <a:rPr lang="en-US" dirty="0" err="1" smtClean="0"/>
              <a:t>stylesheet</a:t>
            </a:r>
            <a:r>
              <a:rPr lang="en-US" dirty="0" smtClean="0"/>
              <a:t> should do the following without any modification to your HTML code:</a:t>
            </a:r>
          </a:p>
          <a:p>
            <a:r>
              <a:rPr lang="en-US" dirty="0" smtClean="0"/>
              <a:t>Change the color of at least two elements</a:t>
            </a:r>
          </a:p>
          <a:p>
            <a:r>
              <a:rPr lang="en-US" dirty="0" smtClean="0"/>
              <a:t>Change the font properties of at least two elements (such as family, size, weight, style). Here are some standard fonts you may want to use:</a:t>
            </a:r>
            <a:br>
              <a:rPr lang="en-US" dirty="0" smtClean="0"/>
            </a:br>
            <a:r>
              <a:rPr lang="en-US" dirty="0" smtClean="0"/>
              <a:t>Arial, Arial Black, Verdana, Trebuchet MS, Georgia, Tahoma, Courier New, Times New Roman</a:t>
            </a:r>
          </a:p>
          <a:p>
            <a:r>
              <a:rPr lang="en-US" dirty="0" smtClean="0"/>
              <a:t>Change at least one other thing of your choosing (such as background color, text alignment, etc.)</a:t>
            </a:r>
          </a:p>
          <a:p>
            <a:r>
              <a:rPr lang="en-US" dirty="0" smtClean="0"/>
              <a:t>For example, this is Victoria's styled version of her page in Exercise 1 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4841" y="1"/>
            <a:ext cx="608231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Page title: &lt;title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describes the title of the web page</a:t>
            </a:r>
          </a:p>
          <a:p>
            <a:pPr marL="914400" lvl="2" indent="0">
              <a:buNone/>
            </a:pPr>
            <a:r>
              <a:rPr lang="en-US" sz="2800" b="1" dirty="0"/>
              <a:t>&lt;title&gt;</a:t>
            </a:r>
            <a:r>
              <a:rPr lang="en-US" sz="2800" dirty="0"/>
              <a:t>Chapter 2: HTML Basics</a:t>
            </a:r>
            <a:r>
              <a:rPr lang="en-US" sz="2800" b="1" dirty="0"/>
              <a:t>&lt;/title&gt;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dirty="0" smtClean="0"/>
              <a:t>placed </a:t>
            </a:r>
            <a:r>
              <a:rPr lang="en-US" dirty="0"/>
              <a:t>within the head of the page</a:t>
            </a:r>
          </a:p>
          <a:p>
            <a:r>
              <a:rPr lang="en-US" dirty="0"/>
              <a:t>displayed in the web browser's title bar and when bookmarking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38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Paragraph: &lt;p&gt;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placed within the body of the page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2" y="1800967"/>
            <a:ext cx="112395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7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Headings: &lt;h1&gt;, &lt;h2&gt;, ..., &lt;h6&gt;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headings to separate major areas of the page (block)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582451"/>
            <a:ext cx="112014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91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Horizontal rule: &lt;</a:t>
            </a:r>
            <a:r>
              <a:rPr lang="en-US" dirty="0" err="1">
                <a:solidFill>
                  <a:schemeClr val="accent1"/>
                </a:solidFill>
              </a:rPr>
              <a:t>hr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horizontal line to visually separate sections of a page (block</a:t>
            </a:r>
            <a:r>
              <a:rPr lang="en-US" i="1" dirty="0" smtClean="0"/>
              <a:t>)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/>
              <a:t>should be immediately closed with /&gt;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366963"/>
            <a:ext cx="112014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78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Block and inline </a:t>
            </a:r>
            <a:r>
              <a:rPr lang="en-US" dirty="0" smtClean="0">
                <a:solidFill>
                  <a:schemeClr val="accent1"/>
                </a:solidFill>
              </a:rPr>
              <a:t>elements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hlinkClick r:id="rId2"/>
            </a:endParaRPr>
          </a:p>
          <a:p>
            <a:endParaRPr lang="en-US" b="1" dirty="0">
              <a:hlinkClick r:id="rId2"/>
            </a:endParaRPr>
          </a:p>
          <a:p>
            <a:r>
              <a:rPr lang="en-US" b="1" dirty="0" smtClean="0">
                <a:hlinkClick r:id="rId2"/>
              </a:rPr>
              <a:t>block</a:t>
            </a:r>
            <a:r>
              <a:rPr lang="en-US" dirty="0"/>
              <a:t> elements contain an entire large region of content</a:t>
            </a:r>
          </a:p>
          <a:p>
            <a:pPr lvl="1"/>
            <a:r>
              <a:rPr lang="en-US" dirty="0"/>
              <a:t>examples: paragraphs, lists, table cells</a:t>
            </a:r>
          </a:p>
          <a:p>
            <a:pPr lvl="1"/>
            <a:r>
              <a:rPr lang="en-US" dirty="0"/>
              <a:t>the browser places a margin of whitespace between block elements for separation</a:t>
            </a:r>
          </a:p>
          <a:p>
            <a:r>
              <a:rPr lang="en-US" b="1" dirty="0">
                <a:hlinkClick r:id="rId3"/>
              </a:rPr>
              <a:t>inline</a:t>
            </a:r>
            <a:r>
              <a:rPr lang="en-US" dirty="0"/>
              <a:t> elements affect a small amount of content</a:t>
            </a:r>
          </a:p>
          <a:p>
            <a:pPr lvl="1"/>
            <a:r>
              <a:rPr lang="en-US" dirty="0"/>
              <a:t>examples: bold text, code fragments, images</a:t>
            </a:r>
          </a:p>
          <a:p>
            <a:pPr lvl="1"/>
            <a:r>
              <a:rPr lang="en-US" dirty="0"/>
              <a:t>the browser allows many inline elements to appear on the same line</a:t>
            </a:r>
          </a:p>
          <a:p>
            <a:pPr lvl="1"/>
            <a:r>
              <a:rPr lang="en-US" dirty="0"/>
              <a:t>must be nested inside a block element</a:t>
            </a:r>
          </a:p>
          <a:p>
            <a:endParaRPr lang="en-US" dirty="0"/>
          </a:p>
        </p:txBody>
      </p:sp>
      <p:sp>
        <p:nvSpPr>
          <p:cNvPr id="4" name="AutoShape 2" descr="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elemen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39" y="1463201"/>
            <a:ext cx="38862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43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733</Words>
  <Application>Microsoft Office PowerPoint</Application>
  <PresentationFormat>Widescreen</PresentationFormat>
  <Paragraphs>295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Lesson 2-  HTML/CSS Basics</vt:lpstr>
      <vt:lpstr>Basic HTML</vt:lpstr>
      <vt:lpstr>Hypertext Markup Language (HTML) </vt:lpstr>
      <vt:lpstr>Structure of an XHTML page</vt:lpstr>
      <vt:lpstr>Page title: &lt;title&gt;</vt:lpstr>
      <vt:lpstr>Paragraph: &lt;p&gt; </vt:lpstr>
      <vt:lpstr>Headings: &lt;h1&gt;, &lt;h2&gt;, ..., &lt;h6&gt;</vt:lpstr>
      <vt:lpstr>Horizontal rule: &lt;hr&gt;</vt:lpstr>
      <vt:lpstr>Block and inline elements</vt:lpstr>
      <vt:lpstr>More about HTML tags</vt:lpstr>
      <vt:lpstr>Links: &lt;a&gt; </vt:lpstr>
      <vt:lpstr>Images: &lt;img&gt;</vt:lpstr>
      <vt:lpstr>More about images</vt:lpstr>
      <vt:lpstr>Line break: &lt;br&gt;</vt:lpstr>
      <vt:lpstr>Comments: &lt;!-- ... --&gt;</vt:lpstr>
      <vt:lpstr>Phrase elements : &lt;em&gt;, &lt;strong&gt;</vt:lpstr>
      <vt:lpstr>Nesting tags</vt:lpstr>
      <vt:lpstr>Unordered list: &lt;ul&gt;, &lt;li&gt; </vt:lpstr>
      <vt:lpstr>More about unordered lists</vt:lpstr>
      <vt:lpstr>Ordered list: &lt;ol&gt;</vt:lpstr>
      <vt:lpstr>Web Standards</vt:lpstr>
      <vt:lpstr>W3C XHTML Validator</vt:lpstr>
      <vt:lpstr>Exercise 1: About Me Page</vt:lpstr>
      <vt:lpstr>PowerPoint Presentation</vt:lpstr>
      <vt:lpstr>Definition list: &lt;dl&gt;, &lt;dt&gt;, &lt;dd&gt;</vt:lpstr>
      <vt:lpstr>Quotations: &lt;blockquote&gt;</vt:lpstr>
      <vt:lpstr>Inline quotations: &lt;q&gt;</vt:lpstr>
      <vt:lpstr>HTML Character Entities</vt:lpstr>
      <vt:lpstr>HTML-encoding text</vt:lpstr>
      <vt:lpstr>Deletions and insertions: &lt;del&gt;, &lt;ins&gt;</vt:lpstr>
      <vt:lpstr>Abbreviations: &lt;abbr&gt;</vt:lpstr>
      <vt:lpstr>Computer code: &lt;code&gt;</vt:lpstr>
      <vt:lpstr>Preformatted text: &lt;pre&gt;</vt:lpstr>
      <vt:lpstr>Web page metadata: &lt;meta&gt;</vt:lpstr>
      <vt:lpstr>Exercise 2</vt:lpstr>
      <vt:lpstr>Exercise 3</vt:lpstr>
      <vt:lpstr>Basic CSS</vt:lpstr>
      <vt:lpstr>The bad way to produce styles</vt:lpstr>
      <vt:lpstr>Cascading Style Sheets (CSS): &lt;link&gt;</vt:lpstr>
      <vt:lpstr>Basic CSS rule syntax</vt:lpstr>
      <vt:lpstr>CSS properties for colors</vt:lpstr>
      <vt:lpstr>Specifying colors</vt:lpstr>
      <vt:lpstr>CSS properties for fonts</vt:lpstr>
      <vt:lpstr>font-family</vt:lpstr>
      <vt:lpstr>More about font-family</vt:lpstr>
      <vt:lpstr>font-size</vt:lpstr>
      <vt:lpstr>font-weight, font-style</vt:lpstr>
      <vt:lpstr>Exercise 4: Style Your Page with CSS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1- Introduction to Computer Architecture and Hardware</dc:title>
  <dc:creator>NADUNI</dc:creator>
  <cp:lastModifiedBy>lab01</cp:lastModifiedBy>
  <cp:revision>181</cp:revision>
  <dcterms:created xsi:type="dcterms:W3CDTF">2014-04-24T13:21:50Z</dcterms:created>
  <dcterms:modified xsi:type="dcterms:W3CDTF">2015-09-09T08:52:50Z</dcterms:modified>
</cp:coreProperties>
</file>