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35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Lesson 5-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Floating and Positioning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4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098" y="0"/>
            <a:ext cx="2226902" cy="1370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position property 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97" y="1748600"/>
            <a:ext cx="11410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939225"/>
            <a:ext cx="92583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01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Absolute </a:t>
            </a:r>
            <a:r>
              <a:rPr lang="en-US" dirty="0" smtClean="0">
                <a:solidFill>
                  <a:schemeClr val="accent1"/>
                </a:solidFill>
              </a:rPr>
              <a:t>positioning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removed </a:t>
            </a:r>
            <a:r>
              <a:rPr lang="en-US" dirty="0"/>
              <a:t>from normal flow (like floating ones)</a:t>
            </a:r>
          </a:p>
          <a:p>
            <a:r>
              <a:rPr lang="en-US" dirty="0"/>
              <a:t>positioned relative to the block element containing them (assuming that block also uses absolute or </a:t>
            </a:r>
            <a:r>
              <a:rPr lang="en-US" dirty="0" smtClean="0"/>
              <a:t>relative positioning</a:t>
            </a:r>
            <a:r>
              <a:rPr lang="en-US" dirty="0"/>
              <a:t>)</a:t>
            </a:r>
          </a:p>
          <a:p>
            <a:r>
              <a:rPr lang="en-US" dirty="0"/>
              <a:t>actual position determined by top, bottom, left, </a:t>
            </a:r>
            <a:r>
              <a:rPr lang="en-US" dirty="0" smtClean="0"/>
              <a:t>right values</a:t>
            </a:r>
            <a:endParaRPr lang="en-US" dirty="0"/>
          </a:p>
          <a:p>
            <a:r>
              <a:rPr lang="en-US" dirty="0"/>
              <a:t>should often specify a width property as well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670304"/>
            <a:ext cx="114014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146" y="76200"/>
            <a:ext cx="40481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44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Relative </a:t>
            </a:r>
            <a:r>
              <a:rPr lang="en-US" dirty="0" smtClean="0">
                <a:solidFill>
                  <a:schemeClr val="accent1"/>
                </a:solidFill>
              </a:rPr>
              <a:t>positioning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absolute-positioned </a:t>
            </a:r>
            <a:r>
              <a:rPr lang="en-US" dirty="0"/>
              <a:t>elements are normally positioned at an offset from the corner of the overall web page</a:t>
            </a:r>
          </a:p>
          <a:p>
            <a:r>
              <a:rPr lang="en-US" dirty="0"/>
              <a:t>to instead cause the absolute element to position itself relative to some other element's corner, wrap the absolute element in an element whose position is relative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090357"/>
            <a:ext cx="11353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0"/>
            <a:ext cx="40386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58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Fixed </a:t>
            </a:r>
            <a:r>
              <a:rPr lang="en-US" dirty="0" smtClean="0">
                <a:solidFill>
                  <a:schemeClr val="accent1"/>
                </a:solidFill>
              </a:rPr>
              <a:t>positioning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from normal flow (like floating ones)</a:t>
            </a:r>
          </a:p>
          <a:p>
            <a:r>
              <a:rPr lang="en-US" dirty="0"/>
              <a:t>positioned relative to the browser window</a:t>
            </a:r>
          </a:p>
          <a:p>
            <a:pPr lvl="1"/>
            <a:r>
              <a:rPr lang="en-US" dirty="0"/>
              <a:t>even when the user scrolls the window, element will remain in the same place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29000"/>
            <a:ext cx="3962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88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Alignement </a:t>
            </a:r>
            <a:r>
              <a:rPr lang="fr-FR" dirty="0">
                <a:solidFill>
                  <a:schemeClr val="accent1"/>
                </a:solidFill>
              </a:rPr>
              <a:t>vs. </a:t>
            </a:r>
            <a:r>
              <a:rPr lang="fr-FR" dirty="0" err="1">
                <a:solidFill>
                  <a:schemeClr val="accent1"/>
                </a:solidFill>
              </a:rPr>
              <a:t>float</a:t>
            </a:r>
            <a:r>
              <a:rPr lang="fr-FR" dirty="0">
                <a:solidFill>
                  <a:schemeClr val="accent1"/>
                </a:solidFill>
              </a:rPr>
              <a:t> vs. </a:t>
            </a:r>
            <a:r>
              <a:rPr lang="fr-FR" dirty="0" smtClean="0">
                <a:solidFill>
                  <a:schemeClr val="accent1"/>
                </a:solidFill>
              </a:rPr>
              <a:t>position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possible, lay out an element by </a:t>
            </a:r>
            <a:r>
              <a:rPr lang="en-US" i="1" dirty="0"/>
              <a:t>aligning</a:t>
            </a:r>
            <a:r>
              <a:rPr lang="en-US" dirty="0"/>
              <a:t> its content</a:t>
            </a:r>
          </a:p>
          <a:p>
            <a:pPr lvl="1"/>
            <a:r>
              <a:rPr lang="en-US" dirty="0"/>
              <a:t>horizontal alignment: text-align</a:t>
            </a:r>
          </a:p>
          <a:p>
            <a:pPr lvl="2"/>
            <a:r>
              <a:rPr lang="en-US" dirty="0"/>
              <a:t>set this on a block element; it aligns the content within it (not the block element itself)</a:t>
            </a:r>
          </a:p>
          <a:p>
            <a:pPr lvl="1"/>
            <a:r>
              <a:rPr lang="en-US" dirty="0"/>
              <a:t>vertical alignment: vertical-align</a:t>
            </a:r>
          </a:p>
          <a:p>
            <a:pPr lvl="2"/>
            <a:r>
              <a:rPr lang="en-US" dirty="0"/>
              <a:t>set this on an inline element, and it aligns it vertically within its containing element</a:t>
            </a:r>
          </a:p>
          <a:p>
            <a:r>
              <a:rPr lang="en-US" dirty="0"/>
              <a:t>if alignment won't work, try </a:t>
            </a:r>
            <a:r>
              <a:rPr lang="en-US" i="1" dirty="0"/>
              <a:t>floating</a:t>
            </a:r>
            <a:r>
              <a:rPr lang="en-US" dirty="0"/>
              <a:t> the element</a:t>
            </a:r>
          </a:p>
          <a:p>
            <a:r>
              <a:rPr lang="en-US" dirty="0"/>
              <a:t>if floating won't work, try </a:t>
            </a:r>
            <a:r>
              <a:rPr lang="en-US" i="1" dirty="0"/>
              <a:t>positioning</a:t>
            </a:r>
            <a:r>
              <a:rPr lang="en-US" dirty="0"/>
              <a:t> the element</a:t>
            </a:r>
          </a:p>
          <a:p>
            <a:pPr lvl="1"/>
            <a:r>
              <a:rPr lang="en-US" dirty="0"/>
              <a:t>absolute/fixed positioning are a last resort and should not be overused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2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vertical-align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 top, middle, bottom, baseline (default), sub, super, text-top, text-bottom, or a length value or %baseline means aligned with bottom of non-hanging letters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1782699"/>
            <a:ext cx="114776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40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vertical-align </a:t>
            </a:r>
            <a:r>
              <a:rPr lang="en-US" dirty="0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657350"/>
            <a:ext cx="113919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43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Common bug: space under </a:t>
            </a:r>
            <a:r>
              <a:rPr lang="en-US" dirty="0" smtClean="0">
                <a:solidFill>
                  <a:schemeClr val="accent1"/>
                </a:solidFill>
              </a:rPr>
              <a:t>image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red space under the image, despite padding and margin of 0</a:t>
            </a:r>
          </a:p>
          <a:p>
            <a:r>
              <a:rPr lang="en-US" dirty="0"/>
              <a:t>this is because the image is vertically aligned to the baseline of the paragraph (not the same as the bottom)</a:t>
            </a:r>
          </a:p>
          <a:p>
            <a:r>
              <a:rPr lang="en-US" dirty="0"/>
              <a:t>setting vertical-align to bottom fixes the problem (so does setting line-height to 0px)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3" y="1811274"/>
            <a:ext cx="113442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83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Details about inline </a:t>
            </a:r>
            <a:r>
              <a:rPr lang="en-US" dirty="0" smtClean="0">
                <a:solidFill>
                  <a:schemeClr val="accent1"/>
                </a:solidFill>
              </a:rPr>
              <a:t>boxes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properties (width, height, min-width, etc.) are ignored for inline boxes</a:t>
            </a:r>
          </a:p>
          <a:p>
            <a:r>
              <a:rPr lang="en-US" dirty="0"/>
              <a:t>margin-top and margin-bottom are ignored, but margin-left and margin-right are not</a:t>
            </a:r>
          </a:p>
          <a:p>
            <a:r>
              <a:rPr lang="en-US" dirty="0"/>
              <a:t>the containing block box's text-align property controls horizontal position of inline boxes within it</a:t>
            </a:r>
          </a:p>
          <a:p>
            <a:pPr lvl="1"/>
            <a:r>
              <a:rPr lang="en-US" dirty="0"/>
              <a:t>text-align does not align block boxes within the page</a:t>
            </a:r>
          </a:p>
          <a:p>
            <a:r>
              <a:rPr lang="en-US" dirty="0"/>
              <a:t>each inline box's vertical-align property aligns it vertically within its block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1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values: none, inline, block, run-in, compact, ...</a:t>
            </a:r>
          </a:p>
          <a:p>
            <a:r>
              <a:rPr lang="en-US" dirty="0"/>
              <a:t>use sparingly, because it can radically alter the page layout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794891"/>
            <a:ext cx="113442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900363"/>
            <a:ext cx="80486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06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CSS float property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9107" y="1930977"/>
            <a:ext cx="77533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i="1" dirty="0" smtClean="0"/>
              <a:t>floating</a:t>
            </a:r>
            <a:r>
              <a:rPr lang="en-US" dirty="0" smtClean="0"/>
              <a:t> element is removed from normal document flow</a:t>
            </a:r>
          </a:p>
          <a:p>
            <a:r>
              <a:rPr lang="en-US" dirty="0" smtClean="0"/>
              <a:t>underlying text wraps around it as necessary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3422" y="4184938"/>
            <a:ext cx="39909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Displaying block elements as </a:t>
            </a:r>
            <a:r>
              <a:rPr lang="en-US" dirty="0" smtClean="0">
                <a:solidFill>
                  <a:schemeClr val="accent1"/>
                </a:solidFill>
              </a:rPr>
              <a:t>inline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lists and other block elements can be displayed inline</a:t>
            </a:r>
          </a:p>
          <a:p>
            <a:pPr lvl="1"/>
            <a:r>
              <a:rPr lang="en-US" dirty="0"/>
              <a:t>flow left-to-right on same line</a:t>
            </a:r>
          </a:p>
          <a:p>
            <a:pPr lvl="1"/>
            <a:r>
              <a:rPr lang="en-US" dirty="0"/>
              <a:t>width is determined by content (block elements are 100% of page width)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28825"/>
            <a:ext cx="11449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61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visibility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hidden elements will still take up space onscreen, but will not be shown</a:t>
            </a:r>
          </a:p>
          <a:p>
            <a:pPr lvl="1"/>
            <a:r>
              <a:rPr lang="en-US" dirty="0"/>
              <a:t>to make it not take up any space, set display to none instead</a:t>
            </a:r>
          </a:p>
          <a:p>
            <a:r>
              <a:rPr lang="en-US" dirty="0"/>
              <a:t>can be used to show/hide dynamic HTML content on the page in response to events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582293"/>
            <a:ext cx="114014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34843"/>
            <a:ext cx="7924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19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opacity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895475"/>
            <a:ext cx="114490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7" y="5038725"/>
            <a:ext cx="11077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36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Exercise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are given a file named journal.html  and journal_basic.css that represents a page from Victoria's journal. You are to write a </a:t>
            </a:r>
            <a:r>
              <a:rPr lang="en-US" dirty="0" err="1" smtClean="0"/>
              <a:t>stylesheet</a:t>
            </a:r>
            <a:r>
              <a:rPr lang="en-US" dirty="0" smtClean="0"/>
              <a:t> called journal_layout.css that will transform the layout in different ways throughout the following exercises.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Arrange Your Page into Sections</a:t>
            </a:r>
          </a:p>
          <a:p>
            <a:pPr marL="514350" indent="-514350" algn="just">
              <a:buNone/>
            </a:pPr>
            <a:r>
              <a:rPr lang="en-US" dirty="0" smtClean="0"/>
              <a:t>	The first task is to organize journal.html by adding ids, classes, spans and </a:t>
            </a:r>
            <a:r>
              <a:rPr lang="en-US" dirty="0" err="1" smtClean="0"/>
              <a:t>divs</a:t>
            </a:r>
            <a:r>
              <a:rPr lang="en-US" dirty="0" smtClean="0"/>
              <a:t>. Then, add "boxes" around these sections of the website by adding to your journal_layout.css </a:t>
            </a:r>
            <a:r>
              <a:rPr lang="en-US" dirty="0" err="1" smtClean="0"/>
              <a:t>stylesheet</a:t>
            </a:r>
            <a:r>
              <a:rPr lang="en-US" dirty="0" smtClean="0"/>
              <a:t>.</a:t>
            </a:r>
            <a:endParaRPr lang="en-US" b="1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Exercise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You are going to match the output below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borders</a:t>
            </a:r>
            <a:r>
              <a:rPr lang="en-US" dirty="0" smtClean="0"/>
              <a:t> are all 5px thick and solid.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colors</a:t>
            </a:r>
            <a:r>
              <a:rPr lang="en-US" dirty="0" smtClean="0"/>
              <a:t> are the intuitive HTML color names, e.g. the red border is the HTML color red.</a:t>
            </a:r>
          </a:p>
          <a:p>
            <a:pPr lvl="1"/>
            <a:r>
              <a:rPr lang="en-US" i="1" dirty="0" smtClean="0"/>
              <a:t>Note:</a:t>
            </a:r>
            <a:r>
              <a:rPr lang="en-US" dirty="0" smtClean="0"/>
              <a:t> You should not need define a class or id specifically for the h2s on this page. </a:t>
            </a:r>
            <a:br>
              <a:rPr lang="en-US" dirty="0" smtClean="0"/>
            </a:br>
            <a:r>
              <a:rPr lang="en-US" i="1" dirty="0" smtClean="0"/>
              <a:t>Hint:</a:t>
            </a:r>
            <a:r>
              <a:rPr lang="en-US" dirty="0" smtClean="0"/>
              <a:t> To reduce the amount of id and class attributes you need to set in the XHTML code, consider using CSS </a:t>
            </a:r>
            <a:r>
              <a:rPr lang="en-US" b="1" dirty="0" smtClean="0"/>
              <a:t>context selectors</a:t>
            </a:r>
            <a:r>
              <a:rPr lang="en-US" dirty="0" smtClean="0"/>
              <a:t> as appropriate.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929" y="1"/>
            <a:ext cx="98221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Exercise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 smtClean="0"/>
              <a:t>Spacing With Padding and Margins, Backgrounds</a:t>
            </a:r>
          </a:p>
          <a:p>
            <a:pPr marL="514350" indent="-514350" algn="just">
              <a:buNone/>
            </a:pPr>
            <a:r>
              <a:rPr lang="en-US" b="1" dirty="0" smtClean="0"/>
              <a:t>	</a:t>
            </a:r>
            <a:r>
              <a:rPr lang="en-US" dirty="0" smtClean="0"/>
              <a:t>You are now going to add padding, margins, and backgrounds to some of the parts you defined in question 1. You should only have to change your journal_layout.css file, if you completed Exercise 1 correctly.</a:t>
            </a:r>
          </a:p>
          <a:p>
            <a:pPr lvl="1" algn="just"/>
            <a:r>
              <a:rPr lang="en-US" dirty="0" smtClean="0"/>
              <a:t>The box with the </a:t>
            </a:r>
            <a:r>
              <a:rPr lang="en-US" b="1" dirty="0" smtClean="0"/>
              <a:t>green</a:t>
            </a:r>
            <a:r>
              <a:rPr lang="en-US" dirty="0" smtClean="0"/>
              <a:t> border should have a background color of white.</a:t>
            </a:r>
          </a:p>
          <a:p>
            <a:pPr lvl="1" algn="just"/>
            <a:r>
              <a:rPr lang="en-US" dirty="0" smtClean="0"/>
              <a:t>The boxes with the </a:t>
            </a:r>
            <a:r>
              <a:rPr lang="en-US" b="1" dirty="0" smtClean="0"/>
              <a:t>blue</a:t>
            </a:r>
            <a:r>
              <a:rPr lang="en-US" dirty="0" smtClean="0"/>
              <a:t> borders should have a background color of #E8FBFB.</a:t>
            </a:r>
            <a:br>
              <a:rPr lang="en-US" dirty="0" smtClean="0"/>
            </a:br>
            <a:r>
              <a:rPr lang="en-US" dirty="0" smtClean="0"/>
              <a:t>It should have a padding of 5px (on all sides) and margin of 10px only on the </a:t>
            </a:r>
            <a:r>
              <a:rPr lang="en-US" i="1" dirty="0" smtClean="0"/>
              <a:t>top</a:t>
            </a:r>
            <a:r>
              <a:rPr lang="en-US" dirty="0" smtClean="0"/>
              <a:t> of the box (the margins for the remaining sides should be left at 0px).</a:t>
            </a:r>
          </a:p>
          <a:p>
            <a:pPr lvl="1" algn="just"/>
            <a:r>
              <a:rPr lang="en-US" dirty="0" smtClean="0"/>
              <a:t>The </a:t>
            </a:r>
            <a:r>
              <a:rPr lang="en-US" b="1" dirty="0" smtClean="0"/>
              <a:t>overall page content</a:t>
            </a:r>
            <a:r>
              <a:rPr lang="en-US" dirty="0" smtClean="0"/>
              <a:t> area should become centered on the page, should have left and right margins of 10% and a background image using the following image: 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endParaRPr lang="en-US" dirty="0"/>
          </a:p>
        </p:txBody>
      </p:sp>
      <p:pic>
        <p:nvPicPr>
          <p:cNvPr id="2050" name="Picture 2" descr="C:\Users\Lab01\Desktop\backgroun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7782" y="5433061"/>
            <a:ext cx="1080654" cy="1062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8724" y="249382"/>
            <a:ext cx="8094554" cy="635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Exercise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Float, Alignment and Clear</a:t>
            </a:r>
          </a:p>
          <a:p>
            <a:pPr algn="just">
              <a:buNone/>
            </a:pPr>
            <a:r>
              <a:rPr lang="en-US" dirty="0" smtClean="0"/>
              <a:t>	You may have to edit your journal.html code as well as your journal_layout.css </a:t>
            </a:r>
            <a:r>
              <a:rPr lang="en-US" dirty="0" err="1" smtClean="0"/>
              <a:t>stylesheet</a:t>
            </a:r>
            <a:r>
              <a:rPr lang="en-US" dirty="0" smtClean="0"/>
              <a:t> to get the floats working properly.</a:t>
            </a:r>
          </a:p>
          <a:p>
            <a:pPr lvl="1"/>
            <a:r>
              <a:rPr lang="en-US" dirty="0" smtClean="0"/>
              <a:t>The heading text in the </a:t>
            </a:r>
            <a:r>
              <a:rPr lang="en-US" b="1" dirty="0" smtClean="0"/>
              <a:t>red</a:t>
            </a:r>
            <a:r>
              <a:rPr lang="en-US" dirty="0" smtClean="0"/>
              <a:t> box should appear on the </a:t>
            </a:r>
            <a:r>
              <a:rPr lang="en-US" b="1" dirty="0" smtClean="0"/>
              <a:t>right</a:t>
            </a:r>
            <a:r>
              <a:rPr lang="en-US" dirty="0" smtClean="0"/>
              <a:t> side of that section of the page.</a:t>
            </a:r>
          </a:p>
          <a:p>
            <a:pPr lvl="1"/>
            <a:r>
              <a:rPr lang="en-US" dirty="0" smtClean="0"/>
              <a:t>The journal entry images should hover on the </a:t>
            </a:r>
            <a:r>
              <a:rPr lang="en-US" b="1" dirty="0" smtClean="0"/>
              <a:t>right</a:t>
            </a:r>
            <a:r>
              <a:rPr lang="en-US" dirty="0" smtClean="0"/>
              <a:t> side next to the surrounding text. The image should stay within the bounds of the blue box; that is, it should not bleed into the other content below it.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80" y="374075"/>
            <a:ext cx="10810840" cy="610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Float 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85517"/>
            <a:ext cx="12192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Exercise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Cosmetic Finishing Touches</a:t>
            </a:r>
          </a:p>
          <a:p>
            <a:pPr>
              <a:buNone/>
            </a:pPr>
            <a:r>
              <a:rPr lang="en-US" dirty="0" smtClean="0"/>
              <a:t>Finally, we add some finishing touches to make the page look its best.</a:t>
            </a:r>
          </a:p>
          <a:p>
            <a:pPr lvl="1" algn="just"/>
            <a:r>
              <a:rPr lang="en-US" dirty="0" smtClean="0"/>
              <a:t>Change the border of the box with the </a:t>
            </a:r>
            <a:r>
              <a:rPr lang="en-US" b="1" dirty="0" smtClean="0"/>
              <a:t>green</a:t>
            </a:r>
            <a:r>
              <a:rPr lang="en-US" dirty="0" smtClean="0"/>
              <a:t> border to be a solid, white, 10px-thick border.</a:t>
            </a:r>
          </a:p>
          <a:p>
            <a:pPr lvl="1" algn="just"/>
            <a:r>
              <a:rPr lang="en-US" dirty="0" smtClean="0"/>
              <a:t>Change the border of the boxes with the </a:t>
            </a:r>
            <a:r>
              <a:rPr lang="en-US" b="1" dirty="0" smtClean="0"/>
              <a:t>blue</a:t>
            </a:r>
            <a:r>
              <a:rPr lang="en-US" dirty="0" smtClean="0"/>
              <a:t> border to have a solid, 4px-thick border, using the hex value #C2E9E9 for its color.</a:t>
            </a:r>
          </a:p>
          <a:p>
            <a:pPr lvl="1" algn="just"/>
            <a:r>
              <a:rPr lang="en-US" dirty="0" smtClean="0"/>
              <a:t>Change the border of the box with the </a:t>
            </a:r>
            <a:r>
              <a:rPr lang="en-US" b="1" dirty="0" smtClean="0"/>
              <a:t>purple</a:t>
            </a:r>
            <a:r>
              <a:rPr lang="en-US" dirty="0" smtClean="0"/>
              <a:t> border to have </a:t>
            </a:r>
            <a:r>
              <a:rPr lang="en-US" i="1" dirty="0" smtClean="0"/>
              <a:t>only</a:t>
            </a:r>
            <a:r>
              <a:rPr lang="en-US" dirty="0" smtClean="0"/>
              <a:t> a bottom border, and let that bottom border be blue, dashed, and 2px-thick.</a:t>
            </a:r>
          </a:p>
          <a:p>
            <a:pPr lvl="1" algn="just"/>
            <a:r>
              <a:rPr lang="en-US" dirty="0" smtClean="0"/>
              <a:t>Change the background color of the box with the </a:t>
            </a:r>
            <a:r>
              <a:rPr lang="en-US" b="1" dirty="0" smtClean="0"/>
              <a:t>red</a:t>
            </a:r>
            <a:r>
              <a:rPr lang="en-US" dirty="0" smtClean="0"/>
              <a:t> border to be #A8F0F0 and get rid of its border altogether.</a:t>
            </a:r>
          </a:p>
          <a:p>
            <a:pPr lvl="1" algn="just"/>
            <a:r>
              <a:rPr lang="en-US" dirty="0" smtClean="0"/>
              <a:t>Change the font size of So fresh and so clean to 14pt and get rid of its border.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90" y="498765"/>
            <a:ext cx="10188420" cy="586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Floating content and width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often floating elements should have a width property value</a:t>
            </a:r>
          </a:p>
          <a:p>
            <a:pPr lvl="1"/>
            <a:r>
              <a:rPr lang="en-US" dirty="0" smtClean="0"/>
              <a:t>if no width is specified, other content may be unable to wrap around the floating element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40922"/>
            <a:ext cx="122491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 clear property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5782"/>
            <a:ext cx="121729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7536" y="4716606"/>
            <a:ext cx="82962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Clear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79888"/>
            <a:ext cx="1217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3141" y="2730211"/>
            <a:ext cx="40671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Common error: container too </a:t>
            </a:r>
            <a:r>
              <a:rPr lang="en-US" dirty="0" smtClean="0">
                <a:solidFill>
                  <a:schemeClr val="accent1"/>
                </a:solidFill>
              </a:rPr>
              <a:t>short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want the p containing the image to extend downward so that its border encloses the entire image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24063"/>
            <a:ext cx="113728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overflow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941767"/>
            <a:ext cx="114109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4369499"/>
            <a:ext cx="78200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Multi-column </a:t>
            </a:r>
            <a:r>
              <a:rPr lang="en-US" dirty="0" smtClean="0">
                <a:solidFill>
                  <a:schemeClr val="accent1"/>
                </a:solidFill>
              </a:rPr>
              <a:t>layouts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885950"/>
            <a:ext cx="11334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98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291</Words>
  <Application>Microsoft Office PowerPoint</Application>
  <PresentationFormat>Widescreen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Lesson 5-  Floating and Positioning</vt:lpstr>
      <vt:lpstr>The CSS float property</vt:lpstr>
      <vt:lpstr>Float example</vt:lpstr>
      <vt:lpstr>Floating content and width</vt:lpstr>
      <vt:lpstr>The clear property</vt:lpstr>
      <vt:lpstr>Clear diagram</vt:lpstr>
      <vt:lpstr>Common error: container too short</vt:lpstr>
      <vt:lpstr>The overflow property</vt:lpstr>
      <vt:lpstr>Multi-column layouts</vt:lpstr>
      <vt:lpstr>The position property (examples)</vt:lpstr>
      <vt:lpstr>Absolute positioning</vt:lpstr>
      <vt:lpstr>Relative positioning</vt:lpstr>
      <vt:lpstr>Fixed positioning</vt:lpstr>
      <vt:lpstr>Alignement vs. float vs. position</vt:lpstr>
      <vt:lpstr>The vertical-align property</vt:lpstr>
      <vt:lpstr>vertical-align example</vt:lpstr>
      <vt:lpstr>Common bug: space under image</vt:lpstr>
      <vt:lpstr>Details about inline boxes</vt:lpstr>
      <vt:lpstr>The display property</vt:lpstr>
      <vt:lpstr>Displaying block elements as inline</vt:lpstr>
      <vt:lpstr>The visibility property</vt:lpstr>
      <vt:lpstr>The opacity property</vt:lpstr>
      <vt:lpstr>Exercise 1</vt:lpstr>
      <vt:lpstr>Exercise 1 (Cont.)</vt:lpstr>
      <vt:lpstr>PowerPoint Presentation</vt:lpstr>
      <vt:lpstr>Exercise 1 (Cont.)</vt:lpstr>
      <vt:lpstr>PowerPoint Presentation</vt:lpstr>
      <vt:lpstr>Exercise 1 (Cont.)</vt:lpstr>
      <vt:lpstr>PowerPoint Presentation</vt:lpstr>
      <vt:lpstr>Exercise 1 (Cont.)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lab01</cp:lastModifiedBy>
  <cp:revision>235</cp:revision>
  <dcterms:created xsi:type="dcterms:W3CDTF">2014-04-24T13:21:50Z</dcterms:created>
  <dcterms:modified xsi:type="dcterms:W3CDTF">2015-09-09T08:53:35Z</dcterms:modified>
</cp:coreProperties>
</file>