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59" r:id="rId13"/>
    <p:sldId id="261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126" autoAdjust="0"/>
  </p:normalViewPr>
  <p:slideViewPr>
    <p:cSldViewPr snapToGrid="0">
      <p:cViewPr>
        <p:scale>
          <a:sx n="76" d="100"/>
          <a:sy n="76" d="100"/>
        </p:scale>
        <p:origin x="97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 vs</a:t>
            </a:r>
            <a:r>
              <a:rPr lang="en-US" baseline="0"/>
              <a:t>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054778575919"/>
          <c:y val="0.16318065844833174"/>
          <c:w val="0.84219278876973058"/>
          <c:h val="0.54082209908769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24</c:v>
                </c:pt>
                <c:pt idx="2">
                  <c:v>24</c:v>
                </c:pt>
                <c:pt idx="3">
                  <c:v>22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C-4353-8269-AFEABD2E27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C-4353-8269-AFEABD2E2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871952"/>
        <c:axId val="394626096"/>
      </c:barChart>
      <c:catAx>
        <c:axId val="40687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26096"/>
        <c:crosses val="autoZero"/>
        <c:auto val="1"/>
        <c:lblAlgn val="ctr"/>
        <c:lblOffset val="100"/>
        <c:noMultiLvlLbl val="0"/>
      </c:catAx>
      <c:valAx>
        <c:axId val="39462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7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 vs Query Type</a:t>
            </a:r>
          </a:p>
        </c:rich>
      </c:tx>
      <c:layout>
        <c:manualLayout>
          <c:xMode val="edge"/>
          <c:yMode val="edge"/>
          <c:x val="0.20720859802809652"/>
          <c:y val="2.764727160977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Sheet1!$F$2:$F$6</c:f>
              <c:strCache>
                <c:ptCount val="5"/>
                <c:pt idx="0">
                  <c:v>carrier delay</c:v>
                </c:pt>
                <c:pt idx="1">
                  <c:v>late aircraft delay</c:v>
                </c:pt>
                <c:pt idx="2">
                  <c:v>NAS delay</c:v>
                </c:pt>
                <c:pt idx="3">
                  <c:v>security delay</c:v>
                </c:pt>
                <c:pt idx="4">
                  <c:v>weather delay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32</c:v>
                </c:pt>
                <c:pt idx="1">
                  <c:v>24</c:v>
                </c:pt>
                <c:pt idx="2">
                  <c:v>24</c:v>
                </c:pt>
                <c:pt idx="3">
                  <c:v>23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8CA-9492-69AE62AED3EE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Sheet1!$F$2:$F$6</c:f>
              <c:strCache>
                <c:ptCount val="5"/>
                <c:pt idx="0">
                  <c:v>carrier delay</c:v>
                </c:pt>
                <c:pt idx="1">
                  <c:v>late aircraft delay</c:v>
                </c:pt>
                <c:pt idx="2">
                  <c:v>NAS delay</c:v>
                </c:pt>
                <c:pt idx="3">
                  <c:v>security delay</c:v>
                </c:pt>
                <c:pt idx="4">
                  <c:v>weather delay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6-48CA-9492-69AE62AED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799216"/>
        <c:axId val="406343968"/>
      </c:barChart>
      <c:catAx>
        <c:axId val="43279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343968"/>
        <c:crosses val="autoZero"/>
        <c:auto val="1"/>
        <c:lblAlgn val="ctr"/>
        <c:lblOffset val="100"/>
        <c:noMultiLvlLbl val="0"/>
      </c:catAx>
      <c:valAx>
        <c:axId val="40634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Elaspsed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AB9728-663D-3377-BEE7-8A78F17A9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5B162-2E83-912B-01DC-C96C5F432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4EF7-37E1-4BA6-A89F-F0F0446857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9793-4D64-3281-F4FE-33F20AA957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E04C-DCBD-DBAD-AD1A-E5044F070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CBFE-E189-4EC0-AEAA-7C1C73AE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EDDE-9C62-49A1-BF6F-2C3EB7DD786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21764-4A09-4C5E-A3C0-D8584CE4A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spark has lesser elapsed time compared to MapReduce, this data doesn’t show a clear pattern to arrive at a proper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Carrier delay query execution has taken more time in both Spark as well as MapReduce and generally Spark-SQL queries are faster than HQL.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  <a:p>
            <a:pPr marL="228600" indent="-228600">
              <a:buAutoNum type="arabicPeriod"/>
            </a:pPr>
            <a:r>
              <a:rPr lang="en-US" dirty="0"/>
              <a:t>Input – Input separate key value pairs</a:t>
            </a:r>
          </a:p>
          <a:p>
            <a:pPr marL="228600" indent="-228600">
              <a:buAutoNum type="arabicPeriod"/>
            </a:pPr>
            <a:r>
              <a:rPr lang="en-US" dirty="0"/>
              <a:t>Split Phase – each data line is passed to individual mapper instance</a:t>
            </a:r>
          </a:p>
          <a:p>
            <a:pPr marL="228600" indent="-228600">
              <a:buAutoNum type="arabicPeriod"/>
            </a:pPr>
            <a:r>
              <a:rPr lang="en-US" dirty="0"/>
              <a:t>Map Phase – Transform each input into key-value pair</a:t>
            </a:r>
          </a:p>
          <a:p>
            <a:pPr marL="228600" indent="-228600">
              <a:buAutoNum type="arabicPeriod"/>
            </a:pPr>
            <a:r>
              <a:rPr lang="en-US" dirty="0"/>
              <a:t>Shuffle Phase – Perform sort and each list must have identical keys</a:t>
            </a:r>
          </a:p>
          <a:p>
            <a:pPr marL="228600" indent="-228600">
              <a:buAutoNum type="arabicPeriod"/>
            </a:pPr>
            <a:r>
              <a:rPr lang="en-US" dirty="0"/>
              <a:t>Reduce Phase – Aggregate values and reduce into one key-value pair</a:t>
            </a:r>
          </a:p>
          <a:p>
            <a:pPr marL="228600" indent="-228600">
              <a:buAutoNum type="arabicPeriod"/>
            </a:pPr>
            <a:r>
              <a:rPr lang="en-US" dirty="0"/>
              <a:t>Output – Aggregated list of key-values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– saves time in reading, writing operations hence making it faster </a:t>
            </a:r>
          </a:p>
          <a:p>
            <a:r>
              <a:rPr lang="en-US" dirty="0"/>
              <a:t>In memory computing – data is stored in RAM which makes it easily accessible</a:t>
            </a:r>
          </a:p>
          <a:p>
            <a:r>
              <a:rPr lang="en-US" dirty="0"/>
              <a:t>Multi language – supports Java, Scala, R,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7F1F-B916-E82C-0685-B30C9DA3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3494-AE3E-C838-262C-AA679497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14B0-5308-0CC7-4BA8-A9D196A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0A0-8C99-4EC6-BD35-3530815CD37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B6F4-E009-1B3F-D427-FE1728A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A406-7FE6-CCC2-A6B9-EEE9A81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25B-4FD0-0E85-69E5-DEBADEC4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4E7E-B74A-211F-F136-DA498F2D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A43A-402B-989B-353F-8C971B8F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451A-A6C1-4DF1-B4C4-9A8B7D53793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7FB1-9385-1BCB-5061-0D66BD33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2AA2-DCB2-90DA-3978-41A28050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8116F-DB12-0054-C4E7-2F8551EC2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57AF-8242-386A-D911-8319D011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C32F-6DFB-669E-9A8B-68538712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4119-3E77-4CD1-BDC5-59E498E2D34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157A-AC06-3A23-818B-FA5487C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887A-1C2E-D4FD-676A-9CD876F5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5536-6CFF-B026-C1E6-FCC2314F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92FD-4CCF-5519-9DF1-54030CD3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02A5-7C46-9EEE-9148-D3A262B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1D28-C157-4B30-8C22-407ED61D38AB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792E-2E82-880E-A2F4-B1F8C7E0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8AFB-FA29-BED4-75A6-D018FDF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144A-771D-4707-1B8D-08E49EB7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06BE-1034-A14D-472D-68D5F059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7E91-30A6-888D-5FD1-9164DA7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DE20-A933-40FF-B858-EF56EC3387A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FB52-4F89-632E-055A-C153BF43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6F10-352E-F28E-ED2E-2A43581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23EA-591A-3D8E-FDD5-A33ECD34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BC89-8FE4-067E-6A3B-F8DFBC0A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351C-1724-509F-0DEC-06FB3033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E68B-58B8-3D33-3FEE-8E227BFD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3A0A-FE65-47C8-B96F-F0BEF99857B2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E7AF-8260-C618-97F4-4A21140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4B8C5-B441-EC20-C5B6-0C0B3862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43D-2CDA-EE7B-6729-D4D902EC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B887-D1D4-AC49-1AE9-BCE9A0E1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FD24-7067-0AD8-9A46-2DA2EF4A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6985-3008-C1AB-96FD-069A23269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B09A-CA50-71A0-72FB-FF4DC371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D2382-D03A-DFD2-4CEB-4160FAFB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E76-F6E0-4FEA-BEF5-80E050B11064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3455E-DE07-5DA7-D999-1D79FA10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00DDC-96C1-DC82-AEBD-BD3F79B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016E-F6CD-A4E0-937A-0972F154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C8D78-312B-0E66-031C-D8B661DE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5652-2617-4AE1-AC47-C7265325C208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DD944-4637-752E-CD64-E4D2084A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ADFD7-B950-1611-496C-93EE7C97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BFCE2-279E-7CE1-8F4F-43A82B25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8F2-9585-4559-8740-020EA890D7A7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A09F2-9808-7032-558F-631B1638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3225-C867-291E-ED51-C077EDE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7AFB-E680-0683-6BA2-367246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4776-BB73-CB38-8986-5938DEC5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EF6D-53E9-1D46-A727-22C391AF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7AD1-0AFE-52F2-B07C-49874AD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8F43-921F-46A8-8D06-391DF2D3A466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3472-B9C1-5345-98E0-51577FD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5C1CC-D955-C999-6F0A-1F51179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A2B3-44A9-DDC8-F6DA-8AB455EF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817D3-BF72-A96E-C31F-6675058F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DF3CE-3D8D-0A42-F21B-2EB1CB68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C608-976A-5A3D-448D-FC7F2FAF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2CD6-A0F9-4013-BFF8-B1D2CA0F546B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2576A-64A9-3E20-911B-9DE4D154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30E64-5506-6136-04A0-E66FCA6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0811D-9579-3E75-01AB-B1C52F3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B387-D05E-6BDF-125B-6BEC464E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AA17-361B-A5E2-2321-ECFA4ADA4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5AA6-CE2A-4A1D-A2C0-0F4FA3E44DD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2B5E-6CF6-9CCA-D3D8-3D9D7965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958E-213A-A95E-F506-45C5A01B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439" y="466785"/>
            <a:ext cx="8977121" cy="1198869"/>
          </a:xfrm>
        </p:spPr>
        <p:txBody>
          <a:bodyPr>
            <a:normAutofit/>
          </a:bodyPr>
          <a:lstStyle/>
          <a:p>
            <a:r>
              <a:rPr lang="en-US" b="1" dirty="0"/>
              <a:t>MapReduce vs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25" y="5192345"/>
            <a:ext cx="5299724" cy="119887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CS5229 – Big Data Analytics Technologies</a:t>
            </a:r>
          </a:p>
          <a:p>
            <a:pPr algn="l"/>
            <a:r>
              <a:rPr lang="en-US" sz="2000" dirty="0"/>
              <a:t>Hashani Kithulgoda</a:t>
            </a:r>
          </a:p>
          <a:p>
            <a:pPr algn="l"/>
            <a:r>
              <a:rPr lang="en-US" sz="2000" dirty="0"/>
              <a:t>239327K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C7580-4B5E-649B-4F19-32C52B2C9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32" y="2516337"/>
            <a:ext cx="3984631" cy="1370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226C-5ADC-72EA-8B27-3FF5EF5BE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5" y="1665654"/>
            <a:ext cx="4278773" cy="222139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BDA36A-A7F5-ACC1-38A6-53ECE38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7"/>
    </mc:Choice>
    <mc:Fallback xmlns="">
      <p:transition spd="slow" advTm="101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Output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2" y="5798167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6: Spark </a:t>
            </a:r>
            <a:r>
              <a:rPr lang="en-US" sz="1800"/>
              <a:t>cluster output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066EB-FFDC-AF3B-EC53-42065C649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8" y="1352636"/>
            <a:ext cx="8633284" cy="43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38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vs Spark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284672-DB71-6440-A26B-D2092B25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8753"/>
              </p:ext>
            </p:extLst>
          </p:nvPr>
        </p:nvGraphicFramePr>
        <p:xfrm>
          <a:off x="659757" y="1527858"/>
          <a:ext cx="10833903" cy="4618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5408">
                  <a:extLst>
                    <a:ext uri="{9D8B030D-6E8A-4147-A177-3AD203B41FA5}">
                      <a16:colId xmlns:a16="http://schemas.microsoft.com/office/drawing/2014/main" val="2146314087"/>
                    </a:ext>
                  </a:extLst>
                </a:gridCol>
                <a:gridCol w="4259483">
                  <a:extLst>
                    <a:ext uri="{9D8B030D-6E8A-4147-A177-3AD203B41FA5}">
                      <a16:colId xmlns:a16="http://schemas.microsoft.com/office/drawing/2014/main" val="3347829240"/>
                    </a:ext>
                  </a:extLst>
                </a:gridCol>
                <a:gridCol w="4109012">
                  <a:extLst>
                    <a:ext uri="{9D8B030D-6E8A-4147-A177-3AD203B41FA5}">
                      <a16:colId xmlns:a16="http://schemas.microsoft.com/office/drawing/2014/main" val="4045627584"/>
                    </a:ext>
                  </a:extLst>
                </a:gridCol>
              </a:tblGrid>
              <a:tr h="829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3046"/>
                  </a:ext>
                </a:extLst>
              </a:tr>
              <a:tr h="1894206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Process structured/unstructured data easily compared to traditional data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Error prone since programmer has to handle complex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than traditional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Disk-based processing slows down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78945"/>
                  </a:ext>
                </a:extLst>
              </a:tr>
              <a:tr h="1894206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friendly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multiple languages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ETL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compared to MapReduce because of in-memory 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9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7B9EF2-85EA-1301-B930-E9CAD2DA3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502579"/>
              </p:ext>
            </p:extLst>
          </p:nvPr>
        </p:nvGraphicFramePr>
        <p:xfrm>
          <a:off x="2377198" y="1697260"/>
          <a:ext cx="7252407" cy="388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CDD6C4-4535-1B10-CAB5-3AA69875974A}"/>
              </a:ext>
            </a:extLst>
          </p:cNvPr>
          <p:cNvSpPr txBox="1"/>
          <p:nvPr/>
        </p:nvSpPr>
        <p:spPr>
          <a:xfrm>
            <a:off x="3182506" y="5701588"/>
            <a:ext cx="6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 1: Query execution time vs iteration for Carrier Delay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30306-39AA-F38A-BFF1-40C5656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B4B7A6-1E6C-9C6A-1BC5-2618913CA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19141"/>
              </p:ext>
            </p:extLst>
          </p:nvPr>
        </p:nvGraphicFramePr>
        <p:xfrm>
          <a:off x="2745129" y="1756457"/>
          <a:ext cx="6701742" cy="378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0FF9C6-ECA4-2674-D1EF-500944117569}"/>
              </a:ext>
            </a:extLst>
          </p:cNvPr>
          <p:cNvSpPr txBox="1"/>
          <p:nvPr/>
        </p:nvSpPr>
        <p:spPr>
          <a:xfrm>
            <a:off x="3889094" y="5683170"/>
            <a:ext cx="436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 2: Query execution time vs type of 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D6BBB5-46B2-65B6-8501-832A6B2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D6BBB5-46B2-65B6-8501-832A6B2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2DBD-1B87-A4E4-2CED-04C5155A1721}"/>
              </a:ext>
            </a:extLst>
          </p:cNvPr>
          <p:cNvSpPr txBox="1"/>
          <p:nvPr/>
        </p:nvSpPr>
        <p:spPr>
          <a:xfrm>
            <a:off x="2247418" y="1859339"/>
            <a:ext cx="7697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Spark-SQL queries process </a:t>
            </a:r>
            <a:r>
              <a:rPr lang="en-US" b="1" dirty="0"/>
              <a:t>faster</a:t>
            </a:r>
            <a:r>
              <a:rPr lang="en-US" dirty="0"/>
              <a:t> compared to Hive queries because spark uses </a:t>
            </a:r>
            <a:r>
              <a:rPr lang="en-US" b="1" dirty="0"/>
              <a:t>in-memory</a:t>
            </a:r>
            <a:r>
              <a:rPr lang="en-US" dirty="0"/>
              <a:t>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same query more times in both frameworks </a:t>
            </a:r>
            <a:r>
              <a:rPr lang="en-US" b="1" dirty="0"/>
              <a:t>didn’t produce clear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Extraction, loading and processing data is easier with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2" y="2978799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5F34-EADC-EE15-E6E2-B2A8B2DF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1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457" y="464886"/>
            <a:ext cx="8447568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832" y="1329070"/>
            <a:ext cx="11174819" cy="55289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Parallel processing software framework for batch  data distributed in multiple clusters.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structured/unstructured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Fault tolerant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Schedules resources using YARN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data locally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4FF87-C343-7285-0A30-6095B1D4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74" y="3429000"/>
            <a:ext cx="6005477" cy="28401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52D9-F18C-0E69-7961-FB18A01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1342663"/>
            <a:ext cx="11065397" cy="4930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 is a real-time/batch data processing framework to process big data in a distributing computing environment.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Process, query, analyze, transform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Fast processing with RDD – resilient distributed datasets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 memory computing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Multi language support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Fault tolerant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Support better analytics with algorithms, SQL queries, complex analytics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1342663"/>
            <a:ext cx="11065397" cy="4930815"/>
          </a:xfrm>
        </p:spPr>
        <p:txBody>
          <a:bodyPr>
            <a:normAutofit/>
          </a:bodyPr>
          <a:lstStyle/>
          <a:p>
            <a:pPr marL="228600" lvl="1" algn="l">
              <a:lnSpc>
                <a:spcPct val="100000"/>
              </a:lnSpc>
            </a:pPr>
            <a:r>
              <a:rPr lang="en-US" sz="2400" dirty="0"/>
              <a:t>These queries are processed using MapReduce and Spark;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carrier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NAS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Weather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late aircraft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security delay from 2003-2010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1: Spark cluster created with 2 cores and 1 master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ED5E-7140-42BC-3BBF-44E27D907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04" y="1592178"/>
            <a:ext cx="8119615" cy="36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MapReduce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2: MapReduce cluster created with 2 cores and 1 master 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620B5-B588-D92A-7D62-16C142842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97" y="1524188"/>
            <a:ext cx="8178130" cy="38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3: MapReduce cluster jobs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163E7-1CE7-393A-B1B3-79BA3C7D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7" y="1065125"/>
            <a:ext cx="9527165" cy="41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4: Spark cluster jobs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C741-075E-F754-FF1D-0ED84AB1D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84" y="1215588"/>
            <a:ext cx="10293516" cy="42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5: MapReduce cluster output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216AB-3F06-211F-8C33-B30BA1C8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1" y="1436250"/>
            <a:ext cx="10527859" cy="39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7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514</Words>
  <Application>Microsoft Office PowerPoint</Application>
  <PresentationFormat>Widescreen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MapReduce vs Spark</vt:lpstr>
      <vt:lpstr>MapReduce</vt:lpstr>
      <vt:lpstr>Spark</vt:lpstr>
      <vt:lpstr>Demo</vt:lpstr>
      <vt:lpstr>Spark Cluster</vt:lpstr>
      <vt:lpstr>MapReduce Cluster</vt:lpstr>
      <vt:lpstr>Jobs</vt:lpstr>
      <vt:lpstr>Jobs</vt:lpstr>
      <vt:lpstr>Output</vt:lpstr>
      <vt:lpstr>Output </vt:lpstr>
      <vt:lpstr>MapReduce vs Spark</vt:lpstr>
      <vt:lpstr>Conclusion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Hashani Kithulgoda</dc:creator>
  <cp:lastModifiedBy>Hashani Kithulgoda</cp:lastModifiedBy>
  <cp:revision>24</cp:revision>
  <dcterms:created xsi:type="dcterms:W3CDTF">2023-03-05T16:53:18Z</dcterms:created>
  <dcterms:modified xsi:type="dcterms:W3CDTF">2023-03-06T17:26:49Z</dcterms:modified>
</cp:coreProperties>
</file>