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7315200" cy="1051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144A9E"/>
    <a:srgbClr val="00FFFF"/>
    <a:srgbClr val="62E1FF"/>
    <a:srgbClr val="41A4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8" autoAdjust="0"/>
    <p:restoredTop sz="94660"/>
  </p:normalViewPr>
  <p:slideViewPr>
    <p:cSldViewPr snapToGrid="0">
      <p:cViewPr>
        <p:scale>
          <a:sx n="50" d="100"/>
          <a:sy n="50" d="100"/>
        </p:scale>
        <p:origin x="542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20956"/>
            <a:ext cx="6217920" cy="3660987"/>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523125"/>
            <a:ext cx="5486400" cy="2538835"/>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17B90-B616-4E1C-8C97-7AF6516400F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259440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17B90-B616-4E1C-8C97-7AF6516400F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2372021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59858"/>
            <a:ext cx="1577340" cy="89114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59858"/>
            <a:ext cx="4640580" cy="89114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17B90-B616-4E1C-8C97-7AF6516400F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81122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17B90-B616-4E1C-8C97-7AF6516400F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13118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621600"/>
            <a:ext cx="6309360" cy="4374197"/>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7037179"/>
            <a:ext cx="6309360" cy="2300287"/>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17B90-B616-4E1C-8C97-7AF6516400F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349411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17B90-B616-4E1C-8C97-7AF6516400F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215581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59861"/>
            <a:ext cx="6309360" cy="20325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577783"/>
            <a:ext cx="3094672"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841115"/>
            <a:ext cx="3094672"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577783"/>
            <a:ext cx="3109913"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841115"/>
            <a:ext cx="3109913"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17B90-B616-4E1C-8C97-7AF6516400F8}"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362095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17B90-B616-4E1C-8C97-7AF6516400F8}"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254689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17B90-B616-4E1C-8C97-7AF6516400F8}"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375371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514054"/>
            <a:ext cx="3703320" cy="747289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87417B90-B616-4E1C-8C97-7AF6516400F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4130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514054"/>
            <a:ext cx="3703320" cy="747289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87417B90-B616-4E1C-8C97-7AF6516400F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BA426-5B6A-428F-98D0-A77F486DD493}" type="slidenum">
              <a:rPr lang="en-US" smtClean="0"/>
              <a:t>‹#›</a:t>
            </a:fld>
            <a:endParaRPr lang="en-US"/>
          </a:p>
        </p:txBody>
      </p:sp>
    </p:spTree>
    <p:extLst>
      <p:ext uri="{BB962C8B-B14F-4D97-AF65-F5344CB8AC3E}">
        <p14:creationId xmlns:p14="http://schemas.microsoft.com/office/powerpoint/2010/main" val="356384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59861"/>
            <a:ext cx="6309360" cy="20325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799291"/>
            <a:ext cx="6309360" cy="66720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746406"/>
            <a:ext cx="1645920" cy="559858"/>
          </a:xfrm>
          <a:prstGeom prst="rect">
            <a:avLst/>
          </a:prstGeom>
        </p:spPr>
        <p:txBody>
          <a:bodyPr vert="horz" lIns="91440" tIns="45720" rIns="91440" bIns="45720" rtlCol="0" anchor="ctr"/>
          <a:lstStyle>
            <a:lvl1pPr algn="l">
              <a:defRPr sz="960">
                <a:solidFill>
                  <a:schemeClr val="tx1">
                    <a:tint val="75000"/>
                  </a:schemeClr>
                </a:solidFill>
              </a:defRPr>
            </a:lvl1pPr>
          </a:lstStyle>
          <a:p>
            <a:fld id="{87417B90-B616-4E1C-8C97-7AF6516400F8}" type="datetimeFigureOut">
              <a:rPr lang="en-US" smtClean="0"/>
              <a:t>2/22/2021</a:t>
            </a:fld>
            <a:endParaRPr lang="en-US"/>
          </a:p>
        </p:txBody>
      </p:sp>
      <p:sp>
        <p:nvSpPr>
          <p:cNvPr id="5" name="Footer Placeholder 4"/>
          <p:cNvSpPr>
            <a:spLocks noGrp="1"/>
          </p:cNvSpPr>
          <p:nvPr>
            <p:ph type="ftr" sz="quarter" idx="3"/>
          </p:nvPr>
        </p:nvSpPr>
        <p:spPr>
          <a:xfrm>
            <a:off x="2423160" y="9746406"/>
            <a:ext cx="2468880" cy="559858"/>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746406"/>
            <a:ext cx="1645920" cy="559858"/>
          </a:xfrm>
          <a:prstGeom prst="rect">
            <a:avLst/>
          </a:prstGeom>
        </p:spPr>
        <p:txBody>
          <a:bodyPr vert="horz" lIns="91440" tIns="45720" rIns="91440" bIns="45720" rtlCol="0" anchor="ctr"/>
          <a:lstStyle>
            <a:lvl1pPr algn="r">
              <a:defRPr sz="960">
                <a:solidFill>
                  <a:schemeClr val="tx1">
                    <a:tint val="75000"/>
                  </a:schemeClr>
                </a:solidFill>
              </a:defRPr>
            </a:lvl1pPr>
          </a:lstStyle>
          <a:p>
            <a:fld id="{F14BA426-5B6A-428F-98D0-A77F486DD493}" type="slidenum">
              <a:rPr lang="en-US" smtClean="0"/>
              <a:t>‹#›</a:t>
            </a:fld>
            <a:endParaRPr lang="en-US"/>
          </a:p>
        </p:txBody>
      </p:sp>
    </p:spTree>
    <p:extLst>
      <p:ext uri="{BB962C8B-B14F-4D97-AF65-F5344CB8AC3E}">
        <p14:creationId xmlns:p14="http://schemas.microsoft.com/office/powerpoint/2010/main" val="556196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C98BC0-CCC1-4674-AC97-F13F34D7836B}"/>
              </a:ext>
            </a:extLst>
          </p:cNvPr>
          <p:cNvPicPr>
            <a:picLocks noChangeAspect="1"/>
          </p:cNvPicPr>
          <p:nvPr/>
        </p:nvPicPr>
        <p:blipFill>
          <a:blip r:embed="rId2"/>
          <a:stretch>
            <a:fillRect/>
          </a:stretch>
        </p:blipFill>
        <p:spPr>
          <a:xfrm>
            <a:off x="191765" y="0"/>
            <a:ext cx="6931670" cy="10515600"/>
          </a:xfrm>
          <a:prstGeom prst="rect">
            <a:avLst/>
          </a:prstGeom>
        </p:spPr>
      </p:pic>
    </p:spTree>
    <p:extLst>
      <p:ext uri="{BB962C8B-B14F-4D97-AF65-F5344CB8AC3E}">
        <p14:creationId xmlns:p14="http://schemas.microsoft.com/office/powerpoint/2010/main" val="252428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347EF7-E32A-4B76-A711-09118406DF39}"/>
              </a:ext>
            </a:extLst>
          </p:cNvPr>
          <p:cNvSpPr/>
          <p:nvPr/>
        </p:nvSpPr>
        <p:spPr>
          <a:xfrm>
            <a:off x="-457200" y="-160420"/>
            <a:ext cx="8229600" cy="12486654"/>
          </a:xfrm>
          <a:prstGeom prst="rect">
            <a:avLst/>
          </a:prstGeom>
          <a:gradFill flip="none" rotWithShape="1">
            <a:gsLst>
              <a:gs pos="25000">
                <a:srgbClr val="144A9E">
                  <a:lumMod val="100000"/>
                </a:srgbClr>
              </a:gs>
              <a:gs pos="100000">
                <a:srgbClr val="CC00CC">
                  <a:lumMod val="75000"/>
                </a:srgb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E27EE0-BA9A-40AC-9C98-CBF45644D2C1}"/>
              </a:ext>
            </a:extLst>
          </p:cNvPr>
          <p:cNvSpPr/>
          <p:nvPr/>
        </p:nvSpPr>
        <p:spPr>
          <a:xfrm>
            <a:off x="-160421" y="-160420"/>
            <a:ext cx="7636042" cy="1248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C9BE5E7-6B83-45E8-9226-B50C99F02626}"/>
              </a:ext>
            </a:extLst>
          </p:cNvPr>
          <p:cNvSpPr/>
          <p:nvPr/>
        </p:nvSpPr>
        <p:spPr>
          <a:xfrm>
            <a:off x="0" y="0"/>
            <a:ext cx="7315200" cy="1407888"/>
          </a:xfrm>
          <a:prstGeom prst="roundRect">
            <a:avLst/>
          </a:prstGeom>
          <a:gradFill>
            <a:gsLst>
              <a:gs pos="25000">
                <a:srgbClr val="41A4FE">
                  <a:lumMod val="50000"/>
                </a:srgbClr>
              </a:gs>
              <a:gs pos="100000">
                <a:srgbClr val="CC00CC">
                  <a:lumMod val="75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BFEA3C0-8224-4FE6-BE94-8A74E0882624}"/>
              </a:ext>
            </a:extLst>
          </p:cNvPr>
          <p:cNvSpPr txBox="1"/>
          <p:nvPr/>
        </p:nvSpPr>
        <p:spPr>
          <a:xfrm>
            <a:off x="209551" y="411556"/>
            <a:ext cx="6896099" cy="584775"/>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bg1"/>
                </a:solidFill>
                <a:effectLst/>
                <a:uLnTx/>
                <a:uFillTx/>
                <a:latin typeface="Trebuchet MS" panose="020B0603020202020204" pitchFamily="34" charset="0"/>
                <a:ea typeface="+mn-ea"/>
                <a:cs typeface="+mn-cs"/>
              </a:rPr>
              <a:t>Welcome to </a:t>
            </a:r>
            <a:r>
              <a:rPr lang="en-US" sz="3200" b="1" dirty="0">
                <a:solidFill>
                  <a:schemeClr val="bg1"/>
                </a:solidFill>
                <a:latin typeface="Trebuchet MS" panose="020B0603020202020204" pitchFamily="34" charset="0"/>
              </a:rPr>
              <a:t>                 [</a:t>
            </a:r>
            <a:r>
              <a:rPr kumimoji="0" lang="en-US" sz="3200" b="1" i="0" u="none" strike="noStrike" kern="1200" cap="none" spc="0" normalizeH="0" baseline="0" noProof="0" dirty="0">
                <a:ln>
                  <a:noFill/>
                </a:ln>
                <a:solidFill>
                  <a:schemeClr val="bg1"/>
                </a:solidFill>
                <a:effectLst/>
                <a:uLnTx/>
                <a:uFillTx/>
                <a:latin typeface="Trebuchet MS" panose="020B0603020202020204" pitchFamily="34" charset="0"/>
                <a:ea typeface="+mn-ea"/>
                <a:cs typeface="+mn-cs"/>
              </a:rPr>
              <a:t>Name],</a:t>
            </a:r>
          </a:p>
        </p:txBody>
      </p:sp>
      <p:pic>
        <p:nvPicPr>
          <p:cNvPr id="9" name="Picture 8" descr="A picture containing text, clipart&#10;&#10;Description automatically generated">
            <a:extLst>
              <a:ext uri="{FF2B5EF4-FFF2-40B4-BE49-F238E27FC236}">
                <a16:creationId xmlns:a16="http://schemas.microsoft.com/office/drawing/2014/main" id="{116346DA-220F-430A-A319-905FD6DD7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069" y="316848"/>
            <a:ext cx="1886857" cy="539739"/>
          </a:xfrm>
          <a:prstGeom prst="rect">
            <a:avLst/>
          </a:prstGeom>
        </p:spPr>
      </p:pic>
      <p:sp>
        <p:nvSpPr>
          <p:cNvPr id="11" name="TextBox 10">
            <a:extLst>
              <a:ext uri="{FF2B5EF4-FFF2-40B4-BE49-F238E27FC236}">
                <a16:creationId xmlns:a16="http://schemas.microsoft.com/office/drawing/2014/main" id="{77730853-E254-4150-9ADE-565E071CBA5C}"/>
              </a:ext>
            </a:extLst>
          </p:cNvPr>
          <p:cNvSpPr txBox="1"/>
          <p:nvPr/>
        </p:nvSpPr>
        <p:spPr>
          <a:xfrm>
            <a:off x="209550" y="1500394"/>
            <a:ext cx="6896100" cy="10665420"/>
          </a:xfrm>
          <a:prstGeom prst="rect">
            <a:avLst/>
          </a:prstGeom>
          <a:noFill/>
        </p:spPr>
        <p:txBody>
          <a:bodyPr wrap="square">
            <a:spAutoFit/>
          </a:bodyPr>
          <a:lstStyle/>
          <a:p>
            <a:pPr algn="ctr"/>
            <a:r>
              <a:rPr lang="en-US" b="1" dirty="0">
                <a:latin typeface="Trebuchet MS" panose="020B0603020202020204" pitchFamily="34" charset="0"/>
              </a:rPr>
              <a:t>We are Extremely Excited to Welcome You </a:t>
            </a:r>
          </a:p>
          <a:p>
            <a:pPr algn="ctr"/>
            <a:r>
              <a:rPr lang="en-US" b="1" dirty="0">
                <a:latin typeface="Trebuchet MS" panose="020B0603020202020204" pitchFamily="34" charset="0"/>
              </a:rPr>
              <a:t>to our </a:t>
            </a:r>
            <a:r>
              <a:rPr lang="en-US" b="1" u="sng" dirty="0">
                <a:latin typeface="Trebuchet MS" panose="020B0603020202020204" pitchFamily="34" charset="0"/>
              </a:rPr>
              <a:t>FREE</a:t>
            </a:r>
            <a:r>
              <a:rPr lang="en-US" b="1" dirty="0">
                <a:latin typeface="Trebuchet MS" panose="020B0603020202020204" pitchFamily="34" charset="0"/>
              </a:rPr>
              <a:t> Pilot Program! </a:t>
            </a:r>
          </a:p>
          <a:p>
            <a:endParaRPr lang="en-US" sz="1600" dirty="0">
              <a:latin typeface="Trebuchet MS" panose="020B0603020202020204" pitchFamily="34" charset="0"/>
            </a:endParaRPr>
          </a:p>
          <a:p>
            <a:pPr>
              <a:lnSpc>
                <a:spcPct val="150000"/>
              </a:lnSpc>
            </a:pPr>
            <a:r>
              <a:rPr lang="en-US" sz="1600" dirty="0">
                <a:latin typeface="Trebuchet MS" panose="020B0603020202020204" pitchFamily="34" charset="0"/>
              </a:rPr>
              <a:t>	   During the coming months you may see new features and changes to the display. We hope to get to know you better as we improve our service based on your feedback.</a:t>
            </a:r>
          </a:p>
          <a:p>
            <a:endParaRPr lang="en-US" sz="1600" dirty="0">
              <a:latin typeface="Trebuchet MS" panose="020B0603020202020204" pitchFamily="34" charset="0"/>
            </a:endParaRPr>
          </a:p>
          <a:p>
            <a:pPr>
              <a:lnSpc>
                <a:spcPct val="150000"/>
              </a:lnSpc>
            </a:pPr>
            <a:r>
              <a:rPr lang="en-US" sz="1600" dirty="0">
                <a:latin typeface="Trebuchet MS" panose="020B0603020202020204" pitchFamily="34" charset="0"/>
              </a:rPr>
              <a:t>	   We believe the promise of a healthy economy is directly linked to the financial wellbeing of all. With an extensive history of developing leading technology for investment managers, the               team was brought together by the common desire to make the most powerful tools </a:t>
            </a:r>
            <a:r>
              <a:rPr lang="en-US" b="1" dirty="0">
                <a:latin typeface="Trebuchet MS" panose="020B0603020202020204" pitchFamily="34" charset="0"/>
              </a:rPr>
              <a:t>Affordable </a:t>
            </a:r>
            <a:r>
              <a:rPr lang="en-US" dirty="0">
                <a:latin typeface="Trebuchet MS" panose="020B0603020202020204" pitchFamily="34" charset="0"/>
              </a:rPr>
              <a:t>&amp;</a:t>
            </a:r>
            <a:r>
              <a:rPr lang="en-US" b="1" dirty="0">
                <a:latin typeface="Trebuchet MS" panose="020B0603020202020204" pitchFamily="34" charset="0"/>
              </a:rPr>
              <a:t> Accessible</a:t>
            </a:r>
            <a:r>
              <a:rPr lang="en-US" sz="1600" dirty="0">
                <a:latin typeface="Trebuchet MS" panose="020B0603020202020204" pitchFamily="34" charset="0"/>
              </a:rPr>
              <a:t> to everyone.</a:t>
            </a:r>
          </a:p>
          <a:p>
            <a:endParaRPr lang="en-US" sz="1600" dirty="0">
              <a:latin typeface="Trebuchet MS" panose="020B0603020202020204" pitchFamily="34" charset="0"/>
            </a:endParaRPr>
          </a:p>
          <a:p>
            <a:pPr>
              <a:lnSpc>
                <a:spcPct val="150000"/>
              </a:lnSpc>
            </a:pPr>
            <a:r>
              <a:rPr lang="en-US" sz="1600" dirty="0">
                <a:latin typeface="Trebuchet MS" panose="020B0603020202020204" pitchFamily="34" charset="0"/>
              </a:rPr>
              <a:t>	   At               we are working hard to provide </a:t>
            </a:r>
          </a:p>
          <a:p>
            <a:pPr algn="ctr">
              <a:lnSpc>
                <a:spcPct val="150000"/>
              </a:lnSpc>
            </a:pPr>
            <a:r>
              <a:rPr lang="en-US" b="1" dirty="0">
                <a:solidFill>
                  <a:srgbClr val="144A9E"/>
                </a:solidFill>
                <a:latin typeface="Trebuchet MS" panose="020B0603020202020204" pitchFamily="34" charset="0"/>
              </a:rPr>
              <a:t>Quality Data</a:t>
            </a:r>
            <a:r>
              <a:rPr lang="en-US" dirty="0">
                <a:latin typeface="Trebuchet MS" panose="020B0603020202020204" pitchFamily="34" charset="0"/>
              </a:rPr>
              <a:t>, </a:t>
            </a:r>
            <a:r>
              <a:rPr lang="en-US" b="1" dirty="0">
                <a:solidFill>
                  <a:srgbClr val="144A9E"/>
                </a:solidFill>
                <a:latin typeface="Trebuchet MS" panose="020B0603020202020204" pitchFamily="34" charset="0"/>
              </a:rPr>
              <a:t>Reliable Delivery</a:t>
            </a:r>
            <a:r>
              <a:rPr lang="en-US" dirty="0">
                <a:latin typeface="Trebuchet MS" panose="020B0603020202020204" pitchFamily="34" charset="0"/>
              </a:rPr>
              <a:t>, </a:t>
            </a:r>
            <a:r>
              <a:rPr lang="en-US" sz="1600" dirty="0">
                <a:latin typeface="Trebuchet MS" panose="020B0603020202020204" pitchFamily="34" charset="0"/>
              </a:rPr>
              <a:t>and</a:t>
            </a:r>
            <a:r>
              <a:rPr lang="en-US" dirty="0">
                <a:latin typeface="Trebuchet MS" panose="020B0603020202020204" pitchFamily="34" charset="0"/>
              </a:rPr>
              <a:t> </a:t>
            </a:r>
            <a:r>
              <a:rPr lang="en-US" b="1" dirty="0">
                <a:solidFill>
                  <a:srgbClr val="144A9E"/>
                </a:solidFill>
                <a:latin typeface="Trebuchet MS" panose="020B0603020202020204" pitchFamily="34" charset="0"/>
              </a:rPr>
              <a:t>Meaningful Insights</a:t>
            </a:r>
            <a:endParaRPr lang="en-US" dirty="0">
              <a:solidFill>
                <a:srgbClr val="144A9E"/>
              </a:solidFill>
              <a:latin typeface="Trebuchet MS" panose="020B0603020202020204" pitchFamily="34" charset="0"/>
            </a:endParaRPr>
          </a:p>
          <a:p>
            <a:pPr>
              <a:lnSpc>
                <a:spcPct val="150000"/>
              </a:lnSpc>
            </a:pPr>
            <a:r>
              <a:rPr lang="en-US" sz="1600" dirty="0">
                <a:latin typeface="Trebuchet MS" panose="020B0603020202020204" pitchFamily="34" charset="0"/>
              </a:rPr>
              <a:t>						to help you navigate equity markets. </a:t>
            </a:r>
          </a:p>
          <a:p>
            <a:endParaRPr lang="en-US" sz="1600" dirty="0">
              <a:latin typeface="Trebuchet MS" panose="020B0603020202020204" pitchFamily="34" charset="0"/>
            </a:endParaRPr>
          </a:p>
          <a:p>
            <a:r>
              <a:rPr lang="en-US" sz="1600" dirty="0">
                <a:latin typeface="Trebuchet MS" panose="020B0603020202020204" pitchFamily="34" charset="0"/>
              </a:rPr>
              <a:t>It is our pleasure to always serve the best interests of you, our customer. </a:t>
            </a:r>
          </a:p>
          <a:p>
            <a:endParaRPr lang="en-US" sz="1600" dirty="0">
              <a:latin typeface="Trebuchet MS" panose="020B0603020202020204" pitchFamily="34" charset="0"/>
            </a:endParaRPr>
          </a:p>
          <a:p>
            <a:pPr algn="ctr"/>
            <a:r>
              <a:rPr lang="en-US" sz="2400" b="1" dirty="0">
                <a:latin typeface="Trebuchet MS" panose="020B0603020202020204" pitchFamily="34" charset="0"/>
              </a:rPr>
              <a:t>Thank You for Joining Us on this Journey!</a:t>
            </a:r>
          </a:p>
          <a:p>
            <a:endParaRPr lang="en-US" sz="1600" b="1" dirty="0">
              <a:latin typeface="Trebuchet MS" panose="020B0603020202020204" pitchFamily="34" charset="0"/>
            </a:endParaRPr>
          </a:p>
          <a:p>
            <a:endParaRPr lang="en-US" sz="1600" b="1" dirty="0">
              <a:latin typeface="Trebuchet MS" panose="020B0603020202020204" pitchFamily="34" charset="0"/>
            </a:endParaRPr>
          </a:p>
          <a:p>
            <a:endParaRPr lang="en-US" sz="1600" b="1" dirty="0">
              <a:latin typeface="Trebuchet MS" panose="020B0603020202020204" pitchFamily="34" charset="0"/>
            </a:endParaRPr>
          </a:p>
          <a:p>
            <a:pPr>
              <a:lnSpc>
                <a:spcPct val="150000"/>
              </a:lnSpc>
            </a:pPr>
            <a:r>
              <a:rPr lang="en-US" sz="1600" b="1" dirty="0">
                <a:latin typeface="Trebuchet MS" panose="020B0603020202020204" pitchFamily="34" charset="0"/>
              </a:rPr>
              <a:t>Respectfully,</a:t>
            </a:r>
          </a:p>
          <a:p>
            <a:pPr>
              <a:lnSpc>
                <a:spcPct val="150000"/>
              </a:lnSpc>
            </a:pPr>
            <a:r>
              <a:rPr lang="en-US" sz="1600" b="1" dirty="0">
                <a:latin typeface="Trebuchet MS" panose="020B0603020202020204" pitchFamily="34" charset="0"/>
              </a:rPr>
              <a:t>Mark Gorzycki    &amp; Mahesh Kashyap</a:t>
            </a:r>
            <a:endParaRPr lang="en-US" sz="800" b="1" dirty="0">
              <a:latin typeface="Trebuchet MS" panose="020B0603020202020204" pitchFamily="34" charset="0"/>
            </a:endParaRPr>
          </a:p>
          <a:p>
            <a:pPr>
              <a:lnSpc>
                <a:spcPct val="150000"/>
              </a:lnSpc>
            </a:pPr>
            <a:r>
              <a:rPr lang="en-US" sz="1600" b="1" dirty="0">
                <a:latin typeface="Trebuchet MS" panose="020B0603020202020204" pitchFamily="34" charset="0"/>
              </a:rPr>
              <a:t>              Co-Founders</a:t>
            </a:r>
          </a:p>
          <a:p>
            <a:pPr>
              <a:lnSpc>
                <a:spcPct val="150000"/>
              </a:lnSpc>
            </a:pPr>
            <a:endParaRPr lang="en-US" sz="1600" b="1" dirty="0">
              <a:latin typeface="Trebuchet MS" panose="020B0603020202020204" pitchFamily="34" charset="0"/>
            </a:endParaRPr>
          </a:p>
          <a:p>
            <a:pPr>
              <a:lnSpc>
                <a:spcPct val="150000"/>
              </a:lnSpc>
            </a:pPr>
            <a:endParaRPr lang="en-US" sz="1600" b="1" dirty="0">
              <a:latin typeface="Trebuchet MS" panose="020B0603020202020204" pitchFamily="34" charset="0"/>
            </a:endParaRPr>
          </a:p>
          <a:p>
            <a:pPr algn="ctr">
              <a:lnSpc>
                <a:spcPct val="150000"/>
              </a:lnSpc>
            </a:pPr>
            <a:r>
              <a:rPr lang="en-US" sz="1600" b="1" dirty="0">
                <a:latin typeface="Trebuchet MS" panose="020B0603020202020204" pitchFamily="34" charset="0"/>
              </a:rPr>
              <a:t>Find Us on Social Media:</a:t>
            </a:r>
          </a:p>
          <a:p>
            <a:pPr algn="ctr">
              <a:lnSpc>
                <a:spcPct val="150000"/>
              </a:lnSpc>
            </a:pPr>
            <a:r>
              <a:rPr lang="en-US" sz="1600" b="1" dirty="0">
                <a:latin typeface="Trebuchet MS" panose="020B0603020202020204" pitchFamily="34" charset="0"/>
              </a:rPr>
              <a:t>[relevant icons]</a:t>
            </a:r>
          </a:p>
          <a:p>
            <a:pPr algn="ctr">
              <a:lnSpc>
                <a:spcPct val="150000"/>
              </a:lnSpc>
            </a:pPr>
            <a:endParaRPr lang="en-US" sz="1600" b="1" dirty="0">
              <a:latin typeface="Trebuchet MS" panose="020B0603020202020204" pitchFamily="34" charset="0"/>
            </a:endParaRPr>
          </a:p>
          <a:p>
            <a:pPr algn="ctr">
              <a:lnSpc>
                <a:spcPct val="150000"/>
              </a:lnSpc>
            </a:pPr>
            <a:r>
              <a:rPr lang="en-US" sz="1600" i="1" u="sng" dirty="0">
                <a:solidFill>
                  <a:schemeClr val="tx1">
                    <a:lumMod val="50000"/>
                    <a:lumOff val="50000"/>
                  </a:schemeClr>
                </a:solidFill>
                <a:latin typeface="Trebuchet MS" panose="020B0603020202020204" pitchFamily="34" charset="0"/>
              </a:rPr>
              <a:t>Unsubscribe</a:t>
            </a:r>
          </a:p>
        </p:txBody>
      </p:sp>
      <p:cxnSp>
        <p:nvCxnSpPr>
          <p:cNvPr id="13" name="Straight Connector 12">
            <a:extLst>
              <a:ext uri="{FF2B5EF4-FFF2-40B4-BE49-F238E27FC236}">
                <a16:creationId xmlns:a16="http://schemas.microsoft.com/office/drawing/2014/main" id="{88542CDF-0F46-471F-A18B-2E3ECA48FB00}"/>
              </a:ext>
            </a:extLst>
          </p:cNvPr>
          <p:cNvCxnSpPr/>
          <p:nvPr/>
        </p:nvCxnSpPr>
        <p:spPr>
          <a:xfrm>
            <a:off x="2181225" y="7495575"/>
            <a:ext cx="3383280" cy="0"/>
          </a:xfrm>
          <a:prstGeom prst="line">
            <a:avLst/>
          </a:prstGeom>
          <a:ln w="31750" cap="rnd">
            <a:solidFill>
              <a:srgbClr val="144A9E"/>
            </a:solidFill>
            <a:round/>
          </a:ln>
        </p:spPr>
        <p:style>
          <a:lnRef idx="1">
            <a:schemeClr val="accent1"/>
          </a:lnRef>
          <a:fillRef idx="0">
            <a:schemeClr val="accent1"/>
          </a:fillRef>
          <a:effectRef idx="0">
            <a:schemeClr val="accent1"/>
          </a:effectRef>
          <a:fontRef idx="minor">
            <a:schemeClr val="tx1"/>
          </a:fontRef>
        </p:style>
      </p:cxnSp>
      <p:pic>
        <p:nvPicPr>
          <p:cNvPr id="14" name="Picture 13" descr="Logo&#10;&#10;Description automatically generated with low confidence">
            <a:extLst>
              <a:ext uri="{FF2B5EF4-FFF2-40B4-BE49-F238E27FC236}">
                <a16:creationId xmlns:a16="http://schemas.microsoft.com/office/drawing/2014/main" id="{2126DA31-E0E2-4AE4-AEE2-9DD854D5F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38" y="9541950"/>
            <a:ext cx="781221" cy="223838"/>
          </a:xfrm>
          <a:prstGeom prst="rect">
            <a:avLst/>
          </a:prstGeom>
        </p:spPr>
      </p:pic>
      <p:pic>
        <p:nvPicPr>
          <p:cNvPr id="15" name="Picture 14" descr="Logo&#10;&#10;Description automatically generated with low confidence">
            <a:extLst>
              <a:ext uri="{FF2B5EF4-FFF2-40B4-BE49-F238E27FC236}">
                <a16:creationId xmlns:a16="http://schemas.microsoft.com/office/drawing/2014/main" id="{83F46366-12C5-40F6-B4B6-1DC75CF7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160" y="5841999"/>
            <a:ext cx="781221" cy="223838"/>
          </a:xfrm>
          <a:prstGeom prst="rect">
            <a:avLst/>
          </a:prstGeom>
        </p:spPr>
      </p:pic>
      <p:pic>
        <p:nvPicPr>
          <p:cNvPr id="16" name="Picture 15" descr="Logo&#10;&#10;Description automatically generated with low confidence">
            <a:extLst>
              <a:ext uri="{FF2B5EF4-FFF2-40B4-BE49-F238E27FC236}">
                <a16:creationId xmlns:a16="http://schemas.microsoft.com/office/drawing/2014/main" id="{85574666-A957-44DD-87E7-917A9EE32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244" y="4460409"/>
            <a:ext cx="781221" cy="223838"/>
          </a:xfrm>
          <a:prstGeom prst="rect">
            <a:avLst/>
          </a:prstGeom>
        </p:spPr>
      </p:pic>
      <p:pic>
        <p:nvPicPr>
          <p:cNvPr id="2050" name="Picture 2">
            <a:extLst>
              <a:ext uri="{FF2B5EF4-FFF2-40B4-BE49-F238E27FC236}">
                <a16:creationId xmlns:a16="http://schemas.microsoft.com/office/drawing/2014/main" id="{530699B5-92EB-4555-A6CE-00EA6BAB4E36}"/>
              </a:ext>
            </a:extLst>
          </p:cNvPr>
          <p:cNvPicPr>
            <a:picLocks noChangeAspect="1" noChangeArrowheads="1"/>
          </p:cNvPicPr>
          <p:nvPr/>
        </p:nvPicPr>
        <p:blipFill rotWithShape="1">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729" t="5757" r="5729" b="5757"/>
          <a:stretch/>
        </p:blipFill>
        <p:spPr bwMode="auto">
          <a:xfrm>
            <a:off x="1683538" y="9210302"/>
            <a:ext cx="152869" cy="1527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BCF5764D-793A-4C44-9A7D-570EFCF69806}"/>
              </a:ext>
            </a:extLst>
          </p:cNvPr>
          <p:cNvPicPr>
            <a:picLocks noChangeAspect="1" noChangeArrowheads="1"/>
          </p:cNvPicPr>
          <p:nvPr/>
        </p:nvPicPr>
        <p:blipFill rotWithShape="1">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5729" t="5757" r="5729" b="5757"/>
          <a:stretch/>
        </p:blipFill>
        <p:spPr bwMode="auto">
          <a:xfrm>
            <a:off x="3684736" y="9210302"/>
            <a:ext cx="152869" cy="15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299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182</Words>
  <Application>Microsoft Office PowerPoint</Application>
  <PresentationFormat>Custom</PresentationFormat>
  <Paragraphs>27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Gorzycki</dc:creator>
  <cp:lastModifiedBy>Mark Gorzycki</cp:lastModifiedBy>
  <cp:revision>9</cp:revision>
  <dcterms:created xsi:type="dcterms:W3CDTF">2021-02-22T19:09:53Z</dcterms:created>
  <dcterms:modified xsi:type="dcterms:W3CDTF">2021-02-23T00:52:53Z</dcterms:modified>
</cp:coreProperties>
</file>