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80" r:id="rId4"/>
    <p:sldId id="281" r:id="rId5"/>
    <p:sldId id="283" r:id="rId6"/>
    <p:sldId id="284" r:id="rId7"/>
    <p:sldId id="294" r:id="rId8"/>
    <p:sldId id="295"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99"/>
    <a:srgbClr val="FF0066"/>
    <a:srgbClr val="60FAA9"/>
    <a:srgbClr val="66CCFF"/>
    <a:srgbClr val="DF8C8C"/>
    <a:srgbClr val="202C8F"/>
    <a:srgbClr val="FDFBF6"/>
    <a:srgbClr val="AAC4E9"/>
    <a:srgbClr val="F5CDCE"/>
    <a:srgbClr val="D4D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6" autoAdjust="0"/>
    <p:restoredTop sz="94609" autoAdjust="0"/>
  </p:normalViewPr>
  <p:slideViewPr>
    <p:cSldViewPr snapToGrid="0" snapToObjects="1">
      <p:cViewPr varScale="1">
        <p:scale>
          <a:sx n="114" d="100"/>
          <a:sy n="114" d="100"/>
        </p:scale>
        <p:origin x="414" y="7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229421208128543E-2"/>
          <c:y val="3.4334763948497854E-2"/>
          <c:w val="0.86876673030097451"/>
          <c:h val="0.56960450277600672"/>
        </c:manualLayout>
      </c:layout>
      <c:barChart>
        <c:barDir val="bar"/>
        <c:grouping val="clustered"/>
        <c:varyColors val="0"/>
        <c:ser>
          <c:idx val="0"/>
          <c:order val="0"/>
          <c:tx>
            <c:strRef>
              <c:f>Sheet1!$B$1</c:f>
              <c:strCache>
                <c:ptCount val="1"/>
                <c:pt idx="0">
                  <c:v>Num of Neutral Reviews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Neutral</c:v>
                </c:pt>
                <c:pt idx="1">
                  <c:v>Negative</c:v>
                </c:pt>
                <c:pt idx="2">
                  <c:v>Positive</c:v>
                </c:pt>
              </c:strCache>
            </c:strRef>
          </c:cat>
          <c:val>
            <c:numRef>
              <c:f>Sheet1!$B$2:$B$4</c:f>
              <c:numCache>
                <c:formatCode>General</c:formatCode>
                <c:ptCount val="3"/>
                <c:pt idx="0" formatCode="_(* #,##0.0_);_(* \(#,##0.0\);_(* &quot;-&quot;??_);_(@_)">
                  <c:v>219</c:v>
                </c:pt>
              </c:numCache>
            </c:numRef>
          </c:val>
          <c:extLst>
            <c:ext xmlns:c16="http://schemas.microsoft.com/office/drawing/2014/chart" uri="{C3380CC4-5D6E-409C-BE32-E72D297353CC}">
              <c16:uniqueId val="{00000000-5DD3-4563-B6FC-B5FE9EFC1AB5}"/>
            </c:ext>
          </c:extLst>
        </c:ser>
        <c:ser>
          <c:idx val="1"/>
          <c:order val="1"/>
          <c:tx>
            <c:strRef>
              <c:f>Sheet1!$C$1</c:f>
              <c:strCache>
                <c:ptCount val="1"/>
                <c:pt idx="0">
                  <c:v>Num of Negative Reviews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Neutral</c:v>
                </c:pt>
                <c:pt idx="1">
                  <c:v>Negative</c:v>
                </c:pt>
                <c:pt idx="2">
                  <c:v>Positive</c:v>
                </c:pt>
              </c:strCache>
            </c:strRef>
          </c:cat>
          <c:val>
            <c:numRef>
              <c:f>Sheet1!$C$2:$C$4</c:f>
              <c:numCache>
                <c:formatCode>_(* #,##0.0_);_(* \(#,##0.0\);_(* "-"??_);_(@_)</c:formatCode>
                <c:ptCount val="3"/>
                <c:pt idx="1">
                  <c:v>714</c:v>
                </c:pt>
              </c:numCache>
            </c:numRef>
          </c:val>
          <c:extLst>
            <c:ext xmlns:c16="http://schemas.microsoft.com/office/drawing/2014/chart" uri="{C3380CC4-5D6E-409C-BE32-E72D297353CC}">
              <c16:uniqueId val="{00000001-5DD3-4563-B6FC-B5FE9EFC1AB5}"/>
            </c:ext>
          </c:extLst>
        </c:ser>
        <c:ser>
          <c:idx val="2"/>
          <c:order val="2"/>
          <c:tx>
            <c:strRef>
              <c:f>Sheet1!$D$1</c:f>
              <c:strCache>
                <c:ptCount val="1"/>
                <c:pt idx="0">
                  <c:v>Num of Positive Reviews</c:v>
                </c:pt>
              </c:strCache>
            </c:strRef>
          </c:tx>
          <c:spPr>
            <a:solidFill>
              <a:schemeClr val="accent3"/>
            </a:solidFill>
            <a:ln>
              <a:noFill/>
            </a:ln>
            <a:effectLst/>
          </c:spPr>
          <c:invertIfNegative val="0"/>
          <c:dPt>
            <c:idx val="3"/>
            <c:invertIfNegative val="0"/>
            <c:bubble3D val="0"/>
            <c:spPr>
              <a:solidFill>
                <a:schemeClr val="accent3"/>
              </a:solidFill>
              <a:ln>
                <a:noFill/>
              </a:ln>
              <a:effectLst/>
            </c:spPr>
            <c:extLst>
              <c:ext xmlns:c16="http://schemas.microsoft.com/office/drawing/2014/chart" uri="{C3380CC4-5D6E-409C-BE32-E72D297353CC}">
                <c16:uniqueId val="{00000003-5DD3-4563-B6FC-B5FE9EFC1AB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Neutral</c:v>
                </c:pt>
                <c:pt idx="1">
                  <c:v>Negative</c:v>
                </c:pt>
                <c:pt idx="2">
                  <c:v>Positive</c:v>
                </c:pt>
              </c:strCache>
            </c:strRef>
          </c:cat>
          <c:val>
            <c:numRef>
              <c:f>Sheet1!$D$2:$D$4</c:f>
              <c:numCache>
                <c:formatCode>General</c:formatCode>
                <c:ptCount val="3"/>
                <c:pt idx="2" formatCode="_(* #,##0.0_);_(* \(#,##0.0\);_(* &quot;-&quot;??_);_(@_)">
                  <c:v>997</c:v>
                </c:pt>
              </c:numCache>
            </c:numRef>
          </c:val>
          <c:extLst>
            <c:ext xmlns:c16="http://schemas.microsoft.com/office/drawing/2014/chart" uri="{C3380CC4-5D6E-409C-BE32-E72D297353CC}">
              <c16:uniqueId val="{00000004-5DD3-4563-B6FC-B5FE9EFC1AB5}"/>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6870172460776848"/>
          <c:y val="2.6890751557687366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Reviews Analysis</c:v>
                </c:pt>
              </c:strCache>
            </c:strRef>
          </c:tx>
          <c:dPt>
            <c:idx val="0"/>
            <c:bubble3D val="0"/>
            <c:spPr>
              <a:solidFill>
                <a:srgbClr val="60FAA9"/>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60C-45A3-B15D-8451E7C4DF80}"/>
              </c:ext>
            </c:extLst>
          </c:dPt>
          <c:dPt>
            <c:idx val="1"/>
            <c:bubble3D val="0"/>
            <c:spPr>
              <a:solidFill>
                <a:srgbClr val="66CCFF"/>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060C-45A3-B15D-8451E7C4DF80}"/>
              </c:ext>
            </c:extLst>
          </c:dPt>
          <c:dPt>
            <c:idx val="2"/>
            <c:bubble3D val="0"/>
            <c:spPr>
              <a:solidFill>
                <a:srgbClr val="FF5399"/>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060C-45A3-B15D-8451E7C4DF80}"/>
              </c:ext>
            </c:extLst>
          </c:dPt>
          <c:dLbls>
            <c:dLbl>
              <c:idx val="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60C-45A3-B15D-8451E7C4DF80}"/>
                </c:ext>
              </c:extLst>
            </c:dLbl>
            <c:dLbl>
              <c:idx val="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60C-45A3-B15D-8451E7C4DF80}"/>
                </c:ext>
              </c:extLst>
            </c:dLbl>
            <c:dLbl>
              <c:idx val="2"/>
              <c:dLblPos val="ctr"/>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60C-45A3-B15D-8451E7C4DF80}"/>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Neutral</c:v>
                </c:pt>
                <c:pt idx="1">
                  <c:v>Negative</c:v>
                </c:pt>
                <c:pt idx="2">
                  <c:v>Positive</c:v>
                </c:pt>
              </c:strCache>
            </c:strRef>
          </c:cat>
          <c:val>
            <c:numRef>
              <c:f>Sheet1!$B$2:$B$4</c:f>
              <c:numCache>
                <c:formatCode>0.0</c:formatCode>
                <c:ptCount val="3"/>
                <c:pt idx="0" formatCode="General">
                  <c:v>11.3</c:v>
                </c:pt>
                <c:pt idx="1">
                  <c:v>37</c:v>
                </c:pt>
                <c:pt idx="2" formatCode="General">
                  <c:v>51.7</c:v>
                </c:pt>
              </c:numCache>
            </c:numRef>
          </c:val>
          <c:extLst>
            <c:ext xmlns:c16="http://schemas.microsoft.com/office/drawing/2014/chart" uri="{C3380CC4-5D6E-409C-BE32-E72D297353CC}">
              <c16:uniqueId val="{00000000-060C-45A3-B15D-8451E7C4DF8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01784184714716"/>
          <c:y val="0.39566035498615232"/>
          <c:w val="0.24119230303476935"/>
          <c:h val="0.3957718704388061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ft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88324" y="372416"/>
            <a:ext cx="5385816" cy="1225296"/>
          </a:xfrm>
        </p:spPr>
        <p:txBody>
          <a:bodyPr/>
          <a:lstStyle/>
          <a:p>
            <a:r>
              <a:rPr lang="en-GB" dirty="0"/>
              <a:t>Web scraping to gain company insights</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83863"/>
            <a:ext cx="3493008" cy="1225295"/>
          </a:xfrm>
        </p:spPr>
        <p:txBody>
          <a:bodyPr/>
          <a:lstStyle/>
          <a:p>
            <a:r>
              <a:rPr lang="en-GB" dirty="0"/>
              <a:t>PRESENTED BY </a:t>
            </a:r>
          </a:p>
          <a:p>
            <a:r>
              <a:rPr lang="en-GB" dirty="0"/>
              <a:t>S M GAZZALI ARAFAT NISHAN</a:t>
            </a:r>
            <a:endParaRPr lang="en-US" dirty="0"/>
          </a:p>
        </p:txBody>
      </p:sp>
      <p:sp>
        <p:nvSpPr>
          <p:cNvPr id="4" name="Subtitle 2">
            <a:extLst>
              <a:ext uri="{FF2B5EF4-FFF2-40B4-BE49-F238E27FC236}">
                <a16:creationId xmlns:a16="http://schemas.microsoft.com/office/drawing/2014/main" id="{8FCC4263-C0CE-4A93-B4C8-D0C726F88556}"/>
              </a:ext>
            </a:extLst>
          </p:cNvPr>
          <p:cNvSpPr txBox="1">
            <a:spLocks/>
          </p:cNvSpPr>
          <p:nvPr/>
        </p:nvSpPr>
        <p:spPr>
          <a:xfrm>
            <a:off x="4349496" y="5632705"/>
            <a:ext cx="3493008" cy="1225295"/>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600" b="1" dirty="0">
                <a:solidFill>
                  <a:schemeClr val="bg1"/>
                </a:solidFill>
              </a:rPr>
              <a:t>Date: 24-07-2023</a:t>
            </a:r>
            <a:endParaRPr lang="en-US" sz="3600" b="1" dirty="0">
              <a:solidFill>
                <a:schemeClr val="bg1"/>
              </a:solidFill>
            </a:endParaRPr>
          </a:p>
        </p:txBody>
      </p:sp>
      <p:pic>
        <p:nvPicPr>
          <p:cNvPr id="12" name="Picture 11">
            <a:extLst>
              <a:ext uri="{FF2B5EF4-FFF2-40B4-BE49-F238E27FC236}">
                <a16:creationId xmlns:a16="http://schemas.microsoft.com/office/drawing/2014/main" id="{A1EA915E-6D6E-4A8B-B5C1-0FEDC9EA2E53}"/>
              </a:ext>
            </a:extLst>
          </p:cNvPr>
          <p:cNvPicPr>
            <a:picLocks noChangeAspect="1"/>
          </p:cNvPicPr>
          <p:nvPr/>
        </p:nvPicPr>
        <p:blipFill>
          <a:blip r:embed="rId2"/>
          <a:stretch>
            <a:fillRect/>
          </a:stretch>
        </p:blipFill>
        <p:spPr>
          <a:xfrm>
            <a:off x="-76640" y="364027"/>
            <a:ext cx="3021176" cy="1222307"/>
          </a:xfrm>
          <a:prstGeom prst="rect">
            <a:avLst/>
          </a:prstGeom>
        </p:spPr>
      </p:pic>
      <p:pic>
        <p:nvPicPr>
          <p:cNvPr id="14" name="Picture 13">
            <a:extLst>
              <a:ext uri="{FF2B5EF4-FFF2-40B4-BE49-F238E27FC236}">
                <a16:creationId xmlns:a16="http://schemas.microsoft.com/office/drawing/2014/main" id="{1F8875A7-F2F1-4DDE-A844-F6F12209E41F}"/>
              </a:ext>
            </a:extLst>
          </p:cNvPr>
          <p:cNvPicPr>
            <a:picLocks noChangeAspect="1"/>
          </p:cNvPicPr>
          <p:nvPr/>
        </p:nvPicPr>
        <p:blipFill>
          <a:blip r:embed="rId3"/>
          <a:stretch>
            <a:fillRect/>
          </a:stretch>
        </p:blipFill>
        <p:spPr>
          <a:xfrm>
            <a:off x="9332686" y="-945443"/>
            <a:ext cx="3187991" cy="3187991"/>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2054673" y="762962"/>
            <a:ext cx="5693664" cy="768096"/>
          </a:xfrm>
        </p:spPr>
        <p:txBody>
          <a:bodyPr/>
          <a:lstStyle/>
          <a:p>
            <a:r>
              <a:rPr lang="en-GB" b="1" dirty="0">
                <a:solidFill>
                  <a:schemeClr val="accent6"/>
                </a:solidFill>
                <a:latin typeface="Arial Black" panose="020B0604020202020204" pitchFamily="34" charset="0"/>
                <a:cs typeface="Arial Black" panose="020B0604020202020204" pitchFamily="34" charset="0"/>
              </a:rPr>
              <a:t>Purpose</a:t>
            </a:r>
            <a:endParaRPr lang="en-US"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227477" y="1558490"/>
            <a:ext cx="7520860" cy="3122168"/>
          </a:xfrm>
        </p:spPr>
        <p:txBody>
          <a:bodyPr/>
          <a:lstStyle/>
          <a:p>
            <a:pPr algn="just"/>
            <a:r>
              <a:rPr lang="en-GB" b="1" dirty="0"/>
              <a:t>This project aims to </a:t>
            </a:r>
            <a:r>
              <a:rPr lang="en-GB" b="1" dirty="0" err="1"/>
              <a:t>analyze</a:t>
            </a:r>
            <a:r>
              <a:rPr lang="en-GB" b="1" dirty="0"/>
              <a:t> web-collected customer feedback data, particularly focusing on British Airways (BA) reviews. As a BA data scientist, the task involves extracting valuable insights from this data to impact decisions, reduce costs, and boost revenue. The end goal is to concisely and visually present these findings at the upcoming board meeting.</a:t>
            </a:r>
            <a:endParaRPr lang="en-US" b="1"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7" y="594360"/>
            <a:ext cx="7503015" cy="768096"/>
          </a:xfrm>
        </p:spPr>
        <p:txBody>
          <a:bodyPr/>
          <a:lstStyle/>
          <a:p>
            <a:r>
              <a:rPr lang="en-US" dirty="0"/>
              <a:t>Analysis Approach</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061608"/>
            <a:ext cx="6766560" cy="1900791"/>
          </a:xfrm>
        </p:spPr>
        <p:txBody>
          <a:bodyPr/>
          <a:lstStyle/>
          <a:p>
            <a:pPr algn="l"/>
            <a:r>
              <a:rPr lang="en-US" sz="3600" b="1" i="0" dirty="0">
                <a:effectLst/>
                <a:latin typeface="Söhne"/>
              </a:rPr>
              <a:t>1. Data Scraping</a:t>
            </a:r>
          </a:p>
          <a:p>
            <a:r>
              <a:rPr lang="en-GB" sz="3600" b="1" i="0" dirty="0">
                <a:effectLst/>
                <a:latin typeface="Söhne"/>
              </a:rPr>
              <a:t>2. Data Cleaning and Preparation</a:t>
            </a:r>
          </a:p>
          <a:p>
            <a:r>
              <a:rPr lang="en-US" sz="3600" b="1" i="0" dirty="0">
                <a:effectLst/>
                <a:latin typeface="Söhne"/>
              </a:rPr>
              <a:t>3. Data Analysis</a:t>
            </a:r>
          </a:p>
          <a:p>
            <a:endParaRPr lang="en-US" dirty="0"/>
          </a:p>
        </p:txBody>
      </p:sp>
      <p:sp>
        <p:nvSpPr>
          <p:cNvPr id="4" name="Slide Number Placeholder 3">
            <a:extLst>
              <a:ext uri="{FF2B5EF4-FFF2-40B4-BE49-F238E27FC236}">
                <a16:creationId xmlns:a16="http://schemas.microsoft.com/office/drawing/2014/main" id="{24EC2BD9-2B33-4F1A-95D0-024484AF2661}"/>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57280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Insights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628571" y="3305846"/>
            <a:ext cx="5769429" cy="2917807"/>
          </a:xfrm>
        </p:spPr>
        <p:txBody>
          <a:bodyPr/>
          <a:lstStyle/>
          <a:p>
            <a:r>
              <a:rPr lang="en-GB" sz="2400" dirty="0">
                <a:solidFill>
                  <a:schemeClr val="accent6"/>
                </a:solidFill>
                <a:latin typeface="Sabon Next LT" panose="02000500000000000000" pitchFamily="2" charset="0"/>
                <a:cs typeface="Sabon Next LT" panose="02000500000000000000" pitchFamily="2" charset="0"/>
              </a:rPr>
              <a:t>The insights obtained from the data analysis is summarized and presented in the end of the PowerPoint slide. The focus is on creating informative visualizations and metrics to effectively convey the key points from the analysis. The PowerPoint slide has also included clear and concise explanations to provide a quick understanding of the findings.</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74977" y="0"/>
            <a:ext cx="11173968" cy="768096"/>
          </a:xfrm>
        </p:spPr>
        <p:txBody>
          <a:bodyPr/>
          <a:lstStyle/>
          <a:p>
            <a:r>
              <a:rPr lang="en-GB" sz="3200" b="1" dirty="0">
                <a:solidFill>
                  <a:schemeClr val="accent6"/>
                </a:solidFill>
                <a:latin typeface="Arial Black" panose="020B0604020202020204" pitchFamily="34" charset="0"/>
                <a:cs typeface="Arial Black" panose="020B0604020202020204" pitchFamily="34" charset="0"/>
              </a:rPr>
              <a:t>Review Sentiment Distribution Analysis with VADER: Counting Sentiment Categories</a:t>
            </a:r>
            <a:endParaRPr lang="en-US" sz="3200" b="1" dirty="0">
              <a:solidFill>
                <a:schemeClr val="accent6"/>
              </a:solidFill>
              <a:latin typeface="Arial Black" panose="020B0604020202020204" pitchFamily="34" charset="0"/>
              <a:cs typeface="Arial Black" panose="020B0604020202020204" pitchFamily="34" charset="0"/>
            </a:endParaRPr>
          </a:p>
        </p:txBody>
      </p:sp>
      <p:graphicFrame>
        <p:nvGraphicFramePr>
          <p:cNvPr id="5" name="Content Placeholder 5" descr="Bar chart">
            <a:extLst>
              <a:ext uri="{FF2B5EF4-FFF2-40B4-BE49-F238E27FC236}">
                <a16:creationId xmlns:a16="http://schemas.microsoft.com/office/drawing/2014/main" id="{ED69F325-47F8-5A12-D3A4-2BB6ADB3D0B6}"/>
              </a:ext>
            </a:extLst>
          </p:cNvPr>
          <p:cNvGraphicFramePr>
            <a:graphicFrameLocks noGrp="1"/>
          </p:cNvGraphicFramePr>
          <p:nvPr>
            <p:ph sz="half" idx="1"/>
            <p:extLst>
              <p:ext uri="{D42A27DB-BD31-4B8C-83A1-F6EECF244321}">
                <p14:modId xmlns:p14="http://schemas.microsoft.com/office/powerpoint/2010/main" val="2089222510"/>
              </p:ext>
            </p:extLst>
          </p:nvPr>
        </p:nvGraphicFramePr>
        <p:xfrm>
          <a:off x="1781319" y="1633655"/>
          <a:ext cx="8746864" cy="2890720"/>
        </p:xfrm>
        <a:graphic>
          <a:graphicData uri="http://schemas.openxmlformats.org/drawingml/2006/chart">
            <c:chart xmlns:c="http://schemas.openxmlformats.org/drawingml/2006/chart" xmlns:r="http://schemas.openxmlformats.org/officeDocument/2006/relationships" r:id="rId2"/>
          </a:graphicData>
        </a:graphic>
      </p:graphicFrame>
      <p:pic>
        <p:nvPicPr>
          <p:cNvPr id="10" name="chart">
            <a:extLst>
              <a:ext uri="{FF2B5EF4-FFF2-40B4-BE49-F238E27FC236}">
                <a16:creationId xmlns:a16="http://schemas.microsoft.com/office/drawing/2014/main" id="{E47D6E78-D5F6-4AD9-9559-0AFF5A1E39AA}"/>
              </a:ext>
            </a:extLst>
          </p:cNvPr>
          <p:cNvPicPr>
            <a:picLocks noChangeAspect="1"/>
          </p:cNvPicPr>
          <p:nvPr/>
        </p:nvPicPr>
        <p:blipFill>
          <a:blip r:embed="rId3"/>
          <a:stretch>
            <a:fillRect/>
          </a:stretch>
        </p:blipFill>
        <p:spPr>
          <a:xfrm>
            <a:off x="1880564" y="4752975"/>
            <a:ext cx="8647619" cy="1628315"/>
          </a:xfrm>
          <a:prstGeom prst="rect">
            <a:avLst/>
          </a:prstGeom>
        </p:spPr>
      </p:pic>
      <p:sp>
        <p:nvSpPr>
          <p:cNvPr id="12" name="TextBox 11">
            <a:extLst>
              <a:ext uri="{FF2B5EF4-FFF2-40B4-BE49-F238E27FC236}">
                <a16:creationId xmlns:a16="http://schemas.microsoft.com/office/drawing/2014/main" id="{D9AE0185-D35D-49BC-AB79-3B6E52A02611}"/>
              </a:ext>
            </a:extLst>
          </p:cNvPr>
          <p:cNvSpPr txBox="1"/>
          <p:nvPr/>
        </p:nvSpPr>
        <p:spPr>
          <a:xfrm>
            <a:off x="3047223" y="6425224"/>
            <a:ext cx="6097554" cy="369332"/>
          </a:xfrm>
          <a:prstGeom prst="rect">
            <a:avLst/>
          </a:prstGeom>
          <a:noFill/>
        </p:spPr>
        <p:txBody>
          <a:bodyPr wrap="square">
            <a:spAutoFit/>
          </a:bodyPr>
          <a:lstStyle/>
          <a:p>
            <a:pPr algn="ctr"/>
            <a:r>
              <a:rPr lang="en-GB" sz="1800" b="1" dirty="0"/>
              <a:t>Total number of reviews: 2000</a:t>
            </a:r>
            <a:endParaRPr lang="en-US" b="1" dirty="0"/>
          </a:p>
        </p:txBody>
      </p:sp>
      <p:sp>
        <p:nvSpPr>
          <p:cNvPr id="3" name="Slide Number Placeholder 2">
            <a:extLst>
              <a:ext uri="{FF2B5EF4-FFF2-40B4-BE49-F238E27FC236}">
                <a16:creationId xmlns:a16="http://schemas.microsoft.com/office/drawing/2014/main" id="{076955FB-818D-4D05-B455-D363743226B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835152" y="73152"/>
            <a:ext cx="10671048" cy="768096"/>
          </a:xfrm>
        </p:spPr>
        <p:txBody>
          <a:bodyPr/>
          <a:lstStyle/>
          <a:p>
            <a:r>
              <a:rPr lang="en-GB" altLang="zh-CN" sz="3200" b="1" dirty="0">
                <a:solidFill>
                  <a:schemeClr val="accent6"/>
                </a:solidFill>
                <a:latin typeface="Arial Black" panose="020B0604020202020204" pitchFamily="34" charset="0"/>
                <a:cs typeface="Arial Black" panose="020B0604020202020204" pitchFamily="34" charset="0"/>
              </a:rPr>
              <a:t>Visualizing Review Analysis with Pie Chart: Categorizing Sentiment Distribution in a </a:t>
            </a:r>
            <a:r>
              <a:rPr lang="en-GB" altLang="zh-CN" sz="3200" b="1" dirty="0" err="1">
                <a:solidFill>
                  <a:schemeClr val="accent6"/>
                </a:solidFill>
                <a:latin typeface="Arial Black" panose="020B0604020202020204" pitchFamily="34" charset="0"/>
                <a:cs typeface="Arial Black" panose="020B0604020202020204" pitchFamily="34" charset="0"/>
              </a:rPr>
              <a:t>Colorful</a:t>
            </a:r>
            <a:r>
              <a:rPr lang="en-GB" altLang="zh-CN" sz="3200" b="1" dirty="0">
                <a:solidFill>
                  <a:schemeClr val="accent6"/>
                </a:solidFill>
                <a:latin typeface="Arial Black" panose="020B0604020202020204" pitchFamily="34" charset="0"/>
                <a:cs typeface="Arial Black" panose="020B0604020202020204" pitchFamily="34" charset="0"/>
              </a:rPr>
              <a:t> Pie Chart</a:t>
            </a:r>
            <a:endParaRPr lang="en-US" sz="3200" b="1" dirty="0">
              <a:solidFill>
                <a:schemeClr val="accent6"/>
              </a:solidFill>
              <a:latin typeface="Arial Black" panose="020B0604020202020204" pitchFamily="34" charset="0"/>
              <a:cs typeface="Arial Black" panose="020B0604020202020204" pitchFamily="34" charset="0"/>
            </a:endParaRPr>
          </a:p>
        </p:txBody>
      </p:sp>
      <p:graphicFrame>
        <p:nvGraphicFramePr>
          <p:cNvPr id="10" name="Content Placeholder 9">
            <a:extLst>
              <a:ext uri="{FF2B5EF4-FFF2-40B4-BE49-F238E27FC236}">
                <a16:creationId xmlns:a16="http://schemas.microsoft.com/office/drawing/2014/main" id="{56370396-35E0-48B1-BBD5-E5D4FCACB352}"/>
              </a:ext>
            </a:extLst>
          </p:cNvPr>
          <p:cNvGraphicFramePr>
            <a:graphicFrameLocks noGrp="1"/>
          </p:cNvGraphicFramePr>
          <p:nvPr>
            <p:ph sz="half" idx="1"/>
            <p:extLst>
              <p:ext uri="{D42A27DB-BD31-4B8C-83A1-F6EECF244321}">
                <p14:modId xmlns:p14="http://schemas.microsoft.com/office/powerpoint/2010/main" val="553688008"/>
              </p:ext>
            </p:extLst>
          </p:nvPr>
        </p:nvGraphicFramePr>
        <p:xfrm>
          <a:off x="1543049" y="2511425"/>
          <a:ext cx="4781551" cy="2833688"/>
        </p:xfrm>
        <a:graphic>
          <a:graphicData uri="http://schemas.openxmlformats.org/drawingml/2006/chart">
            <c:chart xmlns:c="http://schemas.openxmlformats.org/drawingml/2006/chart" xmlns:r="http://schemas.openxmlformats.org/officeDocument/2006/relationships" r:id="rId2"/>
          </a:graphicData>
        </a:graphic>
      </p:graphicFrame>
      <p:pic>
        <p:nvPicPr>
          <p:cNvPr id="12" name="Picture 11">
            <a:extLst>
              <a:ext uri="{FF2B5EF4-FFF2-40B4-BE49-F238E27FC236}">
                <a16:creationId xmlns:a16="http://schemas.microsoft.com/office/drawing/2014/main" id="{46ED5A8E-7317-4191-8F71-2B30F25E71F3}"/>
              </a:ext>
            </a:extLst>
          </p:cNvPr>
          <p:cNvPicPr>
            <a:picLocks noChangeAspect="1"/>
          </p:cNvPicPr>
          <p:nvPr/>
        </p:nvPicPr>
        <p:blipFill>
          <a:blip r:embed="rId3"/>
          <a:stretch>
            <a:fillRect/>
          </a:stretch>
        </p:blipFill>
        <p:spPr>
          <a:xfrm>
            <a:off x="7448550" y="2511424"/>
            <a:ext cx="3430584" cy="2833687"/>
          </a:xfrm>
          <a:prstGeom prst="rect">
            <a:avLst/>
          </a:prstGeom>
        </p:spPr>
      </p:pic>
      <p:sp>
        <p:nvSpPr>
          <p:cNvPr id="3" name="Slide Number Placeholder 2">
            <a:extLst>
              <a:ext uri="{FF2B5EF4-FFF2-40B4-BE49-F238E27FC236}">
                <a16:creationId xmlns:a16="http://schemas.microsoft.com/office/drawing/2014/main" id="{9CF2935C-D4A3-441F-9E86-07A5F61CBCAB}"/>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835152" y="73152"/>
            <a:ext cx="10671048" cy="768096"/>
          </a:xfrm>
        </p:spPr>
        <p:txBody>
          <a:bodyPr/>
          <a:lstStyle/>
          <a:p>
            <a:r>
              <a:rPr lang="en-GB" altLang="zh-CN" sz="3200" b="1" dirty="0">
                <a:solidFill>
                  <a:schemeClr val="accent6"/>
                </a:solidFill>
                <a:latin typeface="Arial Black" panose="020B0604020202020204" pitchFamily="34" charset="0"/>
                <a:cs typeface="Arial Black" panose="020B0604020202020204" pitchFamily="34" charset="0"/>
              </a:rPr>
              <a:t>Visualizing Textual Data with Word Cloud: </a:t>
            </a:r>
            <a:r>
              <a:rPr lang="en-GB" altLang="zh-CN" sz="3200" b="1" dirty="0" err="1">
                <a:solidFill>
                  <a:schemeClr val="accent6"/>
                </a:solidFill>
                <a:latin typeface="Arial Black" panose="020B0604020202020204" pitchFamily="34" charset="0"/>
                <a:cs typeface="Arial Black" panose="020B0604020202020204" pitchFamily="34" charset="0"/>
              </a:rPr>
              <a:t>Analyzing</a:t>
            </a:r>
            <a:r>
              <a:rPr lang="en-GB" altLang="zh-CN" sz="3200" b="1" dirty="0">
                <a:solidFill>
                  <a:schemeClr val="accent6"/>
                </a:solidFill>
                <a:latin typeface="Arial Black" panose="020B0604020202020204" pitchFamily="34" charset="0"/>
                <a:cs typeface="Arial Black" panose="020B0604020202020204" pitchFamily="34" charset="0"/>
              </a:rPr>
              <a:t> Word Frequency through Word Cloud Visualization</a:t>
            </a:r>
            <a:endParaRPr lang="en-US" sz="3200" b="1" dirty="0">
              <a:solidFill>
                <a:schemeClr val="accent6"/>
              </a:solidFill>
              <a:latin typeface="Arial Black" panose="020B0604020202020204" pitchFamily="34" charset="0"/>
              <a:cs typeface="Arial Black" panose="020B0604020202020204" pitchFamily="34" charset="0"/>
            </a:endParaRPr>
          </a:p>
        </p:txBody>
      </p:sp>
      <p:pic>
        <p:nvPicPr>
          <p:cNvPr id="6" name="Picture 5">
            <a:extLst>
              <a:ext uri="{FF2B5EF4-FFF2-40B4-BE49-F238E27FC236}">
                <a16:creationId xmlns:a16="http://schemas.microsoft.com/office/drawing/2014/main" id="{DB901A68-C0C3-4B6D-86C5-634CD98F71F0}"/>
              </a:ext>
            </a:extLst>
          </p:cNvPr>
          <p:cNvPicPr>
            <a:picLocks noChangeAspect="1"/>
          </p:cNvPicPr>
          <p:nvPr/>
        </p:nvPicPr>
        <p:blipFill>
          <a:blip r:embed="rId2"/>
          <a:stretch>
            <a:fillRect/>
          </a:stretch>
        </p:blipFill>
        <p:spPr>
          <a:xfrm>
            <a:off x="1568407" y="1730116"/>
            <a:ext cx="9055185" cy="4832609"/>
          </a:xfrm>
          <a:prstGeom prst="rect">
            <a:avLst/>
          </a:prstGeom>
        </p:spPr>
      </p:pic>
      <p:sp>
        <p:nvSpPr>
          <p:cNvPr id="3" name="Slide Number Placeholder 2">
            <a:extLst>
              <a:ext uri="{FF2B5EF4-FFF2-40B4-BE49-F238E27FC236}">
                <a16:creationId xmlns:a16="http://schemas.microsoft.com/office/drawing/2014/main" id="{40D6E88E-E749-4110-9595-941E7A9AC798}"/>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995272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835152" y="73152"/>
            <a:ext cx="10671048" cy="768096"/>
          </a:xfrm>
        </p:spPr>
        <p:txBody>
          <a:bodyPr/>
          <a:lstStyle/>
          <a:p>
            <a:r>
              <a:rPr lang="en-GB" altLang="zh-CN" sz="3200" b="1" dirty="0">
                <a:solidFill>
                  <a:schemeClr val="accent6"/>
                </a:solidFill>
                <a:latin typeface="Arial Black" panose="020B0604020202020204" pitchFamily="34" charset="0"/>
                <a:cs typeface="Arial Black" panose="020B0604020202020204" pitchFamily="34" charset="0"/>
              </a:rPr>
              <a:t>Visualizing Most Common Words with Bar Chart: </a:t>
            </a:r>
            <a:r>
              <a:rPr lang="en-GB" altLang="zh-CN" sz="3200" b="1" dirty="0" err="1">
                <a:solidFill>
                  <a:schemeClr val="accent6"/>
                </a:solidFill>
                <a:latin typeface="Arial Black" panose="020B0604020202020204" pitchFamily="34" charset="0"/>
                <a:cs typeface="Arial Black" panose="020B0604020202020204" pitchFamily="34" charset="0"/>
              </a:rPr>
              <a:t>Analyzing</a:t>
            </a:r>
            <a:r>
              <a:rPr lang="en-GB" altLang="zh-CN" sz="3200" b="1" dirty="0">
                <a:solidFill>
                  <a:schemeClr val="accent6"/>
                </a:solidFill>
                <a:latin typeface="Arial Black" panose="020B0604020202020204" pitchFamily="34" charset="0"/>
                <a:cs typeface="Arial Black" panose="020B0604020202020204" pitchFamily="34" charset="0"/>
              </a:rPr>
              <a:t> Word Frequency in Textual Data</a:t>
            </a:r>
            <a:endParaRPr lang="en-US" sz="32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id="{388C4793-85F0-4A94-B7E3-5A3E47E88BC7}"/>
              </a:ext>
            </a:extLst>
          </p:cNvPr>
          <p:cNvPicPr>
            <a:picLocks noChangeAspect="1"/>
          </p:cNvPicPr>
          <p:nvPr/>
        </p:nvPicPr>
        <p:blipFill>
          <a:blip r:embed="rId2"/>
          <a:stretch>
            <a:fillRect/>
          </a:stretch>
        </p:blipFill>
        <p:spPr>
          <a:xfrm>
            <a:off x="2142355" y="1861561"/>
            <a:ext cx="7735839" cy="4824990"/>
          </a:xfrm>
          <a:prstGeom prst="rect">
            <a:avLst/>
          </a:prstGeom>
        </p:spPr>
      </p:pic>
      <p:sp>
        <p:nvSpPr>
          <p:cNvPr id="3" name="Slide Number Placeholder 2">
            <a:extLst>
              <a:ext uri="{FF2B5EF4-FFF2-40B4-BE49-F238E27FC236}">
                <a16:creationId xmlns:a16="http://schemas.microsoft.com/office/drawing/2014/main" id="{247DD756-F224-4913-952B-8628426558E6}"/>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04038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76102" y="1859832"/>
            <a:ext cx="5948155" cy="1800291"/>
          </a:xfrm>
        </p:spPr>
        <p:txBody>
          <a:bodyPr/>
          <a:lstStyle/>
          <a:p>
            <a:r>
              <a:rPr lang="en-US" sz="4800" dirty="0"/>
              <a:t>THANK YOU</a:t>
            </a:r>
            <a:br>
              <a:rPr lang="en-US" sz="4800" dirty="0"/>
            </a:br>
            <a:endParaRPr lang="en-US" sz="4800" dirty="0"/>
          </a:p>
        </p:txBody>
      </p:sp>
      <p:sp>
        <p:nvSpPr>
          <p:cNvPr id="3" name="Subtitle 2">
            <a:extLst>
              <a:ext uri="{FF2B5EF4-FFF2-40B4-BE49-F238E27FC236}">
                <a16:creationId xmlns:a16="http://schemas.microsoft.com/office/drawing/2014/main" id="{DA25B9A6-44EF-4A0C-9378-1D9281A5B5DA}"/>
              </a:ext>
            </a:extLst>
          </p:cNvPr>
          <p:cNvSpPr>
            <a:spLocks noGrp="1"/>
          </p:cNvSpPr>
          <p:nvPr>
            <p:ph type="subTitle" idx="1"/>
          </p:nvPr>
        </p:nvSpPr>
        <p:spPr>
          <a:xfrm>
            <a:off x="1090208" y="3128184"/>
            <a:ext cx="5306232" cy="1432084"/>
          </a:xfrm>
        </p:spPr>
        <p:txBody>
          <a:bodyPr/>
          <a:lstStyle/>
          <a:p>
            <a:pPr algn="ctr"/>
            <a:r>
              <a:rPr lang="pl-PL" dirty="0"/>
              <a:t>S M Gazzali Arafat </a:t>
            </a:r>
            <a:r>
              <a:rPr lang="en-GB" dirty="0"/>
              <a:t>N</a:t>
            </a:r>
            <a:r>
              <a:rPr lang="pl-PL" dirty="0"/>
              <a:t>ishan</a:t>
            </a:r>
          </a:p>
          <a:p>
            <a:pPr algn="ctr"/>
            <a:r>
              <a:rPr lang="pl-PL" dirty="0"/>
              <a:t>gazzali.nishan@northsouth.edu</a:t>
            </a:r>
          </a:p>
          <a:p>
            <a:pPr algn="ctr"/>
            <a:r>
              <a:rPr lang="pl-PL" dirty="0"/>
              <a:t>www.beacons.ai/hashcatnissan</a:t>
            </a:r>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{FB95BD46-55D8-4902-8C69-41F4F4313FCE}tf78438558_win32</Template>
  <TotalTime>95</TotalTime>
  <Words>246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Sabon Next LT</vt:lpstr>
      <vt:lpstr>Söhne</vt:lpstr>
      <vt:lpstr>Office Theme</vt:lpstr>
      <vt:lpstr>Web scraping to gain company insights</vt:lpstr>
      <vt:lpstr>Purpose</vt:lpstr>
      <vt:lpstr>Analysis Approach</vt:lpstr>
      <vt:lpstr>Insights</vt:lpstr>
      <vt:lpstr>Review Sentiment Distribution Analysis with VADER: Counting Sentiment Categories</vt:lpstr>
      <vt:lpstr>Visualizing Review Analysis with Pie Chart: Categorizing Sentiment Distribution in a Colorful Pie Chart</vt:lpstr>
      <vt:lpstr>Visualizing Textual Data with Word Cloud: Analyzing Word Frequency through Word Cloud Visualization</vt:lpstr>
      <vt:lpstr>Visualizing Most Common Words with Bar Chart: Analyzing Word Frequency in Textual Data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to gain company insights</dc:title>
  <dc:subject/>
  <dc:creator>S M Gazzali Arafat Nishan</dc:creator>
  <cp:lastModifiedBy>S M Gazzali Arafat Nishan</cp:lastModifiedBy>
  <cp:revision>8</cp:revision>
  <dcterms:created xsi:type="dcterms:W3CDTF">2023-07-23T17:21:55Z</dcterms:created>
  <dcterms:modified xsi:type="dcterms:W3CDTF">2023-07-23T19:06:54Z</dcterms:modified>
</cp:coreProperties>
</file>