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6" r:id="rId5"/>
    <p:sldId id="268" r:id="rId6"/>
    <p:sldId id="258" r:id="rId7"/>
    <p:sldId id="267" r:id="rId8"/>
    <p:sldId id="26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Optimising Developing Heart Growth Problem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Hashem Yousefi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9281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4400" dirty="0" smtClean="0"/>
              <a:t>Outline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2133600"/>
            <a:ext cx="8911687" cy="3777622"/>
          </a:xfrm>
        </p:spPr>
        <p:txBody>
          <a:bodyPr/>
          <a:lstStyle/>
          <a:p>
            <a:r>
              <a:rPr lang="en-US" sz="2800" dirty="0" smtClean="0"/>
              <a:t>To do list ...</a:t>
            </a:r>
          </a:p>
          <a:p>
            <a:r>
              <a:rPr lang="en-US" sz="2800" dirty="0" smtClean="0"/>
              <a:t>Issues which are not resolved</a:t>
            </a:r>
          </a:p>
          <a:p>
            <a:r>
              <a:rPr lang="en-US" sz="2800" dirty="0" smtClean="0"/>
              <a:t>Action items from the other aspects  </a:t>
            </a:r>
            <a:endParaRPr lang="en-US" sz="2800" dirty="0"/>
          </a:p>
          <a:p>
            <a:r>
              <a:rPr lang="en-US" sz="2800" dirty="0" smtClean="0"/>
              <a:t>Plans for the following week </a:t>
            </a:r>
          </a:p>
          <a:p>
            <a:r>
              <a:rPr lang="en-US" sz="2800" dirty="0" smtClean="0"/>
              <a:t>Submitting to the EMAC proceeding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5101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To-do list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0" y="2133600"/>
            <a:ext cx="10075862" cy="4229100"/>
          </a:xfrm>
        </p:spPr>
        <p:txBody>
          <a:bodyPr>
            <a:normAutofit fontScale="92500"/>
          </a:bodyPr>
          <a:lstStyle/>
          <a:p>
            <a:r>
              <a:rPr lang="en-NZ" sz="2600" dirty="0"/>
              <a:t>+ Checking if the model can be solved in smaller pieces </a:t>
            </a:r>
            <a:endParaRPr lang="en-NZ" sz="2600" dirty="0" smtClean="0"/>
          </a:p>
          <a:p>
            <a:r>
              <a:rPr lang="en-NZ" sz="2600" dirty="0"/>
              <a:t>+ Create a </a:t>
            </a:r>
            <a:r>
              <a:rPr lang="en-NZ" sz="2600" dirty="0" smtClean="0"/>
              <a:t>coarser </a:t>
            </a:r>
            <a:r>
              <a:rPr lang="en-NZ" sz="2600" dirty="0"/>
              <a:t>model as an alternative for the solving smaller pieces </a:t>
            </a:r>
            <a:r>
              <a:rPr lang="en-NZ" sz="2600" dirty="0" smtClean="0"/>
              <a:t>()</a:t>
            </a:r>
            <a:endParaRPr lang="en-NZ" sz="2600" dirty="0"/>
          </a:p>
          <a:p>
            <a:r>
              <a:rPr lang="en-NZ" sz="2600" dirty="0" smtClean="0"/>
              <a:t>+ </a:t>
            </a:r>
            <a:r>
              <a:rPr lang="en-NZ" sz="2600" dirty="0"/>
              <a:t>Work with the B.Cs. </a:t>
            </a:r>
          </a:p>
          <a:p>
            <a:r>
              <a:rPr lang="en-NZ" sz="2600" dirty="0"/>
              <a:t>+ How to run in parallel or how to use </a:t>
            </a:r>
            <a:r>
              <a:rPr lang="en-NZ" sz="2600" dirty="0" err="1" smtClean="0"/>
              <a:t>NeSI</a:t>
            </a:r>
            <a:endParaRPr lang="en-NZ" sz="2600" dirty="0" smtClean="0"/>
          </a:p>
          <a:p>
            <a:r>
              <a:rPr lang="en-NZ" sz="2600" dirty="0" smtClean="0"/>
              <a:t>+ Exact growth rate in the literature</a:t>
            </a:r>
          </a:p>
          <a:p>
            <a:r>
              <a:rPr lang="en-NZ" sz="2600" dirty="0" smtClean="0"/>
              <a:t>+ </a:t>
            </a:r>
            <a:r>
              <a:rPr lang="en-NZ" sz="2600" dirty="0"/>
              <a:t>Optimisation Report is complete now? (not yet</a:t>
            </a:r>
            <a:r>
              <a:rPr lang="en-NZ" sz="2600" dirty="0" smtClean="0"/>
              <a:t>.)</a:t>
            </a:r>
          </a:p>
          <a:p>
            <a:r>
              <a:rPr lang="en-NZ" sz="2600" dirty="0" smtClean="0"/>
              <a:t>+ On </a:t>
            </a:r>
            <a:r>
              <a:rPr lang="en-NZ" sz="2600" dirty="0"/>
              <a:t>the paint mesh report: Add notation (for terms) + Still ambiguous (maybe </a:t>
            </a:r>
            <a:r>
              <a:rPr lang="en-NZ" sz="2600" dirty="0" err="1"/>
              <a:t>Jagir</a:t>
            </a:r>
            <a:r>
              <a:rPr lang="en-NZ" sz="2600" dirty="0"/>
              <a:t> can help more </a:t>
            </a:r>
            <a:r>
              <a:rPr lang="en-NZ" sz="2600" dirty="0" smtClean="0"/>
              <a:t> in </a:t>
            </a:r>
            <a:r>
              <a:rPr lang="en-NZ" sz="2600" dirty="0"/>
              <a:t>writing some parts)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669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Growth Rate in the Literature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5109" y="1454332"/>
            <a:ext cx="8915400" cy="3777622"/>
          </a:xfrm>
        </p:spPr>
        <p:txBody>
          <a:bodyPr>
            <a:normAutofit/>
          </a:bodyPr>
          <a:lstStyle/>
          <a:p>
            <a:r>
              <a:rPr lang="en-NZ" sz="2400" dirty="0" smtClean="0"/>
              <a:t>Different growth rates for different parts of the organ </a:t>
            </a:r>
          </a:p>
          <a:p>
            <a:pPr marL="0" indent="0">
              <a:buNone/>
            </a:pPr>
            <a:endParaRPr lang="en-NZ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937" y="1844040"/>
            <a:ext cx="6797040" cy="50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9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953" y="1354388"/>
            <a:ext cx="2057707" cy="1280890"/>
          </a:xfrm>
        </p:spPr>
        <p:txBody>
          <a:bodyPr/>
          <a:lstStyle/>
          <a:p>
            <a:r>
              <a:rPr lang="en-NZ" dirty="0" smtClean="0"/>
              <a:t>Coarser </a:t>
            </a:r>
            <a:r>
              <a:rPr lang="en-NZ" dirty="0" smtClean="0"/>
              <a:t>meshes 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502" y="156754"/>
            <a:ext cx="2085441" cy="30026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85" y="-44382"/>
            <a:ext cx="2294960" cy="34572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587" y="3470"/>
            <a:ext cx="2635035" cy="3611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502" y="3344590"/>
            <a:ext cx="3496544" cy="35134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386" y="3355839"/>
            <a:ext cx="3924184" cy="35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1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170284"/>
              </p:ext>
            </p:extLst>
          </p:nvPr>
        </p:nvGraphicFramePr>
        <p:xfrm>
          <a:off x="1581150" y="1991918"/>
          <a:ext cx="9010650" cy="395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816">
                  <a:extLst>
                    <a:ext uri="{9D8B030D-6E8A-4147-A177-3AD203B41FA5}">
                      <a16:colId xmlns:a16="http://schemas.microsoft.com/office/drawing/2014/main" val="3810016537"/>
                    </a:ext>
                  </a:extLst>
                </a:gridCol>
                <a:gridCol w="2132255">
                  <a:extLst>
                    <a:ext uri="{9D8B030D-6E8A-4147-A177-3AD203B41FA5}">
                      <a16:colId xmlns:a16="http://schemas.microsoft.com/office/drawing/2014/main" val="362214495"/>
                    </a:ext>
                  </a:extLst>
                </a:gridCol>
                <a:gridCol w="2798642">
                  <a:extLst>
                    <a:ext uri="{9D8B030D-6E8A-4147-A177-3AD203B41FA5}">
                      <a16:colId xmlns:a16="http://schemas.microsoft.com/office/drawing/2014/main" val="2638651754"/>
                    </a:ext>
                  </a:extLst>
                </a:gridCol>
                <a:gridCol w="2592937">
                  <a:extLst>
                    <a:ext uri="{9D8B030D-6E8A-4147-A177-3AD203B41FA5}">
                      <a16:colId xmlns:a16="http://schemas.microsoft.com/office/drawing/2014/main" val="586540817"/>
                    </a:ext>
                  </a:extLst>
                </a:gridCol>
              </a:tblGrid>
              <a:tr h="849183">
                <a:tc>
                  <a:txBody>
                    <a:bodyPr/>
                    <a:lstStyle/>
                    <a:p>
                      <a:pPr algn="ctr"/>
                      <a:endParaRPr lang="en-NZ" dirty="0" smtClean="0"/>
                    </a:p>
                    <a:p>
                      <a:pPr algn="ctr"/>
                      <a:r>
                        <a:rPr lang="en-NZ" dirty="0" smtClean="0"/>
                        <a:t>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 smtClean="0"/>
                    </a:p>
                    <a:p>
                      <a:pPr algn="ctr"/>
                      <a:r>
                        <a:rPr lang="en-NZ" dirty="0" smtClean="0"/>
                        <a:t>SLSQP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 smtClean="0"/>
                    </a:p>
                    <a:p>
                      <a:pPr algn="ctr"/>
                      <a:r>
                        <a:rPr lang="en-NZ" dirty="0" smtClean="0"/>
                        <a:t>ALPSO</a:t>
                      </a:r>
                      <a:r>
                        <a:rPr lang="en-NZ" baseline="0" dirty="0" smtClean="0"/>
                        <a:t> 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 smtClean="0"/>
                    </a:p>
                    <a:p>
                      <a:pPr algn="ctr"/>
                      <a:r>
                        <a:rPr lang="en-NZ" dirty="0" smtClean="0"/>
                        <a:t>ALHSO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174087"/>
                  </a:ext>
                </a:extLst>
              </a:tr>
              <a:tr h="1107560">
                <a:tc>
                  <a:txBody>
                    <a:bodyPr/>
                    <a:lstStyle/>
                    <a:p>
                      <a:endParaRPr lang="en-NZ" sz="1800" b="1" dirty="0" smtClean="0"/>
                    </a:p>
                    <a:p>
                      <a:r>
                        <a:rPr lang="en-NZ" sz="1800" b="1" dirty="0" smtClean="0"/>
                        <a:t>Problem</a:t>
                      </a:r>
                      <a:endParaRPr lang="en-NZ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1" dirty="0" smtClean="0"/>
                        <a:t>Stage</a:t>
                      </a:r>
                      <a:r>
                        <a:rPr lang="en-NZ" sz="1800" b="1" baseline="0" dirty="0" smtClean="0"/>
                        <a:t> 10 to 11 in 8*8 model</a:t>
                      </a:r>
                    </a:p>
                    <a:p>
                      <a:r>
                        <a:rPr lang="en-NZ" sz="1800" b="1" baseline="0" dirty="0" smtClean="0"/>
                        <a:t>With result of ALPSO</a:t>
                      </a:r>
                      <a:endParaRPr lang="en-NZ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1" dirty="0" smtClean="0"/>
                        <a:t>Stage</a:t>
                      </a:r>
                      <a:r>
                        <a:rPr lang="en-NZ" sz="1800" b="1" baseline="0" dirty="0" smtClean="0"/>
                        <a:t> 10 to 11 in 8*8 model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800" b="1" baseline="0" dirty="0" smtClean="0"/>
                        <a:t>Swarm size 5</a:t>
                      </a:r>
                      <a:endParaRPr lang="en-NZ" sz="1800" b="1" dirty="0" smtClean="0"/>
                    </a:p>
                    <a:p>
                      <a:r>
                        <a:rPr lang="en-NZ" sz="1800" b="1" baseline="0" dirty="0" smtClean="0"/>
                        <a:t>Swarm size 5</a:t>
                      </a:r>
                      <a:endParaRPr lang="en-NZ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1" dirty="0" smtClean="0"/>
                        <a:t>Stage</a:t>
                      </a:r>
                      <a:r>
                        <a:rPr lang="en-NZ" sz="1800" b="1" baseline="0" dirty="0" smtClean="0"/>
                        <a:t> 10 to 11 in 8*8 model</a:t>
                      </a:r>
                    </a:p>
                    <a:p>
                      <a:r>
                        <a:rPr lang="en-NZ" sz="1800" b="1" baseline="0" dirty="0" smtClean="0"/>
                        <a:t>Harmony size 30</a:t>
                      </a:r>
                      <a:endParaRPr lang="en-NZ" sz="1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02981"/>
                  </a:ext>
                </a:extLst>
              </a:tr>
              <a:tr h="901502">
                <a:tc>
                  <a:txBody>
                    <a:bodyPr/>
                    <a:lstStyle/>
                    <a:p>
                      <a:endParaRPr lang="en-NZ" sz="1800" b="1" dirty="0" smtClean="0"/>
                    </a:p>
                    <a:p>
                      <a:pPr algn="ctr"/>
                      <a:r>
                        <a:rPr lang="en-NZ" sz="1800" b="1" dirty="0" smtClean="0"/>
                        <a:t>Time</a:t>
                      </a:r>
                      <a:endParaRPr lang="en-NZ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800" b="1" dirty="0" smtClean="0"/>
                    </a:p>
                    <a:p>
                      <a:r>
                        <a:rPr lang="en-NZ" sz="1800" b="1" dirty="0" smtClean="0"/>
                        <a:t>     6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1" dirty="0" smtClean="0"/>
                        <a:t>       </a:t>
                      </a:r>
                    </a:p>
                    <a:p>
                      <a:r>
                        <a:rPr lang="en-NZ" sz="1800" b="1" dirty="0" smtClean="0"/>
                        <a:t>        53hours</a:t>
                      </a:r>
                      <a:r>
                        <a:rPr lang="en-NZ" sz="1800" b="1" baseline="0" dirty="0" smtClean="0"/>
                        <a:t>,</a:t>
                      </a:r>
                    </a:p>
                    <a:p>
                      <a:r>
                        <a:rPr lang="en-NZ" sz="1800" b="1" baseline="0" dirty="0" smtClean="0"/>
                        <a:t>        20hours </a:t>
                      </a:r>
                      <a:endParaRPr lang="en-NZ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sz="1800" b="1" dirty="0" smtClean="0"/>
                    </a:p>
                    <a:p>
                      <a:pPr algn="ctr"/>
                      <a:r>
                        <a:rPr lang="en-NZ" sz="1800" b="1" dirty="0" smtClean="0"/>
                        <a:t>23</a:t>
                      </a:r>
                      <a:r>
                        <a:rPr lang="en-NZ" sz="1800" b="1" baseline="0" dirty="0" smtClean="0"/>
                        <a:t> hours,</a:t>
                      </a:r>
                      <a:endParaRPr lang="en-NZ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930319"/>
                  </a:ext>
                </a:extLst>
              </a:tr>
              <a:tr h="1004531">
                <a:tc>
                  <a:txBody>
                    <a:bodyPr/>
                    <a:lstStyle/>
                    <a:p>
                      <a:pPr algn="ctr"/>
                      <a:r>
                        <a:rPr lang="en-NZ" sz="1800" b="1" dirty="0" smtClean="0"/>
                        <a:t>Min</a:t>
                      </a:r>
                      <a:r>
                        <a:rPr lang="en-NZ" sz="1800" b="1" baseline="0" dirty="0" smtClean="0"/>
                        <a:t>imum</a:t>
                      </a:r>
                    </a:p>
                    <a:p>
                      <a:pPr algn="ctr"/>
                      <a:r>
                        <a:rPr lang="en-NZ" sz="1800" b="1" baseline="0" dirty="0" smtClean="0"/>
                        <a:t>Objective</a:t>
                      </a:r>
                    </a:p>
                    <a:p>
                      <a:pPr algn="ctr"/>
                      <a:r>
                        <a:rPr lang="en-NZ" sz="1800" b="1" baseline="0" dirty="0" smtClean="0"/>
                        <a:t> Value</a:t>
                      </a:r>
                      <a:endParaRPr lang="en-NZ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1" dirty="0" smtClean="0"/>
                        <a:t>No answer, first guess was not close maybe</a:t>
                      </a:r>
                      <a:endParaRPr lang="en-NZ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1" dirty="0" smtClean="0"/>
                        <a:t>5.48e+6 (28 calls)</a:t>
                      </a:r>
                    </a:p>
                    <a:p>
                      <a:r>
                        <a:rPr lang="en-NZ" sz="1800" b="1" dirty="0" smtClean="0"/>
                        <a:t>5.3e+6 (51 calls)</a:t>
                      </a:r>
                      <a:endParaRPr lang="en-NZ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sz="1800" b="1" dirty="0" smtClean="0"/>
                    </a:p>
                    <a:p>
                      <a:pPr algn="ctr"/>
                      <a:r>
                        <a:rPr lang="en-NZ" sz="1800" b="1" dirty="0" smtClean="0"/>
                        <a:t>5.48e+6 (26 calls)</a:t>
                      </a:r>
                    </a:p>
                    <a:p>
                      <a:pPr algn="ctr"/>
                      <a:r>
                        <a:rPr lang="en-NZ" sz="1800" b="1" dirty="0" smtClean="0"/>
                        <a:t>5.42e+6 (49 calls)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932794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088100" y="5860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dirty="0" smtClean="0"/>
              <a:t>Problem for the Whole Model to Test 12 Growth Rates with ALHSO / ALPSO / SLSQP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827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092370"/>
              </p:ext>
            </p:extLst>
          </p:nvPr>
        </p:nvGraphicFramePr>
        <p:xfrm>
          <a:off x="1598568" y="2122547"/>
          <a:ext cx="9010650" cy="4141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816">
                  <a:extLst>
                    <a:ext uri="{9D8B030D-6E8A-4147-A177-3AD203B41FA5}">
                      <a16:colId xmlns:a16="http://schemas.microsoft.com/office/drawing/2014/main" val="3810016537"/>
                    </a:ext>
                  </a:extLst>
                </a:gridCol>
                <a:gridCol w="2132255">
                  <a:extLst>
                    <a:ext uri="{9D8B030D-6E8A-4147-A177-3AD203B41FA5}">
                      <a16:colId xmlns:a16="http://schemas.microsoft.com/office/drawing/2014/main" val="362214495"/>
                    </a:ext>
                  </a:extLst>
                </a:gridCol>
                <a:gridCol w="2798642">
                  <a:extLst>
                    <a:ext uri="{9D8B030D-6E8A-4147-A177-3AD203B41FA5}">
                      <a16:colId xmlns:a16="http://schemas.microsoft.com/office/drawing/2014/main" val="2638651754"/>
                    </a:ext>
                  </a:extLst>
                </a:gridCol>
                <a:gridCol w="2592937">
                  <a:extLst>
                    <a:ext uri="{9D8B030D-6E8A-4147-A177-3AD203B41FA5}">
                      <a16:colId xmlns:a16="http://schemas.microsoft.com/office/drawing/2014/main" val="586540817"/>
                    </a:ext>
                  </a:extLst>
                </a:gridCol>
              </a:tblGrid>
              <a:tr h="849183">
                <a:tc>
                  <a:txBody>
                    <a:bodyPr/>
                    <a:lstStyle/>
                    <a:p>
                      <a:pPr algn="ctr"/>
                      <a:endParaRPr lang="en-NZ" dirty="0" smtClean="0"/>
                    </a:p>
                    <a:p>
                      <a:pPr algn="ctr"/>
                      <a:r>
                        <a:rPr lang="en-NZ" dirty="0" smtClean="0"/>
                        <a:t>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 smtClean="0"/>
                    </a:p>
                    <a:p>
                      <a:pPr algn="ctr"/>
                      <a:r>
                        <a:rPr lang="en-NZ" dirty="0" smtClean="0"/>
                        <a:t>SLSQP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 smtClean="0"/>
                    </a:p>
                    <a:p>
                      <a:pPr algn="ctr"/>
                      <a:r>
                        <a:rPr lang="en-NZ" dirty="0" smtClean="0"/>
                        <a:t>ALPSO</a:t>
                      </a:r>
                      <a:r>
                        <a:rPr lang="en-NZ" baseline="0" dirty="0" smtClean="0"/>
                        <a:t> 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 smtClean="0"/>
                    </a:p>
                    <a:p>
                      <a:pPr algn="ctr"/>
                      <a:r>
                        <a:rPr lang="en-NZ" dirty="0" smtClean="0"/>
                        <a:t>ALHSO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174087"/>
                  </a:ext>
                </a:extLst>
              </a:tr>
              <a:tr h="1107560">
                <a:tc>
                  <a:txBody>
                    <a:bodyPr/>
                    <a:lstStyle/>
                    <a:p>
                      <a:endParaRPr lang="en-NZ" sz="1800" b="1" dirty="0" smtClean="0"/>
                    </a:p>
                    <a:p>
                      <a:r>
                        <a:rPr lang="en-NZ" sz="1800" b="1" dirty="0" smtClean="0"/>
                        <a:t>Problem</a:t>
                      </a:r>
                      <a:endParaRPr lang="en-NZ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1" dirty="0" smtClean="0"/>
                        <a:t>Stage</a:t>
                      </a:r>
                      <a:r>
                        <a:rPr lang="en-NZ" sz="1800" b="1" baseline="0" dirty="0" smtClean="0"/>
                        <a:t> 10 to 11 in 8*8 model</a:t>
                      </a:r>
                    </a:p>
                    <a:p>
                      <a:r>
                        <a:rPr lang="en-NZ" sz="1800" b="1" baseline="0" dirty="0" smtClean="0"/>
                        <a:t>With result of ALPSO or ALHSO</a:t>
                      </a:r>
                      <a:endParaRPr lang="en-NZ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1" dirty="0" smtClean="0"/>
                        <a:t>Stage</a:t>
                      </a:r>
                      <a:r>
                        <a:rPr lang="en-NZ" sz="1800" b="1" baseline="0" dirty="0" smtClean="0"/>
                        <a:t> 10 to 11 in 4x4 </a:t>
                      </a:r>
                      <a:r>
                        <a:rPr lang="en-NZ" sz="1800" b="1" baseline="0" dirty="0" smtClean="0"/>
                        <a:t>Swarm </a:t>
                      </a:r>
                      <a:r>
                        <a:rPr lang="en-NZ" sz="1800" b="1" baseline="0" dirty="0" smtClean="0"/>
                        <a:t>size </a:t>
                      </a:r>
                      <a:r>
                        <a:rPr lang="en-NZ" sz="1800" b="1" baseline="0" dirty="0" smtClean="0"/>
                        <a:t>10</a:t>
                      </a:r>
                      <a:endParaRPr lang="en-NZ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1" dirty="0" smtClean="0"/>
                        <a:t>Stage</a:t>
                      </a:r>
                      <a:r>
                        <a:rPr lang="en-NZ" sz="1800" b="1" baseline="0" dirty="0" smtClean="0"/>
                        <a:t> 10 to 11 in </a:t>
                      </a:r>
                      <a:r>
                        <a:rPr lang="en-NZ" sz="1800" b="1" baseline="0" dirty="0" smtClean="0"/>
                        <a:t>4x4 </a:t>
                      </a:r>
                      <a:r>
                        <a:rPr lang="en-NZ" sz="1800" b="1" baseline="0" dirty="0" smtClean="0"/>
                        <a:t>model</a:t>
                      </a:r>
                    </a:p>
                    <a:p>
                      <a:r>
                        <a:rPr lang="en-NZ" sz="1800" b="1" baseline="0" dirty="0" smtClean="0"/>
                        <a:t>Harmony size 30</a:t>
                      </a:r>
                      <a:endParaRPr lang="en-NZ" sz="1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02981"/>
                  </a:ext>
                </a:extLst>
              </a:tr>
              <a:tr h="901502">
                <a:tc>
                  <a:txBody>
                    <a:bodyPr/>
                    <a:lstStyle/>
                    <a:p>
                      <a:endParaRPr lang="en-NZ" sz="1800" b="1" dirty="0" smtClean="0"/>
                    </a:p>
                    <a:p>
                      <a:pPr algn="ctr"/>
                      <a:r>
                        <a:rPr lang="en-NZ" sz="1800" b="1" dirty="0" smtClean="0"/>
                        <a:t>Time</a:t>
                      </a:r>
                      <a:endParaRPr lang="en-NZ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800" b="1" dirty="0" smtClean="0"/>
                    </a:p>
                    <a:p>
                      <a:r>
                        <a:rPr lang="en-NZ" sz="1800" b="1" dirty="0" smtClean="0"/>
                        <a:t> ------------------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1" dirty="0" smtClean="0"/>
                        <a:t>       </a:t>
                      </a:r>
                    </a:p>
                    <a:p>
                      <a:r>
                        <a:rPr lang="en-NZ" sz="1800" b="1" dirty="0" smtClean="0"/>
                        <a:t>        </a:t>
                      </a:r>
                      <a:r>
                        <a:rPr lang="en-NZ" sz="1800" b="1" dirty="0" smtClean="0"/>
                        <a:t>5hours</a:t>
                      </a:r>
                      <a:r>
                        <a:rPr lang="en-NZ" sz="1800" b="1" baseline="0" dirty="0" smtClean="0"/>
                        <a:t>,</a:t>
                      </a:r>
                    </a:p>
                    <a:p>
                      <a:r>
                        <a:rPr lang="en-NZ" sz="1800" b="1" baseline="0" dirty="0" smtClean="0"/>
                        <a:t>        </a:t>
                      </a:r>
                      <a:r>
                        <a:rPr lang="en-NZ" sz="1800" b="1" baseline="0" dirty="0" smtClean="0"/>
                        <a:t>15hours </a:t>
                      </a:r>
                      <a:endParaRPr lang="en-NZ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b="1" dirty="0" smtClean="0"/>
                        <a:t>6</a:t>
                      </a:r>
                      <a:r>
                        <a:rPr lang="en-NZ" sz="1800" b="1" baseline="0" dirty="0" smtClean="0"/>
                        <a:t> hours,</a:t>
                      </a:r>
                    </a:p>
                    <a:p>
                      <a:pPr algn="ctr"/>
                      <a:r>
                        <a:rPr lang="en-NZ" sz="1800" b="1" baseline="0" dirty="0" smtClean="0"/>
                        <a:t>24 hours or more …</a:t>
                      </a:r>
                      <a:endParaRPr lang="en-NZ" sz="1800" b="1" baseline="0" dirty="0" smtClean="0"/>
                    </a:p>
                    <a:p>
                      <a:pPr algn="ctr"/>
                      <a:endParaRPr lang="en-NZ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930319"/>
                  </a:ext>
                </a:extLst>
              </a:tr>
              <a:tr h="1004531">
                <a:tc>
                  <a:txBody>
                    <a:bodyPr/>
                    <a:lstStyle/>
                    <a:p>
                      <a:pPr algn="ctr"/>
                      <a:r>
                        <a:rPr lang="en-NZ" sz="1800" b="1" dirty="0" smtClean="0"/>
                        <a:t>Min</a:t>
                      </a:r>
                      <a:r>
                        <a:rPr lang="en-NZ" sz="1800" b="1" baseline="0" dirty="0" smtClean="0"/>
                        <a:t>imum</a:t>
                      </a:r>
                    </a:p>
                    <a:p>
                      <a:pPr algn="ctr"/>
                      <a:r>
                        <a:rPr lang="en-NZ" sz="1800" b="1" baseline="0" dirty="0" smtClean="0"/>
                        <a:t>Objective</a:t>
                      </a:r>
                    </a:p>
                    <a:p>
                      <a:pPr algn="ctr"/>
                      <a:r>
                        <a:rPr lang="en-NZ" sz="1800" b="1" baseline="0" dirty="0" smtClean="0"/>
                        <a:t> Value</a:t>
                      </a:r>
                      <a:endParaRPr lang="en-NZ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1" dirty="0" smtClean="0"/>
                        <a:t>Not</a:t>
                      </a:r>
                      <a:r>
                        <a:rPr lang="en-NZ" sz="1800" b="1" baseline="0" dirty="0" smtClean="0"/>
                        <a:t> have been tried yet … </a:t>
                      </a:r>
                      <a:endParaRPr lang="en-NZ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800" b="1" dirty="0" smtClean="0"/>
                        <a:t>Was</a:t>
                      </a:r>
                      <a:r>
                        <a:rPr lang="en-NZ" sz="1800" b="1" baseline="0" dirty="0" smtClean="0"/>
                        <a:t> </a:t>
                      </a:r>
                      <a:r>
                        <a:rPr lang="en-NZ" sz="1800" b="1" baseline="0" dirty="0" err="1" smtClean="0"/>
                        <a:t>s</a:t>
                      </a:r>
                      <a:r>
                        <a:rPr lang="en-NZ" sz="1800" b="1" dirty="0" err="1" smtClean="0"/>
                        <a:t>topoing</a:t>
                      </a:r>
                      <a:r>
                        <a:rPr lang="en-NZ" sz="1800" b="1" dirty="0" smtClean="0"/>
                        <a:t> sometimes</a:t>
                      </a:r>
                      <a:endParaRPr lang="en-NZ" sz="1800" b="1" dirty="0" smtClean="0"/>
                    </a:p>
                    <a:p>
                      <a:r>
                        <a:rPr lang="en-NZ" sz="1800" b="1" dirty="0" smtClean="0"/>
                        <a:t>1.71e+6 (70 </a:t>
                      </a:r>
                      <a:r>
                        <a:rPr lang="en-NZ" sz="1800" b="1" dirty="0" smtClean="0"/>
                        <a:t>calls)</a:t>
                      </a:r>
                    </a:p>
                    <a:p>
                      <a:r>
                        <a:rPr lang="en-NZ" sz="1800" b="1" dirty="0" smtClean="0"/>
                        <a:t>1.45e+6 (250 </a:t>
                      </a:r>
                      <a:r>
                        <a:rPr lang="en-NZ" sz="1800" b="1" dirty="0" smtClean="0"/>
                        <a:t>calls)</a:t>
                      </a:r>
                      <a:endParaRPr lang="en-NZ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800" b="1" dirty="0" smtClean="0"/>
                        <a:t>2.17e+6 (57 calls)</a:t>
                      </a:r>
                    </a:p>
                    <a:p>
                      <a:pPr algn="ctr"/>
                      <a:r>
                        <a:rPr lang="en-NZ" sz="1800" b="1" dirty="0" smtClean="0"/>
                        <a:t>&lt;1.9e+6 (500 calls)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932794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088100" y="586010"/>
            <a:ext cx="8911687" cy="17281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dirty="0" smtClean="0"/>
              <a:t>Problem for the Course Model of 4x4 to Test 12 Growth Rates with 3 per each layer of elements with ALHSO / ALPSO / SLSQP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4340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424904" cy="1280890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B.Cs. can be fixed as displacement?</a:t>
            </a:r>
            <a:br>
              <a:rPr lang="en-NZ" dirty="0" smtClean="0"/>
            </a:br>
            <a:r>
              <a:rPr lang="en-NZ" dirty="0"/>
              <a:t/>
            </a:r>
            <a:br>
              <a:rPr lang="en-NZ" dirty="0"/>
            </a:br>
            <a:r>
              <a:rPr lang="en-NZ" dirty="0" smtClean="0"/>
              <a:t/>
            </a:r>
            <a:br>
              <a:rPr lang="en-NZ" dirty="0" smtClean="0"/>
            </a:br>
            <a:r>
              <a:rPr lang="en-NZ" dirty="0"/>
              <a:t/>
            </a:r>
            <a:br>
              <a:rPr lang="en-NZ" dirty="0"/>
            </a:b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                                                                </a:t>
            </a:r>
            <a:r>
              <a:rPr lang="en-NZ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Changed</a:t>
            </a:r>
            <a:r>
              <a:rPr lang="en-NZ" dirty="0"/>
              <a:t/>
            </a:r>
            <a:br>
              <a:rPr lang="en-NZ" dirty="0"/>
            </a:b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 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67" y="2012562"/>
            <a:ext cx="6797629" cy="178323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457" y="4147219"/>
            <a:ext cx="4557155" cy="17908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07" y="4391079"/>
            <a:ext cx="3353091" cy="130313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6853646" y="2987450"/>
            <a:ext cx="3048000" cy="31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8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Unresolved issues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025" y="1685925"/>
            <a:ext cx="9399587" cy="4225297"/>
          </a:xfrm>
        </p:spPr>
        <p:txBody>
          <a:bodyPr/>
          <a:lstStyle/>
          <a:p>
            <a:r>
              <a:rPr lang="en-NZ" sz="2400" dirty="0" smtClean="0"/>
              <a:t>Bounds need to be more open as ALPSO came to the end of the bounds in most of the variables, however, we were facing errors. </a:t>
            </a:r>
          </a:p>
          <a:p>
            <a:r>
              <a:rPr lang="en-NZ" sz="2400" dirty="0" smtClean="0"/>
              <a:t>More complex Boundary Conditions do not change the shapes?</a:t>
            </a:r>
            <a:endParaRPr lang="en-NZ" sz="2400" dirty="0" smtClean="0"/>
          </a:p>
          <a:p>
            <a:r>
              <a:rPr lang="en-NZ" sz="2400" dirty="0" smtClean="0"/>
              <a:t>The </a:t>
            </a:r>
            <a:r>
              <a:rPr lang="en-NZ" sz="2400" dirty="0" smtClean="0"/>
              <a:t>codes stops after a number on iterations. </a:t>
            </a:r>
          </a:p>
          <a:p>
            <a:r>
              <a:rPr lang="en-NZ" sz="2400" dirty="0" smtClean="0"/>
              <a:t>How we need to decide about the origin? (relative registration and absolute registration), moving the B.Cs?</a:t>
            </a:r>
          </a:p>
          <a:p>
            <a:r>
              <a:rPr lang="en-NZ" dirty="0" smtClean="0"/>
              <a:t>The shape of the model does not change much, it is better to have it top-side fixed?</a:t>
            </a:r>
          </a:p>
          <a:p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271018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14133</TotalTime>
  <Words>448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Optimising Developing Heart Growth Problem</vt:lpstr>
      <vt:lpstr>Outline</vt:lpstr>
      <vt:lpstr>To-do list</vt:lpstr>
      <vt:lpstr>Growth Rate in the Literature </vt:lpstr>
      <vt:lpstr>Coarser meshes </vt:lpstr>
      <vt:lpstr>PowerPoint Presentation</vt:lpstr>
      <vt:lpstr>PowerPoint Presentation</vt:lpstr>
      <vt:lpstr>B.Cs. can be fixed as displacement?                                                                     Changed   </vt:lpstr>
      <vt:lpstr>Unresolved issues </vt:lpstr>
    </vt:vector>
  </TitlesOfParts>
  <Company>UoA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Optimising Developing Heart Growth Problem</dc:title>
  <dc:creator>Hashem Yousefi</dc:creator>
  <cp:lastModifiedBy>Hashem Yousefi</cp:lastModifiedBy>
  <cp:revision>92</cp:revision>
  <dcterms:created xsi:type="dcterms:W3CDTF">2017-09-27T04:24:22Z</dcterms:created>
  <dcterms:modified xsi:type="dcterms:W3CDTF">2017-10-29T11:24:52Z</dcterms:modified>
</cp:coreProperties>
</file>