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0" r:id="rId5"/>
    <p:sldId id="261" r:id="rId6"/>
    <p:sldId id="266" r:id="rId7"/>
    <p:sldId id="267" r:id="rId8"/>
    <p:sldId id="258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Optimising Developing Heart Growth Problem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Hashem Yousefi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9281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Next Week Plans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2550"/>
            <a:ext cx="8915400" cy="5314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sz="2400" dirty="0" smtClean="0"/>
              <a:t>+ Create a to do list in minutes …. </a:t>
            </a:r>
            <a:endParaRPr lang="en-NZ" sz="2400" dirty="0" smtClean="0"/>
          </a:p>
          <a:p>
            <a:pPr marL="0" indent="0">
              <a:buNone/>
            </a:pPr>
            <a:r>
              <a:rPr lang="en-NZ" sz="2400" dirty="0" smtClean="0">
                <a:solidFill>
                  <a:schemeClr val="tx1"/>
                </a:solidFill>
              </a:rPr>
              <a:t>+ Checking if the model can be solved in smaller pieces </a:t>
            </a:r>
          </a:p>
          <a:p>
            <a:pPr marL="0" indent="0">
              <a:buNone/>
            </a:pPr>
            <a:r>
              <a:rPr lang="en-NZ" sz="2400" dirty="0" smtClean="0">
                <a:solidFill>
                  <a:schemeClr val="tx1"/>
                </a:solidFill>
              </a:rPr>
              <a:t>+ Checking for other stages, maybe they are more flexible</a:t>
            </a:r>
          </a:p>
          <a:p>
            <a:pPr marL="0" indent="0">
              <a:buNone/>
            </a:pPr>
            <a:r>
              <a:rPr lang="en-NZ" sz="2400" dirty="0" smtClean="0">
                <a:solidFill>
                  <a:schemeClr val="tx1"/>
                </a:solidFill>
              </a:rPr>
              <a:t>+ Optimisation Report is complete now ?</a:t>
            </a:r>
          </a:p>
          <a:p>
            <a:pPr marL="0" indent="0">
              <a:buNone/>
            </a:pPr>
            <a:r>
              <a:rPr lang="en-NZ" sz="2400" dirty="0" smtClean="0">
                <a:solidFill>
                  <a:schemeClr val="tx1"/>
                </a:solidFill>
              </a:rPr>
              <a:t>+ </a:t>
            </a:r>
            <a:r>
              <a:rPr lang="en-NZ" sz="2400" dirty="0" smtClean="0">
                <a:solidFill>
                  <a:schemeClr val="tx1"/>
                </a:solidFill>
              </a:rPr>
              <a:t> Add notation (for terms) + …. Still ambiguous (maybe </a:t>
            </a:r>
            <a:r>
              <a:rPr lang="en-NZ" sz="2400" dirty="0" err="1" smtClean="0">
                <a:solidFill>
                  <a:schemeClr val="tx1"/>
                </a:solidFill>
              </a:rPr>
              <a:t>Jagir</a:t>
            </a:r>
            <a:r>
              <a:rPr lang="en-NZ" sz="2400" dirty="0" smtClean="0">
                <a:solidFill>
                  <a:schemeClr val="tx1"/>
                </a:solidFill>
              </a:rPr>
              <a:t> can help more closely in writing some parts)</a:t>
            </a:r>
            <a:endParaRPr lang="en-NZ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NZ" sz="2400" dirty="0" smtClean="0">
                <a:solidFill>
                  <a:schemeClr val="tx1"/>
                </a:solidFill>
              </a:rPr>
              <a:t>+ </a:t>
            </a:r>
            <a:r>
              <a:rPr lang="en-NZ" sz="2400" dirty="0" smtClean="0">
                <a:solidFill>
                  <a:schemeClr val="tx1"/>
                </a:solidFill>
              </a:rPr>
              <a:t>Work with the B.Cs. </a:t>
            </a:r>
            <a:endParaRPr lang="en-NZ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NZ" sz="2400" dirty="0" smtClean="0">
                <a:solidFill>
                  <a:schemeClr val="tx1"/>
                </a:solidFill>
              </a:rPr>
              <a:t>+ How to run in parallel … how to use </a:t>
            </a:r>
            <a:r>
              <a:rPr lang="en-NZ" sz="2400" dirty="0" err="1" smtClean="0">
                <a:solidFill>
                  <a:schemeClr val="tx1"/>
                </a:solidFill>
              </a:rPr>
              <a:t>NeSI</a:t>
            </a:r>
            <a:endParaRPr lang="en-NZ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NZ" sz="2400" dirty="0" smtClean="0">
                <a:solidFill>
                  <a:schemeClr val="tx1"/>
                </a:solidFill>
              </a:rPr>
              <a:t>+ Create a courser model as an alternative to solving smaller pieces ()</a:t>
            </a:r>
          </a:p>
          <a:p>
            <a:pPr marL="0" indent="0">
              <a:buNone/>
            </a:pPr>
            <a:r>
              <a:rPr lang="en-NZ" sz="2400" dirty="0" smtClean="0">
                <a:solidFill>
                  <a:schemeClr val="tx1"/>
                </a:solidFill>
              </a:rPr>
              <a:t>+ </a:t>
            </a:r>
            <a:endParaRPr lang="en-NZ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Z" sz="2400" dirty="0" smtClean="0"/>
          </a:p>
          <a:p>
            <a:pPr marL="0" indent="0">
              <a:buNone/>
            </a:pPr>
            <a:endParaRPr lang="en-NZ" sz="2400" dirty="0" smtClean="0"/>
          </a:p>
        </p:txBody>
      </p:sp>
    </p:spTree>
    <p:extLst>
      <p:ext uri="{BB962C8B-B14F-4D97-AF65-F5344CB8AC3E}">
        <p14:creationId xmlns:p14="http://schemas.microsoft.com/office/powerpoint/2010/main" val="28224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4400" dirty="0" smtClean="0"/>
              <a:t>Outline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2133600"/>
            <a:ext cx="8911687" cy="3777622"/>
          </a:xfrm>
        </p:spPr>
        <p:txBody>
          <a:bodyPr/>
          <a:lstStyle/>
          <a:p>
            <a:r>
              <a:rPr lang="en-US" sz="2800" dirty="0"/>
              <a:t>Update on work done in the previous </a:t>
            </a:r>
            <a:r>
              <a:rPr lang="en-US" sz="2800" dirty="0" smtClean="0"/>
              <a:t>week</a:t>
            </a:r>
          </a:p>
          <a:p>
            <a:r>
              <a:rPr lang="en-US" sz="2800" dirty="0" smtClean="0"/>
              <a:t>Issues which are not resolved</a:t>
            </a:r>
          </a:p>
          <a:p>
            <a:r>
              <a:rPr lang="en-US" sz="2800" dirty="0" smtClean="0"/>
              <a:t>Action items from the other aspects  </a:t>
            </a:r>
            <a:endParaRPr lang="en-US" sz="2800" dirty="0"/>
          </a:p>
          <a:p>
            <a:r>
              <a:rPr lang="en-US" sz="2800" dirty="0" smtClean="0"/>
              <a:t>Plans for the following week </a:t>
            </a:r>
          </a:p>
          <a:p>
            <a:r>
              <a:rPr lang="en-US" sz="2800" dirty="0" smtClean="0"/>
              <a:t>Submitting to the EMAC proceeding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5101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Last Week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 smtClean="0"/>
              <a:t>Importing the meshes and getting the derivatives </a:t>
            </a:r>
          </a:p>
          <a:p>
            <a:r>
              <a:rPr lang="en-NZ" sz="2400" dirty="0" smtClean="0"/>
              <a:t>Applying time variation ability to the code</a:t>
            </a:r>
          </a:p>
          <a:p>
            <a:r>
              <a:rPr lang="en-NZ" sz="2400" dirty="0" smtClean="0"/>
              <a:t>Getting an estimation of the objective function</a:t>
            </a:r>
          </a:p>
          <a:p>
            <a:r>
              <a:rPr lang="en-NZ" sz="2400" dirty="0" smtClean="0"/>
              <a:t>Looking to the online resources for the growth rates</a:t>
            </a:r>
            <a:endParaRPr lang="en-NZ" sz="2400" dirty="0"/>
          </a:p>
          <a:p>
            <a:r>
              <a:rPr lang="en-NZ" sz="2400" dirty="0" smtClean="0"/>
              <a:t>Following up on a report for the Mesh Painting section</a:t>
            </a:r>
          </a:p>
          <a:p>
            <a:r>
              <a:rPr lang="en-NZ" sz="2400" dirty="0" smtClean="0"/>
              <a:t>Following up on a report for the pros and cons of optimization methods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6693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657224"/>
            <a:ext cx="10820400" cy="5191125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Result of </a:t>
            </a:r>
            <a:r>
              <a:rPr lang="en-NZ" dirty="0" err="1" smtClean="0"/>
              <a:t>SBending</a:t>
            </a:r>
            <a:r>
              <a:rPr lang="en-NZ" dirty="0" smtClean="0"/>
              <a:t> forward code on stage 10 </a:t>
            </a:r>
            <a:br>
              <a:rPr lang="en-NZ" dirty="0" smtClean="0"/>
            </a:br>
            <a:r>
              <a:rPr lang="en-NZ" dirty="0" smtClean="0"/>
              <a:t/>
            </a:r>
            <a:br>
              <a:rPr lang="en-NZ" dirty="0" smtClean="0"/>
            </a:br>
            <a:r>
              <a:rPr lang="en-NZ" dirty="0"/>
              <a:t/>
            </a:r>
            <a:br>
              <a:rPr lang="en-NZ" dirty="0"/>
            </a:br>
            <a:r>
              <a:rPr lang="en-NZ" dirty="0" smtClean="0"/>
              <a:t/>
            </a:r>
            <a:br>
              <a:rPr lang="en-NZ" dirty="0" smtClean="0"/>
            </a:br>
            <a:r>
              <a:rPr lang="en-NZ" dirty="0"/>
              <a:t/>
            </a:r>
            <a:br>
              <a:rPr lang="en-NZ" dirty="0"/>
            </a:br>
            <a:r>
              <a:rPr lang="en-NZ" dirty="0" smtClean="0"/>
              <a:t/>
            </a:r>
            <a:br>
              <a:rPr lang="en-NZ" dirty="0" smtClean="0"/>
            </a:br>
            <a:r>
              <a:rPr lang="en-NZ" dirty="0"/>
              <a:t/>
            </a:r>
            <a:br>
              <a:rPr lang="en-NZ" dirty="0"/>
            </a:br>
            <a:r>
              <a:rPr lang="en-NZ" dirty="0" smtClean="0"/>
              <a:t/>
            </a:r>
            <a:br>
              <a:rPr lang="en-NZ" dirty="0" smtClean="0"/>
            </a:b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74" y="1546225"/>
            <a:ext cx="9962928" cy="4864100"/>
          </a:xfrm>
        </p:spPr>
      </p:pic>
    </p:spTree>
    <p:extLst>
      <p:ext uri="{BB962C8B-B14F-4D97-AF65-F5344CB8AC3E}">
        <p14:creationId xmlns:p14="http://schemas.microsoft.com/office/powerpoint/2010/main" val="83953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How stage 11 looks different from stage 10</a:t>
            </a:r>
            <a:endParaRPr lang="en-NZ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9" y="2133600"/>
            <a:ext cx="6716888" cy="3778250"/>
          </a:xfrm>
        </p:spPr>
      </p:pic>
    </p:spTree>
    <p:extLst>
      <p:ext uri="{BB962C8B-B14F-4D97-AF65-F5344CB8AC3E}">
        <p14:creationId xmlns:p14="http://schemas.microsoft.com/office/powerpoint/2010/main" val="323659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Growth Rate in the Literature 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NZ" sz="2400" dirty="0" smtClean="0"/>
                  <a:t>Different growth rates for different parts of the organ </a:t>
                </a:r>
              </a:p>
              <a:p>
                <a:r>
                  <a:rPr lang="en-NZ" sz="2400" dirty="0" smtClean="0"/>
                  <a:t>Total rates vary between 1.05 to 1.6 </a:t>
                </a:r>
              </a:p>
              <a:p>
                <a:endParaRPr lang="en-NZ" sz="2400" dirty="0" smtClean="0"/>
              </a:p>
              <a:p>
                <a:r>
                  <a:rPr lang="en-NZ" sz="2400" dirty="0" smtClean="0"/>
                  <a:t>We consider some values for Max of (Fibre, Sheet, Normal)</a:t>
                </a:r>
                <a:endParaRPr lang="en-NZ" sz="2400" dirty="0"/>
              </a:p>
              <a:p>
                <a:endParaRPr lang="en-NZ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NZ"/>
                        <m:t>Optimization</m:t>
                      </m:r>
                      <m:r>
                        <m:rPr>
                          <m:nor/>
                        </m:rPr>
                        <a:rPr lang="en-NZ"/>
                        <m:t> </m:t>
                      </m:r>
                      <m:r>
                        <m:rPr>
                          <m:nor/>
                        </m:rPr>
                        <a:rPr lang="en-NZ"/>
                        <m:t>variable</m:t>
                      </m:r>
                      <m:r>
                        <m:rPr>
                          <m:nor/>
                        </m:rPr>
                        <a:rPr lang="en-NZ"/>
                        <m:t> 1 = </m:t>
                      </m:r>
                      <m:r>
                        <m:rPr>
                          <m:nor/>
                        </m:rPr>
                        <a:rPr lang="en-NZ"/>
                        <m:t>MaxFibre</m:t>
                      </m:r>
                      <m:r>
                        <m:rPr>
                          <m:nor/>
                        </m:rPr>
                        <a:rPr lang="en-NZ"/>
                        <m:t> </m:t>
                      </m:r>
                      <m:r>
                        <m:rPr>
                          <m:nor/>
                        </m:rPr>
                        <a:rPr lang="en-NZ" i="1"/>
                        <m:t>∗</m:t>
                      </m:r>
                      <m:sSub>
                        <m:sSubPr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NZ"/>
                        <m:t>Optimization</m:t>
                      </m:r>
                      <m:r>
                        <m:rPr>
                          <m:nor/>
                        </m:rPr>
                        <a:rPr lang="en-NZ"/>
                        <m:t> </m:t>
                      </m:r>
                      <m:r>
                        <m:rPr>
                          <m:nor/>
                        </m:rPr>
                        <a:rPr lang="en-NZ"/>
                        <m:t>variable</m:t>
                      </m:r>
                      <m:r>
                        <m:rPr>
                          <m:nor/>
                        </m:rPr>
                        <a:rPr lang="en-NZ"/>
                        <m:t> 2 = </m:t>
                      </m:r>
                      <m:r>
                        <m:rPr>
                          <m:nor/>
                        </m:rPr>
                        <a:rPr lang="en-NZ"/>
                        <m:t>MaxSheet</m:t>
                      </m:r>
                      <m:r>
                        <m:rPr>
                          <m:nor/>
                        </m:rPr>
                        <a:rPr lang="en-NZ"/>
                        <m:t> </m:t>
                      </m:r>
                      <m:r>
                        <m:rPr>
                          <m:nor/>
                        </m:rPr>
                        <a:rPr lang="en-NZ" i="1"/>
                        <m:t>∗</m:t>
                      </m:r>
                      <m:r>
                        <m:rPr>
                          <m:nor/>
                        </m:rPr>
                        <a:rPr lang="en-NZ"/>
                        <m:t> </m:t>
                      </m:r>
                      <m:sSub>
                        <m:sSubPr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NZ"/>
                        <m:t>Optimization</m:t>
                      </m:r>
                      <m:r>
                        <m:rPr>
                          <m:nor/>
                        </m:rPr>
                        <a:rPr lang="en-NZ"/>
                        <m:t> </m:t>
                      </m:r>
                      <m:r>
                        <m:rPr>
                          <m:nor/>
                        </m:rPr>
                        <a:rPr lang="en-NZ"/>
                        <m:t>variable</m:t>
                      </m:r>
                      <m:r>
                        <m:rPr>
                          <m:nor/>
                        </m:rPr>
                        <a:rPr lang="en-NZ"/>
                        <m:t> 3 =</m:t>
                      </m:r>
                      <m:r>
                        <m:rPr>
                          <m:nor/>
                        </m:rPr>
                        <a:rPr lang="en-NZ"/>
                        <m:t>MaxNormal</m:t>
                      </m:r>
                      <m:r>
                        <m:rPr>
                          <m:nor/>
                        </m:rPr>
                        <a:rPr lang="en-NZ"/>
                        <m:t> </m:t>
                      </m:r>
                      <m:r>
                        <m:rPr>
                          <m:nor/>
                        </m:rPr>
                        <a:rPr lang="en-NZ" i="1"/>
                        <m:t>∗</m:t>
                      </m:r>
                      <m:r>
                        <m:rPr>
                          <m:nor/>
                        </m:rPr>
                        <a:rPr lang="en-NZ"/>
                        <m:t> </m:t>
                      </m:r>
                      <m:sSub>
                        <m:sSubPr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NZ"/>
                        <m:t> </m:t>
                      </m:r>
                    </m:oMath>
                  </m:oMathPara>
                </a14:m>
                <a:endParaRPr lang="en-NZ" dirty="0"/>
              </a:p>
              <a:p>
                <a:pPr marL="0" indent="0" algn="ctr">
                  <a:buNone/>
                </a:pPr>
                <a:r>
                  <a:rPr lang="en-NZ" dirty="0"/>
                  <a:t> 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NZ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i="1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NZ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NZ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NZ" dirty="0"/>
              </a:p>
              <a:p>
                <a:endParaRPr lang="en-NZ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1" t="-11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59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915"/>
          </a:xfrm>
        </p:spPr>
        <p:txBody>
          <a:bodyPr/>
          <a:lstStyle/>
          <a:p>
            <a:r>
              <a:rPr lang="en-NZ" dirty="0" smtClean="0"/>
              <a:t>Following on time </a:t>
            </a:r>
            <a:endParaRPr lang="en-N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85975" y="1343025"/>
                <a:ext cx="9982199" cy="5219700"/>
              </a:xfrm>
            </p:spPr>
            <p:txBody>
              <a:bodyPr>
                <a:normAutofit/>
              </a:bodyPr>
              <a:lstStyle/>
              <a:p>
                <a:endParaRPr lang="en-NZ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NZ"/>
                      <m:t>fibreRate</m:t>
                    </m:r>
                    <m:r>
                      <m:rPr>
                        <m:nor/>
                      </m:rPr>
                      <a:rPr lang="en-NZ"/>
                      <m:t> = </m:t>
                    </m:r>
                    <m:r>
                      <m:rPr>
                        <m:nor/>
                      </m:rPr>
                      <a:rPr lang="en-NZ"/>
                      <m:t>Optimization</m:t>
                    </m:r>
                    <m:r>
                      <m:rPr>
                        <m:nor/>
                      </m:rPr>
                      <a:rPr lang="en-NZ"/>
                      <m:t> </m:t>
                    </m:r>
                    <m:r>
                      <m:rPr>
                        <m:nor/>
                      </m:rPr>
                      <a:rPr lang="en-NZ"/>
                      <m:t>variable</m:t>
                    </m:r>
                    <m:r>
                      <m:rPr>
                        <m:nor/>
                      </m:rPr>
                      <a:rPr lang="en-NZ"/>
                      <m:t> 1 / 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𝑆𝑡𝑒𝑝</m:t>
                    </m:r>
                  </m:oMath>
                </a14:m>
                <a:endParaRPr lang="en-NZ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NZ"/>
                      <m:t>sheetRate</m:t>
                    </m:r>
                    <m:r>
                      <m:rPr>
                        <m:nor/>
                      </m:rPr>
                      <a:rPr lang="en-NZ"/>
                      <m:t> = </m:t>
                    </m:r>
                    <m:r>
                      <m:rPr>
                        <m:nor/>
                      </m:rPr>
                      <a:rPr lang="en-NZ"/>
                      <m:t>Optimization</m:t>
                    </m:r>
                    <m:r>
                      <m:rPr>
                        <m:nor/>
                      </m:rPr>
                      <a:rPr lang="en-NZ"/>
                      <m:t> </m:t>
                    </m:r>
                    <m:r>
                      <m:rPr>
                        <m:nor/>
                      </m:rPr>
                      <a:rPr lang="en-NZ"/>
                      <m:t>variable</m:t>
                    </m:r>
                    <m:r>
                      <m:rPr>
                        <m:nor/>
                      </m:rPr>
                      <a:rPr lang="en-NZ"/>
                      <m:t> 2 / 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𝑆𝑡𝑒𝑝</m:t>
                    </m:r>
                  </m:oMath>
                </a14:m>
                <a:endParaRPr lang="en-NZ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NZ"/>
                      <m:t>normalRate</m:t>
                    </m:r>
                    <m:r>
                      <m:rPr>
                        <m:nor/>
                      </m:rPr>
                      <a:rPr lang="en-NZ"/>
                      <m:t> = </m:t>
                    </m:r>
                    <m:r>
                      <m:rPr>
                        <m:nor/>
                      </m:rPr>
                      <a:rPr lang="en-NZ"/>
                      <m:t>Optimization</m:t>
                    </m:r>
                    <m:r>
                      <m:rPr>
                        <m:nor/>
                      </m:rPr>
                      <a:rPr lang="en-NZ"/>
                      <m:t> </m:t>
                    </m:r>
                    <m:r>
                      <m:rPr>
                        <m:nor/>
                      </m:rPr>
                      <a:rPr lang="en-NZ"/>
                      <m:t>variable</m:t>
                    </m:r>
                    <m:r>
                      <m:rPr>
                        <m:nor/>
                      </m:rPr>
                      <a:rPr lang="en-NZ"/>
                      <m:t> 3 / 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𝑆𝑡𝑒𝑝</m:t>
                    </m:r>
                    <m:r>
                      <m:rPr>
                        <m:nor/>
                      </m:rPr>
                      <a:rPr lang="en-NZ"/>
                      <m:t> </m:t>
                    </m:r>
                  </m:oMath>
                </a14:m>
                <a:endParaRPr lang="en-NZ" dirty="0"/>
              </a:p>
              <a:p>
                <a:pPr marL="0" indent="0">
                  <a:buNone/>
                </a:pPr>
                <a:endParaRPr lang="en-NZ" dirty="0" smtClean="0"/>
              </a:p>
              <a:p>
                <a:pPr marL="0" indent="0">
                  <a:buNone/>
                </a:pPr>
                <a:r>
                  <a:rPr lang="en-NZ" sz="2000" dirty="0" smtClean="0"/>
                  <a:t>Now </a:t>
                </a:r>
                <a:r>
                  <a:rPr lang="en-NZ" sz="2000" dirty="0"/>
                  <a:t>we are 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NZ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NZ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Z" sz="2000" dirty="0"/>
                  <a:t>for </a:t>
                </a:r>
                <a:r>
                  <a:rPr lang="en-NZ" sz="2000" dirty="0" smtClean="0"/>
                  <a:t>step </a:t>
                </a:r>
                <a:r>
                  <a:rPr lang="en-NZ" sz="2000" dirty="0"/>
                  <a:t>in </a:t>
                </a:r>
                <a:r>
                  <a:rPr lang="en-NZ" sz="2000" dirty="0" err="1"/>
                  <a:t>CellML</a:t>
                </a:r>
                <a:r>
                  <a:rPr lang="en-NZ" sz="2000" dirty="0"/>
                  <a:t> and </a:t>
                </a:r>
                <a:r>
                  <a:rPr lang="en-NZ" sz="2000" dirty="0" smtClean="0"/>
                  <a:t>solving </a:t>
                </a:r>
                <a:r>
                  <a:rPr lang="en-NZ" sz="2000" dirty="0"/>
                  <a:t>IRON </a:t>
                </a:r>
                <a:r>
                  <a:rPr lang="en-NZ" sz="2000" dirty="0" err="1"/>
                  <a:t>afterwardfor</a:t>
                </a:r>
                <a:r>
                  <a:rPr lang="en-NZ" sz="2000" dirty="0"/>
                  <a:t> </a:t>
                </a:r>
                <a:r>
                  <a:rPr lang="en-NZ" sz="2000" dirty="0" smtClean="0"/>
                  <a:t>the </a:t>
                </a:r>
                <a:r>
                  <a:rPr lang="en-NZ" sz="2000" i="1" dirty="0" smtClean="0"/>
                  <a:t>time-step</a:t>
                </a:r>
                <a:r>
                  <a:rPr lang="en-NZ" sz="2000" dirty="0" smtClean="0"/>
                  <a:t>. </a:t>
                </a:r>
                <a:r>
                  <a:rPr lang="en-NZ" sz="2000" dirty="0" smtClean="0"/>
                  <a:t>The </a:t>
                </a:r>
                <a:r>
                  <a:rPr lang="en-NZ" sz="2000" dirty="0"/>
                  <a:t>total rates of growth will be calculated based on the following formula for each element</a:t>
                </a:r>
                <a:r>
                  <a:rPr lang="en-NZ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NZ" dirty="0" smtClean="0"/>
                  <a:t> </a:t>
                </a:r>
                <a:endParaRPr lang="en-NZ" dirty="0"/>
              </a:p>
              <a:p>
                <a14:m>
                  <m:oMath xmlns:m="http://schemas.openxmlformats.org/officeDocument/2006/math">
                    <m:r>
                      <a:rPr lang="en-NZ" i="1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𝑓𝑖𝑏𝑟𝑒𝑅𝑎𝑡𝑒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NZ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NZ" i="1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i="1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NZ" i="1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NZ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NZ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NZ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NZ" dirty="0" smtClean="0"/>
                  <a:t>                                          1.6 max</a:t>
                </a:r>
                <a:endParaRPr lang="en-NZ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NZ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NZ" i="1">
                            <a:latin typeface="Cambria Math" panose="02040503050406030204" pitchFamily="18" charset="0"/>
                          </a:rPr>
                          <m:t>𝑠h𝑒𝑒𝑡𝑅𝑎𝑡𝑒</m:t>
                        </m:r>
                        <m:r>
                          <a:rPr lang="en-NZ" i="1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NZ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NZ" i="1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i="1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NZ" i="1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NZ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NZ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NZ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NZ" dirty="0" smtClean="0"/>
                  <a:t>                                            1.6 max</a:t>
                </a:r>
                <a:endParaRPr lang="en-NZ" dirty="0"/>
              </a:p>
              <a:p>
                <a14:m>
                  <m:oMath xmlns:m="http://schemas.openxmlformats.org/officeDocument/2006/math">
                    <m:r>
                      <a:rPr lang="en-NZ" i="1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𝑛𝑜𝑟𝑚𝑎𝑙𝑅𝑎𝑡𝑒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NZ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NZ" i="1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i="1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NZ" i="1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NZ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NZ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NZ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NZ" dirty="0" smtClean="0"/>
                  <a:t>                                            1.6 max</a:t>
                </a:r>
                <a:endParaRPr lang="en-NZ" dirty="0"/>
              </a:p>
              <a:p>
                <a:endParaRPr lang="en-NZ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5975" y="1343025"/>
                <a:ext cx="9982199" cy="5219700"/>
              </a:xfrm>
              <a:blipFill>
                <a:blip r:embed="rId2"/>
                <a:stretch>
                  <a:fillRect l="-61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8505825" y="4886325"/>
            <a:ext cx="981075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ight Arrow 4"/>
          <p:cNvSpPr/>
          <p:nvPr/>
        </p:nvSpPr>
        <p:spPr>
          <a:xfrm>
            <a:off x="8658225" y="5962650"/>
            <a:ext cx="981075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ight Arrow 5"/>
          <p:cNvSpPr/>
          <p:nvPr/>
        </p:nvSpPr>
        <p:spPr>
          <a:xfrm>
            <a:off x="8582025" y="5438775"/>
            <a:ext cx="981075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075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170284"/>
              </p:ext>
            </p:extLst>
          </p:nvPr>
        </p:nvGraphicFramePr>
        <p:xfrm>
          <a:off x="1581150" y="1991918"/>
          <a:ext cx="9010650" cy="3956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816">
                  <a:extLst>
                    <a:ext uri="{9D8B030D-6E8A-4147-A177-3AD203B41FA5}">
                      <a16:colId xmlns:a16="http://schemas.microsoft.com/office/drawing/2014/main" val="3810016537"/>
                    </a:ext>
                  </a:extLst>
                </a:gridCol>
                <a:gridCol w="2132255">
                  <a:extLst>
                    <a:ext uri="{9D8B030D-6E8A-4147-A177-3AD203B41FA5}">
                      <a16:colId xmlns:a16="http://schemas.microsoft.com/office/drawing/2014/main" val="362214495"/>
                    </a:ext>
                  </a:extLst>
                </a:gridCol>
                <a:gridCol w="2798642">
                  <a:extLst>
                    <a:ext uri="{9D8B030D-6E8A-4147-A177-3AD203B41FA5}">
                      <a16:colId xmlns:a16="http://schemas.microsoft.com/office/drawing/2014/main" val="2638651754"/>
                    </a:ext>
                  </a:extLst>
                </a:gridCol>
                <a:gridCol w="2592937">
                  <a:extLst>
                    <a:ext uri="{9D8B030D-6E8A-4147-A177-3AD203B41FA5}">
                      <a16:colId xmlns:a16="http://schemas.microsoft.com/office/drawing/2014/main" val="586540817"/>
                    </a:ext>
                  </a:extLst>
                </a:gridCol>
              </a:tblGrid>
              <a:tr h="849183">
                <a:tc>
                  <a:txBody>
                    <a:bodyPr/>
                    <a:lstStyle/>
                    <a:p>
                      <a:pPr algn="ctr"/>
                      <a:endParaRPr lang="en-NZ" dirty="0" smtClean="0"/>
                    </a:p>
                    <a:p>
                      <a:pPr algn="ctr"/>
                      <a:r>
                        <a:rPr lang="en-NZ" dirty="0" smtClean="0"/>
                        <a:t>Name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 smtClean="0"/>
                    </a:p>
                    <a:p>
                      <a:pPr algn="ctr"/>
                      <a:r>
                        <a:rPr lang="en-NZ" dirty="0" smtClean="0"/>
                        <a:t>SLSQP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 smtClean="0"/>
                    </a:p>
                    <a:p>
                      <a:pPr algn="ctr"/>
                      <a:r>
                        <a:rPr lang="en-NZ" dirty="0" smtClean="0"/>
                        <a:t>ALPSO</a:t>
                      </a:r>
                      <a:r>
                        <a:rPr lang="en-NZ" baseline="0" dirty="0" smtClean="0"/>
                        <a:t> 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dirty="0" smtClean="0"/>
                    </a:p>
                    <a:p>
                      <a:pPr algn="ctr"/>
                      <a:r>
                        <a:rPr lang="en-NZ" dirty="0" smtClean="0"/>
                        <a:t>ALHSO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74087"/>
                  </a:ext>
                </a:extLst>
              </a:tr>
              <a:tr h="1107560">
                <a:tc>
                  <a:txBody>
                    <a:bodyPr/>
                    <a:lstStyle/>
                    <a:p>
                      <a:endParaRPr lang="en-NZ" sz="1800" b="1" dirty="0" smtClean="0"/>
                    </a:p>
                    <a:p>
                      <a:r>
                        <a:rPr lang="en-NZ" sz="1800" b="1" dirty="0" smtClean="0"/>
                        <a:t>Problem</a:t>
                      </a:r>
                      <a:endParaRPr lang="en-NZ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1" dirty="0" smtClean="0"/>
                        <a:t>Stage</a:t>
                      </a:r>
                      <a:r>
                        <a:rPr lang="en-NZ" sz="1800" b="1" baseline="0" dirty="0" smtClean="0"/>
                        <a:t> 10 to 11 in 8*8 model</a:t>
                      </a:r>
                    </a:p>
                    <a:p>
                      <a:r>
                        <a:rPr lang="en-NZ" sz="1800" b="1" baseline="0" dirty="0" smtClean="0"/>
                        <a:t>With result of ALPSO</a:t>
                      </a:r>
                      <a:endParaRPr lang="en-NZ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1" dirty="0" smtClean="0"/>
                        <a:t>Stage</a:t>
                      </a:r>
                      <a:r>
                        <a:rPr lang="en-NZ" sz="1800" b="1" baseline="0" dirty="0" smtClean="0"/>
                        <a:t> 10 to 11 in 8*8 model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800" b="1" baseline="0" dirty="0" smtClean="0"/>
                        <a:t>Swarm size 5</a:t>
                      </a:r>
                      <a:endParaRPr lang="en-NZ" sz="1800" b="1" dirty="0" smtClean="0"/>
                    </a:p>
                    <a:p>
                      <a:r>
                        <a:rPr lang="en-NZ" sz="1800" b="1" baseline="0" dirty="0" smtClean="0"/>
                        <a:t>Swarm size 5</a:t>
                      </a:r>
                      <a:endParaRPr lang="en-NZ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1" dirty="0" smtClean="0"/>
                        <a:t>Stage</a:t>
                      </a:r>
                      <a:r>
                        <a:rPr lang="en-NZ" sz="1800" b="1" baseline="0" dirty="0" smtClean="0"/>
                        <a:t> 10 to 11 in 8*8 model</a:t>
                      </a:r>
                    </a:p>
                    <a:p>
                      <a:r>
                        <a:rPr lang="en-NZ" sz="1800" b="1" baseline="0" dirty="0" smtClean="0"/>
                        <a:t>Harmony size 30</a:t>
                      </a:r>
                      <a:endParaRPr lang="en-NZ" sz="1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02981"/>
                  </a:ext>
                </a:extLst>
              </a:tr>
              <a:tr h="901502">
                <a:tc>
                  <a:txBody>
                    <a:bodyPr/>
                    <a:lstStyle/>
                    <a:p>
                      <a:endParaRPr lang="en-NZ" sz="1800" b="1" dirty="0" smtClean="0"/>
                    </a:p>
                    <a:p>
                      <a:pPr algn="ctr"/>
                      <a:r>
                        <a:rPr lang="en-NZ" sz="1800" b="1" dirty="0" smtClean="0"/>
                        <a:t>Time</a:t>
                      </a:r>
                      <a:endParaRPr lang="en-NZ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800" b="1" dirty="0" smtClean="0"/>
                    </a:p>
                    <a:p>
                      <a:r>
                        <a:rPr lang="en-NZ" sz="1800" b="1" dirty="0" smtClean="0"/>
                        <a:t>     6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1" dirty="0" smtClean="0"/>
                        <a:t>       </a:t>
                      </a:r>
                    </a:p>
                    <a:p>
                      <a:r>
                        <a:rPr lang="en-NZ" sz="1800" b="1" dirty="0" smtClean="0"/>
                        <a:t>        53hours</a:t>
                      </a:r>
                      <a:r>
                        <a:rPr lang="en-NZ" sz="1800" b="1" baseline="0" dirty="0" smtClean="0"/>
                        <a:t>,</a:t>
                      </a:r>
                    </a:p>
                    <a:p>
                      <a:r>
                        <a:rPr lang="en-NZ" sz="1800" b="1" baseline="0" dirty="0" smtClean="0"/>
                        <a:t>        20hours </a:t>
                      </a:r>
                      <a:endParaRPr lang="en-NZ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sz="1800" b="1" dirty="0" smtClean="0"/>
                    </a:p>
                    <a:p>
                      <a:pPr algn="ctr"/>
                      <a:r>
                        <a:rPr lang="en-NZ" sz="1800" b="1" dirty="0" smtClean="0"/>
                        <a:t>23</a:t>
                      </a:r>
                      <a:r>
                        <a:rPr lang="en-NZ" sz="1800" b="1" baseline="0" dirty="0" smtClean="0"/>
                        <a:t> hours,</a:t>
                      </a:r>
                      <a:endParaRPr lang="en-NZ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930319"/>
                  </a:ext>
                </a:extLst>
              </a:tr>
              <a:tr h="1004531">
                <a:tc>
                  <a:txBody>
                    <a:bodyPr/>
                    <a:lstStyle/>
                    <a:p>
                      <a:pPr algn="ctr"/>
                      <a:r>
                        <a:rPr lang="en-NZ" sz="1800" b="1" dirty="0" smtClean="0"/>
                        <a:t>Min</a:t>
                      </a:r>
                      <a:r>
                        <a:rPr lang="en-NZ" sz="1800" b="1" baseline="0" dirty="0" smtClean="0"/>
                        <a:t>imum</a:t>
                      </a:r>
                    </a:p>
                    <a:p>
                      <a:pPr algn="ctr"/>
                      <a:r>
                        <a:rPr lang="en-NZ" sz="1800" b="1" baseline="0" dirty="0" smtClean="0"/>
                        <a:t>Objective</a:t>
                      </a:r>
                    </a:p>
                    <a:p>
                      <a:pPr algn="ctr"/>
                      <a:r>
                        <a:rPr lang="en-NZ" sz="1800" b="1" baseline="0" dirty="0" smtClean="0"/>
                        <a:t> Value</a:t>
                      </a:r>
                      <a:endParaRPr lang="en-NZ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1" dirty="0" smtClean="0"/>
                        <a:t>No answer, first guess was not close maybe</a:t>
                      </a:r>
                      <a:endParaRPr lang="en-NZ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1" dirty="0" smtClean="0"/>
                        <a:t>5.48e+6 (28 calls)</a:t>
                      </a:r>
                    </a:p>
                    <a:p>
                      <a:r>
                        <a:rPr lang="en-NZ" sz="1800" b="1" dirty="0" smtClean="0"/>
                        <a:t>5.3e+6 (51 calls)</a:t>
                      </a:r>
                      <a:endParaRPr lang="en-NZ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Z" sz="1800" b="1" dirty="0" smtClean="0"/>
                    </a:p>
                    <a:p>
                      <a:pPr algn="ctr"/>
                      <a:r>
                        <a:rPr lang="en-NZ" sz="1800" b="1" dirty="0" smtClean="0"/>
                        <a:t>5.48e+6 (26 calls)</a:t>
                      </a:r>
                    </a:p>
                    <a:p>
                      <a:pPr algn="ctr"/>
                      <a:r>
                        <a:rPr lang="en-NZ" sz="1800" b="1" dirty="0" smtClean="0"/>
                        <a:t>5.42e+6 (49 calls)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932794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088100" y="5860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NZ" dirty="0" smtClean="0"/>
              <a:t>Problem for the Whole Model to Test 12 Growth Rates with ALHSO / ALPSO / SLSQP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8273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Unresolved issues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025" y="1685925"/>
            <a:ext cx="9399587" cy="4225297"/>
          </a:xfrm>
        </p:spPr>
        <p:txBody>
          <a:bodyPr/>
          <a:lstStyle/>
          <a:p>
            <a:r>
              <a:rPr lang="en-NZ" sz="2400" dirty="0" smtClean="0"/>
              <a:t>The codes stops after a number on iterations. </a:t>
            </a:r>
          </a:p>
          <a:p>
            <a:r>
              <a:rPr lang="en-NZ" sz="2400" dirty="0" smtClean="0"/>
              <a:t>How we need to decide about the origin? (relative registration and absolute registration)</a:t>
            </a:r>
          </a:p>
          <a:p>
            <a:r>
              <a:rPr lang="en-NZ" sz="2400" dirty="0" smtClean="0"/>
              <a:t>How many points needs to be detected for the origin? (2points or three points or even one???)</a:t>
            </a:r>
          </a:p>
          <a:p>
            <a:r>
              <a:rPr lang="en-NZ" sz="2400" dirty="0" smtClean="0"/>
              <a:t>Is that possible to solve the model in smaller pieces and then combine them? (It should provide a faster guess)</a:t>
            </a:r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27101805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7641</TotalTime>
  <Words>446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Wingdings 3</vt:lpstr>
      <vt:lpstr>Wisp</vt:lpstr>
      <vt:lpstr>Optimising Developing Heart Growth Problem</vt:lpstr>
      <vt:lpstr>Outline</vt:lpstr>
      <vt:lpstr>Last Week</vt:lpstr>
      <vt:lpstr>Result of SBending forward code on stage 10          </vt:lpstr>
      <vt:lpstr>How stage 11 looks different from stage 10</vt:lpstr>
      <vt:lpstr>Growth Rate in the Literature </vt:lpstr>
      <vt:lpstr>Following on time </vt:lpstr>
      <vt:lpstr>PowerPoint Presentation</vt:lpstr>
      <vt:lpstr>Unresolved issues </vt:lpstr>
      <vt:lpstr>Next Week Plans</vt:lpstr>
    </vt:vector>
  </TitlesOfParts>
  <Company>UoA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Optimising Developing Heart Growth Problem</dc:title>
  <dc:creator>Hashem Yousefi</dc:creator>
  <cp:lastModifiedBy>Hashem Yousefi</cp:lastModifiedBy>
  <cp:revision>70</cp:revision>
  <dcterms:created xsi:type="dcterms:W3CDTF">2017-09-27T04:24:22Z</dcterms:created>
  <dcterms:modified xsi:type="dcterms:W3CDTF">2017-10-18T23:08:27Z</dcterms:modified>
</cp:coreProperties>
</file>