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90" r:id="rId3"/>
    <p:sldId id="291" r:id="rId4"/>
    <p:sldId id="292" r:id="rId5"/>
    <p:sldId id="29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F092A-4368-4CD5-9B0F-5006B29546CB}"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04F0C-38ED-444B-AB2E-4892ECA0110D}" type="slidenum">
              <a:rPr lang="en-US" smtClean="0"/>
              <a:t>‹#›</a:t>
            </a:fld>
            <a:endParaRPr lang="en-US"/>
          </a:p>
        </p:txBody>
      </p:sp>
    </p:spTree>
    <p:extLst>
      <p:ext uri="{BB962C8B-B14F-4D97-AF65-F5344CB8AC3E}">
        <p14:creationId xmlns:p14="http://schemas.microsoft.com/office/powerpoint/2010/main" val="41103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eks/latest/userguide/upgrade-cluster.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kubernetes.io/docs/setup/release/not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a:t>
            </a:r>
            <a:r>
              <a:rPr lang="en-US" dirty="0"/>
              <a:t>Managing Kubernetes Version Upgrades </a:t>
            </a:r>
            <a:r>
              <a:rPr lang="en-US" baseline="0" dirty="0"/>
              <a:t>module.</a:t>
            </a:r>
            <a:endParaRPr lang="en-US" dirty="0"/>
          </a:p>
        </p:txBody>
      </p:sp>
    </p:spTree>
    <p:extLst>
      <p:ext uri="{BB962C8B-B14F-4D97-AF65-F5344CB8AC3E}">
        <p14:creationId xmlns:p14="http://schemas.microsoft.com/office/powerpoint/2010/main" val="151070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226333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177678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performing an upgrade of the Kubernetes</a:t>
            </a:r>
            <a:r>
              <a:rPr lang="en-US" baseline="0" dirty="0"/>
              <a:t> version or the Amazon EKS version of your cluster, thoroughly review the changes. Upgrade information associated with the new version. Begin your research with these sources:</a:t>
            </a:r>
          </a:p>
          <a:p>
            <a:endParaRPr lang="en-US" baseline="0" dirty="0"/>
          </a:p>
          <a:p>
            <a:r>
              <a:rPr lang="en-US" b="1" dirty="0"/>
              <a:t>AWS documentation</a:t>
            </a:r>
            <a:endParaRPr lang="en-US" b="1" baseline="0" dirty="0"/>
          </a:p>
          <a:p>
            <a:r>
              <a:rPr lang="en-US" dirty="0"/>
              <a:t>AWS documentation contains</a:t>
            </a:r>
            <a:r>
              <a:rPr lang="en-US" baseline="0" dirty="0"/>
              <a:t> upgrade information and instructions for both Kubernetes version upgrades and Amazon EKS platform version upgrades. In addition to general information about upgrading, there may be requirements or procedures that are specific to Amazon EKS managed clusters. For information about upgrading</a:t>
            </a:r>
            <a:r>
              <a:rPr lang="en-US" dirty="0"/>
              <a:t> Amazon EKS, see “Updating an Amazon EKS cluster Kubernetes version” in the </a:t>
            </a:r>
            <a:r>
              <a:rPr lang="en-US" i="1" dirty="0"/>
              <a:t>Amazon EKS User Guide (</a:t>
            </a:r>
            <a:r>
              <a:rPr lang="en-US" dirty="0">
                <a:hlinkClick r:id="rId3"/>
              </a:rPr>
              <a:t>https://docs.aws.amazon.com/eks/latest/userguide/upgrade-cluster.html</a:t>
            </a:r>
            <a:r>
              <a:rPr lang="en-US" dirty="0"/>
              <a:t>).</a:t>
            </a:r>
          </a:p>
          <a:p>
            <a:r>
              <a:rPr lang="en-US" dirty="0"/>
              <a:t> </a:t>
            </a:r>
          </a:p>
          <a:p>
            <a:r>
              <a:rPr lang="en-US" b="1" baseline="0" dirty="0"/>
              <a:t>Kubernetes documentation</a:t>
            </a:r>
          </a:p>
          <a:p>
            <a:r>
              <a:rPr lang="en-US" baseline="0" dirty="0"/>
              <a:t>For Kubernetes version upgrades, be sure to review the release notes and upgrade information in the Kubernetes</a:t>
            </a:r>
            <a:r>
              <a:rPr lang="en-US" dirty="0"/>
              <a:t> documentation. The scope of change for even minor Kubernetes version upgrades can vary greatly from version to version, so be sure to properly assess the impact of the upgrade. To identify features that are being deprecated or removed, pay particular attention to changes in the Kubernetes API. For more information about Kubernetes release notes, see “v1.18 Release Notes” in the Kubernetes online documentation (</a:t>
            </a:r>
            <a:r>
              <a:rPr lang="en-US" dirty="0">
                <a:hlinkClick r:id="rId4"/>
              </a:rPr>
              <a:t>https://kubernetes.io/docs/setup/release/notes/</a:t>
            </a:r>
            <a:r>
              <a:rPr lang="en-US" dirty="0"/>
              <a:t>). </a:t>
            </a:r>
          </a:p>
        </p:txBody>
      </p:sp>
    </p:spTree>
    <p:extLst>
      <p:ext uri="{BB962C8B-B14F-4D97-AF65-F5344CB8AC3E}">
        <p14:creationId xmlns:p14="http://schemas.microsoft.com/office/powerpoint/2010/main" val="222284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the main points in this lesson.</a:t>
            </a:r>
          </a:p>
        </p:txBody>
      </p:sp>
    </p:spTree>
    <p:extLst>
      <p:ext uri="{BB962C8B-B14F-4D97-AF65-F5344CB8AC3E}">
        <p14:creationId xmlns:p14="http://schemas.microsoft.com/office/powerpoint/2010/main" val="192104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379786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95785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26553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707198063"/>
      </p:ext>
    </p:extLst>
  </p:cSld>
  <p:clrMapOvr>
    <a:masterClrMapping/>
  </p:clrMapOvr>
  <p:extLst mod="1">
    <p:ext uri="{DCECCB84-F9BA-43D5-87BE-67443E8EF086}">
      <p15:sldGuideLst xmlns:p15="http://schemas.microsoft.com/office/powerpoint/2012/main">
        <p15:guide id="1" orient="horz"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00313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155014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40303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9CD4BF-EC45-40D0-B6EA-D98DB8E0473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33544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18386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9CD4BF-EC45-40D0-B6EA-D98DB8E04733}"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06209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9CD4BF-EC45-40D0-B6EA-D98DB8E04733}"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52098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CD4BF-EC45-40D0-B6EA-D98DB8E04733}"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88618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228233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CD4BF-EC45-40D0-B6EA-D98DB8E0473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0C7B6-4C93-4A90-87D5-DAD4552D25F8}" type="slidenum">
              <a:rPr lang="en-US" smtClean="0"/>
              <a:t>‹#›</a:t>
            </a:fld>
            <a:endParaRPr lang="en-US"/>
          </a:p>
        </p:txBody>
      </p:sp>
    </p:spTree>
    <p:extLst>
      <p:ext uri="{BB962C8B-B14F-4D97-AF65-F5344CB8AC3E}">
        <p14:creationId xmlns:p14="http://schemas.microsoft.com/office/powerpoint/2010/main" val="1407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CD4BF-EC45-40D0-B6EA-D98DB8E04733}" type="datetimeFigureOut">
              <a:rPr lang="en-US" smtClean="0"/>
              <a:t>6/24/2021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0C7B6-4C93-4A90-87D5-DAD4552D25F8}" type="slidenum">
              <a:rPr lang="en-US" smtClean="0"/>
              <a:t>‹#›</a:t>
            </a:fld>
            <a:endParaRPr lang="en-US"/>
          </a:p>
        </p:txBody>
      </p:sp>
    </p:spTree>
    <p:extLst>
      <p:ext uri="{BB962C8B-B14F-4D97-AF65-F5344CB8AC3E}">
        <p14:creationId xmlns:p14="http://schemas.microsoft.com/office/powerpoint/2010/main" val="576352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Harrison Sherwin vILT Setup</a:t>
            </a:r>
            <a:endParaRPr lang="en-US" dirty="0"/>
          </a:p>
        </p:txBody>
      </p:sp>
    </p:spTree>
    <p:custDataLst>
      <p:tags r:id="rId1"/>
    </p:custDataLst>
    <p:extLst>
      <p:ext uri="{BB962C8B-B14F-4D97-AF65-F5344CB8AC3E}">
        <p14:creationId xmlns:p14="http://schemas.microsoft.com/office/powerpoint/2010/main" val="6205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a:t>
            </a:fld>
            <a:endParaRPr lang="en-US"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cxnSp>
        <p:nvCxnSpPr>
          <p:cNvPr id="19" name="Straight Arrow Connector 18"/>
          <p:cNvCxnSpPr/>
          <p:nvPr/>
        </p:nvCxnSpPr>
        <p:spPr>
          <a:xfrm>
            <a:off x="4985468" y="5796501"/>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03851" y="5367130"/>
            <a:ext cx="1290785" cy="1200329"/>
          </a:xfrm>
          <a:prstGeom prst="rect">
            <a:avLst/>
          </a:prstGeom>
          <a:noFill/>
        </p:spPr>
        <p:txBody>
          <a:bodyPr wrap="square" rtlCol="0">
            <a:spAutoFit/>
          </a:bodyPr>
          <a:lstStyle/>
          <a:p>
            <a:pPr algn="r"/>
            <a:r>
              <a:rPr lang="en-US" dirty="0" smtClean="0">
                <a:solidFill>
                  <a:srgbClr val="FF0000"/>
                </a:solidFill>
              </a:rPr>
              <a:t>Random Old Table (with UPS beneath) </a:t>
            </a:r>
            <a:endParaRPr lang="en-US" dirty="0">
              <a:solidFill>
                <a:srgbClr val="FF0000"/>
              </a:solidFill>
            </a:endParaRPr>
          </a:p>
        </p:txBody>
      </p:sp>
      <p:cxnSp>
        <p:nvCxnSpPr>
          <p:cNvPr id="21" name="Straight Arrow Connector 20"/>
          <p:cNvCxnSpPr/>
          <p:nvPr/>
        </p:nvCxnSpPr>
        <p:spPr>
          <a:xfrm>
            <a:off x="5257137" y="4468632"/>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4684" y="4039261"/>
            <a:ext cx="1041621" cy="1200329"/>
          </a:xfrm>
          <a:prstGeom prst="rect">
            <a:avLst/>
          </a:prstGeom>
          <a:noFill/>
        </p:spPr>
        <p:txBody>
          <a:bodyPr wrap="square" rtlCol="0">
            <a:spAutoFit/>
          </a:bodyPr>
          <a:lstStyle/>
          <a:p>
            <a:pPr algn="r"/>
            <a:r>
              <a:rPr lang="en-US" dirty="0" smtClean="0">
                <a:solidFill>
                  <a:srgbClr val="FF0000"/>
                </a:solidFill>
              </a:rPr>
              <a:t>On-Table Standing Desk Riser</a:t>
            </a:r>
            <a:endParaRPr lang="en-US" dirty="0">
              <a:solidFill>
                <a:srgbClr val="FF0000"/>
              </a:solidFill>
            </a:endParaRPr>
          </a:p>
        </p:txBody>
      </p:sp>
      <p:cxnSp>
        <p:nvCxnSpPr>
          <p:cNvPr id="24" name="Straight Arrow Connector 23"/>
          <p:cNvCxnSpPr/>
          <p:nvPr/>
        </p:nvCxnSpPr>
        <p:spPr>
          <a:xfrm>
            <a:off x="6101301" y="623015"/>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58532" y="193644"/>
            <a:ext cx="1751937" cy="1200329"/>
          </a:xfrm>
          <a:prstGeom prst="rect">
            <a:avLst/>
          </a:prstGeom>
          <a:noFill/>
        </p:spPr>
        <p:txBody>
          <a:bodyPr wrap="square" rtlCol="0">
            <a:spAutoFit/>
          </a:bodyPr>
          <a:lstStyle/>
          <a:p>
            <a:pPr algn="r"/>
            <a:r>
              <a:rPr lang="en-US" dirty="0" smtClean="0">
                <a:solidFill>
                  <a:srgbClr val="FF0000"/>
                </a:solidFill>
              </a:rPr>
              <a:t>Non-Direct Lighting (Bounces Off Wall)</a:t>
            </a:r>
            <a:endParaRPr lang="en-US" dirty="0">
              <a:solidFill>
                <a:srgbClr val="FF0000"/>
              </a:solidFill>
            </a:endParaRPr>
          </a:p>
        </p:txBody>
      </p:sp>
      <p:cxnSp>
        <p:nvCxnSpPr>
          <p:cNvPr id="26" name="Straight Arrow Connector 25"/>
          <p:cNvCxnSpPr/>
          <p:nvPr/>
        </p:nvCxnSpPr>
        <p:spPr>
          <a:xfrm>
            <a:off x="9497105" y="623015"/>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61120" y="139685"/>
            <a:ext cx="1706515" cy="369332"/>
          </a:xfrm>
          <a:prstGeom prst="rect">
            <a:avLst/>
          </a:prstGeom>
          <a:noFill/>
        </p:spPr>
        <p:txBody>
          <a:bodyPr wrap="square" rtlCol="0">
            <a:spAutoFit/>
          </a:bodyPr>
          <a:lstStyle/>
          <a:p>
            <a:pPr algn="ctr"/>
            <a:r>
              <a:rPr lang="en-US" dirty="0" smtClean="0">
                <a:solidFill>
                  <a:srgbClr val="FF0000"/>
                </a:solidFill>
              </a:rPr>
              <a:t>Accent Lighting</a:t>
            </a:r>
            <a:endParaRPr lang="en-US" dirty="0">
              <a:solidFill>
                <a:srgbClr val="FF0000"/>
              </a:solidFill>
            </a:endParaRPr>
          </a:p>
        </p:txBody>
      </p:sp>
      <p:cxnSp>
        <p:nvCxnSpPr>
          <p:cNvPr id="28" name="Straight Arrow Connector 27"/>
          <p:cNvCxnSpPr/>
          <p:nvPr/>
        </p:nvCxnSpPr>
        <p:spPr>
          <a:xfrm flipH="1" flipV="1">
            <a:off x="10168392" y="4468632"/>
            <a:ext cx="1245704" cy="4449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39130" y="4711638"/>
            <a:ext cx="1041621" cy="923330"/>
          </a:xfrm>
          <a:prstGeom prst="rect">
            <a:avLst/>
          </a:prstGeom>
          <a:noFill/>
        </p:spPr>
        <p:txBody>
          <a:bodyPr wrap="square" rtlCol="0">
            <a:spAutoFit/>
          </a:bodyPr>
          <a:lstStyle/>
          <a:p>
            <a:pPr algn="r"/>
            <a:r>
              <a:rPr lang="en-US" dirty="0" smtClean="0">
                <a:solidFill>
                  <a:srgbClr val="FF0000"/>
                </a:solidFill>
              </a:rPr>
              <a:t>Yeti Boom Arm</a:t>
            </a:r>
            <a:endParaRPr lang="en-US" dirty="0">
              <a:solidFill>
                <a:srgbClr val="FF0000"/>
              </a:solidFill>
            </a:endParaRPr>
          </a:p>
        </p:txBody>
      </p:sp>
      <p:cxnSp>
        <p:nvCxnSpPr>
          <p:cNvPr id="31" name="Straight Arrow Connector 30"/>
          <p:cNvCxnSpPr/>
          <p:nvPr/>
        </p:nvCxnSpPr>
        <p:spPr>
          <a:xfrm flipH="1">
            <a:off x="9614121" y="1969146"/>
            <a:ext cx="787179" cy="776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064362" y="1723633"/>
            <a:ext cx="1041621" cy="646331"/>
          </a:xfrm>
          <a:prstGeom prst="rect">
            <a:avLst/>
          </a:prstGeom>
          <a:noFill/>
        </p:spPr>
        <p:txBody>
          <a:bodyPr wrap="square" rtlCol="0">
            <a:spAutoFit/>
          </a:bodyPr>
          <a:lstStyle/>
          <a:p>
            <a:pPr algn="r"/>
            <a:r>
              <a:rPr lang="en-US" dirty="0" smtClean="0">
                <a:solidFill>
                  <a:srgbClr val="FF0000"/>
                </a:solidFill>
              </a:rPr>
              <a:t>Noise Shield</a:t>
            </a:r>
            <a:endParaRPr lang="en-US" dirty="0">
              <a:solidFill>
                <a:srgbClr val="FF0000"/>
              </a:solidFill>
            </a:endParaRPr>
          </a:p>
        </p:txBody>
      </p:sp>
      <p:cxnSp>
        <p:nvCxnSpPr>
          <p:cNvPr id="35" name="Straight Arrow Connector 34"/>
          <p:cNvCxnSpPr/>
          <p:nvPr/>
        </p:nvCxnSpPr>
        <p:spPr>
          <a:xfrm flipV="1">
            <a:off x="11465782" y="5367130"/>
            <a:ext cx="177576" cy="9525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320792" y="5996495"/>
            <a:ext cx="1041621" cy="646331"/>
          </a:xfrm>
          <a:prstGeom prst="rect">
            <a:avLst/>
          </a:prstGeom>
          <a:noFill/>
        </p:spPr>
        <p:txBody>
          <a:bodyPr wrap="square" rtlCol="0">
            <a:spAutoFit/>
          </a:bodyPr>
          <a:lstStyle/>
          <a:p>
            <a:pPr algn="r"/>
            <a:r>
              <a:rPr lang="en-US" dirty="0" smtClean="0">
                <a:solidFill>
                  <a:srgbClr val="FF0000"/>
                </a:solidFill>
              </a:rPr>
              <a:t>Old Cert Books</a:t>
            </a:r>
            <a:endParaRPr lang="en-US" dirty="0">
              <a:solidFill>
                <a:srgbClr val="FF0000"/>
              </a:solidFill>
            </a:endParaRPr>
          </a:p>
        </p:txBody>
      </p:sp>
    </p:spTree>
    <p:extLst>
      <p:ext uri="{BB962C8B-B14F-4D97-AF65-F5344CB8AC3E}">
        <p14:creationId xmlns:p14="http://schemas.microsoft.com/office/powerpoint/2010/main" val="207546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a:t>
            </a:r>
            <a:r>
              <a:rPr lang="en-US" dirty="0" smtClean="0"/>
              <a:t>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cxnSp>
        <p:nvCxnSpPr>
          <p:cNvPr id="6" name="Straight Arrow Connector 5"/>
          <p:cNvCxnSpPr/>
          <p:nvPr/>
        </p:nvCxnSpPr>
        <p:spPr>
          <a:xfrm>
            <a:off x="6179488" y="508882"/>
            <a:ext cx="1239079" cy="914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7035" y="79511"/>
            <a:ext cx="1041621" cy="646331"/>
          </a:xfrm>
          <a:prstGeom prst="rect">
            <a:avLst/>
          </a:prstGeom>
          <a:noFill/>
        </p:spPr>
        <p:txBody>
          <a:bodyPr wrap="square" rtlCol="0">
            <a:spAutoFit/>
          </a:bodyPr>
          <a:lstStyle/>
          <a:p>
            <a:pPr algn="r"/>
            <a:r>
              <a:rPr lang="en-US" dirty="0" smtClean="0">
                <a:solidFill>
                  <a:srgbClr val="FF0000"/>
                </a:solidFill>
              </a:rPr>
              <a:t>Logitech 4K BRIO</a:t>
            </a:r>
            <a:endParaRPr lang="en-US" dirty="0">
              <a:solidFill>
                <a:srgbClr val="FF0000"/>
              </a:solidFill>
            </a:endParaRPr>
          </a:p>
        </p:txBody>
      </p:sp>
      <p:cxnSp>
        <p:nvCxnSpPr>
          <p:cNvPr id="9" name="Straight Arrow Connector 8"/>
          <p:cNvCxnSpPr/>
          <p:nvPr/>
        </p:nvCxnSpPr>
        <p:spPr>
          <a:xfrm>
            <a:off x="1712181" y="1554229"/>
            <a:ext cx="1335819" cy="326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9728" y="1124858"/>
            <a:ext cx="1041621" cy="923330"/>
          </a:xfrm>
          <a:prstGeom prst="rect">
            <a:avLst/>
          </a:prstGeom>
          <a:noFill/>
        </p:spPr>
        <p:txBody>
          <a:bodyPr wrap="square" rtlCol="0">
            <a:spAutoFit/>
          </a:bodyPr>
          <a:lstStyle/>
          <a:p>
            <a:pPr algn="r"/>
            <a:r>
              <a:rPr lang="en-US" dirty="0" smtClean="0">
                <a:solidFill>
                  <a:srgbClr val="FF0000"/>
                </a:solidFill>
              </a:rPr>
              <a:t>Pair of 22” Monitors</a:t>
            </a:r>
            <a:endParaRPr lang="en-US" dirty="0">
              <a:solidFill>
                <a:srgbClr val="FF0000"/>
              </a:solidFill>
            </a:endParaRPr>
          </a:p>
        </p:txBody>
      </p:sp>
      <p:cxnSp>
        <p:nvCxnSpPr>
          <p:cNvPr id="11" name="Straight Arrow Connector 10"/>
          <p:cNvCxnSpPr/>
          <p:nvPr/>
        </p:nvCxnSpPr>
        <p:spPr>
          <a:xfrm flipV="1">
            <a:off x="3238832" y="4762831"/>
            <a:ext cx="2311178" cy="101606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06379" y="5349526"/>
            <a:ext cx="1041621" cy="646331"/>
          </a:xfrm>
          <a:prstGeom prst="rect">
            <a:avLst/>
          </a:prstGeom>
          <a:noFill/>
        </p:spPr>
        <p:txBody>
          <a:bodyPr wrap="square" rtlCol="0">
            <a:spAutoFit/>
          </a:bodyPr>
          <a:lstStyle/>
          <a:p>
            <a:pPr algn="r"/>
            <a:r>
              <a:rPr lang="en-US" dirty="0" smtClean="0">
                <a:solidFill>
                  <a:srgbClr val="FF0000"/>
                </a:solidFill>
              </a:rPr>
              <a:t>Monitor Mount</a:t>
            </a:r>
            <a:endParaRPr lang="en-US" dirty="0">
              <a:solidFill>
                <a:srgbClr val="FF0000"/>
              </a:solidFill>
            </a:endParaRPr>
          </a:p>
        </p:txBody>
      </p:sp>
      <p:cxnSp>
        <p:nvCxnSpPr>
          <p:cNvPr id="14" name="Straight Arrow Connector 13"/>
          <p:cNvCxnSpPr/>
          <p:nvPr/>
        </p:nvCxnSpPr>
        <p:spPr>
          <a:xfrm flipV="1">
            <a:off x="5467845" y="5806725"/>
            <a:ext cx="669237" cy="6099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03693" y="6093537"/>
            <a:ext cx="1041621" cy="646331"/>
          </a:xfrm>
          <a:prstGeom prst="rect">
            <a:avLst/>
          </a:prstGeom>
          <a:noFill/>
        </p:spPr>
        <p:txBody>
          <a:bodyPr wrap="square" rtlCol="0">
            <a:spAutoFit/>
          </a:bodyPr>
          <a:lstStyle/>
          <a:p>
            <a:pPr algn="r"/>
            <a:r>
              <a:rPr lang="en-US" dirty="0" smtClean="0">
                <a:solidFill>
                  <a:srgbClr val="FF0000"/>
                </a:solidFill>
              </a:rPr>
              <a:t>Wacom </a:t>
            </a:r>
            <a:r>
              <a:rPr lang="en-US" dirty="0" err="1" smtClean="0">
                <a:solidFill>
                  <a:srgbClr val="FF0000"/>
                </a:solidFill>
              </a:rPr>
              <a:t>Intuos</a:t>
            </a:r>
            <a:r>
              <a:rPr lang="en-US" dirty="0" smtClean="0">
                <a:solidFill>
                  <a:srgbClr val="FF0000"/>
                </a:solidFill>
              </a:rPr>
              <a:t> S</a:t>
            </a:r>
            <a:endParaRPr lang="en-US" dirty="0">
              <a:solidFill>
                <a:srgbClr val="FF0000"/>
              </a:solidFill>
            </a:endParaRPr>
          </a:p>
        </p:txBody>
      </p:sp>
      <p:cxnSp>
        <p:nvCxnSpPr>
          <p:cNvPr id="17" name="Straight Arrow Connector 16"/>
          <p:cNvCxnSpPr/>
          <p:nvPr/>
        </p:nvCxnSpPr>
        <p:spPr>
          <a:xfrm>
            <a:off x="4765483" y="934506"/>
            <a:ext cx="1961320" cy="28344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49000" y="505135"/>
            <a:ext cx="1825651" cy="923330"/>
          </a:xfrm>
          <a:prstGeom prst="rect">
            <a:avLst/>
          </a:prstGeom>
          <a:noFill/>
        </p:spPr>
        <p:txBody>
          <a:bodyPr wrap="square" rtlCol="0">
            <a:spAutoFit/>
          </a:bodyPr>
          <a:lstStyle/>
          <a:p>
            <a:pPr algn="r"/>
            <a:r>
              <a:rPr lang="en-US" dirty="0" err="1" smtClean="0">
                <a:solidFill>
                  <a:srgbClr val="FF0000"/>
                </a:solidFill>
              </a:rPr>
              <a:t>StreamDeck</a:t>
            </a:r>
            <a:r>
              <a:rPr lang="en-US" dirty="0" smtClean="0">
                <a:solidFill>
                  <a:srgbClr val="FF0000"/>
                </a:solidFill>
              </a:rPr>
              <a:t> XL (In Front of Hotspot)</a:t>
            </a:r>
            <a:endParaRPr lang="en-US" dirty="0">
              <a:solidFill>
                <a:srgbClr val="FF0000"/>
              </a:solidFill>
            </a:endParaRPr>
          </a:p>
        </p:txBody>
      </p:sp>
      <p:sp>
        <p:nvSpPr>
          <p:cNvPr id="21" name="TextBox 20"/>
          <p:cNvSpPr txBox="1"/>
          <p:nvPr/>
        </p:nvSpPr>
        <p:spPr>
          <a:xfrm>
            <a:off x="8018568" y="3521331"/>
            <a:ext cx="1041621" cy="369332"/>
          </a:xfrm>
          <a:prstGeom prst="rect">
            <a:avLst/>
          </a:prstGeom>
          <a:noFill/>
        </p:spPr>
        <p:txBody>
          <a:bodyPr wrap="square" rtlCol="0">
            <a:spAutoFit/>
          </a:bodyPr>
          <a:lstStyle/>
          <a:p>
            <a:pPr algn="r"/>
            <a:r>
              <a:rPr lang="en-US" dirty="0" smtClean="0">
                <a:solidFill>
                  <a:srgbClr val="FF0000"/>
                </a:solidFill>
              </a:rPr>
              <a:t>Clock!</a:t>
            </a:r>
            <a:endParaRPr lang="en-US" dirty="0">
              <a:solidFill>
                <a:srgbClr val="FF0000"/>
              </a:solidFill>
            </a:endParaRPr>
          </a:p>
        </p:txBody>
      </p:sp>
      <p:cxnSp>
        <p:nvCxnSpPr>
          <p:cNvPr id="24" name="Straight Arrow Connector 23"/>
          <p:cNvCxnSpPr/>
          <p:nvPr/>
        </p:nvCxnSpPr>
        <p:spPr>
          <a:xfrm flipH="1" flipV="1">
            <a:off x="8254778" y="5365428"/>
            <a:ext cx="7190" cy="5255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63733" y="5927048"/>
            <a:ext cx="1041621" cy="369332"/>
          </a:xfrm>
          <a:prstGeom prst="rect">
            <a:avLst/>
          </a:prstGeom>
          <a:noFill/>
        </p:spPr>
        <p:txBody>
          <a:bodyPr wrap="square" rtlCol="0">
            <a:spAutoFit/>
          </a:bodyPr>
          <a:lstStyle/>
          <a:p>
            <a:pPr algn="r"/>
            <a:r>
              <a:rPr lang="en-US" dirty="0" smtClean="0">
                <a:solidFill>
                  <a:srgbClr val="FF0000"/>
                </a:solidFill>
              </a:rPr>
              <a:t>Water!</a:t>
            </a:r>
            <a:endParaRPr lang="en-US" dirty="0">
              <a:solidFill>
                <a:srgbClr val="FF0000"/>
              </a:solidFill>
            </a:endParaRPr>
          </a:p>
        </p:txBody>
      </p:sp>
      <p:cxnSp>
        <p:nvCxnSpPr>
          <p:cNvPr id="27" name="Straight Arrow Connector 26"/>
          <p:cNvCxnSpPr/>
          <p:nvPr/>
        </p:nvCxnSpPr>
        <p:spPr>
          <a:xfrm flipH="1" flipV="1">
            <a:off x="11466414" y="3434797"/>
            <a:ext cx="169933" cy="27850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812459" y="6235740"/>
            <a:ext cx="1960441" cy="369332"/>
          </a:xfrm>
          <a:prstGeom prst="rect">
            <a:avLst/>
          </a:prstGeom>
          <a:noFill/>
        </p:spPr>
        <p:txBody>
          <a:bodyPr wrap="square" rtlCol="0">
            <a:spAutoFit/>
          </a:bodyPr>
          <a:lstStyle/>
          <a:p>
            <a:pPr algn="r"/>
            <a:r>
              <a:rPr lang="en-US" dirty="0" smtClean="0">
                <a:solidFill>
                  <a:srgbClr val="FF0000"/>
                </a:solidFill>
              </a:rPr>
              <a:t>Yeti Shock Mount</a:t>
            </a:r>
            <a:endParaRPr lang="en-US" dirty="0">
              <a:solidFill>
                <a:srgbClr val="FF0000"/>
              </a:solidFill>
            </a:endParaRPr>
          </a:p>
        </p:txBody>
      </p:sp>
      <p:cxnSp>
        <p:nvCxnSpPr>
          <p:cNvPr id="31" name="Straight Arrow Connector 30"/>
          <p:cNvCxnSpPr/>
          <p:nvPr/>
        </p:nvCxnSpPr>
        <p:spPr>
          <a:xfrm>
            <a:off x="9587881" y="153749"/>
            <a:ext cx="1279496" cy="41192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075347" y="-20337"/>
            <a:ext cx="1473441" cy="646331"/>
          </a:xfrm>
          <a:prstGeom prst="rect">
            <a:avLst/>
          </a:prstGeom>
          <a:noFill/>
        </p:spPr>
        <p:txBody>
          <a:bodyPr wrap="square" rtlCol="0">
            <a:spAutoFit/>
          </a:bodyPr>
          <a:lstStyle/>
          <a:p>
            <a:pPr algn="r"/>
            <a:r>
              <a:rPr lang="en-US" dirty="0" smtClean="0">
                <a:solidFill>
                  <a:srgbClr val="FF0000"/>
                </a:solidFill>
              </a:rPr>
              <a:t>Knox Pop Filter</a:t>
            </a:r>
            <a:endParaRPr lang="en-US" dirty="0">
              <a:solidFill>
                <a:srgbClr val="FF0000"/>
              </a:solidFill>
            </a:endParaRPr>
          </a:p>
        </p:txBody>
      </p:sp>
      <p:cxnSp>
        <p:nvCxnSpPr>
          <p:cNvPr id="35" name="Straight Arrow Connector 34"/>
          <p:cNvCxnSpPr/>
          <p:nvPr/>
        </p:nvCxnSpPr>
        <p:spPr>
          <a:xfrm>
            <a:off x="10227629" y="1221897"/>
            <a:ext cx="922624" cy="10406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068563" y="851291"/>
            <a:ext cx="1473441" cy="369332"/>
          </a:xfrm>
          <a:prstGeom prst="rect">
            <a:avLst/>
          </a:prstGeom>
          <a:noFill/>
        </p:spPr>
        <p:txBody>
          <a:bodyPr wrap="square" rtlCol="0">
            <a:spAutoFit/>
          </a:bodyPr>
          <a:lstStyle/>
          <a:p>
            <a:pPr algn="r"/>
            <a:r>
              <a:rPr lang="en-US" dirty="0" smtClean="0">
                <a:solidFill>
                  <a:srgbClr val="FF0000"/>
                </a:solidFill>
              </a:rPr>
              <a:t>Yeti Mic</a:t>
            </a:r>
            <a:endParaRPr lang="en-US" dirty="0">
              <a:solidFill>
                <a:srgbClr val="FF0000"/>
              </a:solidFill>
            </a:endParaRPr>
          </a:p>
        </p:txBody>
      </p:sp>
      <p:cxnSp>
        <p:nvCxnSpPr>
          <p:cNvPr id="39" name="Straight Arrow Connector 38"/>
          <p:cNvCxnSpPr/>
          <p:nvPr/>
        </p:nvCxnSpPr>
        <p:spPr>
          <a:xfrm flipV="1">
            <a:off x="10542004" y="4107345"/>
            <a:ext cx="646333" cy="1473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975235" y="5298197"/>
            <a:ext cx="1473441" cy="369332"/>
          </a:xfrm>
          <a:prstGeom prst="rect">
            <a:avLst/>
          </a:prstGeom>
          <a:noFill/>
        </p:spPr>
        <p:txBody>
          <a:bodyPr wrap="square" rtlCol="0">
            <a:spAutoFit/>
          </a:bodyPr>
          <a:lstStyle/>
          <a:p>
            <a:pPr algn="r"/>
            <a:r>
              <a:rPr lang="en-US" dirty="0" smtClean="0">
                <a:solidFill>
                  <a:srgbClr val="FF0000"/>
                </a:solidFill>
              </a:rPr>
              <a:t>Laptop Dock</a:t>
            </a:r>
            <a:endParaRPr lang="en-US" dirty="0">
              <a:solidFill>
                <a:srgbClr val="FF0000"/>
              </a:solidFill>
            </a:endParaRPr>
          </a:p>
        </p:txBody>
      </p:sp>
      <p:cxnSp>
        <p:nvCxnSpPr>
          <p:cNvPr id="42" name="Straight Arrow Connector 41"/>
          <p:cNvCxnSpPr/>
          <p:nvPr/>
        </p:nvCxnSpPr>
        <p:spPr>
          <a:xfrm>
            <a:off x="9355703" y="1609894"/>
            <a:ext cx="718174" cy="7609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40912" y="1018067"/>
            <a:ext cx="1473441" cy="646331"/>
          </a:xfrm>
          <a:prstGeom prst="rect">
            <a:avLst/>
          </a:prstGeom>
          <a:noFill/>
        </p:spPr>
        <p:txBody>
          <a:bodyPr wrap="square" rtlCol="0">
            <a:spAutoFit/>
          </a:bodyPr>
          <a:lstStyle/>
          <a:p>
            <a:pPr algn="r"/>
            <a:r>
              <a:rPr lang="en-US" dirty="0" smtClean="0">
                <a:solidFill>
                  <a:srgbClr val="FF0000"/>
                </a:solidFill>
              </a:rPr>
              <a:t>Base Spec HP Laptop!</a:t>
            </a:r>
            <a:endParaRPr lang="en-US" dirty="0">
              <a:solidFill>
                <a:srgbClr val="FF0000"/>
              </a:solidFill>
            </a:endParaRPr>
          </a:p>
        </p:txBody>
      </p:sp>
    </p:spTree>
    <p:extLst>
      <p:ext uri="{BB962C8B-B14F-4D97-AF65-F5344CB8AC3E}">
        <p14:creationId xmlns:p14="http://schemas.microsoft.com/office/powerpoint/2010/main" val="2065627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a:t>
            </a:r>
            <a:r>
              <a:rPr lang="en-US" dirty="0" smtClean="0"/>
              <a:t> View</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dirty="0"/>
          </a:p>
        </p:txBody>
      </p:sp>
      <p:sp>
        <p:nvSpPr>
          <p:cNvPr id="3" name="Rectangle 2"/>
          <p:cNvSpPr/>
          <p:nvPr/>
        </p:nvSpPr>
        <p:spPr>
          <a:xfrm>
            <a:off x="246490"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PPT SLIDESHOWS,</a:t>
            </a:r>
          </a:p>
          <a:p>
            <a:pPr algn="ctr"/>
            <a:r>
              <a:rPr lang="en-US" dirty="0" smtClean="0"/>
              <a:t>SHARED APPLICATIONS,</a:t>
            </a:r>
          </a:p>
          <a:p>
            <a:pPr algn="ctr"/>
            <a:r>
              <a:rPr lang="en-US" dirty="0" smtClean="0"/>
              <a:t>ANNOTATION</a:t>
            </a:r>
          </a:p>
        </p:txBody>
      </p:sp>
      <p:sp>
        <p:nvSpPr>
          <p:cNvPr id="5" name="Rectangle 4"/>
          <p:cNvSpPr/>
          <p:nvPr/>
        </p:nvSpPr>
        <p:spPr>
          <a:xfrm>
            <a:off x="4128051"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PPT PRESENTER VIEW,</a:t>
            </a:r>
          </a:p>
          <a:p>
            <a:pPr algn="ctr"/>
            <a:r>
              <a:rPr lang="en-US" dirty="0" smtClean="0"/>
              <a:t>NON-SHARED APPLICATIONS</a:t>
            </a:r>
            <a:endParaRPr lang="en-US" dirty="0"/>
          </a:p>
        </p:txBody>
      </p:sp>
      <p:sp>
        <p:nvSpPr>
          <p:cNvPr id="6" name="Rectangle 5"/>
          <p:cNvSpPr/>
          <p:nvPr/>
        </p:nvSpPr>
        <p:spPr>
          <a:xfrm>
            <a:off x="8115300" y="2178657"/>
            <a:ext cx="3657600" cy="2647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GOTOTRAINING (CLEAN SCREEN),</a:t>
            </a:r>
          </a:p>
          <a:p>
            <a:pPr algn="ctr"/>
            <a:r>
              <a:rPr lang="en-US" dirty="0" smtClean="0"/>
              <a:t>WEBEX,</a:t>
            </a:r>
          </a:p>
          <a:p>
            <a:pPr algn="ctr"/>
            <a:r>
              <a:rPr lang="en-US" dirty="0" smtClean="0"/>
              <a:t>OBS PROJECTOR</a:t>
            </a:r>
            <a:endParaRPr lang="en-US" dirty="0"/>
          </a:p>
        </p:txBody>
      </p:sp>
    </p:spTree>
    <p:extLst>
      <p:ext uri="{BB962C8B-B14F-4D97-AF65-F5344CB8AC3E}">
        <p14:creationId xmlns:p14="http://schemas.microsoft.com/office/powerpoint/2010/main" val="2987682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 2021 Amazon Web Services, Inc. or its Affiliates. All rights reserved.</a:t>
            </a:r>
            <a:endParaRPr lang="en-US" dirty="0"/>
          </a:p>
        </p:txBody>
      </p:sp>
      <p:sp>
        <p:nvSpPr>
          <p:cNvPr id="2" name="Title 1"/>
          <p:cNvSpPr>
            <a:spLocks noGrp="1"/>
          </p:cNvSpPr>
          <p:nvPr>
            <p:ph type="title"/>
          </p:nvPr>
        </p:nvSpPr>
        <p:spPr/>
        <p:txBody>
          <a:bodyPr/>
          <a:lstStyle/>
          <a:p>
            <a:r>
              <a:rPr lang="en-US" dirty="0" smtClean="0"/>
              <a:t>Tool Setup</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t>5</a:t>
            </a:fld>
            <a:endParaRPr lang="en-US" dirty="0"/>
          </a:p>
        </p:txBody>
      </p:sp>
      <p:sp>
        <p:nvSpPr>
          <p:cNvPr id="3" name="Content Placeholder 2"/>
          <p:cNvSpPr>
            <a:spLocks noGrp="1"/>
          </p:cNvSpPr>
          <p:nvPr>
            <p:ph idx="16"/>
          </p:nvPr>
        </p:nvSpPr>
        <p:spPr/>
        <p:txBody>
          <a:bodyPr/>
          <a:lstStyle/>
          <a:p>
            <a:r>
              <a:rPr lang="en-US" dirty="0" smtClean="0"/>
              <a:t>OBS</a:t>
            </a:r>
          </a:p>
          <a:p>
            <a:r>
              <a:rPr lang="en-US" dirty="0" smtClean="0"/>
              <a:t>Epic Pen</a:t>
            </a:r>
          </a:p>
          <a:p>
            <a:r>
              <a:rPr lang="en-US" dirty="0" err="1" smtClean="0"/>
              <a:t>Voicemeeter</a:t>
            </a:r>
            <a:endParaRPr lang="en-US" dirty="0" smtClean="0"/>
          </a:p>
          <a:p>
            <a:r>
              <a:rPr lang="en-US" dirty="0" err="1" smtClean="0"/>
              <a:t>Streamdeck</a:t>
            </a:r>
            <a:endParaRPr lang="en-US" dirty="0"/>
          </a:p>
        </p:txBody>
      </p:sp>
    </p:spTree>
    <p:extLst>
      <p:ext uri="{BB962C8B-B14F-4D97-AF65-F5344CB8AC3E}">
        <p14:creationId xmlns:p14="http://schemas.microsoft.com/office/powerpoint/2010/main" val="4099412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765</Words>
  <Application>Microsoft Office PowerPoint</Application>
  <PresentationFormat>Widescreen</PresentationFormat>
  <Paragraphs>64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Amazon Ember</vt:lpstr>
      <vt:lpstr>Amazon Ember Light</vt:lpstr>
      <vt:lpstr>Arial</vt:lpstr>
      <vt:lpstr>Calibri</vt:lpstr>
      <vt:lpstr>Calibri Light</vt:lpstr>
      <vt:lpstr>Office Theme</vt:lpstr>
      <vt:lpstr>Harrison Sherwin vILT Setup</vt:lpstr>
      <vt:lpstr>Full View</vt:lpstr>
      <vt:lpstr>Desk View</vt:lpstr>
      <vt:lpstr>Monitor View</vt:lpstr>
      <vt:lpstr>Tool Setup</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Harrison Sherwin vILT Setup</dc:title>
  <dc:creator>Sherwin, Harrison</dc:creator>
  <cp:lastModifiedBy>Sherwin, Harrison</cp:lastModifiedBy>
  <cp:revision>3</cp:revision>
  <dcterms:created xsi:type="dcterms:W3CDTF">2021-06-24T20:05:37Z</dcterms:created>
  <dcterms:modified xsi:type="dcterms:W3CDTF">2021-06-24T20:26:38Z</dcterms:modified>
</cp:coreProperties>
</file>