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2" r:id="rId19"/>
    <p:sldId id="282" r:id="rId20"/>
    <p:sldId id="275" r:id="rId21"/>
    <p:sldId id="276" r:id="rId22"/>
    <p:sldId id="277" r:id="rId23"/>
    <p:sldId id="278" r:id="rId24"/>
    <p:sldId id="279" r:id="rId25"/>
    <p:sldId id="281" r:id="rId26"/>
    <p:sldId id="287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6EAE16-0C2E-CB49-A6A0-61847B21AF8E}">
          <p14:sldIdLst>
            <p14:sldId id="256"/>
            <p14:sldId id="257"/>
          </p14:sldIdLst>
        </p14:section>
        <p14:section name="GIT Version Control" id="{011280F9-C145-F74F-9293-DB3F2AC70224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80"/>
            <p14:sldId id="266"/>
            <p14:sldId id="267"/>
            <p14:sldId id="268"/>
            <p14:sldId id="269"/>
            <p14:sldId id="270"/>
            <p14:sldId id="271"/>
            <p14:sldId id="283"/>
            <p14:sldId id="272"/>
            <p14:sldId id="282"/>
            <p14:sldId id="275"/>
            <p14:sldId id="276"/>
            <p14:sldId id="277"/>
            <p14:sldId id="278"/>
            <p14:sldId id="279"/>
          </p14:sldIdLst>
        </p14:section>
        <p14:section name="Anaconda 설치" id="{07758161-4F8E-6A4D-BB4A-E93836DA8BC7}">
          <p14:sldIdLst>
            <p14:sldId id="281"/>
            <p14:sldId id="287"/>
            <p14:sldId id="284"/>
            <p14:sldId id="285"/>
            <p14:sldId id="286"/>
          </p14:sldIdLst>
        </p14:section>
        <p14:section name="VSC 튜토리얼" id="{8A39D0A7-ED86-BF4D-92AE-CEAA26A1B7B9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5" autoAdjust="0"/>
    <p:restoredTop sz="95872"/>
  </p:normalViewPr>
  <p:slideViewPr>
    <p:cSldViewPr snapToGrid="0" snapToObjects="1">
      <p:cViewPr varScale="1">
        <p:scale>
          <a:sx n="78" d="100"/>
          <a:sy n="78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D9DB-4B23-E046-9C06-C2444D03DF37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" altLang="en-US"/>
              <a:t>마스터 텍스트 스타일을 편집하려면 클릭</a:t>
            </a:r>
          </a:p>
          <a:p>
            <a:pPr lvl="1"/>
            <a:r>
              <a:rPr kumimoji="1" lang="ko" altLang="en-US"/>
              <a:t>두 번째 수준</a:t>
            </a:r>
          </a:p>
          <a:p>
            <a:pPr lvl="2"/>
            <a:r>
              <a:rPr kumimoji="1" lang="ko" altLang="en-US"/>
              <a:t>세 번째 수준</a:t>
            </a:r>
          </a:p>
          <a:p>
            <a:pPr lvl="3"/>
            <a:r>
              <a:rPr kumimoji="1" lang="ko" altLang="en-US"/>
              <a:t>네 번째 수준</a:t>
            </a:r>
          </a:p>
          <a:p>
            <a:pPr lvl="4"/>
            <a:r>
              <a:rPr kumimoji="1" lang="ko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26E4-1D88-1F40-97DF-E6C4E7A60E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193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9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43449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33609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D075912E-8960-D674-397E-4ED51A5BB5CA}"/>
              </a:ext>
            </a:extLst>
          </p:cNvPr>
          <p:cNvCxnSpPr/>
          <p:nvPr userDrawn="1"/>
        </p:nvCxnSpPr>
        <p:spPr>
          <a:xfrm>
            <a:off x="1447331" y="128934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" altLang="en-US"/>
              <a:t>마스터 텍스트 스타일을 편집하려면 클릭</a:t>
            </a:r>
          </a:p>
          <a:p>
            <a:pPr lvl="1"/>
            <a:r>
              <a:rPr lang="ko" altLang="en-US"/>
              <a:t>두 번째 수준</a:t>
            </a:r>
          </a:p>
          <a:p>
            <a:pPr lvl="2"/>
            <a:r>
              <a:rPr lang="ko" altLang="en-US"/>
              <a:t>세 번째 수준</a:t>
            </a:r>
          </a:p>
          <a:p>
            <a:pPr lvl="3"/>
            <a:r>
              <a:rPr lang="ko" altLang="en-US"/>
              <a:t>네 번째 수준</a:t>
            </a:r>
          </a:p>
          <a:p>
            <a:pPr lvl="4"/>
            <a:r>
              <a:rPr lang="ko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55E4356-54D1-455C-6426-FE84EC74D75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22779" y="6183270"/>
            <a:ext cx="2690731" cy="6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buggs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390a/" TargetMode="External"/><Relationship Id="rId2" Type="http://schemas.openxmlformats.org/officeDocument/2006/relationships/hyperlink" Target="http://git-scm.com/book/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whatever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lib.com/RETester.aspx" TargetMode="External"/><Relationship Id="rId2" Type="http://schemas.openxmlformats.org/officeDocument/2006/relationships/hyperlink" Target="http://aka.ms/reg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90ED-12D8-930D-8087-C8D44B7F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617786"/>
            <a:ext cx="8637073" cy="1725944"/>
          </a:xfrm>
        </p:spPr>
        <p:txBody>
          <a:bodyPr>
            <a:normAutofit/>
          </a:bodyPr>
          <a:lstStyle/>
          <a:p>
            <a:r>
              <a:rPr kumimoji="1" lang="ko-KR" altLang="en-US" sz="6000" dirty="0"/>
              <a:t>개발 </a:t>
            </a:r>
            <a:r>
              <a:rPr kumimoji="1" lang="en-US" altLang="ko-KR" sz="6000" dirty="0"/>
              <a:t>tool </a:t>
            </a:r>
            <a:br>
              <a:rPr kumimoji="1" lang="en-US" altLang="ko-KR" sz="6000" dirty="0"/>
            </a:br>
            <a:r>
              <a:rPr kumimoji="1" lang="en-US" altLang="ko-KR" sz="4000" dirty="0"/>
              <a:t>(Git / </a:t>
            </a:r>
            <a:r>
              <a:rPr kumimoji="1" lang="en-US" altLang="ko-KR" sz="4000" dirty="0" err="1"/>
              <a:t>ANAcoda</a:t>
            </a:r>
            <a:r>
              <a:rPr kumimoji="1" lang="en-US" altLang="ko-KR" sz="4000" dirty="0"/>
              <a:t> / VSC)</a:t>
            </a:r>
            <a:endParaRPr kumimoji="1" lang="ko-Kore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CEC018-FA25-0968-477A-D5A41FD47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" altLang="ko-Kore-KR" dirty="0"/>
              <a:t>SW </a:t>
            </a:r>
            <a:r>
              <a:rPr kumimoji="1" lang="ko" altLang="en-US" dirty="0"/>
              <a:t>개발 </a:t>
            </a:r>
            <a:r>
              <a:rPr kumimoji="1" lang="en-US" altLang="ko" dirty="0"/>
              <a:t>Tool </a:t>
            </a:r>
            <a:r>
              <a:rPr kumimoji="1" lang="ko-KR" altLang="en-US" dirty="0"/>
              <a:t>소개 및 환경 </a:t>
            </a:r>
            <a:r>
              <a:rPr kumimoji="1" lang="en-US" altLang="ko-KR" dirty="0"/>
              <a:t>setup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262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384" y="846079"/>
            <a:ext cx="9495693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Git</a:t>
            </a:r>
            <a:r>
              <a:rPr sz="3600" spc="60" dirty="0"/>
              <a:t> </a:t>
            </a:r>
            <a:r>
              <a:rPr lang="en-US" sz="3600" spc="95" dirty="0"/>
              <a:t>Life cycle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C50A2BA1-775E-A679-26C5-E21AC1A2EE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92" y="1728281"/>
            <a:ext cx="5358208" cy="3887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DAB8-0C0A-364E-E53A-5922E0F5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1" y="1728281"/>
            <a:ext cx="4377884" cy="4215740"/>
          </a:xfrm>
          <a:prstGeom prst="rect">
            <a:avLst/>
          </a:prstGeom>
        </p:spPr>
      </p:pic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4380B46-27D8-6ACF-EB13-E1D9ADB7351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 flipV="1">
            <a:off x="457200" y="2514600"/>
            <a:ext cx="6345520" cy="1083622"/>
          </a:xfrm>
          <a:prstGeom prst="bentConnector3">
            <a:avLst>
              <a:gd name="adj1" fmla="val -3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14DFD8-D2DF-EF4C-8D72-5654A8C69CA0}"/>
              </a:ext>
            </a:extLst>
          </p:cNvPr>
          <p:cNvSpPr txBox="1"/>
          <p:nvPr/>
        </p:nvSpPr>
        <p:spPr>
          <a:xfrm>
            <a:off x="457200" y="2008414"/>
            <a:ext cx="4327071" cy="101237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625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725" y="365201"/>
            <a:ext cx="440182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Basic</a:t>
            </a:r>
            <a:r>
              <a:rPr spc="-15" dirty="0"/>
              <a:t> </a:t>
            </a:r>
            <a:r>
              <a:rPr spc="235" dirty="0"/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67924" y="1695722"/>
            <a:ext cx="9375921" cy="338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Basic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workflow:</a:t>
            </a:r>
            <a:endParaRPr sz="2400" dirty="0">
              <a:latin typeface="Calibri"/>
              <a:cs typeface="Calibri"/>
            </a:endParaRPr>
          </a:p>
          <a:p>
            <a:pPr marL="755650" indent="-349250">
              <a:buClr>
                <a:srgbClr val="BC0900"/>
              </a:buClr>
              <a:buFont typeface="Wingdings" pitchFamily="2" charset="2"/>
              <a:buChar char="ü"/>
            </a:pPr>
            <a:r>
              <a:rPr b="1" spc="-5" dirty="0">
                <a:solidFill>
                  <a:srgbClr val="252525"/>
                </a:solidFill>
                <a:latin typeface="Calibri"/>
                <a:cs typeface="Calibri"/>
              </a:rPr>
              <a:t>Modify</a:t>
            </a:r>
            <a:r>
              <a:rPr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files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working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directory.</a:t>
            </a:r>
            <a:endParaRPr dirty="0">
              <a:latin typeface="Calibri"/>
              <a:cs typeface="Calibri"/>
            </a:endParaRPr>
          </a:p>
          <a:p>
            <a:pPr marL="755650" indent="-349250">
              <a:spcBef>
                <a:spcPts val="575"/>
              </a:spcBef>
              <a:buClr>
                <a:srgbClr val="BC0900"/>
              </a:buClr>
              <a:buFont typeface="Wingdings" pitchFamily="2" charset="2"/>
              <a:buChar char="ü"/>
            </a:pPr>
            <a:r>
              <a:rPr b="1" dirty="0">
                <a:solidFill>
                  <a:srgbClr val="252525"/>
                </a:solidFill>
                <a:latin typeface="Calibri"/>
                <a:cs typeface="Calibri"/>
              </a:rPr>
              <a:t>Stage</a:t>
            </a:r>
            <a:r>
              <a:rPr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files,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adding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snapshots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them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staging</a:t>
            </a:r>
            <a:r>
              <a:rPr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area.</a:t>
            </a:r>
            <a:endParaRPr dirty="0">
              <a:latin typeface="Calibri"/>
              <a:cs typeface="Calibri"/>
            </a:endParaRPr>
          </a:p>
          <a:p>
            <a:pPr marL="755650" indent="-349250">
              <a:spcBef>
                <a:spcPts val="580"/>
              </a:spcBef>
              <a:buClr>
                <a:srgbClr val="BC0900"/>
              </a:buClr>
              <a:buFont typeface="Wingdings" pitchFamily="2" charset="2"/>
              <a:buChar char="ü"/>
            </a:pP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Do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52525"/>
                </a:solidFill>
                <a:latin typeface="Calibri"/>
                <a:cs typeface="Calibri"/>
              </a:rPr>
              <a:t>commit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which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takes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files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they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are in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staging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stores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that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snapshot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permanently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to your Git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directory</a:t>
            </a:r>
            <a:endParaRPr lang="en-US" spc="-5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469900"/>
            <a:endParaRPr sz="2400" dirty="0">
              <a:latin typeface="Calibri"/>
              <a:cs typeface="Calibri"/>
            </a:endParaRPr>
          </a:p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Notes:</a:t>
            </a:r>
            <a:endParaRPr sz="2400" dirty="0">
              <a:latin typeface="Calibri"/>
              <a:cs typeface="Calibri"/>
            </a:endParaRPr>
          </a:p>
          <a:p>
            <a:pPr marL="755650" lvl="1" indent="-349250">
              <a:spcBef>
                <a:spcPts val="470"/>
              </a:spcBef>
              <a:buClr>
                <a:srgbClr val="BC09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If a particular version of a file is in the git directory, it’s considered committed.</a:t>
            </a:r>
          </a:p>
          <a:p>
            <a:pPr marL="755650" lvl="1" indent="-349250">
              <a:spcBef>
                <a:spcPts val="430"/>
              </a:spcBef>
              <a:buClr>
                <a:srgbClr val="BC09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If it’s modified but has been added to the staging area, it is staged.</a:t>
            </a:r>
          </a:p>
          <a:p>
            <a:pPr marL="755650" lvl="1" indent="-349250">
              <a:spcBef>
                <a:spcPts val="430"/>
              </a:spcBef>
              <a:buClr>
                <a:srgbClr val="BC09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If it was changed since it was checked out but has not been staged, it is modified.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283" y="868649"/>
            <a:ext cx="72167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9" dirty="0"/>
              <a:t>what</a:t>
            </a:r>
            <a:r>
              <a:rPr spc="45" dirty="0"/>
              <a:t> </a:t>
            </a:r>
            <a:r>
              <a:rPr spc="355" dirty="0"/>
              <a:t>is</a:t>
            </a:r>
            <a:r>
              <a:rPr spc="65" dirty="0"/>
              <a:t> </a:t>
            </a:r>
            <a:r>
              <a:rPr spc="285" dirty="0"/>
              <a:t>github?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5107" y="1609306"/>
            <a:ext cx="11148645" cy="388760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spcBef>
                <a:spcPts val="6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GitHub.com</a:t>
            </a:r>
            <a:r>
              <a:rPr sz="2000" spc="-25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site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online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storage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repositories.</a:t>
            </a:r>
            <a:endParaRPr sz="2000" dirty="0">
              <a:latin typeface="Calibri"/>
              <a:cs typeface="Calibri"/>
            </a:endParaRPr>
          </a:p>
          <a:p>
            <a:pPr marL="243840" indent="-231775">
              <a:spcBef>
                <a:spcPts val="58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open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source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projects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it,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such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 the</a:t>
            </a:r>
            <a:r>
              <a:rPr sz="2000" spc="2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Linux</a:t>
            </a: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kernel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43840" marR="2413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can get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free space for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open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source projects or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 can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pay for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private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projects.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Clr>
                <a:srgbClr val="BC0900"/>
              </a:buClr>
              <a:buFont typeface="Calibri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12700"/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Question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: Do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have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use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github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use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Git?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Answer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No!</a:t>
            </a:r>
            <a:endParaRPr sz="2000" dirty="0">
              <a:latin typeface="Calibri"/>
              <a:cs typeface="Calibri"/>
            </a:endParaRPr>
          </a:p>
          <a:p>
            <a:pPr marL="243840" indent="-231775">
              <a:spcBef>
                <a:spcPts val="58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completely</a:t>
            </a: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locally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own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purposes,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endParaRPr sz="2000" dirty="0">
              <a:latin typeface="Calibri"/>
              <a:cs typeface="Calibri"/>
            </a:endParaRPr>
          </a:p>
          <a:p>
            <a:pPr marL="24384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or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someone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else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could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set up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server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share files,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or</a:t>
            </a:r>
            <a:endParaRPr sz="2000" dirty="0">
              <a:latin typeface="Calibri"/>
              <a:cs typeface="Calibri"/>
            </a:endParaRPr>
          </a:p>
          <a:p>
            <a:pPr marL="243840" marR="508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 could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share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repo with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users 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same file system, such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did for homework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9 </a:t>
            </a:r>
            <a:endParaRPr lang="en-US" sz="2000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12065" marR="5080">
              <a:spcBef>
                <a:spcPts val="575"/>
              </a:spcBef>
              <a:buClr>
                <a:srgbClr val="BC0900"/>
              </a:buClr>
              <a:tabLst>
                <a:tab pos="244475" algn="l"/>
              </a:tabLst>
            </a:pPr>
            <a:r>
              <a:rPr lang="ko-Kore-KR" altLang="en-US"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ko-KR" altLang="en-US" sz="2000" spc="-5" dirty="0">
                <a:solidFill>
                  <a:srgbClr val="252525"/>
                </a:solidFill>
                <a:latin typeface="Calibri"/>
                <a:cs typeface="Calibri"/>
              </a:rPr>
              <a:t>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(as long everyone has the needed file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permissions).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892739"/>
            <a:ext cx="587375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Get</a:t>
            </a:r>
            <a:r>
              <a:rPr spc="40" dirty="0"/>
              <a:t> </a:t>
            </a:r>
            <a:r>
              <a:rPr spc="200" dirty="0"/>
              <a:t>ready</a:t>
            </a:r>
            <a:r>
              <a:rPr spc="30" dirty="0"/>
              <a:t> </a:t>
            </a:r>
            <a:r>
              <a:rPr spc="180" dirty="0"/>
              <a:t>to</a:t>
            </a:r>
            <a:r>
              <a:rPr spc="60" dirty="0"/>
              <a:t> </a:t>
            </a:r>
            <a:r>
              <a:rPr spc="310" dirty="0"/>
              <a:t>use</a:t>
            </a:r>
            <a:r>
              <a:rPr spc="35" dirty="0"/>
              <a:t> </a:t>
            </a:r>
            <a:r>
              <a:rPr spc="-10" dirty="0"/>
              <a:t>Git!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55803" y="1558827"/>
            <a:ext cx="9593551" cy="414151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spcBef>
                <a:spcPts val="715"/>
              </a:spcBef>
              <a:tabLst>
                <a:tab pos="469265" algn="l"/>
                <a:tab pos="3538220" algn="l"/>
              </a:tabLst>
            </a:pPr>
            <a:r>
              <a:rPr sz="2400" spc="-5" dirty="0">
                <a:solidFill>
                  <a:srgbClr val="BC0900"/>
                </a:solidFill>
                <a:latin typeface="Calibri"/>
                <a:cs typeface="Calibri"/>
              </a:rPr>
              <a:t>1.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name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and email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use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when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commit:</a:t>
            </a:r>
            <a:endParaRPr sz="2400" dirty="0">
              <a:latin typeface="Calibri"/>
              <a:cs typeface="Calibri"/>
            </a:endParaRPr>
          </a:p>
          <a:p>
            <a:pPr marL="166370">
              <a:spcBef>
                <a:spcPts val="565"/>
              </a:spcBef>
            </a:pP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200" b="1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config</a:t>
            </a:r>
            <a:r>
              <a:rPr sz="22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--global</a:t>
            </a:r>
            <a:r>
              <a:rPr sz="22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user.name</a:t>
            </a:r>
            <a:r>
              <a:rPr sz="2200" b="1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“Bugs</a:t>
            </a:r>
            <a:r>
              <a:rPr sz="22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Bunny”</a:t>
            </a:r>
            <a:endParaRPr sz="2200" dirty="0">
              <a:latin typeface="Consolas"/>
              <a:cs typeface="Consolas"/>
            </a:endParaRPr>
          </a:p>
          <a:p>
            <a:pPr marL="166370">
              <a:spcBef>
                <a:spcPts val="525"/>
              </a:spcBef>
            </a:pP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config</a:t>
            </a:r>
            <a:r>
              <a:rPr sz="2200" b="1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--global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user.email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nsolas"/>
                <a:cs typeface="Consolas"/>
                <a:hlinkClick r:id="rId2"/>
              </a:rPr>
              <a:t>bugs@gmail.com</a:t>
            </a:r>
            <a:endParaRPr sz="2200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2700" dirty="0">
              <a:latin typeface="Consolas"/>
              <a:cs typeface="Consolas"/>
            </a:endParaRPr>
          </a:p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can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call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config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 –list</a:t>
            </a:r>
            <a:r>
              <a:rPr sz="2200" b="1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verify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these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set.</a:t>
            </a:r>
            <a:endParaRPr sz="2400" dirty="0">
              <a:latin typeface="Calibri"/>
              <a:cs typeface="Calibri"/>
            </a:endParaRPr>
          </a:p>
          <a:p>
            <a:pPr marL="24384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These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will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globally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all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projects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work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with.</a:t>
            </a:r>
            <a:endParaRPr sz="2400" dirty="0">
              <a:latin typeface="Calibri"/>
              <a:cs typeface="Calibri"/>
            </a:endParaRPr>
          </a:p>
          <a:p>
            <a:pPr marL="24384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can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variables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project-only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basis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not using</a:t>
            </a:r>
            <a:r>
              <a:rPr sz="24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312420">
              <a:spcBef>
                <a:spcPts val="15"/>
              </a:spcBef>
            </a:pPr>
            <a:r>
              <a:rPr sz="2400" b="1" dirty="0">
                <a:solidFill>
                  <a:srgbClr val="404040"/>
                </a:solidFill>
                <a:latin typeface="Consolas"/>
                <a:cs typeface="Consolas"/>
              </a:rPr>
              <a:t>--global</a:t>
            </a:r>
            <a:r>
              <a:rPr sz="24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flag.</a:t>
            </a:r>
            <a:endParaRPr sz="2400" dirty="0">
              <a:latin typeface="Calibri"/>
              <a:cs typeface="Calibri"/>
            </a:endParaRPr>
          </a:p>
          <a:p>
            <a:pPr marL="243840" indent="-231775">
              <a:spcBef>
                <a:spcPts val="56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can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set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editor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used for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writing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commit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messages:</a:t>
            </a:r>
            <a:endParaRPr sz="2400" dirty="0">
              <a:latin typeface="Calibri"/>
              <a:cs typeface="Calibri"/>
            </a:endParaRPr>
          </a:p>
          <a:p>
            <a:pPr marL="243840">
              <a:tabLst>
                <a:tab pos="5271135" algn="l"/>
              </a:tabLst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$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config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--global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core.editor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emacs	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(it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vim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default)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33" y="869293"/>
            <a:ext cx="820356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Create</a:t>
            </a:r>
            <a:r>
              <a:rPr spc="45" dirty="0"/>
              <a:t> </a:t>
            </a:r>
            <a:r>
              <a:rPr spc="245" dirty="0"/>
              <a:t>a</a:t>
            </a:r>
            <a:r>
              <a:rPr spc="70" dirty="0"/>
              <a:t> </a:t>
            </a:r>
            <a:r>
              <a:rPr spc="180" dirty="0"/>
              <a:t>local</a:t>
            </a:r>
            <a:r>
              <a:rPr spc="45" dirty="0"/>
              <a:t> </a:t>
            </a:r>
            <a:r>
              <a:rPr spc="240" dirty="0"/>
              <a:t>copy</a:t>
            </a:r>
            <a:r>
              <a:rPr spc="55" dirty="0"/>
              <a:t> </a:t>
            </a:r>
            <a:r>
              <a:rPr spc="260" dirty="0"/>
              <a:t>of</a:t>
            </a:r>
            <a:r>
              <a:rPr spc="55" dirty="0"/>
              <a:t> </a:t>
            </a:r>
            <a:r>
              <a:rPr spc="245" dirty="0"/>
              <a:t>a</a:t>
            </a:r>
            <a:r>
              <a:rPr spc="70" dirty="0"/>
              <a:t> </a:t>
            </a:r>
            <a:r>
              <a:rPr spc="210" dirty="0"/>
              <a:t>repo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9938" y="1375201"/>
            <a:ext cx="11195539" cy="46397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spcBef>
                <a:spcPts val="700"/>
              </a:spcBef>
              <a:buClr>
                <a:srgbClr val="BC090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Two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common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scenarios: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(only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do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one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these)</a:t>
            </a:r>
            <a:endParaRPr sz="2400" dirty="0">
              <a:latin typeface="Calibri"/>
              <a:cs typeface="Calibri"/>
            </a:endParaRPr>
          </a:p>
          <a:p>
            <a:pPr marL="862965" lvl="1" indent="-457834">
              <a:spcBef>
                <a:spcPts val="555"/>
              </a:spcBef>
              <a:buClr>
                <a:srgbClr val="CC6600"/>
              </a:buClr>
              <a:buAutoNum type="alphaLcParenR"/>
              <a:tabLst>
                <a:tab pos="862965" algn="l"/>
                <a:tab pos="8636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clone</a:t>
            </a:r>
            <a:r>
              <a:rPr sz="2200" b="1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an</a:t>
            </a:r>
            <a:r>
              <a:rPr sz="22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already</a:t>
            </a:r>
            <a:r>
              <a:rPr sz="2200" b="1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existing repo</a:t>
            </a:r>
            <a:r>
              <a:rPr sz="2200" b="1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current directory:</a:t>
            </a:r>
            <a:endParaRPr sz="2200" dirty="0">
              <a:latin typeface="Calibri"/>
              <a:cs typeface="Calibri"/>
            </a:endParaRPr>
          </a:p>
          <a:p>
            <a:pPr marL="698500">
              <a:spcBef>
                <a:spcPts val="540"/>
              </a:spcBef>
            </a:pP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 clone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&lt;url&gt;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 [local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dir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name]</a:t>
            </a:r>
            <a:endParaRPr sz="2200" dirty="0">
              <a:latin typeface="Consolas"/>
              <a:cs typeface="Consolas"/>
            </a:endParaRPr>
          </a:p>
          <a:p>
            <a:pPr marL="698500" marR="5080">
              <a:spcBef>
                <a:spcPts val="51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This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ill create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directory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named</a:t>
            </a:r>
            <a:r>
              <a:rPr sz="2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52525"/>
                </a:solidFill>
                <a:latin typeface="Calibri"/>
                <a:cs typeface="Calibri"/>
              </a:rPr>
              <a:t>local</a:t>
            </a:r>
            <a:r>
              <a:rPr sz="2200" i="1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52525"/>
                </a:solidFill>
                <a:latin typeface="Calibri"/>
                <a:cs typeface="Calibri"/>
              </a:rPr>
              <a:t>dir</a:t>
            </a:r>
            <a:r>
              <a:rPr sz="2200" i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52525"/>
                </a:solidFill>
                <a:latin typeface="Calibri"/>
                <a:cs typeface="Calibri"/>
              </a:rPr>
              <a:t>name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containing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 working </a:t>
            </a:r>
            <a:r>
              <a:rPr sz="2200" spc="-48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copy</a:t>
            </a:r>
            <a:r>
              <a:rPr sz="2200" spc="5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files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repo,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.git</a:t>
            </a:r>
            <a:r>
              <a:rPr sz="2200" b="1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directory</a:t>
            </a:r>
            <a:r>
              <a:rPr sz="2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(used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 to</a:t>
            </a:r>
            <a:r>
              <a:rPr sz="2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hold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staging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area</a:t>
            </a: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and your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actual</a:t>
            </a:r>
            <a:r>
              <a:rPr sz="22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repo)</a:t>
            </a:r>
            <a:endParaRPr sz="22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862965" lvl="1" indent="-457834">
              <a:buClr>
                <a:srgbClr val="CC6600"/>
              </a:buClr>
              <a:buAutoNum type="alphaLcParenR" startAt="2"/>
              <a:tabLst>
                <a:tab pos="862965" algn="l"/>
                <a:tab pos="8636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create</a:t>
            </a:r>
            <a:r>
              <a:rPr sz="2200" b="1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</a:t>
            </a:r>
            <a:r>
              <a:rPr sz="22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Git</a:t>
            </a:r>
            <a:r>
              <a:rPr sz="22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repo</a:t>
            </a:r>
            <a:r>
              <a:rPr sz="22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directory:</a:t>
            </a:r>
            <a:endParaRPr sz="2200" dirty="0">
              <a:latin typeface="Calibri"/>
              <a:cs typeface="Calibri"/>
            </a:endParaRPr>
          </a:p>
          <a:p>
            <a:pPr marL="695325">
              <a:spcBef>
                <a:spcPts val="545"/>
              </a:spcBef>
            </a:pP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b="1" spc="-4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spc="-3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init</a:t>
            </a:r>
            <a:endParaRPr sz="2200" dirty="0">
              <a:latin typeface="Consolas"/>
              <a:cs typeface="Consolas"/>
            </a:endParaRPr>
          </a:p>
          <a:p>
            <a:pPr marL="695325" marR="1332865">
              <a:lnSpc>
                <a:spcPts val="3170"/>
              </a:lnSpc>
              <a:spcBef>
                <a:spcPts val="180"/>
              </a:spcBef>
            </a:pPr>
            <a:r>
              <a:rPr sz="2200" spc="-10" dirty="0">
                <a:solidFill>
                  <a:srgbClr val="252525"/>
                </a:solidFill>
                <a:latin typeface="Calibri"/>
                <a:cs typeface="Calibri"/>
              </a:rPr>
              <a:t>This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 will create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.git</a:t>
            </a:r>
            <a:r>
              <a:rPr sz="22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directory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z="22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current</a:t>
            </a:r>
            <a:r>
              <a:rPr sz="22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Calibri"/>
                <a:cs typeface="Calibri"/>
              </a:rPr>
              <a:t>directory. </a:t>
            </a:r>
            <a:r>
              <a:rPr sz="2200" spc="-4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br>
              <a:rPr lang="en-US" sz="2200" spc="-480" dirty="0">
                <a:solidFill>
                  <a:srgbClr val="252525"/>
                </a:solidFill>
                <a:latin typeface="Calibri"/>
                <a:cs typeface="Calibri"/>
              </a:rPr>
            </a:b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commit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directory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repo:</a:t>
            </a:r>
            <a:endParaRPr sz="2200" dirty="0">
              <a:latin typeface="Calibri"/>
              <a:cs typeface="Calibri"/>
            </a:endParaRPr>
          </a:p>
          <a:p>
            <a:pPr marL="695325">
              <a:spcBef>
                <a:spcPts val="345"/>
              </a:spcBef>
            </a:pP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2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add</a:t>
            </a:r>
            <a:r>
              <a:rPr sz="22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file1.java</a:t>
            </a:r>
            <a:endParaRPr sz="2200" dirty="0">
              <a:latin typeface="Consolas"/>
              <a:cs typeface="Consolas"/>
            </a:endParaRPr>
          </a:p>
          <a:p>
            <a:pPr marL="695325">
              <a:spcBef>
                <a:spcPts val="530"/>
              </a:spcBef>
            </a:pP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commit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–m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/>
                <a:cs typeface="Consolas"/>
              </a:rPr>
              <a:t>“initial project</a:t>
            </a:r>
            <a:r>
              <a:rPr sz="22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/>
                <a:cs typeface="Consolas"/>
              </a:rPr>
              <a:t>version</a:t>
            </a:r>
            <a:r>
              <a:rPr b="1" spc="-5" dirty="0">
                <a:solidFill>
                  <a:srgbClr val="404040"/>
                </a:solidFill>
                <a:latin typeface="Consolas"/>
                <a:cs typeface="Consolas"/>
              </a:rPr>
              <a:t>”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442" y="852167"/>
            <a:ext cx="415036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-5" dirty="0"/>
              <a:t> </a:t>
            </a:r>
            <a:r>
              <a:rPr spc="355" dirty="0"/>
              <a:t>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98880"/>
              </p:ext>
            </p:extLst>
          </p:nvPr>
        </p:nvGraphicFramePr>
        <p:xfrm>
          <a:off x="1465441" y="1524001"/>
          <a:ext cx="9601144" cy="3915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36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clone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i="1" spc="-5" dirty="0">
                          <a:latin typeface="Consolas"/>
                          <a:cs typeface="Consolas"/>
                        </a:rPr>
                        <a:t>url</a:t>
                      </a:r>
                      <a:r>
                        <a:rPr sz="1600" b="1" i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i="1" spc="-5" dirty="0">
                          <a:latin typeface="Consolas"/>
                          <a:cs typeface="Consolas"/>
                        </a:rPr>
                        <a:t>[dir]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6034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repository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add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i="1" spc="-5" dirty="0">
                          <a:latin typeface="Consolas"/>
                          <a:cs typeface="Consolas"/>
                        </a:rPr>
                        <a:t>files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127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4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adds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staging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area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79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commit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127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4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records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snapshot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staging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area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status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127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9575">
                        <a:lnSpc>
                          <a:spcPts val="216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view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your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files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working </a:t>
                      </a:r>
                      <a:r>
                        <a:rPr sz="16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directory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staging area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diff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6669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shows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diff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what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staged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modified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unstaged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31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help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i="1" spc="-5" dirty="0">
                          <a:latin typeface="Consolas"/>
                          <a:cs typeface="Consolas"/>
                        </a:rPr>
                        <a:t>[command]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27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info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particular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command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pull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27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3540">
                        <a:lnSpc>
                          <a:spcPts val="2160"/>
                        </a:lnSpc>
                        <a:spcBef>
                          <a:spcPts val="27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fetch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remote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repo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merge </a:t>
                      </a:r>
                      <a:r>
                        <a:rPr sz="1600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branch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86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27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8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new branches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remote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repository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92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785495" algn="l"/>
                        </a:tabLst>
                      </a:pPr>
                      <a:r>
                        <a:rPr sz="16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others:	</a:t>
                      </a:r>
                      <a:r>
                        <a:rPr sz="16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init,</a:t>
                      </a:r>
                      <a:r>
                        <a:rPr sz="160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reset,</a:t>
                      </a:r>
                      <a:r>
                        <a:rPr sz="160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branch,</a:t>
                      </a:r>
                      <a:r>
                        <a:rPr sz="1600" spc="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checkout,</a:t>
                      </a:r>
                      <a:r>
                        <a:rPr sz="1600" spc="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merge,</a:t>
                      </a:r>
                      <a:r>
                        <a:rPr sz="160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log,</a:t>
                      </a:r>
                      <a:r>
                        <a:rPr sz="1600" spc="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tag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302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825" y="802954"/>
            <a:ext cx="48348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0" dirty="0"/>
              <a:t>Committing</a:t>
            </a:r>
            <a:r>
              <a:rPr spc="10" dirty="0"/>
              <a:t> </a:t>
            </a:r>
            <a:r>
              <a:rPr spc="215"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9908" y="1601939"/>
            <a:ext cx="11172092" cy="4255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spcBef>
                <a:spcPts val="10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 first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time we ask 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tracked, </a:t>
            </a:r>
            <a:r>
              <a:rPr sz="2000" i="1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every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time before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b="1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commit</a:t>
            </a:r>
            <a:r>
              <a:rPr sz="2000" b="1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file</a:t>
            </a:r>
            <a:r>
              <a:rPr sz="20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we must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add it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staging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area:</a:t>
            </a:r>
            <a:endParaRPr sz="2000" dirty="0">
              <a:latin typeface="Calibri"/>
              <a:cs typeface="Calibri"/>
            </a:endParaRPr>
          </a:p>
          <a:p>
            <a:pPr marL="469900" lvl="1">
              <a:spcBef>
                <a:spcPts val="560"/>
              </a:spcBef>
            </a:pP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 git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 add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README.txt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hello.java</a:t>
            </a:r>
            <a:endParaRPr sz="1600" dirty="0">
              <a:latin typeface="Consolas"/>
              <a:cs typeface="Consolas"/>
            </a:endParaRPr>
          </a:p>
          <a:p>
            <a:pPr marL="469900" marR="52069" lvl="1">
              <a:spcBef>
                <a:spcPts val="545"/>
              </a:spcBef>
            </a:pP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This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takes</a:t>
            </a:r>
            <a:r>
              <a:rPr sz="1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snapshot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these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files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at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this</a:t>
            </a:r>
            <a:r>
              <a:rPr sz="1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point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time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adds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it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16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staging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area.</a:t>
            </a:r>
            <a:endParaRPr sz="1600" dirty="0">
              <a:latin typeface="Calibri"/>
              <a:cs typeface="Calibri"/>
            </a:endParaRPr>
          </a:p>
          <a:p>
            <a:pPr marL="469900" lvl="1">
              <a:spcBef>
                <a:spcPts val="560"/>
              </a:spcBef>
            </a:pPr>
            <a:r>
              <a:rPr lang="en-US" altLang="ko-Kore-KR" sz="1600" b="1" spc="-5" dirty="0">
                <a:solidFill>
                  <a:srgbClr val="404040"/>
                </a:solidFill>
                <a:latin typeface="Consolas"/>
                <a:cs typeface="Consolas"/>
              </a:rPr>
              <a:t>$ vim .ignore</a:t>
            </a:r>
            <a:br>
              <a:rPr lang="en-US" altLang="ko-Kore-KR" sz="1600" b="1" spc="-5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ore-KR" sz="1600" b="1" spc="-5" dirty="0">
                <a:solidFill>
                  <a:srgbClr val="404040"/>
                </a:solidFill>
                <a:latin typeface="Consolas"/>
                <a:cs typeface="Consolas"/>
              </a:rPr>
              <a:t>This will make the file as untrack</a:t>
            </a:r>
            <a:endParaRPr lang="en-US" altLang="ko-Kore-KR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2000" dirty="0">
              <a:latin typeface="Calibri"/>
              <a:cs typeface="Calibri"/>
            </a:endParaRPr>
          </a:p>
          <a:p>
            <a:pPr marL="243840" indent="-231775">
              <a:spcBef>
                <a:spcPts val="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move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staged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into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we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commit: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560"/>
              </a:spcBef>
            </a:pPr>
            <a:r>
              <a:rPr lang="en-US" sz="2000" b="1" spc="-5" dirty="0">
                <a:solidFill>
                  <a:srgbClr val="404040"/>
                </a:solidFill>
                <a:latin typeface="Consolas"/>
                <a:cs typeface="Consolas"/>
              </a:rPr>
              <a:t>	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 git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 commit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 –m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“Fixing bug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#22”</a:t>
            </a:r>
            <a:endParaRPr sz="1600" dirty="0">
              <a:latin typeface="Consolas"/>
              <a:cs typeface="Consolas"/>
            </a:endParaRPr>
          </a:p>
          <a:p>
            <a:pPr marL="405765"/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Note: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unstage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a change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committed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it:</a:t>
            </a:r>
            <a:endParaRPr lang="en-US" sz="1600" b="1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405765">
              <a:spcBef>
                <a:spcPts val="490"/>
              </a:spcBef>
              <a:tabLst>
                <a:tab pos="2921000" algn="l"/>
                <a:tab pos="3478529" algn="l"/>
              </a:tabLst>
            </a:pP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reset</a:t>
            </a:r>
            <a:r>
              <a:rPr sz="16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HEAD	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--	</a:t>
            </a:r>
            <a:r>
              <a:rPr sz="1600" b="1" i="1" dirty="0">
                <a:solidFill>
                  <a:srgbClr val="404040"/>
                </a:solidFill>
                <a:latin typeface="Consolas"/>
                <a:cs typeface="Consolas"/>
              </a:rPr>
              <a:t>filename</a:t>
            </a:r>
            <a:endParaRPr sz="1600" dirty="0">
              <a:latin typeface="Consolas"/>
              <a:cs typeface="Consolas"/>
            </a:endParaRPr>
          </a:p>
          <a:p>
            <a:pPr marL="405765">
              <a:spcBef>
                <a:spcPts val="470"/>
              </a:spcBef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Note: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unmodify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modified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file:</a:t>
            </a:r>
            <a:endParaRPr sz="1600" dirty="0">
              <a:latin typeface="Calibri"/>
              <a:cs typeface="Calibri"/>
            </a:endParaRPr>
          </a:p>
          <a:p>
            <a:pPr marL="405765">
              <a:spcBef>
                <a:spcPts val="495"/>
              </a:spcBef>
              <a:tabLst>
                <a:tab pos="2641600" algn="l"/>
                <a:tab pos="3201035" algn="l"/>
              </a:tabLst>
            </a:pP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checkout	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--	</a:t>
            </a:r>
            <a:r>
              <a:rPr sz="1600" b="1" i="1" spc="-5" dirty="0">
                <a:solidFill>
                  <a:srgbClr val="404040"/>
                </a:solidFill>
                <a:latin typeface="Consolas"/>
                <a:cs typeface="Consolas"/>
              </a:rPr>
              <a:t>filename</a:t>
            </a:r>
            <a:endParaRPr lang="ko-Kore-KR" altLang="en-US" sz="1600" dirty="0">
              <a:latin typeface="Consolas"/>
              <a:cs typeface="Consolas"/>
            </a:endParaRPr>
          </a:p>
          <a:p>
            <a:pPr marL="12700"/>
            <a:r>
              <a:rPr lang="en-US" sz="1600" b="1" dirty="0">
                <a:solidFill>
                  <a:srgbClr val="252525"/>
                </a:solidFill>
                <a:latin typeface="Calibri"/>
                <a:cs typeface="Calibri"/>
              </a:rPr>
              <a:t>       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Note: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These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commands are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just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acting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on </a:t>
            </a:r>
            <a:r>
              <a:rPr sz="1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your</a:t>
            </a:r>
            <a:r>
              <a:rPr sz="1600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local</a:t>
            </a:r>
            <a:r>
              <a:rPr sz="1600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version</a:t>
            </a:r>
            <a:r>
              <a:rPr sz="1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of</a:t>
            </a:r>
            <a:r>
              <a:rPr sz="1600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repo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4" y="927908"/>
            <a:ext cx="431863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Status</a:t>
            </a:r>
            <a:r>
              <a:rPr spc="30" dirty="0"/>
              <a:t> </a:t>
            </a:r>
            <a:r>
              <a:rPr spc="300" dirty="0"/>
              <a:t>and</a:t>
            </a:r>
            <a:r>
              <a:rPr spc="15" dirty="0"/>
              <a:t> </a:t>
            </a:r>
            <a:r>
              <a:rPr spc="295" dirty="0"/>
              <a:t>Diff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6391" y="1561961"/>
            <a:ext cx="9704166" cy="4834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spcBef>
                <a:spcPts val="10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view the </a:t>
            </a:r>
            <a:r>
              <a:rPr sz="2400" b="1" spc="-5" dirty="0">
                <a:latin typeface="Calibri"/>
                <a:cs typeface="Calibri"/>
              </a:rPr>
              <a:t>status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dirty="0">
                <a:latin typeface="Calibri"/>
                <a:cs typeface="Calibri"/>
              </a:rPr>
              <a:t>in the working </a:t>
            </a:r>
            <a:r>
              <a:rPr sz="2400" spc="-5" dirty="0">
                <a:latin typeface="Calibri"/>
                <a:cs typeface="Calibri"/>
              </a:rPr>
              <a:t>directory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staging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area:</a:t>
            </a:r>
          </a:p>
          <a:p>
            <a:pPr marL="469900" lvl="1">
              <a:spcBef>
                <a:spcPts val="590"/>
              </a:spcBef>
              <a:tabLst>
                <a:tab pos="3441700" algn="l"/>
              </a:tabLst>
            </a:pP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b="1" spc="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status	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endParaRPr dirty="0">
              <a:latin typeface="Calibri"/>
              <a:cs typeface="Calibri"/>
            </a:endParaRPr>
          </a:p>
          <a:p>
            <a:pPr marL="469900" lvl="1">
              <a:spcBef>
                <a:spcPts val="590"/>
              </a:spcBef>
            </a:pP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b="1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status</a:t>
            </a:r>
            <a:r>
              <a:rPr b="1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–s</a:t>
            </a:r>
            <a:r>
              <a:rPr lang="en-US" b="1" dirty="0">
                <a:solidFill>
                  <a:srgbClr val="404040"/>
                </a:solidFill>
                <a:latin typeface="Consolas"/>
                <a:cs typeface="Consolas"/>
              </a:rPr>
              <a:t>  </a:t>
            </a:r>
            <a:r>
              <a:rPr b="1" spc="-5" dirty="0">
                <a:solidFill>
                  <a:srgbClr val="404040"/>
                </a:solidFill>
                <a:latin typeface="Consolas"/>
                <a:cs typeface="Consolas"/>
              </a:rPr>
              <a:t>(-s</a:t>
            </a:r>
            <a:r>
              <a:rPr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pc="-5" dirty="0">
                <a:latin typeface="Calibri"/>
                <a:cs typeface="Calibri"/>
              </a:rPr>
              <a:t>shows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short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one</a:t>
            </a:r>
            <a:r>
              <a:rPr dirty="0">
                <a:latin typeface="Calibri"/>
                <a:cs typeface="Calibri"/>
              </a:rPr>
              <a:t> line</a:t>
            </a:r>
            <a:r>
              <a:rPr spc="-5" dirty="0">
                <a:latin typeface="Calibri"/>
                <a:cs typeface="Calibri"/>
              </a:rPr>
              <a:t> version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similar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 err="1">
                <a:latin typeface="Calibri"/>
                <a:cs typeface="Calibri"/>
              </a:rPr>
              <a:t>svn</a:t>
            </a:r>
            <a:r>
              <a:rPr spc="-5" dirty="0">
                <a:latin typeface="Calibri"/>
                <a:cs typeface="Calibri"/>
              </a:rPr>
              <a:t>)</a:t>
            </a:r>
            <a:endParaRPr lang="en-US" spc="-5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3250" dirty="0">
              <a:latin typeface="Calibri"/>
              <a:cs typeface="Calibri"/>
            </a:endParaRPr>
          </a:p>
          <a:p>
            <a:pPr marL="243840" indent="-231775">
              <a:buClr>
                <a:srgbClr val="BC0900"/>
              </a:buClr>
              <a:buFontTx/>
              <a:buChar char="•"/>
              <a:tabLst>
                <a:tab pos="244475" algn="l"/>
              </a:tabLst>
            </a:pPr>
            <a:r>
              <a:rPr lang="en-US" sz="2400" spc="-5" dirty="0">
                <a:latin typeface="Calibri"/>
                <a:cs typeface="Calibri"/>
              </a:rPr>
              <a:t>diff information </a:t>
            </a:r>
            <a:br>
              <a:rPr lang="en-US" sz="2400" spc="-5" dirty="0">
                <a:latin typeface="Calibri"/>
                <a:cs typeface="Calibri"/>
              </a:rPr>
            </a:b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lang="en-US" altLang="ko-Kore-KR" b="1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lang="en-US" altLang="ko-Kore-KR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diff</a:t>
            </a:r>
            <a: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# Working Directory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와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Staging Area 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사이의 차이</a:t>
            </a:r>
            <a:endParaRPr lang="en-US" altLang="ko-KR" sz="16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243840" indent="-231775">
              <a:buClr>
                <a:srgbClr val="BC0900"/>
              </a:buClr>
              <a:buFontTx/>
              <a:buChar char="•"/>
              <a:tabLst>
                <a:tab pos="244475" algn="l"/>
              </a:tabLst>
            </a:pPr>
            <a:endParaRPr lang="en-US" altLang="ko-KR" sz="16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469265" lvl="1">
              <a:buClr>
                <a:srgbClr val="BC0900"/>
              </a:buClr>
              <a:tabLst>
                <a:tab pos="244475" algn="l"/>
              </a:tabLst>
            </a:pP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--- a/count-</a:t>
            </a:r>
            <a:r>
              <a:rPr lang="en-US" altLang="ko-KR" sz="1600" b="1" dirty="0" err="1">
                <a:solidFill>
                  <a:srgbClr val="00B050"/>
                </a:solidFill>
                <a:latin typeface="Consolas"/>
                <a:cs typeface="Consolas"/>
              </a:rPr>
              <a:t>line.py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 	</a:t>
            </a:r>
            <a:r>
              <a:rPr lang="ko-KR" altLang="en-US" sz="1600" b="1" dirty="0" err="1">
                <a:solidFill>
                  <a:srgbClr val="00B050"/>
                </a:solidFill>
                <a:latin typeface="Consolas"/>
                <a:cs typeface="Consolas"/>
              </a:rPr>
              <a:t>변경전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파일 </a:t>
            </a:r>
            <a:endParaRPr lang="en-US" altLang="ko-KR" sz="16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469265" lvl="1">
              <a:buClr>
                <a:srgbClr val="BC0900"/>
              </a:buClr>
              <a:tabLst>
                <a:tab pos="244475" algn="l"/>
              </a:tabLst>
            </a:pP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+++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b/count-</a:t>
            </a:r>
            <a:r>
              <a:rPr lang="en-US" altLang="ko-KR" sz="1600" b="1" dirty="0" err="1">
                <a:solidFill>
                  <a:srgbClr val="00B050"/>
                </a:solidFill>
                <a:latin typeface="Consolas"/>
                <a:cs typeface="Consolas"/>
              </a:rPr>
              <a:t>line.py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 	</a:t>
            </a:r>
            <a:r>
              <a:rPr lang="ko-KR" altLang="en-US" sz="1600" b="1" dirty="0" err="1">
                <a:solidFill>
                  <a:srgbClr val="00B050"/>
                </a:solidFill>
                <a:latin typeface="Consolas"/>
                <a:cs typeface="Consolas"/>
              </a:rPr>
              <a:t>변경후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파일</a:t>
            </a:r>
            <a:endParaRPr lang="en-US" altLang="ko-KR" sz="16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469265" lvl="1">
              <a:buClr>
                <a:srgbClr val="BC0900"/>
              </a:buClr>
              <a:tabLst>
                <a:tab pos="244475" algn="l"/>
              </a:tabLst>
            </a:pPr>
            <a:endParaRPr lang="en-US" altLang="ko-KR" sz="16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469265" lvl="1">
              <a:buClr>
                <a:srgbClr val="BC0900"/>
              </a:buClr>
              <a:tabLst>
                <a:tab pos="244475" algn="l"/>
              </a:tabLst>
            </a:pP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-7,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3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//7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번째 포함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3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라인은 </a:t>
            </a:r>
            <a:r>
              <a:rPr lang="ko-KR" altLang="en-US" sz="1600" b="1" dirty="0" err="1">
                <a:solidFill>
                  <a:srgbClr val="00B050"/>
                </a:solidFill>
                <a:latin typeface="Consolas"/>
                <a:cs typeface="Consolas"/>
              </a:rPr>
              <a:t>변경전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파일</a:t>
            </a:r>
            <a:endParaRPr lang="en-US" altLang="ko-KR" sz="16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469265" lvl="1">
              <a:buClr>
                <a:srgbClr val="BC0900"/>
              </a:buClr>
              <a:tabLst>
                <a:tab pos="244475" algn="l"/>
              </a:tabLst>
            </a:pP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+7,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4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//7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번째 포함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4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라인에서 </a:t>
            </a:r>
            <a:r>
              <a:rPr lang="ko-KR" altLang="en-US" sz="1600" b="1" dirty="0" err="1">
                <a:solidFill>
                  <a:srgbClr val="00B050"/>
                </a:solidFill>
                <a:latin typeface="Consolas"/>
                <a:cs typeface="Consolas"/>
              </a:rPr>
              <a:t>부터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변경 됨 </a:t>
            </a:r>
            <a:br>
              <a:rPr lang="ko-KR" altLang="en-US" sz="1600" b="1" dirty="0">
                <a:solidFill>
                  <a:srgbClr val="404040"/>
                </a:solidFill>
                <a:latin typeface="Consolas"/>
                <a:cs typeface="Consolas"/>
              </a:rPr>
            </a:br>
            <a:br>
              <a:rPr lang="ko-KR" altLang="en-US" sz="1600" b="1" dirty="0">
                <a:solidFill>
                  <a:srgbClr val="404040"/>
                </a:solidFill>
                <a:latin typeface="Consolas"/>
                <a:cs typeface="Consolas"/>
              </a:rPr>
            </a:br>
            <a:endParaRPr lang="en-US" sz="2400" spc="-5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200" dirty="0">
              <a:latin typeface="Consolas"/>
              <a:cs typeface="Consola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52456-3EE2-6166-7263-57319530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32" y="3439829"/>
            <a:ext cx="4681375" cy="206467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B267B17-7C36-645D-AB09-2DABC6AE4A51}"/>
              </a:ext>
            </a:extLst>
          </p:cNvPr>
          <p:cNvCxnSpPr>
            <a:cxnSpLocks/>
          </p:cNvCxnSpPr>
          <p:nvPr/>
        </p:nvCxnSpPr>
        <p:spPr>
          <a:xfrm>
            <a:off x="7284232" y="4602793"/>
            <a:ext cx="1064121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73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4" y="927908"/>
            <a:ext cx="431863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Status</a:t>
            </a:r>
            <a:r>
              <a:rPr spc="30" dirty="0"/>
              <a:t> </a:t>
            </a:r>
            <a:r>
              <a:rPr spc="300" dirty="0"/>
              <a:t>and</a:t>
            </a:r>
            <a:r>
              <a:rPr spc="15" dirty="0"/>
              <a:t> </a:t>
            </a:r>
            <a:r>
              <a:rPr spc="295" dirty="0"/>
              <a:t>Diff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6391" y="1561961"/>
            <a:ext cx="9704166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lang="en-US" sz="2400" spc="-5" dirty="0">
                <a:latin typeface="Calibri"/>
                <a:cs typeface="Calibri"/>
              </a:rPr>
              <a:t>diff information </a:t>
            </a:r>
          </a:p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unstaged:</a:t>
            </a:r>
            <a:endParaRPr sz="2400" dirty="0">
              <a:latin typeface="Calibri"/>
              <a:cs typeface="Calibri"/>
            </a:endParaRPr>
          </a:p>
          <a:p>
            <a:pPr marL="469900" lvl="1">
              <a:spcBef>
                <a:spcPts val="605"/>
              </a:spcBef>
            </a:pP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b="1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diff</a:t>
            </a:r>
            <a:r>
              <a:rPr lang="ko-KR" altLang="en-US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#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Working Directory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와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Staging Area 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사이의 차이</a:t>
            </a:r>
            <a:br>
              <a:rPr lang="en-US" altLang="ko-KR" sz="1600" b="1" dirty="0">
                <a:solidFill>
                  <a:srgbClr val="404040"/>
                </a:solidFill>
                <a:latin typeface="Consolas"/>
                <a:cs typeface="Consolas"/>
              </a:rPr>
            </a:br>
            <a:br>
              <a:rPr lang="en-US" altLang="ko-KR" sz="1600" b="1" dirty="0">
                <a:solidFill>
                  <a:srgbClr val="404040"/>
                </a:solidFill>
                <a:latin typeface="Consolas"/>
                <a:cs typeface="Consolas"/>
              </a:rPr>
            </a:br>
            <a:b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lang="ko-KR" altLang="en-US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  <a:t>git diff HEAD </a:t>
            </a:r>
            <a:b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#Working Director and Staging 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을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Repository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/>
                <a:cs typeface="Consolas"/>
              </a:rPr>
              <a:t>HEAD commit</a:t>
            </a:r>
            <a:r>
              <a:rPr lang="ko-KR" altLang="en-US" sz="1600" b="1" dirty="0">
                <a:solidFill>
                  <a:srgbClr val="00B050"/>
                </a:solidFill>
                <a:latin typeface="Consolas"/>
                <a:cs typeface="Consolas"/>
              </a:rPr>
              <a:t>에 대한 차이 </a:t>
            </a:r>
            <a:endParaRPr sz="1600" dirty="0">
              <a:solidFill>
                <a:srgbClr val="00B050"/>
              </a:solidFill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3200" dirty="0">
              <a:latin typeface="Consolas"/>
              <a:cs typeface="Consola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1DD94-02AE-37CA-10EB-38047794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21" y="1572820"/>
            <a:ext cx="2888491" cy="1377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99EF95-7081-A7B6-2D20-17DC264C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21" y="3218665"/>
            <a:ext cx="2888491" cy="1377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E7BDC-37DD-1060-1DA3-25FABA269158}"/>
              </a:ext>
            </a:extLst>
          </p:cNvPr>
          <p:cNvSpPr txBox="1"/>
          <p:nvPr/>
        </p:nvSpPr>
        <p:spPr>
          <a:xfrm>
            <a:off x="1028700" y="5432363"/>
            <a:ext cx="37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출처</a:t>
            </a:r>
            <a:r>
              <a:rPr lang="ko-KR" altLang="en-US" dirty="0"/>
              <a:t> </a:t>
            </a:r>
            <a:r>
              <a:rPr lang="ko-Kore-KR" altLang="en-US" dirty="0"/>
              <a:t>https://kotlinworld.com/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4" y="927908"/>
            <a:ext cx="431863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Status</a:t>
            </a:r>
            <a:r>
              <a:rPr spc="30" dirty="0"/>
              <a:t> </a:t>
            </a:r>
            <a:r>
              <a:rPr spc="300" dirty="0"/>
              <a:t>and</a:t>
            </a:r>
            <a:r>
              <a:rPr spc="15" dirty="0"/>
              <a:t> </a:t>
            </a:r>
            <a:r>
              <a:rPr spc="295" dirty="0"/>
              <a:t>Diff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74" y="1589857"/>
            <a:ext cx="9704166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unstaged:</a:t>
            </a:r>
            <a:endParaRPr sz="2400" dirty="0">
              <a:latin typeface="Calibri"/>
              <a:cs typeface="Calibri"/>
            </a:endParaRPr>
          </a:p>
          <a:p>
            <a:pPr marL="469900" lvl="1">
              <a:spcBef>
                <a:spcPts val="605"/>
              </a:spcBef>
            </a:pP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b="1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diff</a:t>
            </a:r>
            <a:r>
              <a:rPr lang="ko-KR" altLang="en-US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  <a:t>--staged </a:t>
            </a:r>
            <a:br>
              <a:rPr lang="en-US" altLang="ko-KR" b="1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R" b="1" dirty="0">
                <a:solidFill>
                  <a:srgbClr val="00B050"/>
                </a:solidFill>
                <a:latin typeface="Consolas"/>
                <a:cs typeface="Consolas"/>
              </a:rPr>
              <a:t>#</a:t>
            </a:r>
            <a:r>
              <a:rPr lang="ko-KR" altLang="en-US" b="1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Consolas"/>
                <a:cs typeface="Consolas"/>
              </a:rPr>
              <a:t>Staging Area</a:t>
            </a:r>
            <a:r>
              <a:rPr lang="ko-KR" altLang="en-US" b="1" dirty="0">
                <a:solidFill>
                  <a:srgbClr val="00B050"/>
                </a:solidFill>
                <a:latin typeface="Consolas"/>
                <a:cs typeface="Consolas"/>
              </a:rPr>
              <a:t>와 </a:t>
            </a:r>
            <a:r>
              <a:rPr lang="en-US" altLang="ko-KR" b="1" dirty="0">
                <a:solidFill>
                  <a:srgbClr val="00B050"/>
                </a:solidFill>
                <a:latin typeface="Consolas"/>
                <a:cs typeface="Consolas"/>
              </a:rPr>
              <a:t>Repository</a:t>
            </a:r>
            <a:r>
              <a:rPr lang="ko-KR" altLang="en-US" b="1" dirty="0">
                <a:solidFill>
                  <a:srgbClr val="00B050"/>
                </a:solidFill>
                <a:latin typeface="Consolas"/>
                <a:cs typeface="Consolas"/>
              </a:rPr>
              <a:t>사이의 차이 </a:t>
            </a:r>
            <a:endParaRPr dirty="0">
              <a:solidFill>
                <a:srgbClr val="00B050"/>
              </a:solidFill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lang="en-US" sz="3200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3200" dirty="0">
              <a:latin typeface="Consolas"/>
              <a:cs typeface="Consolas"/>
            </a:endParaRPr>
          </a:p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other </a:t>
            </a:r>
            <a:r>
              <a:rPr sz="2400" spc="-5" dirty="0">
                <a:latin typeface="Calibri"/>
                <a:cs typeface="Calibri"/>
              </a:rPr>
              <a:t>changes:</a:t>
            </a:r>
            <a:endParaRPr sz="2400" dirty="0">
              <a:latin typeface="Calibri"/>
              <a:cs typeface="Calibri"/>
            </a:endParaRPr>
          </a:p>
          <a:p>
            <a:pPr marL="469900" lvl="1">
              <a:spcBef>
                <a:spcPts val="605"/>
              </a:spcBef>
            </a:pP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lang="en-US" altLang="ko-Kore-KR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lang="en-US" altLang="ko-Kore-KR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diff</a:t>
            </a:r>
            <a:r>
              <a:rPr lang="en-US" altLang="ko-Kore-KR" b="1" spc="-10" dirty="0">
                <a:solidFill>
                  <a:srgbClr val="404040"/>
                </a:solidFill>
                <a:latin typeface="Consolas"/>
                <a:cs typeface="Consolas"/>
              </a:rPr>
              <a:t> [option] [file name] </a:t>
            </a:r>
            <a:br>
              <a:rPr lang="en-US" altLang="ko-Kore-KR" b="1" spc="-10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ore-KR" b="1" spc="-10" dirty="0">
                <a:solidFill>
                  <a:srgbClr val="00B050"/>
                </a:solidFill>
                <a:latin typeface="Consolas"/>
                <a:cs typeface="Consolas"/>
              </a:rPr>
              <a:t>//ex git diff --staged filename</a:t>
            </a:r>
            <a:b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lang="en-US" altLang="ko-Kore-KR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lang="en-US" altLang="ko-Kore-KR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dirty="0">
                <a:solidFill>
                  <a:srgbClr val="404040"/>
                </a:solidFill>
                <a:latin typeface="Consolas"/>
                <a:cs typeface="Consolas"/>
              </a:rPr>
              <a:t>diff</a:t>
            </a:r>
            <a:r>
              <a:rPr lang="en-US" altLang="ko-Kore-KR" b="1" spc="-10" dirty="0">
                <a:solidFill>
                  <a:srgbClr val="404040"/>
                </a:solidFill>
                <a:latin typeface="Consolas"/>
                <a:cs typeface="Consolas"/>
              </a:rPr>
              <a:t> [branch1]..[branch2] </a:t>
            </a:r>
            <a:br>
              <a:rPr lang="en-US" altLang="ko-Kore-KR" b="1" spc="-10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ore-KR" b="1" spc="-10" dirty="0">
                <a:solidFill>
                  <a:srgbClr val="00B050"/>
                </a:solidFill>
                <a:latin typeface="Consolas"/>
                <a:cs typeface="Consolas"/>
              </a:rPr>
              <a:t>//branch</a:t>
            </a:r>
            <a:r>
              <a:rPr lang="ko-KR" altLang="en-US" b="1" spc="-10" dirty="0">
                <a:solidFill>
                  <a:srgbClr val="00B050"/>
                </a:solidFill>
                <a:latin typeface="Consolas"/>
                <a:cs typeface="Consolas"/>
              </a:rPr>
              <a:t>간 비교</a:t>
            </a:r>
            <a:br>
              <a:rPr lang="en-US" b="1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diff</a:t>
            </a:r>
            <a:r>
              <a:rPr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b="1" spc="-10" dirty="0">
                <a:solidFill>
                  <a:srgbClr val="404040"/>
                </a:solidFill>
                <a:latin typeface="Consolas"/>
                <a:cs typeface="Consolas"/>
              </a:rPr>
              <a:t>[commit1 hash]..[commit2 hash]</a:t>
            </a:r>
            <a:r>
              <a:rPr lang="ko-KR" altLang="en-US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br>
              <a:rPr lang="en-US" altLang="ko-KR" b="1" spc="-10" dirty="0">
                <a:solidFill>
                  <a:srgbClr val="404040"/>
                </a:solidFill>
                <a:latin typeface="Consolas"/>
                <a:cs typeface="Consolas"/>
              </a:rPr>
            </a:br>
            <a:r>
              <a:rPr lang="en-US" altLang="ko-KR" b="1" spc="-10" dirty="0">
                <a:solidFill>
                  <a:srgbClr val="00B050"/>
                </a:solidFill>
                <a:latin typeface="Consolas"/>
                <a:cs typeface="Consolas"/>
              </a:rPr>
              <a:t>//commit</a:t>
            </a:r>
            <a:r>
              <a:rPr lang="ko-KR" altLang="en-US" b="1" spc="-10" dirty="0">
                <a:solidFill>
                  <a:srgbClr val="00B050"/>
                </a:solidFill>
                <a:latin typeface="Consolas"/>
                <a:cs typeface="Consolas"/>
              </a:rPr>
              <a:t>간 비교</a:t>
            </a:r>
            <a:endParaRPr lang="en-US" altLang="ko-KR" b="1" spc="-10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469900" lvl="1">
              <a:spcBef>
                <a:spcPts val="605"/>
              </a:spcBef>
            </a:pPr>
            <a:r>
              <a:rPr lang="en-US" altLang="ko-KR" sz="2000" b="1" spc="-10" dirty="0">
                <a:solidFill>
                  <a:srgbClr val="C00000"/>
                </a:solidFill>
                <a:latin typeface="Consolas"/>
                <a:cs typeface="Consolas"/>
              </a:rPr>
              <a:t>※ </a:t>
            </a:r>
            <a:r>
              <a:rPr lang="en-US" sz="2000" b="1" spc="-10" dirty="0">
                <a:solidFill>
                  <a:srgbClr val="C00000"/>
                </a:solidFill>
                <a:latin typeface="Consolas"/>
                <a:cs typeface="Consolas"/>
              </a:rPr>
              <a:t>Hash code	</a:t>
            </a:r>
            <a:r>
              <a:rPr lang="ko-KR" altLang="en-US" sz="2000" b="1" spc="-10" dirty="0">
                <a:solidFill>
                  <a:srgbClr val="C00000"/>
                </a:solidFill>
                <a:latin typeface="Consolas"/>
                <a:cs typeface="Consolas"/>
              </a:rPr>
              <a:t>는 </a:t>
            </a:r>
            <a:r>
              <a:rPr lang="en-US" altLang="ko-KR" sz="2000" b="1" spc="-10" dirty="0">
                <a:solidFill>
                  <a:srgbClr val="C00000"/>
                </a:solidFill>
                <a:latin typeface="Consolas"/>
                <a:cs typeface="Consolas"/>
              </a:rPr>
              <a:t>git log --</a:t>
            </a:r>
            <a:r>
              <a:rPr lang="en-US" altLang="ko-KR" sz="2000" b="1" spc="-10" dirty="0" err="1">
                <a:solidFill>
                  <a:srgbClr val="C00000"/>
                </a:solidFill>
                <a:latin typeface="Consolas"/>
                <a:cs typeface="Consolas"/>
              </a:rPr>
              <a:t>oneline</a:t>
            </a:r>
            <a:r>
              <a:rPr lang="ko-KR" altLang="en-US" sz="2000" b="1" spc="-10" dirty="0">
                <a:solidFill>
                  <a:srgbClr val="C00000"/>
                </a:solidFill>
                <a:latin typeface="Consolas"/>
                <a:cs typeface="Consolas"/>
              </a:rPr>
              <a:t> 을 통해 얻을 수 있음 </a:t>
            </a:r>
            <a:endParaRPr sz="2000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8A710C-A9FF-BC24-F7EE-2ACA98A3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1357"/>
            <a:ext cx="4939536" cy="2478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C572E1-EBB7-DF60-5D87-9648ED43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68" y="4943507"/>
            <a:ext cx="3881063" cy="1050968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F2297BA-52D8-BB29-B6F3-3C91C78E716B}"/>
              </a:ext>
            </a:extLst>
          </p:cNvPr>
          <p:cNvSpPr/>
          <p:nvPr/>
        </p:nvSpPr>
        <p:spPr>
          <a:xfrm>
            <a:off x="8164287" y="4878190"/>
            <a:ext cx="636814" cy="122869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575A4-5FCB-4062-4E16-3CB30A8EF6C7}"/>
              </a:ext>
            </a:extLst>
          </p:cNvPr>
          <p:cNvSpPr txBox="1"/>
          <p:nvPr/>
        </p:nvSpPr>
        <p:spPr>
          <a:xfrm>
            <a:off x="6939644" y="4089671"/>
            <a:ext cx="37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출처</a:t>
            </a:r>
            <a:r>
              <a:rPr lang="ko-KR" altLang="en-US" dirty="0"/>
              <a:t> </a:t>
            </a:r>
            <a:r>
              <a:rPr lang="ko-Kore-KR" altLang="en-US" dirty="0"/>
              <a:t>https://kotlinworld.com/</a:t>
            </a:r>
          </a:p>
        </p:txBody>
      </p:sp>
    </p:spTree>
    <p:extLst>
      <p:ext uri="{BB962C8B-B14F-4D97-AF65-F5344CB8AC3E}">
        <p14:creationId xmlns:p14="http://schemas.microsoft.com/office/powerpoint/2010/main" val="136470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307A-4ED5-1770-DE9E-24E5987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" altLang="en-US" dirty="0"/>
              <a:t>개발</a:t>
            </a:r>
            <a:r>
              <a:rPr kumimoji="1" lang="ko-KR" altLang="en-US" dirty="0"/>
              <a:t> 환경 </a:t>
            </a:r>
            <a:r>
              <a:rPr kumimoji="1" lang="en-US" altLang="ko-KR" dirty="0"/>
              <a:t>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C2213-94CD-80CA-EE38-C2F6F26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28714"/>
            <a:ext cx="9603275" cy="3866643"/>
          </a:xfrm>
        </p:spPr>
        <p:txBody>
          <a:bodyPr/>
          <a:lstStyle/>
          <a:p>
            <a:r>
              <a:rPr kumimoji="1" lang="ko" altLang="en-US" dirty="0"/>
              <a:t>학습 목표</a:t>
            </a:r>
            <a:br>
              <a:rPr kumimoji="1" lang="en-US" altLang="ko-KR" dirty="0"/>
            </a:br>
            <a:r>
              <a:rPr kumimoji="1" lang="ko" altLang="ko-KR" dirty="0"/>
              <a:t>-</a:t>
            </a:r>
            <a:r>
              <a:rPr kumimoji="1" lang="ko" altLang="en-US" dirty="0"/>
              <a:t> </a:t>
            </a:r>
            <a:r>
              <a:rPr kumimoji="1" lang="ko" altLang="ko-KR" dirty="0"/>
              <a:t>Software </a:t>
            </a:r>
            <a:r>
              <a:rPr kumimoji="1" lang="ko" altLang="en-US" dirty="0"/>
              <a:t>개발 </a:t>
            </a:r>
            <a:r>
              <a:rPr kumimoji="1" lang="en-US" altLang="ko" dirty="0"/>
              <a:t>Tool</a:t>
            </a:r>
            <a:r>
              <a:rPr kumimoji="1" lang="ko-KR" altLang="en-US" dirty="0"/>
              <a:t>을 설치하고 다루는 방법을 소개</a:t>
            </a:r>
            <a:br>
              <a:rPr kumimoji="1" lang="en-US" altLang="ko-KR" dirty="0"/>
            </a:br>
            <a:r>
              <a:rPr kumimoji="1" lang="ko" altLang="ko-KR" dirty="0"/>
              <a:t>-</a:t>
            </a:r>
            <a:r>
              <a:rPr kumimoji="1" lang="ko" altLang="en-US" dirty="0"/>
              <a:t> </a:t>
            </a:r>
            <a:r>
              <a:rPr kumimoji="1" lang="en-US" altLang="ko" dirty="0"/>
              <a:t>IDE(Integrated Development Environments) </a:t>
            </a:r>
            <a:r>
              <a:rPr kumimoji="1" lang="ko-KR" altLang="en-US" dirty="0"/>
              <a:t>환경에서 개발 및 디버깅 방법 습득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가상환경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" altLang="en-US" dirty="0"/>
              <a:t>학습 내용</a:t>
            </a:r>
            <a:br>
              <a:rPr kumimoji="1" lang="en-US" altLang="ko-KR" dirty="0"/>
            </a:br>
            <a:r>
              <a:rPr kumimoji="1" lang="ko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 </a:t>
            </a:r>
            <a:r>
              <a:rPr kumimoji="1" lang="ko-KR" altLang="en-US" dirty="0"/>
              <a:t>설치 및 </a:t>
            </a:r>
            <a:r>
              <a:rPr kumimoji="1" lang="en-US" altLang="ko-KR" dirty="0"/>
              <a:t>Version Control 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아나콘다 환경 설치 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VSC </a:t>
            </a:r>
            <a:r>
              <a:rPr kumimoji="1" lang="ko-KR" altLang="en-US" dirty="0"/>
              <a:t>설치 및 사용방법</a:t>
            </a:r>
            <a:endParaRPr kumimoji="1" lang="ko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6EC6E-D39C-8B36-D5B3-D7A129EB7106}"/>
              </a:ext>
            </a:extLst>
          </p:cNvPr>
          <p:cNvSpPr txBox="1"/>
          <p:nvPr/>
        </p:nvSpPr>
        <p:spPr>
          <a:xfrm>
            <a:off x="1880181" y="5429497"/>
            <a:ext cx="9174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" altLang="en-US" dirty="0"/>
              <a:t>출처 </a:t>
            </a:r>
            <a:r>
              <a:rPr lang="ko" altLang="ko-KR" dirty="0"/>
              <a:t>:</a:t>
            </a:r>
            <a:r>
              <a:rPr lang="ko" altLang="en-US" dirty="0"/>
              <a:t> </a:t>
            </a:r>
            <a:r>
              <a:rPr lang="en-US" altLang="ko-Kore-KR" spc="-5" dirty="0">
                <a:solidFill>
                  <a:srgbClr val="252525"/>
                </a:solidFill>
                <a:latin typeface="Calibri"/>
                <a:cs typeface="Calibri"/>
                <a:hlinkClick r:id="rId2"/>
              </a:rPr>
              <a:t>http://git-scm.com/book/en/</a:t>
            </a:r>
            <a:br>
              <a:rPr lang="en-US" altLang="ko-Kore-KR" spc="-5" dirty="0">
                <a:solidFill>
                  <a:srgbClr val="252525"/>
                </a:solidFill>
                <a:latin typeface="Calibri"/>
                <a:cs typeface="Calibri"/>
              </a:rPr>
            </a:br>
            <a:r>
              <a:rPr lang="en-US" altLang="ko" dirty="0"/>
              <a:t>          </a:t>
            </a:r>
            <a:r>
              <a:rPr lang="en-US" altLang="ko-Kore-KR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http://www.cs.washington.edu/390a/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37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905" y="871386"/>
            <a:ext cx="37242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0" dirty="0"/>
              <a:t>Viewing</a:t>
            </a:r>
            <a:r>
              <a:rPr spc="-35" dirty="0"/>
              <a:t> </a:t>
            </a:r>
            <a:r>
              <a:rPr spc="430" dirty="0"/>
              <a:t>logs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27955" y="2116728"/>
            <a:ext cx="10642014" cy="3185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spcBef>
                <a:spcPts val="100"/>
              </a:spcBef>
              <a:buClr>
                <a:srgbClr val="BC0900"/>
              </a:buClr>
              <a:buFont typeface="Consolas"/>
              <a:buChar char="•"/>
              <a:tabLst>
                <a:tab pos="244475" algn="l"/>
                <a:tab pos="3478529" algn="l"/>
              </a:tabLst>
            </a:pPr>
            <a:r>
              <a:rPr lang="en-US" altLang="ko-Kore-KR" sz="2000" spc="-5" dirty="0">
                <a:solidFill>
                  <a:srgbClr val="252525"/>
                </a:solidFill>
                <a:latin typeface="Calibri"/>
                <a:cs typeface="Calibri"/>
              </a:rPr>
              <a:t>To see </a:t>
            </a:r>
            <a:r>
              <a:rPr lang="en-US" altLang="ko-Kore-KR" sz="20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lang="en-US" altLang="ko-Kore-KR"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dirty="0">
                <a:solidFill>
                  <a:srgbClr val="252525"/>
                </a:solidFill>
                <a:latin typeface="Calibri"/>
                <a:cs typeface="Calibri"/>
              </a:rPr>
              <a:t>log</a:t>
            </a:r>
            <a:r>
              <a:rPr lang="en-US" altLang="ko-Kore-KR"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lang="en-US" altLang="ko-Kore-KR"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dirty="0">
                <a:solidFill>
                  <a:srgbClr val="252525"/>
                </a:solidFill>
                <a:latin typeface="Calibri"/>
                <a:cs typeface="Calibri"/>
              </a:rPr>
              <a:t>all</a:t>
            </a:r>
            <a:r>
              <a:rPr lang="en-US" altLang="ko-Kore-KR"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lang="en-US" altLang="ko-Kore-KR"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lang="en-US" altLang="ko-Kore-KR"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dirty="0">
                <a:solidFill>
                  <a:srgbClr val="252525"/>
                </a:solidFill>
                <a:latin typeface="Calibri"/>
                <a:cs typeface="Calibri"/>
              </a:rPr>
              <a:t>your </a:t>
            </a:r>
            <a:r>
              <a:rPr lang="en-US" altLang="ko-Kore-KR" sz="2000" spc="-5" dirty="0">
                <a:solidFill>
                  <a:srgbClr val="252525"/>
                </a:solidFill>
                <a:latin typeface="Calibri"/>
                <a:cs typeface="Calibri"/>
              </a:rPr>
              <a:t>local</a:t>
            </a:r>
            <a:r>
              <a:rPr lang="en-US" altLang="ko-Kore-KR"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2000" spc="-5" dirty="0">
                <a:solidFill>
                  <a:srgbClr val="252525"/>
                </a:solidFill>
                <a:latin typeface="Calibri"/>
                <a:cs typeface="Calibri"/>
              </a:rPr>
              <a:t>repo:</a:t>
            </a:r>
            <a:endParaRPr lang="en-US" altLang="ko-Kore-KR" sz="2000" dirty="0">
              <a:latin typeface="Calibri"/>
              <a:cs typeface="Calibri"/>
            </a:endParaRPr>
          </a:p>
          <a:p>
            <a:pPr marL="469265" lvl="1">
              <a:spcBef>
                <a:spcPts val="100"/>
              </a:spcBef>
              <a:buClr>
                <a:srgbClr val="BC0900"/>
              </a:buClr>
              <a:tabLst>
                <a:tab pos="244475" algn="l"/>
                <a:tab pos="3478529" algn="l"/>
              </a:tabLst>
            </a:pPr>
            <a:r>
              <a:rPr lang="en-US" altLang="ko-Kore-KR" b="1" spc="-5" dirty="0">
                <a:solidFill>
                  <a:srgbClr val="404040"/>
                </a:solidFill>
                <a:latin typeface="Consolas"/>
                <a:cs typeface="Consolas"/>
              </a:rPr>
              <a:t>$git</a:t>
            </a:r>
            <a:r>
              <a:rPr lang="en-US" altLang="ko-Kore-KR" b="1" spc="-3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spc="-5" dirty="0">
                <a:solidFill>
                  <a:srgbClr val="404040"/>
                </a:solidFill>
                <a:latin typeface="Consolas"/>
                <a:cs typeface="Consolas"/>
              </a:rPr>
              <a:t>log or</a:t>
            </a:r>
            <a:endParaRPr lang="en-US" b="1" spc="-5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469265" lvl="1">
              <a:spcBef>
                <a:spcPts val="100"/>
              </a:spcBef>
              <a:buClr>
                <a:srgbClr val="BC0900"/>
              </a:buClr>
              <a:tabLst>
                <a:tab pos="244475" algn="l"/>
                <a:tab pos="3478529" algn="l"/>
              </a:tabLst>
            </a:pPr>
            <a:r>
              <a:rPr b="1" spc="-5" dirty="0">
                <a:solidFill>
                  <a:srgbClr val="404040"/>
                </a:solidFill>
                <a:latin typeface="Consolas"/>
                <a:cs typeface="Consolas"/>
              </a:rPr>
              <a:t>$git</a:t>
            </a:r>
            <a:r>
              <a:rPr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404040"/>
                </a:solidFill>
                <a:latin typeface="Consolas"/>
                <a:cs typeface="Consolas"/>
              </a:rPr>
              <a:t>log</a:t>
            </a:r>
            <a:r>
              <a:rPr b="1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b="1" spc="-5" dirty="0">
                <a:solidFill>
                  <a:srgbClr val="404040"/>
                </a:solidFill>
                <a:latin typeface="Consolas"/>
                <a:cs typeface="Consolas"/>
              </a:rPr>
              <a:t>--</a:t>
            </a:r>
            <a:r>
              <a:rPr b="1" spc="-5" dirty="0" err="1">
                <a:solidFill>
                  <a:srgbClr val="404040"/>
                </a:solidFill>
                <a:latin typeface="Consolas"/>
                <a:cs typeface="Consolas"/>
              </a:rPr>
              <a:t>oneline</a:t>
            </a:r>
            <a:r>
              <a:rPr lang="en-US" b="1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(to</a:t>
            </a:r>
            <a:r>
              <a:rPr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show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shorter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version)</a:t>
            </a:r>
            <a:endParaRPr dirty="0">
              <a:latin typeface="Calibri"/>
              <a:cs typeface="Calibri"/>
            </a:endParaRPr>
          </a:p>
          <a:p>
            <a:pPr marL="815340" marR="3671570" lvl="1">
              <a:spcBef>
                <a:spcPts val="153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1677b2d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Edited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 readme </a:t>
            </a:r>
            <a:r>
              <a:rPr sz="1600" spc="-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br>
              <a:rPr lang="en-US" sz="1600" spc="-484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258efa7 Added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line to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readme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0e52da7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lang="en-US" sz="1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commit</a:t>
            </a:r>
            <a:endParaRPr lang="en-US" sz="1600" dirty="0">
              <a:latin typeface="Calibri"/>
              <a:cs typeface="Calibri"/>
            </a:endParaRPr>
          </a:p>
          <a:p>
            <a:pPr marL="12065">
              <a:spcBef>
                <a:spcPts val="555"/>
              </a:spcBef>
              <a:buClr>
                <a:srgbClr val="BC0900"/>
              </a:buClr>
              <a:tabLst>
                <a:tab pos="244475" algn="l"/>
              </a:tabLst>
            </a:pPr>
            <a:r>
              <a:rPr lang="en-US" b="1" spc="-5" dirty="0">
                <a:solidFill>
                  <a:srgbClr val="404040"/>
                </a:solidFill>
                <a:latin typeface="Consolas"/>
                <a:cs typeface="Consolas"/>
              </a:rPr>
              <a:t>		$git </a:t>
            </a:r>
            <a:r>
              <a:rPr lang="en-US" b="1" dirty="0">
                <a:solidFill>
                  <a:srgbClr val="404040"/>
                </a:solidFill>
                <a:latin typeface="Consolas"/>
                <a:cs typeface="Consolas"/>
              </a:rPr>
              <a:t>log </a:t>
            </a:r>
            <a:r>
              <a:rPr lang="en-US" b="1" spc="-5" dirty="0">
                <a:solidFill>
                  <a:srgbClr val="404040"/>
                </a:solidFill>
                <a:latin typeface="Consolas"/>
                <a:cs typeface="Consolas"/>
              </a:rPr>
              <a:t>-5 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(to</a:t>
            </a:r>
            <a:r>
              <a:rPr lang="en-US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show</a:t>
            </a:r>
            <a:r>
              <a:rPr lang="en-US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only</a:t>
            </a:r>
            <a:r>
              <a:rPr lang="en-US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52525"/>
                </a:solidFill>
                <a:latin typeface="Calibri"/>
                <a:cs typeface="Calibri"/>
              </a:rPr>
              <a:t>5 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most</a:t>
            </a:r>
            <a:r>
              <a:rPr lang="en-US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52525"/>
                </a:solidFill>
                <a:latin typeface="Calibri"/>
                <a:cs typeface="Calibri"/>
              </a:rPr>
              <a:t>recent</a:t>
            </a:r>
            <a:r>
              <a:rPr lang="en-US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252525"/>
                </a:solidFill>
                <a:latin typeface="Calibri"/>
                <a:cs typeface="Calibri"/>
              </a:rPr>
              <a:t>updates,</a:t>
            </a:r>
            <a:r>
              <a:rPr lang="en-US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52525"/>
                </a:solidFill>
                <a:latin typeface="Calibri"/>
                <a:cs typeface="Calibri"/>
              </a:rPr>
              <a:t>etc.)</a:t>
            </a:r>
            <a:endParaRPr lang="en-US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12700"/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Note: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will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be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listed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by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commitID</a:t>
            </a:r>
            <a:r>
              <a:rPr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#,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(SHA-1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hash)</a:t>
            </a:r>
            <a:endParaRPr dirty="0">
              <a:latin typeface="Calibri"/>
              <a:cs typeface="Calibri"/>
            </a:endParaRPr>
          </a:p>
          <a:p>
            <a:pPr marL="12700" marR="5080">
              <a:spcBef>
                <a:spcPts val="575"/>
              </a:spcBef>
            </a:pP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Note: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made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remote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before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last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time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you </a:t>
            </a:r>
            <a:r>
              <a:rPr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cloned/pulled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 from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it</a:t>
            </a:r>
            <a:r>
              <a:rPr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will</a:t>
            </a:r>
            <a:r>
              <a:rPr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also</a:t>
            </a:r>
            <a:r>
              <a:rPr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dirty="0">
                <a:solidFill>
                  <a:srgbClr val="252525"/>
                </a:solidFill>
                <a:latin typeface="Calibri"/>
                <a:cs typeface="Calibri"/>
              </a:rPr>
              <a:t>included</a:t>
            </a:r>
            <a:r>
              <a:rPr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25"/>
                </a:solidFill>
                <a:latin typeface="Calibri"/>
                <a:cs typeface="Calibri"/>
              </a:rPr>
              <a:t>here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289" y="787232"/>
            <a:ext cx="574484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Pulling</a:t>
            </a:r>
            <a:r>
              <a:rPr spc="25" dirty="0"/>
              <a:t> </a:t>
            </a:r>
            <a:r>
              <a:rPr spc="300" dirty="0"/>
              <a:t>and</a:t>
            </a:r>
            <a:r>
              <a:rPr spc="20" dirty="0"/>
              <a:t> </a:t>
            </a:r>
            <a:r>
              <a:rPr spc="335" dirty="0"/>
              <a:t>Pushing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258" y="1580919"/>
            <a:ext cx="8976604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buClr>
                <a:srgbClr val="BC09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Add</a:t>
            </a: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Commit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changes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 your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local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buClr>
                <a:srgbClr val="BC09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Pull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remote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get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most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recent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br>
              <a:rPr lang="en-US" sz="2000" spc="-25" dirty="0">
                <a:solidFill>
                  <a:srgbClr val="252525"/>
                </a:solidFill>
                <a:latin typeface="Calibri"/>
                <a:cs typeface="Calibri"/>
              </a:rPr>
            </a:b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(fix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conflicts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if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necessary,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add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commit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them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your local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repo)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buClr>
                <a:srgbClr val="BC09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Push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remote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endParaRPr lang="en-US" sz="2000" spc="-5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12700">
              <a:buClr>
                <a:srgbClr val="BC0900"/>
              </a:buClr>
              <a:tabLst>
                <a:tab pos="469265" algn="l"/>
                <a:tab pos="4699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469900" lvl="1">
              <a:spcBef>
                <a:spcPts val="1010"/>
              </a:spcBef>
            </a:pP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fetch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most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recent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updates 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the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remote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into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endParaRPr sz="1600" dirty="0">
              <a:latin typeface="Calibri"/>
              <a:cs typeface="Calibri"/>
            </a:endParaRPr>
          </a:p>
          <a:p>
            <a:pPr marL="469900" lvl="1"/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local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repo,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put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them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into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working</a:t>
            </a:r>
            <a:r>
              <a:rPr sz="1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directory:</a:t>
            </a:r>
            <a:endParaRPr sz="1600" dirty="0">
              <a:latin typeface="Calibri"/>
              <a:cs typeface="Calibri"/>
            </a:endParaRPr>
          </a:p>
          <a:p>
            <a:pPr marL="469900" lvl="1">
              <a:spcBef>
                <a:spcPts val="600"/>
              </a:spcBef>
            </a:pPr>
            <a:r>
              <a:rPr lang="en-US" sz="1600" b="1" dirty="0">
                <a:solidFill>
                  <a:srgbClr val="404040"/>
                </a:solidFill>
                <a:latin typeface="Consolas"/>
                <a:cs typeface="Consolas"/>
              </a:rPr>
              <a:t>	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git </a:t>
            </a:r>
            <a:r>
              <a:rPr sz="1600" b="1" spc="5" dirty="0">
                <a:solidFill>
                  <a:srgbClr val="404040"/>
                </a:solidFill>
                <a:latin typeface="Consolas"/>
                <a:cs typeface="Consolas"/>
              </a:rPr>
              <a:t>pull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origin</a:t>
            </a:r>
            <a:r>
              <a:rPr sz="16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master</a:t>
            </a:r>
            <a:endParaRPr sz="1600" dirty="0">
              <a:latin typeface="Consolas"/>
              <a:cs typeface="Consolas"/>
            </a:endParaRPr>
          </a:p>
          <a:p>
            <a:pPr marL="469900" lvl="1">
              <a:spcBef>
                <a:spcPts val="555"/>
              </a:spcBef>
            </a:pP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push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your changes</a:t>
            </a:r>
            <a:r>
              <a:rPr sz="16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your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local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repo to</a:t>
            </a:r>
            <a:r>
              <a:rPr sz="16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remote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repo:</a:t>
            </a:r>
            <a:endParaRPr sz="1600" dirty="0">
              <a:latin typeface="Calibri"/>
              <a:cs typeface="Calibri"/>
            </a:endParaRPr>
          </a:p>
          <a:p>
            <a:pPr marL="469900" lvl="1">
              <a:spcBef>
                <a:spcPts val="600"/>
              </a:spcBef>
            </a:pPr>
            <a:r>
              <a:rPr lang="en-US" sz="1600" b="1" dirty="0">
                <a:solidFill>
                  <a:srgbClr val="404040"/>
                </a:solidFill>
                <a:latin typeface="Consolas"/>
                <a:cs typeface="Consolas"/>
              </a:rPr>
              <a:t>	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git </a:t>
            </a:r>
            <a:r>
              <a:rPr sz="1600" b="1" spc="5" dirty="0">
                <a:solidFill>
                  <a:srgbClr val="404040"/>
                </a:solidFill>
                <a:latin typeface="Consolas"/>
                <a:cs typeface="Consolas"/>
              </a:rPr>
              <a:t>push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origin</a:t>
            </a:r>
            <a:r>
              <a:rPr sz="1600" b="1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master</a:t>
            </a:r>
            <a:endParaRPr lang="en-US" sz="1600" b="1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75"/>
              </a:spcBef>
            </a:pPr>
            <a:r>
              <a:rPr lang="en-US" sz="1600" b="1" dirty="0">
                <a:solidFill>
                  <a:srgbClr val="404040"/>
                </a:solidFill>
                <a:latin typeface="Consolas"/>
                <a:cs typeface="Consolas"/>
              </a:rPr>
              <a:t>Note: </a:t>
            </a:r>
            <a:r>
              <a:rPr lang="en-US" altLang="ko-Kore-KR" sz="1600" b="1" dirty="0">
                <a:solidFill>
                  <a:srgbClr val="404040"/>
                </a:solidFill>
                <a:latin typeface="Consolas"/>
                <a:cs typeface="Consolas"/>
              </a:rPr>
              <a:t>origin</a:t>
            </a:r>
            <a:r>
              <a:rPr lang="en-US" altLang="ko-Kore-KR" sz="1600" b="1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= an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alias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 the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URL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 you</a:t>
            </a:r>
            <a:r>
              <a:rPr lang="en-US" altLang="ko-Kore-KR" sz="16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cloned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 from</a:t>
            </a:r>
            <a:endParaRPr lang="en-US" altLang="ko-Kore-KR" sz="1600" dirty="0">
              <a:latin typeface="Calibri"/>
              <a:cs typeface="Calibri"/>
            </a:endParaRPr>
          </a:p>
          <a:p>
            <a:pPr marL="483234" lvl="1">
              <a:spcBef>
                <a:spcPts val="484"/>
              </a:spcBef>
            </a:pPr>
            <a:r>
              <a:rPr lang="en-US" altLang="ko-Kore-KR" sz="1600" b="1" dirty="0">
                <a:solidFill>
                  <a:srgbClr val="404040"/>
                </a:solidFill>
                <a:latin typeface="Consolas"/>
                <a:cs typeface="Consolas"/>
              </a:rPr>
              <a:t>master</a:t>
            </a:r>
            <a:r>
              <a:rPr lang="en-US" altLang="ko-Kore-KR" sz="16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=</a:t>
            </a:r>
            <a:r>
              <a:rPr lang="en-US" altLang="ko-Kore-KR"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lang="en-US" altLang="ko-Kore-KR"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remote branch</a:t>
            </a:r>
            <a:r>
              <a:rPr lang="en-US" altLang="ko-Kore-KR"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lang="en-US" altLang="ko-Kore-KR" sz="1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 pulling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from/pushing</a:t>
            </a:r>
            <a:r>
              <a:rPr lang="en-US" altLang="ko-Kore-KR"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to,</a:t>
            </a:r>
            <a:endParaRPr lang="en-US" altLang="ko-Kore-KR" sz="1600" dirty="0">
              <a:latin typeface="Calibri"/>
              <a:cs typeface="Calibri"/>
            </a:endParaRPr>
          </a:p>
          <a:p>
            <a:pPr marL="483234" lvl="1"/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(the local</a:t>
            </a:r>
            <a:r>
              <a:rPr lang="en-US" altLang="ko-Kore-KR"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branch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 you</a:t>
            </a:r>
            <a:r>
              <a:rPr lang="en-US" altLang="ko-Kore-KR" sz="1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lang="en-US" altLang="ko-Kore-KR" sz="1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pulling</a:t>
            </a:r>
            <a:r>
              <a:rPr lang="en-US" altLang="ko-Kore-KR"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to/pushing</a:t>
            </a:r>
            <a:r>
              <a:rPr lang="en-US" altLang="ko-Kore-KR" sz="1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from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lang="en-US" altLang="ko-Kore-KR" sz="16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your</a:t>
            </a:r>
            <a:r>
              <a:rPr lang="en-US" altLang="ko-Kore-KR"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en-US" altLang="ko-Kore-KR" sz="1600" dirty="0">
                <a:solidFill>
                  <a:srgbClr val="252525"/>
                </a:solidFill>
                <a:latin typeface="Calibri"/>
                <a:cs typeface="Calibri"/>
              </a:rPr>
              <a:t>current </a:t>
            </a:r>
            <a:r>
              <a:rPr lang="en-US" altLang="ko-Kore-KR" sz="1600" spc="-5" dirty="0">
                <a:solidFill>
                  <a:srgbClr val="252525"/>
                </a:solidFill>
                <a:latin typeface="Calibri"/>
                <a:cs typeface="Calibri"/>
              </a:rPr>
              <a:t>branch)</a:t>
            </a:r>
          </a:p>
        </p:txBody>
      </p:sp>
      <p:sp>
        <p:nvSpPr>
          <p:cNvPr id="7" name="object 7"/>
          <p:cNvSpPr/>
          <p:nvPr/>
        </p:nvSpPr>
        <p:spPr>
          <a:xfrm>
            <a:off x="1316258" y="2930769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7467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282" y="889927"/>
            <a:ext cx="29114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Branching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09310" y="1500214"/>
            <a:ext cx="10630290" cy="422205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2900">
              <a:spcBef>
                <a:spcPts val="715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create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branch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called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experimental:</a:t>
            </a:r>
            <a:endParaRPr sz="2000" dirty="0">
              <a:latin typeface="Calibri"/>
              <a:cs typeface="Calibri"/>
            </a:endParaRPr>
          </a:p>
          <a:p>
            <a:pPr marL="12065">
              <a:spcBef>
                <a:spcPts val="565"/>
              </a:spcBef>
              <a:buClr>
                <a:srgbClr val="BC0900"/>
              </a:buClr>
              <a:tabLst>
                <a:tab pos="244475" algn="l"/>
              </a:tabLst>
            </a:pPr>
            <a:r>
              <a:rPr lang="en-US" sz="2000" b="1" spc="-5" dirty="0">
                <a:solidFill>
                  <a:srgbClr val="404040"/>
                </a:solidFill>
                <a:latin typeface="Consolas"/>
                <a:cs typeface="Consolas"/>
              </a:rPr>
              <a:t>		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branch</a:t>
            </a:r>
            <a:r>
              <a:rPr sz="16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experimental</a:t>
            </a:r>
            <a:endParaRPr lang="en-US" sz="2000" b="1" spc="-5" dirty="0">
              <a:solidFill>
                <a:srgbClr val="252525"/>
              </a:solidFill>
              <a:latin typeface="Consolas"/>
              <a:cs typeface="Consolas"/>
            </a:endParaRPr>
          </a:p>
          <a:p>
            <a:pPr marL="354965" indent="-342900">
              <a:spcBef>
                <a:spcPts val="565"/>
              </a:spcBef>
              <a:buClr>
                <a:srgbClr val="BC0900"/>
              </a:buClr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list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branches: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(*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shows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which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one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currently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on)</a:t>
            </a:r>
            <a:endParaRPr sz="2000" dirty="0">
              <a:latin typeface="Calibri"/>
              <a:cs typeface="Calibri"/>
            </a:endParaRPr>
          </a:p>
          <a:p>
            <a:pPr marL="12065">
              <a:spcBef>
                <a:spcPts val="560"/>
              </a:spcBef>
              <a:buClr>
                <a:srgbClr val="BC0900"/>
              </a:buClr>
              <a:tabLst>
                <a:tab pos="244475" algn="l"/>
              </a:tabLst>
            </a:pPr>
            <a:r>
              <a:rPr lang="en-US" sz="2000" b="1" spc="-5" dirty="0">
                <a:solidFill>
                  <a:srgbClr val="404040"/>
                </a:solidFill>
                <a:latin typeface="Consolas"/>
                <a:cs typeface="Consolas"/>
              </a:rPr>
              <a:t>		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branch</a:t>
            </a:r>
            <a:endParaRPr sz="2000" dirty="0">
              <a:latin typeface="Consolas"/>
              <a:cs typeface="Consolas"/>
            </a:endParaRPr>
          </a:p>
          <a:p>
            <a:pPr marL="12700">
              <a:spcBef>
                <a:spcPts val="1410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switch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experimental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branch:</a:t>
            </a:r>
            <a:endParaRPr sz="2000" dirty="0">
              <a:latin typeface="Calibri"/>
              <a:cs typeface="Calibri"/>
            </a:endParaRPr>
          </a:p>
          <a:p>
            <a:pPr marL="469265" lvl="1">
              <a:spcBef>
                <a:spcPts val="560"/>
              </a:spcBef>
              <a:buClr>
                <a:srgbClr val="BC0900"/>
              </a:buClr>
              <a:tabLst>
                <a:tab pos="244475" algn="l"/>
              </a:tabLst>
            </a:pP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checkout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 experimental</a:t>
            </a:r>
            <a:endParaRPr sz="1600" dirty="0">
              <a:latin typeface="Consolas"/>
              <a:cs typeface="Consolas"/>
            </a:endParaRPr>
          </a:p>
          <a:p>
            <a:pPr marL="355600" marR="5080" indent="-342900">
              <a:spcBef>
                <a:spcPts val="1555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Later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on, changes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between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two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branches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differ,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merge</a:t>
            </a:r>
            <a:r>
              <a:rPr sz="20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changes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experimental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into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master:</a:t>
            </a:r>
            <a:endParaRPr sz="2000" dirty="0">
              <a:latin typeface="Calibri"/>
              <a:cs typeface="Calibri"/>
            </a:endParaRPr>
          </a:p>
          <a:p>
            <a:pPr marL="469265" lvl="1">
              <a:spcBef>
                <a:spcPts val="560"/>
              </a:spcBef>
              <a:buClr>
                <a:srgbClr val="BC0900"/>
              </a:buClr>
              <a:tabLst>
                <a:tab pos="244475" algn="l"/>
              </a:tabLst>
            </a:pP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checkout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master</a:t>
            </a:r>
            <a:endParaRPr sz="1600" dirty="0">
              <a:latin typeface="Consolas"/>
              <a:cs typeface="Consolas"/>
            </a:endParaRPr>
          </a:p>
          <a:p>
            <a:pPr marL="469265" lvl="1">
              <a:spcBef>
                <a:spcPts val="525"/>
              </a:spcBef>
              <a:buClr>
                <a:srgbClr val="BC0900"/>
              </a:buClr>
              <a:tabLst>
                <a:tab pos="244475" algn="l"/>
              </a:tabLst>
            </a:pP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merge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 experimental</a:t>
            </a:r>
            <a:endParaRPr sz="1600" dirty="0">
              <a:latin typeface="Consolas"/>
              <a:cs typeface="Consolas"/>
            </a:endParaRPr>
          </a:p>
          <a:p>
            <a:pPr marL="12700" marR="1005840">
              <a:lnSpc>
                <a:spcPct val="120000"/>
              </a:lnSpc>
              <a:spcBef>
                <a:spcPts val="980"/>
              </a:spcBef>
            </a:pPr>
            <a:r>
              <a:rPr lang="en-US" sz="1600" spc="-5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Note: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1600" b="1" dirty="0">
                <a:solidFill>
                  <a:srgbClr val="404040"/>
                </a:solidFill>
                <a:latin typeface="Consolas"/>
                <a:cs typeface="Consolas"/>
              </a:rPr>
              <a:t> log --graph</a:t>
            </a:r>
            <a:r>
              <a:rPr sz="16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can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be</a:t>
            </a:r>
            <a:r>
              <a:rPr sz="16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useful for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showing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branches. </a:t>
            </a:r>
            <a:r>
              <a:rPr sz="16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Note: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These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branches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1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16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your</a:t>
            </a:r>
            <a:r>
              <a:rPr sz="1600" i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local repo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!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964" y="895420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0" dirty="0"/>
              <a:t>SVN</a:t>
            </a:r>
            <a:r>
              <a:rPr spc="35" dirty="0"/>
              <a:t> </a:t>
            </a:r>
            <a:r>
              <a:rPr spc="114" dirty="0"/>
              <a:t>vs.</a:t>
            </a:r>
            <a:r>
              <a:rPr spc="20" dirty="0"/>
              <a:t> </a:t>
            </a:r>
            <a:r>
              <a:rPr spc="160" dirty="0"/>
              <a:t>Git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92964" y="1757825"/>
            <a:ext cx="9603275" cy="3613810"/>
          </a:xfrm>
          <a:prstGeom prst="rect">
            <a:avLst/>
          </a:prstGeom>
        </p:spPr>
        <p:txBody>
          <a:bodyPr vert="horz" wrap="square" lIns="0" tIns="88900" rIns="0" bIns="0" rtlCol="0" anchor="t">
            <a:spAutoFit/>
          </a:bodyPr>
          <a:lstStyle/>
          <a:p>
            <a:pPr marL="397510" indent="-231775">
              <a:lnSpc>
                <a:spcPct val="100000"/>
              </a:lnSpc>
              <a:spcBef>
                <a:spcPts val="700"/>
              </a:spcBef>
              <a:buClr>
                <a:srgbClr val="BC0900"/>
              </a:buClr>
              <a:tabLst>
                <a:tab pos="398145" algn="l"/>
              </a:tabLst>
            </a:pPr>
            <a:r>
              <a:rPr spc="-5" dirty="0"/>
              <a:t>SVN:</a:t>
            </a:r>
          </a:p>
          <a:p>
            <a:pPr marL="791210" lvl="1" indent="-280035">
              <a:lnSpc>
                <a:spcPct val="100000"/>
              </a:lnSpc>
              <a:spcBef>
                <a:spcPts val="555"/>
              </a:spcBef>
              <a:buClr>
                <a:srgbClr val="CC6600"/>
              </a:buClr>
              <a:buFont typeface="Wingdings"/>
              <a:buChar char=""/>
              <a:tabLst>
                <a:tab pos="791210" algn="l"/>
                <a:tab pos="79184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central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repository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repository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“true”</a:t>
            </a:r>
            <a:endParaRPr sz="2200" dirty="0">
              <a:latin typeface="Calibri"/>
              <a:cs typeface="Calibri"/>
            </a:endParaRPr>
          </a:p>
          <a:p>
            <a:pPr marL="791210">
              <a:lnSpc>
                <a:spcPct val="100000"/>
              </a:lnSpc>
            </a:pPr>
            <a:r>
              <a:rPr sz="2200" spc="-5" dirty="0"/>
              <a:t>source,</a:t>
            </a:r>
            <a:r>
              <a:rPr sz="2200" spc="-10" dirty="0"/>
              <a:t> </a:t>
            </a:r>
            <a:r>
              <a:rPr sz="2200" spc="-5" dirty="0"/>
              <a:t>only</a:t>
            </a:r>
            <a:r>
              <a:rPr sz="2200" dirty="0"/>
              <a:t> </a:t>
            </a:r>
            <a:r>
              <a:rPr sz="2200" spc="-5" dirty="0"/>
              <a:t>the</a:t>
            </a:r>
            <a:r>
              <a:rPr sz="2200" dirty="0"/>
              <a:t> </a:t>
            </a:r>
            <a:r>
              <a:rPr sz="2200" spc="-5" dirty="0"/>
              <a:t>main</a:t>
            </a:r>
            <a:r>
              <a:rPr sz="2200" spc="5" dirty="0"/>
              <a:t> </a:t>
            </a:r>
            <a:r>
              <a:rPr sz="2200" spc="-5" dirty="0"/>
              <a:t>repository</a:t>
            </a:r>
            <a:r>
              <a:rPr sz="2200" spc="5" dirty="0"/>
              <a:t> </a:t>
            </a:r>
            <a:r>
              <a:rPr sz="2200" spc="-10" dirty="0"/>
              <a:t>has</a:t>
            </a:r>
            <a:r>
              <a:rPr sz="2200" dirty="0"/>
              <a:t> </a:t>
            </a:r>
            <a:r>
              <a:rPr sz="2200" spc="-10" dirty="0"/>
              <a:t>the</a:t>
            </a:r>
            <a:r>
              <a:rPr sz="2200" spc="15" dirty="0"/>
              <a:t> </a:t>
            </a:r>
            <a:r>
              <a:rPr sz="2200" spc="-5" dirty="0"/>
              <a:t>complete</a:t>
            </a:r>
            <a:r>
              <a:rPr sz="2200" spc="25" dirty="0"/>
              <a:t> </a:t>
            </a:r>
            <a:r>
              <a:rPr sz="2200" spc="-5" dirty="0"/>
              <a:t>file history</a:t>
            </a:r>
            <a:endParaRPr sz="2200" dirty="0"/>
          </a:p>
          <a:p>
            <a:pPr marL="791210" lvl="1" indent="-280035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Font typeface="Wingdings"/>
              <a:buChar char=""/>
              <a:tabLst>
                <a:tab pos="791210" algn="l"/>
                <a:tab pos="79184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copies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current version</a:t>
            </a:r>
            <a:endParaRPr sz="2200" dirty="0">
              <a:latin typeface="Calibri"/>
              <a:cs typeface="Calibri"/>
            </a:endParaRPr>
          </a:p>
          <a:p>
            <a:pPr marL="397510" indent="-231775">
              <a:lnSpc>
                <a:spcPct val="100000"/>
              </a:lnSpc>
              <a:spcBef>
                <a:spcPts val="560"/>
              </a:spcBef>
              <a:buClr>
                <a:srgbClr val="BC0900"/>
              </a:buClr>
              <a:tabLst>
                <a:tab pos="398145" algn="l"/>
              </a:tabLst>
            </a:pPr>
            <a:r>
              <a:rPr dirty="0"/>
              <a:t>Git:</a:t>
            </a:r>
          </a:p>
          <a:p>
            <a:pPr marL="791210" marR="5080" lvl="1" indent="-27940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Font typeface="Wingdings"/>
              <a:buChar char=""/>
              <a:tabLst>
                <a:tab pos="791210" algn="l"/>
                <a:tab pos="79184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Distributed repository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checkout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repository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full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fledged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repository,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complete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history</a:t>
            </a:r>
            <a:endParaRPr sz="2200" dirty="0">
              <a:latin typeface="Calibri"/>
              <a:cs typeface="Calibri"/>
            </a:endParaRPr>
          </a:p>
          <a:p>
            <a:pPr marL="791210" lvl="1" indent="-280035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Font typeface="Wingdings"/>
              <a:buChar char=""/>
              <a:tabLst>
                <a:tab pos="791210" algn="l"/>
                <a:tab pos="79184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redundancy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endParaRPr sz="2200" dirty="0">
              <a:latin typeface="Calibri"/>
              <a:cs typeface="Calibri"/>
            </a:endParaRPr>
          </a:p>
          <a:p>
            <a:pPr marL="791210" lvl="1" indent="-280035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Font typeface="Wingdings"/>
              <a:buChar char=""/>
              <a:tabLst>
                <a:tab pos="791210" algn="l"/>
                <a:tab pos="79184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Branching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merging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repositories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heavily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result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226" y="838729"/>
            <a:ext cx="239395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95" dirty="0"/>
              <a:t>Do</a:t>
            </a:r>
            <a:r>
              <a:rPr spc="-10" dirty="0"/>
              <a:t> </a:t>
            </a:r>
            <a:r>
              <a:rPr spc="160" dirty="0"/>
              <a:t>This: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43771" y="1750335"/>
            <a:ext cx="9387644" cy="33573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spcBef>
                <a:spcPts val="5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config</a:t>
            </a:r>
            <a:r>
              <a:rPr sz="20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--global</a:t>
            </a:r>
            <a:r>
              <a:rPr sz="20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user.name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“Your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Name”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000" b="1" spc="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config</a:t>
            </a:r>
            <a:r>
              <a:rPr sz="2000" b="1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--global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user.email</a:t>
            </a:r>
            <a:r>
              <a:rPr sz="2000" b="1" dirty="0">
                <a:solidFill>
                  <a:srgbClr val="009999"/>
                </a:solidFill>
                <a:latin typeface="Consolas"/>
                <a:cs typeface="Consolas"/>
              </a:rPr>
              <a:t> </a:t>
            </a:r>
            <a:r>
              <a:rPr sz="2000" b="1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nsolas"/>
                <a:cs typeface="Consolas"/>
                <a:hlinkClick r:id="rId2"/>
              </a:rPr>
              <a:t>youremail@whatever.com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000" b="1" spc="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spc="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clone</a:t>
            </a:r>
            <a:r>
              <a:rPr sz="2000" b="1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https://github.com/rea2000/santalist.git</a:t>
            </a:r>
            <a:endParaRPr sz="2000" dirty="0">
              <a:latin typeface="Consolas"/>
              <a:cs typeface="Consolas"/>
            </a:endParaRPr>
          </a:p>
          <a:p>
            <a:pPr marL="12700">
              <a:spcBef>
                <a:spcPts val="480"/>
              </a:spcBef>
            </a:pP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Then</a:t>
            </a:r>
            <a:r>
              <a:rPr sz="2000" spc="-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try: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log,</a:t>
            </a:r>
            <a:r>
              <a:rPr sz="20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000" b="1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log --oneline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4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Create</a:t>
            </a:r>
            <a:r>
              <a:rPr sz="2000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file</a:t>
            </a:r>
            <a:r>
              <a:rPr sz="20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named</a:t>
            </a:r>
            <a:r>
              <a:rPr sz="2000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onsolas"/>
                <a:cs typeface="Consolas"/>
              </a:rPr>
              <a:t>userID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.txt</a:t>
            </a:r>
            <a:r>
              <a:rPr sz="20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(e.g. rea.txt)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status,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status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–s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Add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file:</a:t>
            </a:r>
            <a:r>
              <a:rPr sz="20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2000" b="1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add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i="1" spc="-5" dirty="0">
                <a:solidFill>
                  <a:srgbClr val="404040"/>
                </a:solidFill>
                <a:latin typeface="Consolas"/>
                <a:cs typeface="Consolas"/>
              </a:rPr>
              <a:t>userID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.txt</a:t>
            </a:r>
            <a:endParaRPr sz="2000" dirty="0">
              <a:latin typeface="Consolas"/>
              <a:cs typeface="Consolas"/>
            </a:endParaRPr>
          </a:p>
          <a:p>
            <a:pPr marL="469900" indent="-457200">
              <a:spcBef>
                <a:spcPts val="480"/>
              </a:spcBef>
              <a:buClr>
                <a:srgbClr val="BC09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status,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$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git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nsolas"/>
                <a:cs typeface="Consolas"/>
              </a:rPr>
              <a:t>status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–s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940" y="837394"/>
            <a:ext cx="4228774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495" dirty="0" err="1"/>
              <a:t>Anacoda</a:t>
            </a:r>
            <a:endParaRPr spc="16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08640" y="1506917"/>
            <a:ext cx="10645903" cy="384464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400" b="1" dirty="0">
                <a:solidFill>
                  <a:srgbClr val="404040"/>
                </a:solidFill>
                <a:latin typeface="Consolas"/>
                <a:cs typeface="Consolas"/>
              </a:rPr>
              <a:t>아나콘다는</a:t>
            </a:r>
            <a:r>
              <a:rPr lang="ko-Kore-KR" altLang="en-US" sz="2400" dirty="0">
                <a:solidFill>
                  <a:srgbClr val="404040"/>
                </a:solidFill>
                <a:latin typeface="Consolas"/>
                <a:cs typeface="Consolas"/>
              </a:rPr>
              <a:t> 가상의 개발환경을 만들어 주는 것</a:t>
            </a:r>
            <a:r>
              <a:rPr lang="en-US" altLang="ko-Kore-KR" sz="2400" dirty="0">
                <a:solidFill>
                  <a:srgbClr val="404040"/>
                </a:solidFill>
                <a:latin typeface="Consolas"/>
                <a:cs typeface="Consolas"/>
              </a:rPr>
              <a:t>.</a:t>
            </a:r>
            <a:r>
              <a:rPr lang="ko-Kore-KR" altLang="en-US" sz="2400" dirty="0">
                <a:solidFill>
                  <a:srgbClr val="404040"/>
                </a:solidFill>
                <a:latin typeface="Consolas"/>
                <a:cs typeface="Consolas"/>
              </a:rPr>
              <a:t>예로 가상 머신에서 돌아가는 자바처럼 파이썬의 다양한 </a:t>
            </a:r>
            <a:r>
              <a:rPr lang="en-US" altLang="ko-Kore-KR" sz="2400" dirty="0">
                <a:solidFill>
                  <a:srgbClr val="404040"/>
                </a:solidFill>
                <a:latin typeface="Consolas"/>
                <a:cs typeface="Consolas"/>
              </a:rPr>
              <a:t>Package</a:t>
            </a:r>
            <a:r>
              <a:rPr lang="ko-Kore-KR" altLang="en-US" sz="2400" dirty="0">
                <a:solidFill>
                  <a:srgbClr val="404040"/>
                </a:solidFill>
                <a:latin typeface="Consolas"/>
                <a:cs typeface="Consolas"/>
              </a:rPr>
              <a:t>를 </a:t>
            </a:r>
            <a:r>
              <a:rPr lang="en-US" altLang="ko-Kore-KR" sz="2400" dirty="0">
                <a:solidFill>
                  <a:srgbClr val="404040"/>
                </a:solidFill>
                <a:latin typeface="Consolas"/>
                <a:cs typeface="Consolas"/>
              </a:rPr>
              <a:t>Import </a:t>
            </a:r>
            <a:r>
              <a:rPr lang="ko-Kore-KR" altLang="en-US" sz="2400" dirty="0">
                <a:solidFill>
                  <a:srgbClr val="404040"/>
                </a:solidFill>
                <a:latin typeface="Consolas"/>
                <a:cs typeface="Consolas"/>
              </a:rPr>
              <a:t>해서 사용할 수 있도록 개발 환경을 꾸며주는 것</a:t>
            </a:r>
            <a:endParaRPr lang="en-US" altLang="ko-Kore-KR" sz="2400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12700">
              <a:spcBef>
                <a:spcPts val="580"/>
              </a:spcBef>
            </a:pPr>
            <a:endParaRPr lang="en-US" sz="2400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왜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아나콘다를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사용해야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하는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것인가</a:t>
            </a:r>
            <a:r>
              <a:rPr lang="en-US" altLang="ko-KR" sz="2400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</a:p>
          <a:p>
            <a:pPr marL="12700">
              <a:spcBef>
                <a:spcPts val="580"/>
              </a:spcBef>
            </a:pP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각 Package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버전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충돌을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방지하고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Python의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버전</a:t>
            </a:r>
            <a:r>
              <a:rPr lang="en-US" altLang="ko-KR" sz="2400" dirty="0">
                <a:solidFill>
                  <a:srgbClr val="404040"/>
                </a:solidFill>
                <a:latin typeface="Consolas"/>
                <a:cs typeface="Consolas"/>
              </a:rPr>
              <a:t>(2.x or 3.x)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에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따른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개발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환경을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바꾸기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위해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가상환경을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제공하는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아나콘다가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필요함</a:t>
            </a:r>
            <a:endParaRPr lang="en-US" sz="2400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355600" indent="-342900"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Consolas"/>
              <a:cs typeface="Consolas"/>
            </a:endParaRP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프로젝트별로 필요한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Package만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설치하여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개발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환경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구성이</a:t>
            </a:r>
            <a:r>
              <a:rPr lang="en-US" sz="24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onsolas"/>
                <a:cs typeface="Consolas"/>
              </a:rPr>
              <a:t>가능</a:t>
            </a:r>
            <a:endParaRPr lang="en-US" sz="2400" dirty="0">
              <a:solidFill>
                <a:srgbClr val="40404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592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940" y="837394"/>
            <a:ext cx="4228774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495" dirty="0" err="1"/>
              <a:t>Anacoda</a:t>
            </a:r>
            <a:endParaRPr spc="16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22940" y="1653874"/>
            <a:ext cx="10645903" cy="2818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2800" dirty="0"/>
              <a:t>첫째 상업용 무료로 사용할 수 있음</a:t>
            </a:r>
            <a:endParaRPr lang="en-US" altLang="ko-KR" sz="2800" dirty="0"/>
          </a:p>
          <a:p>
            <a:pPr marL="355600" indent="-342900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2800" dirty="0"/>
              <a:t>둘째 다양한 패키지를 이미 내포</a:t>
            </a:r>
            <a:endParaRPr lang="en-US" altLang="ko-KR" sz="2800" dirty="0"/>
          </a:p>
          <a:p>
            <a:pPr marL="355600" indent="-342900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2800" dirty="0"/>
              <a:t>셋째 주피터 노트북을 이용할 수 있음</a:t>
            </a:r>
            <a:endParaRPr lang="en-US" altLang="ko-KR" sz="2800" dirty="0"/>
          </a:p>
          <a:p>
            <a:pPr marL="355600" indent="-342900">
              <a:lnSpc>
                <a:spcPct val="150000"/>
              </a:lnSpc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2800" dirty="0"/>
              <a:t>넷째 프로젝트 개별적으로 패키지를 다르게 관리 가능 </a:t>
            </a:r>
            <a:endParaRPr lang="en-US" sz="2400" dirty="0">
              <a:solidFill>
                <a:srgbClr val="40404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242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940" y="837394"/>
            <a:ext cx="4228774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495" dirty="0" err="1"/>
              <a:t>Anacoda</a:t>
            </a:r>
            <a:r>
              <a:rPr lang="en-US" spc="495" dirty="0"/>
              <a:t> </a:t>
            </a:r>
            <a:r>
              <a:rPr lang="en-US" spc="495" dirty="0" err="1"/>
              <a:t>설치</a:t>
            </a:r>
            <a:endParaRPr spc="16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08640" y="1506917"/>
            <a:ext cx="10645903" cy="422936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아나콘다 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  <a:hlinkClick r:id="rId2"/>
              </a:rPr>
              <a:t>Download</a:t>
            </a:r>
            <a:endParaRPr lang="en-US" altLang="ko-Kore-KR" sz="2000" dirty="0">
              <a:solidFill>
                <a:srgbClr val="404040"/>
              </a:solidFill>
              <a:cs typeface="Consolas"/>
            </a:endParaRP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ore-KR" sz="2000" dirty="0"/>
              <a:t>Anaconda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설치하셨으면</a:t>
            </a:r>
            <a:r>
              <a:rPr lang="en-US" altLang="ko-KR" sz="2000" dirty="0"/>
              <a:t>, </a:t>
            </a:r>
            <a:r>
              <a:rPr lang="ko-KR" altLang="en-US" sz="2000" dirty="0"/>
              <a:t>터미널에서 </a:t>
            </a:r>
            <a:r>
              <a:rPr lang="en-US" altLang="ko-Kore-KR" sz="2000" dirty="0" err="1"/>
              <a:t>conda</a:t>
            </a:r>
            <a:r>
              <a:rPr lang="ko-KR" altLang="en-US" sz="2000" dirty="0"/>
              <a:t>라는 명령어를 통해 가상환경을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패키지 관리가 가능</a:t>
            </a:r>
            <a:endParaRPr lang="en-US" altLang="ko-KR" sz="2000" dirty="0"/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설치된 리스트 확인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list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Package </a:t>
            </a: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설치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install pandas //</a:t>
            </a: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단일 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package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install pandas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numpy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tensorflow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//multi package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Upgrade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update pandas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Package </a:t>
            </a: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제거</a:t>
            </a:r>
            <a:endParaRPr lang="en-US" altLang="ko-Kore-KR" sz="2000" dirty="0">
              <a:solidFill>
                <a:srgbClr val="404040"/>
              </a:solidFill>
              <a:cs typeface="Consolas"/>
            </a:endParaRPr>
          </a:p>
          <a:p>
            <a:pPr marL="12700">
              <a:spcBef>
                <a:spcPts val="580"/>
              </a:spcBef>
              <a:buClr>
                <a:srgbClr val="C00000"/>
              </a:buClr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  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remove pandas</a:t>
            </a:r>
          </a:p>
        </p:txBody>
      </p:sp>
    </p:spTree>
    <p:extLst>
      <p:ext uri="{BB962C8B-B14F-4D97-AF65-F5344CB8AC3E}">
        <p14:creationId xmlns:p14="http://schemas.microsoft.com/office/powerpoint/2010/main" val="122102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940" y="837394"/>
            <a:ext cx="4228774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495" dirty="0" err="1"/>
              <a:t>Anacoda</a:t>
            </a:r>
            <a:r>
              <a:rPr lang="en-US" spc="495" dirty="0"/>
              <a:t> </a:t>
            </a:r>
            <a:r>
              <a:rPr lang="en-US" spc="495" dirty="0" err="1"/>
              <a:t>설치</a:t>
            </a:r>
            <a:endParaRPr spc="16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08640" y="1506917"/>
            <a:ext cx="10645903" cy="5121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설치된 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package </a:t>
            </a: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검색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searh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‘*pandas*’ 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가상환경 생성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create –n my_python_env36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가상환경에서의 추가 패키지 인스톨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create –n my_python_env36 pandas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tensorflow</a:t>
            </a:r>
            <a:endParaRPr lang="en-US" altLang="ko-Kore-KR" sz="2000" dirty="0">
              <a:solidFill>
                <a:srgbClr val="404040"/>
              </a:solidFill>
              <a:cs typeface="Consolas"/>
            </a:endParaRP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가상환경 시작 및 종료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activate my_python_env36 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deactivate my_python_env36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가상환경 저장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env export &gt; my_python_env36.yaml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evn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create –f my_python_env36.yaml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가상환경 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list </a:t>
            </a: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출력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env list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rgbClr val="40404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21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940" y="837394"/>
            <a:ext cx="4228774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495" dirty="0" err="1"/>
              <a:t>Anacoda</a:t>
            </a:r>
            <a:r>
              <a:rPr lang="en-US" spc="495" dirty="0"/>
              <a:t> </a:t>
            </a:r>
            <a:r>
              <a:rPr lang="en-US" spc="495" dirty="0" err="1"/>
              <a:t>설치</a:t>
            </a:r>
            <a:endParaRPr spc="16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08640" y="1506917"/>
            <a:ext cx="10645903" cy="19672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가상환경 제거 하기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env remove –n my_python_evn36</a:t>
            </a:r>
          </a:p>
          <a:p>
            <a:pPr marL="355600" indent="-342900">
              <a:spcBef>
                <a:spcPts val="58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추가 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application </a:t>
            </a:r>
            <a:r>
              <a:rPr lang="ko-Kore-KR" altLang="en-US" sz="2000" dirty="0">
                <a:solidFill>
                  <a:srgbClr val="404040"/>
                </a:solidFill>
                <a:cs typeface="Consolas"/>
              </a:rPr>
              <a:t>설치 하기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install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jupyter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notebook //</a:t>
            </a:r>
            <a:r>
              <a:rPr lang="en-US" altLang="ko-Kore-KR" dirty="0" err="1"/>
              <a:t>Jupyter</a:t>
            </a:r>
            <a:r>
              <a:rPr lang="en-US" altLang="ko-Kore-KR" dirty="0"/>
              <a:t> notebook</a:t>
            </a:r>
            <a:r>
              <a:rPr lang="ko-KR" altLang="en-US" dirty="0"/>
              <a:t>는 </a:t>
            </a:r>
            <a:r>
              <a:rPr lang="ko-KR" altLang="en-US" dirty="0" err="1"/>
              <a:t>브라우져</a:t>
            </a:r>
            <a:r>
              <a:rPr lang="ko-KR" altLang="en-US" dirty="0"/>
              <a:t> 상에서 </a:t>
            </a:r>
            <a:r>
              <a:rPr lang="en-US" altLang="ko-Kore-KR" dirty="0"/>
              <a:t>markdown, text, code, </a:t>
            </a:r>
            <a:r>
              <a:rPr lang="ko-KR" altLang="en-US" dirty="0" err="1"/>
              <a:t>시각화등등</a:t>
            </a:r>
            <a:r>
              <a:rPr lang="ko-KR" altLang="en-US" dirty="0"/>
              <a:t> 다양한 기능을 할 수 있도록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br>
              <a:rPr lang="en-US" altLang="ko-Kore-KR" sz="2000" dirty="0">
                <a:solidFill>
                  <a:srgbClr val="404040"/>
                </a:solidFill>
                <a:cs typeface="Consolas"/>
              </a:rPr>
            </a:b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install </a:t>
            </a:r>
            <a:r>
              <a:rPr lang="en-US" altLang="ko-Kore-KR" sz="2000" dirty="0" err="1">
                <a:solidFill>
                  <a:srgbClr val="404040"/>
                </a:solidFill>
                <a:cs typeface="Consolas"/>
              </a:rPr>
              <a:t>nb_conda</a:t>
            </a:r>
            <a:r>
              <a:rPr lang="en-US" altLang="ko-Kore-KR" sz="2000" dirty="0">
                <a:solidFill>
                  <a:srgbClr val="404040"/>
                </a:solidFill>
                <a:cs typeface="Consolas"/>
              </a:rPr>
              <a:t> //</a:t>
            </a:r>
            <a:r>
              <a:rPr lang="en-US" altLang="ko-Kore-KR" dirty="0" err="1"/>
              <a:t>jupyter</a:t>
            </a:r>
            <a:r>
              <a:rPr lang="en-US" altLang="ko-Kore-KR" dirty="0"/>
              <a:t> notebook</a:t>
            </a:r>
            <a:r>
              <a:rPr lang="ko-KR" altLang="en-US" dirty="0"/>
              <a:t>에서 </a:t>
            </a:r>
            <a:r>
              <a:rPr lang="en-US" altLang="ko-Kore-KR" dirty="0"/>
              <a:t>python </a:t>
            </a:r>
            <a:r>
              <a:rPr lang="ko-KR" altLang="en-US" dirty="0"/>
              <a:t>패키지를 관리</a:t>
            </a:r>
            <a:endParaRPr lang="en-US" altLang="ko-Kore-KR" dirty="0">
              <a:solidFill>
                <a:srgbClr val="40404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9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576" y="892739"/>
            <a:ext cx="5771008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Basic</a:t>
            </a:r>
            <a:r>
              <a:rPr spc="30" dirty="0"/>
              <a:t> </a:t>
            </a:r>
            <a:r>
              <a:rPr spc="200" dirty="0"/>
              <a:t>Intro</a:t>
            </a:r>
            <a:r>
              <a:rPr spc="65" dirty="0"/>
              <a:t> </a:t>
            </a:r>
            <a:r>
              <a:rPr spc="180" dirty="0"/>
              <a:t>to</a:t>
            </a:r>
            <a:r>
              <a:rPr spc="45" dirty="0"/>
              <a:t> </a:t>
            </a:r>
            <a:r>
              <a:rPr spc="160" dirty="0"/>
              <a:t>Git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61002" y="1654277"/>
            <a:ext cx="7346549" cy="248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spcBef>
                <a:spcPts val="70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will:</a:t>
            </a:r>
            <a:endParaRPr sz="2400" dirty="0">
              <a:latin typeface="Calibri"/>
              <a:cs typeface="Calibri"/>
            </a:endParaRPr>
          </a:p>
          <a:p>
            <a:pPr marL="637540" lvl="1" indent="-280035">
              <a:spcBef>
                <a:spcPts val="555"/>
              </a:spcBef>
              <a:buClr>
                <a:srgbClr val="CC6600"/>
              </a:buClr>
              <a:buFont typeface="Wingdings"/>
              <a:buChar char=""/>
              <a:tabLst>
                <a:tab pos="637540" algn="l"/>
                <a:tab pos="63817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Discuss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Git differs from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Subversion</a:t>
            </a:r>
            <a:endParaRPr sz="2200" dirty="0">
              <a:latin typeface="Calibri"/>
              <a:cs typeface="Calibri"/>
            </a:endParaRPr>
          </a:p>
          <a:p>
            <a:pPr marL="637540" lvl="1" indent="-280035">
              <a:spcBef>
                <a:spcPts val="525"/>
              </a:spcBef>
              <a:buClr>
                <a:srgbClr val="CC6600"/>
              </a:buClr>
              <a:buFont typeface="Wingdings"/>
              <a:buChar char=""/>
              <a:tabLst>
                <a:tab pos="637540" algn="l"/>
                <a:tab pos="63817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Discuss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Git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200" dirty="0">
              <a:latin typeface="Calibri"/>
              <a:cs typeface="Calibri"/>
            </a:endParaRPr>
          </a:p>
          <a:p>
            <a:pPr marL="637540" lvl="1" indent="-280035">
              <a:spcBef>
                <a:spcPts val="530"/>
              </a:spcBef>
              <a:buClr>
                <a:srgbClr val="CC6600"/>
              </a:buClr>
              <a:buFont typeface="Wingdings"/>
              <a:buChar char=""/>
              <a:tabLst>
                <a:tab pos="637540" algn="l"/>
                <a:tab pos="63817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Pull/clone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files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repository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github</a:t>
            </a:r>
            <a:endParaRPr sz="2200" dirty="0">
              <a:latin typeface="Calibri"/>
              <a:cs typeface="Calibri"/>
            </a:endParaRPr>
          </a:p>
          <a:p>
            <a:pPr marL="637540" lvl="1" indent="-280035">
              <a:spcBef>
                <a:spcPts val="530"/>
              </a:spcBef>
              <a:buClr>
                <a:srgbClr val="CC6600"/>
              </a:buClr>
              <a:buFont typeface="Wingdings"/>
              <a:buChar char=""/>
              <a:tabLst>
                <a:tab pos="637540" algn="l"/>
                <a:tab pos="6381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Edit files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own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Git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</a:t>
            </a:r>
            <a:endParaRPr sz="2200" dirty="0">
              <a:latin typeface="Calibri"/>
              <a:cs typeface="Calibri"/>
            </a:endParaRPr>
          </a:p>
          <a:p>
            <a:pPr marL="637540" lvl="1" indent="-280035">
              <a:spcBef>
                <a:spcPts val="525"/>
              </a:spcBef>
              <a:buClr>
                <a:srgbClr val="CC6600"/>
              </a:buClr>
              <a:buFont typeface="Wingdings"/>
              <a:buChar char=""/>
              <a:tabLst>
                <a:tab pos="637540" algn="l"/>
                <a:tab pos="63817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Push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files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github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VSC Installing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Download: </a:t>
            </a:r>
            <a:r>
              <a:rPr kumimoji="1" lang="en-US" altLang="ko-Kore-KR" dirty="0">
                <a:hlinkClick r:id="rId2"/>
              </a:rPr>
              <a:t>https://code.visualstudio.com/Download</a:t>
            </a:r>
            <a:r>
              <a:rPr kumimoji="1" lang="en-US" altLang="ko-Kore-KR" dirty="0"/>
              <a:t> </a:t>
            </a:r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BBE78-DCDE-CD4D-26CB-6DC31A13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98" y="2688668"/>
            <a:ext cx="3675578" cy="32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5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VSC Installing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3346052" cy="454336"/>
          </a:xfrm>
        </p:spPr>
        <p:txBody>
          <a:bodyPr/>
          <a:lstStyle/>
          <a:p>
            <a:r>
              <a:rPr kumimoji="1" lang="en-US" altLang="ko-Kore-KR" dirty="0"/>
              <a:t>Destination Location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A7794-98C2-3272-44EE-8478A480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30" y="2730171"/>
            <a:ext cx="3860800" cy="28702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EEC74B5-E612-6E11-25C6-03527016C689}"/>
              </a:ext>
            </a:extLst>
          </p:cNvPr>
          <p:cNvSpPr txBox="1">
            <a:spLocks/>
          </p:cNvSpPr>
          <p:nvPr/>
        </p:nvSpPr>
        <p:spPr>
          <a:xfrm>
            <a:off x="7280385" y="2015733"/>
            <a:ext cx="3346052" cy="454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Start Menu Folder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3941ED-20D9-22A7-6544-C4BEC540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54" y="2692071"/>
            <a:ext cx="3835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48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VSC Installing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3346052" cy="454336"/>
          </a:xfrm>
        </p:spPr>
        <p:txBody>
          <a:bodyPr/>
          <a:lstStyle/>
          <a:p>
            <a:r>
              <a:rPr kumimoji="1" lang="en-US" altLang="ko-Kore-KR" dirty="0"/>
              <a:t>Setup PATH environment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EEC74B5-E612-6E11-25C6-03527016C689}"/>
              </a:ext>
            </a:extLst>
          </p:cNvPr>
          <p:cNvSpPr txBox="1">
            <a:spLocks/>
          </p:cNvSpPr>
          <p:nvPr/>
        </p:nvSpPr>
        <p:spPr>
          <a:xfrm>
            <a:off x="7280385" y="2015733"/>
            <a:ext cx="3346052" cy="454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Install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F8FD7A-CBF0-AC54-DB53-9D53F50C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04" y="2582141"/>
            <a:ext cx="3822700" cy="2857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27E4F1-970B-8CE0-BDB1-D519A5C4C42D}"/>
              </a:ext>
            </a:extLst>
          </p:cNvPr>
          <p:cNvSpPr/>
          <p:nvPr/>
        </p:nvSpPr>
        <p:spPr>
          <a:xfrm>
            <a:off x="1827142" y="4524499"/>
            <a:ext cx="2609782" cy="237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A80A8B-A1CD-4475-BC76-E3C9604E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0" y="2594841"/>
            <a:ext cx="3822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9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VSC Interface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03" y="2027608"/>
            <a:ext cx="5756742" cy="3351914"/>
          </a:xfrm>
        </p:spPr>
        <p:txBody>
          <a:bodyPr/>
          <a:lstStyle/>
          <a:p>
            <a:r>
              <a:rPr kumimoji="1" lang="en-US" altLang="ko-Kore-KR" dirty="0"/>
              <a:t>A(active bar): switch different view</a:t>
            </a:r>
          </a:p>
          <a:p>
            <a:r>
              <a:rPr kumimoji="1" lang="en-US" altLang="ko-Kore-KR" dirty="0"/>
              <a:t>B(editor): multiple editor</a:t>
            </a:r>
          </a:p>
          <a:p>
            <a:r>
              <a:rPr kumimoji="1" lang="en-US" altLang="ko-Kore-KR" dirty="0"/>
              <a:t>C(work space): source code control</a:t>
            </a:r>
          </a:p>
          <a:p>
            <a:r>
              <a:rPr kumimoji="1" lang="en-US" altLang="ko-Kore-KR" dirty="0"/>
              <a:t>D(display information): current active workspace</a:t>
            </a:r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6AAE9-BB80-4D18-977E-39EE2798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526" y="1722786"/>
            <a:ext cx="5317671" cy="39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Command </a:t>
            </a:r>
            <a:r>
              <a:rPr kumimoji="1" lang="en-US" altLang="ko-Kore-KR" dirty="0" err="1"/>
              <a:t>pallette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03" y="2027608"/>
            <a:ext cx="4391080" cy="1249982"/>
          </a:xfrm>
        </p:spPr>
        <p:txBody>
          <a:bodyPr/>
          <a:lstStyle/>
          <a:p>
            <a:r>
              <a:rPr lang="en-US" altLang="ko-Kore-KR" dirty="0" err="1"/>
              <a:t>Ctrl‐Shift+P</a:t>
            </a:r>
            <a:r>
              <a:rPr lang="en-US" altLang="ko-Kore-KR" dirty="0"/>
              <a:t> (</a:t>
            </a:r>
            <a:r>
              <a:rPr lang="en-US" altLang="ko-Kore-KR" dirty="0" err="1"/>
              <a:t>Cmd+Shift+P</a:t>
            </a:r>
            <a:r>
              <a:rPr lang="en-US" altLang="ko-Kore-KR" dirty="0"/>
              <a:t> in macOS)</a:t>
            </a:r>
            <a:br>
              <a:rPr lang="en-US" altLang="ko-Kore-KR" dirty="0"/>
            </a:br>
            <a:r>
              <a:rPr lang="en-US" altLang="ko-Kore-KR" dirty="0"/>
              <a:t>setting: keyboard, and navigation </a:t>
            </a:r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FA62EF-DBCF-227F-CF70-6379B5B6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82" y="1666070"/>
            <a:ext cx="4068411" cy="177113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20C273-FEE3-8CE5-A9AA-257B55D5159E}"/>
              </a:ext>
            </a:extLst>
          </p:cNvPr>
          <p:cNvSpPr txBox="1">
            <a:spLocks/>
          </p:cNvSpPr>
          <p:nvPr/>
        </p:nvSpPr>
        <p:spPr>
          <a:xfrm>
            <a:off x="477803" y="4651346"/>
            <a:ext cx="4628587" cy="1249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JSON setting</a:t>
            </a:r>
            <a:br>
              <a:rPr lang="en-US" altLang="ko-Kore-KR" dirty="0"/>
            </a:br>
            <a:r>
              <a:rPr lang="en-US" altLang="ko-Kore-KR" dirty="0"/>
              <a:t>Change setting value </a:t>
            </a:r>
          </a:p>
          <a:p>
            <a:endParaRPr kumimoji="1" lang="en-US" alt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F110D-9A66-FE75-13ED-BA57E5DE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82" y="3552433"/>
            <a:ext cx="4068411" cy="25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1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Window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02" y="2027608"/>
            <a:ext cx="11207517" cy="4025872"/>
          </a:xfrm>
        </p:spPr>
        <p:txBody>
          <a:bodyPr/>
          <a:lstStyle/>
          <a:p>
            <a:r>
              <a:rPr lang="en-US" altLang="ko-Kore-KR" dirty="0"/>
              <a:t>Terminal: </a:t>
            </a:r>
            <a:br>
              <a:rPr lang="en-US" altLang="ko-Kore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ore-KR" dirty="0"/>
              <a:t>execute commands from the command line</a:t>
            </a:r>
            <a:br>
              <a:rPr lang="en-US" altLang="ko-Kore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use terminal menu options</a:t>
            </a:r>
          </a:p>
          <a:p>
            <a:r>
              <a:rPr lang="en-US" altLang="ko-Kore-KR" dirty="0"/>
              <a:t>Output Window</a:t>
            </a:r>
            <a:br>
              <a:rPr lang="en-US" altLang="ko-Kore-KR" dirty="0"/>
            </a:br>
            <a:r>
              <a:rPr lang="en-US" altLang="ko-Kore-KR" dirty="0"/>
              <a:t>- display output from different processes </a:t>
            </a:r>
          </a:p>
          <a:p>
            <a:r>
              <a:rPr lang="en-US" altLang="ko-Kore-KR" dirty="0"/>
              <a:t>Debug Console</a:t>
            </a:r>
            <a:br>
              <a:rPr lang="en-US" altLang="ko-Kore-KR" dirty="0"/>
            </a:br>
            <a:r>
              <a:rPr lang="en-US" altLang="ko-Kore-KR" dirty="0"/>
              <a:t>- display messages which are debugged by application</a:t>
            </a:r>
          </a:p>
          <a:p>
            <a:r>
              <a:rPr lang="en-US" altLang="ko-Kore-KR" dirty="0"/>
              <a:t>Problem Window</a:t>
            </a:r>
            <a:br>
              <a:rPr lang="en-US" altLang="ko-Kore-KR" dirty="0"/>
            </a:br>
            <a:r>
              <a:rPr lang="en-US" altLang="ko-Kore-KR" dirty="0"/>
              <a:t>- lists all the errors and warning currently founded</a:t>
            </a:r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EAAB3-8FE3-34AD-7AB5-11C55A38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1776991"/>
            <a:ext cx="4957713" cy="34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5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E3D8-1F63-CB8D-9E39-B489A9D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Search and replace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EB63-A688-4A19-B020-48D710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52" y="1730725"/>
            <a:ext cx="9865605" cy="4025872"/>
          </a:xfrm>
        </p:spPr>
        <p:txBody>
          <a:bodyPr/>
          <a:lstStyle/>
          <a:p>
            <a:r>
              <a:rPr kumimoji="1" lang="en-US" altLang="ko-Kore-KR" dirty="0"/>
              <a:t>Search Ctrl + F </a:t>
            </a:r>
          </a:p>
          <a:p>
            <a:r>
              <a:rPr kumimoji="1" lang="en-US" altLang="ko-Kore-KR" dirty="0"/>
              <a:t>Replace  </a:t>
            </a:r>
            <a:br>
              <a:rPr kumimoji="1" lang="en-US" altLang="ko-Kore-KR" dirty="0"/>
            </a:br>
            <a:r>
              <a:rPr kumimoji="1" lang="en-US" altLang="ko-Kore-KR" dirty="0"/>
              <a:t>- activate regex icon white box</a:t>
            </a:r>
            <a:br>
              <a:rPr kumimoji="1" lang="en-US" altLang="ko-Kore-KR" dirty="0"/>
            </a:br>
            <a:r>
              <a:rPr kumimoji="1" lang="en-US" altLang="ko-Kore-KR" dirty="0"/>
              <a:t>- detail information: </a:t>
            </a:r>
            <a:r>
              <a:rPr kumimoji="1" lang="en-US" altLang="ko-Kore-KR" dirty="0">
                <a:hlinkClick r:id="rId2"/>
              </a:rPr>
              <a:t>http://aka.ms/regex</a:t>
            </a:r>
            <a:r>
              <a:rPr kumimoji="1" lang="en-US" altLang="ko-Kore-KR" dirty="0"/>
              <a:t> </a:t>
            </a:r>
            <a:br>
              <a:rPr kumimoji="1" lang="en-US" altLang="ko-Kore-KR" dirty="0"/>
            </a:br>
            <a:r>
              <a:rPr kumimoji="1" lang="en-US" altLang="ko-Kore-KR" dirty="0"/>
              <a:t>- </a:t>
            </a:r>
            <a:r>
              <a:rPr lang="en-US" altLang="ko-Kore-KR" dirty="0"/>
              <a:t>To test your regular expressions, see  </a:t>
            </a:r>
            <a:r>
              <a:rPr lang="en-US" altLang="ko-Kore-KR" dirty="0">
                <a:hlinkClick r:id="rId3"/>
              </a:rPr>
              <a:t>http://regexlib.com/RETester.aspx</a:t>
            </a:r>
            <a:r>
              <a:rPr lang="en-US" altLang="ko-Kore-KR" dirty="0"/>
              <a:t>  </a:t>
            </a:r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ex) (3) (4) (5)</a:t>
            </a:r>
            <a:r>
              <a:rPr kumimoji="1" lang="ko-KR" altLang="en-US" dirty="0"/>
              <a:t>로 된 숫자를 찾아서  </a:t>
            </a:r>
            <a:r>
              <a:rPr kumimoji="1" lang="en-US" altLang="ko-KR" dirty="0"/>
              <a:t>&lt;3&gt;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&lt;4&gt;&lt;5&gt;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로바꾸자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Find \(([0-9])\)</a:t>
            </a:r>
          </a:p>
          <a:p>
            <a:pPr marL="0" indent="0">
              <a:buNone/>
            </a:pPr>
            <a:r>
              <a:rPr kumimoji="1" lang="en-US" altLang="ko-Kore-KR" dirty="0"/>
              <a:t>Replace &lt;$</a:t>
            </a:r>
            <a:r>
              <a:rPr kumimoji="1" lang="en-US" altLang="ko-Kore-KR"/>
              <a:t>1&gt; //</a:t>
            </a: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74C98-E835-522B-BA70-DB2E2AFB9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86" y="1828800"/>
            <a:ext cx="5633768" cy="8366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AEF5DE-B043-4A22-E28E-1D97A489B620}"/>
              </a:ext>
            </a:extLst>
          </p:cNvPr>
          <p:cNvSpPr/>
          <p:nvPr/>
        </p:nvSpPr>
        <p:spPr>
          <a:xfrm>
            <a:off x="8402782" y="1796143"/>
            <a:ext cx="387929" cy="62048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4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974" y="892739"/>
            <a:ext cx="39782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5" dirty="0"/>
              <a:t> </a:t>
            </a:r>
            <a:r>
              <a:rPr spc="27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43770" y="1544980"/>
            <a:ext cx="9246968" cy="311816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spcBef>
                <a:spcPts val="6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At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command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line: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(where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verb =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config,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 add,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commit,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etc.)</a:t>
            </a:r>
            <a:endParaRPr sz="2400" dirty="0">
              <a:latin typeface="Calibri"/>
              <a:cs typeface="Calibri"/>
            </a:endParaRPr>
          </a:p>
          <a:p>
            <a:pPr marL="698500">
              <a:spcBef>
                <a:spcPts val="580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$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help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&lt;verb&gt;</a:t>
            </a:r>
            <a:endParaRPr sz="2400" dirty="0">
              <a:latin typeface="Calibri"/>
              <a:cs typeface="Calibri"/>
            </a:endParaRPr>
          </a:p>
          <a:p>
            <a:pPr marL="698500">
              <a:spcBef>
                <a:spcPts val="575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$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&lt;verb&gt;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--help</a:t>
            </a:r>
            <a:endParaRPr sz="2400" dirty="0">
              <a:latin typeface="Calibri"/>
              <a:cs typeface="Calibri"/>
            </a:endParaRPr>
          </a:p>
          <a:p>
            <a:pPr marL="698500">
              <a:spcBef>
                <a:spcPts val="575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$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man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git-&lt;verb&gt;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243840" indent="-231775">
              <a:buClr>
                <a:srgbClr val="BC0900"/>
              </a:buClr>
              <a:buChar char="•"/>
              <a:tabLst>
                <a:tab pos="244475" algn="l"/>
                <a:tab pos="2635885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Free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on-line</a:t>
            </a:r>
            <a:r>
              <a:rPr sz="24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book:	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http://git-scm.com/book</a:t>
            </a:r>
            <a:endParaRPr sz="2400" dirty="0">
              <a:latin typeface="Calibri"/>
              <a:cs typeface="Calibri"/>
            </a:endParaRPr>
          </a:p>
          <a:p>
            <a:pPr marL="24384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24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website:</a:t>
            </a:r>
            <a:r>
              <a:rPr sz="2400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http://git-scm.com/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754" y="834125"/>
            <a:ext cx="31273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-25" dirty="0"/>
              <a:t> </a:t>
            </a:r>
            <a:r>
              <a:rPr spc="260" dirty="0"/>
              <a:t>History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43754" y="1610846"/>
            <a:ext cx="9182861" cy="29546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spcBef>
                <a:spcPts val="6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Came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out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 Linux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development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community</a:t>
            </a:r>
            <a:endParaRPr sz="2400" dirty="0">
              <a:latin typeface="Calibri"/>
              <a:cs typeface="Calibri"/>
            </a:endParaRPr>
          </a:p>
          <a:p>
            <a:pPr marL="243840" indent="-231775">
              <a:spcBef>
                <a:spcPts val="58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Linus</a:t>
            </a: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Torvalds,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2005</a:t>
            </a:r>
            <a:endParaRPr sz="2400" dirty="0">
              <a:latin typeface="Calibri"/>
              <a:cs typeface="Calibri"/>
            </a:endParaRPr>
          </a:p>
          <a:p>
            <a:pPr marL="243840" indent="-231775">
              <a:spcBef>
                <a:spcPts val="575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Initial</a:t>
            </a:r>
            <a:r>
              <a:rPr sz="2400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goals:</a:t>
            </a:r>
            <a:endParaRPr sz="2400" dirty="0">
              <a:latin typeface="Calibri"/>
              <a:cs typeface="Calibri"/>
            </a:endParaRPr>
          </a:p>
          <a:p>
            <a:pPr marL="700405" lvl="1" indent="-342900">
              <a:spcBef>
                <a:spcPts val="550"/>
              </a:spcBef>
              <a:buClr>
                <a:srgbClr val="CC66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endParaRPr sz="2200" dirty="0">
              <a:latin typeface="Calibri"/>
              <a:cs typeface="Calibri"/>
            </a:endParaRPr>
          </a:p>
          <a:p>
            <a:pPr marL="700405" lvl="1" indent="-342900">
              <a:spcBef>
                <a:spcPts val="530"/>
              </a:spcBef>
              <a:buClr>
                <a:srgbClr val="CC66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non-linear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development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(thousands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parallel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branches)</a:t>
            </a:r>
            <a:endParaRPr sz="2200" dirty="0">
              <a:latin typeface="Calibri"/>
              <a:cs typeface="Calibri"/>
            </a:endParaRPr>
          </a:p>
          <a:p>
            <a:pPr marL="700405" lvl="1" indent="-342900">
              <a:spcBef>
                <a:spcPts val="525"/>
              </a:spcBef>
              <a:buClr>
                <a:srgbClr val="CC66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distributed</a:t>
            </a:r>
            <a:endParaRPr sz="2200" dirty="0">
              <a:latin typeface="Calibri"/>
              <a:cs typeface="Calibri"/>
            </a:endParaRPr>
          </a:p>
          <a:p>
            <a:pPr marL="700405" lvl="1" indent="-342900">
              <a:spcBef>
                <a:spcPts val="530"/>
              </a:spcBef>
              <a:buClr>
                <a:srgbClr val="CC6600"/>
              </a:buClr>
              <a:buFont typeface="Wingdings" pitchFamily="2" charset="2"/>
              <a:buChar char="ü"/>
              <a:tabLst>
                <a:tab pos="637540" algn="l"/>
                <a:tab pos="63817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Linux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efficiently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900" y="834005"/>
            <a:ext cx="818388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45" dirty="0"/>
              <a:t> </a:t>
            </a:r>
            <a:r>
              <a:rPr spc="385" dirty="0"/>
              <a:t>uses</a:t>
            </a:r>
            <a:r>
              <a:rPr spc="55" dirty="0"/>
              <a:t> </a:t>
            </a:r>
            <a:r>
              <a:rPr spc="245" dirty="0"/>
              <a:t>a</a:t>
            </a:r>
            <a:r>
              <a:rPr spc="70" dirty="0"/>
              <a:t> </a:t>
            </a:r>
            <a:r>
              <a:rPr spc="215" dirty="0"/>
              <a:t>distributed</a:t>
            </a:r>
            <a:r>
              <a:rPr spc="10" dirty="0"/>
              <a:t> </a:t>
            </a:r>
            <a:r>
              <a:rPr spc="27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645" y="1947089"/>
            <a:ext cx="3048000" cy="23892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7030" y="1947089"/>
            <a:ext cx="3048000" cy="3432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30830" y="1627378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Centralized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Model</a:t>
            </a:r>
            <a:endParaRPr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39965" y="1627378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Distributed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Model</a:t>
            </a:r>
            <a:endParaRPr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9645" y="4356331"/>
            <a:ext cx="290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(CVS,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Subversion, Perforce)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6586" y="5340640"/>
            <a:ext cx="3672829" cy="7340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911225">
              <a:spcBef>
                <a:spcPts val="725"/>
              </a:spcBef>
            </a:pPr>
            <a:r>
              <a:rPr dirty="0">
                <a:latin typeface="Arial MT"/>
                <a:cs typeface="Arial MT"/>
              </a:rPr>
              <a:t>(Git,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Mercurial)</a:t>
            </a:r>
            <a:endParaRPr dirty="0">
              <a:latin typeface="Arial MT"/>
              <a:cs typeface="Arial MT"/>
            </a:endParaRPr>
          </a:p>
          <a:p>
            <a:pPr marL="12700">
              <a:spcBef>
                <a:spcPts val="630"/>
              </a:spcBef>
            </a:pPr>
            <a:r>
              <a:rPr spc="-5" dirty="0">
                <a:latin typeface="Arial MT"/>
                <a:cs typeface="Arial MT"/>
              </a:rPr>
              <a:t>Result: Many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operations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are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local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860" y="836100"/>
            <a:ext cx="572325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40" dirty="0"/>
              <a:t> </a:t>
            </a:r>
            <a:r>
              <a:rPr spc="254" dirty="0"/>
              <a:t>takes</a:t>
            </a:r>
            <a:r>
              <a:rPr spc="65" dirty="0"/>
              <a:t> </a:t>
            </a:r>
            <a:r>
              <a:rPr spc="360" dirty="0"/>
              <a:t>snapshots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700" y="2180208"/>
            <a:ext cx="4523676" cy="27434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3625" y="2180208"/>
            <a:ext cx="4523676" cy="27434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8100" y="1730628"/>
            <a:ext cx="3664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bv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rsi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89416" y="1730628"/>
            <a:ext cx="9993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619" y="873292"/>
            <a:ext cx="572071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20" dirty="0"/>
              <a:t> </a:t>
            </a:r>
            <a:r>
              <a:rPr spc="385" dirty="0"/>
              <a:t>uses</a:t>
            </a:r>
            <a:r>
              <a:rPr spc="30" dirty="0"/>
              <a:t> </a:t>
            </a:r>
            <a:r>
              <a:rPr spc="315" dirty="0"/>
              <a:t>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90619" y="1601938"/>
            <a:ext cx="10091781" cy="4032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149860" indent="-231775">
              <a:spcBef>
                <a:spcPts val="100"/>
              </a:spcBef>
              <a:buClr>
                <a:srgbClr val="BC0900"/>
              </a:buClr>
              <a:buChar char="•"/>
              <a:tabLst>
                <a:tab pos="244475" algn="l"/>
                <a:tab pos="794385" algn="l"/>
              </a:tabLst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Subversion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each modification to the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central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repo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incremented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	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#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overall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repo.</a:t>
            </a:r>
            <a:endParaRPr lang="en-US" sz="2000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243840" marR="149860" indent="-231775">
              <a:spcBef>
                <a:spcPts val="100"/>
              </a:spcBef>
              <a:buClr>
                <a:srgbClr val="BC0900"/>
              </a:buClr>
              <a:buChar char="•"/>
              <a:tabLst>
                <a:tab pos="244475" algn="l"/>
                <a:tab pos="79438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3840" marR="48895" indent="-231775">
              <a:spcBef>
                <a:spcPts val="580"/>
              </a:spcBef>
              <a:buClr>
                <a:srgbClr val="BC0900"/>
              </a:buClr>
              <a:buChar char="•"/>
              <a:tabLst>
                <a:tab pos="244475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How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will this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numbering scheme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work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when each user has their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own</a:t>
            </a:r>
            <a:r>
              <a:rPr sz="20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copy</a:t>
            </a:r>
            <a:r>
              <a:rPr sz="2000" b="1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commits</a:t>
            </a:r>
            <a:r>
              <a:rPr sz="2000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their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local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copy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repo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before pushing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 the central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server?????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BC0900"/>
              </a:buClr>
              <a:buFont typeface="Calibri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243840" marR="5080" indent="-231775">
              <a:spcBef>
                <a:spcPts val="5"/>
              </a:spcBef>
              <a:buClr>
                <a:srgbClr val="BC0900"/>
              </a:buClr>
              <a:buChar char="•"/>
              <a:tabLst>
                <a:tab pos="244475" algn="l"/>
                <a:tab pos="1373505" algn="l"/>
                <a:tab pos="4227830" algn="l"/>
              </a:tabLst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Instead,</a:t>
            </a:r>
            <a:r>
              <a:rPr lang="en-US"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Git generates 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unique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SHA-1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hash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– 40 character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 hex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digits,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every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commit.</a:t>
            </a:r>
            <a:r>
              <a:rPr lang="en-US"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Refer</a:t>
            </a:r>
            <a:r>
              <a:rPr sz="20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commits</a:t>
            </a:r>
            <a:r>
              <a:rPr sz="20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this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ID</a:t>
            </a:r>
            <a:r>
              <a:rPr sz="20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rather </a:t>
            </a:r>
            <a:r>
              <a:rPr sz="2000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version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number.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Often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only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see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first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7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characters:</a:t>
            </a:r>
            <a:endParaRPr sz="2400" dirty="0">
              <a:latin typeface="Calibri"/>
              <a:cs typeface="Calibri"/>
            </a:endParaRPr>
          </a:p>
          <a:p>
            <a:pPr marL="358140" marR="4050665">
              <a:lnSpc>
                <a:spcPct val="120000"/>
              </a:lnSpc>
              <a:spcBef>
                <a:spcPts val="2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1677b2d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Edited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 readme </a:t>
            </a:r>
            <a:r>
              <a:rPr sz="1600" spc="-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1600" spc="-484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8140" marR="4050665">
              <a:lnSpc>
                <a:spcPct val="120000"/>
              </a:lnSpc>
              <a:spcBef>
                <a:spcPts val="2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258efa7 Added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line to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readme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8140" marR="4050665">
              <a:lnSpc>
                <a:spcPct val="120000"/>
              </a:lnSpc>
              <a:spcBef>
                <a:spcPts val="2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0e52da7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commit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384" y="846079"/>
            <a:ext cx="9495693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0" dirty="0"/>
              <a:t>A</a:t>
            </a:r>
            <a:r>
              <a:rPr sz="3600" spc="55" dirty="0"/>
              <a:t> </a:t>
            </a:r>
            <a:r>
              <a:rPr sz="3600" spc="150" dirty="0">
                <a:uFill>
                  <a:solidFill>
                    <a:srgbClr val="5A331F"/>
                  </a:solidFill>
                </a:uFill>
              </a:rPr>
              <a:t>Local</a:t>
            </a:r>
            <a:r>
              <a:rPr sz="3600" spc="25" dirty="0"/>
              <a:t> </a:t>
            </a:r>
            <a:r>
              <a:rPr sz="3600" spc="130" dirty="0"/>
              <a:t>Git</a:t>
            </a:r>
            <a:r>
              <a:rPr sz="3600" spc="60" dirty="0"/>
              <a:t> </a:t>
            </a:r>
            <a:r>
              <a:rPr sz="3600" spc="95" dirty="0"/>
              <a:t>project</a:t>
            </a:r>
            <a:r>
              <a:rPr sz="3600" spc="60" dirty="0"/>
              <a:t> </a:t>
            </a:r>
            <a:r>
              <a:rPr sz="3600" spc="305" dirty="0"/>
              <a:t>has</a:t>
            </a:r>
            <a:r>
              <a:rPr sz="3600" spc="55" dirty="0"/>
              <a:t> </a:t>
            </a:r>
            <a:r>
              <a:rPr sz="3600" spc="85" dirty="0"/>
              <a:t>three</a:t>
            </a:r>
            <a:r>
              <a:rPr sz="3600" spc="50" dirty="0"/>
              <a:t> </a:t>
            </a:r>
            <a:r>
              <a:rPr sz="3600" spc="200" dirty="0"/>
              <a:t>areas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7323" y="1729486"/>
            <a:ext cx="5968453" cy="35381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5706" y="5285613"/>
            <a:ext cx="2103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895" marR="5080" indent="-79883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U</a:t>
            </a:r>
            <a:r>
              <a:rPr spc="-15" dirty="0">
                <a:latin typeface="Arial MT"/>
                <a:cs typeface="Arial MT"/>
              </a:rPr>
              <a:t>n</a:t>
            </a:r>
            <a:r>
              <a:rPr spc="-5" dirty="0">
                <a:latin typeface="Arial MT"/>
                <a:cs typeface="Arial MT"/>
              </a:rPr>
              <a:t>mo</a:t>
            </a:r>
            <a:r>
              <a:rPr spc="-15" dirty="0">
                <a:latin typeface="Arial MT"/>
                <a:cs typeface="Arial MT"/>
              </a:rPr>
              <a:t>d</a:t>
            </a:r>
            <a:r>
              <a:rPr spc="-5" dirty="0">
                <a:latin typeface="Arial MT"/>
                <a:cs typeface="Arial MT"/>
              </a:rPr>
              <a:t>ifi</a:t>
            </a:r>
            <a:r>
              <a:rPr spc="-15" dirty="0">
                <a:latin typeface="Arial MT"/>
                <a:cs typeface="Arial MT"/>
              </a:rPr>
              <a:t>e</a:t>
            </a:r>
            <a:r>
              <a:rPr spc="-5" dirty="0">
                <a:latin typeface="Arial MT"/>
                <a:cs typeface="Arial MT"/>
              </a:rPr>
              <a:t>d/m</a:t>
            </a:r>
            <a:r>
              <a:rPr spc="-15" dirty="0">
                <a:latin typeface="Arial MT"/>
                <a:cs typeface="Arial MT"/>
              </a:rPr>
              <a:t>o</a:t>
            </a:r>
            <a:r>
              <a:rPr spc="-5" dirty="0">
                <a:latin typeface="Arial MT"/>
                <a:cs typeface="Arial MT"/>
              </a:rPr>
              <a:t>d</a:t>
            </a:r>
            <a:r>
              <a:rPr spc="-15" dirty="0">
                <a:latin typeface="Arial MT"/>
                <a:cs typeface="Arial MT"/>
              </a:rPr>
              <a:t>i</a:t>
            </a:r>
            <a:r>
              <a:rPr spc="-5" dirty="0">
                <a:latin typeface="Arial MT"/>
                <a:cs typeface="Arial MT"/>
              </a:rPr>
              <a:t>fied  Files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875776" y="667705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200" b="1" i="0" kern="1200">
                <a:solidFill>
                  <a:srgbClr val="424242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3930" y="5285613"/>
            <a:ext cx="74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Sta</a:t>
            </a:r>
            <a:r>
              <a:rPr spc="-15" dirty="0">
                <a:latin typeface="Arial MT"/>
                <a:cs typeface="Arial MT"/>
              </a:rPr>
              <a:t>g</a:t>
            </a:r>
            <a:r>
              <a:rPr spc="-5" dirty="0">
                <a:latin typeface="Arial MT"/>
                <a:cs typeface="Arial MT"/>
              </a:rPr>
              <a:t>ed  Files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7705" y="5271031"/>
            <a:ext cx="1129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C</a:t>
            </a:r>
            <a:r>
              <a:rPr spc="-15" dirty="0">
                <a:latin typeface="Arial MT"/>
                <a:cs typeface="Arial MT"/>
              </a:rPr>
              <a:t>o</a:t>
            </a:r>
            <a:r>
              <a:rPr dirty="0">
                <a:latin typeface="Arial MT"/>
                <a:cs typeface="Arial MT"/>
              </a:rPr>
              <a:t>mmitted  </a:t>
            </a:r>
            <a:r>
              <a:rPr spc="-5" dirty="0">
                <a:latin typeface="Arial MT"/>
                <a:cs typeface="Arial MT"/>
              </a:rPr>
              <a:t>Files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86" y="6174060"/>
            <a:ext cx="810958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Note: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directory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sometimes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called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“working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tree”,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staging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sometimes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called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“index”.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Words>2442</Words>
  <Application>Microsoft Macintosh PowerPoint</Application>
  <PresentationFormat>와이드스크린</PresentationFormat>
  <Paragraphs>293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Arial MT</vt:lpstr>
      <vt:lpstr>Arial</vt:lpstr>
      <vt:lpstr>Calibri</vt:lpstr>
      <vt:lpstr>Consolas</vt:lpstr>
      <vt:lpstr>Gill Sans MT</vt:lpstr>
      <vt:lpstr>Wingdings</vt:lpstr>
      <vt:lpstr>갤러리</vt:lpstr>
      <vt:lpstr>개발 tool  (Git / ANAcoda / VSC)</vt:lpstr>
      <vt:lpstr>개발 환경 Setup</vt:lpstr>
      <vt:lpstr>Basic Intro to Git</vt:lpstr>
      <vt:lpstr>Git Resources</vt:lpstr>
      <vt:lpstr>Git History</vt:lpstr>
      <vt:lpstr>Git uses a distributed model</vt:lpstr>
      <vt:lpstr>Git takes snapshots</vt:lpstr>
      <vt:lpstr>Git uses checksums</vt:lpstr>
      <vt:lpstr>A Local Git project has three areas</vt:lpstr>
      <vt:lpstr>Git Life cycle</vt:lpstr>
      <vt:lpstr>Basic Workflow</vt:lpstr>
      <vt:lpstr>what is github?</vt:lpstr>
      <vt:lpstr>Get ready to use Git!</vt:lpstr>
      <vt:lpstr>Create a local copy of a repo</vt:lpstr>
      <vt:lpstr>Git commands</vt:lpstr>
      <vt:lpstr>Committing files</vt:lpstr>
      <vt:lpstr>Status and Diff</vt:lpstr>
      <vt:lpstr>Status and Diff</vt:lpstr>
      <vt:lpstr>Status and Diff</vt:lpstr>
      <vt:lpstr>Viewing logs</vt:lpstr>
      <vt:lpstr>Pulling and Pushing</vt:lpstr>
      <vt:lpstr>Branching</vt:lpstr>
      <vt:lpstr>SVN vs. Git</vt:lpstr>
      <vt:lpstr>Do This:</vt:lpstr>
      <vt:lpstr>Anacoda</vt:lpstr>
      <vt:lpstr>Anacoda</vt:lpstr>
      <vt:lpstr>Anacoda 설치</vt:lpstr>
      <vt:lpstr>Anacoda 설치</vt:lpstr>
      <vt:lpstr>Anacoda 설치</vt:lpstr>
      <vt:lpstr>VSC Installing</vt:lpstr>
      <vt:lpstr>VSC Installing</vt:lpstr>
      <vt:lpstr>VSC Installing</vt:lpstr>
      <vt:lpstr>VSC Interface</vt:lpstr>
      <vt:lpstr>Command pallette</vt:lpstr>
      <vt:lpstr>Window </vt:lpstr>
      <vt:lpstr>Search and replace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개론</dc:title>
  <dc:creator>LEE JAESUNG</dc:creator>
  <cp:lastModifiedBy>LEE JAESUNG</cp:lastModifiedBy>
  <cp:revision>28</cp:revision>
  <dcterms:created xsi:type="dcterms:W3CDTF">2022-07-11T05:52:00Z</dcterms:created>
  <dcterms:modified xsi:type="dcterms:W3CDTF">2022-07-20T06:27:24Z</dcterms:modified>
</cp:coreProperties>
</file>