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0" r:id="rId4"/>
    <p:sldId id="261" r:id="rId5"/>
    <p:sldId id="262" r:id="rId6"/>
    <p:sldId id="273" r:id="rId7"/>
    <p:sldId id="263" r:id="rId8"/>
    <p:sldId id="274" r:id="rId9"/>
    <p:sldId id="264" r:id="rId10"/>
    <p:sldId id="278" r:id="rId11"/>
    <p:sldId id="279" r:id="rId12"/>
    <p:sldId id="276" r:id="rId13"/>
    <p:sldId id="281" r:id="rId14"/>
    <p:sldId id="282" r:id="rId15"/>
    <p:sldId id="283" r:id="rId16"/>
    <p:sldId id="275" r:id="rId17"/>
    <p:sldId id="280"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EABF4A3-B746-4AA8-933B-EF8C600BDE75}">
          <p14:sldIdLst>
            <p14:sldId id="256"/>
            <p14:sldId id="257"/>
          </p14:sldIdLst>
        </p14:section>
        <p14:section name="Motivation and Related Works" id="{B3ACAA39-EE17-4498-9718-2FCBDE5E4017}">
          <p14:sldIdLst>
            <p14:sldId id="260"/>
          </p14:sldIdLst>
        </p14:section>
        <p14:section name="Models" id="{19B671AC-87C1-40EA-9F8D-D76BBA452A71}">
          <p14:sldIdLst>
            <p14:sldId id="261"/>
            <p14:sldId id="262"/>
            <p14:sldId id="273"/>
          </p14:sldIdLst>
        </p14:section>
        <p14:section name="Previous Work" id="{D715CC87-7F30-4800-8280-97165224CF57}">
          <p14:sldIdLst>
            <p14:sldId id="263"/>
            <p14:sldId id="274"/>
          </p14:sldIdLst>
        </p14:section>
        <p14:section name="Proposed Algorithm" id="{26F8FF78-1473-43B2-8383-DA82CE33AEDB}">
          <p14:sldIdLst>
            <p14:sldId id="264"/>
            <p14:sldId id="278"/>
            <p14:sldId id="279"/>
            <p14:sldId id="276"/>
            <p14:sldId id="281"/>
            <p14:sldId id="282"/>
            <p14:sldId id="283"/>
          </p14:sldIdLst>
        </p14:section>
        <p14:section name="Tools" id="{E4944643-0925-4AD0-898B-6F9390719846}">
          <p14:sldIdLst>
            <p14:sldId id="275"/>
          </p14:sldIdLst>
        </p14:section>
        <p14:section name="Thanks" id="{E5198BB0-261E-4779-AEE0-70523FB24F88}">
          <p14:sldIdLst>
            <p14:sldId id="280"/>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5684E-3537-4DC9-A4D4-39571AF8CF19}" type="datetimeFigureOut">
              <a:rPr lang="en-US" smtClean="0"/>
              <a:t>02/15/2017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4F55-4C94-475E-8699-A71EAE728FA6}" type="slidenum">
              <a:rPr lang="en-US" smtClean="0"/>
              <a:t>‹#›</a:t>
            </a:fld>
            <a:endParaRPr lang="en-US"/>
          </a:p>
        </p:txBody>
      </p:sp>
    </p:spTree>
    <p:extLst>
      <p:ext uri="{BB962C8B-B14F-4D97-AF65-F5344CB8AC3E}">
        <p14:creationId xmlns:p14="http://schemas.microsoft.com/office/powerpoint/2010/main" val="164704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Bayesian Classification</a:t>
            </a:r>
            <a:r>
              <a:rPr lang="en-US" baseline="0" dirty="0" smtClean="0"/>
              <a:t> – </a:t>
            </a:r>
            <a:r>
              <a:rPr lang="en-US" baseline="0" dirty="0" err="1" smtClean="0"/>
              <a:t>Baye’s</a:t>
            </a:r>
            <a:r>
              <a:rPr lang="en-US" baseline="0" dirty="0" smtClean="0"/>
              <a:t> theorem based on prior probability</a:t>
            </a:r>
          </a:p>
          <a:p>
            <a:r>
              <a:rPr lang="en-US" baseline="0" dirty="0" smtClean="0"/>
              <a:t>Noisy </a:t>
            </a:r>
            <a:r>
              <a:rPr lang="en-US" baseline="0" dirty="0" err="1" smtClean="0"/>
              <a:t>Channnel</a:t>
            </a:r>
            <a:r>
              <a:rPr lang="en-US" baseline="0" dirty="0" smtClean="0"/>
              <a:t> Algorithm – We treat the errors as errors introduced during transmission according to Shannon’s theorem and then try and use information theory to correct those errors.</a:t>
            </a:r>
            <a:endParaRPr lang="en-US" dirty="0"/>
          </a:p>
        </p:txBody>
      </p:sp>
      <p:sp>
        <p:nvSpPr>
          <p:cNvPr id="4" name="Slide Number Placeholder 3"/>
          <p:cNvSpPr>
            <a:spLocks noGrp="1"/>
          </p:cNvSpPr>
          <p:nvPr>
            <p:ph type="sldNum" sz="quarter" idx="10"/>
          </p:nvPr>
        </p:nvSpPr>
        <p:spPr/>
        <p:txBody>
          <a:bodyPr/>
          <a:lstStyle/>
          <a:p>
            <a:fld id="{C3E64F55-4C94-475E-8699-A71EAE728FA6}" type="slidenum">
              <a:rPr lang="en-US" smtClean="0"/>
              <a:t>5</a:t>
            </a:fld>
            <a:endParaRPr lang="en-US"/>
          </a:p>
        </p:txBody>
      </p:sp>
    </p:spTree>
    <p:extLst>
      <p:ext uri="{BB962C8B-B14F-4D97-AF65-F5344CB8AC3E}">
        <p14:creationId xmlns:p14="http://schemas.microsoft.com/office/powerpoint/2010/main" val="58978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Bayesian Classification</a:t>
            </a:r>
            <a:r>
              <a:rPr lang="en-US" baseline="0" dirty="0" smtClean="0"/>
              <a:t> – </a:t>
            </a:r>
            <a:r>
              <a:rPr lang="en-US" baseline="0" dirty="0" err="1" smtClean="0"/>
              <a:t>Baye’s</a:t>
            </a:r>
            <a:r>
              <a:rPr lang="en-US" baseline="0" dirty="0" smtClean="0"/>
              <a:t> theorem based on prior probability</a:t>
            </a:r>
          </a:p>
          <a:p>
            <a:r>
              <a:rPr lang="en-US" baseline="0" dirty="0" smtClean="0"/>
              <a:t>Noisy </a:t>
            </a:r>
            <a:r>
              <a:rPr lang="en-US" baseline="0" dirty="0" err="1" smtClean="0"/>
              <a:t>Channnel</a:t>
            </a:r>
            <a:r>
              <a:rPr lang="en-US" baseline="0" dirty="0" smtClean="0"/>
              <a:t> Algorithm – We treat the errors as errors introduced during transmission according to Shannon’s theorem and then try and use information theory to correct those errors.</a:t>
            </a:r>
            <a:endParaRPr lang="en-US" dirty="0"/>
          </a:p>
        </p:txBody>
      </p:sp>
      <p:sp>
        <p:nvSpPr>
          <p:cNvPr id="4" name="Slide Number Placeholder 3"/>
          <p:cNvSpPr>
            <a:spLocks noGrp="1"/>
          </p:cNvSpPr>
          <p:nvPr>
            <p:ph type="sldNum" sz="quarter" idx="10"/>
          </p:nvPr>
        </p:nvSpPr>
        <p:spPr/>
        <p:txBody>
          <a:bodyPr/>
          <a:lstStyle/>
          <a:p>
            <a:fld id="{C3E64F55-4C94-475E-8699-A71EAE728FA6}" type="slidenum">
              <a:rPr lang="en-US" smtClean="0"/>
              <a:t>6</a:t>
            </a:fld>
            <a:endParaRPr lang="en-US"/>
          </a:p>
        </p:txBody>
      </p:sp>
    </p:spTree>
    <p:extLst>
      <p:ext uri="{BB962C8B-B14F-4D97-AF65-F5344CB8AC3E}">
        <p14:creationId xmlns:p14="http://schemas.microsoft.com/office/powerpoint/2010/main" val="9817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02/15/2017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02/15/2017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9"/>
            <a:ext cx="8825658" cy="3329581"/>
          </a:xfrm>
        </p:spPr>
        <p:txBody>
          <a:bodyPr/>
          <a:lstStyle/>
          <a:p>
            <a:r>
              <a:rPr lang="en-US" dirty="0"/>
              <a:t>Deep Learning Based Motor Control Unit</a:t>
            </a:r>
          </a:p>
        </p:txBody>
      </p:sp>
      <p:sp>
        <p:nvSpPr>
          <p:cNvPr id="3" name="Subtitle 2"/>
          <p:cNvSpPr>
            <a:spLocks noGrp="1"/>
          </p:cNvSpPr>
          <p:nvPr>
            <p:ph type="subTitle" idx="1"/>
          </p:nvPr>
        </p:nvSpPr>
        <p:spPr>
          <a:xfrm>
            <a:off x="1154955" y="4249346"/>
            <a:ext cx="8825658" cy="861420"/>
          </a:xfrm>
        </p:spPr>
        <p:txBody>
          <a:bodyPr>
            <a:noAutofit/>
          </a:bodyPr>
          <a:lstStyle/>
          <a:p>
            <a:endParaRPr lang="en-US" sz="2400" dirty="0" smtClean="0"/>
          </a:p>
          <a:p>
            <a:r>
              <a:rPr lang="en-US" sz="2400" dirty="0" smtClean="0"/>
              <a:t>Made BY:</a:t>
            </a:r>
          </a:p>
          <a:p>
            <a:r>
              <a:rPr lang="en-US" sz="2400" b="1" dirty="0" smtClean="0"/>
              <a:t>Abhinav rai (13-BCS-0005)</a:t>
            </a:r>
          </a:p>
          <a:p>
            <a:r>
              <a:rPr lang="en-US" sz="2400" b="1" dirty="0" smtClean="0"/>
              <a:t>ASHHAR HASAN (13-BCS-0015)</a:t>
            </a:r>
            <a:endParaRPr lang="en-US" sz="2400" b="1" dirty="0"/>
          </a:p>
        </p:txBody>
      </p:sp>
    </p:spTree>
    <p:extLst>
      <p:ext uri="{BB962C8B-B14F-4D97-AF65-F5344CB8AC3E}">
        <p14:creationId xmlns:p14="http://schemas.microsoft.com/office/powerpoint/2010/main" val="352239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For Reward Function</a:t>
            </a:r>
            <a:endParaRPr lang="en-US" dirty="0"/>
          </a:p>
        </p:txBody>
      </p:sp>
      <p:sp>
        <p:nvSpPr>
          <p:cNvPr id="3" name="Content Placeholder 2"/>
          <p:cNvSpPr>
            <a:spLocks noGrp="1"/>
          </p:cNvSpPr>
          <p:nvPr>
            <p:ph idx="1"/>
          </p:nvPr>
        </p:nvSpPr>
        <p:spPr/>
        <p:txBody>
          <a:bodyPr/>
          <a:lstStyle/>
          <a:p>
            <a:r>
              <a:rPr lang="en-US" dirty="0" smtClean="0"/>
              <a:t>Position of pelvis</a:t>
            </a:r>
          </a:p>
          <a:p>
            <a:r>
              <a:rPr lang="en-US" dirty="0" smtClean="0"/>
              <a:t>Position of head</a:t>
            </a:r>
          </a:p>
          <a:p>
            <a:r>
              <a:rPr lang="en-US" dirty="0" smtClean="0"/>
              <a:t>Positions of left foot and right foot</a:t>
            </a:r>
          </a:p>
          <a:p>
            <a:r>
              <a:rPr lang="en-US" dirty="0" smtClean="0"/>
              <a:t>Position of all 13 joints in the model</a:t>
            </a:r>
          </a:p>
          <a:p>
            <a:r>
              <a:rPr lang="en-US" dirty="0" smtClean="0"/>
              <a:t>Length of all 18 muscles in the model</a:t>
            </a:r>
            <a:endParaRPr lang="en-US" dirty="0"/>
          </a:p>
          <a:p>
            <a:endParaRPr lang="en-US" dirty="0" smtClean="0"/>
          </a:p>
          <a:p>
            <a:r>
              <a:rPr lang="en-US" dirty="0" smtClean="0"/>
              <a:t>Position of center of mass</a:t>
            </a:r>
          </a:p>
          <a:p>
            <a:r>
              <a:rPr lang="en-US" dirty="0" smtClean="0"/>
              <a:t>Velocity of center of mass</a:t>
            </a:r>
          </a:p>
          <a:p>
            <a:r>
              <a:rPr lang="en-US" dirty="0" smtClean="0"/>
              <a:t>Acceleration of center of mass</a:t>
            </a:r>
          </a:p>
        </p:txBody>
      </p:sp>
    </p:spTree>
    <p:extLst>
      <p:ext uri="{BB962C8B-B14F-4D97-AF65-F5344CB8AC3E}">
        <p14:creationId xmlns:p14="http://schemas.microsoft.com/office/powerpoint/2010/main" val="5216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Design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103312" y="2060575"/>
                <a:ext cx="8220677" cy="4797425"/>
              </a:xfrm>
            </p:spPr>
            <p:txBody>
              <a:bodyPr/>
              <a:lstStyle/>
              <a:p>
                <a:r>
                  <a:rPr lang="en-US" dirty="0" smtClean="0"/>
                  <a:t>A simple neural network could use the following architecture:</a:t>
                </a:r>
              </a:p>
              <a:p>
                <a:pPr lvl="1"/>
                <a:r>
                  <a:rPr lang="en-US" dirty="0" smtClean="0"/>
                  <a:t>Input layer.</a:t>
                </a:r>
              </a:p>
              <a:p>
                <a:pPr lvl="1"/>
                <a:endParaRPr lang="en-US" dirty="0" smtClean="0"/>
              </a:p>
              <a:p>
                <a:pPr lvl="1"/>
                <a:r>
                  <a:rPr lang="en-US" dirty="0" smtClean="0"/>
                  <a:t>3 layers of fully connected 32 units with rectifier activation.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ln</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𝑥</m:t>
                          </m:r>
                        </m:sup>
                      </m:sSup>
                      <m:r>
                        <a:rPr lang="en-US" b="0" i="1" smtClean="0">
                          <a:latin typeface="Cambria Math" panose="02040503050406030204" pitchFamily="18" charset="0"/>
                          <a:ea typeface="Cambria Math" panose="02040503050406030204" pitchFamily="18" charset="0"/>
                        </a:rPr>
                        <m:t>)</m:t>
                      </m:r>
                    </m:oMath>
                  </m:oMathPara>
                </a14:m>
                <a:endParaRPr lang="en-US" dirty="0" smtClean="0"/>
              </a:p>
              <a:p>
                <a:pPr lvl="1"/>
                <a:endParaRPr lang="en-US" dirty="0" smtClean="0"/>
              </a:p>
              <a:p>
                <a:pPr lvl="1"/>
                <a:r>
                  <a:rPr lang="en-US" dirty="0" smtClean="0"/>
                  <a:t>1 layer of fully connected n units where n is the size of our action space with a sigmoid activation.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en>
                      </m:f>
                    </m:oMath>
                  </m:oMathPara>
                </a14:m>
                <a:endParaRPr lang="en-US" b="0"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103312" y="2060575"/>
                <a:ext cx="8220677" cy="4797425"/>
              </a:xfrm>
              <a:blipFill>
                <a:blip r:embed="rId2"/>
                <a:stretch>
                  <a:fillRect l="-222" t="-635"/>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323989" y="0"/>
            <a:ext cx="2868011" cy="6858000"/>
          </a:xfrm>
        </p:spPr>
      </p:pic>
    </p:spTree>
    <p:extLst>
      <p:ext uri="{BB962C8B-B14F-4D97-AF65-F5344CB8AC3E}">
        <p14:creationId xmlns:p14="http://schemas.microsoft.com/office/powerpoint/2010/main" val="237202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Algorithm</a:t>
            </a:r>
            <a:endParaRPr lang="en-US" dirty="0"/>
          </a:p>
        </p:txBody>
      </p:sp>
      <p:sp>
        <p:nvSpPr>
          <p:cNvPr id="3" name="Content Placeholder 2"/>
          <p:cNvSpPr>
            <a:spLocks noGrp="1"/>
          </p:cNvSpPr>
          <p:nvPr>
            <p:ph idx="1"/>
          </p:nvPr>
        </p:nvSpPr>
        <p:spPr/>
        <p:txBody>
          <a:bodyPr/>
          <a:lstStyle/>
          <a:p>
            <a:r>
              <a:rPr lang="en-US" dirty="0"/>
              <a:t>Deep Q Learning (DQN) </a:t>
            </a:r>
            <a:endParaRPr lang="en-US" dirty="0" smtClean="0"/>
          </a:p>
          <a:p>
            <a:r>
              <a:rPr lang="en-US" dirty="0" smtClean="0"/>
              <a:t>Double DQN</a:t>
            </a:r>
            <a:endParaRPr lang="en-US" dirty="0"/>
          </a:p>
          <a:p>
            <a:r>
              <a:rPr lang="en-US" dirty="0"/>
              <a:t>Deep Deterministic Policy Gradient (DDPG</a:t>
            </a:r>
            <a:r>
              <a:rPr lang="en-US" dirty="0" smtClean="0"/>
              <a:t>)</a:t>
            </a:r>
            <a:endParaRPr lang="en-US" dirty="0"/>
          </a:p>
          <a:p>
            <a:r>
              <a:rPr lang="en-US" dirty="0"/>
              <a:t>Continuous DQN (CDQN or NAF) </a:t>
            </a:r>
          </a:p>
        </p:txBody>
      </p:sp>
    </p:spTree>
    <p:extLst>
      <p:ext uri="{BB962C8B-B14F-4D97-AF65-F5344CB8AC3E}">
        <p14:creationId xmlns:p14="http://schemas.microsoft.com/office/powerpoint/2010/main" val="877327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a:t>
            </a:r>
            <a:r>
              <a:rPr lang="en-US" dirty="0" smtClean="0"/>
              <a:t>DQN</a:t>
            </a:r>
            <a:endParaRPr lang="en-US" dirty="0"/>
          </a:p>
        </p:txBody>
      </p:sp>
      <p:sp>
        <p:nvSpPr>
          <p:cNvPr id="3" name="Content Placeholder 2"/>
          <p:cNvSpPr>
            <a:spLocks noGrp="1"/>
          </p:cNvSpPr>
          <p:nvPr>
            <p:ph sz="half" idx="1"/>
          </p:nvPr>
        </p:nvSpPr>
        <p:spPr>
          <a:xfrm>
            <a:off x="345509" y="1510145"/>
            <a:ext cx="6775728" cy="5347855"/>
          </a:xfrm>
        </p:spPr>
        <p:txBody>
          <a:bodyPr>
            <a:normAutofit/>
          </a:bodyPr>
          <a:lstStyle/>
          <a:p>
            <a:r>
              <a:rPr lang="en-US" dirty="0" smtClean="0"/>
              <a:t>Q-learning </a:t>
            </a:r>
            <a:r>
              <a:rPr lang="en-US" dirty="0"/>
              <a:t>is one of the most popular reinforcement learning algorithms, but it is known to  sometimes learn unrealistically high action values because it includes a maximization step over estimated action values, which tends to prefer overestimated values</a:t>
            </a:r>
            <a:r>
              <a:rPr lang="en-US" dirty="0" smtClean="0"/>
              <a:t>. </a:t>
            </a:r>
          </a:p>
          <a:p>
            <a:r>
              <a:rPr lang="en-US" dirty="0"/>
              <a:t>Deep Q-network (DQN), combines reinforcement learning with a class of artificial neural network known as deep neural </a:t>
            </a:r>
            <a:r>
              <a:rPr lang="en-US" dirty="0" smtClean="0"/>
              <a:t>networks.</a:t>
            </a:r>
          </a:p>
          <a:p>
            <a:r>
              <a:rPr lang="en-US" dirty="0"/>
              <a:t>The max operator in standard Q-learning and DQN uses the same values both to select and to evaluate an action. This makes it more likely to select overestimated values, resulting in overoptimistic value estimates. To prevent this, we can decouple the selection from the evaluation. This is the idea behind Double </a:t>
            </a:r>
            <a:r>
              <a:rPr lang="en-US" dirty="0" smtClean="0"/>
              <a:t>Q-learning.</a:t>
            </a:r>
          </a:p>
        </p:txBody>
      </p:sp>
      <mc:AlternateContent xmlns:mc="http://schemas.openxmlformats.org/markup-compatibility/2006">
        <mc:Choice xmlns:a14="http://schemas.microsoft.com/office/drawing/2010/main" Requires="a14">
          <p:sp>
            <p:nvSpPr>
              <p:cNvPr id="5" name="TextBox 4"/>
              <p:cNvSpPr txBox="1"/>
              <p:nvPr/>
            </p:nvSpPr>
            <p:spPr>
              <a:xfrm>
                <a:off x="6412946" y="2779518"/>
                <a:ext cx="6166981" cy="105073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𝑉</m:t>
                          </m:r>
                        </m:e>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ea typeface="Cambria Math" panose="02040503050406030204" pitchFamily="18" charset="0"/>
                            </a:rPr>
                            <m:t>𝜋</m:t>
                          </m:r>
                        </m:sup>
                      </m:sSubSup>
                      <m:r>
                        <a:rPr lang="en-IN" i="1">
                          <a:latin typeface="Cambria Math" panose="02040503050406030204" pitchFamily="18" charset="0"/>
                        </a:rPr>
                        <m:t>(</m:t>
                      </m:r>
                      <m:r>
                        <a:rPr lang="en-IN" i="1">
                          <a:latin typeface="Cambria Math" panose="02040503050406030204" pitchFamily="18" charset="0"/>
                        </a:rPr>
                        <m:t>𝑠</m:t>
                      </m:r>
                      <m:r>
                        <a:rPr lang="en-IN" i="1">
                          <a:latin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𝑠</m:t>
                              </m:r>
                            </m:e>
                            <m:sup>
                              <m:r>
                                <m:rPr>
                                  <m:brk m:alnAt="7"/>
                                </m:rPr>
                                <a:rPr lang="en-IN" i="1">
                                  <a:latin typeface="Cambria Math" panose="02040503050406030204" pitchFamily="18" charset="0"/>
                                  <a:ea typeface="Cambria Math" panose="02040503050406030204" pitchFamily="18" charset="0"/>
                                </a:rPr>
                                <m:t>′</m:t>
                              </m:r>
                            </m:sup>
                          </m:sSup>
                        </m:sub>
                        <m:sup/>
                        <m:e>
                          <m:r>
                            <a:rPr lang="en-IN" i="1">
                              <a:latin typeface="Cambria Math" panose="02040503050406030204" pitchFamily="18" charset="0"/>
                              <a:ea typeface="Cambria Math" panose="02040503050406030204" pitchFamily="18" charset="0"/>
                            </a:rPr>
                            <m:t>𝑇</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𝑠</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𝜋</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𝑠</m:t>
                                  </m:r>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𝑠</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𝑅</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𝑠</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𝜋</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𝑠</m:t>
                                  </m:r>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𝑠</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𝛾</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𝑉</m:t>
                              </m:r>
                            </m:e>
                            <m:sub>
                              <m:r>
                                <a:rPr lang="en-IN" i="1">
                                  <a:latin typeface="Cambria Math" panose="02040503050406030204" pitchFamily="18" charset="0"/>
                                  <a:ea typeface="Cambria Math" panose="02040503050406030204" pitchFamily="18" charset="0"/>
                                </a:rPr>
                                <m:t>𝑖</m:t>
                              </m:r>
                            </m:sub>
                            <m:sup>
                              <m:r>
                                <a:rPr lang="en-IN" i="1">
                                  <a:latin typeface="Cambria Math" panose="02040503050406030204" pitchFamily="18" charset="0"/>
                                  <a:ea typeface="Cambria Math" panose="02040503050406030204" pitchFamily="18" charset="0"/>
                                </a:rPr>
                                <m:t>𝜋</m:t>
                              </m:r>
                            </m:sup>
                          </m:sSubSup>
                        </m:e>
                      </m:nary>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𝑠</m:t>
                          </m:r>
                        </m:e>
                        <m:sup>
                          <m:r>
                            <a:rPr lang="en-IN" i="1">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oMath>
                  </m:oMathPara>
                </a14:m>
                <a:endParaRPr lang="en-US" dirty="0"/>
              </a:p>
              <a:p>
                <a:pPr algn="ctr"/>
                <a:r>
                  <a:rPr lang="en-IN" dirty="0"/>
                  <a:t>Bellman </a:t>
                </a:r>
                <a:r>
                  <a:rPr lang="en-IN" dirty="0"/>
                  <a:t>Equation</a:t>
                </a:r>
              </a:p>
            </p:txBody>
          </p:sp>
        </mc:Choice>
        <mc:Fallback>
          <p:sp>
            <p:nvSpPr>
              <p:cNvPr id="5" name="TextBox 4"/>
              <p:cNvSpPr txBox="1">
                <a:spLocks noRot="1" noChangeAspect="1" noMove="1" noResize="1" noEditPoints="1" noAdjustHandles="1" noChangeArrowheads="1" noChangeShapeType="1" noTextEdit="1"/>
              </p:cNvSpPr>
              <p:nvPr/>
            </p:nvSpPr>
            <p:spPr>
              <a:xfrm>
                <a:off x="6412946" y="2779518"/>
                <a:ext cx="6166981" cy="1050737"/>
              </a:xfrm>
              <a:prstGeom prst="rect">
                <a:avLst/>
              </a:prstGeom>
              <a:blipFill>
                <a:blip r:embed="rId2"/>
                <a:stretch>
                  <a:fillRect b="-8140"/>
                </a:stretch>
              </a:blipFill>
            </p:spPr>
            <p:txBody>
              <a:bodyPr/>
              <a:lstStyle/>
              <a:p>
                <a:r>
                  <a:rPr lang="en-US">
                    <a:noFill/>
                  </a:rPr>
                  <a:t> </a:t>
                </a:r>
              </a:p>
            </p:txBody>
          </p:sp>
        </mc:Fallback>
      </mc:AlternateContent>
    </p:spTree>
    <p:extLst>
      <p:ext uri="{BB962C8B-B14F-4D97-AF65-F5344CB8AC3E}">
        <p14:creationId xmlns:p14="http://schemas.microsoft.com/office/powerpoint/2010/main" val="273654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Deep Deterministic Policy Gradient (DDPG</a:t>
            </a:r>
            <a:r>
              <a:rPr lang="en-US" sz="3400" dirty="0" smtClean="0"/>
              <a:t>)</a:t>
            </a:r>
            <a:endParaRPr lang="en-US" sz="3400" dirty="0"/>
          </a:p>
        </p:txBody>
      </p:sp>
      <mc:AlternateContent xmlns:mc="http://schemas.openxmlformats.org/markup-compatibility/2006">
        <mc:Choice xmlns:a14="http://schemas.microsoft.com/office/drawing/2010/main" Requires="a14">
          <p:sp>
            <p:nvSpPr>
              <p:cNvPr id="5" name="Content Placeholder 3"/>
              <p:cNvSpPr>
                <a:spLocks noGrp="1"/>
              </p:cNvSpPr>
              <p:nvPr>
                <p:ph sz="half" idx="1"/>
              </p:nvPr>
            </p:nvSpPr>
            <p:spPr>
              <a:xfrm>
                <a:off x="1071714" y="1246471"/>
                <a:ext cx="10407650" cy="4195763"/>
              </a:xfrm>
            </p:spPr>
            <p:txBody>
              <a:bodyPr>
                <a:normAutofit/>
              </a:bodyPr>
              <a:lstStyle/>
              <a:p>
                <a:r>
                  <a:rPr lang="en-US" dirty="0" smtClean="0"/>
                  <a:t>DDPG is a model-free </a:t>
                </a:r>
                <a:r>
                  <a:rPr lang="en-US" dirty="0"/>
                  <a:t>algorithm based on the </a:t>
                </a:r>
                <a:r>
                  <a:rPr lang="en-US" dirty="0" smtClean="0"/>
                  <a:t>deterministic policy </a:t>
                </a:r>
                <a:r>
                  <a:rPr lang="en-US" dirty="0"/>
                  <a:t>gradient that can operate over continuous action spaces</a:t>
                </a:r>
                <a:r>
                  <a:rPr lang="en-US" dirty="0" smtClean="0"/>
                  <a:t>.</a:t>
                </a:r>
              </a:p>
              <a:p>
                <a:r>
                  <a:rPr lang="en-US" dirty="0" smtClean="0"/>
                  <a:t>In DQN the </a:t>
                </a:r>
                <a:r>
                  <a:rPr lang="en-US" dirty="0"/>
                  <a:t>number of actions increases exponentially with the </a:t>
                </a:r>
                <a:r>
                  <a:rPr lang="en-US" dirty="0" smtClean="0"/>
                  <a:t>number of </a:t>
                </a:r>
                <a:r>
                  <a:rPr lang="en-US" dirty="0"/>
                  <a:t>degrees of freedom. For example, a 7 degree of freedom system (as in the human arm) with </a:t>
                </a:r>
                <a:r>
                  <a:rPr lang="en-US" dirty="0" smtClean="0"/>
                  <a:t>the coarsest </a:t>
                </a:r>
                <a:r>
                  <a:rPr lang="en-US" dirty="0"/>
                  <a:t>discretization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𝑖</m:t>
                        </m:r>
                      </m:sub>
                    </m:sSub>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,0,</m:t>
                    </m:r>
                    <m:r>
                      <a:rPr lang="en-US" b="0" i="1" smtClean="0">
                        <a:latin typeface="Cambria Math"/>
                        <a:ea typeface="Cambria Math"/>
                      </a:rPr>
                      <m:t>𝑘</m:t>
                    </m:r>
                    <m:r>
                      <a:rPr lang="en-US" b="0" i="1" smtClean="0">
                        <a:latin typeface="Cambria Math"/>
                        <a:ea typeface="Cambria Math"/>
                      </a:rPr>
                      <m:t>}</m:t>
                    </m:r>
                  </m:oMath>
                </a14:m>
                <a:r>
                  <a:rPr lang="en-US" dirty="0" smtClean="0"/>
                  <a:t> for </a:t>
                </a:r>
                <a:r>
                  <a:rPr lang="en-US" dirty="0"/>
                  <a:t>each joint leads to an action space with </a:t>
                </a:r>
                <a:r>
                  <a:rPr lang="en-US" dirty="0" smtClean="0"/>
                  <a:t>dimensionality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3</m:t>
                        </m:r>
                      </m:e>
                      <m:sup>
                        <m:r>
                          <a:rPr lang="en-US" b="0" i="1" smtClean="0">
                            <a:latin typeface="Cambria Math"/>
                          </a:rPr>
                          <m:t>7</m:t>
                        </m:r>
                      </m:sup>
                    </m:sSup>
                    <m:r>
                      <a:rPr lang="en-US" b="0" i="1" smtClean="0">
                        <a:latin typeface="Cambria Math"/>
                      </a:rPr>
                      <m:t>=2187</m:t>
                    </m:r>
                  </m:oMath>
                </a14:m>
                <a:r>
                  <a:rPr lang="en-US" dirty="0" smtClean="0"/>
                  <a:t>.</a:t>
                </a:r>
              </a:p>
              <a:p>
                <a:r>
                  <a:rPr lang="en-US" dirty="0"/>
                  <a:t>The DPG algorithm maintains a parameterized actor </a:t>
                </a:r>
                <a:r>
                  <a:rPr lang="en-US" dirty="0" smtClean="0"/>
                  <a:t>function </a:t>
                </a:r>
                <a14:m>
                  <m:oMath xmlns:m="http://schemas.openxmlformats.org/officeDocument/2006/math">
                    <m:r>
                      <a:rPr lang="en-US" i="1" smtClean="0">
                        <a:latin typeface="Cambria Math"/>
                        <a:ea typeface="Cambria Math"/>
                      </a:rPr>
                      <m:t>𝜇</m:t>
                    </m:r>
                    <m:r>
                      <a:rPr lang="en-US" b="0" i="1" smtClean="0">
                        <a:latin typeface="Cambria Math"/>
                        <a:ea typeface="Cambria Math"/>
                      </a:rPr>
                      <m:t>(</m:t>
                    </m:r>
                    <m:r>
                      <a:rPr lang="en-US" b="0" i="1" smtClean="0">
                        <a:latin typeface="Cambria Math"/>
                        <a:ea typeface="Cambria Math"/>
                      </a:rPr>
                      <m:t>𝑠</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𝜃</m:t>
                        </m:r>
                      </m:e>
                      <m:sup>
                        <m:r>
                          <a:rPr lang="en-US" b="0" i="1" smtClean="0">
                            <a:latin typeface="Cambria Math"/>
                            <a:ea typeface="Cambria Math"/>
                          </a:rPr>
                          <m:t>𝜇</m:t>
                        </m:r>
                      </m:sup>
                    </m:sSup>
                    <m:r>
                      <a:rPr lang="en-US" b="0" i="1" smtClean="0">
                        <a:latin typeface="Cambria Math"/>
                        <a:ea typeface="Cambria Math"/>
                      </a:rPr>
                      <m:t>)</m:t>
                    </m:r>
                  </m:oMath>
                </a14:m>
                <a:r>
                  <a:rPr lang="en-US" dirty="0" smtClean="0"/>
                  <a:t> </a:t>
                </a:r>
                <a:r>
                  <a:rPr lang="en-US" dirty="0"/>
                  <a:t>which specifies the </a:t>
                </a:r>
                <a:r>
                  <a:rPr lang="en-US" dirty="0" smtClean="0"/>
                  <a:t>current policy </a:t>
                </a:r>
                <a:r>
                  <a:rPr lang="en-US" dirty="0"/>
                  <a:t>by deterministically mapping states to a specific action. The critic </a:t>
                </a:r>
                <a:r>
                  <a:rPr lang="en-US" dirty="0" smtClean="0"/>
                  <a:t>Q(s, </a:t>
                </a:r>
                <a:r>
                  <a:rPr lang="en-US" dirty="0"/>
                  <a:t>a) is learned </a:t>
                </a:r>
                <a:r>
                  <a:rPr lang="en-US" dirty="0" smtClean="0"/>
                  <a:t>using the </a:t>
                </a:r>
                <a:r>
                  <a:rPr lang="en-US" dirty="0"/>
                  <a:t>Bellman equation as in Q-learning. The actor is updated by following the applying the chain </a:t>
                </a:r>
                <a:r>
                  <a:rPr lang="en-US" dirty="0" smtClean="0"/>
                  <a:t>rule to </a:t>
                </a:r>
                <a:r>
                  <a:rPr lang="en-US" dirty="0"/>
                  <a:t>the expected return from the start distribution J with respect to the actor parameters</a:t>
                </a:r>
                <a:r>
                  <a:rPr lang="en-US" dirty="0" smtClean="0"/>
                  <a:t>:</a:t>
                </a:r>
              </a:p>
            </p:txBody>
          </p:sp>
        </mc:Choice>
        <mc:Fallback>
          <p:sp>
            <p:nvSpPr>
              <p:cNvPr id="5" name="Content Placeholder 3"/>
              <p:cNvSpPr>
                <a:spLocks noGrp="1" noRot="1" noChangeAspect="1" noMove="1" noResize="1" noEditPoints="1" noAdjustHandles="1" noChangeArrowheads="1" noChangeShapeType="1" noTextEdit="1"/>
              </p:cNvSpPr>
              <p:nvPr>
                <p:ph sz="half" idx="1"/>
              </p:nvPr>
            </p:nvSpPr>
            <p:spPr>
              <a:xfrm>
                <a:off x="1071714" y="1246471"/>
                <a:ext cx="10407650" cy="4195763"/>
              </a:xfrm>
              <a:blipFill>
                <a:blip r:embed="rId2"/>
                <a:stretch>
                  <a:fillRect l="-176" t="-726" r="-351"/>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7" y="4925373"/>
            <a:ext cx="7531403" cy="103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86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DQN (CDQN or NAF)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103312" y="2060575"/>
                <a:ext cx="10383055" cy="4195763"/>
              </a:xfrm>
            </p:spPr>
            <p:txBody>
              <a:bodyPr>
                <a:normAutofit/>
              </a:bodyPr>
              <a:lstStyle/>
              <a:p>
                <a:r>
                  <a:rPr lang="en-US" dirty="0" smtClean="0"/>
                  <a:t>It is a continuous </a:t>
                </a:r>
                <a:r>
                  <a:rPr lang="en-US" dirty="0"/>
                  <a:t>variant </a:t>
                </a:r>
                <a:r>
                  <a:rPr lang="en-US" dirty="0" smtClean="0"/>
                  <a:t>of the </a:t>
                </a:r>
                <a:r>
                  <a:rPr lang="en-US" dirty="0"/>
                  <a:t>Q-learning algorithm, which we call </a:t>
                </a:r>
                <a:r>
                  <a:rPr lang="en-US" dirty="0" smtClean="0"/>
                  <a:t>normalized advantage  functions </a:t>
                </a:r>
                <a:r>
                  <a:rPr lang="en-US" dirty="0"/>
                  <a:t>(NAF), as an </a:t>
                </a:r>
                <a:r>
                  <a:rPr lang="en-US" dirty="0" smtClean="0"/>
                  <a:t>alternative to </a:t>
                </a:r>
                <a:r>
                  <a:rPr lang="en-US" dirty="0"/>
                  <a:t>the more commonly used policy gradient </a:t>
                </a:r>
                <a:r>
                  <a:rPr lang="en-US" dirty="0" smtClean="0"/>
                  <a:t>and actor-critic </a:t>
                </a:r>
                <a:r>
                  <a:rPr lang="en-US" dirty="0"/>
                  <a:t>methods</a:t>
                </a:r>
                <a:r>
                  <a:rPr lang="en-US" dirty="0" smtClean="0"/>
                  <a:t>.</a:t>
                </a:r>
                <a:endParaRPr lang="en-US" dirty="0"/>
              </a:p>
              <a:p>
                <a:r>
                  <a:rPr lang="en-US" dirty="0" smtClean="0"/>
                  <a:t>The Q-function is represented as a neural </a:t>
                </a:r>
                <a:r>
                  <a:rPr lang="en-US" dirty="0"/>
                  <a:t>network that separately outputs a </a:t>
                </a:r>
                <a:r>
                  <a:rPr lang="en-US" dirty="0" smtClean="0"/>
                  <a:t>value function </a:t>
                </a:r>
                <a:r>
                  <a:rPr lang="en-US" dirty="0"/>
                  <a:t>term </a:t>
                </a:r>
                <a:r>
                  <a:rPr lang="en-US" dirty="0" smtClean="0"/>
                  <a:t>V(x</a:t>
                </a:r>
                <a:r>
                  <a:rPr lang="en-US" dirty="0"/>
                  <a:t>) and an advantage term </a:t>
                </a:r>
                <a:r>
                  <a:rPr lang="en-US" dirty="0" smtClean="0"/>
                  <a:t>A(</a:t>
                </a:r>
                <a:r>
                  <a:rPr lang="en-US" dirty="0" err="1" smtClean="0"/>
                  <a:t>x,u</a:t>
                </a:r>
                <a:r>
                  <a:rPr lang="en-US" dirty="0"/>
                  <a:t>), </a:t>
                </a:r>
                <a:r>
                  <a:rPr lang="en-US" dirty="0" smtClean="0"/>
                  <a:t>which is </a:t>
                </a:r>
                <a:r>
                  <a:rPr lang="en-US" dirty="0"/>
                  <a:t>parameterized as a quadratic function of nonlinear </a:t>
                </a:r>
                <a:r>
                  <a:rPr lang="en-US" dirty="0" smtClean="0"/>
                  <a:t>features of </a:t>
                </a:r>
                <a:r>
                  <a:rPr lang="en-US" dirty="0"/>
                  <a:t>the </a:t>
                </a:r>
                <a:r>
                  <a:rPr lang="en-US" dirty="0" smtClean="0"/>
                  <a:t>state:</a:t>
                </a:r>
              </a:p>
              <a:p>
                <a:endParaRPr lang="en-US" dirty="0"/>
              </a:p>
              <a:p>
                <a:endParaRPr lang="en-US" dirty="0" smtClean="0"/>
              </a:p>
              <a:p>
                <a:endParaRPr lang="en-US" dirty="0"/>
              </a:p>
              <a:p>
                <a14:m>
                  <m:oMath xmlns:m="http://schemas.openxmlformats.org/officeDocument/2006/math">
                    <m:r>
                      <a:rPr lang="en-US" i="1" dirty="0" smtClean="0">
                        <a:latin typeface="Cambria Math"/>
                      </a:rPr>
                      <m:t>𝑃</m:t>
                    </m:r>
                    <m:r>
                      <a:rPr lang="en-US" i="1" dirty="0" smtClean="0">
                        <a:latin typeface="Cambria Math"/>
                      </a:rPr>
                      <m:t>(</m:t>
                    </m:r>
                    <m:r>
                      <a:rPr lang="en-US" i="1" dirty="0" err="1">
                        <a:latin typeface="Cambria Math"/>
                      </a:rPr>
                      <m:t>𝑥</m:t>
                    </m:r>
                    <m:r>
                      <a:rPr lang="en-US" b="0" i="1" dirty="0" smtClean="0">
                        <a:latin typeface="Cambria Math"/>
                      </a:rPr>
                      <m:t>|</m:t>
                    </m:r>
                    <m:sSup>
                      <m:sSupPr>
                        <m:ctrlPr>
                          <a:rPr lang="en-US" b="0" i="1" dirty="0" smtClean="0">
                            <a:latin typeface="Cambria Math" panose="02040503050406030204" pitchFamily="18" charset="0"/>
                            <a:ea typeface="Cambria Math"/>
                          </a:rPr>
                        </m:ctrlPr>
                      </m:sSupPr>
                      <m:e>
                        <m:r>
                          <a:rPr lang="en-US" b="0" i="1" dirty="0" smtClean="0">
                            <a:latin typeface="Cambria Math"/>
                            <a:ea typeface="Cambria Math"/>
                          </a:rPr>
                          <m:t>𝜃</m:t>
                        </m:r>
                      </m:e>
                      <m:sup>
                        <m:r>
                          <a:rPr lang="en-US" b="0" i="1" dirty="0" smtClean="0">
                            <a:latin typeface="Cambria Math"/>
                            <a:ea typeface="Cambria Math"/>
                          </a:rPr>
                          <m:t>𝑃</m:t>
                        </m:r>
                      </m:sup>
                    </m:sSup>
                    <m:r>
                      <a:rPr lang="en-US" i="1" dirty="0">
                        <a:latin typeface="Cambria Math"/>
                      </a:rPr>
                      <m:t>) </m:t>
                    </m:r>
                    <m:r>
                      <a:rPr lang="en-US" i="1" dirty="0" smtClean="0">
                        <a:latin typeface="Cambria Math"/>
                      </a:rPr>
                      <m:t>= </m:t>
                    </m:r>
                    <m:r>
                      <a:rPr lang="en-US" i="1" dirty="0" smtClean="0">
                        <a:latin typeface="Cambria Math"/>
                      </a:rPr>
                      <m:t>𝐿</m:t>
                    </m:r>
                    <m:d>
                      <m:dPr>
                        <m:ctrlPr>
                          <a:rPr lang="en-US" i="1" dirty="0" smtClean="0">
                            <a:latin typeface="Cambria Math" panose="02040503050406030204" pitchFamily="18" charset="0"/>
                          </a:rPr>
                        </m:ctrlPr>
                      </m:dPr>
                      <m:e>
                        <m:r>
                          <a:rPr lang="en-US" i="1" dirty="0" err="1" smtClean="0">
                            <a:latin typeface="Cambria Math"/>
                          </a:rPr>
                          <m:t>𝑥</m:t>
                        </m:r>
                      </m:e>
                      <m:e>
                        <m:sSup>
                          <m:sSupPr>
                            <m:ctrlPr>
                              <a:rPr lang="en-US" b="0" i="1" dirty="0" smtClean="0">
                                <a:latin typeface="Cambria Math" panose="02040503050406030204" pitchFamily="18" charset="0"/>
                                <a:ea typeface="Cambria Math"/>
                              </a:rPr>
                            </m:ctrlPr>
                          </m:sSupPr>
                          <m:e>
                            <m:r>
                              <a:rPr lang="en-US" i="1" dirty="0" smtClean="0">
                                <a:latin typeface="Cambria Math"/>
                                <a:ea typeface="Cambria Math"/>
                              </a:rPr>
                              <m:t>𝜃</m:t>
                            </m:r>
                          </m:e>
                          <m:sup>
                            <m:r>
                              <a:rPr lang="en-US" b="0" i="1" dirty="0" smtClean="0">
                                <a:latin typeface="Cambria Math"/>
                                <a:ea typeface="Cambria Math"/>
                              </a:rPr>
                              <m:t>𝑃</m:t>
                            </m:r>
                          </m:sup>
                        </m:sSup>
                      </m:e>
                    </m:d>
                    <m:r>
                      <a:rPr lang="en-US" i="1" dirty="0">
                        <a:latin typeface="Cambria Math"/>
                      </a:rPr>
                      <m:t>𝐿</m:t>
                    </m:r>
                    <m:sSup>
                      <m:sSupPr>
                        <m:ctrlPr>
                          <a:rPr lang="en-US" b="0" i="1" dirty="0" smtClean="0">
                            <a:latin typeface="Cambria Math" panose="02040503050406030204" pitchFamily="18" charset="0"/>
                          </a:rPr>
                        </m:ctrlPr>
                      </m:sSupPr>
                      <m:e>
                        <m:d>
                          <m:dPr>
                            <m:ctrlPr>
                              <a:rPr lang="en-US" i="1" dirty="0">
                                <a:latin typeface="Cambria Math" panose="02040503050406030204" pitchFamily="18" charset="0"/>
                              </a:rPr>
                            </m:ctrlPr>
                          </m:dPr>
                          <m:e>
                            <m:r>
                              <a:rPr lang="en-US" i="1" dirty="0" err="1">
                                <a:latin typeface="Cambria Math"/>
                              </a:rPr>
                              <m:t>𝑥</m:t>
                            </m:r>
                          </m:e>
                          <m:e>
                            <m:sSup>
                              <m:sSupPr>
                                <m:ctrlPr>
                                  <a:rPr lang="en-US" b="0" i="1" dirty="0" smtClean="0">
                                    <a:latin typeface="Cambria Math" panose="02040503050406030204" pitchFamily="18" charset="0"/>
                                    <a:ea typeface="Cambria Math"/>
                                  </a:rPr>
                                </m:ctrlPr>
                              </m:sSupPr>
                              <m:e>
                                <m:r>
                                  <a:rPr lang="en-US" i="1" dirty="0" smtClean="0">
                                    <a:latin typeface="Cambria Math"/>
                                    <a:ea typeface="Cambria Math"/>
                                  </a:rPr>
                                  <m:t>𝜃</m:t>
                                </m:r>
                              </m:e>
                              <m:sup>
                                <m:r>
                                  <a:rPr lang="en-US" b="0" i="1" dirty="0" smtClean="0">
                                    <a:latin typeface="Cambria Math"/>
                                    <a:ea typeface="Cambria Math"/>
                                  </a:rPr>
                                  <m:t>𝑃</m:t>
                                </m:r>
                              </m:sup>
                            </m:sSup>
                          </m:e>
                        </m:d>
                      </m:e>
                      <m:sup>
                        <m:r>
                          <a:rPr lang="en-US" b="0" i="1" dirty="0" smtClean="0">
                            <a:latin typeface="Cambria Math"/>
                          </a:rPr>
                          <m:t>𝑇</m:t>
                        </m:r>
                      </m:sup>
                    </m:sSup>
                  </m:oMath>
                </a14:m>
                <a:r>
                  <a:rPr lang="en-US" dirty="0"/>
                  <a:t> , where </a:t>
                </a:r>
                <a14:m>
                  <m:oMath xmlns:m="http://schemas.openxmlformats.org/officeDocument/2006/math">
                    <m:r>
                      <a:rPr lang="en-US" i="1" dirty="0">
                        <a:latin typeface="Cambria Math"/>
                      </a:rPr>
                      <m:t>𝐿</m:t>
                    </m:r>
                    <m:d>
                      <m:dPr>
                        <m:ctrlPr>
                          <a:rPr lang="en-US" i="1" dirty="0">
                            <a:latin typeface="Cambria Math" panose="02040503050406030204" pitchFamily="18" charset="0"/>
                          </a:rPr>
                        </m:ctrlPr>
                      </m:dPr>
                      <m:e>
                        <m:r>
                          <a:rPr lang="en-US" i="1" dirty="0" err="1">
                            <a:latin typeface="Cambria Math"/>
                          </a:rPr>
                          <m:t>𝑥</m:t>
                        </m:r>
                      </m:e>
                      <m:e>
                        <m:sSup>
                          <m:sSupPr>
                            <m:ctrlPr>
                              <a:rPr lang="en-US" i="1" dirty="0">
                                <a:latin typeface="Cambria Math" panose="02040503050406030204" pitchFamily="18" charset="0"/>
                                <a:ea typeface="Cambria Math"/>
                              </a:rPr>
                            </m:ctrlPr>
                          </m:sSupPr>
                          <m:e>
                            <m:r>
                              <a:rPr lang="en-US" i="1" dirty="0">
                                <a:latin typeface="Cambria Math"/>
                                <a:ea typeface="Cambria Math"/>
                              </a:rPr>
                              <m:t>𝜃</m:t>
                            </m:r>
                          </m:e>
                          <m:sup>
                            <m:r>
                              <a:rPr lang="en-US" i="1" dirty="0">
                                <a:latin typeface="Cambria Math"/>
                                <a:ea typeface="Cambria Math"/>
                              </a:rPr>
                              <m:t>𝑃</m:t>
                            </m:r>
                          </m:sup>
                        </m:sSup>
                      </m:e>
                    </m:d>
                    <m:r>
                      <a:rPr lang="en-US" i="1" dirty="0">
                        <a:latin typeface="Cambria Math"/>
                        <a:ea typeface="Cambria Math"/>
                      </a:rPr>
                      <m:t> </m:t>
                    </m:r>
                  </m:oMath>
                </a14:m>
                <a:r>
                  <a:rPr lang="en-US" dirty="0"/>
                  <a:t>is a </a:t>
                </a:r>
                <a:r>
                  <a:rPr lang="en-US" dirty="0" smtClean="0"/>
                  <a:t>lower-triangular matrix </a:t>
                </a:r>
                <a:r>
                  <a:rPr lang="en-US" dirty="0"/>
                  <a:t>whose entries come from a linear output layer </a:t>
                </a:r>
                <a:r>
                  <a:rPr lang="en-US" dirty="0" smtClean="0"/>
                  <a:t>of a </a:t>
                </a:r>
                <a:r>
                  <a:rPr lang="en-US" dirty="0"/>
                  <a:t>neural network, with the diagonal terms </a:t>
                </a:r>
                <a:r>
                  <a:rPr lang="en-US" dirty="0" err="1"/>
                  <a:t>exponentiated</a:t>
                </a:r>
                <a:r>
                  <a:rPr lang="en-US" dirty="0"/>
                  <a:t>.</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103312" y="2060575"/>
                <a:ext cx="10383055" cy="4195763"/>
              </a:xfrm>
              <a:blipFill rotWithShape="1">
                <a:blip r:embed="rId2"/>
                <a:stretch>
                  <a:fillRect l="-176" t="-727" r="-822" b="-1163"/>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152" y="3998857"/>
            <a:ext cx="5789373" cy="1011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4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 and Tools Used </a:t>
            </a:r>
          </a:p>
        </p:txBody>
      </p:sp>
      <p:sp>
        <p:nvSpPr>
          <p:cNvPr id="3" name="Content Placeholder 2"/>
          <p:cNvSpPr>
            <a:spLocks noGrp="1"/>
          </p:cNvSpPr>
          <p:nvPr>
            <p:ph idx="1"/>
          </p:nvPr>
        </p:nvSpPr>
        <p:spPr/>
        <p:txBody>
          <a:bodyPr/>
          <a:lstStyle/>
          <a:p>
            <a:r>
              <a:rPr lang="en-US" dirty="0" smtClean="0"/>
              <a:t>Python</a:t>
            </a:r>
          </a:p>
          <a:p>
            <a:r>
              <a:rPr lang="en-US" dirty="0" err="1" smtClean="0"/>
              <a:t>TensorFlow</a:t>
            </a:r>
            <a:endParaRPr lang="en-US" dirty="0"/>
          </a:p>
          <a:p>
            <a:r>
              <a:rPr lang="en-US" dirty="0" err="1" smtClean="0"/>
              <a:t>Keras</a:t>
            </a:r>
            <a:r>
              <a:rPr lang="en-US" dirty="0" smtClean="0"/>
              <a:t>-RL</a:t>
            </a:r>
          </a:p>
          <a:p>
            <a:r>
              <a:rPr lang="en-US" dirty="0" smtClean="0"/>
              <a:t>Stanford </a:t>
            </a:r>
            <a:r>
              <a:rPr lang="en-US" dirty="0" err="1" smtClean="0"/>
              <a:t>OpenSim</a:t>
            </a:r>
            <a:endParaRPr lang="en-US" dirty="0" smtClean="0"/>
          </a:p>
          <a:p>
            <a:r>
              <a:rPr lang="en-US" dirty="0" smtClean="0"/>
              <a:t>Stanford </a:t>
            </a:r>
            <a:r>
              <a:rPr lang="en-US" dirty="0" err="1" smtClean="0"/>
              <a:t>Simbody</a:t>
            </a:r>
            <a:endParaRPr lang="en-US" dirty="0" smtClean="0"/>
          </a:p>
          <a:p>
            <a:r>
              <a:rPr lang="en-US" dirty="0" err="1" smtClean="0"/>
              <a:t>NumPy</a:t>
            </a:r>
            <a:endParaRPr lang="en-US" dirty="0"/>
          </a:p>
          <a:p>
            <a:r>
              <a:rPr lang="en-US" dirty="0" err="1" smtClean="0"/>
              <a:t>SciPy</a:t>
            </a:r>
            <a:endParaRPr lang="en-US" dirty="0"/>
          </a:p>
          <a:p>
            <a:r>
              <a:rPr lang="en-US" dirty="0" err="1" smtClean="0"/>
              <a:t>Scikit</a:t>
            </a:r>
            <a:r>
              <a:rPr lang="en-US" dirty="0" smtClean="0"/>
              <a:t>-Learn</a:t>
            </a:r>
            <a:endParaRPr lang="en-US" dirty="0"/>
          </a:p>
          <a:p>
            <a:endParaRPr lang="en-US" dirty="0"/>
          </a:p>
        </p:txBody>
      </p:sp>
    </p:spTree>
    <p:extLst>
      <p:ext uri="{BB962C8B-B14F-4D97-AF65-F5344CB8AC3E}">
        <p14:creationId xmlns:p14="http://schemas.microsoft.com/office/powerpoint/2010/main" val="835165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fontScale="92500" lnSpcReduction="20000"/>
          </a:bodyPr>
          <a:lstStyle/>
          <a:p>
            <a:r>
              <a:rPr lang="en-US" dirty="0"/>
              <a:t>Deep learning based motor control unit - Viktor </a:t>
            </a:r>
            <a:r>
              <a:rPr lang="en-US" dirty="0" err="1"/>
              <a:t>Makoviichuk</a:t>
            </a:r>
            <a:r>
              <a:rPr lang="en-US" dirty="0"/>
              <a:t>, Peter </a:t>
            </a:r>
            <a:r>
              <a:rPr lang="en-US" dirty="0" err="1"/>
              <a:t>Lapko</a:t>
            </a:r>
            <a:r>
              <a:rPr lang="en-US" dirty="0"/>
              <a:t> (2016</a:t>
            </a:r>
            <a:r>
              <a:rPr lang="en-US" dirty="0" smtClean="0"/>
              <a:t>)</a:t>
            </a:r>
            <a:endParaRPr lang="en-US" dirty="0"/>
          </a:p>
          <a:p>
            <a:r>
              <a:rPr lang="en-US" dirty="0"/>
              <a:t>Flexible Muscle-Based Locomotion for Bipedal Creatures - Thomas </a:t>
            </a:r>
            <a:r>
              <a:rPr lang="en-US" dirty="0" err="1"/>
              <a:t>Geijtenbeek</a:t>
            </a:r>
            <a:r>
              <a:rPr lang="en-US" dirty="0"/>
              <a:t>, </a:t>
            </a:r>
            <a:r>
              <a:rPr lang="en-US" dirty="0" err="1"/>
              <a:t>Michiel</a:t>
            </a:r>
            <a:r>
              <a:rPr lang="en-US" dirty="0"/>
              <a:t> van de </a:t>
            </a:r>
            <a:r>
              <a:rPr lang="en-US" dirty="0" err="1"/>
              <a:t>Panne</a:t>
            </a:r>
            <a:r>
              <a:rPr lang="en-US" dirty="0"/>
              <a:t>, A. Frank van der </a:t>
            </a:r>
            <a:r>
              <a:rPr lang="en-US" dirty="0" err="1"/>
              <a:t>Stappen</a:t>
            </a:r>
            <a:r>
              <a:rPr lang="en-US" dirty="0"/>
              <a:t> (2013</a:t>
            </a:r>
            <a:r>
              <a:rPr lang="en-US" dirty="0" smtClean="0"/>
              <a:t>)</a:t>
            </a:r>
            <a:endParaRPr lang="en-US" dirty="0"/>
          </a:p>
          <a:p>
            <a:r>
              <a:rPr lang="en-US" dirty="0"/>
              <a:t>Learning and Transfer of Modulated Locomotor Controllers - Nicolas </a:t>
            </a:r>
            <a:r>
              <a:rPr lang="en-US" dirty="0" err="1"/>
              <a:t>Heess</a:t>
            </a:r>
            <a:r>
              <a:rPr lang="en-US" dirty="0"/>
              <a:t>, Greg Wayne, Yuval </a:t>
            </a:r>
            <a:r>
              <a:rPr lang="en-US" dirty="0" err="1"/>
              <a:t>Tassa</a:t>
            </a:r>
            <a:r>
              <a:rPr lang="en-US" dirty="0"/>
              <a:t>, Timothy </a:t>
            </a:r>
            <a:r>
              <a:rPr lang="en-US" dirty="0" err="1"/>
              <a:t>Lillicrap</a:t>
            </a:r>
            <a:r>
              <a:rPr lang="en-US" dirty="0"/>
              <a:t>, Martin </a:t>
            </a:r>
            <a:r>
              <a:rPr lang="en-US" dirty="0" err="1"/>
              <a:t>Riedmiller</a:t>
            </a:r>
            <a:r>
              <a:rPr lang="en-US" dirty="0"/>
              <a:t>, David Silver (2016</a:t>
            </a:r>
            <a:r>
              <a:rPr lang="en-US" dirty="0" smtClean="0"/>
              <a:t>)</a:t>
            </a:r>
            <a:endParaRPr lang="en-US" dirty="0"/>
          </a:p>
          <a:p>
            <a:r>
              <a:rPr lang="en-US" dirty="0"/>
              <a:t>Locomotion Skills for Simulated Quadrupeds - </a:t>
            </a:r>
            <a:r>
              <a:rPr lang="en-US" dirty="0" err="1"/>
              <a:t>Stelian</a:t>
            </a:r>
            <a:r>
              <a:rPr lang="en-US" dirty="0"/>
              <a:t> </a:t>
            </a:r>
            <a:r>
              <a:rPr lang="en-US" dirty="0" err="1"/>
              <a:t>Coros</a:t>
            </a:r>
            <a:r>
              <a:rPr lang="en-US" dirty="0"/>
              <a:t>, Andrej </a:t>
            </a:r>
            <a:r>
              <a:rPr lang="en-US" dirty="0" err="1"/>
              <a:t>Karpathy</a:t>
            </a:r>
            <a:r>
              <a:rPr lang="en-US" dirty="0"/>
              <a:t>, Ben Jones, Lionel </a:t>
            </a:r>
            <a:r>
              <a:rPr lang="en-US" dirty="0" err="1"/>
              <a:t>Reveret</a:t>
            </a:r>
            <a:r>
              <a:rPr lang="en-US" dirty="0"/>
              <a:t>, Michael van de </a:t>
            </a:r>
            <a:r>
              <a:rPr lang="en-US" dirty="0" err="1"/>
              <a:t>Panne</a:t>
            </a:r>
            <a:r>
              <a:rPr lang="en-US" dirty="0"/>
              <a:t> (2011</a:t>
            </a:r>
            <a:r>
              <a:rPr lang="en-US" dirty="0" smtClean="0"/>
              <a:t>)</a:t>
            </a:r>
          </a:p>
          <a:p>
            <a:r>
              <a:rPr lang="en-US" dirty="0"/>
              <a:t>Optimizing Locomotion Controllers Using Biologically-Based Actuators and Objectives - Jack M. Wang, Samuel R. </a:t>
            </a:r>
            <a:r>
              <a:rPr lang="en-US" dirty="0" err="1"/>
              <a:t>Hamner</a:t>
            </a:r>
            <a:r>
              <a:rPr lang="en-US" dirty="0"/>
              <a:t>, Scott L. </a:t>
            </a:r>
            <a:r>
              <a:rPr lang="en-US" dirty="0" err="1"/>
              <a:t>Delp</a:t>
            </a:r>
            <a:r>
              <a:rPr lang="en-US" dirty="0"/>
              <a:t>, </a:t>
            </a:r>
            <a:r>
              <a:rPr lang="en-US" dirty="0" err="1"/>
              <a:t>Vladlen</a:t>
            </a:r>
            <a:r>
              <a:rPr lang="en-US" dirty="0"/>
              <a:t> </a:t>
            </a:r>
            <a:r>
              <a:rPr lang="en-US" dirty="0" err="1"/>
              <a:t>Koltun</a:t>
            </a:r>
            <a:r>
              <a:rPr lang="en-US" dirty="0"/>
              <a:t> (2012</a:t>
            </a:r>
            <a:r>
              <a:rPr lang="en-US" dirty="0" smtClean="0"/>
              <a:t>)</a:t>
            </a:r>
          </a:p>
          <a:p>
            <a:r>
              <a:rPr lang="en-US" dirty="0"/>
              <a:t>Terrain-Adaptive Locomotion Skills - </a:t>
            </a:r>
            <a:r>
              <a:rPr lang="en-US" dirty="0" err="1"/>
              <a:t>Xue</a:t>
            </a:r>
            <a:r>
              <a:rPr lang="en-US" dirty="0"/>
              <a:t> Bin Peng, Glen </a:t>
            </a:r>
            <a:r>
              <a:rPr lang="en-US" dirty="0" err="1"/>
              <a:t>Berseth</a:t>
            </a:r>
            <a:r>
              <a:rPr lang="en-US" dirty="0"/>
              <a:t>, </a:t>
            </a:r>
            <a:r>
              <a:rPr lang="en-US" dirty="0" err="1"/>
              <a:t>Michiel</a:t>
            </a:r>
            <a:r>
              <a:rPr lang="en-US" dirty="0"/>
              <a:t> van de </a:t>
            </a:r>
            <a:r>
              <a:rPr lang="en-US" dirty="0" err="1"/>
              <a:t>Panne</a:t>
            </a:r>
            <a:r>
              <a:rPr lang="en-US" dirty="0"/>
              <a:t> (2016)</a:t>
            </a:r>
          </a:p>
        </p:txBody>
      </p:sp>
    </p:spTree>
    <p:extLst>
      <p:ext uri="{BB962C8B-B14F-4D97-AF65-F5344CB8AC3E}">
        <p14:creationId xmlns:p14="http://schemas.microsoft.com/office/powerpoint/2010/main" val="213481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92365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3312" y="2080214"/>
            <a:ext cx="9569237" cy="4195481"/>
          </a:xfrm>
        </p:spPr>
        <p:txBody>
          <a:bodyPr>
            <a:normAutofit fontScale="85000" lnSpcReduction="10000"/>
          </a:bodyPr>
          <a:lstStyle/>
          <a:p>
            <a:r>
              <a:rPr lang="en-US" dirty="0"/>
              <a:t>Movement comes naturally to most of us.  We run. We ride bikes. We walk to work</a:t>
            </a:r>
            <a:r>
              <a:rPr lang="en-US" dirty="0" smtClean="0"/>
              <a:t>.</a:t>
            </a:r>
          </a:p>
          <a:p>
            <a:endParaRPr lang="en-US" dirty="0"/>
          </a:p>
          <a:p>
            <a:r>
              <a:rPr lang="en-US" dirty="0"/>
              <a:t>But diseases that our affect muscles and bones make these simple motions not so simple</a:t>
            </a:r>
            <a:r>
              <a:rPr lang="en-US" dirty="0" smtClean="0"/>
              <a:t>.</a:t>
            </a:r>
          </a:p>
          <a:p>
            <a:endParaRPr lang="en-US" dirty="0"/>
          </a:p>
          <a:p>
            <a:r>
              <a:rPr lang="en-US" dirty="0" smtClean="0"/>
              <a:t>We are using </a:t>
            </a:r>
            <a:r>
              <a:rPr lang="en-US" dirty="0" err="1" smtClean="0"/>
              <a:t>OpenSim</a:t>
            </a:r>
            <a:r>
              <a:rPr lang="en-US" dirty="0" smtClean="0"/>
              <a:t> to create highly accurate models of humans and how they move.</a:t>
            </a:r>
          </a:p>
          <a:p>
            <a:endParaRPr lang="en-US" dirty="0"/>
          </a:p>
          <a:p>
            <a:r>
              <a:rPr lang="en-US" dirty="0"/>
              <a:t>Development of physics-based locomotion controllers using reinforcement learning and independent from captured motion data.</a:t>
            </a:r>
          </a:p>
          <a:p>
            <a:endParaRPr lang="en-US" dirty="0"/>
          </a:p>
          <a:p>
            <a:r>
              <a:rPr lang="en-US" dirty="0"/>
              <a:t>Generation of generic locomotion controllers for large number of tasks such as standing, walking, crouching and gait.</a:t>
            </a:r>
          </a:p>
          <a:p>
            <a:endParaRPr lang="en-US" dirty="0"/>
          </a:p>
          <a:p>
            <a:endParaRPr lang="en-US" dirty="0"/>
          </a:p>
        </p:txBody>
      </p:sp>
    </p:spTree>
    <p:extLst>
      <p:ext uri="{BB962C8B-B14F-4D97-AF65-F5344CB8AC3E}">
        <p14:creationId xmlns:p14="http://schemas.microsoft.com/office/powerpoint/2010/main" val="2224303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half" idx="1"/>
          </p:nvPr>
        </p:nvSpPr>
        <p:spPr/>
        <p:txBody>
          <a:bodyPr/>
          <a:lstStyle/>
          <a:p>
            <a:r>
              <a:rPr lang="en-US" dirty="0" smtClean="0"/>
              <a:t>Yield </a:t>
            </a:r>
            <a:r>
              <a:rPr lang="en-US" dirty="0"/>
              <a:t>insights into the design of assistive devices to reduce the metabolic cost of </a:t>
            </a:r>
            <a:r>
              <a:rPr lang="en-US" dirty="0" smtClean="0"/>
              <a:t>running and increase performance.</a:t>
            </a:r>
          </a:p>
          <a:p>
            <a:endParaRPr lang="en-US" dirty="0"/>
          </a:p>
          <a:p>
            <a:r>
              <a:rPr lang="en-US" dirty="0" smtClean="0"/>
              <a:t>Modelling the effects of regenerative surgery.</a:t>
            </a:r>
          </a:p>
          <a:p>
            <a:endParaRPr lang="en-US" dirty="0"/>
          </a:p>
          <a:p>
            <a:r>
              <a:rPr lang="en-US" dirty="0" smtClean="0"/>
              <a:t>Using </a:t>
            </a:r>
            <a:r>
              <a:rPr lang="en-US" dirty="0" err="1" smtClean="0"/>
              <a:t>OpenSim</a:t>
            </a:r>
            <a:r>
              <a:rPr lang="en-US" dirty="0" smtClean="0"/>
              <a:t> </a:t>
            </a:r>
            <a:r>
              <a:rPr lang="en-US" dirty="0"/>
              <a:t>to simulate humanoid </a:t>
            </a:r>
            <a:r>
              <a:rPr lang="en-US" dirty="0" smtClean="0"/>
              <a:t>robots that can more closely match human motions.</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8472" y="1251586"/>
            <a:ext cx="6673002" cy="5004752"/>
          </a:xfrm>
        </p:spPr>
      </p:pic>
    </p:spTree>
    <p:extLst>
      <p:ext uri="{BB962C8B-B14F-4D97-AF65-F5344CB8AC3E}">
        <p14:creationId xmlns:p14="http://schemas.microsoft.com/office/powerpoint/2010/main" val="1069170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660" cy="1400530"/>
          </a:xfrm>
        </p:spPr>
        <p:txBody>
          <a:bodyPr/>
          <a:lstStyle/>
          <a:p>
            <a:r>
              <a:rPr lang="en-US" dirty="0" err="1" smtClean="0"/>
              <a:t>OpenSim</a:t>
            </a:r>
            <a:endParaRPr lang="en-US" dirty="0"/>
          </a:p>
        </p:txBody>
      </p:sp>
      <p:sp>
        <p:nvSpPr>
          <p:cNvPr id="3" name="Content Placeholder 2"/>
          <p:cNvSpPr>
            <a:spLocks noGrp="1"/>
          </p:cNvSpPr>
          <p:nvPr>
            <p:ph idx="1"/>
          </p:nvPr>
        </p:nvSpPr>
        <p:spPr/>
        <p:txBody>
          <a:bodyPr/>
          <a:lstStyle/>
          <a:p>
            <a:r>
              <a:rPr lang="en-US" dirty="0" err="1" smtClean="0"/>
              <a:t>OpenSim</a:t>
            </a:r>
            <a:r>
              <a:rPr lang="en-US" dirty="0" smtClean="0"/>
              <a:t> is a </a:t>
            </a:r>
            <a:r>
              <a:rPr lang="en-US" dirty="0"/>
              <a:t>powerful, freely available software for simulating human </a:t>
            </a:r>
            <a:r>
              <a:rPr lang="en-US" dirty="0" smtClean="0"/>
              <a:t>movement.</a:t>
            </a:r>
          </a:p>
          <a:p>
            <a:endParaRPr lang="en-US" dirty="0"/>
          </a:p>
          <a:p>
            <a:r>
              <a:rPr lang="en-US" dirty="0"/>
              <a:t>Using the open-source </a:t>
            </a:r>
            <a:r>
              <a:rPr lang="en-US" dirty="0" err="1"/>
              <a:t>OpenSim</a:t>
            </a:r>
            <a:r>
              <a:rPr lang="en-US" dirty="0"/>
              <a:t> software </a:t>
            </a:r>
            <a:r>
              <a:rPr lang="en-US" dirty="0" smtClean="0"/>
              <a:t>platform </a:t>
            </a:r>
            <a:r>
              <a:rPr lang="en-US" dirty="0"/>
              <a:t>human subjects </a:t>
            </a:r>
            <a:r>
              <a:rPr lang="en-US" dirty="0" smtClean="0"/>
              <a:t>can be examined to predict the </a:t>
            </a:r>
            <a:r>
              <a:rPr lang="en-US" dirty="0"/>
              <a:t>changes in muscle recruitment patterns and metabolic power consumption with assistive devices</a:t>
            </a:r>
            <a:r>
              <a:rPr lang="en-US" dirty="0" smtClean="0"/>
              <a:t>.</a:t>
            </a:r>
          </a:p>
          <a:p>
            <a:endParaRPr lang="en-US" dirty="0"/>
          </a:p>
          <a:p>
            <a:r>
              <a:rPr lang="en-US" dirty="0" err="1" smtClean="0"/>
              <a:t>OpenSim</a:t>
            </a:r>
            <a:r>
              <a:rPr lang="en-US" dirty="0" smtClean="0"/>
              <a:t> is used in </a:t>
            </a:r>
            <a:r>
              <a:rPr lang="en-US" dirty="0"/>
              <a:t>movement science and focus on critical areas of rehabilitation medicine, including stroke, spinal cord injury, cerebral palsy, prosthetics, orthotics, and osteoarthritis.</a:t>
            </a:r>
          </a:p>
        </p:txBody>
      </p:sp>
    </p:spTree>
    <p:extLst>
      <p:ext uri="{BB962C8B-B14F-4D97-AF65-F5344CB8AC3E}">
        <p14:creationId xmlns:p14="http://schemas.microsoft.com/office/powerpoint/2010/main" val="3700710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Models</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961731" y="0"/>
            <a:ext cx="5230270" cy="6857999"/>
          </a:xfrm>
        </p:spPr>
      </p:pic>
      <p:sp>
        <p:nvSpPr>
          <p:cNvPr id="5" name="Content Placeholder 4"/>
          <p:cNvSpPr>
            <a:spLocks noGrp="1"/>
          </p:cNvSpPr>
          <p:nvPr>
            <p:ph sz="half" idx="2"/>
          </p:nvPr>
        </p:nvSpPr>
        <p:spPr>
          <a:xfrm>
            <a:off x="646111" y="1853248"/>
            <a:ext cx="6059489" cy="4200245"/>
          </a:xfrm>
        </p:spPr>
        <p:txBody>
          <a:bodyPr>
            <a:normAutofit lnSpcReduction="10000"/>
          </a:bodyPr>
          <a:lstStyle/>
          <a:p>
            <a:r>
              <a:rPr lang="en-US" dirty="0"/>
              <a:t>For our project we used a musculoskeletal model HUMAN with 18 muscles and 9 degrees of freedom</a:t>
            </a:r>
            <a:r>
              <a:rPr lang="en-US" dirty="0" smtClean="0"/>
              <a:t>.</a:t>
            </a:r>
          </a:p>
          <a:p>
            <a:endParaRPr lang="en-US" dirty="0"/>
          </a:p>
          <a:p>
            <a:r>
              <a:rPr lang="en-US" dirty="0" smtClean="0"/>
              <a:t>The joints in the model are namely:</a:t>
            </a:r>
          </a:p>
          <a:p>
            <a:pPr lvl="1"/>
            <a:r>
              <a:rPr lang="en-US" dirty="0" smtClean="0"/>
              <a:t>Pelvis</a:t>
            </a:r>
          </a:p>
          <a:p>
            <a:pPr lvl="1"/>
            <a:r>
              <a:rPr lang="en-US" dirty="0" smtClean="0"/>
              <a:t>Hip (Left and right)</a:t>
            </a:r>
          </a:p>
          <a:p>
            <a:pPr lvl="1"/>
            <a:r>
              <a:rPr lang="en-US" dirty="0" smtClean="0"/>
              <a:t>Knee </a:t>
            </a:r>
            <a:r>
              <a:rPr lang="en-US" dirty="0"/>
              <a:t>(Left and right)</a:t>
            </a:r>
            <a:endParaRPr lang="en-US" dirty="0" smtClean="0"/>
          </a:p>
          <a:p>
            <a:pPr lvl="1"/>
            <a:r>
              <a:rPr lang="en-US" dirty="0" smtClean="0"/>
              <a:t>Ankle </a:t>
            </a:r>
            <a:r>
              <a:rPr lang="en-US" dirty="0"/>
              <a:t>(Left and right)</a:t>
            </a:r>
            <a:endParaRPr lang="en-US" dirty="0" smtClean="0"/>
          </a:p>
          <a:p>
            <a:pPr lvl="1"/>
            <a:r>
              <a:rPr lang="en-US" dirty="0" smtClean="0"/>
              <a:t>Subtalar </a:t>
            </a:r>
            <a:r>
              <a:rPr lang="en-US" dirty="0"/>
              <a:t>(Left and right)</a:t>
            </a:r>
            <a:endParaRPr lang="en-US" dirty="0" smtClean="0"/>
          </a:p>
          <a:p>
            <a:pPr lvl="1"/>
            <a:r>
              <a:rPr lang="en-US" dirty="0" err="1" smtClean="0"/>
              <a:t>Metatarpal</a:t>
            </a:r>
            <a:r>
              <a:rPr lang="en-US" dirty="0" smtClean="0"/>
              <a:t> </a:t>
            </a:r>
            <a:r>
              <a:rPr lang="en-US" dirty="0"/>
              <a:t>(Left and right)</a:t>
            </a:r>
            <a:endParaRPr lang="en-US" dirty="0" smtClean="0"/>
          </a:p>
          <a:p>
            <a:pPr lvl="1"/>
            <a:r>
              <a:rPr lang="en-US" dirty="0" smtClean="0"/>
              <a:t>Back</a:t>
            </a:r>
            <a:endParaRPr lang="en-US" dirty="0"/>
          </a:p>
        </p:txBody>
      </p:sp>
    </p:spTree>
    <p:extLst>
      <p:ext uri="{BB962C8B-B14F-4D97-AF65-F5344CB8AC3E}">
        <p14:creationId xmlns:p14="http://schemas.microsoft.com/office/powerpoint/2010/main" val="1305548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Models</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049491" y="1847"/>
            <a:ext cx="4142509" cy="6856153"/>
          </a:xfrm>
        </p:spPr>
      </p:pic>
      <p:sp>
        <p:nvSpPr>
          <p:cNvPr id="5" name="Content Placeholder 4"/>
          <p:cNvSpPr>
            <a:spLocks noGrp="1"/>
          </p:cNvSpPr>
          <p:nvPr>
            <p:ph sz="half" idx="2"/>
          </p:nvPr>
        </p:nvSpPr>
        <p:spPr>
          <a:xfrm>
            <a:off x="646111" y="1853248"/>
            <a:ext cx="6059489" cy="4200245"/>
          </a:xfrm>
        </p:spPr>
        <p:txBody>
          <a:bodyPr>
            <a:normAutofit/>
          </a:bodyPr>
          <a:lstStyle/>
          <a:p>
            <a:r>
              <a:rPr lang="en-US" dirty="0" smtClean="0"/>
              <a:t>The muscles in the model are namely:</a:t>
            </a:r>
          </a:p>
          <a:p>
            <a:pPr lvl="1"/>
            <a:r>
              <a:rPr lang="en-US" dirty="0" smtClean="0"/>
              <a:t>Hamstrings (Left and right)</a:t>
            </a:r>
          </a:p>
          <a:p>
            <a:pPr lvl="1"/>
            <a:r>
              <a:rPr lang="en-US" dirty="0" err="1" smtClean="0"/>
              <a:t>Bifemsh</a:t>
            </a:r>
            <a:r>
              <a:rPr lang="en-US" dirty="0"/>
              <a:t> (Left and right)</a:t>
            </a:r>
            <a:endParaRPr lang="en-US" dirty="0" smtClean="0"/>
          </a:p>
          <a:p>
            <a:pPr lvl="1"/>
            <a:r>
              <a:rPr lang="en-US" dirty="0" smtClean="0"/>
              <a:t>Glut</a:t>
            </a:r>
            <a:r>
              <a:rPr lang="en-US" dirty="0"/>
              <a:t> (Left and right)</a:t>
            </a:r>
            <a:endParaRPr lang="en-US" dirty="0" smtClean="0"/>
          </a:p>
          <a:p>
            <a:pPr lvl="1"/>
            <a:r>
              <a:rPr lang="en-US" dirty="0" smtClean="0"/>
              <a:t>Iliopsoas</a:t>
            </a:r>
            <a:r>
              <a:rPr lang="en-US" dirty="0"/>
              <a:t> (Left and right)</a:t>
            </a:r>
            <a:endParaRPr lang="en-US" dirty="0" smtClean="0"/>
          </a:p>
          <a:p>
            <a:pPr lvl="1"/>
            <a:r>
              <a:rPr lang="en-US" dirty="0" smtClean="0"/>
              <a:t>Rectus </a:t>
            </a:r>
            <a:r>
              <a:rPr lang="en-US" dirty="0" err="1" smtClean="0"/>
              <a:t>Femoris</a:t>
            </a:r>
            <a:r>
              <a:rPr lang="en-US" dirty="0"/>
              <a:t> (Left and right)</a:t>
            </a:r>
            <a:endParaRPr lang="en-US" dirty="0" smtClean="0"/>
          </a:p>
          <a:p>
            <a:pPr lvl="1"/>
            <a:r>
              <a:rPr lang="en-US" dirty="0" err="1" smtClean="0"/>
              <a:t>Vasti</a:t>
            </a:r>
            <a:r>
              <a:rPr lang="en-US" dirty="0"/>
              <a:t> (Left and right)</a:t>
            </a:r>
            <a:endParaRPr lang="en-US" dirty="0" smtClean="0"/>
          </a:p>
          <a:p>
            <a:pPr lvl="1"/>
            <a:r>
              <a:rPr lang="en-US" dirty="0" smtClean="0"/>
              <a:t>Gastrocnemius</a:t>
            </a:r>
            <a:r>
              <a:rPr lang="en-US" dirty="0"/>
              <a:t> (Left and right)</a:t>
            </a:r>
            <a:endParaRPr lang="en-US" dirty="0" smtClean="0"/>
          </a:p>
          <a:p>
            <a:pPr lvl="1"/>
            <a:r>
              <a:rPr lang="en-US" dirty="0" smtClean="0"/>
              <a:t>Soleus</a:t>
            </a:r>
            <a:r>
              <a:rPr lang="en-US" dirty="0"/>
              <a:t> (Left and right)</a:t>
            </a:r>
            <a:endParaRPr lang="en-US" dirty="0" smtClean="0"/>
          </a:p>
          <a:p>
            <a:pPr lvl="1"/>
            <a:r>
              <a:rPr lang="en-US" dirty="0" err="1"/>
              <a:t>Tibialis</a:t>
            </a:r>
            <a:r>
              <a:rPr lang="en-US" dirty="0"/>
              <a:t> </a:t>
            </a:r>
            <a:r>
              <a:rPr lang="en-US" dirty="0" smtClean="0"/>
              <a:t>anterior</a:t>
            </a:r>
            <a:r>
              <a:rPr lang="en-US" dirty="0"/>
              <a:t> (Left and right)</a:t>
            </a:r>
            <a:endParaRPr lang="en-US" dirty="0" smtClean="0"/>
          </a:p>
        </p:txBody>
      </p:sp>
    </p:spTree>
    <p:extLst>
      <p:ext uri="{BB962C8B-B14F-4D97-AF65-F5344CB8AC3E}">
        <p14:creationId xmlns:p14="http://schemas.microsoft.com/office/powerpoint/2010/main" val="4080007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Approaches</a:t>
            </a:r>
            <a:endParaRPr lang="en-US" dirty="0"/>
          </a:p>
        </p:txBody>
      </p:sp>
      <p:sp>
        <p:nvSpPr>
          <p:cNvPr id="3" name="Content Placeholder 2"/>
          <p:cNvSpPr>
            <a:spLocks noGrp="1"/>
          </p:cNvSpPr>
          <p:nvPr>
            <p:ph idx="1"/>
          </p:nvPr>
        </p:nvSpPr>
        <p:spPr/>
        <p:txBody>
          <a:bodyPr/>
          <a:lstStyle/>
          <a:p>
            <a:r>
              <a:rPr lang="en-US" dirty="0" smtClean="0"/>
              <a:t>SIMBICON is a robust </a:t>
            </a:r>
            <a:r>
              <a:rPr lang="en-US" dirty="0"/>
              <a:t>3D humanoid locomotion controller based </a:t>
            </a:r>
            <a:r>
              <a:rPr lang="en-US" dirty="0" smtClean="0"/>
              <a:t>on balance control.</a:t>
            </a:r>
          </a:p>
          <a:p>
            <a:endParaRPr lang="en-US" dirty="0"/>
          </a:p>
          <a:p>
            <a:r>
              <a:rPr lang="en-US" dirty="0" smtClean="0"/>
              <a:t>It used a simple finite-state machine or pose control graph and the joints were controlled by proportional derivative (PD) controllers.</a:t>
            </a:r>
          </a:p>
          <a:p>
            <a:endParaRPr lang="en-US" dirty="0"/>
          </a:p>
          <a:p>
            <a:r>
              <a:rPr lang="en-US" dirty="0" smtClean="0"/>
              <a:t>Efforts </a:t>
            </a:r>
            <a:r>
              <a:rPr lang="en-US" dirty="0"/>
              <a:t>have been made to make the synthesized motions more </a:t>
            </a:r>
            <a:r>
              <a:rPr lang="en-US" dirty="0" smtClean="0"/>
              <a:t>human-like and natural.</a:t>
            </a:r>
          </a:p>
          <a:p>
            <a:endParaRPr lang="en-US" dirty="0"/>
          </a:p>
          <a:p>
            <a:endParaRPr lang="en-US" dirty="0" smtClean="0"/>
          </a:p>
        </p:txBody>
      </p:sp>
    </p:spTree>
    <p:extLst>
      <p:ext uri="{BB962C8B-B14F-4D97-AF65-F5344CB8AC3E}">
        <p14:creationId xmlns:p14="http://schemas.microsoft.com/office/powerpoint/2010/main" val="17092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of Previous Approaches</a:t>
            </a:r>
            <a:endParaRPr lang="en-US" dirty="0"/>
          </a:p>
        </p:txBody>
      </p:sp>
      <p:sp>
        <p:nvSpPr>
          <p:cNvPr id="3" name="Content Placeholder 2"/>
          <p:cNvSpPr>
            <a:spLocks noGrp="1"/>
          </p:cNvSpPr>
          <p:nvPr>
            <p:ph idx="1"/>
          </p:nvPr>
        </p:nvSpPr>
        <p:spPr/>
        <p:txBody>
          <a:bodyPr>
            <a:normAutofit fontScale="92500"/>
          </a:bodyPr>
          <a:lstStyle/>
          <a:p>
            <a:r>
              <a:rPr lang="en-US" dirty="0" smtClean="0"/>
              <a:t>SIMBICON-style controllers tend to produce gaits lacking hip extension with a constant foot orientation.</a:t>
            </a:r>
          </a:p>
          <a:p>
            <a:endParaRPr lang="en-US" dirty="0"/>
          </a:p>
          <a:p>
            <a:r>
              <a:rPr lang="en-US" dirty="0" smtClean="0"/>
              <a:t>Knee </a:t>
            </a:r>
            <a:r>
              <a:rPr lang="en-US" dirty="0"/>
              <a:t>angles lack flexion during swing, but lack extension at heel </a:t>
            </a:r>
            <a:r>
              <a:rPr lang="en-US" dirty="0" smtClean="0"/>
              <a:t>strike.</a:t>
            </a:r>
          </a:p>
          <a:p>
            <a:endParaRPr lang="en-US" dirty="0" smtClean="0"/>
          </a:p>
          <a:p>
            <a:r>
              <a:rPr lang="en-US" dirty="0" smtClean="0"/>
              <a:t>Controllers </a:t>
            </a:r>
            <a:r>
              <a:rPr lang="en-US" dirty="0"/>
              <a:t>relying on hand-tuned trajectories cannot be easily used to investigate how </a:t>
            </a:r>
            <a:r>
              <a:rPr lang="en-US" dirty="0" smtClean="0"/>
              <a:t>the </a:t>
            </a:r>
            <a:r>
              <a:rPr lang="en-US" dirty="0"/>
              <a:t>control strategies change with respect to new </a:t>
            </a:r>
            <a:r>
              <a:rPr lang="en-US" dirty="0" smtClean="0"/>
              <a:t>constraints.</a:t>
            </a:r>
          </a:p>
          <a:p>
            <a:endParaRPr lang="en-US" dirty="0"/>
          </a:p>
          <a:p>
            <a:r>
              <a:rPr lang="en-US" dirty="0" smtClean="0"/>
              <a:t>Reinforcement </a:t>
            </a:r>
            <a:r>
              <a:rPr lang="en-US" dirty="0"/>
              <a:t>learning instead of expensive and complex explicit </a:t>
            </a:r>
            <a:r>
              <a:rPr lang="en-US" dirty="0" smtClean="0"/>
              <a:t> programming </a:t>
            </a:r>
            <a:r>
              <a:rPr lang="en-US" dirty="0"/>
              <a:t>robots can teach </a:t>
            </a:r>
            <a:r>
              <a:rPr lang="en-US" dirty="0" smtClean="0"/>
              <a:t>robots </a:t>
            </a:r>
            <a:r>
              <a:rPr lang="en-US" dirty="0"/>
              <a:t>how to </a:t>
            </a:r>
            <a:r>
              <a:rPr lang="en-US" dirty="0" smtClean="0"/>
              <a:t>move in virtual spaces.</a:t>
            </a:r>
            <a:endParaRPr lang="en-US" dirty="0"/>
          </a:p>
        </p:txBody>
      </p:sp>
    </p:spTree>
    <p:extLst>
      <p:ext uri="{BB962C8B-B14F-4D97-AF65-F5344CB8AC3E}">
        <p14:creationId xmlns:p14="http://schemas.microsoft.com/office/powerpoint/2010/main" val="2389717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Algorithm</a:t>
            </a:r>
            <a:endParaRPr lang="en-US" dirty="0"/>
          </a:p>
        </p:txBody>
      </p:sp>
      <p:sp>
        <p:nvSpPr>
          <p:cNvPr id="3" name="Content Placeholder 2"/>
          <p:cNvSpPr>
            <a:spLocks noGrp="1"/>
          </p:cNvSpPr>
          <p:nvPr>
            <p:ph idx="1"/>
          </p:nvPr>
        </p:nvSpPr>
        <p:spPr/>
        <p:txBody>
          <a:bodyPr/>
          <a:lstStyle/>
          <a:p>
            <a:r>
              <a:rPr lang="en-US" dirty="0" smtClean="0"/>
              <a:t>Creation of biomechanical models for modelling human standing, crouching, walking and gait using Stanford </a:t>
            </a:r>
            <a:r>
              <a:rPr lang="en-US" dirty="0" err="1" smtClean="0"/>
              <a:t>OpenSim</a:t>
            </a:r>
            <a:r>
              <a:rPr lang="en-US" dirty="0" smtClean="0"/>
              <a:t>.</a:t>
            </a:r>
          </a:p>
          <a:p>
            <a:endParaRPr lang="en-US" dirty="0"/>
          </a:p>
          <a:p>
            <a:r>
              <a:rPr lang="en-US" dirty="0" smtClean="0"/>
              <a:t>Creation of an environment to train and test the models for the four scenarios.</a:t>
            </a:r>
          </a:p>
          <a:p>
            <a:endParaRPr lang="en-US" dirty="0"/>
          </a:p>
          <a:p>
            <a:r>
              <a:rPr lang="en-US" dirty="0" smtClean="0"/>
              <a:t>Using reinforcement learning to learn a control policy for motion that increases the stability of the model.</a:t>
            </a:r>
          </a:p>
        </p:txBody>
      </p:sp>
    </p:spTree>
    <p:extLst>
      <p:ext uri="{BB962C8B-B14F-4D97-AF65-F5344CB8AC3E}">
        <p14:creationId xmlns:p14="http://schemas.microsoft.com/office/powerpoint/2010/main" val="2161920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723</TotalTime>
  <Words>1128</Words>
  <Application>Microsoft Office PowerPoint</Application>
  <PresentationFormat>Widescreen</PresentationFormat>
  <Paragraphs>133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Century Gothic</vt:lpstr>
      <vt:lpstr>Wingdings 3</vt:lpstr>
      <vt:lpstr>Ion</vt:lpstr>
      <vt:lpstr>Deep Learning Based Motor Control Unit</vt:lpstr>
      <vt:lpstr>INTRODUCTION</vt:lpstr>
      <vt:lpstr>Applications</vt:lpstr>
      <vt:lpstr>OpenSim</vt:lpstr>
      <vt:lpstr>Example Models</vt:lpstr>
      <vt:lpstr>Example Models</vt:lpstr>
      <vt:lpstr>Previous Approaches</vt:lpstr>
      <vt:lpstr>Shortcomings of Previous Approaches</vt:lpstr>
      <vt:lpstr>Proposed Algorithm</vt:lpstr>
      <vt:lpstr>Parameters For Reward Function</vt:lpstr>
      <vt:lpstr>Neural Network Design</vt:lpstr>
      <vt:lpstr>Proposed Algorithm</vt:lpstr>
      <vt:lpstr>Double DQN</vt:lpstr>
      <vt:lpstr>Deep Deterministic Policy Gradient (DDPG)</vt:lpstr>
      <vt:lpstr>Continuous DQN (CDQN or NAF) </vt:lpstr>
      <vt:lpstr>Programming Environment and Tools Used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Sensitive Spelling Correction</dc:title>
  <dc:creator>Ashhar Hasan</dc:creator>
  <cp:lastModifiedBy>Ashhar Hasan</cp:lastModifiedBy>
  <cp:revision>138</cp:revision>
  <dcterms:created xsi:type="dcterms:W3CDTF">2016-08-20T15:02:33Z</dcterms:created>
  <dcterms:modified xsi:type="dcterms:W3CDTF">2017-02-15T01:39:10Z</dcterms:modified>
</cp:coreProperties>
</file>