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19"/>
  </p:notesMasterIdLst>
  <p:sldIdLst>
    <p:sldId id="256" r:id="rId2"/>
    <p:sldId id="306" r:id="rId3"/>
    <p:sldId id="293" r:id="rId4"/>
    <p:sldId id="303" r:id="rId5"/>
    <p:sldId id="290" r:id="rId6"/>
    <p:sldId id="292" r:id="rId7"/>
    <p:sldId id="305" r:id="rId8"/>
    <p:sldId id="294" r:id="rId9"/>
    <p:sldId id="295" r:id="rId10"/>
    <p:sldId id="296" r:id="rId11"/>
    <p:sldId id="304" r:id="rId12"/>
    <p:sldId id="298" r:id="rId13"/>
    <p:sldId id="299" r:id="rId14"/>
    <p:sldId id="300" r:id="rId15"/>
    <p:sldId id="302" r:id="rId16"/>
    <p:sldId id="30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EABF4A3-B746-4AA8-933B-EF8C600BDE75}">
          <p14:sldIdLst>
            <p14:sldId id="256"/>
            <p14:sldId id="306"/>
          </p14:sldIdLst>
        </p14:section>
        <p14:section name="Algorithms" id="{D64518D0-6B52-4C11-8045-2B321A42CF95}">
          <p14:sldIdLst>
            <p14:sldId id="293"/>
            <p14:sldId id="303"/>
            <p14:sldId id="290"/>
          </p14:sldIdLst>
        </p14:section>
        <p14:section name="Neural Networks" id="{E927F567-B431-469B-BC14-330EE5CB2F39}">
          <p14:sldIdLst>
            <p14:sldId id="292"/>
            <p14:sldId id="305"/>
          </p14:sldIdLst>
        </p14:section>
        <p14:section name="Reward Functions" id="{AC67C7CF-6B2D-4360-A3F0-406F529484B9}">
          <p14:sldIdLst>
            <p14:sldId id="294"/>
            <p14:sldId id="295"/>
            <p14:sldId id="296"/>
          </p14:sldIdLst>
        </p14:section>
        <p14:section name="Training and Run" id="{C957B085-12FA-4DE5-A25D-41BB54FFDD8D}">
          <p14:sldIdLst>
            <p14:sldId id="304"/>
            <p14:sldId id="298"/>
          </p14:sldIdLst>
        </p14:section>
        <p14:section name="Results" id="{0C57AC82-102E-43EE-9549-1F854A2D9B81}">
          <p14:sldIdLst>
            <p14:sldId id="299"/>
            <p14:sldId id="300"/>
            <p14:sldId id="302"/>
          </p14:sldIdLst>
        </p14:section>
        <p14:section name="Tools" id="{E4944643-0925-4AD0-898B-6F9390719846}">
          <p14:sldIdLst>
            <p14:sldId id="301"/>
          </p14:sldIdLst>
        </p14:section>
        <p14:section name="Thanks" id="{E5198BB0-261E-4779-AEE0-70523FB24F88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684E-3537-4DC9-A4D4-39571AF8CF19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64F55-4C94-475E-8699-A71EAE72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64F55-4C94-475E-8699-A71EAE728F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6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3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2362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40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7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3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4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5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6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2017-05-05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0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9"/>
            <a:ext cx="8825658" cy="3329581"/>
          </a:xfrm>
        </p:spPr>
        <p:txBody>
          <a:bodyPr/>
          <a:lstStyle/>
          <a:p>
            <a:r>
              <a:rPr lang="en-US" dirty="0"/>
              <a:t>Deep Learning Based Motor Control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637092810"/>
              </p:ext>
            </p:extLst>
          </p:nvPr>
        </p:nvSpPr>
        <p:spPr>
          <a:xfrm>
            <a:off x="1154955" y="4249346"/>
            <a:ext cx="8825658" cy="86142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/>
              <a:t>Made </a:t>
            </a:r>
            <a:r>
              <a:rPr lang="en-US" sz="2400" smtClean="0"/>
              <a:t>By:</a:t>
            </a:r>
            <a:endParaRPr lang="en-US" sz="2400" dirty="0"/>
          </a:p>
          <a:p>
            <a:r>
              <a:rPr lang="en-US" sz="2400" b="1" dirty="0"/>
              <a:t>Abhinav Rai (13-BCS-0005)</a:t>
            </a:r>
          </a:p>
          <a:p>
            <a:r>
              <a:rPr lang="en-US" sz="2400" b="1" dirty="0"/>
              <a:t>Ashhar Hasan (13-BCS-0015)</a:t>
            </a:r>
          </a:p>
        </p:txBody>
      </p:sp>
    </p:spTree>
    <p:extLst>
      <p:ext uri="{BB962C8B-B14F-4D97-AF65-F5344CB8AC3E}">
        <p14:creationId xmlns:p14="http://schemas.microsoft.com/office/powerpoint/2010/main" val="352239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Design (Crouch)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𝑎𝑐𝑐</m:t>
                    </m:r>
                  </m:oMath>
                </a14:m>
                <a:r>
                  <a:rPr lang="en-US" dirty="0"/>
                  <a:t>: Magnitude of acceleration of the center of mass.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𝑣𝑒𝑙</m:t>
                    </m:r>
                  </m:oMath>
                </a14:m>
                <a:r>
                  <a:rPr lang="en-US" dirty="0"/>
                  <a:t>: Magnitude of velocity of the center of mass.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𝑑𝑒𝑙𝑡𝑎</m:t>
                    </m:r>
                  </m:oMath>
                </a14:m>
                <a:r>
                  <a:rPr lang="en-US" dirty="0"/>
                  <a:t>: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 of pelvis and head.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,40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𝑑𝑒𝑙𝑡𝑎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∗100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,50)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,100</m:t>
                            </m:r>
                          </m:e>
                        </m:d>
                      </m:e>
                    </m:func>
                  </m:oMath>
                </a14:m>
                <a:endParaRPr lang="pt-BR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The following rule is also applied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coordinate of pelvis is above a threshold: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muscles are activated based on a random function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actor network reads the environment state and calculates the reward using the reward function which outputs a real number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actor network outputs a real number representing the action chosen from a continuous action space (in this case the muscle activation levels).</a:t>
                </a:r>
              </a:p>
              <a:p>
                <a:r>
                  <a:rPr lang="en-US" dirty="0"/>
                  <a:t>The critic network outputs a estimate of the Q-value.</a:t>
                </a:r>
              </a:p>
              <a:p>
                <a:r>
                  <a:rPr lang="en-US" dirty="0"/>
                  <a:t>An error is calculated from the actor and critic outputs and fed back into the neural network.</a:t>
                </a:r>
              </a:p>
              <a:p>
                <a:r>
                  <a:rPr lang="en-US" dirty="0"/>
                  <a:t>The process continues until either a predefined condition based on the environment state is reached or the given number of iterations are performed.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7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trained model is loaded and weights for both the actor and critic networks is read.</a:t>
                </a:r>
              </a:p>
              <a:p>
                <a:r>
                  <a:rPr lang="en-US" dirty="0"/>
                  <a:t>The muscles are provided no activation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actor network reads the current environment state and choses an action from the learned set of actions using the reward function.</a:t>
                </a:r>
              </a:p>
              <a:p>
                <a:r>
                  <a:rPr lang="en-US" dirty="0"/>
                  <a:t>The process continues until a given number of iterations have passed or the environment has reached a termination condition.</a:t>
                </a:r>
              </a:p>
              <a:p>
                <a:endParaRPr lang="en-US" dirty="0"/>
              </a:p>
              <a:p>
                <a:r>
                  <a:rPr lang="en-US" dirty="0"/>
                  <a:t>The runtime phase differs from the training phase in that the critic network is not involved in estimating the Q-values and the error signals are not fed back to the networks.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86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22" y="1497285"/>
            <a:ext cx="6350223" cy="536071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7" y="1497285"/>
            <a:ext cx="4946073" cy="53607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270"/>
            <a:ext cx="4959927" cy="537573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93" y="176485"/>
            <a:ext cx="8596668" cy="1320800"/>
          </a:xfrm>
        </p:spPr>
        <p:txBody>
          <a:bodyPr/>
          <a:lstStyle/>
          <a:p>
            <a:r>
              <a:rPr lang="en-US" dirty="0" smtClean="0"/>
              <a:t>Stand on Toes, One Leg, Normal Stand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1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of the environment and the max reward observed and the maximum time that the model was able to retain the position.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049234"/>
              </p:ext>
            </p:extLst>
          </p:nvPr>
        </p:nvGraphicFramePr>
        <p:xfrm>
          <a:off x="677334" y="3173875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35986188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24631255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93032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</a:t>
                      </a:r>
                      <a:r>
                        <a:rPr lang="en-US" baseline="0" dirty="0"/>
                        <a:t> Episode Reward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5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</a:t>
                      </a:r>
                      <a:r>
                        <a:rPr lang="en-US" baseline="0" dirty="0" smtClean="0"/>
                        <a:t> (One Leg)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4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 (Toes)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1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generated models on non-uniform terrain.</a:t>
            </a:r>
          </a:p>
          <a:p>
            <a:endParaRPr lang="en-US" dirty="0"/>
          </a:p>
          <a:p>
            <a:r>
              <a:rPr lang="en-US"/>
              <a:t>Testing the generated models on human bodies of varying sizes and mass distributions.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 and Tools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-RL</a:t>
            </a:r>
          </a:p>
          <a:p>
            <a:r>
              <a:rPr lang="en-US" dirty="0"/>
              <a:t>Stanford </a:t>
            </a:r>
            <a:r>
              <a:rPr lang="en-US" dirty="0" err="1"/>
              <a:t>OpenSim</a:t>
            </a:r>
            <a:endParaRPr lang="en-US" dirty="0"/>
          </a:p>
          <a:p>
            <a:r>
              <a:rPr lang="en-US" dirty="0"/>
              <a:t>Stanford </a:t>
            </a:r>
            <a:r>
              <a:rPr lang="en-US" dirty="0" err="1"/>
              <a:t>Simbody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 err="1"/>
              <a:t>OpenAI</a:t>
            </a:r>
            <a:r>
              <a:rPr lang="en-US" dirty="0"/>
              <a:t> Gym</a:t>
            </a:r>
          </a:p>
        </p:txBody>
      </p:sp>
    </p:spTree>
    <p:extLst>
      <p:ext uri="{BB962C8B-B14F-4D97-AF65-F5344CB8AC3E}">
        <p14:creationId xmlns:p14="http://schemas.microsoft.com/office/powerpoint/2010/main" val="113910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6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Majority of the locomotion controllers are generated using motion tracking data for a given combination of factors (environment, terrain, subject mass, subject anatomy etc.)</a:t>
            </a:r>
          </a:p>
          <a:p>
            <a:endParaRPr lang="en-US" dirty="0"/>
          </a:p>
          <a:p>
            <a:r>
              <a:rPr lang="en-US" dirty="0"/>
              <a:t>The locomotion controllers are not generic enough and cannot be reused across different terrains or be applied to anatomically different subjects.</a:t>
            </a:r>
          </a:p>
          <a:p>
            <a:endParaRPr lang="en-US" dirty="0"/>
          </a:p>
          <a:p>
            <a:r>
              <a:rPr lang="en-US" dirty="0"/>
              <a:t>We are creating a physics-based generic locomotion controller trained using Reinforcement Learning.</a:t>
            </a:r>
          </a:p>
          <a:p>
            <a:endParaRPr lang="en-US" dirty="0"/>
          </a:p>
          <a:p>
            <a:r>
              <a:rPr lang="en-US" dirty="0"/>
              <a:t>Generic locomotion controller for large number of tasks like Standing, Walking, Crouching and Gait including specific postures.</a:t>
            </a:r>
          </a:p>
        </p:txBody>
      </p:sp>
    </p:spTree>
    <p:extLst>
      <p:ext uri="{BB962C8B-B14F-4D97-AF65-F5344CB8AC3E}">
        <p14:creationId xmlns:p14="http://schemas.microsoft.com/office/powerpoint/2010/main" val="16572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31" y="0"/>
            <a:ext cx="523027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Model (</a:t>
            </a:r>
            <a:r>
              <a:rPr lang="en-US" dirty="0" err="1"/>
              <a:t>OpenSim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our project we used a musculoskeletal model HUMAN with 18 muscles and 9 degrees of freedom.</a:t>
            </a:r>
          </a:p>
          <a:p>
            <a:endParaRPr lang="en-US" dirty="0"/>
          </a:p>
          <a:p>
            <a:r>
              <a:rPr lang="en-US" dirty="0"/>
              <a:t>All the muscles and joints can be indexed and accessed individually.</a:t>
            </a:r>
          </a:p>
          <a:p>
            <a:endParaRPr lang="en-US" dirty="0"/>
          </a:p>
          <a:p>
            <a:r>
              <a:rPr lang="en-US" dirty="0"/>
              <a:t>Each joint has the properties:</a:t>
            </a:r>
          </a:p>
          <a:p>
            <a:pPr lvl="1"/>
            <a:r>
              <a:rPr lang="en-US" dirty="0"/>
              <a:t>Position in the x, y, z space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Acceleration</a:t>
            </a:r>
          </a:p>
          <a:p>
            <a:pPr lvl="1"/>
            <a:endParaRPr lang="en-US" dirty="0"/>
          </a:p>
          <a:p>
            <a:r>
              <a:rPr lang="en-US" dirty="0"/>
              <a:t>Apart from the joints, the center of mass of the entire body can also be accessed for the same properties.</a:t>
            </a:r>
          </a:p>
        </p:txBody>
      </p:sp>
    </p:spTree>
    <p:extLst>
      <p:ext uri="{BB962C8B-B14F-4D97-AF65-F5344CB8AC3E}">
        <p14:creationId xmlns:p14="http://schemas.microsoft.com/office/powerpoint/2010/main" val="268573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Deterministic Policy Gradient (DDPG)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DDPG is an actor-critic algorithm and uses two neural networks, one for the actor and one for the critic.</a:t>
            </a:r>
          </a:p>
          <a:p>
            <a:r>
              <a:rPr lang="en-US" dirty="0"/>
              <a:t>These networks compute action predictions for the current state and generate a temporal-difference (TD) error signal each time step.</a:t>
            </a:r>
          </a:p>
          <a:p>
            <a:r>
              <a:rPr lang="en-US" dirty="0"/>
              <a:t>The input of the actor network is the current state, and the output is a single real value representing an action chosen from a </a:t>
            </a:r>
            <a:r>
              <a:rPr lang="en-US" b="1" dirty="0"/>
              <a:t>continuous</a:t>
            </a:r>
            <a:r>
              <a:rPr lang="en-US" dirty="0"/>
              <a:t> action space.</a:t>
            </a:r>
          </a:p>
          <a:p>
            <a:r>
              <a:rPr lang="en-US" dirty="0"/>
              <a:t>The critic’s output is simply the estimated Q-value of the current state and of the action given by the actor.</a:t>
            </a:r>
          </a:p>
          <a:p>
            <a:r>
              <a:rPr lang="en-US" dirty="0"/>
              <a:t>The deterministic policy gradient theorem provides the update rule for the weights of the actor network.</a:t>
            </a:r>
          </a:p>
          <a:p>
            <a:r>
              <a:rPr lang="en-US" dirty="0"/>
              <a:t>The critic network is updated from the gradients obtained from the TD error signal.</a:t>
            </a:r>
          </a:p>
        </p:txBody>
      </p:sp>
    </p:spTree>
    <p:extLst>
      <p:ext uri="{BB962C8B-B14F-4D97-AF65-F5344CB8AC3E}">
        <p14:creationId xmlns:p14="http://schemas.microsoft.com/office/powerpoint/2010/main" val="40775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Deterministic Policy Gradient (DDPG)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Model-free algorithm based on DPG that can operate over continuous action spaces.</a:t>
                </a:r>
              </a:p>
              <a:p>
                <a:r>
                  <a:rPr lang="en-US" dirty="0"/>
                  <a:t>Action space has very high dimensionality in Deep Q-Learning and other algorithms.</a:t>
                </a:r>
              </a:p>
              <a:p>
                <a:r>
                  <a:rPr lang="en-US" dirty="0"/>
                  <a:t>A parameterized actor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specifies the current policy by deterministically mapping states to a specific action.</a:t>
                </a:r>
              </a:p>
              <a:p>
                <a:r>
                  <a:rPr lang="en-US" dirty="0"/>
                  <a:t>The critic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learned using the Bellman equation.</a:t>
                </a:r>
              </a:p>
              <a:p>
                <a:r>
                  <a:rPr lang="en-US" dirty="0"/>
                  <a:t>The actor is updated by applying following rule: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007640"/>
            <a:ext cx="7531403" cy="103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0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layer.</a:t>
                </a:r>
              </a:p>
              <a:p>
                <a:endParaRPr lang="en-US" dirty="0"/>
              </a:p>
              <a:p>
                <a:r>
                  <a:rPr lang="en-US" dirty="0"/>
                  <a:t>3 layers of fully connected 32 units with rectifier activation function (</a:t>
                </a:r>
                <a:r>
                  <a:rPr lang="en-US" dirty="0" err="1"/>
                  <a:t>relu</a:t>
                </a:r>
                <a:r>
                  <a:rPr lang="en-US" dirty="0"/>
                  <a:t>).</a:t>
                </a:r>
              </a:p>
              <a:p>
                <a:pPr marL="571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 layer of fully connected n units where n is the size of our action space (31) with sigmoid activation function.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989" y="0"/>
            <a:ext cx="286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layer.</a:t>
                </a:r>
              </a:p>
              <a:p>
                <a:endParaRPr lang="en-US" dirty="0"/>
              </a:p>
              <a:p>
                <a:r>
                  <a:rPr lang="en-US" dirty="0"/>
                  <a:t>3 layers of fully connected 64 units with rectifier activation function (</a:t>
                </a:r>
                <a:r>
                  <a:rPr lang="en-US" dirty="0" err="1"/>
                  <a:t>relu</a:t>
                </a:r>
                <a:r>
                  <a:rPr lang="en-US" dirty="0"/>
                  <a:t>).</a:t>
                </a:r>
              </a:p>
              <a:p>
                <a:pPr marL="571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 layer of a single unit with linear activation function.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989" y="0"/>
            <a:ext cx="286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Design (Stand)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2193167"/>
                <a:ext cx="8596312" cy="38488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</m:t>
                    </m:r>
                  </m:oMath>
                </a14:m>
                <a:r>
                  <a:rPr lang="en-US" dirty="0"/>
                  <a:t>: Magnitude of acceleration of the center of mass.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𝑣𝑒𝑙</m:t>
                    </m:r>
                  </m:oMath>
                </a14:m>
                <a:r>
                  <a:rPr lang="en-US" dirty="0"/>
                  <a:t>: Magnitude of velocity of the center of mass.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𝑣𝑠𝑢𝑚</m:t>
                    </m:r>
                  </m:oMath>
                </a14:m>
                <a:r>
                  <a:rPr lang="en-US" dirty="0"/>
                  <a:t>: Difference between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r>
                  <a:rPr lang="en-US" dirty="0"/>
                  <a:t> and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h𝑠𝑢𝑚</m:t>
                    </m:r>
                  </m:oMath>
                </a14:m>
                <a:r>
                  <a:rPr lang="en-US" dirty="0"/>
                  <a:t>: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component of head multiplied by 10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component of both feet.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𝑙𝑒𝑔𝑣𝑒𝑙</m:t>
                    </m:r>
                  </m:oMath>
                </a14:m>
                <a:r>
                  <a:rPr lang="en-US" dirty="0"/>
                  <a:t>: Magnitude of velocity of both feet.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𝑙𝑒𝑔𝑣𝑒𝑙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,100</m:t>
                            </m:r>
                          </m:e>
                        </m:d>
                      </m:e>
                    </m:func>
                  </m:oMath>
                </a14:m>
                <a:endParaRPr lang="pt-BR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2193167"/>
                <a:ext cx="8596312" cy="3848858"/>
              </a:xfrm>
              <a:blipFill>
                <a:blip r:embed="rId2"/>
                <a:stretch>
                  <a:fillRect l="-142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6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Design (Stand on 1 Leg)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𝑎𝑐𝑐</m:t>
                    </m:r>
                  </m:oMath>
                </a14:m>
                <a:r>
                  <a:rPr lang="en-US" dirty="0"/>
                  <a:t>: Magnitude of acceleration of the center of mass.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𝑣𝑒𝑙</m:t>
                    </m:r>
                  </m:oMath>
                </a14:m>
                <a:r>
                  <a:rPr lang="en-US" dirty="0"/>
                  <a:t>: Magnitude of velocity of the center of mass.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𝑣𝑠𝑢𝑚</m:t>
                    </m:r>
                  </m:oMath>
                </a14:m>
                <a:r>
                  <a:rPr lang="en-US" dirty="0"/>
                  <a:t>: Difference between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r>
                  <a:rPr lang="en-US" dirty="0"/>
                  <a:t> and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h𝑠𝑢𝑚</m:t>
                    </m:r>
                  </m:oMath>
                </a14:m>
                <a:r>
                  <a:rPr lang="en-US" dirty="0"/>
                  <a:t>: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component of head multiplied by 10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component of both feet.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𝑙𝑒𝑔𝑣𝑒𝑙</m:t>
                    </m:r>
                  </m:oMath>
                </a14:m>
                <a:r>
                  <a:rPr lang="en-US" dirty="0"/>
                  <a:t>: Magnitude of velocity of both feet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𝑐𝑟𝑜𝑢𝑐h</m:t>
                    </m:r>
                  </m:oMath>
                </a14:m>
                <a:r>
                  <a:rPr lang="en-US" dirty="0" smtClean="0"/>
                  <a:t>: Difference between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coordinate and 1.25 multiplied by 20.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𝑣𝑠𝑢𝑚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𝑙𝑒𝑔𝑣𝑒𝑙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𝑐𝑟𝑜𝑢𝑐h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</m:sub>
                    </m:sSub>
                  </m:oMath>
                </a14:m>
                <a:endParaRPr lang="pt-BR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32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1026</TotalTime>
  <Words>753</Words>
  <Application>Microsoft Office PowerPoint</Application>
  <PresentationFormat>Widescreen</PresentationFormat>
  <Paragraphs>135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Deep Learning Based Motor Control Unit</vt:lpstr>
      <vt:lpstr>Problem Statement</vt:lpstr>
      <vt:lpstr>Human Model (OpenSim)</vt:lpstr>
      <vt:lpstr>Deep Deterministic Policy Gradient (DDPG)</vt:lpstr>
      <vt:lpstr>Deep Deterministic Policy Gradient (DDPG)</vt:lpstr>
      <vt:lpstr>Actor Neural Network</vt:lpstr>
      <vt:lpstr>Critic Neural Network</vt:lpstr>
      <vt:lpstr>Reward Function Design (Stand)</vt:lpstr>
      <vt:lpstr>Reward Function Design (Stand on 1 Leg)</vt:lpstr>
      <vt:lpstr>Reward Function Design (Crouch)</vt:lpstr>
      <vt:lpstr>Training Phase</vt:lpstr>
      <vt:lpstr>Runtime Phase</vt:lpstr>
      <vt:lpstr>Stand on Toes, One Leg, Normal Stand Models</vt:lpstr>
      <vt:lpstr>Results</vt:lpstr>
      <vt:lpstr>Future Scope and Improvements</vt:lpstr>
      <vt:lpstr>Programming Environment and Tools Used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Sensitive Spelling Correction</dc:title>
  <dc:creator>Ashhar Hasan</dc:creator>
  <cp:lastModifiedBy>Ashhar Hasan</cp:lastModifiedBy>
  <cp:revision>256</cp:revision>
  <dcterms:created xsi:type="dcterms:W3CDTF">2016-08-20T15:02:33Z</dcterms:created>
  <dcterms:modified xsi:type="dcterms:W3CDTF">2017-05-05T08:56:52Z</dcterms:modified>
</cp:coreProperties>
</file>