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23"/>
  </p:notesMasterIdLst>
  <p:sldIdLst>
    <p:sldId id="470" r:id="rId2"/>
    <p:sldId id="352" r:id="rId3"/>
    <p:sldId id="494" r:id="rId4"/>
    <p:sldId id="508" r:id="rId5"/>
    <p:sldId id="495" r:id="rId6"/>
    <p:sldId id="498" r:id="rId7"/>
    <p:sldId id="509" r:id="rId8"/>
    <p:sldId id="510" r:id="rId9"/>
    <p:sldId id="496" r:id="rId10"/>
    <p:sldId id="499" r:id="rId11"/>
    <p:sldId id="500" r:id="rId12"/>
    <p:sldId id="503" r:id="rId13"/>
    <p:sldId id="505" r:id="rId14"/>
    <p:sldId id="504" r:id="rId15"/>
    <p:sldId id="502" r:id="rId16"/>
    <p:sldId id="506" r:id="rId17"/>
    <p:sldId id="507" r:id="rId18"/>
    <p:sldId id="511" r:id="rId19"/>
    <p:sldId id="512" r:id="rId20"/>
    <p:sldId id="513" r:id="rId21"/>
    <p:sldId id="297" r:id="rId22"/>
  </p:sldIdLst>
  <p:sldSz cx="12190413" cy="6859588"/>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A3B0"/>
    <a:srgbClr val="3B4658"/>
    <a:srgbClr val="9CC7CE"/>
    <a:srgbClr val="7F8EAB"/>
    <a:srgbClr val="3296A8"/>
    <a:srgbClr val="6D8AAB"/>
    <a:srgbClr val="31709C"/>
    <a:srgbClr val="7697B3"/>
    <a:srgbClr val="6FA094"/>
    <a:srgbClr val="94BC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4" autoAdjust="0"/>
    <p:restoredTop sz="97778" autoAdjust="0"/>
  </p:normalViewPr>
  <p:slideViewPr>
    <p:cSldViewPr snapToGrid="0" showGuides="1">
      <p:cViewPr varScale="1">
        <p:scale>
          <a:sx n="110" d="100"/>
          <a:sy n="110" d="100"/>
        </p:scale>
        <p:origin x="348" y="102"/>
      </p:cViewPr>
      <p:guideLst>
        <p:guide orient="horz" pos="2161"/>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t>2020/5/25</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t>‹#›</a:t>
            </a:fld>
            <a:endParaRPr lang="zh-CN" altLang="en-US"/>
          </a:p>
        </p:txBody>
      </p:sp>
    </p:spTree>
    <p:extLst>
      <p:ext uri="{BB962C8B-B14F-4D97-AF65-F5344CB8AC3E}">
        <p14:creationId xmlns:p14="http://schemas.microsoft.com/office/powerpoint/2010/main" val="941777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extLst>
      <p:ext uri="{BB962C8B-B14F-4D97-AF65-F5344CB8AC3E}">
        <p14:creationId xmlns:p14="http://schemas.microsoft.com/office/powerpoint/2010/main" val="1181032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10</a:t>
            </a:fld>
            <a:endParaRPr lang="zh-CN" altLang="en-US"/>
          </a:p>
        </p:txBody>
      </p:sp>
    </p:spTree>
    <p:extLst>
      <p:ext uri="{BB962C8B-B14F-4D97-AF65-F5344CB8AC3E}">
        <p14:creationId xmlns:p14="http://schemas.microsoft.com/office/powerpoint/2010/main" val="698678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11</a:t>
            </a:fld>
            <a:endParaRPr lang="zh-CN" altLang="en-US"/>
          </a:p>
        </p:txBody>
      </p:sp>
    </p:spTree>
    <p:extLst>
      <p:ext uri="{BB962C8B-B14F-4D97-AF65-F5344CB8AC3E}">
        <p14:creationId xmlns:p14="http://schemas.microsoft.com/office/powerpoint/2010/main" val="553073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12</a:t>
            </a:fld>
            <a:endParaRPr lang="zh-CN" altLang="en-US"/>
          </a:p>
        </p:txBody>
      </p:sp>
    </p:spTree>
    <p:extLst>
      <p:ext uri="{BB962C8B-B14F-4D97-AF65-F5344CB8AC3E}">
        <p14:creationId xmlns:p14="http://schemas.microsoft.com/office/powerpoint/2010/main" val="356148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13</a:t>
            </a:fld>
            <a:endParaRPr lang="zh-CN" altLang="en-US"/>
          </a:p>
        </p:txBody>
      </p:sp>
    </p:spTree>
    <p:extLst>
      <p:ext uri="{BB962C8B-B14F-4D97-AF65-F5344CB8AC3E}">
        <p14:creationId xmlns:p14="http://schemas.microsoft.com/office/powerpoint/2010/main" val="2039323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14</a:t>
            </a:fld>
            <a:endParaRPr lang="zh-CN" altLang="en-US"/>
          </a:p>
        </p:txBody>
      </p:sp>
    </p:spTree>
    <p:extLst>
      <p:ext uri="{BB962C8B-B14F-4D97-AF65-F5344CB8AC3E}">
        <p14:creationId xmlns:p14="http://schemas.microsoft.com/office/powerpoint/2010/main" val="4246875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15</a:t>
            </a:fld>
            <a:endParaRPr lang="zh-CN" altLang="en-US"/>
          </a:p>
        </p:txBody>
      </p:sp>
    </p:spTree>
    <p:extLst>
      <p:ext uri="{BB962C8B-B14F-4D97-AF65-F5344CB8AC3E}">
        <p14:creationId xmlns:p14="http://schemas.microsoft.com/office/powerpoint/2010/main" val="1526051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16</a:t>
            </a:fld>
            <a:endParaRPr lang="zh-CN" altLang="en-US"/>
          </a:p>
        </p:txBody>
      </p:sp>
    </p:spTree>
    <p:extLst>
      <p:ext uri="{BB962C8B-B14F-4D97-AF65-F5344CB8AC3E}">
        <p14:creationId xmlns:p14="http://schemas.microsoft.com/office/powerpoint/2010/main" val="1805216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17</a:t>
            </a:fld>
            <a:endParaRPr lang="zh-CN" altLang="en-US"/>
          </a:p>
        </p:txBody>
      </p:sp>
    </p:spTree>
    <p:extLst>
      <p:ext uri="{BB962C8B-B14F-4D97-AF65-F5344CB8AC3E}">
        <p14:creationId xmlns:p14="http://schemas.microsoft.com/office/powerpoint/2010/main" val="2673361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18</a:t>
            </a:fld>
            <a:endParaRPr lang="zh-CN" altLang="en-US"/>
          </a:p>
        </p:txBody>
      </p:sp>
    </p:spTree>
    <p:extLst>
      <p:ext uri="{BB962C8B-B14F-4D97-AF65-F5344CB8AC3E}">
        <p14:creationId xmlns:p14="http://schemas.microsoft.com/office/powerpoint/2010/main" val="1365441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19</a:t>
            </a:fld>
            <a:endParaRPr lang="zh-CN" altLang="en-US"/>
          </a:p>
        </p:txBody>
      </p:sp>
    </p:spTree>
    <p:extLst>
      <p:ext uri="{BB962C8B-B14F-4D97-AF65-F5344CB8AC3E}">
        <p14:creationId xmlns:p14="http://schemas.microsoft.com/office/powerpoint/2010/main" val="1023847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2</a:t>
            </a:fld>
            <a:endParaRPr lang="zh-CN" altLang="en-US"/>
          </a:p>
        </p:txBody>
      </p:sp>
    </p:spTree>
    <p:extLst>
      <p:ext uri="{BB962C8B-B14F-4D97-AF65-F5344CB8AC3E}">
        <p14:creationId xmlns:p14="http://schemas.microsoft.com/office/powerpoint/2010/main" val="750883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20</a:t>
            </a:fld>
            <a:endParaRPr lang="zh-CN" altLang="en-US"/>
          </a:p>
        </p:txBody>
      </p:sp>
    </p:spTree>
    <p:extLst>
      <p:ext uri="{BB962C8B-B14F-4D97-AF65-F5344CB8AC3E}">
        <p14:creationId xmlns:p14="http://schemas.microsoft.com/office/powerpoint/2010/main" val="3801941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21</a:t>
            </a:fld>
            <a:endParaRPr lang="zh-CN" altLang="en-US"/>
          </a:p>
        </p:txBody>
      </p:sp>
    </p:spTree>
    <p:extLst>
      <p:ext uri="{BB962C8B-B14F-4D97-AF65-F5344CB8AC3E}">
        <p14:creationId xmlns:p14="http://schemas.microsoft.com/office/powerpoint/2010/main" val="38192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extLst>
      <p:ext uri="{BB962C8B-B14F-4D97-AF65-F5344CB8AC3E}">
        <p14:creationId xmlns:p14="http://schemas.microsoft.com/office/powerpoint/2010/main" val="193439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extLst>
      <p:ext uri="{BB962C8B-B14F-4D97-AF65-F5344CB8AC3E}">
        <p14:creationId xmlns:p14="http://schemas.microsoft.com/office/powerpoint/2010/main" val="811606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extLst>
      <p:ext uri="{BB962C8B-B14F-4D97-AF65-F5344CB8AC3E}">
        <p14:creationId xmlns:p14="http://schemas.microsoft.com/office/powerpoint/2010/main" val="530943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extLst>
      <p:ext uri="{BB962C8B-B14F-4D97-AF65-F5344CB8AC3E}">
        <p14:creationId xmlns:p14="http://schemas.microsoft.com/office/powerpoint/2010/main" val="125834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7</a:t>
            </a:fld>
            <a:endParaRPr lang="zh-CN" altLang="en-US"/>
          </a:p>
        </p:txBody>
      </p:sp>
    </p:spTree>
    <p:extLst>
      <p:ext uri="{BB962C8B-B14F-4D97-AF65-F5344CB8AC3E}">
        <p14:creationId xmlns:p14="http://schemas.microsoft.com/office/powerpoint/2010/main" val="68840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8</a:t>
            </a:fld>
            <a:endParaRPr lang="zh-CN" altLang="en-US"/>
          </a:p>
        </p:txBody>
      </p:sp>
    </p:spTree>
    <p:extLst>
      <p:ext uri="{BB962C8B-B14F-4D97-AF65-F5344CB8AC3E}">
        <p14:creationId xmlns:p14="http://schemas.microsoft.com/office/powerpoint/2010/main" val="1600586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t>9</a:t>
            </a:fld>
            <a:endParaRPr lang="zh-CN" altLang="en-US"/>
          </a:p>
        </p:txBody>
      </p:sp>
    </p:spTree>
    <p:extLst>
      <p:ext uri="{BB962C8B-B14F-4D97-AF65-F5344CB8AC3E}">
        <p14:creationId xmlns:p14="http://schemas.microsoft.com/office/powerpoint/2010/main" val="3469454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2" y="2130922"/>
            <a:ext cx="10361851" cy="1470365"/>
          </a:xfrm>
        </p:spPr>
        <p:txBody>
          <a:bodyPr/>
          <a:lstStyle/>
          <a:p>
            <a:r>
              <a:rPr lang="en-US"/>
              <a:t>Click to edit Master title style</a:t>
            </a:r>
          </a:p>
        </p:txBody>
      </p:sp>
      <p:sp>
        <p:nvSpPr>
          <p:cNvPr id="3" name="Subtitle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406E9206-D2D6-4057-92D4-39C87A03E66D}" type="datetime1">
              <a:rPr lang="en-US" altLang="zh-CN" smtClean="0">
                <a:solidFill>
                  <a:prstClr val="black">
                    <a:tint val="75000"/>
                  </a:prstClr>
                </a:solidFill>
              </a:rPr>
              <a:pPr>
                <a:defRPr/>
              </a:pPr>
              <a:t>5/25/2020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8962629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4"/>
            <a:ext cx="7314248" cy="566870"/>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406" y="612918"/>
            <a:ext cx="7314248" cy="4115753"/>
          </a:xfrm>
        </p:spPr>
        <p:txBody>
          <a:bodyPr/>
          <a:lstStyle>
            <a:lvl1pPr marL="0" indent="0">
              <a:buNone/>
              <a:defRPr sz="4300"/>
            </a:lvl1pPr>
            <a:lvl2pPr marL="609585" indent="0">
              <a:buNone/>
              <a:defRPr sz="38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en-US" dirty="0"/>
          </a:p>
        </p:txBody>
      </p:sp>
      <p:sp>
        <p:nvSpPr>
          <p:cNvPr id="4" name="Text Placeholder 3"/>
          <p:cNvSpPr>
            <a:spLocks noGrp="1"/>
          </p:cNvSpPr>
          <p:nvPr>
            <p:ph type="body" sz="half" idx="2"/>
          </p:nvPr>
        </p:nvSpPr>
        <p:spPr>
          <a:xfrm>
            <a:off x="2389406" y="5368584"/>
            <a:ext cx="7314248" cy="805049"/>
          </a:xfrm>
        </p:spPr>
        <p:txBody>
          <a:bodyPr/>
          <a:lstStyle>
            <a:lvl1pPr marL="0" indent="0">
              <a:buNone/>
              <a:defRPr sz="1900"/>
            </a:lvl1pPr>
            <a:lvl2pPr marL="609585" indent="0">
              <a:buNone/>
              <a:defRPr sz="1600"/>
            </a:lvl2pPr>
            <a:lvl3pPr marL="1219170" indent="0">
              <a:buNone/>
              <a:defRPr sz="14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257577C-F53D-4BB9-9408-EB84DEB3CD80}" type="datetime1">
              <a:rPr lang="en-US" altLang="zh-CN" smtClean="0">
                <a:solidFill>
                  <a:prstClr val="black">
                    <a:tint val="75000"/>
                  </a:prstClr>
                </a:solidFill>
              </a:rPr>
              <a:pPr>
                <a:defRPr/>
              </a:pPr>
              <a:t>5/25/2020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03732670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7D58058-BD14-4845-947D-4A9B79A00D09}" type="datetime1">
              <a:rPr lang="en-US" altLang="zh-CN" smtClean="0">
                <a:solidFill>
                  <a:prstClr val="black">
                    <a:tint val="75000"/>
                  </a:prstClr>
                </a:solidFill>
              </a:rPr>
              <a:pPr>
                <a:defRPr/>
              </a:pPr>
              <a:t>5/25/2020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283853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50" y="274704"/>
            <a:ext cx="2742843" cy="58528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2" y="274704"/>
            <a:ext cx="8025355" cy="5852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8ECB469-C949-4E3F-B0CB-0C15DA7B7F92}" type="datetime1">
              <a:rPr lang="en-US" altLang="zh-CN" smtClean="0">
                <a:solidFill>
                  <a:prstClr val="black">
                    <a:tint val="75000"/>
                  </a:prstClr>
                </a:solidFill>
              </a:rPr>
              <a:pPr>
                <a:defRPr/>
              </a:pPr>
              <a:t>5/25/2020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00467118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12595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C052E9E1-D97D-4C90-BB96-FA1ED58B786F}" type="datetime1">
              <a:rPr lang="en-US" altLang="zh-CN" smtClean="0">
                <a:solidFill>
                  <a:prstClr val="black">
                    <a:tint val="75000"/>
                  </a:prstClr>
                </a:solidFill>
              </a:rPr>
              <a:pPr>
                <a:defRPr/>
              </a:pPr>
              <a:t>5/25/2020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1156281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60" y="4407923"/>
            <a:ext cx="10361851" cy="1362390"/>
          </a:xfrm>
        </p:spPr>
        <p:txBody>
          <a:bodyPr anchor="t"/>
          <a:lstStyle>
            <a:lvl1pPr algn="l">
              <a:defRPr sz="5400" b="1" cap="all"/>
            </a:lvl1pPr>
          </a:lstStyle>
          <a:p>
            <a:r>
              <a:rPr lang="en-US"/>
              <a:t>Click to edit Master title style</a:t>
            </a:r>
          </a:p>
        </p:txBody>
      </p:sp>
      <p:sp>
        <p:nvSpPr>
          <p:cNvPr id="3" name="Text Placeholder 2"/>
          <p:cNvSpPr>
            <a:spLocks noGrp="1"/>
          </p:cNvSpPr>
          <p:nvPr>
            <p:ph type="body" idx="1"/>
          </p:nvPr>
        </p:nvSpPr>
        <p:spPr>
          <a:xfrm>
            <a:off x="962960" y="2907387"/>
            <a:ext cx="10361851" cy="1500534"/>
          </a:xfrm>
        </p:spPr>
        <p:txBody>
          <a:bodyPr anchor="b"/>
          <a:lstStyle>
            <a:lvl1pPr marL="0" indent="0">
              <a:buNone/>
              <a:defRPr sz="2700">
                <a:solidFill>
                  <a:schemeClr val="tx1">
                    <a:tint val="75000"/>
                  </a:schemeClr>
                </a:solidFill>
              </a:defRPr>
            </a:lvl1pPr>
            <a:lvl2pPr marL="609585" indent="0">
              <a:buNone/>
              <a:defRPr sz="2400">
                <a:solidFill>
                  <a:schemeClr val="tx1">
                    <a:tint val="75000"/>
                  </a:schemeClr>
                </a:solidFill>
              </a:defRPr>
            </a:lvl2pPr>
            <a:lvl3pPr marL="1219170" indent="0">
              <a:buNone/>
              <a:defRPr sz="2200">
                <a:solidFill>
                  <a:schemeClr val="tx1">
                    <a:tint val="75000"/>
                  </a:schemeClr>
                </a:solidFill>
              </a:defRPr>
            </a:lvl3pPr>
            <a:lvl4pPr marL="1828754" indent="0">
              <a:buNone/>
              <a:defRPr sz="1900">
                <a:solidFill>
                  <a:schemeClr val="tx1">
                    <a:tint val="75000"/>
                  </a:schemeClr>
                </a:solidFill>
              </a:defRPr>
            </a:lvl4pPr>
            <a:lvl5pPr marL="2438339" indent="0">
              <a:buNone/>
              <a:defRPr sz="1900">
                <a:solidFill>
                  <a:schemeClr val="tx1">
                    <a:tint val="75000"/>
                  </a:schemeClr>
                </a:solidFill>
              </a:defRPr>
            </a:lvl5pPr>
            <a:lvl6pPr marL="3047924" indent="0">
              <a:buNone/>
              <a:defRPr sz="1900">
                <a:solidFill>
                  <a:schemeClr val="tx1">
                    <a:tint val="75000"/>
                  </a:schemeClr>
                </a:solidFill>
              </a:defRPr>
            </a:lvl6pPr>
            <a:lvl7pPr marL="3657509" indent="0">
              <a:buNone/>
              <a:defRPr sz="1900">
                <a:solidFill>
                  <a:schemeClr val="tx1">
                    <a:tint val="75000"/>
                  </a:schemeClr>
                </a:solidFill>
              </a:defRPr>
            </a:lvl7pPr>
            <a:lvl8pPr marL="4267093" indent="0">
              <a:buNone/>
              <a:defRPr sz="1900">
                <a:solidFill>
                  <a:schemeClr val="tx1">
                    <a:tint val="75000"/>
                  </a:schemeClr>
                </a:solidFill>
              </a:defRPr>
            </a:lvl8pPr>
            <a:lvl9pPr marL="4876678"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14779EE-1E16-4CC5-A459-C716090F6017}" type="datetime1">
              <a:rPr lang="en-US" altLang="zh-CN" smtClean="0">
                <a:solidFill>
                  <a:prstClr val="black">
                    <a:tint val="75000"/>
                  </a:prstClr>
                </a:solidFill>
              </a:rPr>
              <a:pPr>
                <a:defRPr/>
              </a:pPr>
              <a:t>5/25/2020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65157008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522"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4"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A3311C9F-D64E-4824-A709-CF61DE4E0BDD}" type="datetime1">
              <a:rPr lang="en-US" altLang="zh-CN" smtClean="0">
                <a:solidFill>
                  <a:prstClr val="black">
                    <a:tint val="75000"/>
                  </a:prstClr>
                </a:solidFill>
              </a:rPr>
              <a:pPr>
                <a:defRPr/>
              </a:pPr>
              <a:t>5/25/2020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66149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矩形 10"/>
          <p:cNvSpPr/>
          <p:nvPr userDrawn="1"/>
        </p:nvSpPr>
        <p:spPr>
          <a:xfrm>
            <a:off x="8712796" y="4406074"/>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2" y="1535469"/>
            <a:ext cx="5386216" cy="639911"/>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200" b="1"/>
            </a:lvl4pPr>
            <a:lvl5pPr marL="2438339" indent="0">
              <a:buNone/>
              <a:defRPr sz="2200" b="1"/>
            </a:lvl5pPr>
            <a:lvl6pPr marL="3047924" indent="0">
              <a:buNone/>
              <a:defRPr sz="2200" b="1"/>
            </a:lvl6pPr>
            <a:lvl7pPr marL="3657509" indent="0">
              <a:buNone/>
              <a:defRPr sz="2200" b="1"/>
            </a:lvl7pPr>
            <a:lvl8pPr marL="4267093" indent="0">
              <a:buNone/>
              <a:defRPr sz="2200" b="1"/>
            </a:lvl8pPr>
            <a:lvl9pPr marL="4876678" indent="0">
              <a:buNone/>
              <a:defRPr sz="2200" b="1"/>
            </a:lvl9pPr>
          </a:lstStyle>
          <a:p>
            <a:pPr lvl="0"/>
            <a:r>
              <a:rPr lang="en-US"/>
              <a:t>Click to edit Master text styles</a:t>
            </a:r>
          </a:p>
        </p:txBody>
      </p:sp>
      <p:sp>
        <p:nvSpPr>
          <p:cNvPr id="4" name="Content Placeholder 3"/>
          <p:cNvSpPr>
            <a:spLocks noGrp="1"/>
          </p:cNvSpPr>
          <p:nvPr>
            <p:ph sz="half" idx="2"/>
          </p:nvPr>
        </p:nvSpPr>
        <p:spPr>
          <a:xfrm>
            <a:off x="609522" y="2175380"/>
            <a:ext cx="5386216"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7" y="1535469"/>
            <a:ext cx="5388332" cy="639911"/>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200" b="1"/>
            </a:lvl4pPr>
            <a:lvl5pPr marL="2438339" indent="0">
              <a:buNone/>
              <a:defRPr sz="2200" b="1"/>
            </a:lvl5pPr>
            <a:lvl6pPr marL="3047924" indent="0">
              <a:buNone/>
              <a:defRPr sz="2200" b="1"/>
            </a:lvl6pPr>
            <a:lvl7pPr marL="3657509" indent="0">
              <a:buNone/>
              <a:defRPr sz="2200" b="1"/>
            </a:lvl7pPr>
            <a:lvl8pPr marL="4267093" indent="0">
              <a:buNone/>
              <a:defRPr sz="2200" b="1"/>
            </a:lvl8pPr>
            <a:lvl9pPr marL="4876678"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192567" y="2175380"/>
            <a:ext cx="5388332"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A4318BD-B3C6-4D4B-B871-C29490A2E55A}" type="datetime1">
              <a:rPr lang="en-US" altLang="zh-CN" smtClean="0">
                <a:solidFill>
                  <a:prstClr val="black">
                    <a:tint val="75000"/>
                  </a:prstClr>
                </a:solidFill>
              </a:rPr>
              <a:pPr>
                <a:defRPr/>
              </a:pPr>
              <a:t>5/25/2020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4941432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14CAFC4-799C-4CDE-B92B-8C262F06CF3E}" type="datetime1">
              <a:rPr lang="en-US" altLang="zh-CN" smtClean="0">
                <a:solidFill>
                  <a:prstClr val="black">
                    <a:tint val="75000"/>
                  </a:prstClr>
                </a:solidFill>
              </a:rPr>
              <a:pPr>
                <a:defRPr/>
              </a:pPr>
              <a:t>5/25/2020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84011746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圆角矩形 4"/>
          <p:cNvSpPr/>
          <p:nvPr userDrawn="1"/>
        </p:nvSpPr>
        <p:spPr>
          <a:xfrm>
            <a:off x="1139485" y="1031497"/>
            <a:ext cx="9911444" cy="42900"/>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6" name="圆角矩形 5"/>
          <p:cNvSpPr/>
          <p:nvPr userDrawn="1"/>
        </p:nvSpPr>
        <p:spPr>
          <a:xfrm>
            <a:off x="5899289" y="6453393"/>
            <a:ext cx="391838" cy="22015"/>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 name="日期占位符 6"/>
          <p:cNvSpPr>
            <a:spLocks noGrp="1"/>
          </p:cNvSpPr>
          <p:nvPr>
            <p:ph type="dt" sz="half" idx="10"/>
          </p:nvPr>
        </p:nvSpPr>
        <p:spPr/>
        <p:txBody>
          <a:bodyPr/>
          <a:lstStyle/>
          <a:p>
            <a:pPr>
              <a:defRPr/>
            </a:pPr>
            <a:fld id="{3E729073-8FFE-4F18-B513-07581FC6638E}" type="datetime1">
              <a:rPr lang="en-US" altLang="zh-CN" smtClean="0">
                <a:solidFill>
                  <a:prstClr val="black">
                    <a:tint val="75000"/>
                  </a:prstClr>
                </a:solidFill>
              </a:rPr>
              <a:pPr>
                <a:defRPr/>
              </a:pPr>
              <a:t>5/25/2020</a:t>
            </a:fld>
            <a:endParaRPr lang="en-US" dirty="0">
              <a:solidFill>
                <a:prstClr val="black">
                  <a:tint val="75000"/>
                </a:prstClr>
              </a:solidFill>
            </a:endParaRPr>
          </a:p>
        </p:txBody>
      </p:sp>
      <p:sp>
        <p:nvSpPr>
          <p:cNvPr id="9" name="灯片编号占位符 8"/>
          <p:cNvSpPr>
            <a:spLocks noGrp="1"/>
          </p:cNvSpPr>
          <p:nvPr>
            <p:ph type="sldNum" sz="quarter" idx="12"/>
          </p:nvPr>
        </p:nvSpPr>
        <p:spPr>
          <a:xfrm>
            <a:off x="4672992" y="6397708"/>
            <a:ext cx="2844430" cy="365210"/>
          </a:xfrm>
        </p:spPr>
        <p:txBody>
          <a:bodyPr/>
          <a:lstStyle>
            <a:lvl1pPr algn="ctr">
              <a:defRPr>
                <a:latin typeface="ITC Avant Garde Std Bk" panose="020B0502020202020204" pitchFamily="34" charset="0"/>
              </a:defRPr>
            </a:lvl1p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69688743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32150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4" y="273113"/>
            <a:ext cx="4010562" cy="1162320"/>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113" y="273117"/>
            <a:ext cx="6814780" cy="5854468"/>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4" y="1435437"/>
            <a:ext cx="4010562" cy="4692149"/>
          </a:xfrm>
        </p:spPr>
        <p:txBody>
          <a:bodyPr/>
          <a:lstStyle>
            <a:lvl1pPr marL="0" indent="0">
              <a:buNone/>
              <a:defRPr sz="1900"/>
            </a:lvl1pPr>
            <a:lvl2pPr marL="609585" indent="0">
              <a:buNone/>
              <a:defRPr sz="1600"/>
            </a:lvl2pPr>
            <a:lvl3pPr marL="1219170" indent="0">
              <a:buNone/>
              <a:defRPr sz="14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3C7FCF6-76BD-4495-B08F-4C059D2BA31F}" type="datetime1">
              <a:rPr lang="en-US" altLang="zh-CN" smtClean="0">
                <a:solidFill>
                  <a:prstClr val="black">
                    <a:tint val="75000"/>
                  </a:prstClr>
                </a:solidFill>
              </a:rPr>
              <a:pPr>
                <a:defRPr/>
              </a:pPr>
              <a:t>5/25/2020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97129334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2"/>
            <a:ext cx="10971372" cy="4527011"/>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521" y="6357825"/>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9196EC2F-0988-4314-AD4B-24FF16D7B45E}" type="datetime1">
              <a:rPr lang="en-US" altLang="zh-CN" smtClean="0">
                <a:solidFill>
                  <a:prstClr val="black">
                    <a:tint val="75000"/>
                  </a:prstClr>
                </a:solidFill>
              </a:rPr>
              <a:pPr>
                <a:defRPr/>
              </a:pPr>
              <a:t>5/25/2020</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57825"/>
            <a:ext cx="3860297" cy="365210"/>
          </a:xfrm>
          <a:prstGeom prst="rect">
            <a:avLst/>
          </a:prstGeom>
        </p:spPr>
        <p:txBody>
          <a:bodyPr vert="horz" lIns="91436" tIns="45718" rIns="91436" bIns="45718" rtlCol="0" anchor="ctr"/>
          <a:lstStyle>
            <a:lvl1pPr algn="ctr">
              <a:defRPr sz="1600">
                <a:solidFill>
                  <a:schemeClr val="tx1">
                    <a:tint val="75000"/>
                  </a:schemeClr>
                </a:solidFill>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8736463" y="6357825"/>
            <a:ext cx="2844430" cy="365210"/>
          </a:xfrm>
          <a:prstGeom prst="rect">
            <a:avLst/>
          </a:prstGeom>
        </p:spPr>
        <p:txBody>
          <a:bodyPr vert="horz" lIns="91436" tIns="45718" rIns="91436" bIns="45718" rtlCol="0" anchor="ctr"/>
          <a:lstStyle>
            <a:lvl1pPr algn="r">
              <a:defRPr sz="1600">
                <a:solidFill>
                  <a:schemeClr val="tx1">
                    <a:tint val="75000"/>
                  </a:schemeClr>
                </a:solidFill>
              </a:defRPr>
            </a:lvl1p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75906510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hf hdr="0" ftr="0" dt="0"/>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72516BD3-EC09-4FDA-B320-3544BF24C4E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178" y="2481"/>
            <a:ext cx="12190413" cy="6857107"/>
          </a:xfrm>
          <a:prstGeom prst="rect">
            <a:avLst/>
          </a:prstGeom>
        </p:spPr>
      </p:pic>
      <p:sp>
        <p:nvSpPr>
          <p:cNvPr id="5" name="TextBox 4">
            <a:extLst>
              <a:ext uri="{FF2B5EF4-FFF2-40B4-BE49-F238E27FC236}">
                <a16:creationId xmlns:a16="http://schemas.microsoft.com/office/drawing/2014/main" id="{9E57EF7B-66CB-4F00-B5E1-837A289EC3D5}"/>
              </a:ext>
            </a:extLst>
          </p:cNvPr>
          <p:cNvSpPr txBox="1"/>
          <p:nvPr/>
        </p:nvSpPr>
        <p:spPr>
          <a:xfrm>
            <a:off x="349964" y="1675468"/>
            <a:ext cx="7494359" cy="1754326"/>
          </a:xfrm>
          <a:prstGeom prst="rect">
            <a:avLst/>
          </a:prstGeom>
          <a:noFill/>
        </p:spPr>
        <p:txBody>
          <a:bodyPr wrap="none" rtlCol="0">
            <a:spAutoFit/>
          </a:bodyPr>
          <a:lstStyle/>
          <a:p>
            <a:r>
              <a:rPr lang="zh-CN" altLang="en-US" sz="5400" spc="300" dirty="0">
                <a:solidFill>
                  <a:schemeClr val="bg1">
                    <a:lumMod val="85000"/>
                  </a:schemeClr>
                </a:solidFill>
                <a:latin typeface="微软雅黑" panose="020B0503020204020204" pitchFamily="34" charset="-122"/>
                <a:ea typeface="微软雅黑" panose="020B0503020204020204" pitchFamily="34" charset="-122"/>
              </a:rPr>
              <a:t>大数据软件与技术综述</a:t>
            </a:r>
          </a:p>
          <a:p>
            <a:endParaRPr lang="en-US" altLang="zh-CN" sz="5400" spc="3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1" name="等腰三角形 4">
            <a:extLst>
              <a:ext uri="{FF2B5EF4-FFF2-40B4-BE49-F238E27FC236}">
                <a16:creationId xmlns:a16="http://schemas.microsoft.com/office/drawing/2014/main" id="{02308F69-AF45-4907-A4DE-DD51710E9030}"/>
              </a:ext>
            </a:extLst>
          </p:cNvPr>
          <p:cNvSpPr>
            <a:spLocks noChangeArrowheads="1"/>
          </p:cNvSpPr>
          <p:nvPr/>
        </p:nvSpPr>
        <p:spPr bwMode="auto">
          <a:xfrm rot="5400000">
            <a:off x="-18664" y="318708"/>
            <a:ext cx="329453" cy="285769"/>
          </a:xfrm>
          <a:prstGeom prst="triangle">
            <a:avLst>
              <a:gd name="adj" fmla="val 50000"/>
            </a:avLst>
          </a:prstGeom>
          <a:solidFill>
            <a:srgbClr val="E2E4E6"/>
          </a:solidFill>
          <a:ln>
            <a:noFill/>
          </a:ln>
        </p:spPr>
        <p:txBody>
          <a:bodyPr lIns="91406" tIns="45703" rIns="91406" bIns="45703" anchor="ctr"/>
          <a:lstStyle/>
          <a:p>
            <a:pPr algn="ctr" eaLnBrk="1" hangingPunct="1">
              <a:buFont typeface="Arial" pitchFamily="34" charset="0"/>
              <a:buNone/>
            </a:pPr>
            <a:endParaRPr lang="zh-CN" altLang="zh-CN">
              <a:solidFill>
                <a:srgbClr val="0170C1"/>
              </a:solidFill>
              <a:latin typeface="宋体" pitchFamily="2" charset="-122"/>
              <a:sym typeface="宋体" pitchFamily="2" charset="-122"/>
            </a:endParaRPr>
          </a:p>
        </p:txBody>
      </p:sp>
      <p:sp>
        <p:nvSpPr>
          <p:cNvPr id="2" name="文本框 1">
            <a:extLst>
              <a:ext uri="{FF2B5EF4-FFF2-40B4-BE49-F238E27FC236}">
                <a16:creationId xmlns:a16="http://schemas.microsoft.com/office/drawing/2014/main" id="{8C19919F-19A2-4551-B9E6-5B51F260237F}"/>
              </a:ext>
            </a:extLst>
          </p:cNvPr>
          <p:cNvSpPr txBox="1"/>
          <p:nvPr/>
        </p:nvSpPr>
        <p:spPr>
          <a:xfrm>
            <a:off x="2865121" y="3675017"/>
            <a:ext cx="3744685" cy="369332"/>
          </a:xfrm>
          <a:prstGeom prst="rect">
            <a:avLst/>
          </a:prstGeom>
          <a:noFill/>
        </p:spPr>
        <p:txBody>
          <a:bodyPr wrap="square" rtlCol="0">
            <a:spAutoFit/>
          </a:bodyPr>
          <a:lstStyle/>
          <a:p>
            <a:r>
              <a:rPr lang="zh-CN" altLang="en-US" dirty="0"/>
              <a:t>第四小组：余新洲、沈秋芳</a:t>
            </a:r>
          </a:p>
        </p:txBody>
      </p:sp>
    </p:spTree>
    <p:extLst>
      <p:ext uri="{BB962C8B-B14F-4D97-AF65-F5344CB8AC3E}">
        <p14:creationId xmlns:p14="http://schemas.microsoft.com/office/powerpoint/2010/main" val="146242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750"/>
                                        <p:tgtEl>
                                          <p:spTgt spid="12"/>
                                        </p:tgtEl>
                                      </p:cBhvr>
                                    </p:animEffect>
                                  </p:childTnLst>
                                </p:cTn>
                              </p:par>
                            </p:childTnLst>
                          </p:cTn>
                        </p:par>
                        <p:par>
                          <p:cTn id="8" fill="hold">
                            <p:stCondLst>
                              <p:cond delay="750"/>
                            </p:stCondLst>
                            <p:childTnLst>
                              <p:par>
                                <p:cTn id="9" presetID="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0-#ppt_w/2"/>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14" presetClass="entr" presetSubtype="10" fill="hold" grpId="0" nodeType="afterEffect">
                                  <p:stCondLst>
                                    <p:cond delay="0"/>
                                  </p:stCondLst>
                                  <p:iterate type="lt">
                                    <p:tmPct val="30000"/>
                                  </p:iterate>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bldLvl="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0">
            <a:extLst>
              <a:ext uri="{FF2B5EF4-FFF2-40B4-BE49-F238E27FC236}">
                <a16:creationId xmlns:a16="http://schemas.microsoft.com/office/drawing/2014/main" id="{29DEFBEB-6AB8-4CBD-8AC3-EA83D2B98983}"/>
              </a:ext>
            </a:extLst>
          </p:cNvPr>
          <p:cNvSpPr txBox="1"/>
          <p:nvPr/>
        </p:nvSpPr>
        <p:spPr>
          <a:xfrm>
            <a:off x="4655340" y="11397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26" name="文本框 47">
            <a:extLst>
              <a:ext uri="{FF2B5EF4-FFF2-40B4-BE49-F238E27FC236}">
                <a16:creationId xmlns:a16="http://schemas.microsoft.com/office/drawing/2014/main" id="{EDD83FAC-B16D-4E23-9599-C7CDCD506830}"/>
              </a:ext>
            </a:extLst>
          </p:cNvPr>
          <p:cNvSpPr>
            <a:spLocks noChangeArrowheads="1"/>
          </p:cNvSpPr>
          <p:nvPr/>
        </p:nvSpPr>
        <p:spPr bwMode="auto">
          <a:xfrm>
            <a:off x="489550" y="1247397"/>
            <a:ext cx="4294937"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大数据技术在中国的发展和成长</a:t>
            </a:r>
          </a:p>
        </p:txBody>
      </p:sp>
      <p:sp>
        <p:nvSpPr>
          <p:cNvPr id="4" name="矩形 3">
            <a:extLst>
              <a:ext uri="{FF2B5EF4-FFF2-40B4-BE49-F238E27FC236}">
                <a16:creationId xmlns:a16="http://schemas.microsoft.com/office/drawing/2014/main" id="{F7233EE0-E978-4E93-9373-A9FFB3405DBB}"/>
              </a:ext>
            </a:extLst>
          </p:cNvPr>
          <p:cNvSpPr/>
          <p:nvPr/>
        </p:nvSpPr>
        <p:spPr>
          <a:xfrm>
            <a:off x="489550" y="1860133"/>
            <a:ext cx="10770633" cy="1754326"/>
          </a:xfrm>
          <a:prstGeom prst="rect">
            <a:avLst/>
          </a:prstGeom>
        </p:spPr>
        <p:txBody>
          <a:bodyPr wrap="square">
            <a:spAutoFit/>
          </a:bodyPr>
          <a:lstStyle/>
          <a:p>
            <a:r>
              <a:rPr lang="zh-CN" altLang="en-US" dirty="0">
                <a:solidFill>
                  <a:srgbClr val="24292E"/>
                </a:solidFill>
                <a:latin typeface="-apple-system"/>
              </a:rPr>
              <a:t>近年来，中国的大数据市场发展迅速，国内重要的软硬件企业也陆续推出了大数据相关产品，根据</a:t>
            </a:r>
            <a:r>
              <a:rPr lang="en-US" altLang="zh-CN" dirty="0">
                <a:solidFill>
                  <a:srgbClr val="24292E"/>
                </a:solidFill>
                <a:latin typeface="-apple-system"/>
              </a:rPr>
              <a:t>2018</a:t>
            </a:r>
            <a:r>
              <a:rPr lang="zh-CN" altLang="en-US" dirty="0">
                <a:solidFill>
                  <a:srgbClr val="24292E"/>
                </a:solidFill>
                <a:latin typeface="-apple-system"/>
              </a:rPr>
              <a:t>中国大数据发展调查报告表明，</a:t>
            </a:r>
            <a:r>
              <a:rPr lang="en-US" altLang="zh-CN" dirty="0">
                <a:solidFill>
                  <a:srgbClr val="24292E"/>
                </a:solidFill>
                <a:latin typeface="-apple-system"/>
              </a:rPr>
              <a:t>2017</a:t>
            </a:r>
            <a:r>
              <a:rPr lang="zh-CN" altLang="en-US" dirty="0">
                <a:solidFill>
                  <a:srgbClr val="24292E"/>
                </a:solidFill>
                <a:latin typeface="-apple-system"/>
              </a:rPr>
              <a:t>年中国大数据产业总体规模为</a:t>
            </a:r>
            <a:r>
              <a:rPr lang="en-US" altLang="zh-CN" dirty="0">
                <a:solidFill>
                  <a:srgbClr val="24292E"/>
                </a:solidFill>
                <a:latin typeface="-apple-system"/>
              </a:rPr>
              <a:t>4700</a:t>
            </a:r>
            <a:r>
              <a:rPr lang="zh-CN" altLang="en-US" dirty="0">
                <a:solidFill>
                  <a:srgbClr val="24292E"/>
                </a:solidFill>
                <a:latin typeface="-apple-system"/>
              </a:rPr>
              <a:t>亿元人民币，同比增长</a:t>
            </a:r>
            <a:r>
              <a:rPr lang="en-US" altLang="zh-CN" dirty="0">
                <a:solidFill>
                  <a:srgbClr val="24292E"/>
                </a:solidFill>
                <a:latin typeface="-apple-system"/>
              </a:rPr>
              <a:t>30%</a:t>
            </a:r>
            <a:r>
              <a:rPr lang="zh-CN" altLang="en-US" dirty="0">
                <a:solidFill>
                  <a:srgbClr val="24292E"/>
                </a:solidFill>
                <a:latin typeface="-apple-system"/>
              </a:rPr>
              <a:t>；</a:t>
            </a:r>
            <a:r>
              <a:rPr lang="en-US" altLang="zh-CN" dirty="0">
                <a:solidFill>
                  <a:srgbClr val="24292E"/>
                </a:solidFill>
                <a:latin typeface="-apple-system"/>
              </a:rPr>
              <a:t>2017</a:t>
            </a:r>
            <a:r>
              <a:rPr lang="zh-CN" altLang="en-US" dirty="0">
                <a:solidFill>
                  <a:srgbClr val="24292E"/>
                </a:solidFill>
                <a:latin typeface="-apple-system"/>
              </a:rPr>
              <a:t>年大数据核心产业规模为</a:t>
            </a:r>
            <a:r>
              <a:rPr lang="en-US" altLang="zh-CN" dirty="0">
                <a:solidFill>
                  <a:srgbClr val="24292E"/>
                </a:solidFill>
                <a:latin typeface="-apple-system"/>
              </a:rPr>
              <a:t>236</a:t>
            </a:r>
            <a:r>
              <a:rPr lang="zh-CN" altLang="en-US" dirty="0">
                <a:solidFill>
                  <a:srgbClr val="24292E"/>
                </a:solidFill>
                <a:latin typeface="-apple-system"/>
              </a:rPr>
              <a:t>亿元人民币，增速达到</a:t>
            </a:r>
            <a:r>
              <a:rPr lang="en-US" altLang="zh-CN" dirty="0">
                <a:solidFill>
                  <a:srgbClr val="24292E"/>
                </a:solidFill>
                <a:latin typeface="-apple-system"/>
              </a:rPr>
              <a:t>40.5%</a:t>
            </a:r>
            <a:r>
              <a:rPr lang="zh-CN" altLang="en-US" dirty="0">
                <a:solidFill>
                  <a:srgbClr val="24292E"/>
                </a:solidFill>
                <a:latin typeface="-apple-system"/>
              </a:rPr>
              <a:t>，预计</a:t>
            </a:r>
            <a:r>
              <a:rPr lang="en-US" altLang="zh-CN" dirty="0">
                <a:solidFill>
                  <a:srgbClr val="24292E"/>
                </a:solidFill>
                <a:latin typeface="-apple-system"/>
              </a:rPr>
              <a:t>2018-2020</a:t>
            </a:r>
            <a:r>
              <a:rPr lang="zh-CN" altLang="en-US" dirty="0">
                <a:solidFill>
                  <a:srgbClr val="24292E"/>
                </a:solidFill>
                <a:latin typeface="-apple-system"/>
              </a:rPr>
              <a:t>年增速将保持在</a:t>
            </a:r>
            <a:r>
              <a:rPr lang="en-US" altLang="zh-CN" dirty="0">
                <a:solidFill>
                  <a:srgbClr val="24292E"/>
                </a:solidFill>
                <a:latin typeface="-apple-system"/>
              </a:rPr>
              <a:t>30%</a:t>
            </a:r>
            <a:r>
              <a:rPr lang="zh-CN" altLang="en-US" dirty="0">
                <a:solidFill>
                  <a:srgbClr val="24292E"/>
                </a:solidFill>
                <a:latin typeface="-apple-system"/>
              </a:rPr>
              <a:t>以上。 在大数据应用方面，接近</a:t>
            </a:r>
            <a:r>
              <a:rPr lang="en-US" altLang="zh-CN" dirty="0">
                <a:solidFill>
                  <a:srgbClr val="24292E"/>
                </a:solidFill>
                <a:latin typeface="-apple-system"/>
              </a:rPr>
              <a:t>2/3</a:t>
            </a:r>
            <a:r>
              <a:rPr lang="zh-CN" altLang="en-US" dirty="0">
                <a:solidFill>
                  <a:srgbClr val="24292E"/>
                </a:solidFill>
                <a:latin typeface="-apple-system"/>
              </a:rPr>
              <a:t>的企业已经成立了相关的数据分析部门，企业对数据分析的重视程度进一步提高。近四成的企业已经应用了大数据。大数据应用帮助企业实现了智能决策、提高了运行效率和风险管理能力。接近六成的企业在大数据领域的投入将持续增加。</a:t>
            </a:r>
            <a:endParaRPr lang="zh-CN" altLang="en-US" dirty="0"/>
          </a:p>
        </p:txBody>
      </p:sp>
      <p:sp>
        <p:nvSpPr>
          <p:cNvPr id="12" name="矩形 11">
            <a:extLst>
              <a:ext uri="{FF2B5EF4-FFF2-40B4-BE49-F238E27FC236}">
                <a16:creationId xmlns:a16="http://schemas.microsoft.com/office/drawing/2014/main" id="{07515FA8-0D36-47AA-917F-183D0FAAC91D}"/>
              </a:ext>
            </a:extLst>
          </p:cNvPr>
          <p:cNvSpPr/>
          <p:nvPr/>
        </p:nvSpPr>
        <p:spPr>
          <a:xfrm>
            <a:off x="574767" y="3976412"/>
            <a:ext cx="4519748" cy="1754326"/>
          </a:xfrm>
          <a:prstGeom prst="rect">
            <a:avLst/>
          </a:prstGeom>
        </p:spPr>
        <p:txBody>
          <a:bodyPr wrap="square">
            <a:spAutoFit/>
          </a:bodyPr>
          <a:lstStyle/>
          <a:p>
            <a:r>
              <a:rPr lang="zh-CN" altLang="en-US" dirty="0">
                <a:solidFill>
                  <a:srgbClr val="24292E"/>
                </a:solidFill>
                <a:latin typeface="-apple-system"/>
              </a:rPr>
              <a:t>谈及国内的大数据应用最成功的企业，不可避免的会谈到三家企业，那就是阿里巴巴、腾讯和百度，三家公司各自占据着自己的领域，成为了无数公司叹为观止的高山，在大数据领域，其各自又有不同的发展。</a:t>
            </a:r>
            <a:endParaRPr lang="zh-CN" altLang="en-US" dirty="0"/>
          </a:p>
        </p:txBody>
      </p:sp>
      <p:pic>
        <p:nvPicPr>
          <p:cNvPr id="2050" name="Picture 2">
            <a:extLst>
              <a:ext uri="{FF2B5EF4-FFF2-40B4-BE49-F238E27FC236}">
                <a16:creationId xmlns:a16="http://schemas.microsoft.com/office/drawing/2014/main" id="{015219A7-4C0A-4E0C-9178-48F4C1729F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082" y="3755954"/>
            <a:ext cx="41148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27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0">
            <a:extLst>
              <a:ext uri="{FF2B5EF4-FFF2-40B4-BE49-F238E27FC236}">
                <a16:creationId xmlns:a16="http://schemas.microsoft.com/office/drawing/2014/main" id="{29DEFBEB-6AB8-4CBD-8AC3-EA83D2B98983}"/>
              </a:ext>
            </a:extLst>
          </p:cNvPr>
          <p:cNvSpPr txBox="1"/>
          <p:nvPr/>
        </p:nvSpPr>
        <p:spPr>
          <a:xfrm>
            <a:off x="4655340" y="11397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26" name="文本框 47">
            <a:extLst>
              <a:ext uri="{FF2B5EF4-FFF2-40B4-BE49-F238E27FC236}">
                <a16:creationId xmlns:a16="http://schemas.microsoft.com/office/drawing/2014/main" id="{EDD83FAC-B16D-4E23-9599-C7CDCD506830}"/>
              </a:ext>
            </a:extLst>
          </p:cNvPr>
          <p:cNvSpPr>
            <a:spLocks noChangeArrowheads="1"/>
          </p:cNvSpPr>
          <p:nvPr/>
        </p:nvSpPr>
        <p:spPr bwMode="auto">
          <a:xfrm>
            <a:off x="592870" y="1271365"/>
            <a:ext cx="4294937"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大数据技术在软件产品中应用</a:t>
            </a:r>
          </a:p>
        </p:txBody>
      </p:sp>
      <p:sp>
        <p:nvSpPr>
          <p:cNvPr id="4" name="矩形 3">
            <a:extLst>
              <a:ext uri="{FF2B5EF4-FFF2-40B4-BE49-F238E27FC236}">
                <a16:creationId xmlns:a16="http://schemas.microsoft.com/office/drawing/2014/main" id="{C42B24F1-EBCB-4518-BD34-3B3ED64B0C3D}"/>
              </a:ext>
            </a:extLst>
          </p:cNvPr>
          <p:cNvSpPr/>
          <p:nvPr/>
        </p:nvSpPr>
        <p:spPr>
          <a:xfrm>
            <a:off x="783771" y="1741940"/>
            <a:ext cx="10406743" cy="1200329"/>
          </a:xfrm>
          <a:prstGeom prst="rect">
            <a:avLst/>
          </a:prstGeom>
        </p:spPr>
        <p:txBody>
          <a:bodyPr wrap="square">
            <a:spAutoFit/>
          </a:bodyPr>
          <a:lstStyle/>
          <a:p>
            <a:r>
              <a:rPr lang="zh-CN" altLang="en-US" dirty="0">
                <a:solidFill>
                  <a:srgbClr val="24292E"/>
                </a:solidFill>
                <a:latin typeface="-apple-system"/>
              </a:rPr>
              <a:t>大数据计算服务（</a:t>
            </a:r>
            <a:r>
              <a:rPr lang="en-US" altLang="zh-CN" dirty="0" err="1">
                <a:solidFill>
                  <a:srgbClr val="24292E"/>
                </a:solidFill>
                <a:latin typeface="-apple-system"/>
              </a:rPr>
              <a:t>MaxCompute</a:t>
            </a:r>
            <a:r>
              <a:rPr lang="zh-CN" altLang="en-US" dirty="0">
                <a:solidFill>
                  <a:srgbClr val="24292E"/>
                </a:solidFill>
                <a:latin typeface="-apple-system"/>
              </a:rPr>
              <a:t>，原名</a:t>
            </a:r>
            <a:r>
              <a:rPr lang="en-US" altLang="zh-CN" dirty="0">
                <a:solidFill>
                  <a:srgbClr val="24292E"/>
                </a:solidFill>
                <a:latin typeface="-apple-system"/>
              </a:rPr>
              <a:t>ODPS</a:t>
            </a:r>
            <a:r>
              <a:rPr lang="zh-CN" altLang="en-US" dirty="0">
                <a:solidFill>
                  <a:srgbClr val="24292E"/>
                </a:solidFill>
                <a:latin typeface="-apple-system"/>
              </a:rPr>
              <a:t>）是一种快速、完全托管的</a:t>
            </a:r>
            <a:r>
              <a:rPr lang="en-US" altLang="zh-CN" dirty="0">
                <a:solidFill>
                  <a:srgbClr val="24292E"/>
                </a:solidFill>
                <a:latin typeface="-apple-system"/>
              </a:rPr>
              <a:t>EB</a:t>
            </a:r>
            <a:r>
              <a:rPr lang="zh-CN" altLang="en-US" dirty="0">
                <a:solidFill>
                  <a:srgbClr val="24292E"/>
                </a:solidFill>
                <a:latin typeface="-apple-system"/>
              </a:rPr>
              <a:t>级数据仓库解决方案。随着数据收集手段不断丰富，行业数据大量积累，数据规模已增长到了传统软件行业无法承载的海量数据（百</a:t>
            </a:r>
            <a:r>
              <a:rPr lang="en-US" altLang="zh-CN" dirty="0">
                <a:solidFill>
                  <a:srgbClr val="24292E"/>
                </a:solidFill>
                <a:latin typeface="-apple-system"/>
              </a:rPr>
              <a:t>TB</a:t>
            </a:r>
            <a:r>
              <a:rPr lang="zh-CN" altLang="en-US" dirty="0">
                <a:solidFill>
                  <a:srgbClr val="24292E"/>
                </a:solidFill>
                <a:latin typeface="-apple-system"/>
              </a:rPr>
              <a:t>、</a:t>
            </a:r>
            <a:r>
              <a:rPr lang="en-US" altLang="zh-CN" dirty="0">
                <a:solidFill>
                  <a:srgbClr val="24292E"/>
                </a:solidFill>
                <a:latin typeface="-apple-system"/>
              </a:rPr>
              <a:t>PB</a:t>
            </a:r>
            <a:r>
              <a:rPr lang="zh-CN" altLang="en-US" dirty="0">
                <a:solidFill>
                  <a:srgbClr val="24292E"/>
                </a:solidFill>
                <a:latin typeface="-apple-system"/>
              </a:rPr>
              <a:t>、</a:t>
            </a:r>
            <a:r>
              <a:rPr lang="en-US" altLang="zh-CN" dirty="0">
                <a:solidFill>
                  <a:srgbClr val="24292E"/>
                </a:solidFill>
                <a:latin typeface="-apple-system"/>
              </a:rPr>
              <a:t>EB</a:t>
            </a:r>
            <a:r>
              <a:rPr lang="zh-CN" altLang="en-US" dirty="0">
                <a:solidFill>
                  <a:srgbClr val="24292E"/>
                </a:solidFill>
                <a:latin typeface="-apple-system"/>
              </a:rPr>
              <a:t>）级别。</a:t>
            </a:r>
            <a:r>
              <a:rPr lang="en-US" altLang="zh-CN" dirty="0" err="1">
                <a:solidFill>
                  <a:srgbClr val="24292E"/>
                </a:solidFill>
                <a:latin typeface="-apple-system"/>
              </a:rPr>
              <a:t>MaxCompute</a:t>
            </a:r>
            <a:r>
              <a:rPr lang="zh-CN" altLang="en-US" dirty="0">
                <a:solidFill>
                  <a:srgbClr val="24292E"/>
                </a:solidFill>
                <a:latin typeface="-apple-system"/>
              </a:rPr>
              <a:t>致力于批量结构化数据的存储和计算，提供海量数据仓库的解决方案及分析建模服务。</a:t>
            </a:r>
            <a:endParaRPr lang="zh-CN" altLang="en-US" dirty="0"/>
          </a:p>
        </p:txBody>
      </p:sp>
      <p:pic>
        <p:nvPicPr>
          <p:cNvPr id="12" name="图片 11">
            <a:extLst>
              <a:ext uri="{FF2B5EF4-FFF2-40B4-BE49-F238E27FC236}">
                <a16:creationId xmlns:a16="http://schemas.microsoft.com/office/drawing/2014/main" id="{98C64159-D4DA-4898-A1F4-431AC01FDAEB}"/>
              </a:ext>
            </a:extLst>
          </p:cNvPr>
          <p:cNvPicPr>
            <a:picLocks noChangeAspect="1"/>
          </p:cNvPicPr>
          <p:nvPr/>
        </p:nvPicPr>
        <p:blipFill>
          <a:blip r:embed="rId3"/>
          <a:stretch>
            <a:fillRect/>
          </a:stretch>
        </p:blipFill>
        <p:spPr>
          <a:xfrm>
            <a:off x="2209958" y="2942269"/>
            <a:ext cx="6388817" cy="3397571"/>
          </a:xfrm>
          <a:prstGeom prst="rect">
            <a:avLst/>
          </a:prstGeom>
        </p:spPr>
      </p:pic>
    </p:spTree>
    <p:extLst>
      <p:ext uri="{BB962C8B-B14F-4D97-AF65-F5344CB8AC3E}">
        <p14:creationId xmlns:p14="http://schemas.microsoft.com/office/powerpoint/2010/main" val="385934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0">
            <a:extLst>
              <a:ext uri="{FF2B5EF4-FFF2-40B4-BE49-F238E27FC236}">
                <a16:creationId xmlns:a16="http://schemas.microsoft.com/office/drawing/2014/main" id="{29DEFBEB-6AB8-4CBD-8AC3-EA83D2B98983}"/>
              </a:ext>
            </a:extLst>
          </p:cNvPr>
          <p:cNvSpPr txBox="1"/>
          <p:nvPr/>
        </p:nvSpPr>
        <p:spPr>
          <a:xfrm>
            <a:off x="4655340" y="11397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26" name="文本框 47">
            <a:extLst>
              <a:ext uri="{FF2B5EF4-FFF2-40B4-BE49-F238E27FC236}">
                <a16:creationId xmlns:a16="http://schemas.microsoft.com/office/drawing/2014/main" id="{EDD83FAC-B16D-4E23-9599-C7CDCD506830}"/>
              </a:ext>
            </a:extLst>
          </p:cNvPr>
          <p:cNvSpPr>
            <a:spLocks noChangeArrowheads="1"/>
          </p:cNvSpPr>
          <p:nvPr/>
        </p:nvSpPr>
        <p:spPr bwMode="auto">
          <a:xfrm>
            <a:off x="592870" y="1271365"/>
            <a:ext cx="4294937"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大数据技术在软件产品中应用</a:t>
            </a:r>
          </a:p>
        </p:txBody>
      </p:sp>
      <p:sp>
        <p:nvSpPr>
          <p:cNvPr id="2" name="矩形 1">
            <a:extLst>
              <a:ext uri="{FF2B5EF4-FFF2-40B4-BE49-F238E27FC236}">
                <a16:creationId xmlns:a16="http://schemas.microsoft.com/office/drawing/2014/main" id="{E25302C0-BC27-4E03-B032-E477DFC5AC13}"/>
              </a:ext>
            </a:extLst>
          </p:cNvPr>
          <p:cNvSpPr/>
          <p:nvPr/>
        </p:nvSpPr>
        <p:spPr>
          <a:xfrm>
            <a:off x="737019" y="1829381"/>
            <a:ext cx="3068661" cy="369332"/>
          </a:xfrm>
          <a:prstGeom prst="rect">
            <a:avLst/>
          </a:prstGeom>
        </p:spPr>
        <p:txBody>
          <a:bodyPr wrap="none">
            <a:spAutoFit/>
          </a:bodyPr>
          <a:lstStyle/>
          <a:p>
            <a:r>
              <a:rPr lang="en-US" altLang="zh-CN" dirty="0" err="1">
                <a:solidFill>
                  <a:srgbClr val="24292E"/>
                </a:solidFill>
                <a:latin typeface="-apple-system"/>
              </a:rPr>
              <a:t>MaxCompute</a:t>
            </a:r>
            <a:r>
              <a:rPr lang="zh-CN" altLang="en-US" dirty="0">
                <a:solidFill>
                  <a:srgbClr val="24292E"/>
                </a:solidFill>
                <a:latin typeface="-apple-system"/>
              </a:rPr>
              <a:t>具有以下优势：</a:t>
            </a:r>
            <a:endParaRPr lang="zh-CN" altLang="en-US" dirty="0"/>
          </a:p>
        </p:txBody>
      </p:sp>
      <p:sp>
        <p:nvSpPr>
          <p:cNvPr id="3" name="矩形 2">
            <a:extLst>
              <a:ext uri="{FF2B5EF4-FFF2-40B4-BE49-F238E27FC236}">
                <a16:creationId xmlns:a16="http://schemas.microsoft.com/office/drawing/2014/main" id="{CA0476AE-5791-446B-89E3-B399856A9B14}"/>
              </a:ext>
            </a:extLst>
          </p:cNvPr>
          <p:cNvSpPr/>
          <p:nvPr/>
        </p:nvSpPr>
        <p:spPr>
          <a:xfrm>
            <a:off x="384691" y="2387397"/>
            <a:ext cx="9249840" cy="369332"/>
          </a:xfrm>
          <a:prstGeom prst="rect">
            <a:avLst/>
          </a:prstGeom>
        </p:spPr>
        <p:txBody>
          <a:bodyPr wrap="none">
            <a:spAutoFit/>
          </a:bodyPr>
          <a:lstStyle/>
          <a:p>
            <a:r>
              <a:rPr lang="zh-CN" altLang="en-US" b="1" dirty="0">
                <a:solidFill>
                  <a:srgbClr val="24292E"/>
                </a:solidFill>
                <a:latin typeface="-apple-system"/>
              </a:rPr>
              <a:t>大规模计算存储：</a:t>
            </a:r>
            <a:r>
              <a:rPr lang="en-US" altLang="zh-CN" dirty="0" err="1"/>
              <a:t>MaxCompute</a:t>
            </a:r>
            <a:r>
              <a:rPr lang="zh-CN" altLang="en-US" dirty="0"/>
              <a:t>适用于</a:t>
            </a:r>
            <a:r>
              <a:rPr lang="en-US" altLang="zh-CN" dirty="0"/>
              <a:t>100GB</a:t>
            </a:r>
            <a:r>
              <a:rPr lang="zh-CN" altLang="en-US" dirty="0"/>
              <a:t>以上规模的存储及计算需求，最大可达</a:t>
            </a:r>
            <a:r>
              <a:rPr lang="en-US" altLang="zh-CN" dirty="0"/>
              <a:t>EB</a:t>
            </a:r>
            <a:r>
              <a:rPr lang="zh-CN" altLang="en-US" dirty="0"/>
              <a:t>级别</a:t>
            </a:r>
          </a:p>
        </p:txBody>
      </p:sp>
      <p:sp>
        <p:nvSpPr>
          <p:cNvPr id="8" name="矩形 7">
            <a:extLst>
              <a:ext uri="{FF2B5EF4-FFF2-40B4-BE49-F238E27FC236}">
                <a16:creationId xmlns:a16="http://schemas.microsoft.com/office/drawing/2014/main" id="{45937CD1-9CC2-439B-80C5-56A0050BFB65}"/>
              </a:ext>
            </a:extLst>
          </p:cNvPr>
          <p:cNvSpPr/>
          <p:nvPr/>
        </p:nvSpPr>
        <p:spPr>
          <a:xfrm>
            <a:off x="384691" y="2945413"/>
            <a:ext cx="10698763" cy="369332"/>
          </a:xfrm>
          <a:prstGeom prst="rect">
            <a:avLst/>
          </a:prstGeom>
        </p:spPr>
        <p:txBody>
          <a:bodyPr wrap="none">
            <a:spAutoFit/>
          </a:bodyPr>
          <a:lstStyle/>
          <a:p>
            <a:r>
              <a:rPr lang="zh-CN" altLang="en-US" b="1" dirty="0">
                <a:solidFill>
                  <a:srgbClr val="24292E"/>
                </a:solidFill>
                <a:latin typeface="-apple-system"/>
              </a:rPr>
              <a:t>强数据安全：</a:t>
            </a:r>
            <a:r>
              <a:rPr lang="zh-CN" altLang="en-US" dirty="0"/>
              <a:t>已稳定支撑阿里全部数据仓库业务</a:t>
            </a:r>
            <a:r>
              <a:rPr lang="en-US" altLang="zh-CN" dirty="0"/>
              <a:t>9</a:t>
            </a:r>
            <a:r>
              <a:rPr lang="zh-CN" altLang="en-US" dirty="0"/>
              <a:t>年以上，提供多层沙箱防护、细粒度权限管理及监控。</a:t>
            </a:r>
          </a:p>
        </p:txBody>
      </p:sp>
      <p:sp>
        <p:nvSpPr>
          <p:cNvPr id="9" name="矩形 8">
            <a:extLst>
              <a:ext uri="{FF2B5EF4-FFF2-40B4-BE49-F238E27FC236}">
                <a16:creationId xmlns:a16="http://schemas.microsoft.com/office/drawing/2014/main" id="{35B2E371-90DE-44BE-910C-6CF2DB535111}"/>
              </a:ext>
            </a:extLst>
          </p:cNvPr>
          <p:cNvSpPr/>
          <p:nvPr/>
        </p:nvSpPr>
        <p:spPr>
          <a:xfrm>
            <a:off x="384691" y="3598295"/>
            <a:ext cx="10221260" cy="369332"/>
          </a:xfrm>
          <a:prstGeom prst="rect">
            <a:avLst/>
          </a:prstGeom>
        </p:spPr>
        <p:txBody>
          <a:bodyPr wrap="none">
            <a:spAutoFit/>
          </a:bodyPr>
          <a:lstStyle/>
          <a:p>
            <a:r>
              <a:rPr lang="zh-CN" altLang="en-US" b="1" dirty="0">
                <a:solidFill>
                  <a:srgbClr val="24292E"/>
                </a:solidFill>
                <a:latin typeface="-apple-system"/>
              </a:rPr>
              <a:t>低成本：</a:t>
            </a:r>
            <a:r>
              <a:rPr lang="zh-CN" altLang="en-US" dirty="0"/>
              <a:t>与企业自建专有云相比，</a:t>
            </a:r>
            <a:r>
              <a:rPr lang="en-US" altLang="zh-CN" dirty="0" err="1"/>
              <a:t>MaxCompute</a:t>
            </a:r>
            <a:r>
              <a:rPr lang="zh-CN" altLang="en-US" dirty="0"/>
              <a:t>的计算存储更高效，可以降低</a:t>
            </a:r>
            <a:r>
              <a:rPr lang="en-US" altLang="zh-CN" dirty="0"/>
              <a:t>30%~50%</a:t>
            </a:r>
            <a:r>
              <a:rPr lang="zh-CN" altLang="en-US" dirty="0"/>
              <a:t>的采购成本。</a:t>
            </a:r>
          </a:p>
        </p:txBody>
      </p:sp>
      <p:sp>
        <p:nvSpPr>
          <p:cNvPr id="11" name="矩形 10">
            <a:extLst>
              <a:ext uri="{FF2B5EF4-FFF2-40B4-BE49-F238E27FC236}">
                <a16:creationId xmlns:a16="http://schemas.microsoft.com/office/drawing/2014/main" id="{FB38F757-5395-4602-87E6-18ED3813BF7B}"/>
              </a:ext>
            </a:extLst>
          </p:cNvPr>
          <p:cNvSpPr/>
          <p:nvPr/>
        </p:nvSpPr>
        <p:spPr>
          <a:xfrm>
            <a:off x="384691" y="4246111"/>
            <a:ext cx="9102235" cy="646331"/>
          </a:xfrm>
          <a:prstGeom prst="rect">
            <a:avLst/>
          </a:prstGeom>
        </p:spPr>
        <p:txBody>
          <a:bodyPr wrap="none">
            <a:spAutoFit/>
          </a:bodyPr>
          <a:lstStyle/>
          <a:p>
            <a:r>
              <a:rPr lang="zh-CN" altLang="en-US" b="1" dirty="0">
                <a:solidFill>
                  <a:srgbClr val="24292E"/>
                </a:solidFill>
                <a:latin typeface="-apple-system"/>
              </a:rPr>
              <a:t>免运维：</a:t>
            </a:r>
            <a:r>
              <a:rPr lang="zh-CN" altLang="en-US" dirty="0"/>
              <a:t>基于</a:t>
            </a:r>
            <a:r>
              <a:rPr lang="en-US" altLang="zh-CN" dirty="0" err="1"/>
              <a:t>MaxCompute</a:t>
            </a:r>
            <a:r>
              <a:rPr lang="zh-CN" altLang="en-US" dirty="0"/>
              <a:t>的</a:t>
            </a:r>
            <a:r>
              <a:rPr lang="en-US" altLang="zh-CN" dirty="0"/>
              <a:t>Serverless</a:t>
            </a:r>
            <a:r>
              <a:rPr lang="zh-CN" altLang="en-US" dirty="0"/>
              <a:t>无服务器的设计思路，用户只需关心作业和数据，</a:t>
            </a:r>
            <a:endParaRPr lang="en-US" altLang="zh-CN" dirty="0"/>
          </a:p>
          <a:p>
            <a:r>
              <a:rPr lang="en-US" altLang="zh-CN" dirty="0"/>
              <a:t>	</a:t>
            </a:r>
            <a:r>
              <a:rPr lang="zh-CN" altLang="en-US" dirty="0"/>
              <a:t>而无需关心底层分布式架构及运维。</a:t>
            </a:r>
          </a:p>
        </p:txBody>
      </p:sp>
      <p:sp>
        <p:nvSpPr>
          <p:cNvPr id="13" name="矩形 12">
            <a:extLst>
              <a:ext uri="{FF2B5EF4-FFF2-40B4-BE49-F238E27FC236}">
                <a16:creationId xmlns:a16="http://schemas.microsoft.com/office/drawing/2014/main" id="{1C44E451-720A-4133-BBDD-CEE7FFFF3DE9}"/>
              </a:ext>
            </a:extLst>
          </p:cNvPr>
          <p:cNvSpPr/>
          <p:nvPr/>
        </p:nvSpPr>
        <p:spPr>
          <a:xfrm>
            <a:off x="384691" y="5079044"/>
            <a:ext cx="11737509" cy="369332"/>
          </a:xfrm>
          <a:prstGeom prst="rect">
            <a:avLst/>
          </a:prstGeom>
        </p:spPr>
        <p:txBody>
          <a:bodyPr wrap="none">
            <a:spAutoFit/>
          </a:bodyPr>
          <a:lstStyle/>
          <a:p>
            <a:r>
              <a:rPr lang="zh-CN" altLang="en-US" b="1" dirty="0">
                <a:solidFill>
                  <a:srgbClr val="24292E"/>
                </a:solidFill>
                <a:latin typeface="-apple-system"/>
              </a:rPr>
              <a:t>极致弹性扩展：</a:t>
            </a:r>
            <a:r>
              <a:rPr lang="zh-CN" altLang="en-US" dirty="0"/>
              <a:t>用户无需受困于资源扩展难题，系统会自动扩展计算、存储、网络等资源，最大程度地节省成本。</a:t>
            </a:r>
          </a:p>
        </p:txBody>
      </p:sp>
      <p:sp>
        <p:nvSpPr>
          <p:cNvPr id="14" name="矩形 13">
            <a:extLst>
              <a:ext uri="{FF2B5EF4-FFF2-40B4-BE49-F238E27FC236}">
                <a16:creationId xmlns:a16="http://schemas.microsoft.com/office/drawing/2014/main" id="{133BF1F9-1568-46B9-8AF6-A9CE206EF961}"/>
              </a:ext>
            </a:extLst>
          </p:cNvPr>
          <p:cNvSpPr/>
          <p:nvPr/>
        </p:nvSpPr>
        <p:spPr>
          <a:xfrm>
            <a:off x="384691" y="5731926"/>
            <a:ext cx="10892909" cy="646331"/>
          </a:xfrm>
          <a:prstGeom prst="rect">
            <a:avLst/>
          </a:prstGeom>
        </p:spPr>
        <p:txBody>
          <a:bodyPr wrap="square">
            <a:spAutoFit/>
          </a:bodyPr>
          <a:lstStyle/>
          <a:p>
            <a:r>
              <a:rPr lang="zh-CN" altLang="en-US" b="1" dirty="0">
                <a:solidFill>
                  <a:srgbClr val="24292E"/>
                </a:solidFill>
                <a:latin typeface="-apple-system"/>
              </a:rPr>
              <a:t>多种计算模型：</a:t>
            </a:r>
            <a:r>
              <a:rPr lang="zh-CN" altLang="en-US" dirty="0"/>
              <a:t>支持</a:t>
            </a:r>
            <a:r>
              <a:rPr lang="en-US" altLang="zh-CN" dirty="0"/>
              <a:t>SQL</a:t>
            </a:r>
            <a:r>
              <a:rPr lang="zh-CN" altLang="en-US" dirty="0"/>
              <a:t>、</a:t>
            </a:r>
            <a:r>
              <a:rPr lang="en-US" altLang="zh-CN" dirty="0"/>
              <a:t>MapReduce</a:t>
            </a:r>
            <a:r>
              <a:rPr lang="zh-CN" altLang="en-US" dirty="0"/>
              <a:t>、</a:t>
            </a:r>
            <a:r>
              <a:rPr lang="en-US" altLang="zh-CN" dirty="0"/>
              <a:t>UDF</a:t>
            </a:r>
            <a:r>
              <a:rPr lang="zh-CN" altLang="en-US" dirty="0"/>
              <a:t>（</a:t>
            </a:r>
            <a:r>
              <a:rPr lang="en-US" altLang="zh-CN" dirty="0"/>
              <a:t>Java/Python</a:t>
            </a:r>
            <a:r>
              <a:rPr lang="zh-CN" altLang="en-US" dirty="0"/>
              <a:t>）、</a:t>
            </a:r>
            <a:r>
              <a:rPr lang="en-US" altLang="zh-CN" dirty="0"/>
              <a:t>Graph</a:t>
            </a:r>
            <a:r>
              <a:rPr lang="zh-CN" altLang="en-US" dirty="0"/>
              <a:t>、基于</a:t>
            </a:r>
            <a:r>
              <a:rPr lang="en-US" altLang="zh-CN" dirty="0"/>
              <a:t>DAG</a:t>
            </a:r>
            <a:r>
              <a:rPr lang="zh-CN" altLang="en-US" dirty="0"/>
              <a:t>的处理、交互式、内存计算、</a:t>
            </a:r>
            <a:r>
              <a:rPr lang="en-US" altLang="zh-CN" dirty="0"/>
              <a:t>	             </a:t>
            </a:r>
            <a:r>
              <a:rPr lang="zh-CN" altLang="en-US" dirty="0"/>
              <a:t>机器学习等计算类型及</a:t>
            </a:r>
            <a:r>
              <a:rPr lang="en-US" altLang="zh-CN" dirty="0"/>
              <a:t>MPI</a:t>
            </a:r>
            <a:r>
              <a:rPr lang="zh-CN" altLang="en-US" dirty="0"/>
              <a:t>迭代类算法。</a:t>
            </a:r>
          </a:p>
        </p:txBody>
      </p:sp>
    </p:spTree>
    <p:extLst>
      <p:ext uri="{BB962C8B-B14F-4D97-AF65-F5344CB8AC3E}">
        <p14:creationId xmlns:p14="http://schemas.microsoft.com/office/powerpoint/2010/main" val="122029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0">
            <a:extLst>
              <a:ext uri="{FF2B5EF4-FFF2-40B4-BE49-F238E27FC236}">
                <a16:creationId xmlns:a16="http://schemas.microsoft.com/office/drawing/2014/main" id="{29DEFBEB-6AB8-4CBD-8AC3-EA83D2B98983}"/>
              </a:ext>
            </a:extLst>
          </p:cNvPr>
          <p:cNvSpPr txBox="1"/>
          <p:nvPr/>
        </p:nvSpPr>
        <p:spPr>
          <a:xfrm>
            <a:off x="4655340" y="11397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26" name="文本框 47">
            <a:extLst>
              <a:ext uri="{FF2B5EF4-FFF2-40B4-BE49-F238E27FC236}">
                <a16:creationId xmlns:a16="http://schemas.microsoft.com/office/drawing/2014/main" id="{EDD83FAC-B16D-4E23-9599-C7CDCD506830}"/>
              </a:ext>
            </a:extLst>
          </p:cNvPr>
          <p:cNvSpPr>
            <a:spLocks noChangeArrowheads="1"/>
          </p:cNvSpPr>
          <p:nvPr/>
        </p:nvSpPr>
        <p:spPr bwMode="auto">
          <a:xfrm>
            <a:off x="592870" y="1271365"/>
            <a:ext cx="4294937"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大数据技术在软件产品中应用</a:t>
            </a:r>
          </a:p>
        </p:txBody>
      </p:sp>
      <p:sp>
        <p:nvSpPr>
          <p:cNvPr id="2" name="矩形 1">
            <a:extLst>
              <a:ext uri="{FF2B5EF4-FFF2-40B4-BE49-F238E27FC236}">
                <a16:creationId xmlns:a16="http://schemas.microsoft.com/office/drawing/2014/main" id="{93ABE2EF-D1CE-4035-9CFF-DB00F8F763B5}"/>
              </a:ext>
            </a:extLst>
          </p:cNvPr>
          <p:cNvSpPr/>
          <p:nvPr/>
        </p:nvSpPr>
        <p:spPr>
          <a:xfrm>
            <a:off x="670560" y="1813750"/>
            <a:ext cx="11406642" cy="4801314"/>
          </a:xfrm>
          <a:prstGeom prst="rect">
            <a:avLst/>
          </a:prstGeom>
        </p:spPr>
        <p:txBody>
          <a:bodyPr wrap="square">
            <a:spAutoFit/>
          </a:bodyPr>
          <a:lstStyle/>
          <a:p>
            <a:r>
              <a:rPr lang="zh-CN" altLang="en-US" b="1" dirty="0"/>
              <a:t>计算及分析任务</a:t>
            </a:r>
            <a:br>
              <a:rPr lang="zh-CN" altLang="en-US" dirty="0"/>
            </a:br>
            <a:r>
              <a:rPr lang="en-US" altLang="zh-CN" dirty="0" err="1"/>
              <a:t>MaxCompute</a:t>
            </a:r>
            <a:r>
              <a:rPr lang="zh-CN" altLang="en-US" dirty="0"/>
              <a:t>支持多种计算模型，详情如下：</a:t>
            </a:r>
            <a:br>
              <a:rPr lang="zh-CN" altLang="en-US" dirty="0"/>
            </a:br>
            <a:r>
              <a:rPr lang="en-US" altLang="zh-CN" dirty="0"/>
              <a:t>(1)SQL</a:t>
            </a:r>
            <a:r>
              <a:rPr lang="zh-CN" altLang="en-US" dirty="0"/>
              <a:t>：</a:t>
            </a:r>
            <a:r>
              <a:rPr lang="en-US" altLang="zh-CN" dirty="0" err="1"/>
              <a:t>MaxCompute</a:t>
            </a:r>
            <a:r>
              <a:rPr lang="zh-CN" altLang="en-US" dirty="0"/>
              <a:t>以表的形式存储数据，支持多种数据类型，并对外提供</a:t>
            </a:r>
            <a:r>
              <a:rPr lang="en-US" altLang="zh-CN" dirty="0"/>
              <a:t>SQL</a:t>
            </a:r>
            <a:r>
              <a:rPr lang="zh-CN" altLang="en-US" dirty="0"/>
              <a:t>查询功能。</a:t>
            </a:r>
            <a:endParaRPr lang="en-US" altLang="zh-CN" dirty="0"/>
          </a:p>
          <a:p>
            <a:br>
              <a:rPr lang="zh-CN" altLang="en-US" dirty="0"/>
            </a:br>
            <a:r>
              <a:rPr lang="en-US" altLang="zh-CN" dirty="0"/>
              <a:t>(2)UDF</a:t>
            </a:r>
            <a:r>
              <a:rPr lang="zh-CN" altLang="en-US" dirty="0"/>
              <a:t>：即用户自定义函数。</a:t>
            </a:r>
            <a:r>
              <a:rPr lang="en-US" altLang="zh-CN" dirty="0" err="1"/>
              <a:t>MaxCompute</a:t>
            </a:r>
            <a:r>
              <a:rPr lang="zh-CN" altLang="en-US" dirty="0"/>
              <a:t>提供了很多内建函数来满足计算需求，同时还可以通过创建自定义函数来满足不同的计算需求。</a:t>
            </a:r>
            <a:br>
              <a:rPr lang="zh-CN" altLang="en-US" dirty="0"/>
            </a:br>
            <a:br>
              <a:rPr lang="zh-CN" altLang="en-US" dirty="0"/>
            </a:br>
            <a:r>
              <a:rPr lang="en-US" altLang="zh-CN" dirty="0"/>
              <a:t>(3)MapReduce</a:t>
            </a:r>
            <a:r>
              <a:rPr lang="zh-CN" altLang="en-US" dirty="0"/>
              <a:t>：</a:t>
            </a:r>
            <a:r>
              <a:rPr lang="en-US" altLang="zh-CN" dirty="0" err="1"/>
              <a:t>MaxCompute</a:t>
            </a:r>
            <a:r>
              <a:rPr lang="en-US" altLang="zh-CN" dirty="0"/>
              <a:t> MapReduce</a:t>
            </a:r>
            <a:r>
              <a:rPr lang="zh-CN" altLang="en-US" dirty="0"/>
              <a:t>是</a:t>
            </a:r>
            <a:r>
              <a:rPr lang="en-US" altLang="zh-CN" dirty="0" err="1"/>
              <a:t>MaxCompute</a:t>
            </a:r>
            <a:r>
              <a:rPr lang="zh-CN" altLang="en-US" dirty="0"/>
              <a:t>提供的</a:t>
            </a:r>
            <a:r>
              <a:rPr lang="en-US" altLang="zh-CN" dirty="0"/>
              <a:t>Java MapReduce</a:t>
            </a:r>
            <a:r>
              <a:rPr lang="zh-CN" altLang="en-US" dirty="0"/>
              <a:t>编程模型，它可以简化开发流程，更为高效。</a:t>
            </a:r>
            <a:endParaRPr lang="en-US" altLang="zh-CN" dirty="0"/>
          </a:p>
          <a:p>
            <a:r>
              <a:rPr lang="zh-CN" altLang="en-US" dirty="0"/>
              <a:t> </a:t>
            </a:r>
            <a:endParaRPr lang="en-US" altLang="zh-CN" dirty="0"/>
          </a:p>
          <a:p>
            <a:r>
              <a:rPr lang="en-US" altLang="zh-CN" dirty="0"/>
              <a:t>(4)Graph</a:t>
            </a:r>
            <a:r>
              <a:rPr lang="zh-CN" altLang="en-US" dirty="0"/>
              <a:t>：</a:t>
            </a:r>
            <a:r>
              <a:rPr lang="en-US" altLang="zh-CN" dirty="0" err="1"/>
              <a:t>MaxCompute</a:t>
            </a:r>
            <a:r>
              <a:rPr lang="zh-CN" altLang="en-US" dirty="0"/>
              <a:t>提供的</a:t>
            </a:r>
            <a:r>
              <a:rPr lang="en-US" altLang="zh-CN" dirty="0"/>
              <a:t>Graph</a:t>
            </a:r>
            <a:r>
              <a:rPr lang="zh-CN" altLang="en-US" dirty="0"/>
              <a:t>功能是一套面向迭代的图计算处理框架。 </a:t>
            </a:r>
            <a:endParaRPr lang="en-US" altLang="zh-CN" dirty="0"/>
          </a:p>
          <a:p>
            <a:endParaRPr lang="en-US" altLang="zh-CN" dirty="0"/>
          </a:p>
          <a:p>
            <a:r>
              <a:rPr lang="en-US" altLang="zh-CN" dirty="0"/>
              <a:t>(5)Spark on </a:t>
            </a:r>
            <a:r>
              <a:rPr lang="en-US" altLang="zh-CN" dirty="0" err="1"/>
              <a:t>MaxCompute</a:t>
            </a:r>
            <a:r>
              <a:rPr lang="zh-CN" altLang="en-US" dirty="0"/>
              <a:t>：</a:t>
            </a:r>
            <a:r>
              <a:rPr lang="en-US" altLang="zh-CN" dirty="0"/>
              <a:t>Spark on </a:t>
            </a:r>
            <a:r>
              <a:rPr lang="en-US" altLang="zh-CN" dirty="0" err="1"/>
              <a:t>MaxCompute</a:t>
            </a:r>
            <a:r>
              <a:rPr lang="zh-CN" altLang="en-US" dirty="0"/>
              <a:t>是阿里云开发的大数据分析引擎，提供大数据处理能力。</a:t>
            </a:r>
            <a:endParaRPr lang="en-US" altLang="zh-CN" dirty="0"/>
          </a:p>
          <a:p>
            <a:br>
              <a:rPr lang="zh-CN" altLang="en-US" dirty="0"/>
            </a:br>
            <a:r>
              <a:rPr lang="en-US" altLang="zh-CN" dirty="0"/>
              <a:t>(6)SDK</a:t>
            </a:r>
            <a:r>
              <a:rPr lang="zh-CN" altLang="en-US" dirty="0"/>
              <a:t>：</a:t>
            </a:r>
            <a:r>
              <a:rPr lang="en-US" altLang="zh-CN" dirty="0"/>
              <a:t>SDK</a:t>
            </a:r>
            <a:r>
              <a:rPr lang="zh-CN" altLang="en-US" dirty="0"/>
              <a:t>是</a:t>
            </a:r>
            <a:r>
              <a:rPr lang="en-US" altLang="zh-CN" dirty="0" err="1"/>
              <a:t>MaxCompute</a:t>
            </a:r>
            <a:r>
              <a:rPr lang="zh-CN" altLang="en-US" dirty="0"/>
              <a:t>提供给开发者的工具包，当前支持</a:t>
            </a:r>
            <a:r>
              <a:rPr lang="en-US" altLang="zh-CN" dirty="0"/>
              <a:t>Java SDK</a:t>
            </a:r>
            <a:r>
              <a:rPr lang="zh-CN" altLang="en-US" dirty="0"/>
              <a:t>及</a:t>
            </a:r>
            <a:r>
              <a:rPr lang="en-US" altLang="zh-CN" dirty="0"/>
              <a:t>Python SDK</a:t>
            </a:r>
            <a:r>
              <a:rPr lang="zh-CN" altLang="en-US" dirty="0"/>
              <a:t>。</a:t>
            </a:r>
            <a:endParaRPr lang="en-US" altLang="zh-CN" dirty="0"/>
          </a:p>
          <a:p>
            <a:br>
              <a:rPr lang="zh-CN" altLang="en-US" dirty="0"/>
            </a:br>
            <a:r>
              <a:rPr lang="en-US" altLang="zh-CN" dirty="0"/>
              <a:t>(7)</a:t>
            </a:r>
            <a:r>
              <a:rPr lang="zh-CN" altLang="en-US" dirty="0"/>
              <a:t>安全：</a:t>
            </a:r>
            <a:r>
              <a:rPr lang="en-US" altLang="zh-CN" dirty="0" err="1"/>
              <a:t>MaxCompute</a:t>
            </a:r>
            <a:r>
              <a:rPr lang="zh-CN" altLang="en-US" dirty="0"/>
              <a:t>提供了功能强大的安全服务，为数据安全提供保护。</a:t>
            </a:r>
          </a:p>
        </p:txBody>
      </p:sp>
    </p:spTree>
    <p:extLst>
      <p:ext uri="{BB962C8B-B14F-4D97-AF65-F5344CB8AC3E}">
        <p14:creationId xmlns:p14="http://schemas.microsoft.com/office/powerpoint/2010/main" val="4146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0">
            <a:extLst>
              <a:ext uri="{FF2B5EF4-FFF2-40B4-BE49-F238E27FC236}">
                <a16:creationId xmlns:a16="http://schemas.microsoft.com/office/drawing/2014/main" id="{29DEFBEB-6AB8-4CBD-8AC3-EA83D2B98983}"/>
              </a:ext>
            </a:extLst>
          </p:cNvPr>
          <p:cNvSpPr txBox="1"/>
          <p:nvPr/>
        </p:nvSpPr>
        <p:spPr>
          <a:xfrm>
            <a:off x="4655340" y="11397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26" name="文本框 47">
            <a:extLst>
              <a:ext uri="{FF2B5EF4-FFF2-40B4-BE49-F238E27FC236}">
                <a16:creationId xmlns:a16="http://schemas.microsoft.com/office/drawing/2014/main" id="{EDD83FAC-B16D-4E23-9599-C7CDCD506830}"/>
              </a:ext>
            </a:extLst>
          </p:cNvPr>
          <p:cNvSpPr>
            <a:spLocks noChangeArrowheads="1"/>
          </p:cNvSpPr>
          <p:nvPr/>
        </p:nvSpPr>
        <p:spPr bwMode="auto">
          <a:xfrm>
            <a:off x="592870" y="1271365"/>
            <a:ext cx="4294937"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大数据技术在软件产品中应用</a:t>
            </a:r>
          </a:p>
        </p:txBody>
      </p:sp>
      <p:sp>
        <p:nvSpPr>
          <p:cNvPr id="4" name="矩形 3">
            <a:extLst>
              <a:ext uri="{FF2B5EF4-FFF2-40B4-BE49-F238E27FC236}">
                <a16:creationId xmlns:a16="http://schemas.microsoft.com/office/drawing/2014/main" id="{C42B24F1-EBCB-4518-BD34-3B3ED64B0C3D}"/>
              </a:ext>
            </a:extLst>
          </p:cNvPr>
          <p:cNvSpPr/>
          <p:nvPr/>
        </p:nvSpPr>
        <p:spPr>
          <a:xfrm>
            <a:off x="783771" y="1741940"/>
            <a:ext cx="10406743" cy="369332"/>
          </a:xfrm>
          <a:prstGeom prst="rect">
            <a:avLst/>
          </a:prstGeom>
        </p:spPr>
        <p:txBody>
          <a:bodyPr wrap="square">
            <a:spAutoFit/>
          </a:bodyPr>
          <a:lstStyle/>
          <a:p>
            <a:r>
              <a:rPr lang="en-US" altLang="zh-CN" dirty="0" err="1"/>
              <a:t>MaxCompute</a:t>
            </a:r>
            <a:r>
              <a:rPr lang="zh-CN" altLang="en-US" dirty="0"/>
              <a:t>还具有以下功能：</a:t>
            </a:r>
          </a:p>
        </p:txBody>
      </p:sp>
      <p:sp>
        <p:nvSpPr>
          <p:cNvPr id="2" name="矩形 1">
            <a:extLst>
              <a:ext uri="{FF2B5EF4-FFF2-40B4-BE49-F238E27FC236}">
                <a16:creationId xmlns:a16="http://schemas.microsoft.com/office/drawing/2014/main" id="{93ABE2EF-D1CE-4035-9CFF-DB00F8F763B5}"/>
              </a:ext>
            </a:extLst>
          </p:cNvPr>
          <p:cNvSpPr/>
          <p:nvPr/>
        </p:nvSpPr>
        <p:spPr>
          <a:xfrm>
            <a:off x="783771" y="2318920"/>
            <a:ext cx="9814560" cy="3139321"/>
          </a:xfrm>
          <a:prstGeom prst="rect">
            <a:avLst/>
          </a:prstGeom>
        </p:spPr>
        <p:txBody>
          <a:bodyPr wrap="square">
            <a:spAutoFit/>
          </a:bodyPr>
          <a:lstStyle/>
          <a:p>
            <a:r>
              <a:rPr lang="zh-CN" altLang="en-US" b="1" dirty="0">
                <a:solidFill>
                  <a:srgbClr val="24292E"/>
                </a:solidFill>
                <a:latin typeface="-apple-system"/>
              </a:rPr>
              <a:t>数据通道</a:t>
            </a:r>
            <a:br>
              <a:rPr lang="zh-CN" altLang="en-US" dirty="0"/>
            </a:br>
            <a:r>
              <a:rPr lang="en-US" altLang="zh-CN" dirty="0">
                <a:solidFill>
                  <a:srgbClr val="24292E"/>
                </a:solidFill>
                <a:latin typeface="-apple-system"/>
              </a:rPr>
              <a:t>(1)</a:t>
            </a:r>
            <a:r>
              <a:rPr lang="zh-CN" altLang="en-US" dirty="0">
                <a:solidFill>
                  <a:srgbClr val="24292E"/>
                </a:solidFill>
                <a:latin typeface="-apple-system"/>
              </a:rPr>
              <a:t>批量历史数据通道</a:t>
            </a:r>
            <a:br>
              <a:rPr lang="zh-CN" altLang="en-US" dirty="0"/>
            </a:br>
            <a:r>
              <a:rPr lang="en-US" altLang="zh-CN" dirty="0">
                <a:solidFill>
                  <a:srgbClr val="24292E"/>
                </a:solidFill>
                <a:latin typeface="-apple-system"/>
              </a:rPr>
              <a:t>Tunnel</a:t>
            </a:r>
            <a:r>
              <a:rPr lang="zh-CN" altLang="en-US" dirty="0">
                <a:solidFill>
                  <a:srgbClr val="24292E"/>
                </a:solidFill>
                <a:latin typeface="-apple-system"/>
              </a:rPr>
              <a:t>是</a:t>
            </a:r>
            <a:r>
              <a:rPr lang="en-US" altLang="zh-CN" dirty="0" err="1">
                <a:solidFill>
                  <a:srgbClr val="24292E"/>
                </a:solidFill>
                <a:latin typeface="-apple-system"/>
              </a:rPr>
              <a:t>MaxCompute</a:t>
            </a:r>
            <a:r>
              <a:rPr lang="zh-CN" altLang="en-US" dirty="0">
                <a:solidFill>
                  <a:srgbClr val="24292E"/>
                </a:solidFill>
                <a:latin typeface="-apple-system"/>
              </a:rPr>
              <a:t>提供的数据传输服务，提供高并发的离线数据上传下载服务。支持每天</a:t>
            </a:r>
            <a:r>
              <a:rPr lang="en-US" altLang="zh-CN" dirty="0">
                <a:solidFill>
                  <a:srgbClr val="24292E"/>
                </a:solidFill>
                <a:latin typeface="-apple-system"/>
              </a:rPr>
              <a:t>TB/PB</a:t>
            </a:r>
            <a:r>
              <a:rPr lang="zh-CN" altLang="en-US" dirty="0">
                <a:solidFill>
                  <a:srgbClr val="24292E"/>
                </a:solidFill>
                <a:latin typeface="-apple-system"/>
              </a:rPr>
              <a:t>级别的数据导入导出，特别适合于全量数据或历史数据的批量导入。</a:t>
            </a:r>
            <a:r>
              <a:rPr lang="en-US" altLang="zh-CN" dirty="0">
                <a:solidFill>
                  <a:srgbClr val="24292E"/>
                </a:solidFill>
                <a:latin typeface="-apple-system"/>
              </a:rPr>
              <a:t>Tunnel</a:t>
            </a:r>
            <a:r>
              <a:rPr lang="zh-CN" altLang="en-US" dirty="0">
                <a:solidFill>
                  <a:srgbClr val="24292E"/>
                </a:solidFill>
                <a:latin typeface="-apple-system"/>
              </a:rPr>
              <a:t>提供</a:t>
            </a:r>
            <a:r>
              <a:rPr lang="en-US" altLang="zh-CN" dirty="0">
                <a:solidFill>
                  <a:srgbClr val="24292E"/>
                </a:solidFill>
                <a:latin typeface="-apple-system"/>
              </a:rPr>
              <a:t>Java</a:t>
            </a:r>
            <a:r>
              <a:rPr lang="zh-CN" altLang="en-US" dirty="0">
                <a:solidFill>
                  <a:srgbClr val="24292E"/>
                </a:solidFill>
                <a:latin typeface="-apple-system"/>
              </a:rPr>
              <a:t>编程接口，并且在</a:t>
            </a:r>
            <a:r>
              <a:rPr lang="en-US" altLang="zh-CN" dirty="0" err="1">
                <a:solidFill>
                  <a:srgbClr val="24292E"/>
                </a:solidFill>
                <a:latin typeface="-apple-system"/>
              </a:rPr>
              <a:t>MaxCompute</a:t>
            </a:r>
            <a:r>
              <a:rPr lang="zh-CN" altLang="en-US" dirty="0">
                <a:solidFill>
                  <a:srgbClr val="24292E"/>
                </a:solidFill>
                <a:latin typeface="-apple-system"/>
              </a:rPr>
              <a:t>的客户端工具中，提供对应的命令实现本地文件与服务数据的互通。</a:t>
            </a:r>
            <a:endParaRPr lang="en-US" altLang="zh-CN" dirty="0">
              <a:solidFill>
                <a:srgbClr val="24292E"/>
              </a:solidFill>
              <a:latin typeface="-apple-system"/>
            </a:endParaRPr>
          </a:p>
          <a:p>
            <a:br>
              <a:rPr lang="zh-CN" altLang="en-US" dirty="0"/>
            </a:br>
            <a:r>
              <a:rPr lang="en-US" altLang="zh-CN" dirty="0">
                <a:solidFill>
                  <a:srgbClr val="24292E"/>
                </a:solidFill>
                <a:latin typeface="-apple-system"/>
              </a:rPr>
              <a:t>(2)</a:t>
            </a:r>
            <a:r>
              <a:rPr lang="zh-CN" altLang="en-US" dirty="0">
                <a:solidFill>
                  <a:srgbClr val="24292E"/>
                </a:solidFill>
                <a:latin typeface="-apple-system"/>
              </a:rPr>
              <a:t>实时增量数据通道</a:t>
            </a:r>
            <a:br>
              <a:rPr lang="zh-CN" altLang="en-US" dirty="0"/>
            </a:br>
            <a:r>
              <a:rPr lang="zh-CN" altLang="en-US" dirty="0">
                <a:solidFill>
                  <a:srgbClr val="24292E"/>
                </a:solidFill>
                <a:latin typeface="-apple-system"/>
              </a:rPr>
              <a:t>针对实时数据上传的场景，</a:t>
            </a:r>
            <a:r>
              <a:rPr lang="en-US" altLang="zh-CN" dirty="0" err="1">
                <a:solidFill>
                  <a:srgbClr val="24292E"/>
                </a:solidFill>
                <a:latin typeface="-apple-system"/>
              </a:rPr>
              <a:t>MaxCompute</a:t>
            </a:r>
            <a:r>
              <a:rPr lang="zh-CN" altLang="en-US" dirty="0">
                <a:solidFill>
                  <a:srgbClr val="24292E"/>
                </a:solidFill>
                <a:latin typeface="-apple-system"/>
              </a:rPr>
              <a:t>提供了延迟低、使用方便的</a:t>
            </a:r>
            <a:r>
              <a:rPr lang="en-US" altLang="zh-CN" dirty="0" err="1">
                <a:solidFill>
                  <a:srgbClr val="24292E"/>
                </a:solidFill>
                <a:latin typeface="-apple-system"/>
              </a:rPr>
              <a:t>DataHub</a:t>
            </a:r>
            <a:r>
              <a:rPr lang="zh-CN" altLang="en-US" dirty="0">
                <a:solidFill>
                  <a:srgbClr val="24292E"/>
                </a:solidFill>
                <a:latin typeface="-apple-system"/>
              </a:rPr>
              <a:t>服务，特别适用于增量数据的导入。</a:t>
            </a:r>
            <a:r>
              <a:rPr lang="en-US" altLang="zh-CN" dirty="0" err="1">
                <a:solidFill>
                  <a:srgbClr val="24292E"/>
                </a:solidFill>
                <a:latin typeface="-apple-system"/>
              </a:rPr>
              <a:t>DataHub</a:t>
            </a:r>
            <a:r>
              <a:rPr lang="zh-CN" altLang="en-US" dirty="0">
                <a:solidFill>
                  <a:srgbClr val="24292E"/>
                </a:solidFill>
                <a:latin typeface="-apple-system"/>
              </a:rPr>
              <a:t>还支持多种数据传输插件，例如</a:t>
            </a:r>
            <a:r>
              <a:rPr lang="en-US" altLang="zh-CN" dirty="0">
                <a:solidFill>
                  <a:srgbClr val="24292E"/>
                </a:solidFill>
                <a:latin typeface="-apple-system"/>
              </a:rPr>
              <a:t>Logstash</a:t>
            </a:r>
            <a:r>
              <a:rPr lang="zh-CN" altLang="en-US" dirty="0">
                <a:solidFill>
                  <a:srgbClr val="24292E"/>
                </a:solidFill>
                <a:latin typeface="-apple-system"/>
              </a:rPr>
              <a:t>、</a:t>
            </a:r>
            <a:r>
              <a:rPr lang="en-US" altLang="zh-CN" dirty="0">
                <a:solidFill>
                  <a:srgbClr val="24292E"/>
                </a:solidFill>
                <a:latin typeface="-apple-system"/>
              </a:rPr>
              <a:t>Flume</a:t>
            </a:r>
            <a:r>
              <a:rPr lang="zh-CN" altLang="en-US" dirty="0">
                <a:solidFill>
                  <a:srgbClr val="24292E"/>
                </a:solidFill>
                <a:latin typeface="-apple-system"/>
              </a:rPr>
              <a:t>、</a:t>
            </a:r>
            <a:r>
              <a:rPr lang="en-US" altLang="zh-CN" dirty="0" err="1">
                <a:solidFill>
                  <a:srgbClr val="24292E"/>
                </a:solidFill>
                <a:latin typeface="-apple-system"/>
              </a:rPr>
              <a:t>Fluentd</a:t>
            </a:r>
            <a:r>
              <a:rPr lang="zh-CN" altLang="en-US" dirty="0">
                <a:solidFill>
                  <a:srgbClr val="24292E"/>
                </a:solidFill>
                <a:latin typeface="-apple-system"/>
              </a:rPr>
              <a:t>、</a:t>
            </a:r>
            <a:r>
              <a:rPr lang="en-US" altLang="zh-CN" dirty="0">
                <a:solidFill>
                  <a:srgbClr val="24292E"/>
                </a:solidFill>
                <a:latin typeface="-apple-system"/>
              </a:rPr>
              <a:t>Sqoop</a:t>
            </a:r>
            <a:r>
              <a:rPr lang="zh-CN" altLang="en-US" dirty="0">
                <a:solidFill>
                  <a:srgbClr val="24292E"/>
                </a:solidFill>
                <a:latin typeface="-apple-system"/>
              </a:rPr>
              <a:t>等，同时支持日志服务</a:t>
            </a:r>
            <a:r>
              <a:rPr lang="en-US" altLang="zh-CN" dirty="0">
                <a:solidFill>
                  <a:srgbClr val="24292E"/>
                </a:solidFill>
                <a:latin typeface="-apple-system"/>
              </a:rPr>
              <a:t>Log Service</a:t>
            </a:r>
            <a:r>
              <a:rPr lang="zh-CN" altLang="en-US" dirty="0">
                <a:solidFill>
                  <a:srgbClr val="24292E"/>
                </a:solidFill>
                <a:latin typeface="-apple-system"/>
              </a:rPr>
              <a:t>中的投递日志到</a:t>
            </a:r>
            <a:r>
              <a:rPr lang="en-US" altLang="zh-CN" dirty="0" err="1">
                <a:solidFill>
                  <a:srgbClr val="24292E"/>
                </a:solidFill>
                <a:latin typeface="-apple-system"/>
              </a:rPr>
              <a:t>MaxCompute</a:t>
            </a:r>
            <a:r>
              <a:rPr lang="zh-CN" altLang="en-US" dirty="0">
                <a:solidFill>
                  <a:srgbClr val="24292E"/>
                </a:solidFill>
                <a:latin typeface="-apple-system"/>
              </a:rPr>
              <a:t>，进而使用</a:t>
            </a:r>
            <a:r>
              <a:rPr lang="en-US" altLang="zh-CN" dirty="0" err="1">
                <a:solidFill>
                  <a:srgbClr val="24292E"/>
                </a:solidFill>
                <a:latin typeface="-apple-system"/>
              </a:rPr>
              <a:t>DataWorks</a:t>
            </a:r>
            <a:r>
              <a:rPr lang="zh-CN" altLang="en-US" dirty="0">
                <a:solidFill>
                  <a:srgbClr val="24292E"/>
                </a:solidFill>
                <a:latin typeface="-apple-system"/>
              </a:rPr>
              <a:t>进行日志分析和挖掘。</a:t>
            </a:r>
            <a:endParaRPr lang="zh-CN" altLang="en-US" dirty="0"/>
          </a:p>
        </p:txBody>
      </p:sp>
    </p:spTree>
    <p:extLst>
      <p:ext uri="{BB962C8B-B14F-4D97-AF65-F5344CB8AC3E}">
        <p14:creationId xmlns:p14="http://schemas.microsoft.com/office/powerpoint/2010/main" val="235625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0">
            <a:extLst>
              <a:ext uri="{FF2B5EF4-FFF2-40B4-BE49-F238E27FC236}">
                <a16:creationId xmlns:a16="http://schemas.microsoft.com/office/drawing/2014/main" id="{29DEFBEB-6AB8-4CBD-8AC3-EA83D2B98983}"/>
              </a:ext>
            </a:extLst>
          </p:cNvPr>
          <p:cNvSpPr txBox="1"/>
          <p:nvPr/>
        </p:nvSpPr>
        <p:spPr>
          <a:xfrm>
            <a:off x="4655340" y="11397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26" name="文本框 47">
            <a:extLst>
              <a:ext uri="{FF2B5EF4-FFF2-40B4-BE49-F238E27FC236}">
                <a16:creationId xmlns:a16="http://schemas.microsoft.com/office/drawing/2014/main" id="{EDD83FAC-B16D-4E23-9599-C7CDCD506830}"/>
              </a:ext>
            </a:extLst>
          </p:cNvPr>
          <p:cNvSpPr>
            <a:spLocks noChangeArrowheads="1"/>
          </p:cNvSpPr>
          <p:nvPr/>
        </p:nvSpPr>
        <p:spPr bwMode="auto">
          <a:xfrm>
            <a:off x="677657" y="1279102"/>
            <a:ext cx="4294937"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大数据技术的应用开发框架</a:t>
            </a:r>
          </a:p>
        </p:txBody>
      </p:sp>
      <p:sp>
        <p:nvSpPr>
          <p:cNvPr id="4" name="矩形 3">
            <a:extLst>
              <a:ext uri="{FF2B5EF4-FFF2-40B4-BE49-F238E27FC236}">
                <a16:creationId xmlns:a16="http://schemas.microsoft.com/office/drawing/2014/main" id="{236E2D12-D7D7-4D06-9F24-253F1F5F23CF}"/>
              </a:ext>
            </a:extLst>
          </p:cNvPr>
          <p:cNvSpPr/>
          <p:nvPr/>
        </p:nvSpPr>
        <p:spPr>
          <a:xfrm>
            <a:off x="677657" y="1926495"/>
            <a:ext cx="4442983" cy="2862322"/>
          </a:xfrm>
          <a:prstGeom prst="rect">
            <a:avLst/>
          </a:prstGeom>
        </p:spPr>
        <p:txBody>
          <a:bodyPr wrap="square">
            <a:spAutoFit/>
          </a:bodyPr>
          <a:lstStyle/>
          <a:p>
            <a:r>
              <a:rPr lang="zh-CN" altLang="en-US" dirty="0">
                <a:solidFill>
                  <a:srgbClr val="24292E"/>
                </a:solidFill>
                <a:latin typeface="-apple-system"/>
              </a:rPr>
              <a:t>阿里云是</a:t>
            </a:r>
            <a:r>
              <a:rPr lang="en-US" altLang="zh-CN" dirty="0">
                <a:solidFill>
                  <a:srgbClr val="24292E"/>
                </a:solidFill>
                <a:latin typeface="-apple-system"/>
              </a:rPr>
              <a:t>2009</a:t>
            </a:r>
            <a:r>
              <a:rPr lang="zh-CN" altLang="en-US" dirty="0">
                <a:solidFill>
                  <a:srgbClr val="24292E"/>
                </a:solidFill>
                <a:latin typeface="-apple-system"/>
              </a:rPr>
              <a:t>年成立的，当时的愿景是要做运算和分享数据的第一平台。</a:t>
            </a:r>
            <a:r>
              <a:rPr lang="en-US" altLang="zh-CN" dirty="0">
                <a:solidFill>
                  <a:srgbClr val="24292E"/>
                </a:solidFill>
                <a:latin typeface="-apple-system"/>
              </a:rPr>
              <a:t>2010</a:t>
            </a:r>
            <a:r>
              <a:rPr lang="zh-CN" altLang="en-US" dirty="0">
                <a:solidFill>
                  <a:srgbClr val="24292E"/>
                </a:solidFill>
                <a:latin typeface="-apple-system"/>
              </a:rPr>
              <a:t>年，自主研发的</a:t>
            </a:r>
            <a:r>
              <a:rPr lang="en-US" altLang="zh-CN" dirty="0" err="1">
                <a:solidFill>
                  <a:srgbClr val="24292E"/>
                </a:solidFill>
                <a:latin typeface="-apple-system"/>
              </a:rPr>
              <a:t>MaxCompute</a:t>
            </a:r>
            <a:r>
              <a:rPr lang="zh-CN" altLang="en-US" dirty="0">
                <a:solidFill>
                  <a:srgbClr val="24292E"/>
                </a:solidFill>
                <a:latin typeface="-apple-system"/>
              </a:rPr>
              <a:t>作为数据仓库平台正式上线。</a:t>
            </a:r>
            <a:r>
              <a:rPr lang="en-US" altLang="zh-CN" dirty="0">
                <a:solidFill>
                  <a:srgbClr val="24292E"/>
                </a:solidFill>
                <a:latin typeface="-apple-system"/>
              </a:rPr>
              <a:t>2012</a:t>
            </a:r>
            <a:r>
              <a:rPr lang="zh-CN" altLang="en-US" dirty="0">
                <a:solidFill>
                  <a:srgbClr val="24292E"/>
                </a:solidFill>
                <a:latin typeface="-apple-system"/>
              </a:rPr>
              <a:t>年，开始搭建集团统一的数据平台，提供统一的数据存储、计算、分享。</a:t>
            </a:r>
            <a:r>
              <a:rPr lang="en-US" altLang="zh-CN" dirty="0">
                <a:solidFill>
                  <a:srgbClr val="24292E"/>
                </a:solidFill>
                <a:latin typeface="-apple-system"/>
              </a:rPr>
              <a:t>2013</a:t>
            </a:r>
            <a:r>
              <a:rPr lang="zh-CN" altLang="en-US" dirty="0">
                <a:solidFill>
                  <a:srgbClr val="24292E"/>
                </a:solidFill>
                <a:latin typeface="-apple-system"/>
              </a:rPr>
              <a:t>年，整个数据的规模指数级的增长，推出了具备</a:t>
            </a:r>
            <a:r>
              <a:rPr lang="en-US" altLang="zh-CN" dirty="0">
                <a:solidFill>
                  <a:srgbClr val="24292E"/>
                </a:solidFill>
                <a:latin typeface="-apple-system"/>
              </a:rPr>
              <a:t>5k</a:t>
            </a:r>
            <a:r>
              <a:rPr lang="zh-CN" altLang="en-US" dirty="0">
                <a:solidFill>
                  <a:srgbClr val="24292E"/>
                </a:solidFill>
                <a:latin typeface="-apple-system"/>
              </a:rPr>
              <a:t>集群能力的飞天平台。</a:t>
            </a:r>
            <a:r>
              <a:rPr lang="en-US" altLang="zh-CN" dirty="0">
                <a:solidFill>
                  <a:srgbClr val="24292E"/>
                </a:solidFill>
                <a:latin typeface="-apple-system"/>
              </a:rPr>
              <a:t>2014-2015</a:t>
            </a:r>
            <a:r>
              <a:rPr lang="zh-CN" altLang="en-US" dirty="0">
                <a:solidFill>
                  <a:srgbClr val="24292E"/>
                </a:solidFill>
                <a:latin typeface="-apple-system"/>
              </a:rPr>
              <a:t>年，“双十一”交易过程中，逐渐成为了共享仓库的数据平台。</a:t>
            </a:r>
            <a:r>
              <a:rPr lang="en-US" altLang="zh-CN" dirty="0">
                <a:solidFill>
                  <a:srgbClr val="24292E"/>
                </a:solidFill>
                <a:latin typeface="-apple-system"/>
              </a:rPr>
              <a:t>2016</a:t>
            </a:r>
            <a:r>
              <a:rPr lang="zh-CN" altLang="en-US" dirty="0">
                <a:solidFill>
                  <a:srgbClr val="24292E"/>
                </a:solidFill>
                <a:latin typeface="-apple-system"/>
              </a:rPr>
              <a:t>年，推出了</a:t>
            </a:r>
            <a:r>
              <a:rPr lang="en-US" altLang="zh-CN" dirty="0" err="1">
                <a:solidFill>
                  <a:srgbClr val="24292E"/>
                </a:solidFill>
                <a:latin typeface="-apple-system"/>
              </a:rPr>
              <a:t>MaxCompute</a:t>
            </a:r>
            <a:r>
              <a:rPr lang="en-US" altLang="zh-CN" dirty="0">
                <a:solidFill>
                  <a:srgbClr val="24292E"/>
                </a:solidFill>
                <a:latin typeface="-apple-system"/>
              </a:rPr>
              <a:t> 2.0</a:t>
            </a:r>
            <a:r>
              <a:rPr lang="zh-CN" altLang="en-US" dirty="0">
                <a:solidFill>
                  <a:srgbClr val="24292E"/>
                </a:solidFill>
                <a:latin typeface="-apple-system"/>
              </a:rPr>
              <a:t>，带来了新的特性。</a:t>
            </a:r>
            <a:endParaRPr lang="zh-CN" altLang="en-US" dirty="0"/>
          </a:p>
        </p:txBody>
      </p:sp>
      <p:pic>
        <p:nvPicPr>
          <p:cNvPr id="12" name="图片 11">
            <a:extLst>
              <a:ext uri="{FF2B5EF4-FFF2-40B4-BE49-F238E27FC236}">
                <a16:creationId xmlns:a16="http://schemas.microsoft.com/office/drawing/2014/main" id="{DAEE3FFB-7B7E-4785-9CC4-A9B018E926AB}"/>
              </a:ext>
            </a:extLst>
          </p:cNvPr>
          <p:cNvPicPr>
            <a:picLocks noChangeAspect="1"/>
          </p:cNvPicPr>
          <p:nvPr/>
        </p:nvPicPr>
        <p:blipFill>
          <a:blip r:embed="rId3"/>
          <a:stretch>
            <a:fillRect/>
          </a:stretch>
        </p:blipFill>
        <p:spPr>
          <a:xfrm>
            <a:off x="6503420" y="2119406"/>
            <a:ext cx="3886200" cy="2476500"/>
          </a:xfrm>
          <a:prstGeom prst="rect">
            <a:avLst/>
          </a:prstGeom>
        </p:spPr>
      </p:pic>
    </p:spTree>
    <p:extLst>
      <p:ext uri="{BB962C8B-B14F-4D97-AF65-F5344CB8AC3E}">
        <p14:creationId xmlns:p14="http://schemas.microsoft.com/office/powerpoint/2010/main" val="351413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0">
            <a:extLst>
              <a:ext uri="{FF2B5EF4-FFF2-40B4-BE49-F238E27FC236}">
                <a16:creationId xmlns:a16="http://schemas.microsoft.com/office/drawing/2014/main" id="{29DEFBEB-6AB8-4CBD-8AC3-EA83D2B98983}"/>
              </a:ext>
            </a:extLst>
          </p:cNvPr>
          <p:cNvSpPr txBox="1"/>
          <p:nvPr/>
        </p:nvSpPr>
        <p:spPr>
          <a:xfrm>
            <a:off x="4655340" y="11397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26" name="文本框 47">
            <a:extLst>
              <a:ext uri="{FF2B5EF4-FFF2-40B4-BE49-F238E27FC236}">
                <a16:creationId xmlns:a16="http://schemas.microsoft.com/office/drawing/2014/main" id="{EDD83FAC-B16D-4E23-9599-C7CDCD506830}"/>
              </a:ext>
            </a:extLst>
          </p:cNvPr>
          <p:cNvSpPr>
            <a:spLocks noChangeArrowheads="1"/>
          </p:cNvSpPr>
          <p:nvPr/>
        </p:nvSpPr>
        <p:spPr bwMode="auto">
          <a:xfrm>
            <a:off x="677657" y="1279102"/>
            <a:ext cx="4294937"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大数据技术的应用开发框架</a:t>
            </a:r>
          </a:p>
        </p:txBody>
      </p:sp>
      <p:sp>
        <p:nvSpPr>
          <p:cNvPr id="4" name="矩形 3">
            <a:extLst>
              <a:ext uri="{FF2B5EF4-FFF2-40B4-BE49-F238E27FC236}">
                <a16:creationId xmlns:a16="http://schemas.microsoft.com/office/drawing/2014/main" id="{236E2D12-D7D7-4D06-9F24-253F1F5F23CF}"/>
              </a:ext>
            </a:extLst>
          </p:cNvPr>
          <p:cNvSpPr/>
          <p:nvPr/>
        </p:nvSpPr>
        <p:spPr>
          <a:xfrm>
            <a:off x="677657" y="1926495"/>
            <a:ext cx="4442983" cy="3139321"/>
          </a:xfrm>
          <a:prstGeom prst="rect">
            <a:avLst/>
          </a:prstGeom>
        </p:spPr>
        <p:txBody>
          <a:bodyPr wrap="square">
            <a:spAutoFit/>
          </a:bodyPr>
          <a:lstStyle/>
          <a:p>
            <a:r>
              <a:rPr lang="en-US" altLang="zh-CN" dirty="0" err="1"/>
              <a:t>MaxCompute</a:t>
            </a:r>
            <a:r>
              <a:rPr lang="zh-CN" altLang="en-US" dirty="0"/>
              <a:t>的技术架构，最下面一层是物理机器，</a:t>
            </a:r>
            <a:r>
              <a:rPr lang="en-US" altLang="zh-CN" dirty="0" err="1"/>
              <a:t>MaxCompute</a:t>
            </a:r>
            <a:r>
              <a:rPr lang="zh-CN" altLang="en-US" dirty="0"/>
              <a:t>有自己的物理集群，在集群之上有非常重要的能力：它把一个集群组织成了</a:t>
            </a:r>
            <a:r>
              <a:rPr lang="en-US" altLang="zh-CN" dirty="0"/>
              <a:t>1</a:t>
            </a:r>
            <a:r>
              <a:rPr lang="zh-CN" altLang="en-US" dirty="0"/>
              <a:t>万台计算机，</a:t>
            </a:r>
            <a:r>
              <a:rPr lang="en-US" altLang="zh-CN" dirty="0" err="1"/>
              <a:t>MaxCompute</a:t>
            </a:r>
            <a:r>
              <a:rPr lang="en-US" altLang="zh-CN" dirty="0"/>
              <a:t> 2.0</a:t>
            </a:r>
            <a:r>
              <a:rPr lang="zh-CN" altLang="en-US" dirty="0"/>
              <a:t>很大的特性是集群能力得到了扩展，从</a:t>
            </a:r>
            <a:r>
              <a:rPr lang="en-US" altLang="zh-CN" dirty="0"/>
              <a:t>5</a:t>
            </a:r>
            <a:r>
              <a:rPr lang="zh-CN" altLang="en-US" dirty="0"/>
              <a:t>千变成了</a:t>
            </a:r>
            <a:r>
              <a:rPr lang="en-US" altLang="zh-CN" dirty="0"/>
              <a:t>1</a:t>
            </a:r>
            <a:r>
              <a:rPr lang="zh-CN" altLang="en-US" dirty="0"/>
              <a:t>万。黑色部分是飞天操作系统，提供整个分布式系统任务协同、资源管理、集群调度等功能，为上层云产品提供统一的操作系统服务。其上是</a:t>
            </a:r>
            <a:r>
              <a:rPr lang="en-US" altLang="zh-CN" dirty="0" err="1"/>
              <a:t>MaxCompute</a:t>
            </a:r>
            <a:r>
              <a:rPr lang="zh-CN" altLang="en-US" dirty="0"/>
              <a:t>统一的计算引擎，支持</a:t>
            </a:r>
            <a:r>
              <a:rPr lang="en-US" altLang="zh-CN" dirty="0"/>
              <a:t>SQL</a:t>
            </a:r>
            <a:r>
              <a:rPr lang="zh-CN" altLang="en-US" dirty="0"/>
              <a:t>、</a:t>
            </a:r>
            <a:r>
              <a:rPr lang="en-US" altLang="zh-CN" dirty="0"/>
              <a:t>MR</a:t>
            </a:r>
            <a:r>
              <a:rPr lang="zh-CN" altLang="en-US" dirty="0"/>
              <a:t>、迭代计算、图计算、流计算。</a:t>
            </a:r>
          </a:p>
        </p:txBody>
      </p:sp>
      <p:pic>
        <p:nvPicPr>
          <p:cNvPr id="2" name="图片 1">
            <a:extLst>
              <a:ext uri="{FF2B5EF4-FFF2-40B4-BE49-F238E27FC236}">
                <a16:creationId xmlns:a16="http://schemas.microsoft.com/office/drawing/2014/main" id="{DDCDDDC7-7E97-4614-B880-6F62DF4C3386}"/>
              </a:ext>
            </a:extLst>
          </p:cNvPr>
          <p:cNvPicPr>
            <a:picLocks noChangeAspect="1"/>
          </p:cNvPicPr>
          <p:nvPr/>
        </p:nvPicPr>
        <p:blipFill>
          <a:blip r:embed="rId3"/>
          <a:stretch>
            <a:fillRect/>
          </a:stretch>
        </p:blipFill>
        <p:spPr>
          <a:xfrm>
            <a:off x="5715703" y="1804143"/>
            <a:ext cx="5637223" cy="3545772"/>
          </a:xfrm>
          <a:prstGeom prst="rect">
            <a:avLst/>
          </a:prstGeom>
        </p:spPr>
      </p:pic>
    </p:spTree>
    <p:extLst>
      <p:ext uri="{BB962C8B-B14F-4D97-AF65-F5344CB8AC3E}">
        <p14:creationId xmlns:p14="http://schemas.microsoft.com/office/powerpoint/2010/main" val="78454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0">
            <a:extLst>
              <a:ext uri="{FF2B5EF4-FFF2-40B4-BE49-F238E27FC236}">
                <a16:creationId xmlns:a16="http://schemas.microsoft.com/office/drawing/2014/main" id="{29DEFBEB-6AB8-4CBD-8AC3-EA83D2B98983}"/>
              </a:ext>
            </a:extLst>
          </p:cNvPr>
          <p:cNvSpPr txBox="1"/>
          <p:nvPr/>
        </p:nvSpPr>
        <p:spPr>
          <a:xfrm>
            <a:off x="4655340" y="11397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26" name="文本框 47">
            <a:extLst>
              <a:ext uri="{FF2B5EF4-FFF2-40B4-BE49-F238E27FC236}">
                <a16:creationId xmlns:a16="http://schemas.microsoft.com/office/drawing/2014/main" id="{EDD83FAC-B16D-4E23-9599-C7CDCD506830}"/>
              </a:ext>
            </a:extLst>
          </p:cNvPr>
          <p:cNvSpPr>
            <a:spLocks noChangeArrowheads="1"/>
          </p:cNvSpPr>
          <p:nvPr/>
        </p:nvSpPr>
        <p:spPr bwMode="auto">
          <a:xfrm>
            <a:off x="677657" y="1279102"/>
            <a:ext cx="4294937"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大数据技术的应用开发框架</a:t>
            </a:r>
          </a:p>
        </p:txBody>
      </p:sp>
      <p:sp>
        <p:nvSpPr>
          <p:cNvPr id="4" name="矩形 3">
            <a:extLst>
              <a:ext uri="{FF2B5EF4-FFF2-40B4-BE49-F238E27FC236}">
                <a16:creationId xmlns:a16="http://schemas.microsoft.com/office/drawing/2014/main" id="{236E2D12-D7D7-4D06-9F24-253F1F5F23CF}"/>
              </a:ext>
            </a:extLst>
          </p:cNvPr>
          <p:cNvSpPr/>
          <p:nvPr/>
        </p:nvSpPr>
        <p:spPr>
          <a:xfrm>
            <a:off x="830068" y="1770395"/>
            <a:ext cx="10530274" cy="923330"/>
          </a:xfrm>
          <a:prstGeom prst="rect">
            <a:avLst/>
          </a:prstGeom>
        </p:spPr>
        <p:txBody>
          <a:bodyPr wrap="square">
            <a:spAutoFit/>
          </a:bodyPr>
          <a:lstStyle/>
          <a:p>
            <a:r>
              <a:rPr lang="en-US" altLang="zh-CN" dirty="0" err="1"/>
              <a:t>MaxCompute</a:t>
            </a:r>
            <a:r>
              <a:rPr lang="en-US" altLang="zh-CN" dirty="0"/>
              <a:t> 2.0</a:t>
            </a:r>
            <a:r>
              <a:rPr lang="zh-CN" altLang="en-US" dirty="0"/>
              <a:t>提供了非结构化的处理，在云上开始使用</a:t>
            </a:r>
            <a:r>
              <a:rPr lang="en-US" altLang="zh-CN" dirty="0"/>
              <a:t>OSS</a:t>
            </a:r>
            <a:r>
              <a:rPr lang="zh-CN" altLang="en-US" dirty="0"/>
              <a:t>（开放的对象存储）、</a:t>
            </a:r>
            <a:r>
              <a:rPr lang="en-US" altLang="zh-CN" dirty="0"/>
              <a:t>OTS</a:t>
            </a:r>
            <a:r>
              <a:rPr lang="zh-CN" altLang="en-US" dirty="0"/>
              <a:t>（开放的表格存储），</a:t>
            </a:r>
            <a:r>
              <a:rPr lang="en-US" altLang="zh-CN" dirty="0" err="1"/>
              <a:t>MaxCompute</a:t>
            </a:r>
            <a:r>
              <a:rPr lang="zh-CN" altLang="en-US" dirty="0"/>
              <a:t>对其进一步分析和计算提供了连接性。机器学习在新版本中提出了</a:t>
            </a:r>
            <a:r>
              <a:rPr lang="en-US" altLang="zh-CN" dirty="0"/>
              <a:t>CPU</a:t>
            </a:r>
            <a:r>
              <a:rPr lang="zh-CN" altLang="en-US" dirty="0"/>
              <a:t>和</a:t>
            </a:r>
            <a:r>
              <a:rPr lang="en-US" altLang="zh-CN" dirty="0"/>
              <a:t>GPU</a:t>
            </a:r>
            <a:r>
              <a:rPr lang="zh-CN" altLang="en-US" dirty="0"/>
              <a:t>统一的架构，在富生态中也提出了新的能力。高性能方面主要依托于全新的</a:t>
            </a:r>
            <a:r>
              <a:rPr lang="en-US" altLang="zh-CN" dirty="0"/>
              <a:t>SQL 2.0</a:t>
            </a:r>
            <a:r>
              <a:rPr lang="zh-CN" altLang="en-US" dirty="0"/>
              <a:t>计算引擎。</a:t>
            </a:r>
          </a:p>
        </p:txBody>
      </p:sp>
      <p:sp>
        <p:nvSpPr>
          <p:cNvPr id="3" name="矩形 2">
            <a:extLst>
              <a:ext uri="{FF2B5EF4-FFF2-40B4-BE49-F238E27FC236}">
                <a16:creationId xmlns:a16="http://schemas.microsoft.com/office/drawing/2014/main" id="{AF5C4A5A-7E69-40DA-9E5B-78B539E0BC43}"/>
              </a:ext>
            </a:extLst>
          </p:cNvPr>
          <p:cNvSpPr/>
          <p:nvPr/>
        </p:nvSpPr>
        <p:spPr>
          <a:xfrm>
            <a:off x="1161312" y="2922911"/>
            <a:ext cx="2509020" cy="369332"/>
          </a:xfrm>
          <a:prstGeom prst="rect">
            <a:avLst/>
          </a:prstGeom>
        </p:spPr>
        <p:txBody>
          <a:bodyPr wrap="none">
            <a:spAutoFit/>
          </a:bodyPr>
          <a:lstStyle/>
          <a:p>
            <a:r>
              <a:rPr lang="zh-CN" altLang="en-US" b="1">
                <a:solidFill>
                  <a:srgbClr val="24292E"/>
                </a:solidFill>
                <a:latin typeface="-apple-system"/>
              </a:rPr>
              <a:t>非结构化数据处理框架</a:t>
            </a:r>
            <a:endParaRPr lang="zh-CN" altLang="en-US" dirty="0"/>
          </a:p>
        </p:txBody>
      </p:sp>
      <p:sp>
        <p:nvSpPr>
          <p:cNvPr id="2" name="文本框 1">
            <a:extLst>
              <a:ext uri="{FF2B5EF4-FFF2-40B4-BE49-F238E27FC236}">
                <a16:creationId xmlns:a16="http://schemas.microsoft.com/office/drawing/2014/main" id="{C1308EF3-E53E-4DF4-8785-0ED2C922281F}"/>
              </a:ext>
            </a:extLst>
          </p:cNvPr>
          <p:cNvSpPr txBox="1"/>
          <p:nvPr/>
        </p:nvSpPr>
        <p:spPr>
          <a:xfrm>
            <a:off x="1001486" y="3429794"/>
            <a:ext cx="5782491" cy="2862322"/>
          </a:xfrm>
          <a:prstGeom prst="rect">
            <a:avLst/>
          </a:prstGeom>
          <a:noFill/>
        </p:spPr>
        <p:txBody>
          <a:bodyPr wrap="square" rtlCol="0">
            <a:spAutoFit/>
          </a:bodyPr>
          <a:lstStyle/>
          <a:p>
            <a:r>
              <a:rPr lang="zh-CN" altLang="en-US" dirty="0"/>
              <a:t>在云上，</a:t>
            </a:r>
            <a:r>
              <a:rPr lang="en-US" altLang="zh-CN" dirty="0"/>
              <a:t>OSS</a:t>
            </a:r>
            <a:r>
              <a:rPr lang="zh-CN" altLang="en-US" dirty="0"/>
              <a:t>、</a:t>
            </a:r>
            <a:r>
              <a:rPr lang="en-US" altLang="zh-CN" dirty="0"/>
              <a:t>OTS</a:t>
            </a:r>
            <a:r>
              <a:rPr lang="zh-CN" altLang="en-US" dirty="0"/>
              <a:t>存储非结构化数据情况变多，比如在</a:t>
            </a:r>
            <a:r>
              <a:rPr lang="en-US" altLang="zh-CN" dirty="0"/>
              <a:t>OSS</a:t>
            </a:r>
            <a:r>
              <a:rPr lang="zh-CN" altLang="en-US" dirty="0"/>
              <a:t>上存储视频、音频、图像，在</a:t>
            </a:r>
            <a:r>
              <a:rPr lang="en-US" altLang="zh-CN" dirty="0"/>
              <a:t>OTS</a:t>
            </a:r>
            <a:r>
              <a:rPr lang="zh-CN" altLang="en-US" dirty="0"/>
              <a:t>上存储文本、标签等。我们希望在这个过程中能够进行进一步的计算，比如希望</a:t>
            </a:r>
            <a:r>
              <a:rPr lang="en-US" altLang="zh-CN" dirty="0"/>
              <a:t>OSS</a:t>
            </a:r>
            <a:r>
              <a:rPr lang="zh-CN" altLang="en-US" dirty="0"/>
              <a:t>存储的</a:t>
            </a:r>
            <a:r>
              <a:rPr lang="en-US" altLang="zh-CN" dirty="0"/>
              <a:t>CSB</a:t>
            </a:r>
            <a:r>
              <a:rPr lang="zh-CN" altLang="en-US" dirty="0"/>
              <a:t>文本文件能够在</a:t>
            </a:r>
            <a:r>
              <a:rPr lang="en-US" altLang="zh-CN" dirty="0" err="1"/>
              <a:t>MaxCompute</a:t>
            </a:r>
            <a:r>
              <a:rPr lang="zh-CN" altLang="en-US" dirty="0"/>
              <a:t>上直接对其进行计算。再比如，在</a:t>
            </a:r>
            <a:r>
              <a:rPr lang="en-US" altLang="zh-CN" dirty="0"/>
              <a:t>OSS</a:t>
            </a:r>
            <a:r>
              <a:rPr lang="zh-CN" altLang="en-US" dirty="0"/>
              <a:t>上存储的大量音频文件按照表的方式对其进行处理，对音轨进行分析，进而把分析结果结构化写到</a:t>
            </a:r>
            <a:r>
              <a:rPr lang="en-US" altLang="zh-CN" dirty="0" err="1"/>
              <a:t>MaxCompute</a:t>
            </a:r>
            <a:r>
              <a:rPr lang="zh-CN" altLang="en-US" dirty="0"/>
              <a:t>里，这样就完成了非结构化数据到结构化数据的转换。</a:t>
            </a:r>
            <a:r>
              <a:rPr lang="en-US" altLang="zh-CN" dirty="0" err="1"/>
              <a:t>MaxCompute</a:t>
            </a:r>
            <a:r>
              <a:rPr lang="en-US" altLang="zh-CN" dirty="0"/>
              <a:t> 2.0</a:t>
            </a:r>
            <a:r>
              <a:rPr lang="zh-CN" altLang="en-US" dirty="0"/>
              <a:t>提供了外部表的方式，可以将</a:t>
            </a:r>
            <a:r>
              <a:rPr lang="en-US" altLang="zh-CN" dirty="0"/>
              <a:t>OSS</a:t>
            </a:r>
            <a:r>
              <a:rPr lang="zh-CN" altLang="en-US" dirty="0"/>
              <a:t>上的</a:t>
            </a:r>
            <a:r>
              <a:rPr lang="en-US" altLang="zh-CN" dirty="0"/>
              <a:t>bucket</a:t>
            </a:r>
            <a:r>
              <a:rPr lang="zh-CN" altLang="en-US" dirty="0"/>
              <a:t>映射成一个外部表来进行表式的处理。</a:t>
            </a:r>
            <a:r>
              <a:rPr lang="en-US" altLang="zh-CN" dirty="0"/>
              <a:t>OTS</a:t>
            </a:r>
            <a:r>
              <a:rPr lang="zh-CN" altLang="en-US" dirty="0"/>
              <a:t>也类似。</a:t>
            </a:r>
          </a:p>
        </p:txBody>
      </p:sp>
      <p:pic>
        <p:nvPicPr>
          <p:cNvPr id="11" name="图片 10">
            <a:extLst>
              <a:ext uri="{FF2B5EF4-FFF2-40B4-BE49-F238E27FC236}">
                <a16:creationId xmlns:a16="http://schemas.microsoft.com/office/drawing/2014/main" id="{A96617D0-68D7-4BFB-A750-5F1394EA6711}"/>
              </a:ext>
            </a:extLst>
          </p:cNvPr>
          <p:cNvPicPr>
            <a:picLocks noChangeAspect="1"/>
          </p:cNvPicPr>
          <p:nvPr/>
        </p:nvPicPr>
        <p:blipFill>
          <a:blip r:embed="rId3"/>
          <a:stretch>
            <a:fillRect/>
          </a:stretch>
        </p:blipFill>
        <p:spPr>
          <a:xfrm>
            <a:off x="6783977" y="3107577"/>
            <a:ext cx="4962913" cy="3181798"/>
          </a:xfrm>
          <a:prstGeom prst="rect">
            <a:avLst/>
          </a:prstGeom>
        </p:spPr>
      </p:pic>
    </p:spTree>
    <p:extLst>
      <p:ext uri="{BB962C8B-B14F-4D97-AF65-F5344CB8AC3E}">
        <p14:creationId xmlns:p14="http://schemas.microsoft.com/office/powerpoint/2010/main" val="252038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0">
            <a:extLst>
              <a:ext uri="{FF2B5EF4-FFF2-40B4-BE49-F238E27FC236}">
                <a16:creationId xmlns:a16="http://schemas.microsoft.com/office/drawing/2014/main" id="{29DEFBEB-6AB8-4CBD-8AC3-EA83D2B98983}"/>
              </a:ext>
            </a:extLst>
          </p:cNvPr>
          <p:cNvSpPr txBox="1"/>
          <p:nvPr/>
        </p:nvSpPr>
        <p:spPr>
          <a:xfrm>
            <a:off x="4655340" y="11397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26" name="文本框 47">
            <a:extLst>
              <a:ext uri="{FF2B5EF4-FFF2-40B4-BE49-F238E27FC236}">
                <a16:creationId xmlns:a16="http://schemas.microsoft.com/office/drawing/2014/main" id="{EDD83FAC-B16D-4E23-9599-C7CDCD506830}"/>
              </a:ext>
            </a:extLst>
          </p:cNvPr>
          <p:cNvSpPr>
            <a:spLocks noChangeArrowheads="1"/>
          </p:cNvSpPr>
          <p:nvPr/>
        </p:nvSpPr>
        <p:spPr bwMode="auto">
          <a:xfrm>
            <a:off x="677657" y="1279102"/>
            <a:ext cx="4294937"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大数据技术的应用开发框架</a:t>
            </a:r>
          </a:p>
        </p:txBody>
      </p:sp>
      <p:sp>
        <p:nvSpPr>
          <p:cNvPr id="5" name="矩形 4">
            <a:extLst>
              <a:ext uri="{FF2B5EF4-FFF2-40B4-BE49-F238E27FC236}">
                <a16:creationId xmlns:a16="http://schemas.microsoft.com/office/drawing/2014/main" id="{84EA9E30-535A-4463-83E8-13656A017722}"/>
              </a:ext>
            </a:extLst>
          </p:cNvPr>
          <p:cNvSpPr/>
          <p:nvPr/>
        </p:nvSpPr>
        <p:spPr>
          <a:xfrm>
            <a:off x="801739" y="2005584"/>
            <a:ext cx="2638736" cy="369332"/>
          </a:xfrm>
          <a:prstGeom prst="rect">
            <a:avLst/>
          </a:prstGeom>
        </p:spPr>
        <p:txBody>
          <a:bodyPr wrap="none">
            <a:spAutoFit/>
          </a:bodyPr>
          <a:lstStyle/>
          <a:p>
            <a:r>
              <a:rPr lang="en-US" altLang="zh-CN" b="1" dirty="0" err="1">
                <a:solidFill>
                  <a:srgbClr val="24292E"/>
                </a:solidFill>
                <a:latin typeface="-apple-system"/>
              </a:rPr>
              <a:t>MaxCompute</a:t>
            </a:r>
            <a:r>
              <a:rPr lang="zh-CN" altLang="en-US" b="1" dirty="0">
                <a:solidFill>
                  <a:srgbClr val="24292E"/>
                </a:solidFill>
                <a:latin typeface="-apple-system"/>
              </a:rPr>
              <a:t>多租户机制</a:t>
            </a:r>
            <a:endParaRPr lang="zh-CN" altLang="en-US" dirty="0"/>
          </a:p>
        </p:txBody>
      </p:sp>
      <p:sp>
        <p:nvSpPr>
          <p:cNvPr id="2" name="矩形 1">
            <a:extLst>
              <a:ext uri="{FF2B5EF4-FFF2-40B4-BE49-F238E27FC236}">
                <a16:creationId xmlns:a16="http://schemas.microsoft.com/office/drawing/2014/main" id="{48B1D741-E368-4371-8AD7-479E673E9290}"/>
              </a:ext>
            </a:extLst>
          </p:cNvPr>
          <p:cNvSpPr/>
          <p:nvPr/>
        </p:nvSpPr>
        <p:spPr>
          <a:xfrm>
            <a:off x="943268" y="2553805"/>
            <a:ext cx="5151938" cy="3416320"/>
          </a:xfrm>
          <a:prstGeom prst="rect">
            <a:avLst/>
          </a:prstGeom>
        </p:spPr>
        <p:txBody>
          <a:bodyPr wrap="square">
            <a:spAutoFit/>
          </a:bodyPr>
          <a:lstStyle/>
          <a:p>
            <a:r>
              <a:rPr lang="zh-CN" altLang="en-US" dirty="0">
                <a:solidFill>
                  <a:srgbClr val="24292E"/>
                </a:solidFill>
                <a:latin typeface="-apple-system"/>
              </a:rPr>
              <a:t>数据安全是上云前需要慎重考虑的事情。</a:t>
            </a:r>
            <a:r>
              <a:rPr lang="en-US" altLang="zh-CN" dirty="0" err="1">
                <a:solidFill>
                  <a:srgbClr val="24292E"/>
                </a:solidFill>
                <a:latin typeface="-apple-system"/>
              </a:rPr>
              <a:t>MaxCompute</a:t>
            </a:r>
            <a:r>
              <a:rPr lang="zh-CN" altLang="en-US" dirty="0">
                <a:solidFill>
                  <a:srgbClr val="24292E"/>
                </a:solidFill>
                <a:latin typeface="-apple-system"/>
              </a:rPr>
              <a:t>从刚开始就面对多个</a:t>
            </a:r>
            <a:r>
              <a:rPr lang="en-US" altLang="zh-CN" dirty="0">
                <a:solidFill>
                  <a:srgbClr val="24292E"/>
                </a:solidFill>
                <a:latin typeface="-apple-system"/>
              </a:rPr>
              <a:t>BU</a:t>
            </a:r>
            <a:r>
              <a:rPr lang="zh-CN" altLang="en-US" dirty="0">
                <a:solidFill>
                  <a:srgbClr val="24292E"/>
                </a:solidFill>
                <a:latin typeface="-apple-system"/>
              </a:rPr>
              <a:t>、多个项目要安全共享数据的天然诉求，沉淀了一整套更细粒度的授权体系。基于项目的方式，让更多的安全得到控制的一个非常重要的原则是最小化原则：仅仅授权给最小需要数据的人，在企业里做到权责分离。</a:t>
            </a:r>
            <a:r>
              <a:rPr lang="zh-CN" altLang="en-US" dirty="0"/>
              <a:t>图中，中间的</a:t>
            </a:r>
            <a:r>
              <a:rPr lang="en-US" altLang="zh-CN" dirty="0"/>
              <a:t>project</a:t>
            </a:r>
            <a:r>
              <a:rPr lang="zh-CN" altLang="en-US" dirty="0"/>
              <a:t>可以认为是</a:t>
            </a:r>
            <a:r>
              <a:rPr lang="en-US" altLang="zh-CN" dirty="0" err="1"/>
              <a:t>MaxCompute</a:t>
            </a:r>
            <a:r>
              <a:rPr lang="zh-CN" altLang="en-US" dirty="0"/>
              <a:t>拥有的数据库，下面可以有多个部门去使用，但是通过不同的授权方式让不同的部门得到合理的授权，确保数据安全的权限下发到最小的部门。右下角的共享数据是所有部门都可以看到的。</a:t>
            </a:r>
          </a:p>
        </p:txBody>
      </p:sp>
      <p:pic>
        <p:nvPicPr>
          <p:cNvPr id="11" name="图片 10">
            <a:extLst>
              <a:ext uri="{FF2B5EF4-FFF2-40B4-BE49-F238E27FC236}">
                <a16:creationId xmlns:a16="http://schemas.microsoft.com/office/drawing/2014/main" id="{A811AA3A-1837-4FFE-96D0-CF0770E9AE56}"/>
              </a:ext>
            </a:extLst>
          </p:cNvPr>
          <p:cNvPicPr>
            <a:picLocks noChangeAspect="1"/>
          </p:cNvPicPr>
          <p:nvPr/>
        </p:nvPicPr>
        <p:blipFill>
          <a:blip r:embed="rId3"/>
          <a:stretch>
            <a:fillRect/>
          </a:stretch>
        </p:blipFill>
        <p:spPr>
          <a:xfrm>
            <a:off x="6515504" y="2654567"/>
            <a:ext cx="5031113" cy="3214796"/>
          </a:xfrm>
          <a:prstGeom prst="rect">
            <a:avLst/>
          </a:prstGeom>
        </p:spPr>
      </p:pic>
    </p:spTree>
    <p:extLst>
      <p:ext uri="{BB962C8B-B14F-4D97-AF65-F5344CB8AC3E}">
        <p14:creationId xmlns:p14="http://schemas.microsoft.com/office/powerpoint/2010/main" val="7039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0">
            <a:extLst>
              <a:ext uri="{FF2B5EF4-FFF2-40B4-BE49-F238E27FC236}">
                <a16:creationId xmlns:a16="http://schemas.microsoft.com/office/drawing/2014/main" id="{29DEFBEB-6AB8-4CBD-8AC3-EA83D2B98983}"/>
              </a:ext>
            </a:extLst>
          </p:cNvPr>
          <p:cNvSpPr txBox="1"/>
          <p:nvPr/>
        </p:nvSpPr>
        <p:spPr>
          <a:xfrm>
            <a:off x="4655340" y="11397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26" name="文本框 47">
            <a:extLst>
              <a:ext uri="{FF2B5EF4-FFF2-40B4-BE49-F238E27FC236}">
                <a16:creationId xmlns:a16="http://schemas.microsoft.com/office/drawing/2014/main" id="{EDD83FAC-B16D-4E23-9599-C7CDCD506830}"/>
              </a:ext>
            </a:extLst>
          </p:cNvPr>
          <p:cNvSpPr>
            <a:spLocks noChangeArrowheads="1"/>
          </p:cNvSpPr>
          <p:nvPr/>
        </p:nvSpPr>
        <p:spPr bwMode="auto">
          <a:xfrm>
            <a:off x="677657" y="1279102"/>
            <a:ext cx="4294937"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大数据技术的应用开发框架</a:t>
            </a:r>
          </a:p>
        </p:txBody>
      </p:sp>
      <p:sp>
        <p:nvSpPr>
          <p:cNvPr id="9" name="矩形 8">
            <a:extLst>
              <a:ext uri="{FF2B5EF4-FFF2-40B4-BE49-F238E27FC236}">
                <a16:creationId xmlns:a16="http://schemas.microsoft.com/office/drawing/2014/main" id="{91374A0C-8725-430A-9A58-D37FFF361F4D}"/>
              </a:ext>
            </a:extLst>
          </p:cNvPr>
          <p:cNvSpPr/>
          <p:nvPr/>
        </p:nvSpPr>
        <p:spPr>
          <a:xfrm>
            <a:off x="764946" y="1982566"/>
            <a:ext cx="2060179" cy="369332"/>
          </a:xfrm>
          <a:prstGeom prst="rect">
            <a:avLst/>
          </a:prstGeom>
        </p:spPr>
        <p:txBody>
          <a:bodyPr wrap="none">
            <a:spAutoFit/>
          </a:bodyPr>
          <a:lstStyle/>
          <a:p>
            <a:r>
              <a:rPr lang="zh-CN" altLang="en-US" b="1" dirty="0">
                <a:solidFill>
                  <a:srgbClr val="24292E"/>
                </a:solidFill>
                <a:latin typeface="-apple-system"/>
              </a:rPr>
              <a:t>全新的</a:t>
            </a:r>
            <a:r>
              <a:rPr lang="en-US" altLang="zh-CN" b="1" dirty="0">
                <a:solidFill>
                  <a:srgbClr val="24292E"/>
                </a:solidFill>
                <a:latin typeface="-apple-system"/>
              </a:rPr>
              <a:t>SQL 2.0</a:t>
            </a:r>
            <a:r>
              <a:rPr lang="zh-CN" altLang="en-US" b="1" dirty="0">
                <a:solidFill>
                  <a:srgbClr val="24292E"/>
                </a:solidFill>
                <a:latin typeface="-apple-system"/>
              </a:rPr>
              <a:t>引擎</a:t>
            </a:r>
            <a:endParaRPr lang="zh-CN" altLang="en-US" dirty="0"/>
          </a:p>
        </p:txBody>
      </p:sp>
      <p:sp>
        <p:nvSpPr>
          <p:cNvPr id="2" name="文本框 1">
            <a:extLst>
              <a:ext uri="{FF2B5EF4-FFF2-40B4-BE49-F238E27FC236}">
                <a16:creationId xmlns:a16="http://schemas.microsoft.com/office/drawing/2014/main" id="{6903D41E-7526-464C-AA75-B98CE89F9E20}"/>
              </a:ext>
            </a:extLst>
          </p:cNvPr>
          <p:cNvSpPr txBox="1"/>
          <p:nvPr/>
        </p:nvSpPr>
        <p:spPr>
          <a:xfrm>
            <a:off x="486886" y="2417729"/>
            <a:ext cx="5608320" cy="3416320"/>
          </a:xfrm>
          <a:prstGeom prst="rect">
            <a:avLst/>
          </a:prstGeom>
          <a:noFill/>
        </p:spPr>
        <p:txBody>
          <a:bodyPr wrap="square" rtlCol="0">
            <a:spAutoFit/>
          </a:bodyPr>
          <a:lstStyle/>
          <a:p>
            <a:r>
              <a:rPr lang="zh-CN" altLang="en-US" dirty="0"/>
              <a:t>在编译器方面，基于</a:t>
            </a:r>
            <a:r>
              <a:rPr lang="en-US" altLang="zh-CN" dirty="0"/>
              <a:t>AST</a:t>
            </a:r>
            <a:r>
              <a:rPr lang="zh-CN" altLang="en-US" dirty="0"/>
              <a:t>的编译器模型，</a:t>
            </a:r>
            <a:r>
              <a:rPr lang="en-US" altLang="zh-CN" dirty="0"/>
              <a:t>Visitor</a:t>
            </a:r>
            <a:r>
              <a:rPr lang="zh-CN" altLang="en-US" dirty="0"/>
              <a:t>模型（</a:t>
            </a:r>
            <a:r>
              <a:rPr lang="en-US" altLang="zh-CN" dirty="0"/>
              <a:t>Antlrv4</a:t>
            </a:r>
            <a:r>
              <a:rPr lang="zh-CN" altLang="en-US" dirty="0"/>
              <a:t>），</a:t>
            </a:r>
            <a:r>
              <a:rPr lang="en-US" altLang="zh-CN" dirty="0"/>
              <a:t>IDE IntelliSense</a:t>
            </a:r>
            <a:r>
              <a:rPr lang="zh-CN" altLang="en-US" dirty="0"/>
              <a:t>，</a:t>
            </a:r>
            <a:r>
              <a:rPr lang="en-US" altLang="zh-CN" dirty="0"/>
              <a:t>Warning</a:t>
            </a:r>
            <a:r>
              <a:rPr lang="zh-CN" altLang="en-US" dirty="0"/>
              <a:t>支持完整的存储过程，</a:t>
            </a:r>
            <a:r>
              <a:rPr lang="en-US" altLang="zh-CN" dirty="0"/>
              <a:t>LOOP/IFELSE</a:t>
            </a:r>
            <a:r>
              <a:rPr lang="zh-CN" altLang="en-US" dirty="0"/>
              <a:t>判断等；在优化器方面，</a:t>
            </a:r>
            <a:r>
              <a:rPr lang="en-US" altLang="zh-CN" dirty="0"/>
              <a:t>CBO</a:t>
            </a:r>
            <a:r>
              <a:rPr lang="zh-CN" altLang="en-US" dirty="0"/>
              <a:t>基于代价的优化器，</a:t>
            </a:r>
            <a:r>
              <a:rPr lang="en-US" altLang="zh-CN" dirty="0"/>
              <a:t>Volcano</a:t>
            </a:r>
            <a:r>
              <a:rPr lang="zh-CN" altLang="en-US" dirty="0"/>
              <a:t>模型，展开各种可能等价的执行计划，然后依赖统计信息，计算这些等价执行计划的“代价”，最后最低的执行计划；在运行时方面，利用</a:t>
            </a:r>
            <a:r>
              <a:rPr lang="en-US" altLang="zh-CN" dirty="0"/>
              <a:t>LLVM</a:t>
            </a:r>
            <a:r>
              <a:rPr lang="zh-CN" altLang="en-US" dirty="0"/>
              <a:t>技术，在运行时生成较优的机器码，采用列式执行框架，提高</a:t>
            </a:r>
            <a:r>
              <a:rPr lang="en-US" altLang="zh-CN" dirty="0"/>
              <a:t>CPU</a:t>
            </a:r>
            <a:r>
              <a:rPr lang="zh-CN" altLang="en-US" dirty="0"/>
              <a:t>流水线的执行效率，并提高缓存命中率，使用</a:t>
            </a:r>
            <a:r>
              <a:rPr lang="en-US" altLang="zh-CN" dirty="0"/>
              <a:t>SIMD</a:t>
            </a:r>
            <a:r>
              <a:rPr lang="zh-CN" altLang="en-US" dirty="0"/>
              <a:t>。右图是全球公认的</a:t>
            </a:r>
            <a:r>
              <a:rPr lang="en-US" altLang="zh-CN" dirty="0"/>
              <a:t>Sort Benchmark</a:t>
            </a:r>
            <a:r>
              <a:rPr lang="zh-CN" altLang="en-US" dirty="0"/>
              <a:t>测试结果。</a:t>
            </a:r>
            <a:r>
              <a:rPr lang="en-US" altLang="zh-CN" dirty="0"/>
              <a:t>2015</a:t>
            </a:r>
            <a:r>
              <a:rPr lang="zh-CN" altLang="en-US" dirty="0"/>
              <a:t>年，</a:t>
            </a:r>
            <a:r>
              <a:rPr lang="en-US" altLang="zh-CN" dirty="0" err="1"/>
              <a:t>MaxCompute</a:t>
            </a:r>
            <a:r>
              <a:rPr lang="zh-CN" altLang="en-US" dirty="0"/>
              <a:t>打破世界纪录，获得“速度最快计算引擎”称号。</a:t>
            </a:r>
            <a:r>
              <a:rPr lang="en-US" altLang="zh-CN" dirty="0"/>
              <a:t>2016</a:t>
            </a:r>
            <a:r>
              <a:rPr lang="zh-CN" altLang="en-US" dirty="0"/>
              <a:t>年，逐渐降低计算成本，并打破世界纪录。</a:t>
            </a:r>
          </a:p>
        </p:txBody>
      </p:sp>
      <p:pic>
        <p:nvPicPr>
          <p:cNvPr id="11" name="图片 10">
            <a:extLst>
              <a:ext uri="{FF2B5EF4-FFF2-40B4-BE49-F238E27FC236}">
                <a16:creationId xmlns:a16="http://schemas.microsoft.com/office/drawing/2014/main" id="{CD6F5456-F676-4705-8644-B6DDAEA138DC}"/>
              </a:ext>
            </a:extLst>
          </p:cNvPr>
          <p:cNvPicPr>
            <a:picLocks noChangeAspect="1"/>
          </p:cNvPicPr>
          <p:nvPr/>
        </p:nvPicPr>
        <p:blipFill>
          <a:blip r:embed="rId3"/>
          <a:stretch>
            <a:fillRect/>
          </a:stretch>
        </p:blipFill>
        <p:spPr>
          <a:xfrm>
            <a:off x="6346128" y="2167232"/>
            <a:ext cx="5713657" cy="3609675"/>
          </a:xfrm>
          <a:prstGeom prst="rect">
            <a:avLst/>
          </a:prstGeom>
        </p:spPr>
      </p:pic>
    </p:spTree>
    <p:extLst>
      <p:ext uri="{BB962C8B-B14F-4D97-AF65-F5344CB8AC3E}">
        <p14:creationId xmlns:p14="http://schemas.microsoft.com/office/powerpoint/2010/main" val="383955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86215"/>
            <a:ext cx="12189689" cy="811800"/>
            <a:chOff x="723" y="356638"/>
            <a:chExt cx="12189689" cy="811800"/>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20">
              <a:extLst>
                <a:ext uri="{FF2B5EF4-FFF2-40B4-BE49-F238E27FC236}">
                  <a16:creationId xmlns:a16="http://schemas.microsoft.com/office/drawing/2014/main" id="{3FE1115B-B3A2-4774-96AC-5EB274F22FF8}"/>
                </a:ext>
              </a:extLst>
            </p:cNvPr>
            <p:cNvSpPr txBox="1"/>
            <p:nvPr/>
          </p:nvSpPr>
          <p:spPr>
            <a:xfrm>
              <a:off x="4655340" y="356638"/>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7BD9A323-AA3A-43A9-9BC2-73D461582496}"/>
              </a:ext>
            </a:extLst>
          </p:cNvPr>
          <p:cNvSpPr txBox="1"/>
          <p:nvPr/>
        </p:nvSpPr>
        <p:spPr>
          <a:xfrm>
            <a:off x="584562" y="2348157"/>
            <a:ext cx="4987435" cy="3416320"/>
          </a:xfrm>
          <a:prstGeom prst="rect">
            <a:avLst/>
          </a:prstGeom>
          <a:noFill/>
        </p:spPr>
        <p:txBody>
          <a:bodyPr wrap="square" rtlCol="0">
            <a:spAutoFit/>
          </a:bodyPr>
          <a:lstStyle/>
          <a:p>
            <a:r>
              <a:rPr lang="zh-CN" altLang="en-US" dirty="0"/>
              <a:t>大数据从诞生至今，短短十几年的时间，却已经从社会生活、商业、科技等各个方面给人们的生活带来了巨大的影响。大数据作为当今的热点技术，受到了各行各业的广泛关注。计算机技术开发的过程中， 软件工程作为重要的产物， 在各个应用领域中发挥着重要的作用， 其中所涵盖的知识包括系统平台知识、程序语言、软件开发技术等等， 使得软件工程技术发挥着应有的价值。随着应用领域对该技术提出了更高的要求，将大数据技术合理应用是非常必要的， 不仅满足了应用领域的需求， 对软件工程的发展也可以起到一定的促进作用。</a:t>
            </a:r>
          </a:p>
        </p:txBody>
      </p:sp>
      <p:pic>
        <p:nvPicPr>
          <p:cNvPr id="2" name="Picture 2">
            <a:extLst>
              <a:ext uri="{FF2B5EF4-FFF2-40B4-BE49-F238E27FC236}">
                <a16:creationId xmlns:a16="http://schemas.microsoft.com/office/drawing/2014/main" id="{63BB446B-B1EA-446B-BD5D-5778D0C8CFA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4280" y="2652957"/>
            <a:ext cx="4464971" cy="2885694"/>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47">
            <a:extLst>
              <a:ext uri="{FF2B5EF4-FFF2-40B4-BE49-F238E27FC236}">
                <a16:creationId xmlns:a16="http://schemas.microsoft.com/office/drawing/2014/main" id="{06C5465E-603C-4FA6-BD5D-600066F730E2}"/>
              </a:ext>
            </a:extLst>
          </p:cNvPr>
          <p:cNvSpPr>
            <a:spLocks noChangeArrowheads="1"/>
          </p:cNvSpPr>
          <p:nvPr/>
        </p:nvSpPr>
        <p:spPr bwMode="auto">
          <a:xfrm>
            <a:off x="584562" y="1812049"/>
            <a:ext cx="2224112"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摘要</a:t>
            </a:r>
          </a:p>
        </p:txBody>
      </p:sp>
    </p:spTree>
    <p:extLst>
      <p:ext uri="{BB962C8B-B14F-4D97-AF65-F5344CB8AC3E}">
        <p14:creationId xmlns:p14="http://schemas.microsoft.com/office/powerpoint/2010/main" val="201329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0">
            <a:extLst>
              <a:ext uri="{FF2B5EF4-FFF2-40B4-BE49-F238E27FC236}">
                <a16:creationId xmlns:a16="http://schemas.microsoft.com/office/drawing/2014/main" id="{29DEFBEB-6AB8-4CBD-8AC3-EA83D2B98983}"/>
              </a:ext>
            </a:extLst>
          </p:cNvPr>
          <p:cNvSpPr txBox="1"/>
          <p:nvPr/>
        </p:nvSpPr>
        <p:spPr>
          <a:xfrm>
            <a:off x="4655340" y="11397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26" name="文本框 47">
            <a:extLst>
              <a:ext uri="{FF2B5EF4-FFF2-40B4-BE49-F238E27FC236}">
                <a16:creationId xmlns:a16="http://schemas.microsoft.com/office/drawing/2014/main" id="{EDD83FAC-B16D-4E23-9599-C7CDCD506830}"/>
              </a:ext>
            </a:extLst>
          </p:cNvPr>
          <p:cNvSpPr>
            <a:spLocks noChangeArrowheads="1"/>
          </p:cNvSpPr>
          <p:nvPr/>
        </p:nvSpPr>
        <p:spPr bwMode="auto">
          <a:xfrm>
            <a:off x="677657" y="1279102"/>
            <a:ext cx="4294937"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大数据技术的应用开发框架</a:t>
            </a:r>
          </a:p>
        </p:txBody>
      </p:sp>
      <p:pic>
        <p:nvPicPr>
          <p:cNvPr id="2" name="图片 1">
            <a:extLst>
              <a:ext uri="{FF2B5EF4-FFF2-40B4-BE49-F238E27FC236}">
                <a16:creationId xmlns:a16="http://schemas.microsoft.com/office/drawing/2014/main" id="{26DE16DC-99DA-4E32-A00F-FAE6C9663957}"/>
              </a:ext>
            </a:extLst>
          </p:cNvPr>
          <p:cNvPicPr>
            <a:picLocks noChangeAspect="1"/>
          </p:cNvPicPr>
          <p:nvPr/>
        </p:nvPicPr>
        <p:blipFill>
          <a:blip r:embed="rId3"/>
          <a:stretch>
            <a:fillRect/>
          </a:stretch>
        </p:blipFill>
        <p:spPr>
          <a:xfrm>
            <a:off x="2184761" y="2170996"/>
            <a:ext cx="5676900" cy="2686050"/>
          </a:xfrm>
          <a:prstGeom prst="rect">
            <a:avLst/>
          </a:prstGeom>
        </p:spPr>
      </p:pic>
      <p:sp>
        <p:nvSpPr>
          <p:cNvPr id="11" name="矩形 10">
            <a:extLst>
              <a:ext uri="{FF2B5EF4-FFF2-40B4-BE49-F238E27FC236}">
                <a16:creationId xmlns:a16="http://schemas.microsoft.com/office/drawing/2014/main" id="{BA703BA2-7B5D-4DF9-BAE8-60CE71CE8B6A}"/>
              </a:ext>
            </a:extLst>
          </p:cNvPr>
          <p:cNvSpPr/>
          <p:nvPr/>
        </p:nvSpPr>
        <p:spPr>
          <a:xfrm>
            <a:off x="1421333" y="5379608"/>
            <a:ext cx="7609455" cy="646331"/>
          </a:xfrm>
          <a:prstGeom prst="rect">
            <a:avLst/>
          </a:prstGeom>
        </p:spPr>
        <p:txBody>
          <a:bodyPr wrap="squar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高性能带来的高性价比，整个运行和生产环节的稳定性，数据共享和安全的平衡，降低应用开发的复杂度，基于数加平台构建应用的方便性。</a:t>
            </a:r>
            <a:endParaRPr lang="zh-CN" altLang="en-US" dirty="0"/>
          </a:p>
        </p:txBody>
      </p:sp>
      <p:sp>
        <p:nvSpPr>
          <p:cNvPr id="14" name="矩形 13">
            <a:extLst>
              <a:ext uri="{FF2B5EF4-FFF2-40B4-BE49-F238E27FC236}">
                <a16:creationId xmlns:a16="http://schemas.microsoft.com/office/drawing/2014/main" id="{F15E8266-F109-4426-B1DB-3AE054B4A069}"/>
              </a:ext>
            </a:extLst>
          </p:cNvPr>
          <p:cNvSpPr/>
          <p:nvPr/>
        </p:nvSpPr>
        <p:spPr>
          <a:xfrm>
            <a:off x="677657" y="1844855"/>
            <a:ext cx="649537" cy="369332"/>
          </a:xfrm>
          <a:prstGeom prst="rect">
            <a:avLst/>
          </a:prstGeom>
        </p:spPr>
        <p:txBody>
          <a:bodyPr wrap="none">
            <a:spAutoFit/>
          </a:bodyPr>
          <a:lstStyle/>
          <a:p>
            <a:r>
              <a:rPr lang="zh-CN" altLang="en-US" b="1" dirty="0">
                <a:solidFill>
                  <a:srgbClr val="24292E"/>
                </a:solidFill>
                <a:latin typeface="-apple-system"/>
              </a:rPr>
              <a:t>总结</a:t>
            </a:r>
            <a:endParaRPr lang="zh-CN" altLang="en-US" dirty="0"/>
          </a:p>
        </p:txBody>
      </p:sp>
    </p:spTree>
    <p:extLst>
      <p:ext uri="{BB962C8B-B14F-4D97-AF65-F5344CB8AC3E}">
        <p14:creationId xmlns:p14="http://schemas.microsoft.com/office/powerpoint/2010/main" val="121901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5694B2C-9B97-485E-B239-D3992F8A568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178" y="2481"/>
            <a:ext cx="12190413" cy="6857107"/>
          </a:xfrm>
          <a:prstGeom prst="rect">
            <a:avLst/>
          </a:prstGeom>
        </p:spPr>
      </p:pic>
      <p:sp>
        <p:nvSpPr>
          <p:cNvPr id="13" name="TextBox 4">
            <a:extLst>
              <a:ext uri="{FF2B5EF4-FFF2-40B4-BE49-F238E27FC236}">
                <a16:creationId xmlns:a16="http://schemas.microsoft.com/office/drawing/2014/main" id="{42B879CA-5ACD-405F-9637-5BADCF9F32CB}"/>
              </a:ext>
            </a:extLst>
          </p:cNvPr>
          <p:cNvSpPr txBox="1"/>
          <p:nvPr/>
        </p:nvSpPr>
        <p:spPr>
          <a:xfrm>
            <a:off x="3014130" y="2097352"/>
            <a:ext cx="1646605" cy="923330"/>
          </a:xfrm>
          <a:prstGeom prst="rect">
            <a:avLst/>
          </a:prstGeom>
          <a:noFill/>
        </p:spPr>
        <p:txBody>
          <a:bodyPr wrap="none" rtlCol="0">
            <a:spAutoFit/>
          </a:bodyPr>
          <a:lstStyle/>
          <a:p>
            <a:r>
              <a:rPr lang="zh-CN" altLang="en-US" sz="5400" b="1" spc="300" dirty="0">
                <a:solidFill>
                  <a:schemeClr val="bg1">
                    <a:lumMod val="85000"/>
                  </a:schemeClr>
                </a:solidFill>
                <a:latin typeface="微软雅黑" panose="020B0503020204020204" pitchFamily="34" charset="-122"/>
                <a:ea typeface="微软雅黑" panose="020B0503020204020204" pitchFamily="34" charset="-122"/>
              </a:rPr>
              <a:t>谢谢</a:t>
            </a:r>
            <a:endParaRPr lang="en-US" altLang="zh-CN" sz="5400" b="1" spc="3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8" name="等腰三角形 4">
            <a:extLst>
              <a:ext uri="{FF2B5EF4-FFF2-40B4-BE49-F238E27FC236}">
                <a16:creationId xmlns:a16="http://schemas.microsoft.com/office/drawing/2014/main" id="{EC24B119-8EC4-4B56-9CA2-799431A08720}"/>
              </a:ext>
            </a:extLst>
          </p:cNvPr>
          <p:cNvSpPr>
            <a:spLocks noChangeArrowheads="1"/>
          </p:cNvSpPr>
          <p:nvPr/>
        </p:nvSpPr>
        <p:spPr bwMode="auto">
          <a:xfrm rot="5400000">
            <a:off x="-18664" y="318708"/>
            <a:ext cx="329453" cy="285769"/>
          </a:xfrm>
          <a:prstGeom prst="triangle">
            <a:avLst>
              <a:gd name="adj" fmla="val 50000"/>
            </a:avLst>
          </a:prstGeom>
          <a:solidFill>
            <a:srgbClr val="E2E4E6"/>
          </a:solidFill>
          <a:ln>
            <a:noFill/>
          </a:ln>
        </p:spPr>
        <p:txBody>
          <a:bodyPr lIns="91406" tIns="45703" rIns="91406" bIns="45703" anchor="ctr"/>
          <a:lstStyle/>
          <a:p>
            <a:pPr algn="ctr" eaLnBrk="1" hangingPunct="1">
              <a:buFont typeface="Arial" pitchFamily="34" charset="0"/>
              <a:buNone/>
            </a:pPr>
            <a:endParaRPr lang="zh-CN" altLang="zh-CN">
              <a:solidFill>
                <a:srgbClr val="0170C1"/>
              </a:solidFill>
              <a:latin typeface="宋体" pitchFamily="2" charset="-122"/>
              <a:sym typeface="宋体" pitchFamily="2" charset="-122"/>
            </a:endParaRPr>
          </a:p>
        </p:txBody>
      </p:sp>
    </p:spTree>
    <p:extLst>
      <p:ext uri="{BB962C8B-B14F-4D97-AF65-F5344CB8AC3E}">
        <p14:creationId xmlns:p14="http://schemas.microsoft.com/office/powerpoint/2010/main" val="389240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750"/>
                                        <p:tgtEl>
                                          <p:spTgt spid="7"/>
                                        </p:tgtEl>
                                      </p:cBhvr>
                                    </p:animEffect>
                                  </p:childTnLst>
                                </p:cTn>
                              </p:par>
                            </p:childTnLst>
                          </p:cTn>
                        </p:par>
                        <p:par>
                          <p:cTn id="8" fill="hold">
                            <p:stCondLst>
                              <p:cond delay="750"/>
                            </p:stCondLst>
                            <p:childTnLst>
                              <p:par>
                                <p:cTn id="9" presetID="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ppt_x</p:attrName>
                                        </p:attrNameLst>
                                      </p:cBhvr>
                                      <p:tavLst>
                                        <p:tav tm="0">
                                          <p:val>
                                            <p:strVal val="0-#ppt_w/2"/>
                                          </p:val>
                                        </p:tav>
                                        <p:tav tm="100000">
                                          <p:val>
                                            <p:strVal val="#ppt_x"/>
                                          </p:val>
                                        </p:tav>
                                      </p:tavLst>
                                    </p:anim>
                                    <p:anim calcmode="lin" valueType="num">
                                      <p:cBhvr>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14" presetClass="entr" presetSubtype="10" fill="hold" grpId="0" nodeType="afterEffect">
                                  <p:stCondLst>
                                    <p:cond delay="0"/>
                                  </p:stCondLst>
                                  <p:iterate type="lt">
                                    <p:tmPct val="30000"/>
                                  </p:iterate>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47">
            <a:extLst>
              <a:ext uri="{FF2B5EF4-FFF2-40B4-BE49-F238E27FC236}">
                <a16:creationId xmlns:a16="http://schemas.microsoft.com/office/drawing/2014/main" id="{1FB3AFD6-679B-4674-92D9-7D070931DA86}"/>
              </a:ext>
            </a:extLst>
          </p:cNvPr>
          <p:cNvSpPr>
            <a:spLocks noChangeArrowheads="1"/>
          </p:cNvSpPr>
          <p:nvPr/>
        </p:nvSpPr>
        <p:spPr bwMode="auto">
          <a:xfrm>
            <a:off x="1024185" y="1550792"/>
            <a:ext cx="2224112"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大数据技术概述</a:t>
            </a:r>
          </a:p>
        </p:txBody>
      </p:sp>
      <p:sp>
        <p:nvSpPr>
          <p:cNvPr id="50" name="TextBox 20">
            <a:extLst>
              <a:ext uri="{FF2B5EF4-FFF2-40B4-BE49-F238E27FC236}">
                <a16:creationId xmlns:a16="http://schemas.microsoft.com/office/drawing/2014/main" id="{97E28167-6919-4BB0-B135-D77AEA4C2749}"/>
              </a:ext>
            </a:extLst>
          </p:cNvPr>
          <p:cNvSpPr txBox="1"/>
          <p:nvPr/>
        </p:nvSpPr>
        <p:spPr>
          <a:xfrm>
            <a:off x="4655340" y="160534"/>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DB4F2FB4-2C09-4C56-A90A-01320D4B02BB}"/>
              </a:ext>
            </a:extLst>
          </p:cNvPr>
          <p:cNvSpPr txBox="1"/>
          <p:nvPr/>
        </p:nvSpPr>
        <p:spPr>
          <a:xfrm>
            <a:off x="917476" y="1996838"/>
            <a:ext cx="9767941" cy="2308324"/>
          </a:xfrm>
          <a:prstGeom prst="rect">
            <a:avLst/>
          </a:prstGeom>
          <a:noFill/>
        </p:spPr>
        <p:txBody>
          <a:bodyPr wrap="square" rtlCol="0">
            <a:spAutoFit/>
          </a:bodyPr>
          <a:lstStyle/>
          <a:p>
            <a:r>
              <a:rPr lang="zh-CN" altLang="en-US" dirty="0"/>
              <a:t>在移动互联高速发展的今天，企业需要处理的数据量惊人的庞大，有这样一句话，人类文明伊始至今，所有的藏书数据量加在一起是</a:t>
            </a:r>
            <a:r>
              <a:rPr lang="en-US" altLang="zh-CN" dirty="0"/>
              <a:t>1TB</a:t>
            </a:r>
            <a:r>
              <a:rPr lang="zh-CN" altLang="en-US" dirty="0"/>
              <a:t>左右，而在中国，某一些超大型企业每天所产生的数据量就会超过</a:t>
            </a:r>
            <a:r>
              <a:rPr lang="en-US" altLang="zh-CN" dirty="0"/>
              <a:t>20TB</a:t>
            </a:r>
            <a:r>
              <a:rPr lang="zh-CN" altLang="en-US" dirty="0"/>
              <a:t>，而累积至今，企业所要处理的历史数据量则高达几十到几百</a:t>
            </a:r>
            <a:r>
              <a:rPr lang="en-US" altLang="zh-CN" dirty="0"/>
              <a:t>PB</a:t>
            </a:r>
            <a:r>
              <a:rPr lang="zh-CN" altLang="en-US" dirty="0"/>
              <a:t>，</a:t>
            </a:r>
            <a:r>
              <a:rPr lang="en-US" altLang="zh-CN" dirty="0"/>
              <a:t>PB</a:t>
            </a:r>
            <a:r>
              <a:rPr lang="zh-CN" altLang="en-US" dirty="0"/>
              <a:t>是</a:t>
            </a:r>
            <a:r>
              <a:rPr lang="en-US" altLang="zh-CN" dirty="0"/>
              <a:t>TB</a:t>
            </a:r>
            <a:r>
              <a:rPr lang="zh-CN" altLang="en-US" dirty="0"/>
              <a:t>的下一级单位，</a:t>
            </a:r>
            <a:r>
              <a:rPr lang="en-US" altLang="zh-CN" dirty="0"/>
              <a:t>1024TB</a:t>
            </a:r>
            <a:r>
              <a:rPr lang="zh-CN" altLang="en-US" dirty="0"/>
              <a:t>为一个</a:t>
            </a:r>
            <a:r>
              <a:rPr lang="en-US" altLang="zh-CN" dirty="0"/>
              <a:t>PB</a:t>
            </a:r>
            <a:r>
              <a:rPr lang="zh-CN" altLang="en-US" dirty="0"/>
              <a:t>，如此巨大的数据量用传统的数据分析软件或者是简单的数据分析程序不能够进行很有效的数据分析，大数据程序开发因此诞生。</a:t>
            </a:r>
            <a:endParaRPr lang="en-US" altLang="zh-CN" dirty="0"/>
          </a:p>
          <a:p>
            <a:endParaRPr lang="en-US" altLang="zh-CN" dirty="0"/>
          </a:p>
          <a:p>
            <a:r>
              <a:rPr lang="zh-CN" altLang="en-US" dirty="0"/>
              <a:t>大数据技术不断的更迭，同样的，在技术之上的应用，也经历了一个发展过程。从最早的 </a:t>
            </a:r>
            <a:r>
              <a:rPr lang="en-US" altLang="zh-CN" dirty="0"/>
              <a:t>Google</a:t>
            </a:r>
            <a:r>
              <a:rPr lang="zh-CN" altLang="en-US" dirty="0"/>
              <a:t>公司，解决搜索引擎业务，到目前最火的</a:t>
            </a:r>
            <a:r>
              <a:rPr lang="en-US" altLang="zh-CN" dirty="0"/>
              <a:t>AI</a:t>
            </a:r>
            <a:r>
              <a:rPr lang="zh-CN" altLang="en-US" dirty="0"/>
              <a:t>技术。大数据应用越来越广泛。</a:t>
            </a:r>
          </a:p>
        </p:txBody>
      </p:sp>
      <p:sp>
        <p:nvSpPr>
          <p:cNvPr id="4" name="矩形 3">
            <a:extLst>
              <a:ext uri="{FF2B5EF4-FFF2-40B4-BE49-F238E27FC236}">
                <a16:creationId xmlns:a16="http://schemas.microsoft.com/office/drawing/2014/main" id="{90648540-FA95-4DD7-B9B5-BBD64E5FE312}"/>
              </a:ext>
            </a:extLst>
          </p:cNvPr>
          <p:cNvSpPr/>
          <p:nvPr/>
        </p:nvSpPr>
        <p:spPr>
          <a:xfrm>
            <a:off x="632300" y="4939464"/>
            <a:ext cx="10742043" cy="369332"/>
          </a:xfrm>
          <a:prstGeom prst="rect">
            <a:avLst/>
          </a:prstGeom>
        </p:spPr>
        <p:txBody>
          <a:bodyPr wrap="none">
            <a:spAutoFit/>
          </a:bodyPr>
          <a:lstStyle/>
          <a:p>
            <a:r>
              <a:rPr lang="en-US" altLang="zh-CN" b="1" dirty="0"/>
              <a:t>Google </a:t>
            </a:r>
            <a:r>
              <a:rPr lang="zh-CN" altLang="en-US" b="1" dirty="0"/>
              <a:t>搜索引擎时代</a:t>
            </a:r>
            <a:r>
              <a:rPr lang="en-US" altLang="zh-CN" b="1" dirty="0"/>
              <a:t>--</a:t>
            </a:r>
            <a:r>
              <a:rPr lang="zh-CN" altLang="en-US" b="1" dirty="0"/>
              <a:t>数据仓储、大数据分析时代</a:t>
            </a:r>
            <a:r>
              <a:rPr lang="en-US" altLang="zh-CN" b="1" dirty="0"/>
              <a:t>--</a:t>
            </a:r>
            <a:r>
              <a:rPr lang="zh-CN" altLang="en-US" b="1" dirty="0"/>
              <a:t>大数据挖掘时代</a:t>
            </a:r>
            <a:r>
              <a:rPr lang="en-US" altLang="zh-CN" b="1" dirty="0"/>
              <a:t>--</a:t>
            </a:r>
            <a:r>
              <a:rPr lang="zh-CN" altLang="en-US" b="1" dirty="0"/>
              <a:t>机器学习时代</a:t>
            </a:r>
            <a:r>
              <a:rPr lang="en-US" altLang="zh-CN" b="1" dirty="0"/>
              <a:t>--AI</a:t>
            </a:r>
            <a:r>
              <a:rPr lang="zh-CN" altLang="en-US" b="1" dirty="0"/>
              <a:t>（人工智能）时代</a:t>
            </a:r>
            <a:endParaRPr lang="zh-CN" altLang="en-US" dirty="0"/>
          </a:p>
        </p:txBody>
      </p:sp>
    </p:spTree>
    <p:extLst>
      <p:ext uri="{BB962C8B-B14F-4D97-AF65-F5344CB8AC3E}">
        <p14:creationId xmlns:p14="http://schemas.microsoft.com/office/powerpoint/2010/main" val="122648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47">
            <a:extLst>
              <a:ext uri="{FF2B5EF4-FFF2-40B4-BE49-F238E27FC236}">
                <a16:creationId xmlns:a16="http://schemas.microsoft.com/office/drawing/2014/main" id="{1FB3AFD6-679B-4674-92D9-7D070931DA86}"/>
              </a:ext>
            </a:extLst>
          </p:cNvPr>
          <p:cNvSpPr>
            <a:spLocks noChangeArrowheads="1"/>
          </p:cNvSpPr>
          <p:nvPr/>
        </p:nvSpPr>
        <p:spPr bwMode="auto">
          <a:xfrm>
            <a:off x="1024185" y="1550792"/>
            <a:ext cx="2224112"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大数据技术概述</a:t>
            </a:r>
          </a:p>
        </p:txBody>
      </p:sp>
      <p:sp>
        <p:nvSpPr>
          <p:cNvPr id="50" name="TextBox 20">
            <a:extLst>
              <a:ext uri="{FF2B5EF4-FFF2-40B4-BE49-F238E27FC236}">
                <a16:creationId xmlns:a16="http://schemas.microsoft.com/office/drawing/2014/main" id="{97E28167-6919-4BB0-B135-D77AEA4C2749}"/>
              </a:ext>
            </a:extLst>
          </p:cNvPr>
          <p:cNvSpPr txBox="1"/>
          <p:nvPr/>
        </p:nvSpPr>
        <p:spPr>
          <a:xfrm>
            <a:off x="4655340" y="160534"/>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DB4F2FB4-2C09-4C56-A90A-01320D4B02BB}"/>
              </a:ext>
            </a:extLst>
          </p:cNvPr>
          <p:cNvSpPr txBox="1"/>
          <p:nvPr/>
        </p:nvSpPr>
        <p:spPr>
          <a:xfrm>
            <a:off x="1024185" y="2038353"/>
            <a:ext cx="9922489" cy="3416320"/>
          </a:xfrm>
          <a:prstGeom prst="rect">
            <a:avLst/>
          </a:prstGeom>
          <a:noFill/>
        </p:spPr>
        <p:txBody>
          <a:bodyPr wrap="square" rtlCol="0">
            <a:spAutoFit/>
          </a:bodyPr>
          <a:lstStyle/>
          <a:p>
            <a:r>
              <a:rPr lang="zh-CN" altLang="en-US" dirty="0"/>
              <a:t>在大数据应用的实践中，描述性、预测性分析应用多，决策指导性等更深层次分析应用偏少。 一般而言，人们做出决策的流程通常包括：认知现状、预测未来和选择策略这三个基本步骤。这些步骤也对应了上述大数据分析应用的三个不同类型。应用层次越深，计算机承担的任务越多、越复杂，效率提升也越大，价值也越大。 然而，随着研究应用的不断深入，人们逐渐意识到前期在大数据分析应用中大放异彩的深度神经网络尚存在基础理论不完善、模型不具可解释性、鲁棒性较差等问题。</a:t>
            </a:r>
            <a:br>
              <a:rPr lang="zh-CN" altLang="en-US" dirty="0"/>
            </a:br>
            <a:r>
              <a:rPr lang="zh-CN" altLang="en-US" dirty="0"/>
              <a:t>因此，虽然应用层次最深的决策指导性应用，当前已在人机博弈等非关键性领域取得较好应用效果，但是，在自动驾驶、政府决策、军事指挥、医疗健康等应用价值更高，且与人类生命、财产、发展和安全紧密关联的领域，要真正获得有效应用，仍面临一系列待解决的重大基础理论和核心技术挑战。 这也意味着，虽然已有很多成功的大数据应用案例，但还远未达到我们的预期，大数据应用仍处于初级阶段。未来，随着应用领域的拓展、技术的提升、数据共享开放机制的完善，以及产业生态的成熟，具有更大潜在价值的预测性和指导性应用将是发展的重点。</a:t>
            </a:r>
          </a:p>
        </p:txBody>
      </p:sp>
    </p:spTree>
    <p:extLst>
      <p:ext uri="{BB962C8B-B14F-4D97-AF65-F5344CB8AC3E}">
        <p14:creationId xmlns:p14="http://schemas.microsoft.com/office/powerpoint/2010/main" val="309332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20">
            <a:extLst>
              <a:ext uri="{FF2B5EF4-FFF2-40B4-BE49-F238E27FC236}">
                <a16:creationId xmlns:a16="http://schemas.microsoft.com/office/drawing/2014/main" id="{63D552A5-A04D-4EF0-A01B-307966F4387E}"/>
              </a:ext>
            </a:extLst>
          </p:cNvPr>
          <p:cNvSpPr txBox="1"/>
          <p:nvPr/>
        </p:nvSpPr>
        <p:spPr>
          <a:xfrm>
            <a:off x="4655340" y="20106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44" name="文本框 47">
            <a:extLst>
              <a:ext uri="{FF2B5EF4-FFF2-40B4-BE49-F238E27FC236}">
                <a16:creationId xmlns:a16="http://schemas.microsoft.com/office/drawing/2014/main" id="{01140E5E-BE4E-4EA2-845D-57A3094E2A2A}"/>
              </a:ext>
            </a:extLst>
          </p:cNvPr>
          <p:cNvSpPr>
            <a:spLocks noChangeArrowheads="1"/>
          </p:cNvSpPr>
          <p:nvPr/>
        </p:nvSpPr>
        <p:spPr bwMode="auto">
          <a:xfrm>
            <a:off x="369952" y="1216726"/>
            <a:ext cx="3705659"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大数据技术在业界的先进代表</a:t>
            </a:r>
          </a:p>
        </p:txBody>
      </p:sp>
      <p:sp>
        <p:nvSpPr>
          <p:cNvPr id="3" name="文本框 2">
            <a:extLst>
              <a:ext uri="{FF2B5EF4-FFF2-40B4-BE49-F238E27FC236}">
                <a16:creationId xmlns:a16="http://schemas.microsoft.com/office/drawing/2014/main" id="{7A578E37-F24C-4E37-A7BD-382AE17FC7CB}"/>
              </a:ext>
            </a:extLst>
          </p:cNvPr>
          <p:cNvSpPr txBox="1"/>
          <p:nvPr/>
        </p:nvSpPr>
        <p:spPr>
          <a:xfrm>
            <a:off x="250937" y="1942012"/>
            <a:ext cx="11453383" cy="2031325"/>
          </a:xfrm>
          <a:prstGeom prst="rect">
            <a:avLst/>
          </a:prstGeom>
          <a:noFill/>
        </p:spPr>
        <p:txBody>
          <a:bodyPr wrap="square" rtlCol="0">
            <a:spAutoFit/>
          </a:bodyPr>
          <a:lstStyle/>
          <a:p>
            <a:r>
              <a:rPr lang="en-US" altLang="zh-CN" b="1" dirty="0"/>
              <a:t>MapReduce</a:t>
            </a:r>
            <a:br>
              <a:rPr lang="zh-CN" altLang="en-US" dirty="0"/>
            </a:br>
            <a:r>
              <a:rPr lang="zh-CN" altLang="en-US" dirty="0"/>
              <a:t>今天我们讨论的大规模数据处理系统都源自于</a:t>
            </a:r>
            <a:r>
              <a:rPr lang="en-US" altLang="zh-CN" dirty="0"/>
              <a:t>2003</a:t>
            </a:r>
            <a:r>
              <a:rPr lang="zh-CN" altLang="en-US" dirty="0"/>
              <a:t>年 </a:t>
            </a:r>
            <a:r>
              <a:rPr lang="en-US" altLang="zh-CN" dirty="0"/>
              <a:t>MapReduce</a:t>
            </a:r>
            <a:r>
              <a:rPr lang="zh-CN" altLang="en-US" dirty="0"/>
              <a:t>。当时，谷歌的工程师正在构建各种定制化系统，以解决互联网时代下大数据处理难题。于是，</a:t>
            </a:r>
            <a:r>
              <a:rPr lang="en-US" altLang="zh-CN" dirty="0"/>
              <a:t>MapReduce </a:t>
            </a:r>
            <a:r>
              <a:rPr lang="zh-CN" altLang="en-US" dirty="0"/>
              <a:t>框架诞生了。</a:t>
            </a:r>
            <a:r>
              <a:rPr lang="en-US" altLang="zh-CN" dirty="0"/>
              <a:t>MapReduce </a:t>
            </a:r>
            <a:r>
              <a:rPr lang="zh-CN" altLang="en-US" dirty="0"/>
              <a:t>的基本思想是提供一套非常简洁的数据处理 </a:t>
            </a:r>
            <a:r>
              <a:rPr lang="en-US" altLang="zh-CN" dirty="0"/>
              <a:t>API</a:t>
            </a:r>
            <a:r>
              <a:rPr lang="zh-CN" altLang="en-US" dirty="0"/>
              <a:t>，这套 </a:t>
            </a:r>
            <a:r>
              <a:rPr lang="en-US" altLang="zh-CN" dirty="0"/>
              <a:t>API </a:t>
            </a:r>
            <a:r>
              <a:rPr lang="zh-CN" altLang="en-US" dirty="0"/>
              <a:t>来自于函数式编程领域的两个非常易于理解的操作：</a:t>
            </a:r>
            <a:r>
              <a:rPr lang="en-US" altLang="zh-CN" dirty="0"/>
              <a:t>map</a:t>
            </a:r>
            <a:r>
              <a:rPr lang="zh-CN" altLang="en-US" dirty="0"/>
              <a:t>（映射）</a:t>
            </a:r>
            <a:r>
              <a:rPr lang="en-US" altLang="zh-CN" dirty="0"/>
              <a:t> </a:t>
            </a:r>
            <a:r>
              <a:rPr lang="zh-CN" altLang="en-US" dirty="0"/>
              <a:t>和 </a:t>
            </a:r>
            <a:r>
              <a:rPr lang="en-US" altLang="zh-CN" dirty="0"/>
              <a:t>reduce</a:t>
            </a:r>
            <a:r>
              <a:rPr lang="zh-CN" altLang="en-US" dirty="0"/>
              <a:t>（归约）（图</a:t>
            </a:r>
            <a:r>
              <a:rPr lang="en-US" altLang="zh-CN" dirty="0"/>
              <a:t>1</a:t>
            </a:r>
            <a:r>
              <a:rPr lang="zh-CN" altLang="en-US" dirty="0"/>
              <a:t>）。使用该 </a:t>
            </a:r>
            <a:r>
              <a:rPr lang="en-US" altLang="zh-CN" dirty="0"/>
              <a:t>API </a:t>
            </a:r>
            <a:r>
              <a:rPr lang="zh-CN" altLang="en-US" dirty="0"/>
              <a:t>构建的底层数据流将在这套分布式系统框架上执行，框架负责处理所有繁琐的可扩展性和容错性问题。随后，</a:t>
            </a:r>
            <a:r>
              <a:rPr lang="en-US" altLang="zh-CN" dirty="0"/>
              <a:t>Google </a:t>
            </a:r>
            <a:r>
              <a:rPr lang="zh-CN" altLang="en-US" dirty="0"/>
              <a:t>内部将 </a:t>
            </a:r>
            <a:r>
              <a:rPr lang="en-US" altLang="zh-CN" dirty="0"/>
              <a:t>MapReduce </a:t>
            </a:r>
            <a:r>
              <a:rPr lang="zh-CN" altLang="en-US" dirty="0"/>
              <a:t>投入生产使用并得到了非常广泛的业务应用，</a:t>
            </a:r>
            <a:r>
              <a:rPr lang="en-US" altLang="zh-CN" dirty="0"/>
              <a:t>Google </a:t>
            </a:r>
            <a:r>
              <a:rPr lang="zh-CN" altLang="en-US" dirty="0"/>
              <a:t>认为应该和公司外的同行分享我们的研究成果，最终他们将 </a:t>
            </a:r>
            <a:r>
              <a:rPr lang="en-US" altLang="zh-CN" dirty="0"/>
              <a:t>MapReduce </a:t>
            </a:r>
            <a:r>
              <a:rPr lang="zh-CN" altLang="en-US" dirty="0"/>
              <a:t>论文发表于 </a:t>
            </a:r>
            <a:r>
              <a:rPr lang="en-US" altLang="zh-CN" dirty="0"/>
              <a:t>OSDI 2004</a:t>
            </a:r>
            <a:endParaRPr lang="zh-CN" altLang="en-US" dirty="0"/>
          </a:p>
        </p:txBody>
      </p:sp>
      <p:pic>
        <p:nvPicPr>
          <p:cNvPr id="9" name="图片 8">
            <a:extLst>
              <a:ext uri="{FF2B5EF4-FFF2-40B4-BE49-F238E27FC236}">
                <a16:creationId xmlns:a16="http://schemas.microsoft.com/office/drawing/2014/main" id="{79BB2A1A-F766-4087-84CA-75BA30E324A7}"/>
              </a:ext>
            </a:extLst>
          </p:cNvPr>
          <p:cNvPicPr>
            <a:picLocks noChangeAspect="1"/>
          </p:cNvPicPr>
          <p:nvPr/>
        </p:nvPicPr>
        <p:blipFill>
          <a:blip r:embed="rId3"/>
          <a:stretch>
            <a:fillRect/>
          </a:stretch>
        </p:blipFill>
        <p:spPr>
          <a:xfrm>
            <a:off x="3533739" y="3973337"/>
            <a:ext cx="4286250" cy="2286000"/>
          </a:xfrm>
          <a:prstGeom prst="rect">
            <a:avLst/>
          </a:prstGeom>
        </p:spPr>
      </p:pic>
    </p:spTree>
    <p:extLst>
      <p:ext uri="{BB962C8B-B14F-4D97-AF65-F5344CB8AC3E}">
        <p14:creationId xmlns:p14="http://schemas.microsoft.com/office/powerpoint/2010/main" val="12934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20">
            <a:extLst>
              <a:ext uri="{FF2B5EF4-FFF2-40B4-BE49-F238E27FC236}">
                <a16:creationId xmlns:a16="http://schemas.microsoft.com/office/drawing/2014/main" id="{63D552A5-A04D-4EF0-A01B-307966F4387E}"/>
              </a:ext>
            </a:extLst>
          </p:cNvPr>
          <p:cNvSpPr txBox="1"/>
          <p:nvPr/>
        </p:nvSpPr>
        <p:spPr>
          <a:xfrm>
            <a:off x="4655340" y="20106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44" name="文本框 47">
            <a:extLst>
              <a:ext uri="{FF2B5EF4-FFF2-40B4-BE49-F238E27FC236}">
                <a16:creationId xmlns:a16="http://schemas.microsoft.com/office/drawing/2014/main" id="{01140E5E-BE4E-4EA2-845D-57A3094E2A2A}"/>
              </a:ext>
            </a:extLst>
          </p:cNvPr>
          <p:cNvSpPr>
            <a:spLocks noChangeArrowheads="1"/>
          </p:cNvSpPr>
          <p:nvPr/>
        </p:nvSpPr>
        <p:spPr bwMode="auto">
          <a:xfrm>
            <a:off x="369952" y="1216726"/>
            <a:ext cx="3705659"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大数据技术在业界的先进代表</a:t>
            </a:r>
          </a:p>
        </p:txBody>
      </p:sp>
      <p:sp>
        <p:nvSpPr>
          <p:cNvPr id="3" name="文本框 2">
            <a:extLst>
              <a:ext uri="{FF2B5EF4-FFF2-40B4-BE49-F238E27FC236}">
                <a16:creationId xmlns:a16="http://schemas.microsoft.com/office/drawing/2014/main" id="{7A578E37-F24C-4E37-A7BD-382AE17FC7CB}"/>
              </a:ext>
            </a:extLst>
          </p:cNvPr>
          <p:cNvSpPr txBox="1"/>
          <p:nvPr/>
        </p:nvSpPr>
        <p:spPr>
          <a:xfrm>
            <a:off x="250938" y="1942012"/>
            <a:ext cx="6559166" cy="3970318"/>
          </a:xfrm>
          <a:prstGeom prst="rect">
            <a:avLst/>
          </a:prstGeom>
          <a:noFill/>
        </p:spPr>
        <p:txBody>
          <a:bodyPr wrap="square" rtlCol="0">
            <a:spAutoFit/>
          </a:bodyPr>
          <a:lstStyle/>
          <a:p>
            <a:r>
              <a:rPr lang="en-US" altLang="zh-CN" b="1" dirty="0"/>
              <a:t>Hadoop</a:t>
            </a:r>
            <a:br>
              <a:rPr lang="zh-CN" altLang="en-US" dirty="0"/>
            </a:br>
            <a:r>
              <a:rPr lang="en-US" altLang="zh-CN" dirty="0"/>
              <a:t>Hadoop</a:t>
            </a:r>
            <a:r>
              <a:rPr lang="zh-CN" altLang="en-US" dirty="0"/>
              <a:t>诞生于</a:t>
            </a:r>
            <a:r>
              <a:rPr lang="en-US" altLang="zh-CN" dirty="0"/>
              <a:t>2005</a:t>
            </a:r>
            <a:r>
              <a:rPr lang="zh-CN" altLang="en-US" dirty="0"/>
              <a:t>年，其最初只是雅虎公司用来解决网页搜索问题的一个项目，后来因其技术的高效性，被</a:t>
            </a:r>
            <a:r>
              <a:rPr lang="en-US" altLang="zh-CN" dirty="0"/>
              <a:t>Apache Software Foundation</a:t>
            </a:r>
            <a:r>
              <a:rPr lang="zh-CN" altLang="en-US" dirty="0"/>
              <a:t>公司引入并成为开源应用。</a:t>
            </a:r>
            <a:r>
              <a:rPr lang="en-US" altLang="zh-CN" dirty="0"/>
              <a:t>Hadoop</a:t>
            </a:r>
            <a:r>
              <a:rPr lang="zh-CN" altLang="en-US" dirty="0"/>
              <a:t>本身不是一个产品，而是由多个软件产品组成的一个生态系统， 这些软件产品共同实现全面功能和灵活的大数据分析。从技术上看，</a:t>
            </a:r>
            <a:r>
              <a:rPr lang="en-US" altLang="zh-CN" dirty="0"/>
              <a:t>Hadoop</a:t>
            </a:r>
            <a:r>
              <a:rPr lang="zh-CN" altLang="en-US" dirty="0"/>
              <a:t>由两项关键服务构成：采用</a:t>
            </a:r>
            <a:r>
              <a:rPr lang="en-US" altLang="zh-CN" dirty="0"/>
              <a:t>Hadoop</a:t>
            </a:r>
            <a:r>
              <a:rPr lang="zh-CN" altLang="en-US" dirty="0"/>
              <a:t>分布式文件系统（</a:t>
            </a:r>
            <a:r>
              <a:rPr lang="en-US" altLang="zh-CN" dirty="0"/>
              <a:t>HDFS</a:t>
            </a:r>
            <a:r>
              <a:rPr lang="zh-CN" altLang="en-US" dirty="0"/>
              <a:t>）的可靠数据 存储服务，以及利用</a:t>
            </a:r>
            <a:r>
              <a:rPr lang="en-US" altLang="zh-CN" dirty="0"/>
              <a:t>MapReduce</a:t>
            </a:r>
            <a:r>
              <a:rPr lang="zh-CN" altLang="en-US" dirty="0"/>
              <a:t>技术的高性能并行数据处理服务。</a:t>
            </a:r>
            <a:r>
              <a:rPr lang="en-US" altLang="zh-CN" dirty="0"/>
              <a:t>Hadoop</a:t>
            </a:r>
            <a:r>
              <a:rPr lang="zh-CN" altLang="en-US" dirty="0"/>
              <a:t>实现了一个分布式文件系统（</a:t>
            </a:r>
            <a:r>
              <a:rPr lang="en-US" altLang="zh-CN" dirty="0"/>
              <a:t>Hadoop Distributed File System</a:t>
            </a:r>
            <a:r>
              <a:rPr lang="zh-CN" altLang="en-US" dirty="0"/>
              <a:t>），简称</a:t>
            </a:r>
            <a:r>
              <a:rPr lang="en-US" altLang="zh-CN" dirty="0"/>
              <a:t>HDFS</a:t>
            </a:r>
            <a:r>
              <a:rPr lang="zh-CN" altLang="en-US" dirty="0"/>
              <a:t>。</a:t>
            </a:r>
            <a:r>
              <a:rPr lang="en-US" altLang="zh-CN" dirty="0"/>
              <a:t>HDFS</a:t>
            </a:r>
            <a:r>
              <a:rPr lang="zh-CN" altLang="en-US" dirty="0"/>
              <a:t>有着高容错性的特点，并且设计用来部署在低廉的硬件上。而且它提供高传输率来访问应用程序的数据，适合那些有着超大数据集的应用程序。</a:t>
            </a:r>
            <a:r>
              <a:rPr lang="en-US" altLang="zh-CN" dirty="0"/>
              <a:t>HDFS</a:t>
            </a:r>
            <a:r>
              <a:rPr lang="zh-CN" altLang="en-US" dirty="0"/>
              <a:t>放宽了</a:t>
            </a:r>
            <a:r>
              <a:rPr lang="en-US" altLang="zh-CN" dirty="0"/>
              <a:t>POSIX</a:t>
            </a:r>
            <a:r>
              <a:rPr lang="zh-CN" altLang="en-US" dirty="0"/>
              <a:t>的要求，这样可以流的形式访问文件系统中的数据（图</a:t>
            </a:r>
            <a:r>
              <a:rPr lang="en-US" altLang="zh-CN" dirty="0"/>
              <a:t>2</a:t>
            </a:r>
            <a:r>
              <a:rPr lang="zh-CN" altLang="en-US" dirty="0"/>
              <a:t>）</a:t>
            </a:r>
          </a:p>
        </p:txBody>
      </p:sp>
      <p:pic>
        <p:nvPicPr>
          <p:cNvPr id="4" name="图片 3">
            <a:extLst>
              <a:ext uri="{FF2B5EF4-FFF2-40B4-BE49-F238E27FC236}">
                <a16:creationId xmlns:a16="http://schemas.microsoft.com/office/drawing/2014/main" id="{5410FC12-0784-4CF9-BF34-DCB229987C6F}"/>
              </a:ext>
            </a:extLst>
          </p:cNvPr>
          <p:cNvPicPr>
            <a:picLocks noChangeAspect="1"/>
          </p:cNvPicPr>
          <p:nvPr/>
        </p:nvPicPr>
        <p:blipFill>
          <a:blip r:embed="rId3"/>
          <a:stretch>
            <a:fillRect/>
          </a:stretch>
        </p:blipFill>
        <p:spPr>
          <a:xfrm>
            <a:off x="7284199" y="2765082"/>
            <a:ext cx="3621090" cy="2601176"/>
          </a:xfrm>
          <a:prstGeom prst="rect">
            <a:avLst/>
          </a:prstGeom>
        </p:spPr>
      </p:pic>
    </p:spTree>
    <p:extLst>
      <p:ext uri="{BB962C8B-B14F-4D97-AF65-F5344CB8AC3E}">
        <p14:creationId xmlns:p14="http://schemas.microsoft.com/office/powerpoint/2010/main" val="22360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20">
            <a:extLst>
              <a:ext uri="{FF2B5EF4-FFF2-40B4-BE49-F238E27FC236}">
                <a16:creationId xmlns:a16="http://schemas.microsoft.com/office/drawing/2014/main" id="{63D552A5-A04D-4EF0-A01B-307966F4387E}"/>
              </a:ext>
            </a:extLst>
          </p:cNvPr>
          <p:cNvSpPr txBox="1"/>
          <p:nvPr/>
        </p:nvSpPr>
        <p:spPr>
          <a:xfrm>
            <a:off x="4655340" y="20106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44" name="文本框 47">
            <a:extLst>
              <a:ext uri="{FF2B5EF4-FFF2-40B4-BE49-F238E27FC236}">
                <a16:creationId xmlns:a16="http://schemas.microsoft.com/office/drawing/2014/main" id="{01140E5E-BE4E-4EA2-845D-57A3094E2A2A}"/>
              </a:ext>
            </a:extLst>
          </p:cNvPr>
          <p:cNvSpPr>
            <a:spLocks noChangeArrowheads="1"/>
          </p:cNvSpPr>
          <p:nvPr/>
        </p:nvSpPr>
        <p:spPr bwMode="auto">
          <a:xfrm>
            <a:off x="369952" y="1216726"/>
            <a:ext cx="3705659"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大数据技术在业界的先进代表</a:t>
            </a:r>
          </a:p>
        </p:txBody>
      </p:sp>
      <p:sp>
        <p:nvSpPr>
          <p:cNvPr id="3" name="文本框 2">
            <a:extLst>
              <a:ext uri="{FF2B5EF4-FFF2-40B4-BE49-F238E27FC236}">
                <a16:creationId xmlns:a16="http://schemas.microsoft.com/office/drawing/2014/main" id="{7A578E37-F24C-4E37-A7BD-382AE17FC7CB}"/>
              </a:ext>
            </a:extLst>
          </p:cNvPr>
          <p:cNvSpPr txBox="1"/>
          <p:nvPr/>
        </p:nvSpPr>
        <p:spPr>
          <a:xfrm>
            <a:off x="250937" y="1942012"/>
            <a:ext cx="10952681" cy="646331"/>
          </a:xfrm>
          <a:prstGeom prst="rect">
            <a:avLst/>
          </a:prstGeom>
          <a:noFill/>
        </p:spPr>
        <p:txBody>
          <a:bodyPr wrap="square" rtlCol="0">
            <a:spAutoFit/>
          </a:bodyPr>
          <a:lstStyle/>
          <a:p>
            <a:r>
              <a:rPr lang="en-US" altLang="zh-CN" b="1" dirty="0"/>
              <a:t>Hive</a:t>
            </a:r>
            <a:br>
              <a:rPr lang="zh-CN" altLang="en-US" dirty="0"/>
            </a:br>
            <a:r>
              <a:rPr lang="en-US" altLang="zh-CN" dirty="0"/>
              <a:t>Hive</a:t>
            </a:r>
            <a:r>
              <a:rPr lang="zh-CN" altLang="en-US" dirty="0"/>
              <a:t>是一种建立在</a:t>
            </a:r>
            <a:r>
              <a:rPr lang="en-US" altLang="zh-CN" dirty="0"/>
              <a:t>Hadoop</a:t>
            </a:r>
            <a:r>
              <a:rPr lang="zh-CN" altLang="en-US" dirty="0"/>
              <a:t>文件系统上的数据仓库架构，并能对存储在</a:t>
            </a:r>
            <a:r>
              <a:rPr lang="en-US" altLang="zh-CN" dirty="0"/>
              <a:t>HDFS</a:t>
            </a:r>
            <a:r>
              <a:rPr lang="zh-CN" altLang="en-US" dirty="0"/>
              <a:t>中的数据进行分析和管理。</a:t>
            </a:r>
          </a:p>
        </p:txBody>
      </p:sp>
      <p:sp>
        <p:nvSpPr>
          <p:cNvPr id="2" name="矩形 1">
            <a:extLst>
              <a:ext uri="{FF2B5EF4-FFF2-40B4-BE49-F238E27FC236}">
                <a16:creationId xmlns:a16="http://schemas.microsoft.com/office/drawing/2014/main" id="{DB2E39C3-E93A-48AD-9E1C-5F8D94BDC561}"/>
              </a:ext>
            </a:extLst>
          </p:cNvPr>
          <p:cNvSpPr/>
          <p:nvPr/>
        </p:nvSpPr>
        <p:spPr>
          <a:xfrm>
            <a:off x="250936" y="3032175"/>
            <a:ext cx="10390937" cy="1200329"/>
          </a:xfrm>
          <a:prstGeom prst="rect">
            <a:avLst/>
          </a:prstGeom>
        </p:spPr>
        <p:txBody>
          <a:bodyPr wrap="square">
            <a:spAutoFit/>
          </a:bodyPr>
          <a:lstStyle/>
          <a:p>
            <a:r>
              <a:rPr lang="en-US" altLang="zh-CN" b="1" dirty="0">
                <a:solidFill>
                  <a:srgbClr val="24292E"/>
                </a:solidFill>
                <a:latin typeface="-apple-system"/>
              </a:rPr>
              <a:t>Storm</a:t>
            </a:r>
          </a:p>
          <a:p>
            <a:r>
              <a:rPr lang="en-US" altLang="zh-CN" dirty="0"/>
              <a:t>Storm</a:t>
            </a:r>
            <a:r>
              <a:rPr lang="zh-CN" altLang="en-US" dirty="0"/>
              <a:t>是一个分布式计算框架，主要由</a:t>
            </a:r>
            <a:r>
              <a:rPr lang="en-US" altLang="zh-CN" dirty="0"/>
              <a:t>Clojure</a:t>
            </a:r>
            <a:r>
              <a:rPr lang="zh-CN" altLang="en-US" dirty="0"/>
              <a:t>编程语言编写。通过牺牲结果的正确性以减少延迟，</a:t>
            </a:r>
            <a:endParaRPr lang="en-US" altLang="zh-CN" dirty="0"/>
          </a:p>
          <a:p>
            <a:r>
              <a:rPr lang="en-US" altLang="zh-CN" dirty="0"/>
              <a:t>Storm </a:t>
            </a:r>
            <a:r>
              <a:rPr lang="zh-CN" altLang="en-US" dirty="0"/>
              <a:t>为大众带来了流计算，并开创了 </a:t>
            </a:r>
            <a:r>
              <a:rPr lang="en-US" altLang="zh-CN" dirty="0"/>
              <a:t>Lambda </a:t>
            </a:r>
            <a:r>
              <a:rPr lang="zh-CN" altLang="en-US" dirty="0"/>
              <a:t>架构的时代，其中弱一致的流处理引擎与</a:t>
            </a:r>
            <a:endParaRPr lang="en-US" altLang="zh-CN" dirty="0"/>
          </a:p>
          <a:p>
            <a:r>
              <a:rPr lang="zh-CN" altLang="en-US" dirty="0"/>
              <a:t>强大一致的批处理系统一起运行，以实现真正的业务目标低延迟，最终一致型的结果</a:t>
            </a:r>
          </a:p>
        </p:txBody>
      </p:sp>
      <p:sp>
        <p:nvSpPr>
          <p:cNvPr id="5" name="矩形 4">
            <a:extLst>
              <a:ext uri="{FF2B5EF4-FFF2-40B4-BE49-F238E27FC236}">
                <a16:creationId xmlns:a16="http://schemas.microsoft.com/office/drawing/2014/main" id="{AD7C81E2-A70E-449B-A106-3CCF70777F31}"/>
              </a:ext>
            </a:extLst>
          </p:cNvPr>
          <p:cNvSpPr/>
          <p:nvPr/>
        </p:nvSpPr>
        <p:spPr>
          <a:xfrm>
            <a:off x="250937" y="4672373"/>
            <a:ext cx="10507054" cy="1200329"/>
          </a:xfrm>
          <a:prstGeom prst="rect">
            <a:avLst/>
          </a:prstGeom>
        </p:spPr>
        <p:txBody>
          <a:bodyPr wrap="square">
            <a:spAutoFit/>
          </a:bodyPr>
          <a:lstStyle/>
          <a:p>
            <a:r>
              <a:rPr lang="en-US" altLang="zh-CN" b="1" dirty="0">
                <a:solidFill>
                  <a:srgbClr val="24292E"/>
                </a:solidFill>
                <a:latin typeface="-apple-system"/>
              </a:rPr>
              <a:t>Kafka</a:t>
            </a:r>
          </a:p>
          <a:p>
            <a:r>
              <a:rPr lang="en-US" altLang="zh-CN" dirty="0"/>
              <a:t>Kafka </a:t>
            </a:r>
            <a:r>
              <a:rPr lang="zh-CN" altLang="en-US" dirty="0"/>
              <a:t>本质上是一个持久的流式数据传输和存储工具，底层系统实现为一组带有分区结构的日志型存储。</a:t>
            </a:r>
            <a:endParaRPr lang="en-US" altLang="zh-CN" dirty="0"/>
          </a:p>
          <a:p>
            <a:r>
              <a:rPr lang="zh-CN" altLang="en-US" dirty="0"/>
              <a:t>其卓越的特性在于提供一个干净的持久性模型，让大家在流式处理领域里面可以享受到批处理的产品特性，例如持久化、可重放。</a:t>
            </a:r>
          </a:p>
        </p:txBody>
      </p:sp>
    </p:spTree>
    <p:extLst>
      <p:ext uri="{BB962C8B-B14F-4D97-AF65-F5344CB8AC3E}">
        <p14:creationId xmlns:p14="http://schemas.microsoft.com/office/powerpoint/2010/main" val="199719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20">
            <a:extLst>
              <a:ext uri="{FF2B5EF4-FFF2-40B4-BE49-F238E27FC236}">
                <a16:creationId xmlns:a16="http://schemas.microsoft.com/office/drawing/2014/main" id="{63D552A5-A04D-4EF0-A01B-307966F4387E}"/>
              </a:ext>
            </a:extLst>
          </p:cNvPr>
          <p:cNvSpPr txBox="1"/>
          <p:nvPr/>
        </p:nvSpPr>
        <p:spPr>
          <a:xfrm>
            <a:off x="4655340" y="20106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44" name="文本框 47">
            <a:extLst>
              <a:ext uri="{FF2B5EF4-FFF2-40B4-BE49-F238E27FC236}">
                <a16:creationId xmlns:a16="http://schemas.microsoft.com/office/drawing/2014/main" id="{01140E5E-BE4E-4EA2-845D-57A3094E2A2A}"/>
              </a:ext>
            </a:extLst>
          </p:cNvPr>
          <p:cNvSpPr>
            <a:spLocks noChangeArrowheads="1"/>
          </p:cNvSpPr>
          <p:nvPr/>
        </p:nvSpPr>
        <p:spPr bwMode="auto">
          <a:xfrm>
            <a:off x="369952" y="1216726"/>
            <a:ext cx="3705659"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大数据技术在业界的先进代表</a:t>
            </a:r>
          </a:p>
        </p:txBody>
      </p:sp>
      <p:sp>
        <p:nvSpPr>
          <p:cNvPr id="3" name="文本框 2">
            <a:extLst>
              <a:ext uri="{FF2B5EF4-FFF2-40B4-BE49-F238E27FC236}">
                <a16:creationId xmlns:a16="http://schemas.microsoft.com/office/drawing/2014/main" id="{7A578E37-F24C-4E37-A7BD-382AE17FC7CB}"/>
              </a:ext>
            </a:extLst>
          </p:cNvPr>
          <p:cNvSpPr txBox="1"/>
          <p:nvPr/>
        </p:nvSpPr>
        <p:spPr>
          <a:xfrm>
            <a:off x="250937" y="1942012"/>
            <a:ext cx="10364811" cy="1200329"/>
          </a:xfrm>
          <a:prstGeom prst="rect">
            <a:avLst/>
          </a:prstGeom>
          <a:noFill/>
        </p:spPr>
        <p:txBody>
          <a:bodyPr wrap="square" rtlCol="0">
            <a:spAutoFit/>
          </a:bodyPr>
          <a:lstStyle/>
          <a:p>
            <a:r>
              <a:rPr lang="en-US" altLang="zh-CN" b="1" dirty="0" err="1"/>
              <a:t>DataFlow</a:t>
            </a:r>
            <a:endParaRPr lang="en-US" altLang="zh-CN" b="1" dirty="0"/>
          </a:p>
          <a:p>
            <a:r>
              <a:rPr lang="en-US" altLang="zh-CN" dirty="0"/>
              <a:t>Cloud Dataflow</a:t>
            </a:r>
            <a:r>
              <a:rPr lang="zh-CN" altLang="en-US" dirty="0"/>
              <a:t>是 </a:t>
            </a:r>
            <a:r>
              <a:rPr lang="en-US" altLang="zh-CN" dirty="0"/>
              <a:t>Google </a:t>
            </a:r>
            <a:r>
              <a:rPr lang="zh-CN" altLang="en-US" dirty="0"/>
              <a:t>完全托管的、基于云架构的数据处理服务。</a:t>
            </a:r>
            <a:r>
              <a:rPr lang="en-US" altLang="zh-CN" dirty="0" err="1"/>
              <a:t>DataFlow</a:t>
            </a:r>
            <a:r>
              <a:rPr lang="en-US" altLang="zh-CN" dirty="0"/>
              <a:t> </a:t>
            </a:r>
            <a:r>
              <a:rPr lang="zh-CN" altLang="en-US" dirty="0"/>
              <a:t>将 </a:t>
            </a:r>
            <a:r>
              <a:rPr lang="en-US" altLang="zh-CN" dirty="0"/>
              <a:t>MapReduce</a:t>
            </a:r>
            <a:r>
              <a:rPr lang="zh-CN" altLang="en-US" dirty="0"/>
              <a:t>，</a:t>
            </a:r>
            <a:r>
              <a:rPr lang="en-US" altLang="zh-CN" dirty="0"/>
              <a:t>Flume </a:t>
            </a:r>
            <a:r>
              <a:rPr lang="zh-CN" altLang="en-US" dirty="0"/>
              <a:t>和 </a:t>
            </a:r>
            <a:r>
              <a:rPr lang="en-US" altLang="zh-CN" dirty="0" err="1"/>
              <a:t>MillWheel</a:t>
            </a:r>
            <a:r>
              <a:rPr lang="en-US" altLang="zh-CN" dirty="0"/>
              <a:t> </a:t>
            </a:r>
            <a:r>
              <a:rPr lang="zh-CN" altLang="en-US" dirty="0"/>
              <a:t>的十多年经验融入其中，并将其打包成 </a:t>
            </a:r>
            <a:r>
              <a:rPr lang="en-US" altLang="zh-CN" dirty="0"/>
              <a:t>Serverless </a:t>
            </a:r>
            <a:r>
              <a:rPr lang="zh-CN" altLang="en-US" dirty="0"/>
              <a:t>的云体验。</a:t>
            </a:r>
            <a:r>
              <a:rPr lang="en-US" altLang="zh-CN" dirty="0" err="1"/>
              <a:t>DataFlow</a:t>
            </a:r>
            <a:r>
              <a:rPr lang="en-US" altLang="zh-CN" dirty="0"/>
              <a:t> </a:t>
            </a:r>
            <a:r>
              <a:rPr lang="zh-CN" altLang="en-US" dirty="0"/>
              <a:t>提供了一套全面的处理无界且无序数据集的能力，同时这套系统很好的平衡了正确性、延迟、成本之间的相互关系。</a:t>
            </a:r>
          </a:p>
        </p:txBody>
      </p:sp>
      <p:sp>
        <p:nvSpPr>
          <p:cNvPr id="2" name="矩形 1">
            <a:extLst>
              <a:ext uri="{FF2B5EF4-FFF2-40B4-BE49-F238E27FC236}">
                <a16:creationId xmlns:a16="http://schemas.microsoft.com/office/drawing/2014/main" id="{E21E7F0F-B8D0-4B58-BB2B-0F7B16496970}"/>
              </a:ext>
            </a:extLst>
          </p:cNvPr>
          <p:cNvSpPr/>
          <p:nvPr/>
        </p:nvSpPr>
        <p:spPr>
          <a:xfrm>
            <a:off x="250937" y="3959960"/>
            <a:ext cx="10572125" cy="923330"/>
          </a:xfrm>
          <a:prstGeom prst="rect">
            <a:avLst/>
          </a:prstGeom>
        </p:spPr>
        <p:txBody>
          <a:bodyPr wrap="none">
            <a:spAutoFit/>
          </a:bodyPr>
          <a:lstStyle/>
          <a:p>
            <a:r>
              <a:rPr lang="en-US" altLang="zh-CN" b="1" dirty="0" err="1">
                <a:solidFill>
                  <a:srgbClr val="24292E"/>
                </a:solidFill>
                <a:latin typeface="-apple-system"/>
              </a:rPr>
              <a:t>Flink</a:t>
            </a:r>
            <a:endParaRPr lang="en-US" altLang="zh-CN" b="1" dirty="0">
              <a:solidFill>
                <a:srgbClr val="24292E"/>
              </a:solidFill>
              <a:latin typeface="-apple-system"/>
            </a:endParaRPr>
          </a:p>
          <a:p>
            <a:r>
              <a:rPr lang="zh-CN" altLang="en-US" dirty="0"/>
              <a:t>通过快速将无序流式数据处理的强大功能带到开源世界，并将其与分布式快照及保存点功能等自身创新</a:t>
            </a:r>
            <a:endParaRPr lang="en-US" altLang="zh-CN" dirty="0"/>
          </a:p>
          <a:p>
            <a:r>
              <a:rPr lang="zh-CN" altLang="en-US" dirty="0"/>
              <a:t>相结合，</a:t>
            </a:r>
            <a:r>
              <a:rPr lang="en-US" altLang="zh-CN" dirty="0" err="1"/>
              <a:t>Flink</a:t>
            </a:r>
            <a:r>
              <a:rPr lang="en-US" altLang="zh-CN" dirty="0"/>
              <a:t> </a:t>
            </a:r>
            <a:r>
              <a:rPr lang="zh-CN" altLang="en-US" dirty="0"/>
              <a:t>提高了开源流处理的业界标准并引领了当前流式处理创新趋势。</a:t>
            </a:r>
          </a:p>
        </p:txBody>
      </p:sp>
    </p:spTree>
    <p:extLst>
      <p:ext uri="{BB962C8B-B14F-4D97-AF65-F5344CB8AC3E}">
        <p14:creationId xmlns:p14="http://schemas.microsoft.com/office/powerpoint/2010/main" val="408713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78EB772-6512-4C24-A70C-AF04A7EC3017}"/>
              </a:ext>
            </a:extLst>
          </p:cNvPr>
          <p:cNvGrpSpPr/>
          <p:nvPr/>
        </p:nvGrpSpPr>
        <p:grpSpPr>
          <a:xfrm>
            <a:off x="723" y="159351"/>
            <a:ext cx="12189689" cy="738664"/>
            <a:chOff x="723" y="429774"/>
            <a:chExt cx="12189689" cy="738664"/>
          </a:xfrm>
        </p:grpSpPr>
        <p:sp>
          <p:nvSpPr>
            <p:cNvPr id="7" name="矩形 6">
              <a:extLst>
                <a:ext uri="{FF2B5EF4-FFF2-40B4-BE49-F238E27FC236}">
                  <a16:creationId xmlns:a16="http://schemas.microsoft.com/office/drawing/2014/main" id="{74603587-8B52-46E5-8532-BEB1E3126D56}"/>
                </a:ext>
              </a:extLst>
            </p:cNvPr>
            <p:cNvSpPr/>
            <p:nvPr/>
          </p:nvSpPr>
          <p:spPr>
            <a:xfrm>
              <a:off x="723" y="429774"/>
              <a:ext cx="4368077"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F371869-903B-4CD4-9671-165741A98817}"/>
                </a:ext>
              </a:extLst>
            </p:cNvPr>
            <p:cNvSpPr/>
            <p:nvPr/>
          </p:nvSpPr>
          <p:spPr>
            <a:xfrm>
              <a:off x="7819989" y="429774"/>
              <a:ext cx="4370423" cy="738664"/>
            </a:xfrm>
            <a:prstGeom prst="rect">
              <a:avLst/>
            </a:prstGeom>
            <a:solidFill>
              <a:srgbClr val="3B4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20">
            <a:extLst>
              <a:ext uri="{FF2B5EF4-FFF2-40B4-BE49-F238E27FC236}">
                <a16:creationId xmlns:a16="http://schemas.microsoft.com/office/drawing/2014/main" id="{29DEFBEB-6AB8-4CBD-8AC3-EA83D2B98983}"/>
              </a:ext>
            </a:extLst>
          </p:cNvPr>
          <p:cNvSpPr txBox="1"/>
          <p:nvPr/>
        </p:nvSpPr>
        <p:spPr>
          <a:xfrm>
            <a:off x="4655340" y="113973"/>
            <a:ext cx="2879731" cy="461665"/>
          </a:xfrm>
          <a:prstGeom prst="rect">
            <a:avLst/>
          </a:prstGeom>
          <a:noFill/>
        </p:spPr>
        <p:txBody>
          <a:bodyPr wrap="square" rtlCol="0">
            <a:spAutoFit/>
          </a:bodyPr>
          <a:lstStyle/>
          <a:p>
            <a:pPr algn="ctr"/>
            <a:r>
              <a:rPr lang="zh-CN" altLang="en-US" sz="2400" dirty="0"/>
              <a:t>大数据</a:t>
            </a:r>
            <a:endParaRPr lang="zh-CN" altLang="en-US" sz="3600" b="1" spc="600" dirty="0">
              <a:solidFill>
                <a:schemeClr val="bg1">
                  <a:lumMod val="50000"/>
                </a:schemeClr>
              </a:solidFill>
              <a:latin typeface="微软雅黑" pitchFamily="34" charset="-122"/>
              <a:ea typeface="微软雅黑" pitchFamily="34" charset="-122"/>
            </a:endParaRPr>
          </a:p>
        </p:txBody>
      </p:sp>
      <p:sp>
        <p:nvSpPr>
          <p:cNvPr id="26" name="文本框 47">
            <a:extLst>
              <a:ext uri="{FF2B5EF4-FFF2-40B4-BE49-F238E27FC236}">
                <a16:creationId xmlns:a16="http://schemas.microsoft.com/office/drawing/2014/main" id="{EDD83FAC-B16D-4E23-9599-C7CDCD506830}"/>
              </a:ext>
            </a:extLst>
          </p:cNvPr>
          <p:cNvSpPr>
            <a:spLocks noChangeArrowheads="1"/>
          </p:cNvSpPr>
          <p:nvPr/>
        </p:nvSpPr>
        <p:spPr bwMode="auto">
          <a:xfrm>
            <a:off x="677657" y="1279102"/>
            <a:ext cx="4294937" cy="369332"/>
          </a:xfrm>
          <a:prstGeom prst="rect">
            <a:avLst/>
          </a:prstGeom>
          <a:solidFill>
            <a:srgbClr val="59A3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大数据技术对软件工程的推进</a:t>
            </a:r>
          </a:p>
        </p:txBody>
      </p:sp>
      <p:sp>
        <p:nvSpPr>
          <p:cNvPr id="2" name="矩形 1">
            <a:extLst>
              <a:ext uri="{FF2B5EF4-FFF2-40B4-BE49-F238E27FC236}">
                <a16:creationId xmlns:a16="http://schemas.microsoft.com/office/drawing/2014/main" id="{6CB4CA47-81FC-42C2-9D36-88F4D96DECD9}"/>
              </a:ext>
            </a:extLst>
          </p:cNvPr>
          <p:cNvSpPr/>
          <p:nvPr/>
        </p:nvSpPr>
        <p:spPr>
          <a:xfrm>
            <a:off x="592870" y="1743996"/>
            <a:ext cx="10670646" cy="369332"/>
          </a:xfrm>
          <a:prstGeom prst="rect">
            <a:avLst/>
          </a:prstGeom>
        </p:spPr>
        <p:txBody>
          <a:bodyPr wrap="square">
            <a:spAutoFit/>
          </a:bodyPr>
          <a:lstStyle/>
          <a:p>
            <a:r>
              <a:rPr lang="zh-CN" altLang="en-US" b="1" dirty="0"/>
              <a:t>软件服务工程</a:t>
            </a:r>
            <a:endParaRPr lang="zh-CN" altLang="en-US" dirty="0"/>
          </a:p>
        </p:txBody>
      </p:sp>
      <p:sp>
        <p:nvSpPr>
          <p:cNvPr id="3" name="矩形 2">
            <a:extLst>
              <a:ext uri="{FF2B5EF4-FFF2-40B4-BE49-F238E27FC236}">
                <a16:creationId xmlns:a16="http://schemas.microsoft.com/office/drawing/2014/main" id="{2C3D7C98-61D1-493E-89CB-C847C848DC77}"/>
              </a:ext>
            </a:extLst>
          </p:cNvPr>
          <p:cNvSpPr/>
          <p:nvPr/>
        </p:nvSpPr>
        <p:spPr>
          <a:xfrm>
            <a:off x="940525" y="2216627"/>
            <a:ext cx="10023566" cy="1477328"/>
          </a:xfrm>
          <a:prstGeom prst="rect">
            <a:avLst/>
          </a:prstGeom>
        </p:spPr>
        <p:txBody>
          <a:bodyPr wrap="square">
            <a:spAutoFit/>
          </a:bodyPr>
          <a:lstStyle/>
          <a:p>
            <a:r>
              <a:rPr lang="zh-CN" altLang="en-US" dirty="0">
                <a:solidFill>
                  <a:srgbClr val="24292E"/>
                </a:solidFill>
                <a:latin typeface="-apple-system"/>
              </a:rPr>
              <a:t>我国在步入大数据时代后</a:t>
            </a:r>
            <a:r>
              <a:rPr lang="en-US" altLang="zh-CN" dirty="0">
                <a:solidFill>
                  <a:srgbClr val="24292E"/>
                </a:solidFill>
                <a:latin typeface="-apple-system"/>
              </a:rPr>
              <a:t>,</a:t>
            </a:r>
            <a:r>
              <a:rPr lang="zh-CN" altLang="en-US" dirty="0">
                <a:solidFill>
                  <a:srgbClr val="24292E"/>
                </a:solidFill>
                <a:latin typeface="-apple-system"/>
              </a:rPr>
              <a:t>对软件服务开发技术的需要也是日益增加</a:t>
            </a:r>
            <a:r>
              <a:rPr lang="en-US" altLang="zh-CN" dirty="0">
                <a:solidFill>
                  <a:srgbClr val="24292E"/>
                </a:solidFill>
                <a:latin typeface="-apple-system"/>
              </a:rPr>
              <a:t>,</a:t>
            </a:r>
            <a:r>
              <a:rPr lang="zh-CN" altLang="en-US" dirty="0">
                <a:solidFill>
                  <a:srgbClr val="24292E"/>
                </a:solidFill>
                <a:latin typeface="-apple-system"/>
              </a:rPr>
              <a:t>也就是以服务为核心</a:t>
            </a:r>
            <a:r>
              <a:rPr lang="en-US" altLang="zh-CN" dirty="0">
                <a:solidFill>
                  <a:srgbClr val="24292E"/>
                </a:solidFill>
                <a:latin typeface="-apple-system"/>
              </a:rPr>
              <a:t>,</a:t>
            </a:r>
            <a:r>
              <a:rPr lang="zh-CN" altLang="en-US" dirty="0">
                <a:solidFill>
                  <a:srgbClr val="24292E"/>
                </a:solidFill>
                <a:latin typeface="-apple-system"/>
              </a:rPr>
              <a:t>通过软件虚拟化的特点及分布式运用</a:t>
            </a:r>
            <a:r>
              <a:rPr lang="en-US" altLang="zh-CN" dirty="0">
                <a:solidFill>
                  <a:srgbClr val="24292E"/>
                </a:solidFill>
                <a:latin typeface="-apple-system"/>
              </a:rPr>
              <a:t>,</a:t>
            </a:r>
            <a:r>
              <a:rPr lang="zh-CN" altLang="en-US" dirty="0">
                <a:solidFill>
                  <a:srgbClr val="24292E"/>
                </a:solidFill>
                <a:latin typeface="-apple-system"/>
              </a:rPr>
              <a:t>维护软件正常运行的安全和稳定性</a:t>
            </a:r>
            <a:r>
              <a:rPr lang="en-US" altLang="zh-CN" dirty="0">
                <a:solidFill>
                  <a:srgbClr val="24292E"/>
                </a:solidFill>
                <a:latin typeface="-apple-system"/>
              </a:rPr>
              <a:t>,</a:t>
            </a:r>
            <a:r>
              <a:rPr lang="zh-CN" altLang="en-US" dirty="0">
                <a:solidFill>
                  <a:srgbClr val="24292E"/>
                </a:solidFill>
                <a:latin typeface="-apple-system"/>
              </a:rPr>
              <a:t>实现互相操作的管理</a:t>
            </a:r>
            <a:r>
              <a:rPr lang="en-US" altLang="zh-CN" dirty="0">
                <a:solidFill>
                  <a:srgbClr val="24292E"/>
                </a:solidFill>
                <a:latin typeface="-apple-system"/>
              </a:rPr>
              <a:t>,</a:t>
            </a:r>
            <a:r>
              <a:rPr lang="zh-CN" altLang="en-US" dirty="0">
                <a:solidFill>
                  <a:srgbClr val="24292E"/>
                </a:solidFill>
                <a:latin typeface="-apple-system"/>
              </a:rPr>
              <a:t>更加侧重于软件服务性功能的开发。</a:t>
            </a:r>
            <a:r>
              <a:rPr lang="zh-CN" altLang="en-US" dirty="0"/>
              <a:t>另一方面</a:t>
            </a:r>
            <a:r>
              <a:rPr lang="en-US" altLang="zh-CN" dirty="0"/>
              <a:t>,</a:t>
            </a:r>
            <a:r>
              <a:rPr lang="zh-CN" altLang="en-US" dirty="0"/>
              <a:t>软件服务工程技术能够有效的提升软件的操作效率</a:t>
            </a:r>
            <a:r>
              <a:rPr lang="en-US" altLang="zh-CN" dirty="0"/>
              <a:t>,</a:t>
            </a:r>
            <a:r>
              <a:rPr lang="zh-CN" altLang="en-US" dirty="0"/>
              <a:t>让操作流程更为详细。而目前大数据时代下</a:t>
            </a:r>
            <a:r>
              <a:rPr lang="en-US" altLang="zh-CN" dirty="0"/>
              <a:t>,</a:t>
            </a:r>
            <a:r>
              <a:rPr lang="zh-CN" altLang="en-US" dirty="0"/>
              <a:t>软件开发技术大部分都作为用户局域网安全的保障</a:t>
            </a:r>
            <a:r>
              <a:rPr lang="en-US" altLang="zh-CN" dirty="0"/>
              <a:t>,</a:t>
            </a:r>
            <a:r>
              <a:rPr lang="zh-CN" altLang="en-US" dirty="0"/>
              <a:t>也是软件工程应用安全性的保障。</a:t>
            </a:r>
          </a:p>
        </p:txBody>
      </p:sp>
      <p:sp>
        <p:nvSpPr>
          <p:cNvPr id="5" name="矩形 4">
            <a:extLst>
              <a:ext uri="{FF2B5EF4-FFF2-40B4-BE49-F238E27FC236}">
                <a16:creationId xmlns:a16="http://schemas.microsoft.com/office/drawing/2014/main" id="{400EEACD-34C9-4B15-A807-A8946F34D865}"/>
              </a:ext>
            </a:extLst>
          </p:cNvPr>
          <p:cNvSpPr/>
          <p:nvPr/>
        </p:nvSpPr>
        <p:spPr>
          <a:xfrm>
            <a:off x="592870" y="3712893"/>
            <a:ext cx="2044149" cy="369332"/>
          </a:xfrm>
          <a:prstGeom prst="rect">
            <a:avLst/>
          </a:prstGeom>
        </p:spPr>
        <p:txBody>
          <a:bodyPr wrap="square">
            <a:spAutoFit/>
          </a:bodyPr>
          <a:lstStyle/>
          <a:p>
            <a:r>
              <a:rPr lang="zh-CN" altLang="en-US" b="1" dirty="0">
                <a:solidFill>
                  <a:srgbClr val="24292E"/>
                </a:solidFill>
                <a:latin typeface="-apple-system"/>
              </a:rPr>
              <a:t>众包软件服务工程</a:t>
            </a:r>
            <a:endParaRPr lang="zh-CN" altLang="en-US" dirty="0"/>
          </a:p>
        </p:txBody>
      </p:sp>
      <p:sp>
        <p:nvSpPr>
          <p:cNvPr id="8" name="矩形 7">
            <a:extLst>
              <a:ext uri="{FF2B5EF4-FFF2-40B4-BE49-F238E27FC236}">
                <a16:creationId xmlns:a16="http://schemas.microsoft.com/office/drawing/2014/main" id="{A4A2C948-BA61-40D0-8E61-F083AD7B03D4}"/>
              </a:ext>
            </a:extLst>
          </p:cNvPr>
          <p:cNvSpPr/>
          <p:nvPr/>
        </p:nvSpPr>
        <p:spPr>
          <a:xfrm>
            <a:off x="940525" y="4174292"/>
            <a:ext cx="10023566" cy="1754326"/>
          </a:xfrm>
          <a:prstGeom prst="rect">
            <a:avLst/>
          </a:prstGeom>
        </p:spPr>
        <p:txBody>
          <a:bodyPr wrap="square">
            <a:spAutoFit/>
          </a:bodyPr>
          <a:lstStyle/>
          <a:p>
            <a:r>
              <a:rPr lang="zh-CN" altLang="en-US" dirty="0">
                <a:solidFill>
                  <a:srgbClr val="24292E"/>
                </a:solidFill>
                <a:latin typeface="-apple-system"/>
              </a:rPr>
              <a:t>在软件服务工程中会产生大量的密集型数据，包括历史密集型数据和流式密集型数据。目前国际上已经有很多学者在关注众包软件服务工程中出现的密集型数据和流式数据，尤其是在线服务。</a:t>
            </a:r>
            <a:r>
              <a:rPr lang="zh-CN" altLang="en-US" dirty="0"/>
              <a:t>如何将密集型数据的分析、价值、 平台、基础设施等作为服务，是目前大数据时代背景下软件服务工程的核心问题。 从众包软件服务工程来看，不管是服务消费方、众包服务开发提供方，还是平台管理和运营方，都有着离线密集型数据和在线的流式密集型数据。 这些数据的传输直接决定了软件的服务寿命，和众包软件能否进行良好的开发协作、正常运行管理有着重要的关系。</a:t>
            </a:r>
          </a:p>
        </p:txBody>
      </p:sp>
    </p:spTree>
    <p:extLst>
      <p:ext uri="{BB962C8B-B14F-4D97-AF65-F5344CB8AC3E}">
        <p14:creationId xmlns:p14="http://schemas.microsoft.com/office/powerpoint/2010/main" val="307504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TRACKING_SLIDES" val="1"/>
  <p:tag name="GENSWF_OUTPUT_FILE_NAME" val="33"/>
  <p:tag name="ISPRING_PRESENTATION_TITLE" val="商务风市场部年终总结计划PPT模板"/>
</p:tagLst>
</file>

<file path=ppt/theme/theme1.xml><?xml version="1.0" encoding="utf-8"?>
<a:theme xmlns:a="http://schemas.openxmlformats.org/drawingml/2006/main" name="第一PPT，www.1ppt.com">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5300</TotalTime>
  <Words>3343</Words>
  <Application>Microsoft Office PowerPoint</Application>
  <PresentationFormat>自定义</PresentationFormat>
  <Paragraphs>120</Paragraphs>
  <Slides>21</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-apple-system</vt:lpstr>
      <vt:lpstr>ITC Avant Garde Std Bk</vt:lpstr>
      <vt:lpstr>等线</vt:lpstr>
      <vt:lpstr>宋体</vt:lpstr>
      <vt:lpstr>微软雅黑</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稳重商务</dc:title>
  <dc:creator>第一PPT</dc:creator>
  <cp:keywords>www.1ppt.com</cp:keywords>
  <dc:description>www.1ppt.com</dc:description>
  <cp:lastModifiedBy>Administrator</cp:lastModifiedBy>
  <cp:revision>3221</cp:revision>
  <dcterms:created xsi:type="dcterms:W3CDTF">2015-12-01T09:06:39Z</dcterms:created>
  <dcterms:modified xsi:type="dcterms:W3CDTF">2020-05-25T11:50:23Z</dcterms:modified>
</cp:coreProperties>
</file>