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5" r:id="rId3"/>
    <p:sldId id="317" r:id="rId5"/>
    <p:sldId id="350" r:id="rId6"/>
    <p:sldId id="316" r:id="rId7"/>
    <p:sldId id="324" r:id="rId8"/>
    <p:sldId id="354" r:id="rId9"/>
    <p:sldId id="356" r:id="rId10"/>
    <p:sldId id="346" r:id="rId11"/>
    <p:sldId id="348" r:id="rId12"/>
    <p:sldId id="349" r:id="rId13"/>
    <p:sldId id="347" r:id="rId14"/>
    <p:sldId id="355" r:id="rId15"/>
    <p:sldId id="351" r:id="rId16"/>
    <p:sldId id="326" r:id="rId17"/>
    <p:sldId id="352" r:id="rId18"/>
    <p:sldId id="353" r:id="rId19"/>
    <p:sldId id="329" r:id="rId20"/>
    <p:sldId id="35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F2D"/>
    <a:srgbClr val="87082E"/>
    <a:srgbClr val="D9D9D9"/>
    <a:srgbClr val="DAACAB"/>
    <a:srgbClr val="ADDDEB"/>
    <a:srgbClr val="F6E2E3"/>
    <a:srgbClr val="526372"/>
    <a:srgbClr val="4D5D6B"/>
    <a:srgbClr val="5A6C7D"/>
    <a:srgbClr val="C7E9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6318" autoAdjust="0"/>
  </p:normalViewPr>
  <p:slideViewPr>
    <p:cSldViewPr snapToGrid="0">
      <p:cViewPr varScale="1">
        <p:scale>
          <a:sx n="61" d="100"/>
          <a:sy n="61" d="100"/>
        </p:scale>
        <p:origin x="-90" y="-1362"/>
      </p:cViewPr>
      <p:guideLst>
        <p:guide orient="horz" pos="2094"/>
        <p:guide pos="37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433716" y="4019201"/>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7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2443" y="2182505"/>
            <a:ext cx="6847114" cy="1198880"/>
          </a:xfrm>
          <a:prstGeom prst="rect">
            <a:avLst/>
          </a:prstGeom>
          <a:noFill/>
        </p:spPr>
        <p:txBody>
          <a:bodyPr wrap="square" rtlCol="0">
            <a:spAutoFit/>
          </a:bodyPr>
          <a:lstStyle/>
          <a:p>
            <a:pPr algn="dist"/>
            <a:r>
              <a:rPr lang="zh-CN" altLang="en-US" sz="7200" b="1" dirty="0">
                <a:gradFill>
                  <a:gsLst>
                    <a:gs pos="2655">
                      <a:srgbClr val="83062E"/>
                    </a:gs>
                    <a:gs pos="53000">
                      <a:srgbClr val="C51F2D"/>
                    </a:gs>
                    <a:gs pos="100000">
                      <a:srgbClr val="83062E"/>
                    </a:gs>
                  </a:gsLst>
                  <a:lin ang="5400000" scaled="1"/>
                </a:gradFill>
                <a:cs typeface="+mn-ea"/>
                <a:sym typeface="+mn-lt"/>
              </a:rPr>
              <a:t>云计算综述</a:t>
            </a:r>
            <a:endParaRPr lang="zh-CN" altLang="en-US" sz="7200" b="1" dirty="0">
              <a:gradFill>
                <a:gsLst>
                  <a:gs pos="2655">
                    <a:srgbClr val="83062E"/>
                  </a:gs>
                  <a:gs pos="53000">
                    <a:srgbClr val="C51F2D"/>
                  </a:gs>
                  <a:gs pos="100000">
                    <a:srgbClr val="83062E"/>
                  </a:gs>
                </a:gsLst>
                <a:lin ang="5400000" scaled="1"/>
              </a:gradFill>
              <a:cs typeface="+mn-ea"/>
              <a:sym typeface="+mn-lt"/>
            </a:endParaRPr>
          </a:p>
        </p:txBody>
      </p:sp>
      <p:sp>
        <p:nvSpPr>
          <p:cNvPr id="7" name="文本框 6"/>
          <p:cNvSpPr txBox="1"/>
          <p:nvPr/>
        </p:nvSpPr>
        <p:spPr>
          <a:xfrm>
            <a:off x="4098290" y="3787140"/>
            <a:ext cx="6786245" cy="368300"/>
          </a:xfrm>
          <a:prstGeom prst="rect">
            <a:avLst/>
          </a:prstGeom>
          <a:noFill/>
          <a:ln>
            <a:noFill/>
          </a:ln>
        </p:spPr>
        <p:txBody>
          <a:bodyPr wrap="square" rtlCol="0">
            <a:spAutoFit/>
          </a:bodyPr>
          <a:lstStyle/>
          <a:p>
            <a:r>
              <a:rPr lang="zh-CN" b="1" dirty="0">
                <a:solidFill>
                  <a:prstClr val="black">
                    <a:lumMod val="85000"/>
                    <a:lumOff val="15000"/>
                  </a:prstClr>
                </a:solidFill>
                <a:sym typeface="+mn-ea"/>
              </a:rPr>
              <a:t>小组成员：叶振虎、宣志豪、朱水丽、余新洲、沈秋芳、王庆旭</a:t>
            </a:r>
            <a:endParaRPr lang="zh-CN" altLang="en-US" dirty="0">
              <a:cs typeface="+mn-ea"/>
              <a:sym typeface="+mn-lt"/>
            </a:endParaRPr>
          </a:p>
        </p:txBody>
      </p:sp>
      <p:sp>
        <p:nvSpPr>
          <p:cNvPr id="9" name="矩形: 圆角 8"/>
          <p:cNvSpPr/>
          <p:nvPr/>
        </p:nvSpPr>
        <p:spPr>
          <a:xfrm>
            <a:off x="5644243" y="498857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箭头: V 形 10"/>
          <p:cNvSpPr/>
          <p:nvPr/>
        </p:nvSpPr>
        <p:spPr>
          <a:xfrm rot="5400000">
            <a:off x="6007132" y="5057183"/>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3" grpId="0" animBg="1"/>
      <p:bldP spid="25"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76425" y="2155190"/>
            <a:ext cx="8440420" cy="239966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云计算技术在中国的发展和成长</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540708"/>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04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71933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830488"/>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22148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发展和成长</a:t>
            </a:r>
            <a:endParaRPr lang="zh-CN" altLang="en-US" sz="3200" dirty="0">
              <a:solidFill>
                <a:schemeClr val="tx1">
                  <a:lumMod val="75000"/>
                  <a:lumOff val="25000"/>
                </a:schemeClr>
              </a:solidFill>
              <a:cs typeface="+mn-ea"/>
              <a:sym typeface="+mn-lt"/>
            </a:endParaRPr>
          </a:p>
        </p:txBody>
      </p:sp>
      <p:grpSp>
        <p:nvGrpSpPr>
          <p:cNvPr id="119" name="组合 118"/>
          <p:cNvGrpSpPr/>
          <p:nvPr/>
        </p:nvGrpSpPr>
        <p:grpSpPr>
          <a:xfrm>
            <a:off x="534160" y="3349047"/>
            <a:ext cx="10938527" cy="437916"/>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grpSp>
          <p:nvGrpSpPr>
            <p:cNvPr id="121"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white"/>
                  </a:solidFill>
                  <a:latin typeface="Calibri" panose="020F0502020204030204"/>
                  <a:ea typeface="宋体" panose="02010600030101010101" pitchFamily="2" charset="-122"/>
                </a:endParaRPr>
              </a:p>
            </p:txBody>
          </p:sp>
        </p:grpSp>
      </p:grpSp>
      <p:sp>
        <p:nvSpPr>
          <p:cNvPr id="131" name="六边形 130"/>
          <p:cNvSpPr/>
          <p:nvPr/>
        </p:nvSpPr>
        <p:spPr>
          <a:xfrm rot="5400000">
            <a:off x="2225040" y="3276600"/>
            <a:ext cx="676275" cy="582930"/>
          </a:xfrm>
          <a:prstGeom prst="hexagon">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dirty="0">
              <a:solidFill>
                <a:prstClr val="white"/>
              </a:solidFill>
              <a:latin typeface="Calibri" panose="020F0502020204030204"/>
              <a:ea typeface="宋体" panose="02010600030101010101" pitchFamily="2" charset="-122"/>
            </a:endParaRPr>
          </a:p>
        </p:txBody>
      </p:sp>
      <p:sp>
        <p:nvSpPr>
          <p:cNvPr id="2" name="六边形 1"/>
          <p:cNvSpPr/>
          <p:nvPr/>
        </p:nvSpPr>
        <p:spPr>
          <a:xfrm rot="5400000">
            <a:off x="5414645" y="3275965"/>
            <a:ext cx="676275" cy="582930"/>
          </a:xfrm>
          <a:prstGeom prst="hexagon">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dirty="0">
              <a:solidFill>
                <a:prstClr val="white"/>
              </a:solidFill>
              <a:latin typeface="Calibri" panose="020F0502020204030204"/>
              <a:ea typeface="宋体" panose="02010600030101010101" pitchFamily="2" charset="-122"/>
            </a:endParaRPr>
          </a:p>
        </p:txBody>
      </p:sp>
      <p:sp>
        <p:nvSpPr>
          <p:cNvPr id="3" name="六边形 2"/>
          <p:cNvSpPr/>
          <p:nvPr/>
        </p:nvSpPr>
        <p:spPr>
          <a:xfrm rot="5400000">
            <a:off x="8806180" y="3275965"/>
            <a:ext cx="676275" cy="582930"/>
          </a:xfrm>
          <a:prstGeom prst="hexagon">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dirty="0">
              <a:solidFill>
                <a:prstClr val="white"/>
              </a:solidFill>
              <a:latin typeface="Calibri" panose="020F0502020204030204"/>
              <a:ea typeface="宋体" panose="02010600030101010101" pitchFamily="2" charset="-122"/>
            </a:endParaRPr>
          </a:p>
        </p:txBody>
      </p:sp>
      <p:cxnSp>
        <p:nvCxnSpPr>
          <p:cNvPr id="136" name="肘形连接符 135"/>
          <p:cNvCxnSpPr/>
          <p:nvPr/>
        </p:nvCxnSpPr>
        <p:spPr>
          <a:xfrm rot="16200000">
            <a:off x="2426970" y="2663825"/>
            <a:ext cx="721360" cy="436245"/>
          </a:xfrm>
          <a:prstGeom prst="bentConnector3">
            <a:avLst>
              <a:gd name="adj1" fmla="val 49956"/>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1952625" y="1542415"/>
            <a:ext cx="2092325" cy="1003694"/>
            <a:chOff x="1853741" y="1952625"/>
            <a:chExt cx="1413335" cy="898209"/>
          </a:xfrm>
          <a:solidFill>
            <a:schemeClr val="bg1">
              <a:lumMod val="75000"/>
            </a:schemeClr>
          </a:solidFill>
        </p:grpSpPr>
        <p:sp>
          <p:nvSpPr>
            <p:cNvPr id="134" name="矩形 13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135" name="文本框 66"/>
            <p:cNvSpPr txBox="1"/>
            <p:nvPr/>
          </p:nvSpPr>
          <p:spPr>
            <a:xfrm>
              <a:off x="1853742" y="1997871"/>
              <a:ext cx="1413334" cy="852963"/>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sz="1400" dirty="0">
                  <a:solidFill>
                    <a:prstClr val="black">
                      <a:lumMod val="85000"/>
                      <a:lumOff val="15000"/>
                    </a:prstClr>
                  </a:solidFill>
                  <a:latin typeface="微软雅黑" panose="020B0503020204020204" charset="-122"/>
                  <a:ea typeface="微软雅黑" panose="020B0503020204020204" charset="-122"/>
                </a:rPr>
                <a:t>  2010年之前，准备发展阶段，云计算的概念、架构的落地和大家初步的认识。</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grpSp>
      <p:cxnSp>
        <p:nvCxnSpPr>
          <p:cNvPr id="164" name="肘形连接符 163"/>
          <p:cNvCxnSpPr/>
          <p:nvPr/>
        </p:nvCxnSpPr>
        <p:spPr>
          <a:xfrm rot="5400000" flipV="1">
            <a:off x="5441315" y="4217670"/>
            <a:ext cx="911225" cy="287655"/>
          </a:xfrm>
          <a:prstGeom prst="bentConnector3">
            <a:avLst>
              <a:gd name="adj1" fmla="val 50035"/>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353560" y="4766310"/>
            <a:ext cx="2989580" cy="1003727"/>
            <a:chOff x="1853741" y="1952625"/>
            <a:chExt cx="1413335" cy="897656"/>
          </a:xfrm>
          <a:solidFill>
            <a:schemeClr val="bg1">
              <a:lumMod val="75000"/>
            </a:schemeClr>
          </a:solidFill>
        </p:grpSpPr>
        <p:sp>
          <p:nvSpPr>
            <p:cNvPr id="39" name="矩形 3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40" name="文本框 66"/>
            <p:cNvSpPr txBox="1"/>
            <p:nvPr/>
          </p:nvSpPr>
          <p:spPr>
            <a:xfrm>
              <a:off x="1853742" y="1997871"/>
              <a:ext cx="1413334" cy="852410"/>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sz="1400" dirty="0">
                  <a:solidFill>
                    <a:prstClr val="black">
                      <a:lumMod val="85000"/>
                      <a:lumOff val="15000"/>
                    </a:prstClr>
                  </a:solidFill>
                  <a:latin typeface="微软雅黑" panose="020B0503020204020204" charset="-122"/>
                  <a:ea typeface="微软雅黑" panose="020B0503020204020204" charset="-122"/>
                </a:rPr>
                <a:t> 2010年~2013年，这是云计算的成长阶段，从概念普及到公有云、私有云、混合云的多云模式协同发展。</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grpSp>
      <p:cxnSp>
        <p:nvCxnSpPr>
          <p:cNvPr id="41" name="肘形连接符 40"/>
          <p:cNvCxnSpPr/>
          <p:nvPr/>
        </p:nvCxnSpPr>
        <p:spPr>
          <a:xfrm rot="16200000" flipV="1">
            <a:off x="8367395" y="2477770"/>
            <a:ext cx="861060" cy="642620"/>
          </a:xfrm>
          <a:prstGeom prst="bentConnector3">
            <a:avLst>
              <a:gd name="adj1" fmla="val 49926"/>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6894830" y="1139190"/>
            <a:ext cx="3769360" cy="1229152"/>
            <a:chOff x="1853741" y="1952625"/>
            <a:chExt cx="1413335" cy="915432"/>
          </a:xfrm>
          <a:solidFill>
            <a:schemeClr val="bg1">
              <a:lumMod val="75000"/>
            </a:schemeClr>
          </a:solidFill>
        </p:grpSpPr>
        <p:sp>
          <p:nvSpPr>
            <p:cNvPr id="46" name="矩形 4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47" name="文本框 66"/>
            <p:cNvSpPr txBox="1"/>
            <p:nvPr/>
          </p:nvSpPr>
          <p:spPr>
            <a:xfrm>
              <a:off x="1853742" y="1997871"/>
              <a:ext cx="1413334" cy="870186"/>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sz="1400" dirty="0">
                  <a:solidFill>
                    <a:prstClr val="black">
                      <a:lumMod val="85000"/>
                      <a:lumOff val="15000"/>
                    </a:prstClr>
                  </a:solidFill>
                  <a:latin typeface="微软雅黑" panose="020B0503020204020204" charset="-122"/>
                  <a:ea typeface="微软雅黑" panose="020B0503020204020204" charset="-122"/>
                </a:rPr>
                <a:t>  第三阶段是从2013年到现在，这是云计算的高速发展期，云已经成为了IT基础设施中的重要组成部分，支撑、连接企业业务各流程，并与其他新兴产业融合，包括云与AI技术融合、云与大数据融合、云与新商业模式融合</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down)">
                                      <p:cBhvr>
                                        <p:cTn id="11" dur="500"/>
                                        <p:tgtEl>
                                          <p:spTgt spid="1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wipe(left)">
                                      <p:cBhvr>
                                        <p:cTn id="15" dur="500"/>
                                        <p:tgtEl>
                                          <p:spTgt spid="13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wipe(up)">
                                      <p:cBhvr>
                                        <p:cTn id="19" dur="500"/>
                                        <p:tgtEl>
                                          <p:spTgt spid="16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22148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发展和成长</a:t>
            </a:r>
            <a:endParaRPr lang="zh-CN" altLang="en-US" sz="3200" dirty="0">
              <a:solidFill>
                <a:schemeClr val="tx1">
                  <a:lumMod val="75000"/>
                  <a:lumOff val="25000"/>
                </a:schemeClr>
              </a:solidFill>
              <a:cs typeface="+mn-ea"/>
              <a:sym typeface="+mn-lt"/>
            </a:endParaRPr>
          </a:p>
        </p:txBody>
      </p:sp>
      <p:sp>
        <p:nvSpPr>
          <p:cNvPr id="10" name="TextBox 24"/>
          <p:cNvSpPr txBox="1"/>
          <p:nvPr/>
        </p:nvSpPr>
        <p:spPr>
          <a:xfrm>
            <a:off x="7430135" y="1722120"/>
            <a:ext cx="3390265" cy="341376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cs typeface="+mn-ea"/>
                <a:sym typeface="+mn-lt"/>
              </a:rPr>
              <a:t>        </a:t>
            </a:r>
            <a:r>
              <a:rPr lang="zh-CN" altLang="en-US" dirty="0">
                <a:solidFill>
                  <a:schemeClr val="bg1">
                    <a:lumMod val="50000"/>
                  </a:schemeClr>
                </a:solidFill>
                <a:cs typeface="+mn-ea"/>
                <a:sym typeface="+mn-lt"/>
              </a:rPr>
              <a:t>对于目前市场上的云计算企业，阿里云在中国云计算市场就是当之无愧的巨无霸，腾讯云在中国云计算市场占据了11.2%的份额，排名第二，中国电信的市场份额也有7.4%，排名第三。前三家合计占据中国云计算市场的份额超过60%。</a:t>
            </a:r>
            <a:endParaRPr lang="zh-CN" altLang="en-US" dirty="0">
              <a:solidFill>
                <a:schemeClr val="bg1">
                  <a:lumMod val="50000"/>
                </a:schemeClr>
              </a:solidFill>
              <a:cs typeface="+mn-ea"/>
              <a:sym typeface="+mn-lt"/>
            </a:endParaRPr>
          </a:p>
        </p:txBody>
      </p:sp>
      <p:sp>
        <p:nvSpPr>
          <p:cNvPr id="12" name="圆: 空心 11"/>
          <p:cNvSpPr/>
          <p:nvPr/>
        </p:nvSpPr>
        <p:spPr>
          <a:xfrm>
            <a:off x="11862102" y="834355"/>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6709651" y="5732564"/>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 13"/>
          <p:cNvSpPr/>
          <p:nvPr/>
        </p:nvSpPr>
        <p:spPr>
          <a:xfrm>
            <a:off x="8581240" y="1728181"/>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 空心 14"/>
          <p:cNvSpPr/>
          <p:nvPr/>
        </p:nvSpPr>
        <p:spPr>
          <a:xfrm>
            <a:off x="-350804" y="4651961"/>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3" name="图片 2"/>
          <p:cNvPicPr>
            <a:picLocks noChangeAspect="1"/>
          </p:cNvPicPr>
          <p:nvPr/>
        </p:nvPicPr>
        <p:blipFill>
          <a:blip r:embed="rId1"/>
          <a:srcRect t="5747"/>
          <a:stretch>
            <a:fillRect/>
          </a:stretch>
        </p:blipFill>
        <p:spPr>
          <a:xfrm>
            <a:off x="1002030" y="1811655"/>
            <a:ext cx="5924550" cy="3124200"/>
          </a:xfrm>
          <a:prstGeom prst="rect">
            <a:avLst/>
          </a:prstGeom>
        </p:spPr>
      </p:pic>
      <p:sp>
        <p:nvSpPr>
          <p:cNvPr id="8" name="文本框 7"/>
          <p:cNvSpPr txBox="1"/>
          <p:nvPr/>
        </p:nvSpPr>
        <p:spPr>
          <a:xfrm>
            <a:off x="3352165" y="5135880"/>
            <a:ext cx="1388110" cy="337185"/>
          </a:xfrm>
          <a:prstGeom prst="rect">
            <a:avLst/>
          </a:prstGeom>
          <a:noFill/>
        </p:spPr>
        <p:txBody>
          <a:bodyPr wrap="square" rtlCol="0">
            <a:spAutoFit/>
          </a:bodyPr>
          <a:p>
            <a:r>
              <a:rPr lang="zh-CN" altLang="en-US" sz="1600"/>
              <a:t>图</a:t>
            </a:r>
            <a:r>
              <a:rPr lang="en-US" altLang="zh-CN" sz="1600"/>
              <a:t>1 </a:t>
            </a:r>
            <a:r>
              <a:rPr lang="zh-CN" altLang="en-US" sz="1600"/>
              <a:t>市场份额</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3" grpId="0" bldLvl="0" animBg="1"/>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4650" y="2757805"/>
            <a:ext cx="8919845" cy="124523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云计算技术如何应用</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540708"/>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05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71933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830488"/>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如何应用</a:t>
            </a:r>
            <a:endParaRPr lang="zh-CN" altLang="en-US" sz="3200" dirty="0">
              <a:solidFill>
                <a:schemeClr val="tx1">
                  <a:lumMod val="75000"/>
                  <a:lumOff val="25000"/>
                </a:schemeClr>
              </a:solidFill>
              <a:cs typeface="+mn-ea"/>
              <a:sym typeface="+mn-lt"/>
            </a:endParaRPr>
          </a:p>
        </p:txBody>
      </p:sp>
      <p:grpSp>
        <p:nvGrpSpPr>
          <p:cNvPr id="3" name="组合 2"/>
          <p:cNvGrpSpPr/>
          <p:nvPr/>
        </p:nvGrpSpPr>
        <p:grpSpPr>
          <a:xfrm>
            <a:off x="7365338" y="1030311"/>
            <a:ext cx="4120280" cy="5492762"/>
            <a:chOff x="6851561" y="726418"/>
            <a:chExt cx="4687910" cy="6249474"/>
          </a:xfrm>
          <a:blipFill dpi="0" rotWithShape="1">
            <a:blip r:embed="rId1">
              <a:extLst>
                <a:ext uri="{28A0092B-C50C-407E-A947-70E740481C1C}">
                  <a14:useLocalDpi xmlns:a14="http://schemas.microsoft.com/office/drawing/2010/main" val="0"/>
                </a:ext>
              </a:extLst>
            </a:blip>
            <a:srcRect/>
            <a:stretch>
              <a:fillRect/>
            </a:stretch>
          </a:blipFill>
        </p:grpSpPr>
        <p:sp>
          <p:nvSpPr>
            <p:cNvPr id="2" name="菱形 1"/>
            <p:cNvSpPr/>
            <p:nvPr/>
          </p:nvSpPr>
          <p:spPr>
            <a:xfrm>
              <a:off x="6851561" y="726418"/>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菱形 21"/>
            <p:cNvSpPr/>
            <p:nvPr/>
          </p:nvSpPr>
          <p:spPr>
            <a:xfrm>
              <a:off x="8448541" y="2310520"/>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菱形 22"/>
            <p:cNvSpPr/>
            <p:nvPr/>
          </p:nvSpPr>
          <p:spPr>
            <a:xfrm>
              <a:off x="6864440" y="3884962"/>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Rectangle 25"/>
          <p:cNvSpPr/>
          <p:nvPr/>
        </p:nvSpPr>
        <p:spPr>
          <a:xfrm>
            <a:off x="1024994" y="1660809"/>
            <a:ext cx="64770" cy="683895"/>
          </a:xfrm>
          <a:prstGeom prst="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30" name="Rectangle 27"/>
          <p:cNvSpPr/>
          <p:nvPr/>
        </p:nvSpPr>
        <p:spPr>
          <a:xfrm>
            <a:off x="1333642" y="1709361"/>
            <a:ext cx="5432321" cy="534035"/>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cs typeface="+mn-ea"/>
                <a:sym typeface="+mn-lt"/>
              </a:rPr>
              <a:t>云计算在软件工程中的技术应用：</a:t>
            </a:r>
            <a:endParaRPr lang="zh-CN" altLang="en-US" sz="2400" dirty="0">
              <a:solidFill>
                <a:schemeClr val="tx1">
                  <a:lumMod val="65000"/>
                  <a:lumOff val="35000"/>
                </a:schemeClr>
              </a:solidFill>
              <a:cs typeface="+mn-ea"/>
              <a:sym typeface="+mn-lt"/>
            </a:endParaRPr>
          </a:p>
        </p:txBody>
      </p:sp>
      <p:sp>
        <p:nvSpPr>
          <p:cNvPr id="31" name="Rectangle 28"/>
          <p:cNvSpPr/>
          <p:nvPr/>
        </p:nvSpPr>
        <p:spPr>
          <a:xfrm>
            <a:off x="925830" y="2707640"/>
            <a:ext cx="5580380" cy="2416175"/>
          </a:xfrm>
          <a:prstGeom prst="rect">
            <a:avLst/>
          </a:prstGeom>
        </p:spPr>
        <p:txBody>
          <a:bodyPr wrap="square">
            <a:spAutoFit/>
          </a:bodyPr>
          <a:lstStyle/>
          <a:p>
            <a:pPr algn="l" defTabSz="1828800" rtl="0">
              <a:lnSpc>
                <a:spcPct val="120000"/>
              </a:lnSpc>
            </a:pPr>
            <a:r>
              <a:rPr lang="en-US" altLang="id-ID" dirty="0">
                <a:solidFill>
                  <a:schemeClr val="tx1">
                    <a:lumMod val="65000"/>
                    <a:lumOff val="35000"/>
                  </a:schemeClr>
                </a:solidFill>
                <a:cs typeface="+mn-ea"/>
                <a:sym typeface="+mn-lt"/>
              </a:rPr>
              <a:t>       </a:t>
            </a:r>
            <a:r>
              <a:rPr lang="id-ID" dirty="0">
                <a:solidFill>
                  <a:schemeClr val="tx1">
                    <a:lumMod val="65000"/>
                    <a:lumOff val="35000"/>
                  </a:schemeClr>
                </a:solidFill>
                <a:cs typeface="+mn-ea"/>
                <a:sym typeface="+mn-lt"/>
              </a:rPr>
              <a:t>通常按照分层方式进行设计，体现在“应用、中间件、数据库、操作系统和硬件服务器”，按照这个模式进行部署。云计算的服务架构是由: laaS、PaaS、 SaaS构成，其中，PaaS为虚拟化硬件和操作系统保障的核心。在云计算的支持下，互联网软件在面向对象的基础上，达到更进一步 的效果，达到面向服务的层次。 </a:t>
            </a:r>
            <a:endParaRPr lang="id-ID" kern="12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如何应用</a:t>
            </a:r>
            <a:endParaRPr lang="zh-CN" altLang="en-US" sz="3200" dirty="0">
              <a:solidFill>
                <a:schemeClr val="tx1">
                  <a:lumMod val="75000"/>
                  <a:lumOff val="25000"/>
                </a:schemeClr>
              </a:solidFill>
              <a:cs typeface="+mn-ea"/>
              <a:sym typeface="+mn-lt"/>
            </a:endParaRPr>
          </a:p>
        </p:txBody>
      </p:sp>
      <p:grpSp>
        <p:nvGrpSpPr>
          <p:cNvPr id="3" name="组合 2"/>
          <p:cNvGrpSpPr/>
          <p:nvPr/>
        </p:nvGrpSpPr>
        <p:grpSpPr>
          <a:xfrm>
            <a:off x="7365338" y="977606"/>
            <a:ext cx="4120280" cy="5492762"/>
            <a:chOff x="6851561" y="726418"/>
            <a:chExt cx="4687910" cy="6249474"/>
          </a:xfrm>
          <a:blipFill dpi="0" rotWithShape="1">
            <a:blip r:embed="rId1">
              <a:extLst>
                <a:ext uri="{28A0092B-C50C-407E-A947-70E740481C1C}">
                  <a14:useLocalDpi xmlns:a14="http://schemas.microsoft.com/office/drawing/2010/main" val="0"/>
                </a:ext>
              </a:extLst>
            </a:blip>
            <a:srcRect/>
            <a:stretch>
              <a:fillRect/>
            </a:stretch>
          </a:blipFill>
        </p:grpSpPr>
        <p:sp>
          <p:nvSpPr>
            <p:cNvPr id="2" name="菱形 1"/>
            <p:cNvSpPr/>
            <p:nvPr/>
          </p:nvSpPr>
          <p:spPr>
            <a:xfrm>
              <a:off x="6851561" y="726418"/>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菱形 21"/>
            <p:cNvSpPr/>
            <p:nvPr/>
          </p:nvSpPr>
          <p:spPr>
            <a:xfrm>
              <a:off x="8448541" y="2310520"/>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菱形 22"/>
            <p:cNvSpPr/>
            <p:nvPr/>
          </p:nvSpPr>
          <p:spPr>
            <a:xfrm>
              <a:off x="6864440" y="3884962"/>
              <a:ext cx="3090930" cy="309093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Rectangle 25"/>
          <p:cNvSpPr/>
          <p:nvPr/>
        </p:nvSpPr>
        <p:spPr>
          <a:xfrm>
            <a:off x="1024994" y="1660809"/>
            <a:ext cx="64770" cy="683895"/>
          </a:xfrm>
          <a:prstGeom prst="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30" name="Rectangle 27"/>
          <p:cNvSpPr/>
          <p:nvPr/>
        </p:nvSpPr>
        <p:spPr>
          <a:xfrm>
            <a:off x="1333642" y="1709361"/>
            <a:ext cx="5432321" cy="534035"/>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cs typeface="+mn-ea"/>
                <a:sym typeface="+mn-lt"/>
              </a:rPr>
              <a:t>云计算在互联网软件中的技术应用</a:t>
            </a:r>
            <a:endParaRPr lang="zh-CN" altLang="en-US" sz="2400" dirty="0">
              <a:solidFill>
                <a:schemeClr val="tx1">
                  <a:lumMod val="65000"/>
                  <a:lumOff val="35000"/>
                </a:schemeClr>
              </a:solidFill>
              <a:cs typeface="+mn-ea"/>
              <a:sym typeface="+mn-lt"/>
            </a:endParaRPr>
          </a:p>
        </p:txBody>
      </p:sp>
      <p:sp>
        <p:nvSpPr>
          <p:cNvPr id="31" name="Rectangle 28"/>
          <p:cNvSpPr/>
          <p:nvPr/>
        </p:nvSpPr>
        <p:spPr>
          <a:xfrm>
            <a:off x="1333500" y="3144520"/>
            <a:ext cx="4765040" cy="1419860"/>
          </a:xfrm>
          <a:prstGeom prst="rect">
            <a:avLst/>
          </a:prstGeom>
        </p:spPr>
        <p:txBody>
          <a:bodyPr wrap="square">
            <a:spAutoFit/>
          </a:bodyPr>
          <a:lstStyle/>
          <a:p>
            <a:pPr algn="l" defTabSz="1828800" rtl="0">
              <a:lnSpc>
                <a:spcPct val="120000"/>
              </a:lnSpc>
            </a:pPr>
            <a:r>
              <a:rPr lang="en-US" altLang="id-ID" dirty="0">
                <a:solidFill>
                  <a:schemeClr val="tx1">
                    <a:lumMod val="65000"/>
                    <a:lumOff val="35000"/>
                  </a:schemeClr>
                </a:solidFill>
                <a:cs typeface="+mn-ea"/>
                <a:sym typeface="+mn-lt"/>
              </a:rPr>
              <a:t>      </a:t>
            </a:r>
            <a:r>
              <a:rPr lang="en-US" altLang="id-ID" dirty="0">
                <a:solidFill>
                  <a:schemeClr val="tx1">
                    <a:lumMod val="65000"/>
                    <a:lumOff val="35000"/>
                  </a:schemeClr>
                </a:solidFill>
                <a:latin typeface="微软雅黑" panose="020B0503020204020204" charset="-122"/>
                <a:ea typeface="微软雅黑" panose="020B0503020204020204" charset="-122"/>
                <a:cs typeface="+mn-ea"/>
                <a:sym typeface="+mn-lt"/>
              </a:rPr>
              <a:t>●  </a:t>
            </a:r>
            <a:r>
              <a:rPr lang="en-US" altLang="id-ID" dirty="0">
                <a:solidFill>
                  <a:schemeClr val="tx1">
                    <a:lumMod val="65000"/>
                    <a:lumOff val="35000"/>
                  </a:schemeClr>
                </a:solidFill>
                <a:cs typeface="+mn-ea"/>
                <a:sym typeface="+mn-lt"/>
              </a:rPr>
              <a:t>基于云计算的数据存储技术</a:t>
            </a:r>
            <a:endParaRPr lang="en-US" altLang="id-ID" dirty="0">
              <a:solidFill>
                <a:schemeClr val="tx1">
                  <a:lumMod val="65000"/>
                  <a:lumOff val="35000"/>
                </a:schemeClr>
              </a:solidFill>
              <a:cs typeface="+mn-ea"/>
              <a:sym typeface="+mn-lt"/>
            </a:endParaRPr>
          </a:p>
          <a:p>
            <a:pPr algn="l" defTabSz="1828800" rtl="0">
              <a:lnSpc>
                <a:spcPct val="120000"/>
              </a:lnSpc>
            </a:pPr>
            <a:endParaRPr lang="en-US" altLang="id-ID" dirty="0">
              <a:solidFill>
                <a:schemeClr val="tx1">
                  <a:lumMod val="65000"/>
                  <a:lumOff val="35000"/>
                </a:schemeClr>
              </a:solidFill>
              <a:cs typeface="+mn-ea"/>
              <a:sym typeface="+mn-lt"/>
            </a:endParaRPr>
          </a:p>
          <a:p>
            <a:pPr algn="l" defTabSz="1828800" rtl="0">
              <a:lnSpc>
                <a:spcPct val="120000"/>
              </a:lnSpc>
            </a:pPr>
            <a:endParaRPr lang="en-US" altLang="id-ID" dirty="0">
              <a:solidFill>
                <a:schemeClr val="tx1">
                  <a:lumMod val="65000"/>
                  <a:lumOff val="35000"/>
                </a:schemeClr>
              </a:solidFill>
              <a:cs typeface="+mn-ea"/>
              <a:sym typeface="+mn-lt"/>
            </a:endParaRPr>
          </a:p>
          <a:p>
            <a:pPr algn="l" defTabSz="1828800" rtl="0">
              <a:lnSpc>
                <a:spcPct val="120000"/>
              </a:lnSpc>
            </a:pPr>
            <a:r>
              <a:rPr lang="en-US" altLang="id-ID" dirty="0">
                <a:solidFill>
                  <a:schemeClr val="tx1">
                    <a:lumMod val="65000"/>
                    <a:lumOff val="35000"/>
                  </a:schemeClr>
                </a:solidFill>
                <a:latin typeface="微软雅黑" panose="020B0503020204020204" charset="-122"/>
                <a:ea typeface="微软雅黑" panose="020B0503020204020204" charset="-122"/>
                <a:cs typeface="+mn-ea"/>
                <a:sym typeface="+mn-lt"/>
              </a:rPr>
              <a:t>      ●  </a:t>
            </a:r>
            <a:r>
              <a:rPr lang="en-US" altLang="id-ID" dirty="0">
                <a:solidFill>
                  <a:schemeClr val="tx1">
                    <a:lumMod val="65000"/>
                    <a:lumOff val="35000"/>
                  </a:schemeClr>
                </a:solidFill>
                <a:cs typeface="+mn-ea"/>
                <a:sym typeface="+mn-lt"/>
              </a:rPr>
              <a:t>基于云计算的互联网软件安全技术</a:t>
            </a:r>
            <a:endParaRPr lang="en-US" altLang="id-ID"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4650" y="2757805"/>
            <a:ext cx="8919845" cy="124523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云计算技术框架</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540708"/>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05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71933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830488"/>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技术框架</a:t>
            </a:r>
            <a:endParaRPr lang="zh-CN" altLang="en-US" sz="3200" dirty="0">
              <a:solidFill>
                <a:schemeClr val="tx1">
                  <a:lumMod val="75000"/>
                  <a:lumOff val="25000"/>
                </a:schemeClr>
              </a:solidFill>
              <a:cs typeface="+mn-ea"/>
              <a:sym typeface="+mn-lt"/>
            </a:endParaRPr>
          </a:p>
        </p:txBody>
      </p:sp>
      <p:pic>
        <p:nvPicPr>
          <p:cNvPr id="2" name="图片 1" descr="微信图片_20200605200200"/>
          <p:cNvPicPr>
            <a:picLocks noChangeAspect="1"/>
          </p:cNvPicPr>
          <p:nvPr>
            <p:custDataLst>
              <p:tags r:id="rId1"/>
            </p:custDataLst>
          </p:nvPr>
        </p:nvPicPr>
        <p:blipFill>
          <a:blip r:embed="rId2"/>
          <a:stretch>
            <a:fillRect/>
          </a:stretch>
        </p:blipFill>
        <p:spPr>
          <a:xfrm>
            <a:off x="2372995" y="1148715"/>
            <a:ext cx="7446010" cy="3589020"/>
          </a:xfrm>
          <a:prstGeom prst="rect">
            <a:avLst/>
          </a:prstGeom>
        </p:spPr>
      </p:pic>
      <p:sp>
        <p:nvSpPr>
          <p:cNvPr id="3" name="文本框 2"/>
          <p:cNvSpPr txBox="1"/>
          <p:nvPr/>
        </p:nvSpPr>
        <p:spPr>
          <a:xfrm>
            <a:off x="2380615" y="5079365"/>
            <a:ext cx="7171055" cy="645160"/>
          </a:xfrm>
          <a:prstGeom prst="rect">
            <a:avLst/>
          </a:prstGeom>
          <a:noFill/>
        </p:spPr>
        <p:txBody>
          <a:bodyPr wrap="square" rtlCol="0">
            <a:spAutoFit/>
          </a:bodyPr>
          <a:p>
            <a:r>
              <a:rPr lang="en-US" altLang="zh-CN"/>
              <a:t>       </a:t>
            </a:r>
            <a:r>
              <a:rPr lang="zh-CN" altLang="en-US"/>
              <a:t>云架构是划分为基础设施层、平台层和软件服务层三个层次的。对应名称为IaaS，PaaS和SaaS。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4650" y="2757805"/>
            <a:ext cx="8919845" cy="124523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谢谢观看！</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540708"/>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06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71933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830488"/>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56962" y="1571638"/>
            <a:ext cx="3284115" cy="3284115"/>
          </a:xfrm>
          <a:prstGeom prst="ellipse">
            <a:avLst/>
          </a:prstGeom>
          <a:noFill/>
          <a:ln w="57150">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6014719" y="1134110"/>
            <a:ext cx="4110356" cy="521970"/>
            <a:chOff x="7359411" y="2128611"/>
            <a:chExt cx="2836932" cy="521970"/>
          </a:xfrm>
        </p:grpSpPr>
        <p:sp>
          <p:nvSpPr>
            <p:cNvPr id="7" name="文本框 6"/>
            <p:cNvSpPr txBox="1"/>
            <p:nvPr/>
          </p:nvSpPr>
          <p:spPr>
            <a:xfrm>
              <a:off x="7568713" y="2128611"/>
              <a:ext cx="2627630" cy="521970"/>
            </a:xfrm>
            <a:prstGeom prst="rect">
              <a:avLst/>
            </a:prstGeom>
            <a:noFill/>
          </p:spPr>
          <p:txBody>
            <a:bodyPr wrap="square" rtlCol="0">
              <a:spAutoFit/>
            </a:bodyPr>
            <a:lstStyle/>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云计算技术概述</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8" name="文本框 7"/>
            <p:cNvSpPr txBox="1"/>
            <p:nvPr/>
          </p:nvSpPr>
          <p:spPr>
            <a:xfrm>
              <a:off x="7359411" y="2128611"/>
              <a:ext cx="319938" cy="521970"/>
            </a:xfrm>
            <a:prstGeom prst="rect">
              <a:avLst/>
            </a:prstGeom>
            <a:noFill/>
          </p:spPr>
          <p:txBody>
            <a:bodyPr wrap="square" rtlCol="0">
              <a:spAutoFit/>
            </a:bodyPr>
            <a:lstStyle/>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1</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sp>
        <p:nvSpPr>
          <p:cNvPr id="22" name="矩形 21"/>
          <p:cNvSpPr/>
          <p:nvPr/>
        </p:nvSpPr>
        <p:spPr>
          <a:xfrm flipH="1">
            <a:off x="10891291" y="5114917"/>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CONTENT</a:t>
            </a:r>
            <a:endParaRPr sz="1400" spc="225" dirty="0">
              <a:solidFill>
                <a:srgbClr val="292929"/>
              </a:solidFill>
              <a:cs typeface="+mn-ea"/>
              <a:sym typeface="+mn-lt"/>
            </a:endParaRPr>
          </a:p>
        </p:txBody>
      </p:sp>
      <p:sp>
        <p:nvSpPr>
          <p:cNvPr id="23" name="矩形 22"/>
          <p:cNvSpPr/>
          <p:nvPr/>
        </p:nvSpPr>
        <p:spPr>
          <a:xfrm flipH="1">
            <a:off x="11019730" y="6219043"/>
            <a:ext cx="97066" cy="601579"/>
          </a:xfrm>
          <a:prstGeom prst="rect">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圆: 空心 24"/>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4869840" y="4845010"/>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4997877" y="4889467"/>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圆: 空心 28"/>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0" name="圆: 空心 29"/>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1" name="圆: 空心 30"/>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圆: 空心 31"/>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3" name="圆: 空心 32"/>
          <p:cNvSpPr/>
          <p:nvPr/>
        </p:nvSpPr>
        <p:spPr>
          <a:xfrm>
            <a:off x="11886697" y="2511993"/>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4" name="圆: 空心 33"/>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椭圆 35"/>
          <p:cNvSpPr/>
          <p:nvPr/>
        </p:nvSpPr>
        <p:spPr>
          <a:xfrm>
            <a:off x="10280260" y="4101522"/>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44988" y="2144688"/>
            <a:ext cx="2221834" cy="22218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p:cNvGrpSpPr/>
          <p:nvPr/>
        </p:nvGrpSpPr>
        <p:grpSpPr>
          <a:xfrm>
            <a:off x="5995034" y="1962150"/>
            <a:ext cx="4110356" cy="521970"/>
            <a:chOff x="7359411" y="2128611"/>
            <a:chExt cx="2836932" cy="521970"/>
          </a:xfrm>
        </p:grpSpPr>
        <p:sp>
          <p:nvSpPr>
            <p:cNvPr id="49" name="文本框 48"/>
            <p:cNvSpPr txBox="1"/>
            <p:nvPr/>
          </p:nvSpPr>
          <p:spPr>
            <a:xfrm>
              <a:off x="7568713" y="2128611"/>
              <a:ext cx="2627630" cy="521970"/>
            </a:xfrm>
            <a:prstGeom prst="rect">
              <a:avLst/>
            </a:prstGeom>
            <a:noFill/>
          </p:spPr>
          <p:txBody>
            <a:bodyPr wrap="square" rtlCol="0">
              <a:spAutoFit/>
            </a:bodyPr>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云计算技术的先进代表</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50" name="文本框 49"/>
            <p:cNvSpPr txBox="1"/>
            <p:nvPr/>
          </p:nvSpPr>
          <p:spPr>
            <a:xfrm>
              <a:off x="7359411" y="2128611"/>
              <a:ext cx="319938" cy="521970"/>
            </a:xfrm>
            <a:prstGeom prst="rect">
              <a:avLst/>
            </a:prstGeom>
            <a:noFill/>
          </p:spPr>
          <p:txBody>
            <a:bodyPr wrap="square" rtlCol="0">
              <a:spAutoFit/>
            </a:bodyPr>
            <a:p>
              <a:r>
                <a:rPr lang="en-US" altLang="zh-CN" sz="2800" dirty="0">
                  <a:solidFill>
                    <a:schemeClr val="tx1">
                      <a:lumMod val="75000"/>
                      <a:lumOff val="25000"/>
                    </a:schemeClr>
                  </a:solidFill>
                  <a:latin typeface="楷体" panose="02010609060101010101" charset="-122"/>
                  <a:ea typeface="楷体" panose="02010609060101010101" charset="-122"/>
                  <a:cs typeface="+mn-ea"/>
                  <a:sym typeface="+mn-lt"/>
                </a:rPr>
                <a:t>2</a:t>
              </a:r>
              <a:endParaRPr lang="en-US" altLang="zh-CN"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grpSp>
        <p:nvGrpSpPr>
          <p:cNvPr id="51" name="组合 50"/>
          <p:cNvGrpSpPr/>
          <p:nvPr/>
        </p:nvGrpSpPr>
        <p:grpSpPr>
          <a:xfrm>
            <a:off x="5999480" y="2747010"/>
            <a:ext cx="5941060" cy="521970"/>
            <a:chOff x="7359411" y="2128611"/>
            <a:chExt cx="4281022" cy="521970"/>
          </a:xfrm>
        </p:grpSpPr>
        <p:sp>
          <p:nvSpPr>
            <p:cNvPr id="52" name="文本框 51"/>
            <p:cNvSpPr txBox="1"/>
            <p:nvPr/>
          </p:nvSpPr>
          <p:spPr>
            <a:xfrm>
              <a:off x="7568520" y="2128611"/>
              <a:ext cx="4071913" cy="521970"/>
            </a:xfrm>
            <a:prstGeom prst="rect">
              <a:avLst/>
            </a:prstGeom>
            <a:noFill/>
          </p:spPr>
          <p:txBody>
            <a:bodyPr wrap="square" rtlCol="0">
              <a:spAutoFit/>
            </a:bodyPr>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云计算技术对软件工程的影响</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53" name="文本框 52"/>
            <p:cNvSpPr txBox="1"/>
            <p:nvPr/>
          </p:nvSpPr>
          <p:spPr>
            <a:xfrm>
              <a:off x="7359411" y="2128611"/>
              <a:ext cx="319938" cy="521970"/>
            </a:xfrm>
            <a:prstGeom prst="rect">
              <a:avLst/>
            </a:prstGeom>
            <a:noFill/>
          </p:spPr>
          <p:txBody>
            <a:bodyPr wrap="square" rtlCol="0">
              <a:spAutoFit/>
            </a:bodyPr>
            <a:p>
              <a:r>
                <a:rPr lang="en-US" altLang="zh-CN" sz="2800" dirty="0">
                  <a:solidFill>
                    <a:schemeClr val="tx1">
                      <a:lumMod val="75000"/>
                      <a:lumOff val="25000"/>
                    </a:schemeClr>
                  </a:solidFill>
                  <a:latin typeface="楷体" panose="02010609060101010101" charset="-122"/>
                  <a:ea typeface="楷体" panose="02010609060101010101" charset="-122"/>
                  <a:cs typeface="+mn-ea"/>
                  <a:sym typeface="+mn-lt"/>
                </a:rPr>
                <a:t>3</a:t>
              </a:r>
              <a:endParaRPr lang="en-US" altLang="zh-CN"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grpSp>
        <p:nvGrpSpPr>
          <p:cNvPr id="54" name="组合 53"/>
          <p:cNvGrpSpPr/>
          <p:nvPr/>
        </p:nvGrpSpPr>
        <p:grpSpPr>
          <a:xfrm>
            <a:off x="6001384" y="3545840"/>
            <a:ext cx="5814695" cy="521970"/>
            <a:chOff x="7359411" y="2128611"/>
            <a:chExt cx="4013252" cy="521970"/>
          </a:xfrm>
        </p:grpSpPr>
        <p:sp>
          <p:nvSpPr>
            <p:cNvPr id="55" name="文本框 54"/>
            <p:cNvSpPr txBox="1"/>
            <p:nvPr/>
          </p:nvSpPr>
          <p:spPr>
            <a:xfrm>
              <a:off x="7568905" y="2128611"/>
              <a:ext cx="3803758" cy="521970"/>
            </a:xfrm>
            <a:prstGeom prst="rect">
              <a:avLst/>
            </a:prstGeom>
            <a:noFill/>
          </p:spPr>
          <p:txBody>
            <a:bodyPr wrap="square" rtlCol="0">
              <a:spAutoFit/>
            </a:bodyPr>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云计算技术在中国的发展和成长</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56" name="文本框 55"/>
            <p:cNvSpPr txBox="1"/>
            <p:nvPr/>
          </p:nvSpPr>
          <p:spPr>
            <a:xfrm>
              <a:off x="7359411" y="2128611"/>
              <a:ext cx="319938" cy="521970"/>
            </a:xfrm>
            <a:prstGeom prst="rect">
              <a:avLst/>
            </a:prstGeom>
            <a:noFill/>
          </p:spPr>
          <p:txBody>
            <a:bodyPr wrap="square" rtlCol="0">
              <a:spAutoFit/>
            </a:bodyPr>
            <a:p>
              <a:r>
                <a:rPr lang="en-US" altLang="zh-CN" sz="2800" dirty="0">
                  <a:solidFill>
                    <a:schemeClr val="tx1">
                      <a:lumMod val="75000"/>
                      <a:lumOff val="25000"/>
                    </a:schemeClr>
                  </a:solidFill>
                  <a:latin typeface="楷体" panose="02010609060101010101" charset="-122"/>
                  <a:ea typeface="楷体" panose="02010609060101010101" charset="-122"/>
                  <a:cs typeface="+mn-ea"/>
                  <a:sym typeface="+mn-lt"/>
                </a:rPr>
                <a:t>4</a:t>
              </a:r>
              <a:endParaRPr lang="en-US" altLang="zh-CN"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grpSp>
        <p:nvGrpSpPr>
          <p:cNvPr id="57" name="组合 56"/>
          <p:cNvGrpSpPr/>
          <p:nvPr/>
        </p:nvGrpSpPr>
        <p:grpSpPr>
          <a:xfrm>
            <a:off x="6029959" y="4340860"/>
            <a:ext cx="5814695" cy="521970"/>
            <a:chOff x="7359411" y="2128611"/>
            <a:chExt cx="4013252" cy="521970"/>
          </a:xfrm>
        </p:grpSpPr>
        <p:sp>
          <p:nvSpPr>
            <p:cNvPr id="58" name="文本框 57"/>
            <p:cNvSpPr txBox="1"/>
            <p:nvPr/>
          </p:nvSpPr>
          <p:spPr>
            <a:xfrm>
              <a:off x="7568905" y="2128611"/>
              <a:ext cx="3803758" cy="521970"/>
            </a:xfrm>
            <a:prstGeom prst="rect">
              <a:avLst/>
            </a:prstGeom>
            <a:noFill/>
          </p:spPr>
          <p:txBody>
            <a:bodyPr wrap="square" rtlCol="0">
              <a:spAutoFit/>
            </a:bodyPr>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云计算技术如何应用</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59" name="文本框 58"/>
            <p:cNvSpPr txBox="1"/>
            <p:nvPr/>
          </p:nvSpPr>
          <p:spPr>
            <a:xfrm>
              <a:off x="7359411" y="2128611"/>
              <a:ext cx="319938" cy="521970"/>
            </a:xfrm>
            <a:prstGeom prst="rect">
              <a:avLst/>
            </a:prstGeom>
            <a:noFill/>
          </p:spPr>
          <p:txBody>
            <a:bodyPr wrap="square" rtlCol="0">
              <a:spAutoFit/>
            </a:bodyPr>
            <a:p>
              <a:r>
                <a:rPr lang="en-US" altLang="zh-CN" sz="2800" dirty="0">
                  <a:solidFill>
                    <a:schemeClr val="tx1">
                      <a:lumMod val="75000"/>
                      <a:lumOff val="25000"/>
                    </a:schemeClr>
                  </a:solidFill>
                  <a:latin typeface="楷体" panose="02010609060101010101" charset="-122"/>
                  <a:ea typeface="楷体" panose="02010609060101010101" charset="-122"/>
                  <a:cs typeface="+mn-ea"/>
                  <a:sym typeface="+mn-lt"/>
                </a:rPr>
                <a:t>5</a:t>
              </a:r>
              <a:endParaRPr lang="en-US" altLang="zh-CN"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grpSp>
        <p:nvGrpSpPr>
          <p:cNvPr id="60" name="组合 59"/>
          <p:cNvGrpSpPr/>
          <p:nvPr/>
        </p:nvGrpSpPr>
        <p:grpSpPr>
          <a:xfrm>
            <a:off x="6036309" y="5122545"/>
            <a:ext cx="5814695" cy="521970"/>
            <a:chOff x="7359411" y="2128611"/>
            <a:chExt cx="4013252" cy="521970"/>
          </a:xfrm>
        </p:grpSpPr>
        <p:sp>
          <p:nvSpPr>
            <p:cNvPr id="61" name="文本框 60"/>
            <p:cNvSpPr txBox="1"/>
            <p:nvPr/>
          </p:nvSpPr>
          <p:spPr>
            <a:xfrm>
              <a:off x="7568905" y="2128611"/>
              <a:ext cx="3803758" cy="521970"/>
            </a:xfrm>
            <a:prstGeom prst="rect">
              <a:avLst/>
            </a:prstGeom>
            <a:noFill/>
          </p:spPr>
          <p:txBody>
            <a:bodyPr wrap="square" rtlCol="0">
              <a:spAutoFit/>
            </a:bodyPr>
            <a:p>
              <a:r>
                <a:rPr lang="zh-CN" altLang="en-US" sz="2800" dirty="0">
                  <a:solidFill>
                    <a:schemeClr val="tx1">
                      <a:lumMod val="75000"/>
                      <a:lumOff val="25000"/>
                    </a:schemeClr>
                  </a:solidFill>
                  <a:latin typeface="楷体" panose="02010609060101010101" charset="-122"/>
                  <a:ea typeface="楷体" panose="02010609060101010101" charset="-122"/>
                  <a:cs typeface="+mn-ea"/>
                  <a:sym typeface="+mn-lt"/>
                </a:rPr>
                <a:t>云计算技术框架</a:t>
              </a:r>
              <a:endParaRPr lang="zh-CN" altLang="en-US"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sp>
          <p:nvSpPr>
            <p:cNvPr id="62" name="文本框 61"/>
            <p:cNvSpPr txBox="1"/>
            <p:nvPr/>
          </p:nvSpPr>
          <p:spPr>
            <a:xfrm>
              <a:off x="7359411" y="2128611"/>
              <a:ext cx="319938" cy="521970"/>
            </a:xfrm>
            <a:prstGeom prst="rect">
              <a:avLst/>
            </a:prstGeom>
            <a:noFill/>
          </p:spPr>
          <p:txBody>
            <a:bodyPr wrap="square" rtlCol="0">
              <a:spAutoFit/>
            </a:bodyPr>
            <a:p>
              <a:r>
                <a:rPr lang="en-US" altLang="zh-CN" sz="2800" dirty="0">
                  <a:solidFill>
                    <a:schemeClr val="tx1">
                      <a:lumMod val="75000"/>
                      <a:lumOff val="25000"/>
                    </a:schemeClr>
                  </a:solidFill>
                  <a:latin typeface="楷体" panose="02010609060101010101" charset="-122"/>
                  <a:ea typeface="楷体" panose="02010609060101010101" charset="-122"/>
                  <a:cs typeface="+mn-ea"/>
                  <a:sym typeface="+mn-lt"/>
                </a:rPr>
                <a:t>6</a:t>
              </a:r>
              <a:endParaRPr lang="en-US" altLang="zh-CN" sz="2800" dirty="0">
                <a:solidFill>
                  <a:schemeClr val="tx1">
                    <a:lumMod val="75000"/>
                    <a:lumOff val="25000"/>
                  </a:schemeClr>
                </a:solidFill>
                <a:latin typeface="楷体" panose="02010609060101010101" charset="-122"/>
                <a:ea typeface="楷体" panose="02010609060101010101" charset="-122"/>
                <a:cs typeface="+mn-ea"/>
                <a:sym typeface="+mn-lt"/>
              </a:endParaRPr>
            </a:p>
          </p:txBody>
        </p:sp>
      </p:grpSp>
      <p:sp>
        <p:nvSpPr>
          <p:cNvPr id="24" name="文本框 23"/>
          <p:cNvSpPr txBox="1"/>
          <p:nvPr/>
        </p:nvSpPr>
        <p:spPr>
          <a:xfrm>
            <a:off x="1905080" y="2738342"/>
            <a:ext cx="3942497" cy="830997"/>
          </a:xfrm>
          <a:prstGeom prst="rect">
            <a:avLst/>
          </a:prstGeom>
          <a:noFill/>
        </p:spPr>
        <p:txBody>
          <a:bodyPr wrap="square" rtlCol="0">
            <a:spAutoFit/>
          </a:bodyPr>
          <a:lstStyle/>
          <a:p>
            <a:pPr algn="ctr"/>
            <a:r>
              <a:rPr lang="zh-CN" altLang="en-US" sz="4800" b="1" dirty="0">
                <a:gradFill>
                  <a:gsLst>
                    <a:gs pos="2655">
                      <a:srgbClr val="83062E"/>
                    </a:gs>
                    <a:gs pos="53000">
                      <a:srgbClr val="C51F2D"/>
                    </a:gs>
                    <a:gs pos="100000">
                      <a:srgbClr val="83062E"/>
                    </a:gs>
                  </a:gsLst>
                  <a:lin ang="5400000" scaled="1"/>
                </a:gradFill>
                <a:cs typeface="+mn-ea"/>
                <a:sym typeface="+mn-lt"/>
              </a:rPr>
              <a:t>目录</a:t>
            </a:r>
            <a:r>
              <a:rPr lang="en-US" altLang="zh-CN" sz="4800" b="1" dirty="0">
                <a:gradFill>
                  <a:gsLst>
                    <a:gs pos="2655">
                      <a:srgbClr val="83062E"/>
                    </a:gs>
                    <a:gs pos="53000">
                      <a:srgbClr val="C51F2D"/>
                    </a:gs>
                    <a:gs pos="100000">
                      <a:srgbClr val="83062E"/>
                    </a:gs>
                  </a:gsLst>
                  <a:lin ang="5400000" scaled="1"/>
                </a:gradFill>
                <a:cs typeface="+mn-ea"/>
                <a:sym typeface="+mn-lt"/>
              </a:rPr>
              <a:t>/content</a:t>
            </a:r>
            <a:endParaRPr lang="zh-CN" altLang="en-US" sz="4800" b="1" dirty="0">
              <a:gradFill>
                <a:gsLst>
                  <a:gs pos="2655">
                    <a:srgbClr val="83062E"/>
                  </a:gs>
                  <a:gs pos="53000">
                    <a:srgbClr val="C51F2D"/>
                  </a:gs>
                  <a:gs pos="100000">
                    <a:srgbClr val="83062E"/>
                  </a:gs>
                </a:gsLst>
                <a:lin ang="5400000" scaled="1"/>
              </a:gra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randombar(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randombar(horizontal)">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randombar(horizontal)">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randombar(horizontal)">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randombar(horizontal)">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randombar(horizontal)">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randombar(horizontal)">
                                      <p:cBhvr>
                                        <p:cTn id="8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2" grpId="0"/>
      <p:bldP spid="23" grpId="0" animBg="1"/>
      <p:bldP spid="25" grpId="0" animBg="1"/>
      <p:bldP spid="26" grpId="0" animBg="1"/>
      <p:bldP spid="27" grpId="0" animBg="1"/>
      <p:bldP spid="29" grpId="0" animBg="1"/>
      <p:bldP spid="30" grpId="0" animBg="1"/>
      <p:bldP spid="31" grpId="0" animBg="1"/>
      <p:bldP spid="32" grpId="0" animBg="1"/>
      <p:bldP spid="33" grpId="0" animBg="1"/>
      <p:bldP spid="34" grpId="0" animBg="1"/>
      <p:bldP spid="2" grpId="0" bldLvl="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4455" y="2689225"/>
            <a:ext cx="6943725" cy="124523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a:t>
            </a:r>
            <a:r>
              <a:rPr lang="zh-CN" altLang="en-US" sz="7500" b="1" dirty="0">
                <a:gradFill>
                  <a:gsLst>
                    <a:gs pos="2655">
                      <a:srgbClr val="83062E"/>
                    </a:gs>
                    <a:gs pos="53000">
                      <a:srgbClr val="C51F2D"/>
                    </a:gs>
                    <a:gs pos="100000">
                      <a:srgbClr val="83062E"/>
                    </a:gs>
                  </a:gsLst>
                  <a:lin ang="5400000" scaled="1"/>
                </a:gradFill>
                <a:cs typeface="+mn-ea"/>
                <a:sym typeface="+mn-lt"/>
              </a:rPr>
              <a:t>技术概述</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474033"/>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01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85268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923833"/>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30276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云计算技术概述</a:t>
            </a:r>
            <a:endParaRPr lang="zh-CN" altLang="en-US" sz="3200" dirty="0">
              <a:solidFill>
                <a:schemeClr val="tx1">
                  <a:lumMod val="75000"/>
                  <a:lumOff val="25000"/>
                </a:schemeClr>
              </a:solidFill>
              <a:cs typeface="+mn-ea"/>
              <a:sym typeface="+mn-lt"/>
            </a:endParaRPr>
          </a:p>
        </p:txBody>
      </p:sp>
      <p:sp>
        <p:nvSpPr>
          <p:cNvPr id="10" name="TextBox 24"/>
          <p:cNvSpPr txBox="1"/>
          <p:nvPr/>
        </p:nvSpPr>
        <p:spPr>
          <a:xfrm>
            <a:off x="6015990" y="1905000"/>
            <a:ext cx="5090160" cy="299847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cs typeface="+mn-ea"/>
                <a:sym typeface="+mn-lt"/>
              </a:rPr>
              <a:t>        </a:t>
            </a:r>
            <a:r>
              <a:rPr lang="zh-CN" altLang="en-US" dirty="0">
                <a:solidFill>
                  <a:schemeClr val="bg1">
                    <a:lumMod val="50000"/>
                  </a:schemeClr>
                </a:solidFill>
                <a:cs typeface="+mn-ea"/>
                <a:sym typeface="+mn-lt"/>
              </a:rPr>
              <a:t>云计算（cloud computing）是分布式计算的一种，指的是通过网络“云”将巨大的数据计算处理程序分解成无数个小程序，然后，通过多部服务器组成的系统进行处理和分析这些小程序得到结果并返回给用户。通过这项技术，可以在很短的时间内（几秒种）完成对数以万计的数据的处理，从而达到强大的网络服务。</a:t>
            </a:r>
            <a:endParaRPr lang="zh-CN" altLang="en-US" dirty="0">
              <a:solidFill>
                <a:schemeClr val="bg1">
                  <a:lumMod val="50000"/>
                </a:schemeClr>
              </a:solidFill>
              <a:cs typeface="+mn-ea"/>
              <a:sym typeface="+mn-lt"/>
            </a:endParaRPr>
          </a:p>
        </p:txBody>
      </p:sp>
      <p:sp>
        <p:nvSpPr>
          <p:cNvPr id="12" name="圆: 空心 11"/>
          <p:cNvSpPr/>
          <p:nvPr/>
        </p:nvSpPr>
        <p:spPr>
          <a:xfrm>
            <a:off x="11862102" y="834355"/>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4736706" y="5378869"/>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 13"/>
          <p:cNvSpPr/>
          <p:nvPr/>
        </p:nvSpPr>
        <p:spPr>
          <a:xfrm>
            <a:off x="8581240" y="1728181"/>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 空心 14"/>
          <p:cNvSpPr/>
          <p:nvPr/>
        </p:nvSpPr>
        <p:spPr>
          <a:xfrm>
            <a:off x="-350804" y="4651961"/>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2" name="图片 1" descr="d6ca7bcb0a46f21fce06ac71fb246b600c33aee6"/>
          <p:cNvPicPr>
            <a:picLocks noChangeAspect="1"/>
          </p:cNvPicPr>
          <p:nvPr/>
        </p:nvPicPr>
        <p:blipFill>
          <a:blip r:embed="rId1"/>
          <a:stretch>
            <a:fillRect/>
          </a:stretch>
        </p:blipFill>
        <p:spPr>
          <a:xfrm>
            <a:off x="1024890" y="1549400"/>
            <a:ext cx="4292600" cy="397637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30276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云计算技术概述</a:t>
            </a:r>
            <a:endParaRPr lang="zh-CN" altLang="en-US" sz="3200" dirty="0">
              <a:solidFill>
                <a:schemeClr val="tx1">
                  <a:lumMod val="75000"/>
                  <a:lumOff val="25000"/>
                </a:schemeClr>
              </a:solidFill>
              <a:cs typeface="+mn-ea"/>
              <a:sym typeface="+mn-lt"/>
            </a:endParaRPr>
          </a:p>
        </p:txBody>
      </p:sp>
      <p:sp>
        <p:nvSpPr>
          <p:cNvPr id="2" name="箭头: V 形 1"/>
          <p:cNvSpPr/>
          <p:nvPr/>
        </p:nvSpPr>
        <p:spPr>
          <a:xfrm>
            <a:off x="10934164" y="3094149"/>
            <a:ext cx="385586" cy="669701"/>
          </a:xfrm>
          <a:prstGeom prst="chevron">
            <a:avLst>
              <a:gd name="adj" fmla="val 68667"/>
            </a:avLst>
          </a:prstGeom>
          <a:gradFill>
            <a:gsLst>
              <a:gs pos="0">
                <a:srgbClr val="87082E"/>
              </a:gs>
              <a:gs pos="100000">
                <a:srgbClr val="C51F2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TextBox 8"/>
          <p:cNvSpPr txBox="1"/>
          <p:nvPr/>
        </p:nvSpPr>
        <p:spPr>
          <a:xfrm>
            <a:off x="5208763" y="2384513"/>
            <a:ext cx="2268667" cy="923330"/>
          </a:xfrm>
          <a:prstGeom prst="rect">
            <a:avLst/>
          </a:prstGeom>
          <a:noFill/>
        </p:spPr>
        <p:txBody>
          <a:bodyPr wrap="square" rtlCol="0">
            <a:spAutoFit/>
          </a:bodyPr>
          <a:lstStyle/>
          <a:p>
            <a:r>
              <a:rPr lang="en-US" sz="5400" b="1" dirty="0">
                <a:solidFill>
                  <a:schemeClr val="bg1"/>
                </a:solidFill>
                <a:cs typeface="+mn-ea"/>
                <a:sym typeface="+mn-lt"/>
              </a:rPr>
              <a:t>52</a:t>
            </a:r>
            <a:r>
              <a:rPr lang="en-US" sz="3600" b="1" dirty="0">
                <a:solidFill>
                  <a:schemeClr val="bg1"/>
                </a:solidFill>
                <a:cs typeface="+mn-ea"/>
                <a:sym typeface="+mn-lt"/>
              </a:rPr>
              <a:t>.</a:t>
            </a:r>
            <a:endParaRPr lang="en-US" sz="5400" b="1" dirty="0">
              <a:solidFill>
                <a:schemeClr val="bg1"/>
              </a:solidFill>
              <a:cs typeface="+mn-ea"/>
              <a:sym typeface="+mn-lt"/>
            </a:endParaRPr>
          </a:p>
        </p:txBody>
      </p:sp>
      <p:sp>
        <p:nvSpPr>
          <p:cNvPr id="18" name="Google Shape;86;p19"/>
          <p:cNvSpPr txBox="1"/>
          <p:nvPr/>
        </p:nvSpPr>
        <p:spPr>
          <a:xfrm>
            <a:off x="5208763" y="3162566"/>
            <a:ext cx="2364358" cy="33370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b="0" i="0" u="none" strike="noStrike" cap="none" dirty="0">
                <a:solidFill>
                  <a:schemeClr val="bg1"/>
                </a:solidFill>
                <a:cs typeface="+mn-ea"/>
                <a:sym typeface="+mn-lt"/>
              </a:rPr>
              <a:t>YOUR TITLE </a:t>
            </a:r>
            <a:endParaRPr b="0" i="0" u="none" strike="noStrike" cap="none" dirty="0">
              <a:solidFill>
                <a:schemeClr val="bg1"/>
              </a:solidFill>
              <a:cs typeface="+mn-ea"/>
              <a:sym typeface="+mn-lt"/>
            </a:endParaRPr>
          </a:p>
        </p:txBody>
      </p:sp>
      <p:sp>
        <p:nvSpPr>
          <p:cNvPr id="19" name="文本框 18"/>
          <p:cNvSpPr txBox="1"/>
          <p:nvPr/>
        </p:nvSpPr>
        <p:spPr>
          <a:xfrm>
            <a:off x="5185493" y="3658368"/>
            <a:ext cx="1977648"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dirty="0">
                <a:solidFill>
                  <a:schemeClr val="bg1"/>
                </a:solidFill>
                <a:cs typeface="+mn-ea"/>
                <a:sym typeface="+mn-lt"/>
              </a:rPr>
              <a:t>Please enter text</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sz="1200" dirty="0">
              <a:solidFill>
                <a:schemeClr val="bg1"/>
              </a:solidFill>
              <a:cs typeface="+mn-ea"/>
              <a:sym typeface="+mn-lt"/>
            </a:endParaRPr>
          </a:p>
        </p:txBody>
      </p:sp>
      <p:pic>
        <p:nvPicPr>
          <p:cNvPr id="11" name="图片 10" descr="云计算视图"/>
          <p:cNvPicPr>
            <a:picLocks noChangeAspect="1"/>
          </p:cNvPicPr>
          <p:nvPr/>
        </p:nvPicPr>
        <p:blipFill>
          <a:blip r:embed="rId1"/>
          <a:stretch>
            <a:fillRect/>
          </a:stretch>
        </p:blipFill>
        <p:spPr>
          <a:xfrm>
            <a:off x="5918200" y="962660"/>
            <a:ext cx="4721860" cy="4733290"/>
          </a:xfrm>
          <a:prstGeom prst="rect">
            <a:avLst/>
          </a:prstGeom>
        </p:spPr>
      </p:pic>
      <p:sp>
        <p:nvSpPr>
          <p:cNvPr id="16" name="文本框 15"/>
          <p:cNvSpPr txBox="1"/>
          <p:nvPr/>
        </p:nvSpPr>
        <p:spPr>
          <a:xfrm>
            <a:off x="1058545" y="2296160"/>
            <a:ext cx="4150360" cy="1753235"/>
          </a:xfrm>
          <a:prstGeom prst="rect">
            <a:avLst/>
          </a:prstGeom>
          <a:noFill/>
        </p:spPr>
        <p:txBody>
          <a:bodyPr wrap="square" rtlCol="0">
            <a:spAutoFit/>
          </a:bodyPr>
          <a:p>
            <a:r>
              <a:rPr lang="en-US" altLang="zh-CN" dirty="0">
                <a:solidFill>
                  <a:sysClr val="windowText" lastClr="000000"/>
                </a:solidFill>
                <a:latin typeface="微软雅黑" panose="020B0503020204020204" charset="-122"/>
                <a:ea typeface="微软雅黑" panose="020B0503020204020204" charset="-122"/>
                <a:sym typeface="+mn-ea"/>
              </a:rPr>
              <a:t>       </a:t>
            </a:r>
            <a:r>
              <a:rPr lang="zh-CN" altLang="en-US" dirty="0">
                <a:solidFill>
                  <a:sysClr val="windowText" lastClr="000000"/>
                </a:solidFill>
                <a:latin typeface="微软雅黑" panose="020B0503020204020204" charset="-122"/>
                <a:ea typeface="微软雅黑" panose="020B0503020204020204" charset="-122"/>
                <a:sym typeface="+mn-ea"/>
              </a:rPr>
              <a:t>云计算是与信息技术、软件、互联网相关的一种服务，这种计算资源共享池叫做“云”，云计算把许多计算资源集合起来，通过软件实现自动化管理，只需要很少的人参与，就能让资源被快速提供。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4455" y="2254885"/>
            <a:ext cx="6943725" cy="239966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云计算技术的先进代表</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474033"/>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02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85268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923833"/>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先进代表</a:t>
            </a:r>
            <a:endParaRPr lang="zh-CN" altLang="en-US" sz="3200" dirty="0">
              <a:solidFill>
                <a:schemeClr val="tx1">
                  <a:lumMod val="75000"/>
                  <a:lumOff val="25000"/>
                </a:schemeClr>
              </a:solidFill>
              <a:cs typeface="+mn-ea"/>
              <a:sym typeface="+mn-lt"/>
            </a:endParaRPr>
          </a:p>
        </p:txBody>
      </p:sp>
      <p:sp>
        <p:nvSpPr>
          <p:cNvPr id="38" name="Rectangle 27"/>
          <p:cNvSpPr/>
          <p:nvPr/>
        </p:nvSpPr>
        <p:spPr>
          <a:xfrm>
            <a:off x="4338320" y="2501265"/>
            <a:ext cx="1476375" cy="534035"/>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Amazon</a:t>
            </a:r>
            <a:endParaRPr lang="zh-CN" altLang="en-US" sz="2400" b="1" dirty="0">
              <a:solidFill>
                <a:schemeClr val="tx1">
                  <a:lumMod val="65000"/>
                  <a:lumOff val="35000"/>
                </a:schemeClr>
              </a:solidFill>
              <a:cs typeface="+mn-ea"/>
              <a:sym typeface="+mn-lt"/>
            </a:endParaRPr>
          </a:p>
        </p:txBody>
      </p:sp>
      <p:sp>
        <p:nvSpPr>
          <p:cNvPr id="40" name="Rectangle 27"/>
          <p:cNvSpPr/>
          <p:nvPr/>
        </p:nvSpPr>
        <p:spPr>
          <a:xfrm>
            <a:off x="4526280" y="3658870"/>
            <a:ext cx="1068070" cy="534035"/>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IBM</a:t>
            </a:r>
            <a:endParaRPr lang="zh-CN" altLang="en-US" sz="2400" b="1" dirty="0">
              <a:solidFill>
                <a:schemeClr val="tx1">
                  <a:lumMod val="65000"/>
                  <a:lumOff val="35000"/>
                </a:schemeClr>
              </a:solidFill>
              <a:cs typeface="+mn-ea"/>
              <a:sym typeface="+mn-lt"/>
            </a:endParaRPr>
          </a:p>
        </p:txBody>
      </p:sp>
      <p:sp>
        <p:nvSpPr>
          <p:cNvPr id="42" name="Rectangle 27"/>
          <p:cNvSpPr/>
          <p:nvPr/>
        </p:nvSpPr>
        <p:spPr>
          <a:xfrm>
            <a:off x="6323330" y="2501265"/>
            <a:ext cx="1381125" cy="534035"/>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Google</a:t>
            </a:r>
            <a:endParaRPr lang="zh-CN" altLang="en-US" sz="2400" b="1" dirty="0">
              <a:solidFill>
                <a:schemeClr val="tx1">
                  <a:lumMod val="65000"/>
                  <a:lumOff val="35000"/>
                </a:schemeClr>
              </a:solidFill>
              <a:cs typeface="+mn-ea"/>
              <a:sym typeface="+mn-lt"/>
            </a:endParaRPr>
          </a:p>
        </p:txBody>
      </p:sp>
      <p:sp>
        <p:nvSpPr>
          <p:cNvPr id="2" name="Rectangle 27"/>
          <p:cNvSpPr/>
          <p:nvPr/>
        </p:nvSpPr>
        <p:spPr>
          <a:xfrm>
            <a:off x="6496685" y="3618865"/>
            <a:ext cx="1207770" cy="534035"/>
          </a:xfrm>
          <a:prstGeom prst="rect">
            <a:avLst/>
          </a:prstGeom>
        </p:spPr>
        <p:txBody>
          <a:bodyPr wrap="square">
            <a:spAutoFit/>
          </a:bodyPr>
          <a:p>
            <a:pPr defTabSz="1828800">
              <a:lnSpc>
                <a:spcPct val="120000"/>
              </a:lnSpc>
            </a:pPr>
            <a:r>
              <a:rPr lang="zh-CN" altLang="en-US" sz="2400" b="1" dirty="0">
                <a:solidFill>
                  <a:schemeClr val="tx1">
                    <a:lumMod val="65000"/>
                    <a:lumOff val="35000"/>
                  </a:schemeClr>
                </a:solidFill>
                <a:cs typeface="+mn-ea"/>
                <a:sym typeface="+mn-lt"/>
              </a:rPr>
              <a:t>微软</a:t>
            </a:r>
            <a:endParaRPr lang="zh-CN" altLang="en-US" sz="2400" b="1" dirty="0">
              <a:solidFill>
                <a:schemeClr val="tx1">
                  <a:lumMod val="65000"/>
                  <a:lumOff val="35000"/>
                </a:schemeClr>
              </a:solidFill>
              <a:cs typeface="+mn-ea"/>
              <a:sym typeface="+mn-lt"/>
            </a:endParaRPr>
          </a:p>
        </p:txBody>
      </p:sp>
      <p:cxnSp>
        <p:nvCxnSpPr>
          <p:cNvPr id="136" name="肘形连接符 135"/>
          <p:cNvCxnSpPr/>
          <p:nvPr/>
        </p:nvCxnSpPr>
        <p:spPr>
          <a:xfrm>
            <a:off x="3645535" y="2256155"/>
            <a:ext cx="706120" cy="525780"/>
          </a:xfrm>
          <a:prstGeom prst="bentConnector3">
            <a:avLst>
              <a:gd name="adj1" fmla="val 50090"/>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1267460" y="1657350"/>
            <a:ext cx="2364740" cy="1619018"/>
            <a:chOff x="1853741" y="1952625"/>
            <a:chExt cx="1413335" cy="1448621"/>
          </a:xfrm>
          <a:solidFill>
            <a:schemeClr val="bg1">
              <a:lumMod val="75000"/>
            </a:schemeClr>
          </a:solidFill>
        </p:grpSpPr>
        <p:sp>
          <p:nvSpPr>
            <p:cNvPr id="134" name="矩形 13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135" name="文本框 66"/>
            <p:cNvSpPr txBox="1"/>
            <p:nvPr/>
          </p:nvSpPr>
          <p:spPr>
            <a:xfrm>
              <a:off x="1853742" y="1997871"/>
              <a:ext cx="1413334" cy="1403375"/>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sz="1600" dirty="0">
                  <a:solidFill>
                    <a:prstClr val="black">
                      <a:lumMod val="85000"/>
                      <a:lumOff val="15000"/>
                    </a:prstClr>
                  </a:solidFill>
                  <a:latin typeface="微软雅黑" panose="020B0503020204020204" charset="-122"/>
                  <a:ea typeface="微软雅黑" panose="020B0503020204020204" charset="-122"/>
                </a:rPr>
                <a:t> 推出“弹性计算机云”(Elastic Compute Cloud,EC2)的收费服务，中小软件企业可以按需购买亚马逊数据中心的计算能力</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grpSp>
      <p:cxnSp>
        <p:nvCxnSpPr>
          <p:cNvPr id="3" name="肘形连接符 2"/>
          <p:cNvCxnSpPr/>
          <p:nvPr/>
        </p:nvCxnSpPr>
        <p:spPr>
          <a:xfrm flipV="1">
            <a:off x="7513320" y="2209800"/>
            <a:ext cx="748030" cy="598805"/>
          </a:xfrm>
          <a:prstGeom prst="bentConnector3">
            <a:avLst>
              <a:gd name="adj1" fmla="val 50085"/>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8262620" y="1254760"/>
            <a:ext cx="2364740" cy="1157373"/>
            <a:chOff x="1853741" y="1952625"/>
            <a:chExt cx="1413335" cy="1035563"/>
          </a:xfrm>
          <a:solidFill>
            <a:schemeClr val="bg1">
              <a:lumMod val="75000"/>
            </a:schemeClr>
          </a:solidFill>
        </p:grpSpPr>
        <p:sp>
          <p:nvSpPr>
            <p:cNvPr id="45" name="矩形 4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46" name="文本框 66"/>
            <p:cNvSpPr txBox="1"/>
            <p:nvPr/>
          </p:nvSpPr>
          <p:spPr>
            <a:xfrm>
              <a:off x="1853742" y="1997871"/>
              <a:ext cx="1413334" cy="990317"/>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dirty="0">
                  <a:solidFill>
                    <a:prstClr val="black">
                      <a:lumMod val="85000"/>
                      <a:lumOff val="15000"/>
                    </a:prstClr>
                  </a:solidFill>
                  <a:latin typeface="微软雅黑" panose="020B0503020204020204" charset="-122"/>
                  <a:ea typeface="微软雅黑" panose="020B0503020204020204" charset="-122"/>
                </a:rPr>
                <a:t>  </a:t>
              </a:r>
              <a:r>
                <a:rPr lang="zh-CN" altLang="en-US" sz="1600" dirty="0">
                  <a:solidFill>
                    <a:prstClr val="black">
                      <a:lumMod val="85000"/>
                      <a:lumOff val="15000"/>
                    </a:prstClr>
                  </a:solidFill>
                  <a:latin typeface="微软雅黑" panose="020B0503020204020204" charset="-122"/>
                  <a:ea typeface="微软雅黑" panose="020B0503020204020204" charset="-122"/>
                </a:rPr>
                <a:t> Google搜索引擎算得上是最早的云计算应用之一，它的数据和计算都在数据中心。</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grpSp>
      <p:cxnSp>
        <p:nvCxnSpPr>
          <p:cNvPr id="47" name="肘形连接符 46"/>
          <p:cNvCxnSpPr/>
          <p:nvPr/>
        </p:nvCxnSpPr>
        <p:spPr>
          <a:xfrm flipV="1">
            <a:off x="3835400" y="3952875"/>
            <a:ext cx="730885" cy="589280"/>
          </a:xfrm>
          <a:prstGeom prst="bentConnector3">
            <a:avLst>
              <a:gd name="adj1" fmla="val 50043"/>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1470660" y="4002405"/>
            <a:ext cx="2364740" cy="1126893"/>
            <a:chOff x="1853741" y="1952625"/>
            <a:chExt cx="1413335" cy="1008291"/>
          </a:xfrm>
          <a:solidFill>
            <a:schemeClr val="bg1">
              <a:lumMod val="75000"/>
            </a:schemeClr>
          </a:solidFill>
        </p:grpSpPr>
        <p:sp>
          <p:nvSpPr>
            <p:cNvPr id="49" name="矩形 4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50" name="文本框 66"/>
            <p:cNvSpPr txBox="1"/>
            <p:nvPr/>
          </p:nvSpPr>
          <p:spPr>
            <a:xfrm>
              <a:off x="1853742" y="1997871"/>
              <a:ext cx="1413334" cy="963045"/>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sz="1600" dirty="0">
                  <a:solidFill>
                    <a:prstClr val="black">
                      <a:lumMod val="85000"/>
                      <a:lumOff val="15000"/>
                    </a:prstClr>
                  </a:solidFill>
                  <a:latin typeface="微软雅黑" panose="020B0503020204020204" charset="-122"/>
                  <a:ea typeface="微软雅黑" panose="020B0503020204020204" charset="-122"/>
                </a:rPr>
                <a:t> 推出的蓝云（Blue Cloud）计算平台，为客户带来即买即用的云计算</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grpSp>
      <p:cxnSp>
        <p:nvCxnSpPr>
          <p:cNvPr id="51" name="肘形连接符 50"/>
          <p:cNvCxnSpPr/>
          <p:nvPr/>
        </p:nvCxnSpPr>
        <p:spPr>
          <a:xfrm>
            <a:off x="7299960" y="3875405"/>
            <a:ext cx="1067435" cy="830580"/>
          </a:xfrm>
          <a:prstGeom prst="bentConnector3">
            <a:avLst>
              <a:gd name="adj1" fmla="val 50030"/>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8380730" y="4142105"/>
            <a:ext cx="2364740" cy="1895878"/>
            <a:chOff x="1853741" y="1952625"/>
            <a:chExt cx="1413335" cy="1696343"/>
          </a:xfrm>
          <a:solidFill>
            <a:schemeClr val="bg1">
              <a:lumMod val="75000"/>
            </a:schemeClr>
          </a:solidFill>
        </p:grpSpPr>
        <p:sp>
          <p:nvSpPr>
            <p:cNvPr id="53" name="矩形 52"/>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1600">
                <a:solidFill>
                  <a:prstClr val="black">
                    <a:lumMod val="85000"/>
                    <a:lumOff val="15000"/>
                  </a:prstClr>
                </a:solidFill>
                <a:latin typeface="Calibri" panose="020F0502020204030204"/>
                <a:ea typeface="宋体" panose="02010600030101010101" pitchFamily="2" charset="-122"/>
              </a:endParaRPr>
            </a:p>
          </p:txBody>
        </p:sp>
        <p:sp>
          <p:nvSpPr>
            <p:cNvPr id="54" name="文本框 66"/>
            <p:cNvSpPr txBox="1"/>
            <p:nvPr/>
          </p:nvSpPr>
          <p:spPr>
            <a:xfrm>
              <a:off x="1853742" y="1997871"/>
              <a:ext cx="1413334" cy="1651097"/>
            </a:xfrm>
            <a:prstGeom prst="rect">
              <a:avLst/>
            </a:prstGeom>
            <a:grpFill/>
          </p:spPr>
          <p:txBody>
            <a:bodyPr wrap="square" rtlCol="0">
              <a:spAutoFit/>
            </a:bodyPr>
            <a:p>
              <a:pPr algn="just" defTabSz="1219200"/>
              <a:r>
                <a:rPr lang="zh-CN" altLang="en-US" sz="1200" dirty="0">
                  <a:solidFill>
                    <a:prstClr val="black">
                      <a:lumMod val="85000"/>
                      <a:lumOff val="15000"/>
                    </a:prstClr>
                  </a:solidFill>
                  <a:latin typeface="微软雅黑" panose="020B0503020204020204" charset="-122"/>
                  <a:ea typeface="微软雅黑" panose="020B0503020204020204" charset="-122"/>
                </a:rPr>
                <a:t>   </a:t>
              </a:r>
              <a:r>
                <a:rPr lang="zh-CN" altLang="en-US" dirty="0">
                  <a:solidFill>
                    <a:prstClr val="black">
                      <a:lumMod val="85000"/>
                      <a:lumOff val="15000"/>
                    </a:prstClr>
                  </a:solidFill>
                  <a:latin typeface="微软雅黑" panose="020B0503020204020204" charset="-122"/>
                  <a:ea typeface="微软雅黑" panose="020B0503020204020204" charset="-122"/>
                </a:rPr>
                <a:t>  </a:t>
              </a:r>
              <a:r>
                <a:rPr lang="zh-CN" altLang="en-US" sz="1600" dirty="0">
                  <a:solidFill>
                    <a:prstClr val="black">
                      <a:lumMod val="85000"/>
                      <a:lumOff val="15000"/>
                    </a:prstClr>
                  </a:solidFill>
                  <a:latin typeface="微软雅黑" panose="020B0503020204020204" charset="-122"/>
                  <a:ea typeface="微软雅黑" panose="020B0503020204020204" charset="-122"/>
                </a:rPr>
                <a:t> 大力发展Windows Live在线服务和数据存储及网络软件系统”Live Mesh”，它通过网上的中央数据中心，实现PC上的各种应用与服务。</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ppt_x"/>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down)">
                                      <p:cBhvr>
                                        <p:cTn id="27" dur="500"/>
                                        <p:tgtEl>
                                          <p:spTgt spid="13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left)">
                                      <p:cBhvr>
                                        <p:cTn id="31" dur="500"/>
                                        <p:tgtEl>
                                          <p:spTgt spid="133"/>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par>
                          <p:cTn id="40" fill="hold">
                            <p:stCondLst>
                              <p:cond delay="40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5000"/>
                            </p:stCondLst>
                            <p:childTnLst>
                              <p:par>
                                <p:cTn id="49" presetID="22" presetClass="entr" presetSubtype="4"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childTnLst>
                          </p:cTn>
                        </p:par>
                        <p:par>
                          <p:cTn id="52" fill="hold">
                            <p:stCondLst>
                              <p:cond delay="5500"/>
                            </p:stCondLst>
                            <p:childTnLst>
                              <p:par>
                                <p:cTn id="53" presetID="22" presetClass="entr" presetSubtype="8"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4455" y="2254885"/>
            <a:ext cx="6943725" cy="2399665"/>
          </a:xfrm>
          <a:prstGeom prst="rect">
            <a:avLst/>
          </a:prstGeom>
          <a:noFill/>
        </p:spPr>
        <p:txBody>
          <a:bodyPr wrap="square" rtlCol="0">
            <a:spAutoFit/>
          </a:bodyPr>
          <a:lstStyle/>
          <a:p>
            <a:pPr algn="ctr"/>
            <a:r>
              <a:rPr lang="zh-CN" altLang="en-US" sz="7500" b="1" dirty="0">
                <a:gradFill>
                  <a:gsLst>
                    <a:gs pos="2655">
                      <a:srgbClr val="83062E"/>
                    </a:gs>
                    <a:gs pos="53000">
                      <a:srgbClr val="C51F2D"/>
                    </a:gs>
                    <a:gs pos="100000">
                      <a:srgbClr val="83062E"/>
                    </a:gs>
                  </a:gsLst>
                  <a:lin ang="5400000" scaled="1"/>
                </a:gradFill>
                <a:cs typeface="+mn-ea"/>
                <a:sym typeface="+mn-lt"/>
              </a:rPr>
              <a:t>云计算技术</a:t>
            </a:r>
            <a:r>
              <a:rPr lang="zh-CN" altLang="en-US" sz="7500" b="1" dirty="0">
                <a:gradFill>
                  <a:gsLst>
                    <a:gs pos="2655">
                      <a:srgbClr val="83062E"/>
                    </a:gs>
                    <a:gs pos="53000">
                      <a:srgbClr val="C51F2D"/>
                    </a:gs>
                    <a:gs pos="100000">
                      <a:srgbClr val="83062E"/>
                    </a:gs>
                  </a:gsLst>
                  <a:lin ang="5400000" scaled="1"/>
                </a:gradFill>
                <a:cs typeface="+mn-ea"/>
                <a:sym typeface="+mn-lt"/>
              </a:rPr>
              <a:t>对软件工程影响</a:t>
            </a:r>
            <a:endParaRPr lang="zh-CN" altLang="en-US" sz="7500" b="1" dirty="0">
              <a:gradFill>
                <a:gsLst>
                  <a:gs pos="2655">
                    <a:srgbClr val="83062E"/>
                  </a:gs>
                  <a:gs pos="53000">
                    <a:srgbClr val="C51F2D"/>
                  </a:gs>
                  <a:gs pos="100000">
                    <a:srgbClr val="83062E"/>
                  </a:gs>
                </a:gsLst>
                <a:lin ang="5400000" scaled="1"/>
              </a:gradFill>
              <a:cs typeface="+mn-ea"/>
              <a:sym typeface="+mn-lt"/>
            </a:endParaRPr>
          </a:p>
        </p:txBody>
      </p:sp>
      <p:sp>
        <p:nvSpPr>
          <p:cNvPr id="4" name="文本框 3"/>
          <p:cNvSpPr txBox="1"/>
          <p:nvPr/>
        </p:nvSpPr>
        <p:spPr>
          <a:xfrm>
            <a:off x="5379076" y="1474033"/>
            <a:ext cx="1433848" cy="460375"/>
          </a:xfrm>
          <a:prstGeom prst="rect">
            <a:avLst/>
          </a:prstGeom>
          <a:noFill/>
          <a:ln>
            <a:solidFill>
              <a:schemeClr val="bg1">
                <a:lumMod val="50000"/>
              </a:schemeClr>
            </a:solidFill>
          </a:ln>
        </p:spPr>
        <p:txBody>
          <a:bodyPr wrap="square" rtlCol="0">
            <a:spAutoFit/>
          </a:bodyPr>
          <a:lstStyle/>
          <a:p>
            <a:pPr algn="ctr"/>
            <a:r>
              <a:rPr lang="en-US" altLang="zh-CN" sz="2400" dirty="0">
                <a:solidFill>
                  <a:schemeClr val="bg1">
                    <a:lumMod val="50000"/>
                  </a:schemeClr>
                </a:solidFill>
                <a:cs typeface="+mn-ea"/>
                <a:sym typeface="+mn-lt"/>
              </a:rPr>
              <a:t>  Part 03  </a:t>
            </a:r>
            <a:endParaRPr lang="en-US" altLang="zh-CN" sz="2400" dirty="0">
              <a:solidFill>
                <a:schemeClr val="bg1">
                  <a:lumMod val="50000"/>
                </a:schemeClr>
              </a:solidFill>
              <a:cs typeface="+mn-ea"/>
              <a:sym typeface="+mn-lt"/>
            </a:endParaRPr>
          </a:p>
        </p:txBody>
      </p:sp>
      <p:sp>
        <p:nvSpPr>
          <p:cNvPr id="12" name="圆: 空心 11"/>
          <p:cNvSpPr/>
          <p:nvPr/>
        </p:nvSpPr>
        <p:spPr>
          <a:xfrm>
            <a:off x="-363454" y="4002900"/>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圆: 空心 12"/>
          <p:cNvSpPr/>
          <p:nvPr/>
        </p:nvSpPr>
        <p:spPr>
          <a:xfrm>
            <a:off x="3834319" y="1065603"/>
            <a:ext cx="264153" cy="264153"/>
          </a:xfrm>
          <a:prstGeom prst="donut">
            <a:avLst>
              <a:gd name="adj" fmla="val 1703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圆: 空心 13"/>
          <p:cNvSpPr/>
          <p:nvPr/>
        </p:nvSpPr>
        <p:spPr>
          <a:xfrm>
            <a:off x="11838438" y="1855482"/>
            <a:ext cx="726908" cy="726908"/>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圆: 空心 14"/>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圆: 空心 15"/>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圆: 空心 16"/>
          <p:cNvSpPr/>
          <p:nvPr/>
        </p:nvSpPr>
        <p:spPr>
          <a:xfrm>
            <a:off x="8369139" y="5440740"/>
            <a:ext cx="857535" cy="857535"/>
          </a:xfrm>
          <a:prstGeom prst="donut">
            <a:avLst>
              <a:gd name="adj" fmla="val 91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圆: 空心 17"/>
          <p:cNvSpPr/>
          <p:nvPr/>
        </p:nvSpPr>
        <p:spPr>
          <a:xfrm>
            <a:off x="3268510" y="6528102"/>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圆: 空心 18"/>
          <p:cNvSpPr/>
          <p:nvPr/>
        </p:nvSpPr>
        <p:spPr>
          <a:xfrm>
            <a:off x="-189899" y="226192"/>
            <a:ext cx="459607" cy="459607"/>
          </a:xfrm>
          <a:prstGeom prst="donut">
            <a:avLst>
              <a:gd name="adj" fmla="val 42133"/>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0" name="圆: 空心 19"/>
          <p:cNvSpPr/>
          <p:nvPr/>
        </p:nvSpPr>
        <p:spPr>
          <a:xfrm>
            <a:off x="4523132" y="-324303"/>
            <a:ext cx="648606" cy="648606"/>
          </a:xfrm>
          <a:prstGeom prst="donut">
            <a:avLst>
              <a:gd name="adj" fmla="val 10620"/>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圆: 空心 20"/>
          <p:cNvSpPr/>
          <p:nvPr/>
        </p:nvSpPr>
        <p:spPr>
          <a:xfrm>
            <a:off x="5981020" y="723544"/>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圆: 空心 22"/>
          <p:cNvSpPr/>
          <p:nvPr/>
        </p:nvSpPr>
        <p:spPr>
          <a:xfrm>
            <a:off x="11794990" y="4366354"/>
            <a:ext cx="659796" cy="659796"/>
          </a:xfrm>
          <a:prstGeom prst="donut">
            <a:avLst>
              <a:gd name="adj" fmla="val 1842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5" name="圆: 空心 24"/>
          <p:cNvSpPr/>
          <p:nvPr/>
        </p:nvSpPr>
        <p:spPr>
          <a:xfrm>
            <a:off x="10101265" y="1659719"/>
            <a:ext cx="128934" cy="128932"/>
          </a:xfrm>
          <a:prstGeom prst="donut">
            <a:avLst>
              <a:gd name="adj" fmla="val 11164"/>
            </a:avLst>
          </a:prstGeom>
          <a:solidFill>
            <a:srgbClr val="C51F2D"/>
          </a:solidFill>
          <a:ln>
            <a:solidFill>
              <a:srgbClr val="C51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圆: 空心 25"/>
          <p:cNvSpPr/>
          <p:nvPr/>
        </p:nvSpPr>
        <p:spPr>
          <a:xfrm>
            <a:off x="11794990" y="-324303"/>
            <a:ext cx="726908" cy="726908"/>
          </a:xfrm>
          <a:prstGeom prst="donut">
            <a:avLst>
              <a:gd name="adj" fmla="val 45954"/>
            </a:avLst>
          </a:prstGeom>
          <a:solidFill>
            <a:srgbClr val="DAAC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圆: 空心 26"/>
          <p:cNvSpPr/>
          <p:nvPr/>
        </p:nvSpPr>
        <p:spPr>
          <a:xfrm>
            <a:off x="3004357" y="5500923"/>
            <a:ext cx="264153" cy="264153"/>
          </a:xfrm>
          <a:prstGeom prst="donut">
            <a:avLst>
              <a:gd name="adj" fmla="val 17036"/>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椭圆 27"/>
          <p:cNvSpPr/>
          <p:nvPr/>
        </p:nvSpPr>
        <p:spPr>
          <a:xfrm>
            <a:off x="10564586" y="4140159"/>
            <a:ext cx="114300" cy="114300"/>
          </a:xfrm>
          <a:prstGeom prst="ellipse">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79816" y="2180538"/>
            <a:ext cx="201080" cy="2010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5644243" y="4852686"/>
            <a:ext cx="903514" cy="423234"/>
          </a:xfrm>
          <a:prstGeom prst="roundRect">
            <a:avLst>
              <a:gd name="adj" fmla="val 32099"/>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箭头: V 形 31"/>
          <p:cNvSpPr/>
          <p:nvPr/>
        </p:nvSpPr>
        <p:spPr>
          <a:xfrm rot="5400000">
            <a:off x="6007132" y="4923833"/>
            <a:ext cx="177734" cy="288471"/>
          </a:xfrm>
          <a:prstGeom prst="chevron">
            <a:avLst>
              <a:gd name="adj" fmla="val 85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12" grpId="0" bldLvl="0" animBg="1"/>
      <p:bldP spid="13"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3" grpId="0" bldLvl="0" animBg="1"/>
      <p:bldP spid="25" grpId="0" bldLvl="0" animBg="1"/>
      <p:bldP spid="26" grpId="0" bldLvl="0" animBg="1"/>
      <p:bldP spid="27" grpId="0" bldLvl="0" animBg="1"/>
      <p:bldP spid="31" grpId="0" bldLvl="0" animBg="1"/>
      <p:bldP spid="3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376104" y="357516"/>
            <a:ext cx="452482" cy="368902"/>
            <a:chOff x="9301163" y="5115471"/>
            <a:chExt cx="452482" cy="368902"/>
          </a:xfrm>
        </p:grpSpPr>
        <p:sp>
          <p:nvSpPr>
            <p:cNvPr id="4" name="圆: 空心 3"/>
            <p:cNvSpPr/>
            <p:nvPr/>
          </p:nvSpPr>
          <p:spPr>
            <a:xfrm>
              <a:off x="9301163" y="5115471"/>
              <a:ext cx="256074" cy="256074"/>
            </a:xfrm>
            <a:prstGeom prst="donut">
              <a:avLst>
                <a:gd name="adj" fmla="val 91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圆: 空心 4"/>
            <p:cNvSpPr/>
            <p:nvPr/>
          </p:nvSpPr>
          <p:spPr>
            <a:xfrm>
              <a:off x="9429200" y="5159928"/>
              <a:ext cx="324445" cy="324445"/>
            </a:xfrm>
            <a:prstGeom prst="donut">
              <a:avLst>
                <a:gd name="adj" fmla="val 11164"/>
              </a:avLst>
            </a:prstGeom>
            <a:solidFill>
              <a:srgbClr val="C51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文本框 6"/>
          <p:cNvSpPr txBox="1"/>
          <p:nvPr/>
        </p:nvSpPr>
        <p:spPr>
          <a:xfrm>
            <a:off x="1024994" y="249580"/>
            <a:ext cx="9956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影响</a:t>
            </a:r>
            <a:endParaRPr lang="zh-CN" altLang="en-US" sz="3200" dirty="0">
              <a:solidFill>
                <a:schemeClr val="tx1">
                  <a:lumMod val="75000"/>
                  <a:lumOff val="25000"/>
                </a:schemeClr>
              </a:solidFill>
              <a:cs typeface="+mn-ea"/>
              <a:sym typeface="+mn-lt"/>
            </a:endParaRPr>
          </a:p>
        </p:txBody>
      </p:sp>
      <p:grpSp>
        <p:nvGrpSpPr>
          <p:cNvPr id="23" name="Group 83"/>
          <p:cNvGrpSpPr/>
          <p:nvPr/>
        </p:nvGrpSpPr>
        <p:grpSpPr>
          <a:xfrm>
            <a:off x="1696017" y="4734858"/>
            <a:ext cx="657827" cy="638993"/>
            <a:chOff x="5205677" y="1309828"/>
            <a:chExt cx="493370" cy="479245"/>
          </a:xfrm>
        </p:grpSpPr>
        <p:sp>
          <p:nvSpPr>
            <p:cNvPr id="24" name="Rounded Rectangle 88"/>
            <p:cNvSpPr/>
            <p:nvPr/>
          </p:nvSpPr>
          <p:spPr>
            <a:xfrm>
              <a:off x="5205677" y="1309828"/>
              <a:ext cx="493370" cy="479245"/>
            </a:xfrm>
            <a:prstGeom prst="round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25" name="Freeform 117"/>
            <p:cNvSpPr/>
            <p:nvPr/>
          </p:nvSpPr>
          <p:spPr bwMode="auto">
            <a:xfrm>
              <a:off x="5317181" y="1414269"/>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26" name="Group 93"/>
          <p:cNvGrpSpPr/>
          <p:nvPr/>
        </p:nvGrpSpPr>
        <p:grpSpPr>
          <a:xfrm>
            <a:off x="6555672" y="1613537"/>
            <a:ext cx="657827" cy="638993"/>
            <a:chOff x="5205677" y="2623268"/>
            <a:chExt cx="493370" cy="479245"/>
          </a:xfrm>
        </p:grpSpPr>
        <p:sp>
          <p:nvSpPr>
            <p:cNvPr id="27" name="Rounded Rectangle 94"/>
            <p:cNvSpPr/>
            <p:nvPr/>
          </p:nvSpPr>
          <p:spPr>
            <a:xfrm>
              <a:off x="5205677" y="2623268"/>
              <a:ext cx="493370" cy="479245"/>
            </a:xfrm>
            <a:prstGeom prst="round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28" name="Freeform 13"/>
            <p:cNvSpPr>
              <a:spLocks noEditPoints="1"/>
            </p:cNvSpPr>
            <p:nvPr/>
          </p:nvSpPr>
          <p:spPr bwMode="auto">
            <a:xfrm>
              <a:off x="5301275" y="2711803"/>
              <a:ext cx="302175" cy="302175"/>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29" name="Group 96"/>
          <p:cNvGrpSpPr/>
          <p:nvPr/>
        </p:nvGrpSpPr>
        <p:grpSpPr>
          <a:xfrm>
            <a:off x="6557577" y="3109222"/>
            <a:ext cx="657827" cy="638993"/>
            <a:chOff x="5205677" y="3279988"/>
            <a:chExt cx="493370" cy="479245"/>
          </a:xfrm>
        </p:grpSpPr>
        <p:sp>
          <p:nvSpPr>
            <p:cNvPr id="30" name="Rounded Rectangle 98"/>
            <p:cNvSpPr/>
            <p:nvPr/>
          </p:nvSpPr>
          <p:spPr>
            <a:xfrm>
              <a:off x="5205677" y="3279988"/>
              <a:ext cx="493370" cy="479245"/>
            </a:xfrm>
            <a:prstGeom prst="round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endParaRPr lang="en-US" sz="2400" dirty="0">
                <a:solidFill>
                  <a:schemeClr val="bg1"/>
                </a:solidFill>
                <a:cs typeface="+mn-ea"/>
                <a:sym typeface="+mn-lt"/>
              </a:endParaRPr>
            </a:p>
          </p:txBody>
        </p:sp>
        <p:sp>
          <p:nvSpPr>
            <p:cNvPr id="31" name="Freeform 171"/>
            <p:cNvSpPr>
              <a:spLocks noEditPoints="1"/>
            </p:cNvSpPr>
            <p:nvPr/>
          </p:nvSpPr>
          <p:spPr bwMode="auto">
            <a:xfrm>
              <a:off x="5300142" y="3369769"/>
              <a:ext cx="304440" cy="299683"/>
            </a:xfrm>
            <a:custGeom>
              <a:avLst/>
              <a:gdLst/>
              <a:ahLst/>
              <a:cxnLst>
                <a:cxn ang="0">
                  <a:pos x="30" y="58"/>
                </a:cxn>
                <a:cxn ang="0">
                  <a:pos x="0" y="29"/>
                </a:cxn>
                <a:cxn ang="0">
                  <a:pos x="30" y="0"/>
                </a:cxn>
                <a:cxn ang="0">
                  <a:pos x="59" y="29"/>
                </a:cxn>
                <a:cxn ang="0">
                  <a:pos x="30" y="58"/>
                </a:cxn>
                <a:cxn ang="0">
                  <a:pos x="30" y="8"/>
                </a:cxn>
                <a:cxn ang="0">
                  <a:pos x="9" y="29"/>
                </a:cxn>
                <a:cxn ang="0">
                  <a:pos x="30" y="49"/>
                </a:cxn>
                <a:cxn ang="0">
                  <a:pos x="50" y="29"/>
                </a:cxn>
                <a:cxn ang="0">
                  <a:pos x="30" y="8"/>
                </a:cxn>
                <a:cxn ang="0">
                  <a:pos x="34" y="32"/>
                </a:cxn>
                <a:cxn ang="0">
                  <a:pos x="33" y="34"/>
                </a:cxn>
                <a:cxn ang="0">
                  <a:pos x="21" y="34"/>
                </a:cxn>
                <a:cxn ang="0">
                  <a:pos x="20" y="32"/>
                </a:cxn>
                <a:cxn ang="0">
                  <a:pos x="20" y="30"/>
                </a:cxn>
                <a:cxn ang="0">
                  <a:pos x="21" y="29"/>
                </a:cxn>
                <a:cxn ang="0">
                  <a:pos x="30" y="29"/>
                </a:cxn>
                <a:cxn ang="0">
                  <a:pos x="30" y="15"/>
                </a:cxn>
                <a:cxn ang="0">
                  <a:pos x="31" y="14"/>
                </a:cxn>
                <a:cxn ang="0">
                  <a:pos x="33" y="14"/>
                </a:cxn>
                <a:cxn ang="0">
                  <a:pos x="34" y="15"/>
                </a:cxn>
                <a:cxn ang="0">
                  <a:pos x="34" y="32"/>
                </a:cxn>
              </a:cxnLst>
              <a:rect l="0" t="0" r="r" b="b"/>
              <a:pathLst>
                <a:path w="59" h="58">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grpSp>
        <p:nvGrpSpPr>
          <p:cNvPr id="32" name="Group 105"/>
          <p:cNvGrpSpPr/>
          <p:nvPr/>
        </p:nvGrpSpPr>
        <p:grpSpPr>
          <a:xfrm>
            <a:off x="6552497" y="4710615"/>
            <a:ext cx="657827" cy="638993"/>
            <a:chOff x="5205677" y="3936708"/>
            <a:chExt cx="493370" cy="479245"/>
          </a:xfrm>
        </p:grpSpPr>
        <p:sp>
          <p:nvSpPr>
            <p:cNvPr id="33" name="Rounded Rectangle 115"/>
            <p:cNvSpPr/>
            <p:nvPr/>
          </p:nvSpPr>
          <p:spPr>
            <a:xfrm>
              <a:off x="5205677" y="3936708"/>
              <a:ext cx="493370" cy="479245"/>
            </a:xfrm>
            <a:prstGeom prst="round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34" name="Freeform 135"/>
            <p:cNvSpPr>
              <a:spLocks noEditPoints="1"/>
            </p:cNvSpPr>
            <p:nvPr/>
          </p:nvSpPr>
          <p:spPr bwMode="auto">
            <a:xfrm>
              <a:off x="5326950" y="4058855"/>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cs typeface="+mn-ea"/>
                <a:sym typeface="+mn-lt"/>
              </a:endParaRPr>
            </a:p>
          </p:txBody>
        </p:sp>
      </p:grpSp>
      <p:sp>
        <p:nvSpPr>
          <p:cNvPr id="43" name="Freeform 171"/>
          <p:cNvSpPr>
            <a:spLocks noEditPoints="1"/>
          </p:cNvSpPr>
          <p:nvPr/>
        </p:nvSpPr>
        <p:spPr bwMode="auto">
          <a:xfrm>
            <a:off x="1637788" y="1552154"/>
            <a:ext cx="774072" cy="761976"/>
          </a:xfrm>
          <a:custGeom>
            <a:avLst/>
            <a:gdLst/>
            <a:ahLst/>
            <a:cxnLst>
              <a:cxn ang="0">
                <a:pos x="30" y="58"/>
              </a:cxn>
              <a:cxn ang="0">
                <a:pos x="0" y="29"/>
              </a:cxn>
              <a:cxn ang="0">
                <a:pos x="30" y="0"/>
              </a:cxn>
              <a:cxn ang="0">
                <a:pos x="59" y="29"/>
              </a:cxn>
              <a:cxn ang="0">
                <a:pos x="30" y="58"/>
              </a:cxn>
              <a:cxn ang="0">
                <a:pos x="30" y="8"/>
              </a:cxn>
              <a:cxn ang="0">
                <a:pos x="9" y="29"/>
              </a:cxn>
              <a:cxn ang="0">
                <a:pos x="30" y="49"/>
              </a:cxn>
              <a:cxn ang="0">
                <a:pos x="50" y="29"/>
              </a:cxn>
              <a:cxn ang="0">
                <a:pos x="30" y="8"/>
              </a:cxn>
              <a:cxn ang="0">
                <a:pos x="34" y="32"/>
              </a:cxn>
              <a:cxn ang="0">
                <a:pos x="33" y="34"/>
              </a:cxn>
              <a:cxn ang="0">
                <a:pos x="21" y="34"/>
              </a:cxn>
              <a:cxn ang="0">
                <a:pos x="20" y="32"/>
              </a:cxn>
              <a:cxn ang="0">
                <a:pos x="20" y="30"/>
              </a:cxn>
              <a:cxn ang="0">
                <a:pos x="21" y="29"/>
              </a:cxn>
              <a:cxn ang="0">
                <a:pos x="30" y="29"/>
              </a:cxn>
              <a:cxn ang="0">
                <a:pos x="30" y="15"/>
              </a:cxn>
              <a:cxn ang="0">
                <a:pos x="31" y="14"/>
              </a:cxn>
              <a:cxn ang="0">
                <a:pos x="33" y="14"/>
              </a:cxn>
              <a:cxn ang="0">
                <a:pos x="34" y="15"/>
              </a:cxn>
              <a:cxn ang="0">
                <a:pos x="34" y="32"/>
              </a:cxn>
            </a:cxnLst>
            <a:rect l="0" t="0" r="r" b="b"/>
            <a:pathLst>
              <a:path w="59" h="58">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gradFill>
            <a:gsLst>
              <a:gs pos="0">
                <a:srgbClr val="C51F2D"/>
              </a:gs>
              <a:gs pos="100000">
                <a:srgbClr val="83062E"/>
              </a:gs>
            </a:gsLst>
            <a:lin ang="2700000" scaled="0"/>
          </a:gra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44" name="Freeform 135"/>
          <p:cNvSpPr>
            <a:spLocks noEditPoints="1"/>
          </p:cNvSpPr>
          <p:nvPr/>
        </p:nvSpPr>
        <p:spPr bwMode="auto">
          <a:xfrm>
            <a:off x="1705386" y="3136761"/>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0">
                <a:srgbClr val="C51F2D"/>
              </a:gs>
              <a:gs pos="100000">
                <a:srgbClr val="83062E"/>
              </a:gs>
            </a:gsLst>
            <a:lin ang="2700000" scaled="0"/>
          </a:gradFill>
          <a:ln w="9525">
            <a:noFill/>
            <a:round/>
          </a:ln>
        </p:spPr>
        <p:txBody>
          <a:bodyPr vert="horz" wrap="square" lIns="121920" tIns="60960" rIns="121920" bIns="60960" numCol="1" anchor="t" anchorCtr="0" compatLnSpc="1"/>
          <a:lstStyle/>
          <a:p>
            <a:endParaRPr lang="en-US" sz="2400" dirty="0">
              <a:cs typeface="+mn-ea"/>
              <a:sym typeface="+mn-lt"/>
            </a:endParaRPr>
          </a:p>
        </p:txBody>
      </p:sp>
      <p:sp>
        <p:nvSpPr>
          <p:cNvPr id="2" name="文本框 1"/>
          <p:cNvSpPr txBox="1"/>
          <p:nvPr/>
        </p:nvSpPr>
        <p:spPr>
          <a:xfrm>
            <a:off x="2762250" y="1530985"/>
            <a:ext cx="2734945" cy="829945"/>
          </a:xfrm>
          <a:prstGeom prst="rect">
            <a:avLst/>
          </a:prstGeom>
          <a:noFill/>
        </p:spPr>
        <p:txBody>
          <a:bodyPr wrap="square" rtlCol="0">
            <a:spAutoFit/>
          </a:bodyPr>
          <a:p>
            <a:r>
              <a:rPr lang="zh-CN" altLang="en-US" sz="2400"/>
              <a:t>软件体系结构化</a:t>
            </a:r>
            <a:endParaRPr lang="zh-CN" altLang="en-US" sz="2400"/>
          </a:p>
          <a:p>
            <a:r>
              <a:rPr lang="zh-CN" altLang="en-US" sz="2400"/>
              <a:t>软件复用率提高</a:t>
            </a:r>
            <a:endParaRPr lang="zh-CN" altLang="en-US" sz="2400"/>
          </a:p>
        </p:txBody>
      </p:sp>
      <p:sp>
        <p:nvSpPr>
          <p:cNvPr id="3" name="文本框 2"/>
          <p:cNvSpPr txBox="1"/>
          <p:nvPr/>
        </p:nvSpPr>
        <p:spPr>
          <a:xfrm>
            <a:off x="7743825" y="1598295"/>
            <a:ext cx="2585720" cy="368300"/>
          </a:xfrm>
          <a:prstGeom prst="rect">
            <a:avLst/>
          </a:prstGeom>
          <a:noFill/>
        </p:spPr>
        <p:txBody>
          <a:bodyPr wrap="square" rtlCol="0">
            <a:spAutoFit/>
          </a:bodyPr>
          <a:p>
            <a:r>
              <a:rPr lang="zh-CN" altLang="en-US" sz="2400"/>
              <a:t>软件更具多样性</a:t>
            </a:r>
            <a:endParaRPr lang="zh-CN" altLang="en-US" sz="2400"/>
          </a:p>
        </p:txBody>
      </p:sp>
      <p:sp>
        <p:nvSpPr>
          <p:cNvPr id="8" name="文本框 7"/>
          <p:cNvSpPr txBox="1"/>
          <p:nvPr/>
        </p:nvSpPr>
        <p:spPr>
          <a:xfrm>
            <a:off x="2789555" y="3032760"/>
            <a:ext cx="2816860" cy="645160"/>
          </a:xfrm>
          <a:prstGeom prst="rect">
            <a:avLst/>
          </a:prstGeom>
          <a:noFill/>
        </p:spPr>
        <p:txBody>
          <a:bodyPr wrap="square" rtlCol="0">
            <a:spAutoFit/>
          </a:bodyPr>
          <a:p>
            <a:r>
              <a:rPr lang="zh-CN" altLang="en-US" sz="2400"/>
              <a:t>软件开发过程更为动态灵活</a:t>
            </a:r>
            <a:endParaRPr lang="zh-CN" altLang="en-US" sz="2400"/>
          </a:p>
        </p:txBody>
      </p:sp>
      <p:sp>
        <p:nvSpPr>
          <p:cNvPr id="9" name="文本框 8"/>
          <p:cNvSpPr txBox="1"/>
          <p:nvPr/>
        </p:nvSpPr>
        <p:spPr>
          <a:xfrm>
            <a:off x="7762240" y="3019425"/>
            <a:ext cx="2734945" cy="460375"/>
          </a:xfrm>
          <a:prstGeom prst="rect">
            <a:avLst/>
          </a:prstGeom>
          <a:noFill/>
        </p:spPr>
        <p:txBody>
          <a:bodyPr wrap="square" rtlCol="0">
            <a:spAutoFit/>
          </a:bodyPr>
          <a:p>
            <a:r>
              <a:rPr lang="zh-CN" altLang="en-US" sz="2400"/>
              <a:t>更多人参与开发</a:t>
            </a:r>
            <a:endParaRPr lang="zh-CN" altLang="en-US" sz="2400"/>
          </a:p>
        </p:txBody>
      </p:sp>
      <p:sp>
        <p:nvSpPr>
          <p:cNvPr id="10" name="文本框 9"/>
          <p:cNvSpPr txBox="1"/>
          <p:nvPr/>
        </p:nvSpPr>
        <p:spPr>
          <a:xfrm>
            <a:off x="2789555" y="4653280"/>
            <a:ext cx="2734945" cy="460375"/>
          </a:xfrm>
          <a:prstGeom prst="rect">
            <a:avLst/>
          </a:prstGeom>
          <a:noFill/>
        </p:spPr>
        <p:txBody>
          <a:bodyPr wrap="square" rtlCol="0">
            <a:spAutoFit/>
          </a:bodyPr>
          <a:p>
            <a:r>
              <a:rPr lang="zh-CN" altLang="en-US" sz="2400"/>
              <a:t>软件开发更加简单</a:t>
            </a:r>
            <a:endParaRPr lang="zh-CN" altLang="en-US" sz="2400"/>
          </a:p>
        </p:txBody>
      </p:sp>
      <p:sp>
        <p:nvSpPr>
          <p:cNvPr id="11" name="文本框 10"/>
          <p:cNvSpPr txBox="1"/>
          <p:nvPr/>
        </p:nvSpPr>
        <p:spPr>
          <a:xfrm>
            <a:off x="7748905" y="4641215"/>
            <a:ext cx="2734945" cy="460375"/>
          </a:xfrm>
          <a:prstGeom prst="rect">
            <a:avLst/>
          </a:prstGeom>
          <a:noFill/>
        </p:spPr>
        <p:txBody>
          <a:bodyPr wrap="square" rtlCol="0">
            <a:spAutoFit/>
          </a:bodyPr>
          <a:p>
            <a:r>
              <a:rPr lang="zh-CN" altLang="en-US" sz="2400"/>
              <a:t>软件开发成本降低</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4005,&quot;width&quot;:8310}"/>
</p:tagLst>
</file>

<file path=ppt/tags/tag2.xml><?xml version="1.0" encoding="utf-8"?>
<p:tagLst xmlns:p="http://schemas.openxmlformats.org/presentationml/2006/main">
  <p:tag name="ISPRING_PRESENTATION_TITLE" val="红色年终"/>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xftgxb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Words>
  <Application>WPS 演示</Application>
  <PresentationFormat>自定义</PresentationFormat>
  <Paragraphs>140</Paragraphs>
  <Slides>18</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Calibri</vt:lpstr>
      <vt:lpstr>楷体</vt:lpstr>
      <vt:lpstr>微软雅黑</vt:lpstr>
      <vt:lpstr>Arial Unicode MS</vt:lpstr>
      <vt:lpstr>等线</vt:lpstr>
      <vt:lpstr>Gill Sans</vt:lpstr>
      <vt:lpstr>Arial</vt:lpstr>
      <vt:lpstr>Gill Sans MT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简洁圆圈</dc:title>
  <dc:creator>第一PPT</dc:creator>
  <cp:keywords>www.1ppt.com</cp:keywords>
  <dc:description>www.1ppt.com</dc:description>
  <cp:lastModifiedBy>右手的承诺</cp:lastModifiedBy>
  <cp:revision>127</cp:revision>
  <dcterms:created xsi:type="dcterms:W3CDTF">2019-07-04T08:14:00Z</dcterms:created>
  <dcterms:modified xsi:type="dcterms:W3CDTF">2020-06-05T12:44:51Z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