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9" r:id="rId3"/>
    <p:sldId id="267" r:id="rId4"/>
    <p:sldId id="257" r:id="rId5"/>
    <p:sldId id="270" r:id="rId6"/>
    <p:sldId id="258" r:id="rId7"/>
    <p:sldId id="259" r:id="rId8"/>
    <p:sldId id="260" r:id="rId9"/>
    <p:sldId id="261" r:id="rId10"/>
    <p:sldId id="278" r:id="rId11"/>
    <p:sldId id="262" r:id="rId12"/>
    <p:sldId id="272" r:id="rId13"/>
    <p:sldId id="273" r:id="rId14"/>
    <p:sldId id="274" r:id="rId15"/>
    <p:sldId id="263" r:id="rId16"/>
    <p:sldId id="271" r:id="rId17"/>
    <p:sldId id="275" r:id="rId18"/>
    <p:sldId id="277" r:id="rId19"/>
    <p:sldId id="26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ygan Schroeder" initials="MS" lastIdx="1" clrIdx="0">
    <p:extLst>
      <p:ext uri="{19B8F6BF-5375-455C-9EA6-DF929625EA0E}">
        <p15:presenceInfo xmlns:p15="http://schemas.microsoft.com/office/powerpoint/2012/main" userId="962487d77525f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8/8/2020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893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5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9833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103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1908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5309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7812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70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52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094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86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269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38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477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450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79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3971499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7591CE-9927-43F9-A850-B7F790EF99E8}"/>
              </a:ext>
            </a:extLst>
          </p:cNvPr>
          <p:cNvPicPr>
            <a:picLocks noChangeAspect="1"/>
          </p:cNvPicPr>
          <p:nvPr/>
        </p:nvPicPr>
        <p:blipFill rotWithShape="1">
          <a:blip r:embed="rId2"/>
          <a:srcRect t="8290" b="6483"/>
          <a:stretch/>
        </p:blipFill>
        <p:spPr>
          <a:xfrm>
            <a:off x="0" y="10"/>
            <a:ext cx="12191999" cy="6857990"/>
          </a:xfrm>
          <a:prstGeom prst="rect">
            <a:avLst/>
          </a:prstGeom>
        </p:spPr>
      </p:pic>
      <p:sp>
        <p:nvSpPr>
          <p:cNvPr id="2" name="Title 1">
            <a:extLst>
              <a:ext uri="{FF2B5EF4-FFF2-40B4-BE49-F238E27FC236}">
                <a16:creationId xmlns:a16="http://schemas.microsoft.com/office/drawing/2014/main" id="{8499927A-0B5D-47BC-B69B-887DE7B028BF}"/>
              </a:ext>
            </a:extLst>
          </p:cNvPr>
          <p:cNvSpPr>
            <a:spLocks noGrp="1"/>
          </p:cNvSpPr>
          <p:nvPr>
            <p:ph type="ctrTitle"/>
          </p:nvPr>
        </p:nvSpPr>
        <p:spPr>
          <a:xfrm>
            <a:off x="0" y="190500"/>
            <a:ext cx="12191998" cy="1536700"/>
          </a:xfrm>
        </p:spPr>
        <p:txBody>
          <a:bodyPr>
            <a:normAutofit fontScale="90000"/>
          </a:bodyPr>
          <a:lstStyle/>
          <a:p>
            <a:pPr algn="ctr"/>
            <a:r>
              <a:rPr lang="en-US" sz="5400" dirty="0"/>
              <a:t>ICS 370 Summer 2020</a:t>
            </a:r>
            <a:br>
              <a:rPr lang="en-US" sz="5400" dirty="0"/>
            </a:br>
            <a:r>
              <a:rPr lang="en-US" sz="5400" dirty="0"/>
              <a:t>Team Name: group 4</a:t>
            </a:r>
          </a:p>
        </p:txBody>
      </p:sp>
      <p:sp>
        <p:nvSpPr>
          <p:cNvPr id="3" name="Subtitle 2">
            <a:extLst>
              <a:ext uri="{FF2B5EF4-FFF2-40B4-BE49-F238E27FC236}">
                <a16:creationId xmlns:a16="http://schemas.microsoft.com/office/drawing/2014/main" id="{2EDE3A37-2272-453D-9CAA-66E74A95605D}"/>
              </a:ext>
            </a:extLst>
          </p:cNvPr>
          <p:cNvSpPr>
            <a:spLocks noGrp="1"/>
          </p:cNvSpPr>
          <p:nvPr>
            <p:ph type="subTitle" idx="1"/>
          </p:nvPr>
        </p:nvSpPr>
        <p:spPr>
          <a:xfrm>
            <a:off x="0" y="2438400"/>
            <a:ext cx="12191998" cy="1536701"/>
          </a:xfrm>
        </p:spPr>
        <p:txBody>
          <a:bodyPr>
            <a:normAutofit/>
          </a:bodyPr>
          <a:lstStyle/>
          <a:p>
            <a:pPr algn="ctr"/>
            <a:r>
              <a:rPr lang="en-US" dirty="0">
                <a:solidFill>
                  <a:schemeClr val="tx1"/>
                </a:solidFill>
              </a:rPr>
              <a:t>Team Members: Mohamed Hashi, MEYGAN Schroeder, Kennedy Omweri</a:t>
            </a:r>
          </a:p>
          <a:p>
            <a:pPr algn="ctr"/>
            <a:endParaRPr lang="en-US" dirty="0">
              <a:solidFill>
                <a:schemeClr val="tx1"/>
              </a:solidFill>
            </a:endParaRPr>
          </a:p>
          <a:p>
            <a:pPr algn="ctr"/>
            <a:r>
              <a:rPr lang="en-US" dirty="0">
                <a:solidFill>
                  <a:schemeClr val="tx1"/>
                </a:solidFill>
              </a:rPr>
              <a:t>Project title: Gaming Engine Software Design</a:t>
            </a:r>
          </a:p>
        </p:txBody>
      </p:sp>
      <p:sp>
        <p:nvSpPr>
          <p:cNvPr id="5" name="TextBox 4">
            <a:extLst>
              <a:ext uri="{FF2B5EF4-FFF2-40B4-BE49-F238E27FC236}">
                <a16:creationId xmlns:a16="http://schemas.microsoft.com/office/drawing/2014/main" id="{30DEF089-0E3D-4E9F-82AD-B223ECAA68BC}"/>
              </a:ext>
            </a:extLst>
          </p:cNvPr>
          <p:cNvSpPr txBox="1"/>
          <p:nvPr/>
        </p:nvSpPr>
        <p:spPr>
          <a:xfrm>
            <a:off x="0" y="4842728"/>
            <a:ext cx="12192000" cy="646331"/>
          </a:xfrm>
          <a:prstGeom prst="rect">
            <a:avLst/>
          </a:prstGeom>
          <a:noFill/>
        </p:spPr>
        <p:txBody>
          <a:bodyPr wrap="square" rtlCol="0">
            <a:spAutoFit/>
          </a:bodyPr>
          <a:lstStyle/>
          <a:p>
            <a:pPr algn="ctr"/>
            <a:r>
              <a:rPr lang="en-US" sz="3600" b="1" dirty="0"/>
              <a:t>Elaboration Phase 2</a:t>
            </a:r>
          </a:p>
        </p:txBody>
      </p:sp>
    </p:spTree>
    <p:extLst>
      <p:ext uri="{BB962C8B-B14F-4D97-AF65-F5344CB8AC3E}">
        <p14:creationId xmlns:p14="http://schemas.microsoft.com/office/powerpoint/2010/main" val="426415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570A4F-640A-4474-B069-93FB15AA6E66}"/>
              </a:ext>
            </a:extLst>
          </p:cNvPr>
          <p:cNvSpPr txBox="1"/>
          <p:nvPr/>
        </p:nvSpPr>
        <p:spPr>
          <a:xfrm>
            <a:off x="844620" y="2249487"/>
            <a:ext cx="2862444" cy="3957302"/>
          </a:xfrm>
          <a:prstGeom prst="rect">
            <a:avLst/>
          </a:prstGeom>
        </p:spPr>
        <p:txBody>
          <a:bodyPr vert="horz" lIns="91440" tIns="45720" rIns="91440" bIns="45720" rtlCol="0">
            <a:normAutofit/>
          </a:bodyPr>
          <a:lstStyle/>
          <a:p>
            <a:pPr marL="342900" indent="-228600" defTabSz="914400">
              <a:lnSpc>
                <a:spcPct val="120000"/>
              </a:lnSpc>
              <a:spcAft>
                <a:spcPts val="600"/>
              </a:spcAft>
              <a:buSzPct val="125000"/>
              <a:buFont typeface="Arial" panose="020B0604020202020204" pitchFamily="34" charset="0"/>
              <a:buChar char="•"/>
            </a:pPr>
            <a:r>
              <a:rPr lang="en-US" dirty="0">
                <a:solidFill>
                  <a:srgbClr val="FFFFFF"/>
                </a:solidFill>
              </a:rPr>
              <a:t>All discounts are similar in that they give players discount but each one could be changed without affecting other discounts.</a:t>
            </a:r>
          </a:p>
          <a:p>
            <a:pPr marL="342900" indent="-228600" defTabSz="914400">
              <a:lnSpc>
                <a:spcPct val="120000"/>
              </a:lnSpc>
              <a:spcAft>
                <a:spcPts val="600"/>
              </a:spcAft>
              <a:buSzPct val="125000"/>
              <a:buFont typeface="Arial" panose="020B0604020202020204" pitchFamily="34" charset="0"/>
              <a:buChar char="•"/>
            </a:pPr>
            <a:r>
              <a:rPr lang="en-US" dirty="0">
                <a:solidFill>
                  <a:srgbClr val="FFFFFF"/>
                </a:solidFill>
              </a:rPr>
              <a:t> A player could buy large amount of games and be a  frequent buyer.</a:t>
            </a:r>
          </a:p>
        </p:txBody>
      </p:sp>
      <p:grpSp>
        <p:nvGrpSpPr>
          <p:cNvPr id="57" name="Group 5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7" descr="A screenshot of a cell phone&#10;&#10;Description automatically generated">
            <a:extLst>
              <a:ext uri="{FF2B5EF4-FFF2-40B4-BE49-F238E27FC236}">
                <a16:creationId xmlns:a16="http://schemas.microsoft.com/office/drawing/2014/main" id="{A8A5DF31-AE19-4D52-A4CA-147CEEF7E2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06808" y="643467"/>
            <a:ext cx="6453984" cy="5566562"/>
          </a:xfrm>
          <a:prstGeom prst="rect">
            <a:avLst/>
          </a:prstGeom>
        </p:spPr>
      </p:pic>
    </p:spTree>
    <p:extLst>
      <p:ext uri="{BB962C8B-B14F-4D97-AF65-F5344CB8AC3E}">
        <p14:creationId xmlns:p14="http://schemas.microsoft.com/office/powerpoint/2010/main" val="34464963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E755C-1E1F-47D4-9B62-F10E794DF918}"/>
              </a:ext>
            </a:extLst>
          </p:cNvPr>
          <p:cNvSpPr>
            <a:spLocks noGrp="1"/>
          </p:cNvSpPr>
          <p:nvPr>
            <p:ph idx="1"/>
          </p:nvPr>
        </p:nvSpPr>
        <p:spPr>
          <a:xfrm>
            <a:off x="1141412" y="1353312"/>
            <a:ext cx="9905999" cy="4437889"/>
          </a:xfrm>
        </p:spPr>
        <p:txBody>
          <a:bodyPr>
            <a:normAutofit/>
          </a:bodyPr>
          <a:lstStyle/>
          <a:p>
            <a:r>
              <a:rPr lang="en-US" dirty="0"/>
              <a:t>Downloadable content will be available on the engine wherever you login.</a:t>
            </a:r>
          </a:p>
          <a:p>
            <a:pPr lvl="1"/>
            <a:r>
              <a:rPr lang="en-US" dirty="0"/>
              <a:t>Must download content to OS in order to utilize content</a:t>
            </a:r>
          </a:p>
          <a:p>
            <a:r>
              <a:rPr lang="en-US" dirty="0"/>
              <a:t>Downloadable content is able to be purchased as a gift for another user</a:t>
            </a:r>
          </a:p>
          <a:p>
            <a:r>
              <a:rPr lang="en-US" dirty="0"/>
              <a:t>Chat rooms are available for user communication to include voice control in and out of games</a:t>
            </a:r>
          </a:p>
          <a:p>
            <a:r>
              <a:rPr lang="en-US" dirty="0"/>
              <a:t>Automatic updates to the engine and downloaded content will automatically begin upon system login</a:t>
            </a:r>
          </a:p>
          <a:p>
            <a:r>
              <a:rPr lang="en-US" dirty="0"/>
              <a:t>Users are able to play with other users on private and public servers</a:t>
            </a:r>
          </a:p>
          <a:p>
            <a:endParaRPr lang="en-US" dirty="0"/>
          </a:p>
        </p:txBody>
      </p:sp>
      <p:sp>
        <p:nvSpPr>
          <p:cNvPr id="4" name="Title 1">
            <a:extLst>
              <a:ext uri="{FF2B5EF4-FFF2-40B4-BE49-F238E27FC236}">
                <a16:creationId xmlns:a16="http://schemas.microsoft.com/office/drawing/2014/main" id="{CB9B783C-0BCD-4525-8162-1B870AA72BAF}"/>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Proposed System Functionalities</a:t>
            </a:r>
          </a:p>
        </p:txBody>
      </p:sp>
    </p:spTree>
    <p:extLst>
      <p:ext uri="{BB962C8B-B14F-4D97-AF65-F5344CB8AC3E}">
        <p14:creationId xmlns:p14="http://schemas.microsoft.com/office/powerpoint/2010/main" val="316593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582B2-CA06-4F2D-834C-097F783C95B1}"/>
              </a:ext>
            </a:extLst>
          </p:cNvPr>
          <p:cNvSpPr>
            <a:spLocks noGrp="1"/>
          </p:cNvSpPr>
          <p:nvPr>
            <p:ph idx="1"/>
          </p:nvPr>
        </p:nvSpPr>
        <p:spPr>
          <a:xfrm>
            <a:off x="1141412" y="1283368"/>
            <a:ext cx="9905999" cy="4507833"/>
          </a:xfrm>
        </p:spPr>
        <p:txBody>
          <a:bodyPr/>
          <a:lstStyle/>
          <a:p>
            <a:r>
              <a:rPr lang="en-US" dirty="0"/>
              <a:t> We implemented a key architecturally significant scenario of Process Login, Select Game use cases in the early stage i.e. selecting the preferred game from the catalog and receiving the requested game.</a:t>
            </a:r>
          </a:p>
          <a:p>
            <a:r>
              <a:rPr lang="en-US" dirty="0"/>
              <a:t> Implemented a happy path scenario and the design and implementation to support the key architectural scenario.</a:t>
            </a:r>
          </a:p>
          <a:p>
            <a:r>
              <a:rPr lang="en-US" dirty="0"/>
              <a:t>  No collaboration with external services like product database.</a:t>
            </a:r>
          </a:p>
          <a:p>
            <a:r>
              <a:rPr lang="en-US" dirty="0"/>
              <a:t> Design and implement to support UP and database.</a:t>
            </a:r>
          </a:p>
        </p:txBody>
      </p:sp>
      <p:sp>
        <p:nvSpPr>
          <p:cNvPr id="6" name="Title 1">
            <a:extLst>
              <a:ext uri="{FF2B5EF4-FFF2-40B4-BE49-F238E27FC236}">
                <a16:creationId xmlns:a16="http://schemas.microsoft.com/office/drawing/2014/main" id="{AE71862E-E6D9-4218-9C8D-5245C1A41E5A}"/>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Use Case</a:t>
            </a:r>
          </a:p>
        </p:txBody>
      </p:sp>
    </p:spTree>
    <p:extLst>
      <p:ext uri="{BB962C8B-B14F-4D97-AF65-F5344CB8AC3E}">
        <p14:creationId xmlns:p14="http://schemas.microsoft.com/office/powerpoint/2010/main" val="308210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C8A76-05DC-48D1-83CA-13127D6AA667}"/>
              </a:ext>
            </a:extLst>
          </p:cNvPr>
          <p:cNvSpPr>
            <a:spLocks noGrp="1"/>
          </p:cNvSpPr>
          <p:nvPr>
            <p:ph idx="1"/>
          </p:nvPr>
        </p:nvSpPr>
        <p:spPr>
          <a:xfrm>
            <a:off x="1141412" y="1283368"/>
            <a:ext cx="9905999" cy="4507833"/>
          </a:xfrm>
        </p:spPr>
        <p:txBody>
          <a:bodyPr>
            <a:normAutofit fontScale="92500" lnSpcReduction="20000"/>
          </a:bodyPr>
          <a:lstStyle/>
          <a:p>
            <a:r>
              <a:rPr lang="en-US" dirty="0"/>
              <a:t>All groups to coordinate with other groups to fulfill their schedule.</a:t>
            </a:r>
          </a:p>
          <a:p>
            <a:r>
              <a:rPr lang="en-US" dirty="0"/>
              <a:t> Keep groups small enough to meet scheduling time constraints</a:t>
            </a:r>
          </a:p>
          <a:p>
            <a:r>
              <a:rPr lang="en-US" dirty="0"/>
              <a:t> Our highest priority is to satisfy the customer through early and continuous delivery of valuable software.</a:t>
            </a:r>
          </a:p>
          <a:p>
            <a:r>
              <a:rPr lang="en-US" dirty="0"/>
              <a:t> Welcome changing requirements even late in the development of customer's competitive advantage.</a:t>
            </a:r>
          </a:p>
          <a:p>
            <a:r>
              <a:rPr lang="en-US" dirty="0"/>
              <a:t> Working together as a team through collaboration.</a:t>
            </a:r>
          </a:p>
          <a:p>
            <a:r>
              <a:rPr lang="en-US" dirty="0"/>
              <a:t> Face-to-face conversation as the most effective method of conveying information with development teams</a:t>
            </a:r>
          </a:p>
          <a:p>
            <a:r>
              <a:rPr lang="en-US" dirty="0"/>
              <a:t> Counter competitive pressures and manufacturers in the new development area</a:t>
            </a:r>
          </a:p>
        </p:txBody>
      </p:sp>
      <p:sp>
        <p:nvSpPr>
          <p:cNvPr id="4" name="Title 1">
            <a:extLst>
              <a:ext uri="{FF2B5EF4-FFF2-40B4-BE49-F238E27FC236}">
                <a16:creationId xmlns:a16="http://schemas.microsoft.com/office/drawing/2014/main" id="{BE7C7C9A-C41A-4687-89FB-36A9BC0E9DF8}"/>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Goals</a:t>
            </a:r>
          </a:p>
        </p:txBody>
      </p:sp>
    </p:spTree>
    <p:extLst>
      <p:ext uri="{BB962C8B-B14F-4D97-AF65-F5344CB8AC3E}">
        <p14:creationId xmlns:p14="http://schemas.microsoft.com/office/powerpoint/2010/main" val="355761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F8EDD-FD61-4AF6-A1DD-3192683CACE8}"/>
              </a:ext>
            </a:extLst>
          </p:cNvPr>
          <p:cNvSpPr>
            <a:spLocks noGrp="1"/>
          </p:cNvSpPr>
          <p:nvPr>
            <p:ph idx="1"/>
          </p:nvPr>
        </p:nvSpPr>
        <p:spPr>
          <a:xfrm>
            <a:off x="1141412" y="1283368"/>
            <a:ext cx="9905999" cy="4507833"/>
          </a:xfrm>
        </p:spPr>
        <p:txBody>
          <a:bodyPr/>
          <a:lstStyle/>
          <a:p>
            <a:r>
              <a:rPr lang="en-US" dirty="0"/>
              <a:t> Risks include both technical complexity factors such as uncertainty of effort and usability.</a:t>
            </a:r>
          </a:p>
          <a:p>
            <a:r>
              <a:rPr lang="en-US" dirty="0"/>
              <a:t> Focus on addressing the critical risks early in the project life to meet the schedule</a:t>
            </a:r>
          </a:p>
          <a:p>
            <a:r>
              <a:rPr lang="en-US" dirty="0"/>
              <a:t> Greatest risks are prioritized and addressed first.</a:t>
            </a:r>
          </a:p>
        </p:txBody>
      </p:sp>
      <p:sp>
        <p:nvSpPr>
          <p:cNvPr id="4" name="Title 1">
            <a:extLst>
              <a:ext uri="{FF2B5EF4-FFF2-40B4-BE49-F238E27FC236}">
                <a16:creationId xmlns:a16="http://schemas.microsoft.com/office/drawing/2014/main" id="{6DBC2C2C-9C79-444E-8E2E-D66F5BC9AED4}"/>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Risks</a:t>
            </a:r>
          </a:p>
        </p:txBody>
      </p:sp>
    </p:spTree>
    <p:extLst>
      <p:ext uri="{BB962C8B-B14F-4D97-AF65-F5344CB8AC3E}">
        <p14:creationId xmlns:p14="http://schemas.microsoft.com/office/powerpoint/2010/main" val="124233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5FE0F-7310-42D4-B795-29B6183420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08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E10190-8901-4E3C-BE4F-F22FB84C7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757" y="1283367"/>
            <a:ext cx="9129260" cy="5233165"/>
          </a:xfrm>
        </p:spPr>
      </p:pic>
      <p:sp>
        <p:nvSpPr>
          <p:cNvPr id="8" name="Title 1">
            <a:extLst>
              <a:ext uri="{FF2B5EF4-FFF2-40B4-BE49-F238E27FC236}">
                <a16:creationId xmlns:a16="http://schemas.microsoft.com/office/drawing/2014/main" id="{E8A04960-0831-4ABC-8F75-98E8B0F53B60}"/>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System Sequence Diagram</a:t>
            </a:r>
          </a:p>
        </p:txBody>
      </p:sp>
    </p:spTree>
    <p:extLst>
      <p:ext uri="{BB962C8B-B14F-4D97-AF65-F5344CB8AC3E}">
        <p14:creationId xmlns:p14="http://schemas.microsoft.com/office/powerpoint/2010/main" val="148566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1" name="Group 10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3" name="Group 10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04" name="Group 10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92" name="Rectangle 14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Title 8">
            <a:extLst>
              <a:ext uri="{FF2B5EF4-FFF2-40B4-BE49-F238E27FC236}">
                <a16:creationId xmlns:a16="http://schemas.microsoft.com/office/drawing/2014/main" id="{FD190FB0-5D21-4BC9-BC8F-B86F27525ABF}"/>
              </a:ext>
            </a:extLst>
          </p:cNvPr>
          <p:cNvSpPr>
            <a:spLocks noGrp="1"/>
          </p:cNvSpPr>
          <p:nvPr>
            <p:ph type="title"/>
          </p:nvPr>
        </p:nvSpPr>
        <p:spPr>
          <a:xfrm>
            <a:off x="1141413" y="618518"/>
            <a:ext cx="4930776" cy="1478570"/>
          </a:xfrm>
        </p:spPr>
        <p:txBody>
          <a:bodyPr vert="horz" lIns="91440" tIns="45720" rIns="91440" bIns="45720" rtlCol="0" anchor="ctr">
            <a:normAutofit/>
          </a:bodyPr>
          <a:lstStyle/>
          <a:p>
            <a:r>
              <a:rPr lang="en-US" sz="3200" b="1" dirty="0"/>
              <a:t>Actors  use case</a:t>
            </a:r>
          </a:p>
        </p:txBody>
      </p:sp>
      <p:sp>
        <p:nvSpPr>
          <p:cNvPr id="10" name="Content Placeholder 9">
            <a:extLst>
              <a:ext uri="{FF2B5EF4-FFF2-40B4-BE49-F238E27FC236}">
                <a16:creationId xmlns:a16="http://schemas.microsoft.com/office/drawing/2014/main" id="{8ECE4C00-99B6-46D1-A634-6A58C21902FB}"/>
              </a:ext>
            </a:extLst>
          </p:cNvPr>
          <p:cNvSpPr>
            <a:spLocks noGrp="1"/>
          </p:cNvSpPr>
          <p:nvPr>
            <p:ph sz="half" idx="1"/>
          </p:nvPr>
        </p:nvSpPr>
        <p:spPr>
          <a:xfrm>
            <a:off x="1141412" y="2249487"/>
            <a:ext cx="4459287" cy="3965046"/>
          </a:xfrm>
        </p:spPr>
        <p:txBody>
          <a:bodyPr vert="horz" lIns="91440" tIns="45720" rIns="91440" bIns="45720" rtlCol="0">
            <a:normAutofit/>
          </a:bodyPr>
          <a:lstStyle/>
          <a:p>
            <a:pPr marL="0"/>
            <a:endParaRPr lang="en-US" sz="2000" dirty="0"/>
          </a:p>
          <a:p>
            <a:pPr marL="0"/>
            <a:endParaRPr lang="en-US" sz="2000" dirty="0"/>
          </a:p>
        </p:txBody>
      </p:sp>
      <p:grpSp>
        <p:nvGrpSpPr>
          <p:cNvPr id="147" name="Group 14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1">
            <a:extLst>
              <a:ext uri="{FF2B5EF4-FFF2-40B4-BE49-F238E27FC236}">
                <a16:creationId xmlns:a16="http://schemas.microsoft.com/office/drawing/2014/main" id="{15E578E7-11F6-433A-B618-E24B71BEFD24}"/>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endParaRPr lang="en-US" b="1" dirty="0">
              <a:solidFill>
                <a:schemeClr val="accent5">
                  <a:lumMod val="50000"/>
                </a:schemeClr>
              </a:solidFill>
            </a:endParaRPr>
          </a:p>
        </p:txBody>
      </p:sp>
      <p:graphicFrame>
        <p:nvGraphicFramePr>
          <p:cNvPr id="12" name="Content Placeholder 11">
            <a:extLst>
              <a:ext uri="{FF2B5EF4-FFF2-40B4-BE49-F238E27FC236}">
                <a16:creationId xmlns:a16="http://schemas.microsoft.com/office/drawing/2014/main" id="{2341329D-38C9-416B-B3D3-63B21CD79A7A}"/>
              </a:ext>
            </a:extLst>
          </p:cNvPr>
          <p:cNvGraphicFramePr>
            <a:graphicFrameLocks noGrp="1"/>
          </p:cNvGraphicFramePr>
          <p:nvPr>
            <p:ph sz="half" idx="2"/>
            <p:extLst>
              <p:ext uri="{D42A27DB-BD31-4B8C-83A1-F6EECF244321}">
                <p14:modId xmlns:p14="http://schemas.microsoft.com/office/powerpoint/2010/main" val="938253445"/>
              </p:ext>
            </p:extLst>
          </p:nvPr>
        </p:nvGraphicFramePr>
        <p:xfrm>
          <a:off x="6096000" y="957610"/>
          <a:ext cx="5456280" cy="5407722"/>
        </p:xfrm>
        <a:graphic>
          <a:graphicData uri="http://schemas.openxmlformats.org/drawingml/2006/table">
            <a:tbl>
              <a:tblPr firstRow="1" firstCol="1" bandRow="1">
                <a:tableStyleId>{5C22544A-7EE6-4342-B048-85BDC9FD1C3A}</a:tableStyleId>
              </a:tblPr>
              <a:tblGrid>
                <a:gridCol w="1133444">
                  <a:extLst>
                    <a:ext uri="{9D8B030D-6E8A-4147-A177-3AD203B41FA5}">
                      <a16:colId xmlns:a16="http://schemas.microsoft.com/office/drawing/2014/main" val="3072937215"/>
                    </a:ext>
                  </a:extLst>
                </a:gridCol>
                <a:gridCol w="4322836">
                  <a:extLst>
                    <a:ext uri="{9D8B030D-6E8A-4147-A177-3AD203B41FA5}">
                      <a16:colId xmlns:a16="http://schemas.microsoft.com/office/drawing/2014/main" val="3785471417"/>
                    </a:ext>
                  </a:extLst>
                </a:gridCol>
              </a:tblGrid>
              <a:tr h="0">
                <a:tc>
                  <a:txBody>
                    <a:bodyPr/>
                    <a:lstStyle/>
                    <a:p>
                      <a:pPr marL="0" marR="0">
                        <a:lnSpc>
                          <a:spcPct val="107000"/>
                        </a:lnSpc>
                        <a:spcBef>
                          <a:spcPts val="0"/>
                        </a:spcBef>
                        <a:spcAft>
                          <a:spcPts val="0"/>
                        </a:spcAft>
                      </a:pPr>
                      <a:r>
                        <a:rPr lang="en-US" sz="1600">
                          <a:effectLst/>
                        </a:rPr>
                        <a:t>Actor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tc>
                  <a:txBody>
                    <a:bodyPr/>
                    <a:lstStyle/>
                    <a:p>
                      <a:pPr marL="0" marR="0">
                        <a:lnSpc>
                          <a:spcPct val="107000"/>
                        </a:lnSpc>
                        <a:spcBef>
                          <a:spcPts val="0"/>
                        </a:spcBef>
                        <a:spcAft>
                          <a:spcPts val="0"/>
                        </a:spcAft>
                      </a:pPr>
                      <a:r>
                        <a:rPr lang="en-US" sz="1600" dirty="0">
                          <a:effectLst/>
                        </a:rPr>
                        <a:t>Use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extLst>
                  <a:ext uri="{0D108BD9-81ED-4DB2-BD59-A6C34878D82A}">
                    <a16:rowId xmlns:a16="http://schemas.microsoft.com/office/drawing/2014/main" val="1773755363"/>
                  </a:ext>
                </a:extLst>
              </a:tr>
              <a:tr h="2701243">
                <a:tc>
                  <a:txBody>
                    <a:bodyPr/>
                    <a:lstStyle/>
                    <a:p>
                      <a:pPr marL="0" marR="0">
                        <a:lnSpc>
                          <a:spcPct val="107000"/>
                        </a:lnSpc>
                        <a:spcBef>
                          <a:spcPts val="0"/>
                        </a:spcBef>
                        <a:spcAft>
                          <a:spcPts val="0"/>
                        </a:spcAft>
                      </a:pPr>
                      <a:r>
                        <a:rPr lang="en-US" sz="1600">
                          <a:effectLst/>
                        </a:rPr>
                        <a:t>Player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tc>
                  <a:txBody>
                    <a:bodyPr/>
                    <a:lstStyle/>
                    <a:p>
                      <a:pPr marL="0" marR="0">
                        <a:lnSpc>
                          <a:spcPct val="107000"/>
                        </a:lnSpc>
                        <a:spcBef>
                          <a:spcPts val="0"/>
                        </a:spcBef>
                        <a:spcAft>
                          <a:spcPts val="0"/>
                        </a:spcAft>
                      </a:pPr>
                      <a:r>
                        <a:rPr lang="en-US" sz="1600" dirty="0">
                          <a:effectLst/>
                        </a:rPr>
                        <a:t>Login</a:t>
                      </a:r>
                    </a:p>
                    <a:p>
                      <a:pPr marL="0" marR="0">
                        <a:lnSpc>
                          <a:spcPct val="107000"/>
                        </a:lnSpc>
                        <a:spcBef>
                          <a:spcPts val="0"/>
                        </a:spcBef>
                        <a:spcAft>
                          <a:spcPts val="0"/>
                        </a:spcAft>
                      </a:pPr>
                      <a:r>
                        <a:rPr lang="en-US" sz="1600" dirty="0">
                          <a:effectLst/>
                        </a:rPr>
                        <a:t>Search games</a:t>
                      </a:r>
                    </a:p>
                    <a:p>
                      <a:pPr marL="0" marR="0">
                        <a:lnSpc>
                          <a:spcPct val="107000"/>
                        </a:lnSpc>
                        <a:spcBef>
                          <a:spcPts val="0"/>
                        </a:spcBef>
                        <a:spcAft>
                          <a:spcPts val="0"/>
                        </a:spcAft>
                      </a:pPr>
                      <a:r>
                        <a:rPr lang="en-US" sz="1600" dirty="0">
                          <a:effectLst/>
                        </a:rPr>
                        <a:t>View games</a:t>
                      </a:r>
                    </a:p>
                    <a:p>
                      <a:pPr marL="0" marR="0">
                        <a:lnSpc>
                          <a:spcPct val="107000"/>
                        </a:lnSpc>
                        <a:spcBef>
                          <a:spcPts val="0"/>
                        </a:spcBef>
                        <a:spcAft>
                          <a:spcPts val="0"/>
                        </a:spcAft>
                      </a:pPr>
                      <a:r>
                        <a:rPr lang="en-US" sz="1600" dirty="0">
                          <a:effectLst/>
                        </a:rPr>
                        <a:t>Update games </a:t>
                      </a:r>
                    </a:p>
                    <a:p>
                      <a:pPr marL="0" marR="0">
                        <a:lnSpc>
                          <a:spcPct val="107000"/>
                        </a:lnSpc>
                        <a:spcBef>
                          <a:spcPts val="0"/>
                        </a:spcBef>
                        <a:spcAft>
                          <a:spcPts val="0"/>
                        </a:spcAft>
                      </a:pPr>
                      <a:r>
                        <a:rPr lang="en-US" sz="1600" dirty="0">
                          <a:effectLst/>
                        </a:rPr>
                        <a:t>Add games </a:t>
                      </a:r>
                    </a:p>
                    <a:p>
                      <a:pPr marL="0" marR="0">
                        <a:lnSpc>
                          <a:spcPct val="107000"/>
                        </a:lnSpc>
                        <a:spcBef>
                          <a:spcPts val="0"/>
                        </a:spcBef>
                        <a:spcAft>
                          <a:spcPts val="0"/>
                        </a:spcAft>
                      </a:pPr>
                      <a:r>
                        <a:rPr lang="en-US" sz="1600" dirty="0">
                          <a:effectLst/>
                        </a:rPr>
                        <a:t>Make payment </a:t>
                      </a:r>
                    </a:p>
                    <a:p>
                      <a:pPr marL="0" marR="0">
                        <a:lnSpc>
                          <a:spcPct val="107000"/>
                        </a:lnSpc>
                        <a:spcBef>
                          <a:spcPts val="0"/>
                        </a:spcBef>
                        <a:spcAft>
                          <a:spcPts val="0"/>
                        </a:spcAft>
                      </a:pPr>
                      <a:r>
                        <a:rPr lang="en-US" sz="1600" dirty="0">
                          <a:effectLst/>
                        </a:rPr>
                        <a:t>Play game </a:t>
                      </a:r>
                    </a:p>
                    <a:p>
                      <a:pPr marL="0" marR="0">
                        <a:lnSpc>
                          <a:spcPct val="107000"/>
                        </a:lnSpc>
                        <a:spcBef>
                          <a:spcPts val="0"/>
                        </a:spcBef>
                        <a:spcAft>
                          <a:spcPts val="0"/>
                        </a:spcAft>
                      </a:pPr>
                      <a:r>
                        <a:rPr lang="en-US" sz="1600" dirty="0">
                          <a:effectLst/>
                        </a:rPr>
                        <a:t>Logout</a:t>
                      </a:r>
                    </a:p>
                    <a:p>
                      <a:pPr marL="0" marR="0">
                        <a:lnSpc>
                          <a:spcPct val="107000"/>
                        </a:lnSpc>
                        <a:spcBef>
                          <a:spcPts val="0"/>
                        </a:spcBef>
                        <a:spcAft>
                          <a:spcPts val="0"/>
                        </a:spcAft>
                      </a:pPr>
                      <a:r>
                        <a:rPr lang="en-US" sz="1600" dirty="0">
                          <a:effectLst/>
                        </a:rPr>
                        <a:t> </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extLst>
                  <a:ext uri="{0D108BD9-81ED-4DB2-BD59-A6C34878D82A}">
                    <a16:rowId xmlns:a16="http://schemas.microsoft.com/office/drawing/2014/main" val="2164288254"/>
                  </a:ext>
                </a:extLst>
              </a:tr>
              <a:tr h="1630337">
                <a:tc>
                  <a:txBody>
                    <a:bodyPr/>
                    <a:lstStyle/>
                    <a:p>
                      <a:pPr marL="0" marR="0">
                        <a:lnSpc>
                          <a:spcPct val="107000"/>
                        </a:lnSpc>
                        <a:spcBef>
                          <a:spcPts val="0"/>
                        </a:spcBef>
                        <a:spcAft>
                          <a:spcPts val="0"/>
                        </a:spcAft>
                      </a:pPr>
                      <a:r>
                        <a:rPr lang="en-US" sz="1600">
                          <a:effectLst/>
                        </a:rPr>
                        <a:t>Admin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tc>
                  <a:txBody>
                    <a:bodyPr/>
                    <a:lstStyle/>
                    <a:p>
                      <a:pPr marL="0" marR="0">
                        <a:lnSpc>
                          <a:spcPct val="107000"/>
                        </a:lnSpc>
                        <a:spcBef>
                          <a:spcPts val="0"/>
                        </a:spcBef>
                        <a:spcAft>
                          <a:spcPts val="0"/>
                        </a:spcAft>
                      </a:pPr>
                      <a:r>
                        <a:rPr lang="en-US" sz="1600">
                          <a:effectLst/>
                        </a:rPr>
                        <a:t>Login</a:t>
                      </a:r>
                    </a:p>
                    <a:p>
                      <a:pPr marL="0" marR="0">
                        <a:lnSpc>
                          <a:spcPct val="107000"/>
                        </a:lnSpc>
                        <a:spcBef>
                          <a:spcPts val="0"/>
                        </a:spcBef>
                        <a:spcAft>
                          <a:spcPts val="0"/>
                        </a:spcAft>
                      </a:pPr>
                      <a:r>
                        <a:rPr lang="en-US" sz="1600">
                          <a:effectLst/>
                        </a:rPr>
                        <a:t>Search games</a:t>
                      </a:r>
                    </a:p>
                    <a:p>
                      <a:pPr marL="0" marR="0">
                        <a:lnSpc>
                          <a:spcPct val="107000"/>
                        </a:lnSpc>
                        <a:spcBef>
                          <a:spcPts val="0"/>
                        </a:spcBef>
                        <a:spcAft>
                          <a:spcPts val="0"/>
                        </a:spcAft>
                      </a:pPr>
                      <a:r>
                        <a:rPr lang="en-US" sz="1600">
                          <a:effectLst/>
                        </a:rPr>
                        <a:t>Add/Delete games</a:t>
                      </a:r>
                    </a:p>
                    <a:p>
                      <a:pPr marL="0" marR="0">
                        <a:lnSpc>
                          <a:spcPct val="107000"/>
                        </a:lnSpc>
                        <a:spcBef>
                          <a:spcPts val="0"/>
                        </a:spcBef>
                        <a:spcAft>
                          <a:spcPts val="0"/>
                        </a:spcAft>
                      </a:pPr>
                      <a:r>
                        <a:rPr lang="en-US" sz="1600">
                          <a:effectLst/>
                        </a:rPr>
                        <a:t>Edit games</a:t>
                      </a:r>
                    </a:p>
                    <a:p>
                      <a:pPr marL="0" marR="0">
                        <a:lnSpc>
                          <a:spcPct val="107000"/>
                        </a:lnSpc>
                        <a:spcBef>
                          <a:spcPts val="0"/>
                        </a:spcBef>
                        <a:spcAft>
                          <a:spcPts val="0"/>
                        </a:spcAft>
                      </a:pPr>
                      <a:r>
                        <a:rPr lang="en-US" sz="1600">
                          <a:effectLst/>
                        </a:rPr>
                        <a:t>Receive payment</a:t>
                      </a:r>
                    </a:p>
                    <a:p>
                      <a:pPr marL="0" marR="0">
                        <a:lnSpc>
                          <a:spcPct val="107000"/>
                        </a:lnSpc>
                        <a:spcBef>
                          <a:spcPts val="0"/>
                        </a:spcBef>
                        <a:spcAft>
                          <a:spcPts val="0"/>
                        </a:spcAft>
                      </a:pPr>
                      <a:r>
                        <a:rPr lang="en-US" sz="1600">
                          <a:effectLst/>
                        </a:rPr>
                        <a:t>Logout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extLst>
                  <a:ext uri="{0D108BD9-81ED-4DB2-BD59-A6C34878D82A}">
                    <a16:rowId xmlns:a16="http://schemas.microsoft.com/office/drawing/2014/main" val="205271621"/>
                  </a:ext>
                </a:extLst>
              </a:tr>
              <a:tr h="827158">
                <a:tc>
                  <a:txBody>
                    <a:bodyPr/>
                    <a:lstStyle/>
                    <a:p>
                      <a:pPr marL="0" marR="0">
                        <a:lnSpc>
                          <a:spcPct val="107000"/>
                        </a:lnSpc>
                        <a:spcBef>
                          <a:spcPts val="0"/>
                        </a:spcBef>
                        <a:spcAft>
                          <a:spcPts val="0"/>
                        </a:spcAft>
                      </a:pPr>
                      <a:r>
                        <a:rPr lang="en-US" sz="1600">
                          <a:effectLst/>
                        </a:rPr>
                        <a:t>Payment System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tc>
                  <a:txBody>
                    <a:bodyPr/>
                    <a:lstStyle/>
                    <a:p>
                      <a:pPr marL="0" marR="0">
                        <a:lnSpc>
                          <a:spcPct val="107000"/>
                        </a:lnSpc>
                        <a:spcBef>
                          <a:spcPts val="0"/>
                        </a:spcBef>
                        <a:spcAft>
                          <a:spcPts val="0"/>
                        </a:spcAft>
                      </a:pPr>
                      <a:r>
                        <a:rPr lang="en-US" sz="1600" dirty="0">
                          <a:effectLst/>
                        </a:rPr>
                        <a:t>Accept authorized payment information i.e. Credit card or PayPal </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919" marR="90919" marT="0" marB="0"/>
                </a:tc>
                <a:extLst>
                  <a:ext uri="{0D108BD9-81ED-4DB2-BD59-A6C34878D82A}">
                    <a16:rowId xmlns:a16="http://schemas.microsoft.com/office/drawing/2014/main" val="2851073451"/>
                  </a:ext>
                </a:extLst>
              </a:tr>
            </a:tbl>
          </a:graphicData>
        </a:graphic>
      </p:graphicFrame>
    </p:spTree>
    <p:extLst>
      <p:ext uri="{BB962C8B-B14F-4D97-AF65-F5344CB8AC3E}">
        <p14:creationId xmlns:p14="http://schemas.microsoft.com/office/powerpoint/2010/main" val="59926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44AF32B-1225-4D54-99CB-8820D1E73960}"/>
              </a:ext>
            </a:extLst>
          </p:cNvPr>
          <p:cNvGraphicFramePr>
            <a:graphicFrameLocks noGrp="1"/>
          </p:cNvGraphicFramePr>
          <p:nvPr>
            <p:ph idx="1"/>
            <p:extLst>
              <p:ext uri="{D42A27DB-BD31-4B8C-83A1-F6EECF244321}">
                <p14:modId xmlns:p14="http://schemas.microsoft.com/office/powerpoint/2010/main" val="1705280934"/>
              </p:ext>
            </p:extLst>
          </p:nvPr>
        </p:nvGraphicFramePr>
        <p:xfrm>
          <a:off x="2618913" y="1114599"/>
          <a:ext cx="7075503" cy="5525898"/>
        </p:xfrm>
        <a:graphic>
          <a:graphicData uri="http://schemas.openxmlformats.org/drawingml/2006/table">
            <a:tbl>
              <a:tblPr firstRow="1" bandRow="1">
                <a:tableStyleId>{93296810-A885-4BE3-A3E7-6D5BEEA58F35}</a:tableStyleId>
              </a:tblPr>
              <a:tblGrid>
                <a:gridCol w="2358501">
                  <a:extLst>
                    <a:ext uri="{9D8B030D-6E8A-4147-A177-3AD203B41FA5}">
                      <a16:colId xmlns:a16="http://schemas.microsoft.com/office/drawing/2014/main" val="3069576463"/>
                    </a:ext>
                  </a:extLst>
                </a:gridCol>
                <a:gridCol w="2358501">
                  <a:extLst>
                    <a:ext uri="{9D8B030D-6E8A-4147-A177-3AD203B41FA5}">
                      <a16:colId xmlns:a16="http://schemas.microsoft.com/office/drawing/2014/main" val="4193987030"/>
                    </a:ext>
                  </a:extLst>
                </a:gridCol>
                <a:gridCol w="2358501">
                  <a:extLst>
                    <a:ext uri="{9D8B030D-6E8A-4147-A177-3AD203B41FA5}">
                      <a16:colId xmlns:a16="http://schemas.microsoft.com/office/drawing/2014/main" val="1574027701"/>
                    </a:ext>
                  </a:extLst>
                </a:gridCol>
              </a:tblGrid>
              <a:tr h="559489">
                <a:tc>
                  <a:txBody>
                    <a:bodyPr/>
                    <a:lstStyle/>
                    <a:p>
                      <a:r>
                        <a:rPr lang="en-US" dirty="0"/>
                        <a:t>Class</a:t>
                      </a:r>
                    </a:p>
                  </a:txBody>
                  <a:tcPr/>
                </a:tc>
                <a:tc>
                  <a:txBody>
                    <a:bodyPr/>
                    <a:lstStyle/>
                    <a:p>
                      <a:r>
                        <a:rPr lang="en-US" dirty="0"/>
                        <a:t>Attributes</a:t>
                      </a:r>
                    </a:p>
                  </a:txBody>
                  <a:tcPr/>
                </a:tc>
                <a:tc>
                  <a:txBody>
                    <a:bodyPr/>
                    <a:lstStyle/>
                    <a:p>
                      <a:r>
                        <a:rPr lang="en-US" dirty="0"/>
                        <a:t>Data Types</a:t>
                      </a:r>
                    </a:p>
                  </a:txBody>
                  <a:tcPr/>
                </a:tc>
                <a:extLst>
                  <a:ext uri="{0D108BD9-81ED-4DB2-BD59-A6C34878D82A}">
                    <a16:rowId xmlns:a16="http://schemas.microsoft.com/office/drawing/2014/main" val="2463468306"/>
                  </a:ext>
                </a:extLst>
              </a:tr>
              <a:tr h="1793425">
                <a:tc>
                  <a:txBody>
                    <a:bodyPr/>
                    <a:lstStyle/>
                    <a:p>
                      <a:r>
                        <a:rPr lang="en-US" dirty="0"/>
                        <a:t>Player</a:t>
                      </a:r>
                    </a:p>
                  </a:txBody>
                  <a:tcPr/>
                </a:tc>
                <a:tc>
                  <a:txBody>
                    <a:bodyPr/>
                    <a:lstStyle/>
                    <a:p>
                      <a:r>
                        <a:rPr lang="en-US" dirty="0"/>
                        <a:t>accountNumber</a:t>
                      </a:r>
                    </a:p>
                    <a:p>
                      <a:r>
                        <a:rPr lang="en-US" dirty="0"/>
                        <a:t>UserName</a:t>
                      </a:r>
                    </a:p>
                    <a:p>
                      <a:r>
                        <a:rPr lang="en-US" dirty="0"/>
                        <a:t>playerRating</a:t>
                      </a:r>
                    </a:p>
                    <a:p>
                      <a:r>
                        <a:rPr lang="en-US" dirty="0"/>
                        <a:t>creationDate</a:t>
                      </a:r>
                    </a:p>
                  </a:txBody>
                  <a:tcPr/>
                </a:tc>
                <a:tc>
                  <a:txBody>
                    <a:bodyPr/>
                    <a:lstStyle/>
                    <a:p>
                      <a:r>
                        <a:rPr lang="en-US" dirty="0"/>
                        <a:t>Int</a:t>
                      </a:r>
                    </a:p>
                    <a:p>
                      <a:r>
                        <a:rPr lang="en-US" dirty="0"/>
                        <a:t>varchar(40)</a:t>
                      </a:r>
                    </a:p>
                    <a:p>
                      <a:r>
                        <a:rPr lang="en-US" dirty="0"/>
                        <a:t>varchar(40)</a:t>
                      </a:r>
                    </a:p>
                    <a:p>
                      <a:r>
                        <a:rPr lang="en-US" dirty="0"/>
                        <a:t>date</a:t>
                      </a:r>
                    </a:p>
                  </a:txBody>
                  <a:tcPr/>
                </a:tc>
                <a:extLst>
                  <a:ext uri="{0D108BD9-81ED-4DB2-BD59-A6C34878D82A}">
                    <a16:rowId xmlns:a16="http://schemas.microsoft.com/office/drawing/2014/main" val="707947893"/>
                  </a:ext>
                </a:extLst>
              </a:tr>
              <a:tr h="2207293">
                <a:tc>
                  <a:txBody>
                    <a:bodyPr/>
                    <a:lstStyle/>
                    <a:p>
                      <a:r>
                        <a:rPr lang="en-US" dirty="0"/>
                        <a:t>Search Games</a:t>
                      </a:r>
                    </a:p>
                  </a:txBody>
                  <a:tcPr/>
                </a:tc>
                <a:tc>
                  <a:txBody>
                    <a:bodyPr/>
                    <a:lstStyle/>
                    <a:p>
                      <a:r>
                        <a:rPr lang="en-US" dirty="0"/>
                        <a:t>gameID</a:t>
                      </a:r>
                    </a:p>
                    <a:p>
                      <a:r>
                        <a:rPr lang="en-US" dirty="0"/>
                        <a:t>gameName</a:t>
                      </a:r>
                    </a:p>
                    <a:p>
                      <a:r>
                        <a:rPr lang="en-US" dirty="0"/>
                        <a:t>gameSize</a:t>
                      </a:r>
                    </a:p>
                    <a:p>
                      <a:r>
                        <a:rPr lang="en-US" dirty="0"/>
                        <a:t>gameType</a:t>
                      </a:r>
                    </a:p>
                    <a:p>
                      <a:r>
                        <a:rPr lang="en-US" dirty="0"/>
                        <a:t>gamePrice</a:t>
                      </a:r>
                    </a:p>
                  </a:txBody>
                  <a:tcPr/>
                </a:tc>
                <a:tc>
                  <a:txBody>
                    <a:bodyPr/>
                    <a:lstStyle/>
                    <a:p>
                      <a:r>
                        <a:rPr lang="en-US" dirty="0"/>
                        <a:t>I</a:t>
                      </a:r>
                      <a:r>
                        <a:rPr lang="es-ES" dirty="0"/>
                        <a:t>nt</a:t>
                      </a:r>
                    </a:p>
                    <a:p>
                      <a:r>
                        <a:rPr lang="es-ES" dirty="0"/>
                        <a:t>varchar(40)</a:t>
                      </a:r>
                    </a:p>
                    <a:p>
                      <a:r>
                        <a:rPr lang="es-ES" dirty="0"/>
                        <a:t>Int</a:t>
                      </a:r>
                    </a:p>
                    <a:p>
                      <a:r>
                        <a:rPr lang="es-ES" dirty="0"/>
                        <a:t>varchar(40)</a:t>
                      </a:r>
                    </a:p>
                    <a:p>
                      <a:r>
                        <a:rPr lang="es-ES" dirty="0"/>
                        <a:t>decimal(6,2)</a:t>
                      </a:r>
                      <a:endParaRPr lang="en-US" dirty="0"/>
                    </a:p>
                  </a:txBody>
                  <a:tcPr/>
                </a:tc>
                <a:extLst>
                  <a:ext uri="{0D108BD9-81ED-4DB2-BD59-A6C34878D82A}">
                    <a16:rowId xmlns:a16="http://schemas.microsoft.com/office/drawing/2014/main" val="3114912694"/>
                  </a:ext>
                </a:extLst>
              </a:tr>
              <a:tr h="965691">
                <a:tc>
                  <a:txBody>
                    <a:bodyPr/>
                    <a:lstStyle/>
                    <a:p>
                      <a:r>
                        <a:rPr lang="en-US" dirty="0"/>
                        <a:t>Payment</a:t>
                      </a:r>
                    </a:p>
                  </a:txBody>
                  <a:tcPr/>
                </a:tc>
                <a:tc>
                  <a:txBody>
                    <a:bodyPr/>
                    <a:lstStyle/>
                    <a:p>
                      <a:r>
                        <a:rPr lang="en-US" dirty="0"/>
                        <a:t>PayPal</a:t>
                      </a:r>
                    </a:p>
                    <a:p>
                      <a:r>
                        <a:rPr lang="en-US" dirty="0"/>
                        <a:t>Credit_card</a:t>
                      </a:r>
                    </a:p>
                  </a:txBody>
                  <a:tcPr/>
                </a:tc>
                <a:tc>
                  <a:txBody>
                    <a:bodyPr/>
                    <a:lstStyle/>
                    <a:p>
                      <a:r>
                        <a:rPr lang="en-US" dirty="0"/>
                        <a:t>Int</a:t>
                      </a:r>
                    </a:p>
                    <a:p>
                      <a:r>
                        <a:rPr lang="en-US" dirty="0"/>
                        <a:t>int</a:t>
                      </a:r>
                    </a:p>
                  </a:txBody>
                  <a:tcPr/>
                </a:tc>
                <a:extLst>
                  <a:ext uri="{0D108BD9-81ED-4DB2-BD59-A6C34878D82A}">
                    <a16:rowId xmlns:a16="http://schemas.microsoft.com/office/drawing/2014/main" val="2948751139"/>
                  </a:ext>
                </a:extLst>
              </a:tr>
            </a:tbl>
          </a:graphicData>
        </a:graphic>
      </p:graphicFrame>
      <p:sp>
        <p:nvSpPr>
          <p:cNvPr id="4" name="Title 1">
            <a:extLst>
              <a:ext uri="{FF2B5EF4-FFF2-40B4-BE49-F238E27FC236}">
                <a16:creationId xmlns:a16="http://schemas.microsoft.com/office/drawing/2014/main" id="{15E578E7-11F6-433A-B618-E24B71BEFD24}"/>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Data Model</a:t>
            </a:r>
          </a:p>
        </p:txBody>
      </p:sp>
    </p:spTree>
    <p:extLst>
      <p:ext uri="{BB962C8B-B14F-4D97-AF65-F5344CB8AC3E}">
        <p14:creationId xmlns:p14="http://schemas.microsoft.com/office/powerpoint/2010/main" val="30723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E745936-A034-4F34-8726-0A9804EF9089}"/>
              </a:ext>
            </a:extLst>
          </p:cNvPr>
          <p:cNvGraphicFramePr>
            <a:graphicFrameLocks noGrp="1"/>
          </p:cNvGraphicFramePr>
          <p:nvPr>
            <p:ph idx="1"/>
            <p:extLst>
              <p:ext uri="{D42A27DB-BD31-4B8C-83A1-F6EECF244321}">
                <p14:modId xmlns:p14="http://schemas.microsoft.com/office/powerpoint/2010/main" val="3734432595"/>
              </p:ext>
            </p:extLst>
          </p:nvPr>
        </p:nvGraphicFramePr>
        <p:xfrm>
          <a:off x="541868" y="1259751"/>
          <a:ext cx="5164666" cy="4338498"/>
        </p:xfrm>
        <a:graphic>
          <a:graphicData uri="http://schemas.openxmlformats.org/drawingml/2006/table">
            <a:tbl>
              <a:tblPr firstRow="1" bandRow="1">
                <a:tableStyleId>{5C22544A-7EE6-4342-B048-85BDC9FD1C3A}</a:tableStyleId>
              </a:tblPr>
              <a:tblGrid>
                <a:gridCol w="876419">
                  <a:extLst>
                    <a:ext uri="{9D8B030D-6E8A-4147-A177-3AD203B41FA5}">
                      <a16:colId xmlns:a16="http://schemas.microsoft.com/office/drawing/2014/main" val="3819869276"/>
                    </a:ext>
                  </a:extLst>
                </a:gridCol>
                <a:gridCol w="2148137">
                  <a:extLst>
                    <a:ext uri="{9D8B030D-6E8A-4147-A177-3AD203B41FA5}">
                      <a16:colId xmlns:a16="http://schemas.microsoft.com/office/drawing/2014/main" val="3741058426"/>
                    </a:ext>
                  </a:extLst>
                </a:gridCol>
                <a:gridCol w="2140110">
                  <a:extLst>
                    <a:ext uri="{9D8B030D-6E8A-4147-A177-3AD203B41FA5}">
                      <a16:colId xmlns:a16="http://schemas.microsoft.com/office/drawing/2014/main" val="1437243267"/>
                    </a:ext>
                  </a:extLst>
                </a:gridCol>
              </a:tblGrid>
              <a:tr h="540834">
                <a:tc>
                  <a:txBody>
                    <a:bodyPr/>
                    <a:lstStyle/>
                    <a:p>
                      <a:pPr algn="l"/>
                      <a:r>
                        <a:rPr lang="en-US" sz="1200" b="1" i="0" kern="1200" dirty="0">
                          <a:solidFill>
                            <a:schemeClr val="lt1"/>
                          </a:solidFill>
                          <a:effectLst/>
                          <a:latin typeface="+mn-lt"/>
                          <a:ea typeface="+mn-ea"/>
                          <a:cs typeface="+mn-cs"/>
                        </a:rPr>
                        <a:t>On Windows</a:t>
                      </a:r>
                      <a:endParaRPr lang="en-US" sz="1200" dirty="0"/>
                    </a:p>
                  </a:txBody>
                  <a:tcPr anchor="ctr"/>
                </a:tc>
                <a:tc>
                  <a:txBody>
                    <a:bodyPr/>
                    <a:lstStyle/>
                    <a:p>
                      <a:pPr algn="l"/>
                      <a:r>
                        <a:rPr lang="en-US" sz="1200" dirty="0"/>
                        <a:t>Minimum</a:t>
                      </a:r>
                    </a:p>
                  </a:txBody>
                  <a:tcPr anchor="ctr"/>
                </a:tc>
                <a:tc>
                  <a:txBody>
                    <a:bodyPr/>
                    <a:lstStyle/>
                    <a:p>
                      <a:pPr algn="l"/>
                      <a:r>
                        <a:rPr lang="en-US" sz="1200" dirty="0"/>
                        <a:t>Recommended</a:t>
                      </a:r>
                    </a:p>
                  </a:txBody>
                  <a:tcPr anchor="ctr"/>
                </a:tc>
                <a:extLst>
                  <a:ext uri="{0D108BD9-81ED-4DB2-BD59-A6C34878D82A}">
                    <a16:rowId xmlns:a16="http://schemas.microsoft.com/office/drawing/2014/main" val="1407475503"/>
                  </a:ext>
                </a:extLst>
              </a:tr>
              <a:tr h="667158">
                <a:tc>
                  <a:txBody>
                    <a:bodyPr/>
                    <a:lstStyle/>
                    <a:p>
                      <a:pPr algn="l"/>
                      <a:r>
                        <a:rPr lang="en-US" sz="1200" dirty="0"/>
                        <a:t>OS</a:t>
                      </a:r>
                    </a:p>
                  </a:txBody>
                  <a:tcPr anchor="ctr"/>
                </a:tc>
                <a:tc>
                  <a:txBody>
                    <a:bodyPr/>
                    <a:lstStyle/>
                    <a:p>
                      <a:pPr algn="l"/>
                      <a:r>
                        <a:rPr lang="en-US" sz="1200" b="0" i="0" kern="1200" dirty="0">
                          <a:solidFill>
                            <a:schemeClr val="dk1"/>
                          </a:solidFill>
                          <a:effectLst/>
                          <a:latin typeface="+mn-lt"/>
                          <a:ea typeface="+mn-ea"/>
                          <a:cs typeface="+mn-cs"/>
                        </a:rPr>
                        <a:t>Windows 7 (64 bit) or</a:t>
                      </a:r>
                      <a:br>
                        <a:rPr lang="en-US" sz="1200" dirty="0"/>
                      </a:br>
                      <a:r>
                        <a:rPr lang="en-US" sz="1200" b="0" i="0" kern="1200" dirty="0">
                          <a:solidFill>
                            <a:schemeClr val="dk1"/>
                          </a:solidFill>
                          <a:effectLst/>
                          <a:latin typeface="+mn-lt"/>
                          <a:ea typeface="+mn-ea"/>
                          <a:cs typeface="+mn-cs"/>
                        </a:rPr>
                        <a:t>Newer (64 bit) Windows OS</a:t>
                      </a:r>
                      <a:endParaRPr lang="en-US" sz="1200" dirty="0"/>
                    </a:p>
                  </a:txBody>
                  <a:tcPr anchor="ctr"/>
                </a:tc>
                <a:tc>
                  <a:txBody>
                    <a:bodyPr/>
                    <a:lstStyle/>
                    <a:p>
                      <a:pPr algn="l"/>
                      <a:r>
                        <a:rPr lang="en-US" sz="1200" b="0" i="0" kern="1200" dirty="0">
                          <a:solidFill>
                            <a:schemeClr val="dk1"/>
                          </a:solidFill>
                          <a:effectLst/>
                          <a:latin typeface="+mn-lt"/>
                          <a:ea typeface="+mn-ea"/>
                          <a:cs typeface="+mn-cs"/>
                        </a:rPr>
                        <a:t>Windows 7 (64 bit) or</a:t>
                      </a:r>
                      <a:br>
                        <a:rPr lang="en-US" sz="1200" dirty="0"/>
                      </a:br>
                      <a:r>
                        <a:rPr lang="en-US" sz="1200" b="0" i="0" kern="1200" dirty="0">
                          <a:solidFill>
                            <a:schemeClr val="dk1"/>
                          </a:solidFill>
                          <a:effectLst/>
                          <a:latin typeface="+mn-lt"/>
                          <a:ea typeface="+mn-ea"/>
                          <a:cs typeface="+mn-cs"/>
                        </a:rPr>
                        <a:t>Newer (64 bit) Windows OS</a:t>
                      </a:r>
                      <a:endParaRPr lang="en-US" sz="1200" dirty="0"/>
                    </a:p>
                  </a:txBody>
                  <a:tcPr anchor="ctr"/>
                </a:tc>
                <a:extLst>
                  <a:ext uri="{0D108BD9-81ED-4DB2-BD59-A6C34878D82A}">
                    <a16:rowId xmlns:a16="http://schemas.microsoft.com/office/drawing/2014/main" val="1946356709"/>
                  </a:ext>
                </a:extLst>
              </a:tr>
              <a:tr h="359238">
                <a:tc>
                  <a:txBody>
                    <a:bodyPr/>
                    <a:lstStyle/>
                    <a:p>
                      <a:pPr algn="l"/>
                      <a:r>
                        <a:rPr lang="en-US" sz="1200" dirty="0"/>
                        <a:t>Processor</a:t>
                      </a:r>
                    </a:p>
                  </a:txBody>
                  <a:tcPr anchor="ctr"/>
                </a:tc>
                <a:tc>
                  <a:txBody>
                    <a:bodyPr/>
                    <a:lstStyle/>
                    <a:p>
                      <a:pPr algn="l"/>
                      <a:r>
                        <a:rPr lang="en-US" sz="1200" dirty="0">
                          <a:effectLst/>
                        </a:rPr>
                        <a:t>2.5 GHz Dual Core</a:t>
                      </a:r>
                    </a:p>
                  </a:txBody>
                  <a:tcPr marL="38100" marR="38100" marT="38100" marB="38100" anchor="ctr"/>
                </a:tc>
                <a:tc>
                  <a:txBody>
                    <a:bodyPr/>
                    <a:lstStyle/>
                    <a:p>
                      <a:pPr algn="l"/>
                      <a:r>
                        <a:rPr lang="en-US" sz="1200" dirty="0">
                          <a:effectLst/>
                        </a:rPr>
                        <a:t>3.0+ GHz Dual Core</a:t>
                      </a:r>
                    </a:p>
                  </a:txBody>
                  <a:tcPr marL="38100" marR="38100" marT="38100" marB="38100" anchor="ctr"/>
                </a:tc>
                <a:extLst>
                  <a:ext uri="{0D108BD9-81ED-4DB2-BD59-A6C34878D82A}">
                    <a16:rowId xmlns:a16="http://schemas.microsoft.com/office/drawing/2014/main" val="1399440205"/>
                  </a:ext>
                </a:extLst>
              </a:tr>
              <a:tr h="359238">
                <a:tc>
                  <a:txBody>
                    <a:bodyPr/>
                    <a:lstStyle/>
                    <a:p>
                      <a:pPr algn="l"/>
                      <a:r>
                        <a:rPr lang="en-US" sz="1200" dirty="0"/>
                        <a:t>Memory</a:t>
                      </a:r>
                    </a:p>
                  </a:txBody>
                  <a:tcPr anchor="ctr"/>
                </a:tc>
                <a:tc>
                  <a:txBody>
                    <a:bodyPr/>
                    <a:lstStyle/>
                    <a:p>
                      <a:pPr algn="l"/>
                      <a:r>
                        <a:rPr lang="en-US" sz="1200" dirty="0">
                          <a:effectLst/>
                        </a:rPr>
                        <a:t>4 GB RAM</a:t>
                      </a:r>
                    </a:p>
                  </a:txBody>
                  <a:tcPr marL="38100" marR="38100" marT="38100" marB="38100" anchor="ctr"/>
                </a:tc>
                <a:tc>
                  <a:txBody>
                    <a:bodyPr/>
                    <a:lstStyle/>
                    <a:p>
                      <a:pPr algn="l"/>
                      <a:r>
                        <a:rPr lang="en-US" sz="1200" dirty="0">
                          <a:effectLst/>
                        </a:rPr>
                        <a:t>8 GB RAM</a:t>
                      </a:r>
                    </a:p>
                  </a:txBody>
                  <a:tcPr marL="38100" marR="38100" marT="38100" marB="38100" anchor="ctr"/>
                </a:tc>
                <a:extLst>
                  <a:ext uri="{0D108BD9-81ED-4DB2-BD59-A6C34878D82A}">
                    <a16:rowId xmlns:a16="http://schemas.microsoft.com/office/drawing/2014/main" val="3949575970"/>
                  </a:ext>
                </a:extLst>
              </a:tr>
              <a:tr h="821117">
                <a:tc>
                  <a:txBody>
                    <a:bodyPr/>
                    <a:lstStyle/>
                    <a:p>
                      <a:pPr algn="l"/>
                      <a:r>
                        <a:rPr lang="en-US" sz="1200" dirty="0"/>
                        <a:t>Graphics</a:t>
                      </a:r>
                    </a:p>
                  </a:txBody>
                  <a:tcPr anchor="ctr"/>
                </a:tc>
                <a:tc>
                  <a:txBody>
                    <a:bodyPr/>
                    <a:lstStyle/>
                    <a:p>
                      <a:pPr algn="l"/>
                      <a:r>
                        <a:rPr lang="en-US" sz="1200" b="0" i="0" kern="1200" dirty="0">
                          <a:solidFill>
                            <a:schemeClr val="dk1"/>
                          </a:solidFill>
                          <a:effectLst/>
                          <a:latin typeface="+mn-lt"/>
                          <a:ea typeface="+mn-ea"/>
                          <a:cs typeface="+mn-cs"/>
                        </a:rPr>
                        <a:t>NVIDIA GeForce GTX 760,</a:t>
                      </a:r>
                      <a:br>
                        <a:rPr lang="en-US" sz="1200" dirty="0"/>
                      </a:br>
                      <a:r>
                        <a:rPr lang="en-US" sz="1200" b="0" i="0" kern="1200" dirty="0">
                          <a:solidFill>
                            <a:schemeClr val="dk1"/>
                          </a:solidFill>
                          <a:effectLst/>
                          <a:latin typeface="+mn-lt"/>
                          <a:ea typeface="+mn-ea"/>
                          <a:cs typeface="+mn-cs"/>
                        </a:rPr>
                        <a:t>AMD Radeon R9 270X,</a:t>
                      </a:r>
                      <a:br>
                        <a:rPr lang="en-US" sz="1200" dirty="0"/>
                      </a:br>
                      <a:r>
                        <a:rPr lang="en-US" sz="1200" b="0" i="0" kern="1200" dirty="0">
                          <a:solidFill>
                            <a:schemeClr val="dk1"/>
                          </a:solidFill>
                          <a:effectLst/>
                          <a:latin typeface="+mn-lt"/>
                          <a:ea typeface="+mn-ea"/>
                          <a:cs typeface="+mn-cs"/>
                        </a:rPr>
                        <a:t>or better</a:t>
                      </a:r>
                      <a:endParaRPr lang="en-US" sz="1200" dirty="0"/>
                    </a:p>
                  </a:txBody>
                  <a:tcPr anchor="ctr"/>
                </a:tc>
                <a:tc>
                  <a:txBody>
                    <a:bodyPr/>
                    <a:lstStyle/>
                    <a:p>
                      <a:pPr algn="l"/>
                      <a:r>
                        <a:rPr lang="en-US" sz="1200" b="0" i="0" kern="1200" dirty="0">
                          <a:solidFill>
                            <a:schemeClr val="dk1"/>
                          </a:solidFill>
                          <a:effectLst/>
                          <a:latin typeface="+mn-lt"/>
                          <a:ea typeface="+mn-ea"/>
                          <a:cs typeface="+mn-cs"/>
                        </a:rPr>
                        <a:t>NVIDIA GeForce GTX 1060,</a:t>
                      </a:r>
                      <a:br>
                        <a:rPr lang="en-US" sz="1200" dirty="0"/>
                      </a:br>
                      <a:r>
                        <a:rPr lang="en-US" sz="1200" b="0" i="0" kern="1200" dirty="0">
                          <a:solidFill>
                            <a:schemeClr val="dk1"/>
                          </a:solidFill>
                          <a:effectLst/>
                          <a:latin typeface="+mn-lt"/>
                          <a:ea typeface="+mn-ea"/>
                          <a:cs typeface="+mn-cs"/>
                        </a:rPr>
                        <a:t>AMD Radeon R9 470X,</a:t>
                      </a:r>
                      <a:br>
                        <a:rPr lang="en-US" sz="1200" dirty="0"/>
                      </a:br>
                      <a:r>
                        <a:rPr lang="en-US" sz="1200" b="0" i="0" kern="1200" dirty="0">
                          <a:solidFill>
                            <a:schemeClr val="dk1"/>
                          </a:solidFill>
                          <a:effectLst/>
                          <a:latin typeface="+mn-lt"/>
                          <a:ea typeface="+mn-ea"/>
                          <a:cs typeface="+mn-cs"/>
                        </a:rPr>
                        <a:t>or better</a:t>
                      </a:r>
                      <a:endParaRPr lang="en-US" sz="1200" dirty="0"/>
                    </a:p>
                  </a:txBody>
                  <a:tcPr anchor="ctr"/>
                </a:tc>
                <a:extLst>
                  <a:ext uri="{0D108BD9-81ED-4DB2-BD59-A6C34878D82A}">
                    <a16:rowId xmlns:a16="http://schemas.microsoft.com/office/drawing/2014/main" val="2121892812"/>
                  </a:ext>
                </a:extLst>
              </a:tr>
              <a:tr h="359238">
                <a:tc>
                  <a:txBody>
                    <a:bodyPr/>
                    <a:lstStyle/>
                    <a:p>
                      <a:pPr algn="l"/>
                      <a:r>
                        <a:rPr lang="en-US" sz="1200" dirty="0"/>
                        <a:t>DirectX</a:t>
                      </a:r>
                    </a:p>
                  </a:txBody>
                  <a:tcPr anchor="ctr"/>
                </a:tc>
                <a:tc>
                  <a:txBody>
                    <a:bodyPr/>
                    <a:lstStyle/>
                    <a:p>
                      <a:pPr algn="l"/>
                      <a:r>
                        <a:rPr lang="en-US" sz="1200" dirty="0">
                          <a:effectLst/>
                        </a:rPr>
                        <a:t>DirectX Version 11.0</a:t>
                      </a:r>
                    </a:p>
                  </a:txBody>
                  <a:tcPr marL="38100" marR="38100" marT="38100" marB="38100" anchor="ctr"/>
                </a:tc>
                <a:tc>
                  <a:txBody>
                    <a:bodyPr/>
                    <a:lstStyle/>
                    <a:p>
                      <a:pPr algn="l"/>
                      <a:r>
                        <a:rPr lang="en-US" sz="1200" dirty="0">
                          <a:effectLst/>
                        </a:rPr>
                        <a:t>DirectX Version 11.0</a:t>
                      </a:r>
                    </a:p>
                  </a:txBody>
                  <a:tcPr marL="38100" marR="38100" marT="38100" marB="38100" anchor="ctr"/>
                </a:tc>
                <a:extLst>
                  <a:ext uri="{0D108BD9-81ED-4DB2-BD59-A6C34878D82A}">
                    <a16:rowId xmlns:a16="http://schemas.microsoft.com/office/drawing/2014/main" val="2731731001"/>
                  </a:ext>
                </a:extLst>
              </a:tr>
              <a:tr h="513199">
                <a:tc>
                  <a:txBody>
                    <a:bodyPr/>
                    <a:lstStyle/>
                    <a:p>
                      <a:pPr algn="l"/>
                      <a:r>
                        <a:rPr lang="en-US" sz="1200" dirty="0"/>
                        <a:t>Network</a:t>
                      </a:r>
                    </a:p>
                  </a:txBody>
                  <a:tcPr anchor="ctr"/>
                </a:tc>
                <a:tc>
                  <a:txBody>
                    <a:bodyPr/>
                    <a:lstStyle/>
                    <a:p>
                      <a:pPr algn="l"/>
                      <a:r>
                        <a:rPr lang="en-US" sz="1200" b="0" i="0" kern="1200" dirty="0">
                          <a:solidFill>
                            <a:schemeClr val="dk1"/>
                          </a:solidFill>
                          <a:effectLst/>
                          <a:latin typeface="+mn-lt"/>
                          <a:ea typeface="+mn-ea"/>
                          <a:cs typeface="+mn-cs"/>
                        </a:rPr>
                        <a:t>Broadband Internet connection</a:t>
                      </a:r>
                      <a:endParaRPr lang="en-US" sz="1200" dirty="0"/>
                    </a:p>
                  </a:txBody>
                  <a:tcPr anchor="ctr"/>
                </a:tc>
                <a:tc>
                  <a:txBody>
                    <a:bodyPr/>
                    <a:lstStyle/>
                    <a:p>
                      <a:pPr algn="l"/>
                      <a:r>
                        <a:rPr lang="en-US" sz="1200" b="0" i="0" kern="1200" dirty="0">
                          <a:solidFill>
                            <a:schemeClr val="dk1"/>
                          </a:solidFill>
                          <a:effectLst/>
                          <a:latin typeface="+mn-lt"/>
                          <a:ea typeface="+mn-ea"/>
                          <a:cs typeface="+mn-cs"/>
                        </a:rPr>
                        <a:t>Broadband Internet connection</a:t>
                      </a:r>
                      <a:endParaRPr lang="en-US" sz="1200" dirty="0"/>
                    </a:p>
                  </a:txBody>
                  <a:tcPr anchor="ctr"/>
                </a:tc>
                <a:extLst>
                  <a:ext uri="{0D108BD9-81ED-4DB2-BD59-A6C34878D82A}">
                    <a16:rowId xmlns:a16="http://schemas.microsoft.com/office/drawing/2014/main" val="1671495970"/>
                  </a:ext>
                </a:extLst>
              </a:tr>
              <a:tr h="359238">
                <a:tc>
                  <a:txBody>
                    <a:bodyPr/>
                    <a:lstStyle/>
                    <a:p>
                      <a:pPr algn="l"/>
                      <a:r>
                        <a:rPr lang="en-US" sz="1200" dirty="0"/>
                        <a:t>Storage</a:t>
                      </a:r>
                    </a:p>
                  </a:txBody>
                  <a:tcPr anchor="ctr"/>
                </a:tc>
                <a:tc>
                  <a:txBody>
                    <a:bodyPr/>
                    <a:lstStyle/>
                    <a:p>
                      <a:pPr algn="l"/>
                      <a:r>
                        <a:rPr lang="en-US" sz="1200" dirty="0">
                          <a:effectLst/>
                        </a:rPr>
                        <a:t>20 GB available space</a:t>
                      </a:r>
                    </a:p>
                  </a:txBody>
                  <a:tcPr marL="38100" marR="38100" marT="38100" marB="38100" anchor="ctr"/>
                </a:tc>
                <a:tc>
                  <a:txBody>
                    <a:bodyPr/>
                    <a:lstStyle/>
                    <a:p>
                      <a:pPr algn="l"/>
                      <a:r>
                        <a:rPr lang="en-US" sz="1200" dirty="0">
                          <a:effectLst/>
                        </a:rPr>
                        <a:t>20 GB available space</a:t>
                      </a:r>
                    </a:p>
                  </a:txBody>
                  <a:tcPr marL="38100" marR="38100" marT="38100" marB="38100" anchor="ctr"/>
                </a:tc>
                <a:extLst>
                  <a:ext uri="{0D108BD9-81ED-4DB2-BD59-A6C34878D82A}">
                    <a16:rowId xmlns:a16="http://schemas.microsoft.com/office/drawing/2014/main" val="612147446"/>
                  </a:ext>
                </a:extLst>
              </a:tr>
              <a:tr h="359238">
                <a:tc>
                  <a:txBody>
                    <a:bodyPr/>
                    <a:lstStyle/>
                    <a:p>
                      <a:pPr algn="l"/>
                      <a:r>
                        <a:rPr lang="en-US" sz="1200" dirty="0"/>
                        <a:t>Additional</a:t>
                      </a:r>
                    </a:p>
                  </a:txBody>
                  <a:tcPr anchor="ctr"/>
                </a:tc>
                <a:tc>
                  <a:txBody>
                    <a:bodyPr/>
                    <a:lstStyle/>
                    <a:p>
                      <a:pPr algn="l"/>
                      <a:endParaRPr lang="en-US" sz="1200" dirty="0"/>
                    </a:p>
                  </a:txBody>
                  <a:tcPr anchor="ctr"/>
                </a:tc>
                <a:tc>
                  <a:txBody>
                    <a:bodyPr/>
                    <a:lstStyle/>
                    <a:p>
                      <a:pPr algn="l"/>
                      <a:r>
                        <a:rPr lang="en-US" sz="1200" dirty="0"/>
                        <a:t>Gamepad or Controller</a:t>
                      </a:r>
                    </a:p>
                  </a:txBody>
                  <a:tcPr anchor="ctr"/>
                </a:tc>
                <a:extLst>
                  <a:ext uri="{0D108BD9-81ED-4DB2-BD59-A6C34878D82A}">
                    <a16:rowId xmlns:a16="http://schemas.microsoft.com/office/drawing/2014/main" val="3941747342"/>
                  </a:ext>
                </a:extLst>
              </a:tr>
            </a:tbl>
          </a:graphicData>
        </a:graphic>
      </p:graphicFrame>
      <p:sp>
        <p:nvSpPr>
          <p:cNvPr id="6" name="Title 1">
            <a:extLst>
              <a:ext uri="{FF2B5EF4-FFF2-40B4-BE49-F238E27FC236}">
                <a16:creationId xmlns:a16="http://schemas.microsoft.com/office/drawing/2014/main" id="{F27F759E-29E0-4A71-BEF7-11B340BF0701}"/>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Hardware and software requirements</a:t>
            </a:r>
          </a:p>
        </p:txBody>
      </p:sp>
      <p:graphicFrame>
        <p:nvGraphicFramePr>
          <p:cNvPr id="5" name="Table 4">
            <a:extLst>
              <a:ext uri="{FF2B5EF4-FFF2-40B4-BE49-F238E27FC236}">
                <a16:creationId xmlns:a16="http://schemas.microsoft.com/office/drawing/2014/main" id="{BC98958C-D6F7-4D34-B6E4-A83D4151A3C1}"/>
              </a:ext>
            </a:extLst>
          </p:cNvPr>
          <p:cNvGraphicFramePr>
            <a:graphicFrameLocks/>
          </p:cNvGraphicFramePr>
          <p:nvPr>
            <p:extLst>
              <p:ext uri="{D42A27DB-BD31-4B8C-83A1-F6EECF244321}">
                <p14:modId xmlns:p14="http://schemas.microsoft.com/office/powerpoint/2010/main" val="2042562989"/>
              </p:ext>
            </p:extLst>
          </p:nvPr>
        </p:nvGraphicFramePr>
        <p:xfrm>
          <a:off x="6096001" y="1283368"/>
          <a:ext cx="5655732" cy="4338500"/>
        </p:xfrm>
        <a:graphic>
          <a:graphicData uri="http://schemas.openxmlformats.org/drawingml/2006/table">
            <a:tbl>
              <a:tblPr firstRow="1" bandRow="1">
                <a:tableStyleId>{5C22544A-7EE6-4342-B048-85BDC9FD1C3A}</a:tableStyleId>
              </a:tblPr>
              <a:tblGrid>
                <a:gridCol w="956290">
                  <a:extLst>
                    <a:ext uri="{9D8B030D-6E8A-4147-A177-3AD203B41FA5}">
                      <a16:colId xmlns:a16="http://schemas.microsoft.com/office/drawing/2014/main" val="3819869276"/>
                    </a:ext>
                  </a:extLst>
                </a:gridCol>
                <a:gridCol w="2234449">
                  <a:extLst>
                    <a:ext uri="{9D8B030D-6E8A-4147-A177-3AD203B41FA5}">
                      <a16:colId xmlns:a16="http://schemas.microsoft.com/office/drawing/2014/main" val="3741058426"/>
                    </a:ext>
                  </a:extLst>
                </a:gridCol>
                <a:gridCol w="2464993">
                  <a:extLst>
                    <a:ext uri="{9D8B030D-6E8A-4147-A177-3AD203B41FA5}">
                      <a16:colId xmlns:a16="http://schemas.microsoft.com/office/drawing/2014/main" val="1437243267"/>
                    </a:ext>
                  </a:extLst>
                </a:gridCol>
              </a:tblGrid>
              <a:tr h="399107">
                <a:tc>
                  <a:txBody>
                    <a:bodyPr/>
                    <a:lstStyle/>
                    <a:p>
                      <a:r>
                        <a:rPr lang="en-US" sz="1200" b="1" i="0" kern="1200" dirty="0">
                          <a:solidFill>
                            <a:schemeClr val="lt1"/>
                          </a:solidFill>
                          <a:effectLst/>
                          <a:latin typeface="+mn-lt"/>
                          <a:ea typeface="+mn-ea"/>
                          <a:cs typeface="+mn-cs"/>
                        </a:rPr>
                        <a:t>On macOS</a:t>
                      </a:r>
                      <a:endParaRPr lang="en-US" sz="1200" dirty="0"/>
                    </a:p>
                  </a:txBody>
                  <a:tcPr anchor="ctr"/>
                </a:tc>
                <a:tc>
                  <a:txBody>
                    <a:bodyPr/>
                    <a:lstStyle/>
                    <a:p>
                      <a:r>
                        <a:rPr lang="en-US" sz="1200" dirty="0"/>
                        <a:t>Minimum</a:t>
                      </a:r>
                    </a:p>
                  </a:txBody>
                  <a:tcPr anchor="ctr"/>
                </a:tc>
                <a:tc>
                  <a:txBody>
                    <a:bodyPr/>
                    <a:lstStyle/>
                    <a:p>
                      <a:r>
                        <a:rPr lang="en-US" sz="1200" dirty="0"/>
                        <a:t>Recommended</a:t>
                      </a:r>
                    </a:p>
                  </a:txBody>
                  <a:tcPr anchor="ctr"/>
                </a:tc>
                <a:extLst>
                  <a:ext uri="{0D108BD9-81ED-4DB2-BD59-A6C34878D82A}">
                    <a16:rowId xmlns:a16="http://schemas.microsoft.com/office/drawing/2014/main" val="1407475503"/>
                  </a:ext>
                </a:extLst>
              </a:tr>
              <a:tr h="480466">
                <a:tc>
                  <a:txBody>
                    <a:bodyPr/>
                    <a:lstStyle/>
                    <a:p>
                      <a:r>
                        <a:rPr lang="en-US" sz="1200" dirty="0"/>
                        <a:t>OS</a:t>
                      </a:r>
                    </a:p>
                  </a:txBody>
                  <a:tcPr anchor="ctr"/>
                </a:tc>
                <a:tc>
                  <a:txBody>
                    <a:bodyPr/>
                    <a:lstStyle/>
                    <a:p>
                      <a:r>
                        <a:rPr lang="en-US" sz="1200" b="0" i="0" kern="1200" dirty="0">
                          <a:solidFill>
                            <a:schemeClr val="dk1"/>
                          </a:solidFill>
                          <a:effectLst/>
                          <a:latin typeface="+mn-lt"/>
                          <a:ea typeface="+mn-ea"/>
                          <a:cs typeface="+mn-cs"/>
                        </a:rPr>
                        <a:t>macOS X 10.8.5</a:t>
                      </a:r>
                      <a:endParaRPr lang="en-US" sz="1200" dirty="0"/>
                    </a:p>
                  </a:txBody>
                  <a:tcPr anchor="ctr"/>
                </a:tc>
                <a:tc>
                  <a:txBody>
                    <a:bodyPr/>
                    <a:lstStyle/>
                    <a:p>
                      <a:r>
                        <a:rPr lang="en-US" sz="1200" b="0" i="0" kern="1200" dirty="0">
                          <a:solidFill>
                            <a:schemeClr val="dk1"/>
                          </a:solidFill>
                          <a:effectLst/>
                          <a:latin typeface="+mn-lt"/>
                          <a:ea typeface="+mn-ea"/>
                          <a:cs typeface="+mn-cs"/>
                        </a:rPr>
                        <a:t>macOS X 10.8.5 or Newer</a:t>
                      </a:r>
                      <a:endParaRPr lang="en-US" sz="1200" dirty="0"/>
                    </a:p>
                  </a:txBody>
                  <a:tcPr anchor="ctr"/>
                </a:tc>
                <a:extLst>
                  <a:ext uri="{0D108BD9-81ED-4DB2-BD59-A6C34878D82A}">
                    <a16:rowId xmlns:a16="http://schemas.microsoft.com/office/drawing/2014/main" val="1946356709"/>
                  </a:ext>
                </a:extLst>
              </a:tr>
              <a:tr h="399107">
                <a:tc>
                  <a:txBody>
                    <a:bodyPr/>
                    <a:lstStyle/>
                    <a:p>
                      <a:r>
                        <a:rPr lang="en-US" sz="1200" dirty="0"/>
                        <a:t>Processor</a:t>
                      </a:r>
                    </a:p>
                  </a:txBody>
                  <a:tcPr anchor="ctr"/>
                </a:tc>
                <a:tc>
                  <a:txBody>
                    <a:bodyPr/>
                    <a:lstStyle/>
                    <a:p>
                      <a:r>
                        <a:rPr lang="en-US" sz="1200" dirty="0">
                          <a:effectLst/>
                        </a:rPr>
                        <a:t>Intel Core i5 2.4 GHz</a:t>
                      </a:r>
                    </a:p>
                  </a:txBody>
                  <a:tcPr marL="38100" marR="38100" marT="38100" marB="38100" anchor="ctr"/>
                </a:tc>
                <a:tc>
                  <a:txBody>
                    <a:bodyPr/>
                    <a:lstStyle/>
                    <a:p>
                      <a:r>
                        <a:rPr lang="en-US" sz="1200" dirty="0">
                          <a:effectLst/>
                        </a:rPr>
                        <a:t>Intel Core i7 2.4 GHz+</a:t>
                      </a:r>
                    </a:p>
                  </a:txBody>
                  <a:tcPr marL="38100" marR="38100" marT="38100" marB="38100" anchor="ctr"/>
                </a:tc>
                <a:extLst>
                  <a:ext uri="{0D108BD9-81ED-4DB2-BD59-A6C34878D82A}">
                    <a16:rowId xmlns:a16="http://schemas.microsoft.com/office/drawing/2014/main" val="1399440205"/>
                  </a:ext>
                </a:extLst>
              </a:tr>
              <a:tr h="399107">
                <a:tc>
                  <a:txBody>
                    <a:bodyPr/>
                    <a:lstStyle/>
                    <a:p>
                      <a:r>
                        <a:rPr lang="en-US" sz="1200" dirty="0"/>
                        <a:t>Memory</a:t>
                      </a:r>
                    </a:p>
                  </a:txBody>
                  <a:tcPr anchor="ctr"/>
                </a:tc>
                <a:tc>
                  <a:txBody>
                    <a:bodyPr/>
                    <a:lstStyle/>
                    <a:p>
                      <a:r>
                        <a:rPr lang="en-US" sz="1200" dirty="0">
                          <a:effectLst/>
                        </a:rPr>
                        <a:t>8 GB RAM</a:t>
                      </a:r>
                    </a:p>
                  </a:txBody>
                  <a:tcPr marL="38100" marR="38100" marT="38100" marB="38100" anchor="ctr"/>
                </a:tc>
                <a:tc>
                  <a:txBody>
                    <a:bodyPr/>
                    <a:lstStyle/>
                    <a:p>
                      <a:r>
                        <a:rPr lang="en-US" sz="1200" dirty="0">
                          <a:effectLst/>
                        </a:rPr>
                        <a:t>8 GB RAM</a:t>
                      </a:r>
                    </a:p>
                  </a:txBody>
                  <a:tcPr marL="38100" marR="38100" marT="38100" marB="38100" anchor="ctr"/>
                </a:tc>
                <a:extLst>
                  <a:ext uri="{0D108BD9-81ED-4DB2-BD59-A6C34878D82A}">
                    <a16:rowId xmlns:a16="http://schemas.microsoft.com/office/drawing/2014/main" val="3949575970"/>
                  </a:ext>
                </a:extLst>
              </a:tr>
              <a:tr h="1463392">
                <a:tc>
                  <a:txBody>
                    <a:bodyPr/>
                    <a:lstStyle/>
                    <a:p>
                      <a:r>
                        <a:rPr lang="en-US" sz="1200" dirty="0"/>
                        <a:t>Graphics</a:t>
                      </a:r>
                    </a:p>
                  </a:txBody>
                  <a:tcPr anchor="ctr"/>
                </a:tc>
                <a:tc>
                  <a:txBody>
                    <a:bodyPr/>
                    <a:lstStyle/>
                    <a:p>
                      <a:r>
                        <a:rPr lang="en-US" sz="1200" b="0" i="0" kern="1200" dirty="0">
                          <a:solidFill>
                            <a:schemeClr val="dk1"/>
                          </a:solidFill>
                          <a:effectLst/>
                          <a:latin typeface="+mn-lt"/>
                          <a:ea typeface="+mn-ea"/>
                          <a:cs typeface="+mn-cs"/>
                        </a:rPr>
                        <a:t>OpenGL 4.1 - ATI Radeon HD 5670, NVIDIA GeForce GT 640M,bIntel HD Graphics 4000, </a:t>
                      </a:r>
                    </a:p>
                    <a:p>
                      <a:r>
                        <a:rPr lang="en-US" sz="1200" b="0" i="0" kern="1200" dirty="0">
                          <a:solidFill>
                            <a:schemeClr val="dk1"/>
                          </a:solidFill>
                          <a:effectLst/>
                          <a:latin typeface="+mn-lt"/>
                          <a:ea typeface="+mn-ea"/>
                          <a:cs typeface="+mn-cs"/>
                        </a:rPr>
                        <a:t>or Iris Pro Graphics</a:t>
                      </a:r>
                      <a:endParaRPr lang="en-US" sz="1200" dirty="0"/>
                    </a:p>
                  </a:txBody>
                  <a:tcPr anchor="ctr"/>
                </a:tc>
                <a:tc>
                  <a:txBody>
                    <a:bodyPr/>
                    <a:lstStyle/>
                    <a:p>
                      <a:r>
                        <a:rPr lang="en-US" sz="1200" b="0" i="0" kern="1200" dirty="0">
                          <a:solidFill>
                            <a:schemeClr val="dk1"/>
                          </a:solidFill>
                          <a:effectLst/>
                          <a:latin typeface="+mn-lt"/>
                          <a:ea typeface="+mn-ea"/>
                          <a:cs typeface="+mn-cs"/>
                        </a:rPr>
                        <a:t>OpenGL 4.1 - ATI Radeon HD 5670,</a:t>
                      </a:r>
                      <a:br>
                        <a:rPr lang="en-US" sz="1200" dirty="0"/>
                      </a:br>
                      <a:r>
                        <a:rPr lang="en-US" sz="1200" b="0" i="0" kern="1200" dirty="0">
                          <a:solidFill>
                            <a:schemeClr val="dk1"/>
                          </a:solidFill>
                          <a:effectLst/>
                          <a:latin typeface="+mn-lt"/>
                          <a:ea typeface="+mn-ea"/>
                          <a:cs typeface="+mn-cs"/>
                        </a:rPr>
                        <a:t>NVIDIA GeForce GT 640M,</a:t>
                      </a:r>
                      <a:br>
                        <a:rPr lang="en-US" sz="1200" dirty="0"/>
                      </a:br>
                      <a:r>
                        <a:rPr lang="en-US" sz="1200" b="0" i="0" kern="1200" dirty="0">
                          <a:solidFill>
                            <a:schemeClr val="dk1"/>
                          </a:solidFill>
                          <a:effectLst/>
                          <a:latin typeface="+mn-lt"/>
                          <a:ea typeface="+mn-ea"/>
                          <a:cs typeface="+mn-cs"/>
                        </a:rPr>
                        <a:t>Intel HD Graphics 4000, or</a:t>
                      </a:r>
                      <a:br>
                        <a:rPr lang="en-US" sz="1200" dirty="0"/>
                      </a:br>
                      <a:r>
                        <a:rPr lang="en-US" sz="1200" b="0" i="0" kern="1200" dirty="0">
                          <a:solidFill>
                            <a:schemeClr val="dk1"/>
                          </a:solidFill>
                          <a:effectLst/>
                          <a:latin typeface="+mn-lt"/>
                          <a:ea typeface="+mn-ea"/>
                          <a:cs typeface="+mn-cs"/>
                        </a:rPr>
                        <a:t>Iris Pro Graphics</a:t>
                      </a:r>
                      <a:endParaRPr lang="en-US" sz="1200" dirty="0"/>
                    </a:p>
                  </a:txBody>
                  <a:tcPr anchor="ctr"/>
                </a:tc>
                <a:extLst>
                  <a:ext uri="{0D108BD9-81ED-4DB2-BD59-A6C34878D82A}">
                    <a16:rowId xmlns:a16="http://schemas.microsoft.com/office/drawing/2014/main" val="2121892812"/>
                  </a:ext>
                </a:extLst>
              </a:tr>
              <a:tr h="399107">
                <a:tc>
                  <a:txBody>
                    <a:bodyPr/>
                    <a:lstStyle/>
                    <a:p>
                      <a:r>
                        <a:rPr lang="en-US" sz="1200" dirty="0"/>
                        <a:t>Network</a:t>
                      </a:r>
                    </a:p>
                  </a:txBody>
                  <a:tcPr anchor="ctr"/>
                </a:tc>
                <a:tc>
                  <a:txBody>
                    <a:bodyPr/>
                    <a:lstStyle/>
                    <a:p>
                      <a:r>
                        <a:rPr lang="en-US" sz="1200" b="0" i="0" kern="1200" dirty="0">
                          <a:solidFill>
                            <a:schemeClr val="dk1"/>
                          </a:solidFill>
                          <a:effectLst/>
                          <a:latin typeface="+mn-lt"/>
                          <a:ea typeface="+mn-ea"/>
                          <a:cs typeface="+mn-cs"/>
                        </a:rPr>
                        <a:t>Broadband Internet connection</a:t>
                      </a:r>
                      <a:endParaRPr lang="en-US" sz="1200" dirty="0"/>
                    </a:p>
                  </a:txBody>
                  <a:tcPr anchor="ctr"/>
                </a:tc>
                <a:tc>
                  <a:txBody>
                    <a:bodyPr/>
                    <a:lstStyle/>
                    <a:p>
                      <a:r>
                        <a:rPr lang="en-US" sz="1200" b="0" i="0" kern="1200" dirty="0">
                          <a:solidFill>
                            <a:schemeClr val="dk1"/>
                          </a:solidFill>
                          <a:effectLst/>
                          <a:latin typeface="+mn-lt"/>
                          <a:ea typeface="+mn-ea"/>
                          <a:cs typeface="+mn-cs"/>
                        </a:rPr>
                        <a:t>Broadband Internet connection</a:t>
                      </a:r>
                      <a:endParaRPr lang="en-US" sz="1200" dirty="0"/>
                    </a:p>
                  </a:txBody>
                  <a:tcPr anchor="ctr"/>
                </a:tc>
                <a:extLst>
                  <a:ext uri="{0D108BD9-81ED-4DB2-BD59-A6C34878D82A}">
                    <a16:rowId xmlns:a16="http://schemas.microsoft.com/office/drawing/2014/main" val="1671495970"/>
                  </a:ext>
                </a:extLst>
              </a:tr>
              <a:tr h="399107">
                <a:tc>
                  <a:txBody>
                    <a:bodyPr/>
                    <a:lstStyle/>
                    <a:p>
                      <a:r>
                        <a:rPr lang="en-US" sz="1200" dirty="0"/>
                        <a:t>Storage</a:t>
                      </a:r>
                    </a:p>
                  </a:txBody>
                  <a:tcPr anchor="ctr"/>
                </a:tc>
                <a:tc>
                  <a:txBody>
                    <a:bodyPr/>
                    <a:lstStyle/>
                    <a:p>
                      <a:r>
                        <a:rPr lang="en-US" sz="1200" dirty="0">
                          <a:effectLst/>
                        </a:rPr>
                        <a:t>5 GB available space</a:t>
                      </a:r>
                    </a:p>
                  </a:txBody>
                  <a:tcPr marL="38100" marR="38100" marT="38100" marB="38100" anchor="ctr"/>
                </a:tc>
                <a:tc>
                  <a:txBody>
                    <a:bodyPr/>
                    <a:lstStyle/>
                    <a:p>
                      <a:r>
                        <a:rPr lang="en-US" sz="1200" dirty="0">
                          <a:effectLst/>
                        </a:rPr>
                        <a:t>5 GB available space</a:t>
                      </a:r>
                    </a:p>
                  </a:txBody>
                  <a:tcPr marL="38100" marR="38100" marT="38100" marB="38100" anchor="ctr"/>
                </a:tc>
                <a:extLst>
                  <a:ext uri="{0D108BD9-81ED-4DB2-BD59-A6C34878D82A}">
                    <a16:rowId xmlns:a16="http://schemas.microsoft.com/office/drawing/2014/main" val="612147446"/>
                  </a:ext>
                </a:extLst>
              </a:tr>
              <a:tr h="399107">
                <a:tc>
                  <a:txBody>
                    <a:bodyPr/>
                    <a:lstStyle/>
                    <a:p>
                      <a:r>
                        <a:rPr lang="en-US" sz="1200" dirty="0"/>
                        <a:t>Additional</a:t>
                      </a:r>
                    </a:p>
                  </a:txBody>
                  <a:tcPr anchor="ctr"/>
                </a:tc>
                <a:tc>
                  <a:txBody>
                    <a:bodyPr/>
                    <a:lstStyle/>
                    <a:p>
                      <a:endParaRPr lang="en-US" sz="1200" dirty="0"/>
                    </a:p>
                  </a:txBody>
                  <a:tcPr anchor="ctr"/>
                </a:tc>
                <a:tc>
                  <a:txBody>
                    <a:bodyPr/>
                    <a:lstStyle/>
                    <a:p>
                      <a:r>
                        <a:rPr lang="en-US" sz="1200" dirty="0"/>
                        <a:t>Gamepad or Controller</a:t>
                      </a:r>
                    </a:p>
                  </a:txBody>
                  <a:tcPr anchor="ctr"/>
                </a:tc>
                <a:extLst>
                  <a:ext uri="{0D108BD9-81ED-4DB2-BD59-A6C34878D82A}">
                    <a16:rowId xmlns:a16="http://schemas.microsoft.com/office/drawing/2014/main" val="3941747342"/>
                  </a:ext>
                </a:extLst>
              </a:tr>
            </a:tbl>
          </a:graphicData>
        </a:graphic>
      </p:graphicFrame>
    </p:spTree>
    <p:extLst>
      <p:ext uri="{BB962C8B-B14F-4D97-AF65-F5344CB8AC3E}">
        <p14:creationId xmlns:p14="http://schemas.microsoft.com/office/powerpoint/2010/main" val="112666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529F2-BAC6-499C-AC01-8D5C11A27D1B}"/>
              </a:ext>
            </a:extLst>
          </p:cNvPr>
          <p:cNvSpPr>
            <a:spLocks noGrp="1"/>
          </p:cNvSpPr>
          <p:nvPr>
            <p:ph idx="1"/>
          </p:nvPr>
        </p:nvSpPr>
        <p:spPr>
          <a:xfrm>
            <a:off x="1141412" y="1283368"/>
            <a:ext cx="9560455" cy="4507833"/>
          </a:xfrm>
        </p:spPr>
        <p:txBody>
          <a:bodyPr>
            <a:normAutofit fontScale="85000" lnSpcReduction="20000"/>
          </a:bodyPr>
          <a:lstStyle/>
          <a:p>
            <a:pPr marL="971550" lvl="1" indent="-514350">
              <a:buFont typeface="+mj-lt"/>
              <a:buAutoNum type="romanUcPeriod"/>
            </a:pPr>
            <a:r>
              <a:rPr lang="en-US" dirty="0"/>
              <a:t>Introduction</a:t>
            </a:r>
          </a:p>
          <a:p>
            <a:pPr marL="971550" lvl="1" indent="-514350">
              <a:buFont typeface="+mj-lt"/>
              <a:buAutoNum type="romanUcPeriod"/>
            </a:pPr>
            <a:r>
              <a:rPr lang="en-US" dirty="0"/>
              <a:t>Vision</a:t>
            </a:r>
          </a:p>
          <a:p>
            <a:pPr marL="971550" lvl="1" indent="-514350">
              <a:buFont typeface="+mj-lt"/>
              <a:buAutoNum type="romanUcPeriod"/>
            </a:pPr>
            <a:r>
              <a:rPr lang="en-US" dirty="0"/>
              <a:t>Timeline</a:t>
            </a:r>
          </a:p>
          <a:p>
            <a:pPr marL="971550" lvl="1" indent="-514350">
              <a:buFont typeface="+mj-lt"/>
              <a:buAutoNum type="romanUcPeriod"/>
            </a:pPr>
            <a:r>
              <a:rPr lang="en-US" dirty="0"/>
              <a:t>Scope</a:t>
            </a:r>
          </a:p>
          <a:p>
            <a:pPr marL="971550" lvl="1" indent="-514350">
              <a:buFont typeface="+mj-lt"/>
              <a:buAutoNum type="romanUcPeriod"/>
            </a:pPr>
            <a:r>
              <a:rPr lang="en-US" dirty="0"/>
              <a:t>Business Value</a:t>
            </a:r>
          </a:p>
          <a:p>
            <a:pPr marL="971550" lvl="1" indent="-514350">
              <a:buFont typeface="+mj-lt"/>
              <a:buAutoNum type="romanUcPeriod"/>
            </a:pPr>
            <a:r>
              <a:rPr lang="en-US" dirty="0"/>
              <a:t>Feasibility Studies</a:t>
            </a:r>
          </a:p>
          <a:p>
            <a:pPr marL="971550" lvl="1" indent="-514350">
              <a:buFont typeface="+mj-lt"/>
              <a:buAutoNum type="romanUcPeriod"/>
            </a:pPr>
            <a:r>
              <a:rPr lang="en-US" dirty="0"/>
              <a:t>Software Development Methodology</a:t>
            </a:r>
          </a:p>
          <a:p>
            <a:pPr marL="971550" lvl="1" indent="-514350">
              <a:buFont typeface="+mj-lt"/>
              <a:buAutoNum type="romanUcPeriod"/>
            </a:pPr>
            <a:r>
              <a:rPr lang="en-US" dirty="0"/>
              <a:t>Proposed System Functionalities</a:t>
            </a:r>
          </a:p>
          <a:p>
            <a:pPr marL="971550" lvl="1" indent="-514350">
              <a:buFont typeface="+mj-lt"/>
              <a:buAutoNum type="romanUcPeriod"/>
            </a:pPr>
            <a:r>
              <a:rPr lang="en-US" dirty="0"/>
              <a:t>Use Cases, Goals &amp; Risks</a:t>
            </a:r>
          </a:p>
          <a:p>
            <a:pPr marL="971550" lvl="1" indent="-514350">
              <a:buFont typeface="+mj-lt"/>
              <a:buAutoNum type="romanUcPeriod"/>
            </a:pPr>
            <a:r>
              <a:rPr lang="en-US" dirty="0"/>
              <a:t>Updated Diagram</a:t>
            </a:r>
          </a:p>
          <a:p>
            <a:pPr marL="971550" lvl="1" indent="-514350">
              <a:buFont typeface="+mj-lt"/>
              <a:buAutoNum type="romanUcPeriod"/>
            </a:pPr>
            <a:r>
              <a:rPr lang="en-US" dirty="0"/>
              <a:t>Data Model</a:t>
            </a:r>
          </a:p>
          <a:p>
            <a:pPr marL="971550" lvl="1" indent="-514350">
              <a:buFont typeface="+mj-lt"/>
              <a:buAutoNum type="romanUcPeriod"/>
            </a:pPr>
            <a:r>
              <a:rPr lang="en-US" dirty="0"/>
              <a:t>Contracts</a:t>
            </a:r>
          </a:p>
          <a:p>
            <a:pPr marL="971550" lvl="1" indent="-514350">
              <a:buFont typeface="+mj-lt"/>
              <a:buAutoNum type="romanUcPeriod"/>
            </a:pPr>
            <a:r>
              <a:rPr lang="en-US" dirty="0"/>
              <a:t>Hardware and Software Requirements</a:t>
            </a:r>
          </a:p>
          <a:p>
            <a:endParaRPr lang="en-US" dirty="0"/>
          </a:p>
          <a:p>
            <a:endParaRPr lang="en-US" dirty="0"/>
          </a:p>
        </p:txBody>
      </p:sp>
      <p:sp>
        <p:nvSpPr>
          <p:cNvPr id="4" name="Title 1">
            <a:extLst>
              <a:ext uri="{FF2B5EF4-FFF2-40B4-BE49-F238E27FC236}">
                <a16:creationId xmlns:a16="http://schemas.microsoft.com/office/drawing/2014/main" id="{1D25AA56-3A61-48FE-A724-18B55296048C}"/>
              </a:ext>
            </a:extLst>
          </p:cNvPr>
          <p:cNvSpPr>
            <a:spLocks noGrp="1"/>
          </p:cNvSpPr>
          <p:nvPr>
            <p:ph type="title"/>
          </p:nvPr>
        </p:nvSpPr>
        <p:spPr>
          <a:xfrm>
            <a:off x="0" y="0"/>
            <a:ext cx="12192000" cy="1283368"/>
          </a:xfrm>
        </p:spPr>
        <p:txBody>
          <a:bodyPr/>
          <a:lstStyle/>
          <a:p>
            <a:pPr algn="ctr"/>
            <a:r>
              <a:rPr lang="en-US" b="1" dirty="0">
                <a:solidFill>
                  <a:schemeClr val="accent5">
                    <a:lumMod val="50000"/>
                  </a:schemeClr>
                </a:solidFill>
              </a:rPr>
              <a:t>Table of Contents</a:t>
            </a:r>
          </a:p>
        </p:txBody>
      </p:sp>
    </p:spTree>
    <p:extLst>
      <p:ext uri="{BB962C8B-B14F-4D97-AF65-F5344CB8AC3E}">
        <p14:creationId xmlns:p14="http://schemas.microsoft.com/office/powerpoint/2010/main" val="1168092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7" name="Group 6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23" name="Rectangle 122">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5"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28"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2"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7"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9"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itle 4">
            <a:extLst>
              <a:ext uri="{FF2B5EF4-FFF2-40B4-BE49-F238E27FC236}">
                <a16:creationId xmlns:a16="http://schemas.microsoft.com/office/drawing/2014/main" id="{B8A294A4-266C-4C01-BA51-EFCF96EA6947}"/>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b="1" dirty="0">
                <a:solidFill>
                  <a:srgbClr val="FFFFFF"/>
                </a:solidFill>
              </a:rPr>
              <a:t>Discount adapter pattern</a:t>
            </a:r>
          </a:p>
        </p:txBody>
      </p:sp>
      <p:sp useBgFill="1">
        <p:nvSpPr>
          <p:cNvPr id="183"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E0BDCF7A-BFE9-4A5A-878D-BB5C391B2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887" y="1046163"/>
            <a:ext cx="4867275" cy="4200525"/>
          </a:xfrm>
          <a:prstGeom prst="rect">
            <a:avLst/>
          </a:prstGeom>
        </p:spPr>
      </p:pic>
    </p:spTree>
    <p:extLst>
      <p:ext uri="{BB962C8B-B14F-4D97-AF65-F5344CB8AC3E}">
        <p14:creationId xmlns:p14="http://schemas.microsoft.com/office/powerpoint/2010/main" val="3244650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38387-6F5E-484A-8EF1-FFF20DE509C1}"/>
              </a:ext>
            </a:extLst>
          </p:cNvPr>
          <p:cNvSpPr>
            <a:spLocks noGrp="1"/>
          </p:cNvSpPr>
          <p:nvPr>
            <p:ph idx="1"/>
          </p:nvPr>
        </p:nvSpPr>
        <p:spPr>
          <a:xfrm>
            <a:off x="1141412" y="1283368"/>
            <a:ext cx="9905999" cy="4507833"/>
          </a:xfrm>
        </p:spPr>
        <p:txBody>
          <a:bodyPr>
            <a:normAutofit lnSpcReduction="10000"/>
          </a:bodyPr>
          <a:lstStyle/>
          <a:p>
            <a:r>
              <a:rPr lang="en-US" dirty="0"/>
              <a:t>After receiving feedback from users, we conducted a few more meetings, we decided to specify upon the capabilities of the gaming engine. It includes more details about platforms.</a:t>
            </a:r>
          </a:p>
          <a:p>
            <a:r>
              <a:rPr lang="en-US" dirty="0"/>
              <a:t>The Gaming Engine Software Design project is a project to develop an online gaming software application in which one or more players can play a game together or by themselves. </a:t>
            </a:r>
          </a:p>
          <a:p>
            <a:r>
              <a:rPr lang="en-US" dirty="0"/>
              <a:t>The purpose of this document is to begin coding the front and back ends of the gaming engine, set ideas for beta testing timelines, and refine the software design. It focuses on the capabilities needed by the stakeholders and the targeted users.</a:t>
            </a:r>
          </a:p>
          <a:p>
            <a:endParaRPr lang="en-US" dirty="0"/>
          </a:p>
          <a:p>
            <a:endParaRPr lang="en-US" dirty="0"/>
          </a:p>
        </p:txBody>
      </p:sp>
      <p:sp>
        <p:nvSpPr>
          <p:cNvPr id="4" name="Title 1">
            <a:extLst>
              <a:ext uri="{FF2B5EF4-FFF2-40B4-BE49-F238E27FC236}">
                <a16:creationId xmlns:a16="http://schemas.microsoft.com/office/drawing/2014/main" id="{9F7EF8C3-C8E9-4D9E-9EF3-8FF79F4C9F63}"/>
              </a:ext>
            </a:extLst>
          </p:cNvPr>
          <p:cNvSpPr>
            <a:spLocks noGrp="1"/>
          </p:cNvSpPr>
          <p:nvPr>
            <p:ph type="title"/>
          </p:nvPr>
        </p:nvSpPr>
        <p:spPr>
          <a:xfrm>
            <a:off x="0" y="0"/>
            <a:ext cx="12192000" cy="1283368"/>
          </a:xfrm>
        </p:spPr>
        <p:txBody>
          <a:bodyPr/>
          <a:lstStyle/>
          <a:p>
            <a:pPr algn="ctr"/>
            <a:r>
              <a:rPr lang="en-US" b="1" dirty="0">
                <a:solidFill>
                  <a:schemeClr val="accent5">
                    <a:lumMod val="50000"/>
                  </a:schemeClr>
                </a:solidFill>
              </a:rPr>
              <a:t>Introduction</a:t>
            </a:r>
          </a:p>
        </p:txBody>
      </p:sp>
    </p:spTree>
    <p:extLst>
      <p:ext uri="{BB962C8B-B14F-4D97-AF65-F5344CB8AC3E}">
        <p14:creationId xmlns:p14="http://schemas.microsoft.com/office/powerpoint/2010/main" val="200332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19D1-E43F-4C77-8B40-138015E1FD8D}"/>
              </a:ext>
            </a:extLst>
          </p:cNvPr>
          <p:cNvSpPr>
            <a:spLocks noGrp="1"/>
          </p:cNvSpPr>
          <p:nvPr>
            <p:ph type="title"/>
          </p:nvPr>
        </p:nvSpPr>
        <p:spPr>
          <a:xfrm>
            <a:off x="0" y="0"/>
            <a:ext cx="12192000" cy="1283368"/>
          </a:xfrm>
        </p:spPr>
        <p:txBody>
          <a:bodyPr/>
          <a:lstStyle/>
          <a:p>
            <a:pPr algn="ctr"/>
            <a:r>
              <a:rPr lang="en-US" b="1" dirty="0">
                <a:solidFill>
                  <a:schemeClr val="accent5">
                    <a:lumMod val="50000"/>
                  </a:schemeClr>
                </a:solidFill>
              </a:rPr>
              <a:t>Vision</a:t>
            </a:r>
          </a:p>
        </p:txBody>
      </p:sp>
      <p:sp>
        <p:nvSpPr>
          <p:cNvPr id="3" name="Content Placeholder 2">
            <a:extLst>
              <a:ext uri="{FF2B5EF4-FFF2-40B4-BE49-F238E27FC236}">
                <a16:creationId xmlns:a16="http://schemas.microsoft.com/office/drawing/2014/main" id="{6B3308B7-4B4C-4FE9-8EE9-0BEC67496B74}"/>
              </a:ext>
            </a:extLst>
          </p:cNvPr>
          <p:cNvSpPr>
            <a:spLocks noGrp="1"/>
          </p:cNvSpPr>
          <p:nvPr>
            <p:ph idx="1"/>
          </p:nvPr>
        </p:nvSpPr>
        <p:spPr>
          <a:xfrm>
            <a:off x="770022" y="1283368"/>
            <a:ext cx="10940716" cy="4949792"/>
          </a:xfrm>
        </p:spPr>
        <p:txBody>
          <a:bodyPr>
            <a:normAutofit/>
          </a:bodyPr>
          <a:lstStyle/>
          <a:p>
            <a:pPr marL="0" indent="0">
              <a:buNone/>
            </a:pPr>
            <a:endParaRPr lang="en-US" dirty="0"/>
          </a:p>
          <a:p>
            <a:r>
              <a:rPr lang="en-US" dirty="0"/>
              <a:t>Our vision is to transform the way people play games. The experience will include online and offline gaming capabilities that can be utilized with other players virtually anywhere on any platform. As games progress when they are created, the engine will be able to connect players from all consoles such as Play Station's, Xbox’s, PC’s and VR thus allowing a huge catalog of games.</a:t>
            </a:r>
          </a:p>
          <a:p>
            <a:endParaRPr lang="en-US" dirty="0"/>
          </a:p>
        </p:txBody>
      </p:sp>
    </p:spTree>
    <p:extLst>
      <p:ext uri="{BB962C8B-B14F-4D97-AF65-F5344CB8AC3E}">
        <p14:creationId xmlns:p14="http://schemas.microsoft.com/office/powerpoint/2010/main" val="254667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35E41-DE00-43E0-BBC7-4A78FBAA73A1}"/>
              </a:ext>
            </a:extLst>
          </p:cNvPr>
          <p:cNvSpPr>
            <a:spLocks noGrp="1"/>
          </p:cNvSpPr>
          <p:nvPr>
            <p:ph idx="1"/>
          </p:nvPr>
        </p:nvSpPr>
        <p:spPr>
          <a:xfrm>
            <a:off x="1141412" y="1283368"/>
            <a:ext cx="9905999" cy="4507833"/>
          </a:xfrm>
        </p:spPr>
        <p:txBody>
          <a:bodyPr>
            <a:normAutofit/>
          </a:bodyPr>
          <a:lstStyle/>
          <a:p>
            <a:r>
              <a:rPr lang="en-US" dirty="0"/>
              <a:t>July 20</a:t>
            </a:r>
            <a:r>
              <a:rPr lang="en-US" baseline="30000" dirty="0"/>
              <a:t>th</a:t>
            </a:r>
            <a:r>
              <a:rPr lang="en-US" dirty="0"/>
              <a:t> – Upon user feedback, we narrowed down the needs of the community to better the operation of the gaming engine.</a:t>
            </a:r>
          </a:p>
          <a:p>
            <a:r>
              <a:rPr lang="en-US" dirty="0"/>
              <a:t>July 21</a:t>
            </a:r>
            <a:r>
              <a:rPr lang="en-US" baseline="30000" dirty="0"/>
              <a:t>st</a:t>
            </a:r>
            <a:r>
              <a:rPr lang="en-US" dirty="0"/>
              <a:t> – Began coding for the front end and back end utilizing 2 separate teams.</a:t>
            </a:r>
          </a:p>
          <a:p>
            <a:r>
              <a:rPr lang="en-US" dirty="0"/>
              <a:t>July 22</a:t>
            </a:r>
            <a:r>
              <a:rPr lang="en-US" baseline="30000" dirty="0"/>
              <a:t>nd</a:t>
            </a:r>
            <a:r>
              <a:rPr lang="en-US" dirty="0"/>
              <a:t> – Begin brainstorming and coding for the front end.</a:t>
            </a:r>
          </a:p>
          <a:p>
            <a:r>
              <a:rPr lang="en-US" dirty="0"/>
              <a:t>July 23</a:t>
            </a:r>
            <a:r>
              <a:rPr lang="en-US" baseline="30000" dirty="0"/>
              <a:t>rd</a:t>
            </a:r>
            <a:r>
              <a:rPr lang="en-US" dirty="0"/>
              <a:t> –  Begin brainstorming and coding for the back end.</a:t>
            </a:r>
          </a:p>
          <a:p>
            <a:r>
              <a:rPr lang="en-US" dirty="0"/>
              <a:t>July 24</a:t>
            </a:r>
            <a:r>
              <a:rPr lang="en-US" baseline="30000" dirty="0"/>
              <a:t>th</a:t>
            </a:r>
            <a:r>
              <a:rPr lang="en-US" dirty="0"/>
              <a:t> –  Test functionality of the front and back ends.</a:t>
            </a:r>
          </a:p>
          <a:p>
            <a:r>
              <a:rPr lang="en-US" dirty="0"/>
              <a:t>July 25</a:t>
            </a:r>
            <a:r>
              <a:rPr lang="en-US" baseline="30000" dirty="0"/>
              <a:t>th</a:t>
            </a:r>
            <a:r>
              <a:rPr lang="en-US" dirty="0"/>
              <a:t> – Debug any issues and move forward with GUI</a:t>
            </a:r>
          </a:p>
          <a:p>
            <a:endParaRPr lang="en-US" dirty="0"/>
          </a:p>
        </p:txBody>
      </p:sp>
      <p:sp>
        <p:nvSpPr>
          <p:cNvPr id="8" name="Title 1">
            <a:extLst>
              <a:ext uri="{FF2B5EF4-FFF2-40B4-BE49-F238E27FC236}">
                <a16:creationId xmlns:a16="http://schemas.microsoft.com/office/drawing/2014/main" id="{4617E254-591F-4E43-B7FB-7B77219BED57}"/>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Timeline</a:t>
            </a:r>
          </a:p>
        </p:txBody>
      </p:sp>
    </p:spTree>
    <p:extLst>
      <p:ext uri="{BB962C8B-B14F-4D97-AF65-F5344CB8AC3E}">
        <p14:creationId xmlns:p14="http://schemas.microsoft.com/office/powerpoint/2010/main" val="344770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1060A-C06D-446D-BE7E-4CBDED3753C6}"/>
              </a:ext>
            </a:extLst>
          </p:cNvPr>
          <p:cNvSpPr>
            <a:spLocks noGrp="1"/>
          </p:cNvSpPr>
          <p:nvPr>
            <p:ph idx="1"/>
          </p:nvPr>
        </p:nvSpPr>
        <p:spPr>
          <a:xfrm>
            <a:off x="6096000" y="1913466"/>
            <a:ext cx="4951411" cy="2201333"/>
          </a:xfrm>
        </p:spPr>
        <p:txBody>
          <a:bodyPr>
            <a:normAutofit/>
          </a:bodyPr>
          <a:lstStyle/>
          <a:p>
            <a:r>
              <a:rPr lang="en-US" dirty="0"/>
              <a:t>The scope of the project allows the players to search, buy and play variety of games by oneself, or with a group of users, all in one service.</a:t>
            </a:r>
          </a:p>
        </p:txBody>
      </p:sp>
      <p:sp>
        <p:nvSpPr>
          <p:cNvPr id="4" name="Title 1">
            <a:extLst>
              <a:ext uri="{FF2B5EF4-FFF2-40B4-BE49-F238E27FC236}">
                <a16:creationId xmlns:a16="http://schemas.microsoft.com/office/drawing/2014/main" id="{A3ED5D24-4F89-41F8-9044-D0CC7E0B77D5}"/>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Scope</a:t>
            </a:r>
          </a:p>
        </p:txBody>
      </p:sp>
      <p:pic>
        <p:nvPicPr>
          <p:cNvPr id="2" name="Picture 1">
            <a:extLst>
              <a:ext uri="{FF2B5EF4-FFF2-40B4-BE49-F238E27FC236}">
                <a16:creationId xmlns:a16="http://schemas.microsoft.com/office/drawing/2014/main" id="{144194F8-4C6A-418E-8689-2A0728C229CE}"/>
              </a:ext>
            </a:extLst>
          </p:cNvPr>
          <p:cNvPicPr>
            <a:picLocks noChangeAspect="1"/>
          </p:cNvPicPr>
          <p:nvPr/>
        </p:nvPicPr>
        <p:blipFill>
          <a:blip r:embed="rId2"/>
          <a:stretch>
            <a:fillRect/>
          </a:stretch>
        </p:blipFill>
        <p:spPr>
          <a:xfrm>
            <a:off x="1890530" y="1283368"/>
            <a:ext cx="3189469" cy="3232377"/>
          </a:xfrm>
          <a:prstGeom prst="rect">
            <a:avLst/>
          </a:prstGeom>
        </p:spPr>
      </p:pic>
    </p:spTree>
    <p:extLst>
      <p:ext uri="{BB962C8B-B14F-4D97-AF65-F5344CB8AC3E}">
        <p14:creationId xmlns:p14="http://schemas.microsoft.com/office/powerpoint/2010/main" val="58099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C3389-CE65-4C2B-B19C-F3BEA6480211}"/>
              </a:ext>
            </a:extLst>
          </p:cNvPr>
          <p:cNvSpPr>
            <a:spLocks noGrp="1"/>
          </p:cNvSpPr>
          <p:nvPr>
            <p:ph idx="1"/>
          </p:nvPr>
        </p:nvSpPr>
        <p:spPr/>
        <p:txBody>
          <a:bodyPr/>
          <a:lstStyle/>
          <a:p>
            <a:r>
              <a:rPr lang="en-US" dirty="0"/>
              <a:t>The business value of the project is to minimize the time needed to design, develop the application.</a:t>
            </a:r>
          </a:p>
          <a:p>
            <a:r>
              <a:rPr lang="en-US" dirty="0"/>
              <a:t>Rent/Buy servers to run the online portion of gaming.</a:t>
            </a:r>
          </a:p>
        </p:txBody>
      </p:sp>
      <p:sp>
        <p:nvSpPr>
          <p:cNvPr id="7" name="Title 1">
            <a:extLst>
              <a:ext uri="{FF2B5EF4-FFF2-40B4-BE49-F238E27FC236}">
                <a16:creationId xmlns:a16="http://schemas.microsoft.com/office/drawing/2014/main" id="{0795F927-968A-4B28-9DDD-E6BA8C9D37C5}"/>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Business value</a:t>
            </a:r>
          </a:p>
        </p:txBody>
      </p:sp>
    </p:spTree>
    <p:extLst>
      <p:ext uri="{BB962C8B-B14F-4D97-AF65-F5344CB8AC3E}">
        <p14:creationId xmlns:p14="http://schemas.microsoft.com/office/powerpoint/2010/main" val="348810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5D280-59C7-44DE-9371-6452D8E91532}"/>
              </a:ext>
            </a:extLst>
          </p:cNvPr>
          <p:cNvSpPr>
            <a:spLocks noGrp="1"/>
          </p:cNvSpPr>
          <p:nvPr>
            <p:ph idx="1"/>
          </p:nvPr>
        </p:nvSpPr>
        <p:spPr>
          <a:xfrm>
            <a:off x="965200" y="1283369"/>
            <a:ext cx="5723468" cy="4389298"/>
          </a:xfrm>
        </p:spPr>
        <p:txBody>
          <a:bodyPr>
            <a:normAutofit fontScale="85000" lnSpcReduction="10000"/>
          </a:bodyPr>
          <a:lstStyle/>
          <a:p>
            <a:r>
              <a:rPr lang="en-US" dirty="0"/>
              <a:t>Areas to be analyzed for feasibility studies include:</a:t>
            </a:r>
          </a:p>
          <a:p>
            <a:pPr lvl="1"/>
            <a:r>
              <a:rPr lang="en-US" dirty="0"/>
              <a:t>Requirements</a:t>
            </a:r>
          </a:p>
          <a:p>
            <a:pPr lvl="1"/>
            <a:r>
              <a:rPr lang="en-US" dirty="0"/>
              <a:t>Pricing</a:t>
            </a:r>
          </a:p>
          <a:p>
            <a:pPr lvl="1"/>
            <a:r>
              <a:rPr lang="en-US" dirty="0"/>
              <a:t>Technical, organization, cultural and legal Issues</a:t>
            </a:r>
          </a:p>
          <a:p>
            <a:pPr lvl="1"/>
            <a:r>
              <a:rPr lang="en-US" dirty="0"/>
              <a:t>Schedule of the project</a:t>
            </a:r>
          </a:p>
          <a:p>
            <a:r>
              <a:rPr lang="en-US" dirty="0"/>
              <a:t>The software gaming industry is making millions of dollars in profit and creating many hours of fun.</a:t>
            </a:r>
          </a:p>
          <a:p>
            <a:r>
              <a:rPr lang="en-US" dirty="0"/>
              <a:t>After carrying out a feasibility study a decision was arrived to go a head with the Gaming Engine Software Design system project.</a:t>
            </a:r>
          </a:p>
        </p:txBody>
      </p:sp>
      <p:sp>
        <p:nvSpPr>
          <p:cNvPr id="4" name="Title 1">
            <a:extLst>
              <a:ext uri="{FF2B5EF4-FFF2-40B4-BE49-F238E27FC236}">
                <a16:creationId xmlns:a16="http://schemas.microsoft.com/office/drawing/2014/main" id="{A3CC9D6C-B0F7-4F64-ABB9-575DA3B5F5DA}"/>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Feasibility Studies</a:t>
            </a:r>
          </a:p>
        </p:txBody>
      </p:sp>
      <p:pic>
        <p:nvPicPr>
          <p:cNvPr id="2" name="Picture 1">
            <a:extLst>
              <a:ext uri="{FF2B5EF4-FFF2-40B4-BE49-F238E27FC236}">
                <a16:creationId xmlns:a16="http://schemas.microsoft.com/office/drawing/2014/main" id="{4908B9C3-2D49-4649-B9C5-B2F040F7DDA9}"/>
              </a:ext>
            </a:extLst>
          </p:cNvPr>
          <p:cNvPicPr>
            <a:picLocks noChangeAspect="1"/>
          </p:cNvPicPr>
          <p:nvPr/>
        </p:nvPicPr>
        <p:blipFill>
          <a:blip r:embed="rId2"/>
          <a:stretch>
            <a:fillRect/>
          </a:stretch>
        </p:blipFill>
        <p:spPr>
          <a:xfrm>
            <a:off x="6969654" y="1283368"/>
            <a:ext cx="4080934" cy="4080934"/>
          </a:xfrm>
          <a:prstGeom prst="rect">
            <a:avLst/>
          </a:prstGeom>
        </p:spPr>
      </p:pic>
    </p:spTree>
    <p:extLst>
      <p:ext uri="{BB962C8B-B14F-4D97-AF65-F5344CB8AC3E}">
        <p14:creationId xmlns:p14="http://schemas.microsoft.com/office/powerpoint/2010/main" val="251111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FF5E26-5020-4667-8408-50E4CB2323DE}"/>
              </a:ext>
            </a:extLst>
          </p:cNvPr>
          <p:cNvPicPr>
            <a:picLocks noGrp="1" noChangeAspect="1"/>
          </p:cNvPicPr>
          <p:nvPr>
            <p:ph idx="1"/>
          </p:nvPr>
        </p:nvPicPr>
        <p:blipFill>
          <a:blip r:embed="rId2"/>
          <a:stretch>
            <a:fillRect/>
          </a:stretch>
        </p:blipFill>
        <p:spPr>
          <a:xfrm>
            <a:off x="6030588" y="877825"/>
            <a:ext cx="5551703" cy="5383282"/>
          </a:xfrm>
          <a:prstGeom prst="rect">
            <a:avLst/>
          </a:prstGeom>
        </p:spPr>
      </p:pic>
      <p:sp>
        <p:nvSpPr>
          <p:cNvPr id="5" name="TextBox 4">
            <a:extLst>
              <a:ext uri="{FF2B5EF4-FFF2-40B4-BE49-F238E27FC236}">
                <a16:creationId xmlns:a16="http://schemas.microsoft.com/office/drawing/2014/main" id="{6E570A4F-640A-4474-B069-93FB15AA6E66}"/>
              </a:ext>
            </a:extLst>
          </p:cNvPr>
          <p:cNvSpPr txBox="1"/>
          <p:nvPr/>
        </p:nvSpPr>
        <p:spPr>
          <a:xfrm>
            <a:off x="1027939" y="1514767"/>
            <a:ext cx="5133472"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Our team will be using Agile Software Development Metrology for this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Iterative development allows us minimize mistake and maximize the ability to improve with each iteration.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Improve product quality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Focus on Business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Allow us to make changes in any phase</a:t>
            </a:r>
          </a:p>
          <a:p>
            <a:pPr marL="342900" indent="-342900">
              <a:buFont typeface="Arial" panose="020B0604020202020204" pitchFamily="34" charset="0"/>
              <a:buChar char="•"/>
            </a:pPr>
            <a:endParaRPr lang="en-US" sz="2000" dirty="0"/>
          </a:p>
        </p:txBody>
      </p:sp>
      <p:sp>
        <p:nvSpPr>
          <p:cNvPr id="6" name="Title 1">
            <a:extLst>
              <a:ext uri="{FF2B5EF4-FFF2-40B4-BE49-F238E27FC236}">
                <a16:creationId xmlns:a16="http://schemas.microsoft.com/office/drawing/2014/main" id="{00D55362-00CE-498D-8E2E-30556DAE2CD9}"/>
              </a:ext>
            </a:extLst>
          </p:cNvPr>
          <p:cNvSpPr txBox="1">
            <a:spLocks/>
          </p:cNvSpPr>
          <p:nvPr/>
        </p:nvSpPr>
        <p:spPr>
          <a:xfrm>
            <a:off x="0" y="0"/>
            <a:ext cx="12192000" cy="1283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accent5">
                    <a:lumMod val="50000"/>
                  </a:schemeClr>
                </a:solidFill>
              </a:rPr>
              <a:t>Software development methodology</a:t>
            </a:r>
          </a:p>
        </p:txBody>
      </p:sp>
    </p:spTree>
    <p:extLst>
      <p:ext uri="{BB962C8B-B14F-4D97-AF65-F5344CB8AC3E}">
        <p14:creationId xmlns:p14="http://schemas.microsoft.com/office/powerpoint/2010/main" val="3613345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Circuit</vt:lpstr>
      <vt:lpstr>ICS 370 Summer 2020 Team Name: group 4</vt:lpstr>
      <vt:lpstr>Table of Contents</vt:lpstr>
      <vt:lpstr>Introduction</vt:lpstr>
      <vt:lpstr>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Actors  use case</vt:lpstr>
      <vt:lpstr>PowerPoint Presentation</vt:lpstr>
      <vt:lpstr>PowerPoint Presentation</vt:lpstr>
      <vt:lpstr>Discount adapter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370 Summer 2020 Team Name: group 4</dc:title>
  <dc:creator>hashi</dc:creator>
  <cp:lastModifiedBy>hashi</cp:lastModifiedBy>
  <cp:revision>2</cp:revision>
  <dcterms:created xsi:type="dcterms:W3CDTF">2020-08-08T17:39:54Z</dcterms:created>
  <dcterms:modified xsi:type="dcterms:W3CDTF">2020-08-08T17:40:53Z</dcterms:modified>
</cp:coreProperties>
</file>