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3"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47BF83-148C-48D2-8E31-B3A0B9585E7C}" v="174" dt="2024-02-05T21:15:44.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b6a89bea7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b6a89bea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Welcome. Managing GCP infrastructure with Terraform can be efficient, but security risks arise from embedded long-lived credentials.</a:t>
            </a:r>
            <a:endParaRPr/>
          </a:p>
          <a:p>
            <a:pPr marL="457200" lvl="0" indent="-298450" algn="l" rtl="0">
              <a:spcBef>
                <a:spcPts val="0"/>
              </a:spcBef>
              <a:spcAft>
                <a:spcPts val="0"/>
              </a:spcAft>
              <a:buSzPts val="1100"/>
              <a:buChar char="●"/>
            </a:pPr>
            <a:r>
              <a:rPr lang="en"/>
              <a:t>This presentation we will explore how Vault's dynamic credentials address this challenge, providing both enhanced security and granular control.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672a59eb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672a59eb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 today's modern Infrastructure, Developer and DevOps practices, managing secrets is a crucial task. However, it can be challenging to secure sensitive information across different environments, configurations and organizations.</a:t>
            </a:r>
            <a:endParaRPr/>
          </a:p>
          <a:p>
            <a:pPr marL="457200" lvl="0" indent="-298450" algn="l" rtl="0">
              <a:spcBef>
                <a:spcPts val="0"/>
              </a:spcBef>
              <a:spcAft>
                <a:spcPts val="0"/>
              </a:spcAft>
              <a:buSzPts val="1100"/>
              <a:buChar char="●"/>
            </a:pPr>
            <a:r>
              <a:rPr lang="en"/>
              <a:t>Static credentials make enforcing least privilege access control challenging.</a:t>
            </a:r>
            <a:endParaRPr/>
          </a:p>
          <a:p>
            <a:pPr marL="457200" lvl="0" indent="-298450" algn="l" rtl="0">
              <a:spcBef>
                <a:spcPts val="0"/>
              </a:spcBef>
              <a:spcAft>
                <a:spcPts val="0"/>
              </a:spcAft>
              <a:buSzPts val="1100"/>
              <a:buChar char="●"/>
            </a:pPr>
            <a:r>
              <a:rPr lang="en"/>
              <a:t>Manually rotating and managing credentials across environments is cumbersome and error-prone.</a:t>
            </a:r>
            <a:endParaRPr/>
          </a:p>
          <a:p>
            <a:pPr marL="457200" lvl="0" indent="-298450" algn="l" rtl="0">
              <a:spcBef>
                <a:spcPts val="0"/>
              </a:spcBef>
              <a:spcAft>
                <a:spcPts val="0"/>
              </a:spcAft>
              <a:buSzPts val="1100"/>
              <a:buChar char="●"/>
            </a:pPr>
            <a:r>
              <a:rPr lang="en"/>
              <a:t>A breach can expose/compromise access to all associated GCP resources and data leading to financial losses, reputational damage, legal troubles, regulatory fines, and a profound erosion of consumer trust.</a:t>
            </a:r>
            <a:endParaRPr/>
          </a:p>
          <a:p>
            <a:pPr marL="457200" lvl="0" indent="-298450" algn="l" rtl="0">
              <a:spcBef>
                <a:spcPts val="0"/>
              </a:spcBef>
              <a:spcAft>
                <a:spcPts val="0"/>
              </a:spcAft>
              <a:buSzPts val="1100"/>
              <a:buChar char="●"/>
            </a:pPr>
            <a:r>
              <a:rPr lang="en"/>
              <a:t>Vault's dynamic credentials offer a secure and efficient solution.</a:t>
            </a:r>
            <a:endParaRPr/>
          </a:p>
          <a:p>
            <a:pPr marL="457200" lvl="0" indent="-298450" algn="l" rtl="0">
              <a:spcBef>
                <a:spcPts val="0"/>
              </a:spcBef>
              <a:spcAft>
                <a:spcPts val="0"/>
              </a:spcAft>
              <a:buSzPts val="1100"/>
              <a:buChar char="●"/>
            </a:pPr>
            <a:r>
              <a:rPr lang="en"/>
              <a:t>Key Vault features;</a:t>
            </a:r>
            <a:endParaRPr/>
          </a:p>
          <a:p>
            <a:pPr marL="914400" lvl="1" indent="-298450" algn="l" rtl="0">
              <a:spcBef>
                <a:spcPts val="0"/>
              </a:spcBef>
              <a:spcAft>
                <a:spcPts val="0"/>
              </a:spcAft>
              <a:buSzPts val="1100"/>
              <a:buChar char="○"/>
            </a:pPr>
            <a:r>
              <a:rPr lang="en"/>
              <a:t>Security Centralization</a:t>
            </a:r>
            <a:endParaRPr/>
          </a:p>
          <a:p>
            <a:pPr marL="914400" lvl="1" indent="-298450" algn="l" rtl="0">
              <a:spcBef>
                <a:spcPts val="0"/>
              </a:spcBef>
              <a:spcAft>
                <a:spcPts val="0"/>
              </a:spcAft>
              <a:buSzPts val="1100"/>
              <a:buChar char="○"/>
            </a:pPr>
            <a:r>
              <a:rPr lang="en"/>
              <a:t>Dynamic secrets</a:t>
            </a:r>
            <a:endParaRPr/>
          </a:p>
          <a:p>
            <a:pPr marL="914400" lvl="1" indent="-298450" algn="l" rtl="0">
              <a:spcBef>
                <a:spcPts val="0"/>
              </a:spcBef>
              <a:spcAft>
                <a:spcPts val="0"/>
              </a:spcAft>
              <a:buSzPts val="1100"/>
              <a:buChar char="○"/>
            </a:pPr>
            <a:r>
              <a:rPr lang="en"/>
              <a:t>Key management</a:t>
            </a:r>
            <a:endParaRPr/>
          </a:p>
          <a:p>
            <a:pPr marL="914400" lvl="1" indent="-298450" algn="l" rtl="0">
              <a:spcBef>
                <a:spcPts val="0"/>
              </a:spcBef>
              <a:spcAft>
                <a:spcPts val="0"/>
              </a:spcAft>
              <a:buSzPts val="1100"/>
              <a:buChar char="○"/>
            </a:pPr>
            <a:r>
              <a:rPr lang="en"/>
              <a:t>Identity based authentication</a:t>
            </a:r>
            <a:endParaRPr/>
          </a:p>
          <a:p>
            <a:pPr marL="914400" lvl="1" indent="-298450" algn="l" rtl="0">
              <a:spcBef>
                <a:spcPts val="0"/>
              </a:spcBef>
              <a:spcAft>
                <a:spcPts val="0"/>
              </a:spcAft>
              <a:buSzPts val="1100"/>
              <a:buChar char="○"/>
            </a:pPr>
            <a:r>
              <a:rPr lang="en"/>
              <a:t>Uniformity and standardization</a:t>
            </a:r>
            <a:endParaRPr/>
          </a:p>
          <a:p>
            <a:pPr marL="914400" lvl="1" indent="-298450" algn="l" rtl="0">
              <a:spcBef>
                <a:spcPts val="0"/>
              </a:spcBef>
              <a:spcAft>
                <a:spcPts val="0"/>
              </a:spcAft>
              <a:buSzPts val="1100"/>
              <a:buChar char="○"/>
            </a:pPr>
            <a:r>
              <a:rPr lang="en"/>
              <a:t>Data encryption</a:t>
            </a:r>
            <a:endParaRPr/>
          </a:p>
          <a:p>
            <a:pPr marL="457200" lvl="0" indent="-298450" algn="l" rtl="0">
              <a:spcBef>
                <a:spcPts val="0"/>
              </a:spcBef>
              <a:spcAft>
                <a:spcPts val="0"/>
              </a:spcAft>
              <a:buSzPts val="1100"/>
              <a:buChar char="●"/>
            </a:pPr>
            <a:r>
              <a:rPr lang="en"/>
              <a:t>Vault has two modes:</a:t>
            </a:r>
            <a:endParaRPr/>
          </a:p>
          <a:p>
            <a:pPr marL="914400" lvl="1" indent="-298450" algn="l" rtl="0">
              <a:spcBef>
                <a:spcPts val="0"/>
              </a:spcBef>
              <a:spcAft>
                <a:spcPts val="0"/>
              </a:spcAft>
              <a:buSzPts val="1100"/>
              <a:buChar char="○"/>
            </a:pPr>
            <a:r>
              <a:rPr lang="en"/>
              <a:t>Dev mode- for development and experimentation, runs in-memory and starts unsealed.</a:t>
            </a:r>
            <a:endParaRPr/>
          </a:p>
          <a:p>
            <a:pPr marL="914400" lvl="1" indent="-298450" algn="l" rtl="0">
              <a:spcBef>
                <a:spcPts val="0"/>
              </a:spcBef>
              <a:spcAft>
                <a:spcPts val="0"/>
              </a:spcAft>
              <a:buSzPts val="1100"/>
              <a:buChar char="○"/>
            </a:pPr>
            <a:r>
              <a:rPr lang="en"/>
              <a:t>Prod mode-has integrated storage that allows data to persist on container restart.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672a59eb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672a59eb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GCP Provider is a plugin for HashiCorp Vault that enables you to generate short-lived credentials for Google Cloud services. With the GCP Provider, you can create dynamic secrets that are automatically revoked after a specified time. This ensures that your secrets remain secure and do not get compromised while automating infrastructure.</a:t>
            </a:r>
            <a:endParaRPr/>
          </a:p>
          <a:p>
            <a:pPr marL="457200" lvl="0" indent="-298450" algn="l" rtl="0">
              <a:spcBef>
                <a:spcPts val="0"/>
              </a:spcBef>
              <a:spcAft>
                <a:spcPts val="0"/>
              </a:spcAft>
              <a:buSzPts val="1100"/>
              <a:buChar char="●"/>
            </a:pPr>
            <a:r>
              <a:rPr lang="en"/>
              <a:t>Setting up the integration involves three key steps: establishing trust, configuring the Terraform Cloud workspace, and utilizing dynamic credentials within Terraform code.</a:t>
            </a:r>
            <a:endParaRPr/>
          </a:p>
          <a:p>
            <a:pPr marL="457200" lvl="0" indent="-298450" algn="l" rtl="0">
              <a:spcBef>
                <a:spcPts val="0"/>
              </a:spcBef>
              <a:spcAft>
                <a:spcPts val="0"/>
              </a:spcAft>
              <a:buSzPts val="1100"/>
              <a:buChar char="●"/>
            </a:pPr>
            <a:r>
              <a:rPr lang="en"/>
              <a:t>You have a Google Cloud Platform account with permission to:</a:t>
            </a:r>
            <a:endParaRPr/>
          </a:p>
          <a:p>
            <a:pPr marL="914400" lvl="1" indent="-298450" algn="l" rtl="0">
              <a:spcBef>
                <a:spcPts val="0"/>
              </a:spcBef>
              <a:spcAft>
                <a:spcPts val="0"/>
              </a:spcAft>
              <a:buSzPts val="1100"/>
              <a:buChar char="○"/>
            </a:pPr>
            <a:r>
              <a:rPr lang="en"/>
              <a:t>Create IAM service accounts, policies</a:t>
            </a:r>
            <a:endParaRPr/>
          </a:p>
          <a:p>
            <a:pPr marL="914400" lvl="1" indent="-298450" algn="l" rtl="0">
              <a:spcBef>
                <a:spcPts val="0"/>
              </a:spcBef>
              <a:spcAft>
                <a:spcPts val="0"/>
              </a:spcAft>
              <a:buSzPts val="1100"/>
              <a:buChar char="○"/>
            </a:pPr>
            <a:r>
              <a:rPr lang="en"/>
              <a:t>Enable GCP APIs</a:t>
            </a:r>
            <a:endParaRPr/>
          </a:p>
          <a:p>
            <a:pPr marL="1371600" lvl="2" indent="-298450" algn="l" rtl="0">
              <a:spcBef>
                <a:spcPts val="0"/>
              </a:spcBef>
              <a:spcAft>
                <a:spcPts val="0"/>
              </a:spcAft>
              <a:buSzPts val="1100"/>
              <a:buChar char="■"/>
            </a:pPr>
            <a:r>
              <a:rPr lang="en"/>
              <a:t>IAM API</a:t>
            </a:r>
            <a:endParaRPr/>
          </a:p>
          <a:p>
            <a:pPr marL="1371600" lvl="2" indent="-298450" algn="l" rtl="0">
              <a:spcBef>
                <a:spcPts val="0"/>
              </a:spcBef>
              <a:spcAft>
                <a:spcPts val="0"/>
              </a:spcAft>
              <a:buSzPts val="1100"/>
              <a:buChar char="■"/>
            </a:pPr>
            <a:r>
              <a:rPr lang="en"/>
              <a:t>Cloud Resource Manager API</a:t>
            </a:r>
            <a:endParaRPr/>
          </a:p>
          <a:p>
            <a:pPr marL="1371600" lvl="2" indent="-298450" algn="l" rtl="0">
              <a:spcBef>
                <a:spcPts val="0"/>
              </a:spcBef>
              <a:spcAft>
                <a:spcPts val="0"/>
              </a:spcAft>
              <a:buSzPts val="1100"/>
              <a:buChar char="■"/>
            </a:pPr>
            <a:r>
              <a:rPr lang="en"/>
              <a:t>Compute Engine API(resource specific API you need)</a:t>
            </a:r>
            <a:endParaRPr/>
          </a:p>
          <a:p>
            <a:pPr marL="914400" lvl="1" indent="-298450" algn="l" rtl="0">
              <a:spcBef>
                <a:spcPts val="0"/>
              </a:spcBef>
              <a:spcAft>
                <a:spcPts val="0"/>
              </a:spcAft>
              <a:buSzPts val="1100"/>
              <a:buChar char="○"/>
            </a:pPr>
            <a:r>
              <a:rPr lang="en"/>
              <a:t>Access the GCP Cloud Shell</a:t>
            </a:r>
            <a:endParaRPr/>
          </a:p>
          <a:p>
            <a:pPr marL="914400" lvl="1" indent="-298450" algn="l" rtl="0">
              <a:spcBef>
                <a:spcPts val="0"/>
              </a:spcBef>
              <a:spcAft>
                <a:spcPts val="0"/>
              </a:spcAft>
              <a:buSzPts val="1100"/>
              <a:buChar char="○"/>
            </a:pPr>
            <a:r>
              <a:rPr lang="en"/>
              <a:t>Create VMs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672a59eb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b672a59eb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Terraform is a tool for managing infrastructure as code (IaC). It is an open-source tool created by HashiCorp that uses a declarative programming language called Hashicorp Configuration Language (HCL) allowing users to define and manage infrastructure resources in human-readable configuration files.</a:t>
            </a:r>
            <a:endParaRPr/>
          </a:p>
          <a:p>
            <a:pPr marL="457200" lvl="0" indent="-298450" algn="l" rtl="0">
              <a:spcBef>
                <a:spcPts val="0"/>
              </a:spcBef>
              <a:spcAft>
                <a:spcPts val="0"/>
              </a:spcAft>
              <a:buSzPts val="1100"/>
              <a:buChar char="●"/>
            </a:pPr>
            <a:r>
              <a:rPr lang="en"/>
              <a:t>Terraform streamlines infrastructure management, using static credentials within code presents security vulnerabilities.</a:t>
            </a:r>
            <a:endParaRPr/>
          </a:p>
          <a:p>
            <a:pPr marL="457200" lvl="0" indent="-298450" algn="l" rtl="0">
              <a:spcBef>
                <a:spcPts val="0"/>
              </a:spcBef>
              <a:spcAft>
                <a:spcPts val="0"/>
              </a:spcAft>
              <a:buSzPts val="1100"/>
              <a:buChar char="●"/>
            </a:pPr>
            <a:r>
              <a:rPr lang="en"/>
              <a:t>Each Terraform run receives from vault unique, temporary credentials, reducing the impact of potential breaches.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672a59eb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b672a59eb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Let's take a look at an example code block that shows how to use HashiCorp Vault, GCP Provider, and Terraform to generate short-lived credentials for Google Cloud services.</a:t>
            </a:r>
            <a:endParaRPr/>
          </a:p>
          <a:p>
            <a:pPr marL="457200" lvl="0" indent="-298450" algn="l" rtl="0">
              <a:spcBef>
                <a:spcPts val="0"/>
              </a:spcBef>
              <a:spcAft>
                <a:spcPts val="0"/>
              </a:spcAft>
              <a:buSzPts val="1100"/>
              <a:buChar char="●"/>
            </a:pPr>
            <a:r>
              <a:rPr lang="en"/>
              <a:t>Dynamic credentials eliminate the need for static credentials in your Terraform code.</a:t>
            </a:r>
            <a:endParaRPr/>
          </a:p>
          <a:p>
            <a:pPr marL="457200" lvl="0" indent="-298450" algn="l" rtl="0">
              <a:spcBef>
                <a:spcPts val="0"/>
              </a:spcBef>
              <a:spcAft>
                <a:spcPts val="0"/>
              </a:spcAft>
              <a:buSzPts val="1100"/>
              <a:buChar char="●"/>
            </a:pPr>
            <a:r>
              <a:rPr lang="en"/>
              <a:t>Define and explain the GCP provider block.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672a59eb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672a59eb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solidFill>
                  <a:schemeClr val="dk1"/>
                </a:solidFill>
              </a:rPr>
              <a:t>Using HashiCorp Vault, GCP Provider, and Terraform, you can securely manage secrets and dynamically generate short-lived credentials for Google Cloud services. This ensures improved security posture, automation of secrets management, and enhanced collaboration in DevOps pipelines.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Thank you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5671" y="1272491"/>
            <a:ext cx="8520600" cy="99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rgbClr val="000000"/>
              </a:buClr>
              <a:buSzPts val="1400"/>
              <a:buFont typeface="Arial"/>
              <a:buNone/>
            </a:pPr>
            <a:r>
              <a:rPr lang="en" sz="2400" dirty="0">
                <a:solidFill>
                  <a:srgbClr val="FFFFFF"/>
                </a:solidFill>
              </a:rPr>
              <a:t>Dynamic </a:t>
            </a:r>
            <a:r>
              <a:rPr lang="en" sz="2500" dirty="0">
                <a:solidFill>
                  <a:srgbClr val="FFFFFF"/>
                </a:solidFill>
              </a:rPr>
              <a:t>Credentials</a:t>
            </a:r>
            <a:r>
              <a:rPr lang="en" sz="2400" dirty="0">
                <a:solidFill>
                  <a:srgbClr val="FFFFFF"/>
                </a:solidFill>
              </a:rPr>
              <a:t> with HashiCorp Vault and GCP Provider + Terraform</a:t>
            </a:r>
            <a:endParaRPr sz="2400" dirty="0">
              <a:solidFill>
                <a:srgbClr val="FFFFFF"/>
              </a:solidFill>
            </a:endParaRPr>
          </a:p>
        </p:txBody>
      </p:sp>
      <p:sp>
        <p:nvSpPr>
          <p:cNvPr id="55" name="Google Shape;55;p13"/>
          <p:cNvSpPr txBox="1">
            <a:spLocks noGrp="1"/>
          </p:cNvSpPr>
          <p:nvPr>
            <p:ph type="subTitle" idx="1"/>
          </p:nvPr>
        </p:nvSpPr>
        <p:spPr>
          <a:xfrm>
            <a:off x="311700" y="2309690"/>
            <a:ext cx="8520600" cy="460800"/>
          </a:xfrm>
          <a:prstGeom prst="rect">
            <a:avLst/>
          </a:prstGeom>
        </p:spPr>
        <p:txBody>
          <a:bodyPr spcFirstLastPara="1" wrap="square" lIns="91425" tIns="91425" rIns="91425" bIns="91425" anchor="t" anchorCtr="0">
            <a:normAutofit/>
          </a:bodyPr>
          <a:lstStyle/>
          <a:p>
            <a:pPr marL="0" lvl="0" indent="0" algn="r" rtl="0">
              <a:lnSpc>
                <a:spcPct val="80000"/>
              </a:lnSpc>
              <a:spcBef>
                <a:spcPts val="0"/>
              </a:spcBef>
              <a:spcAft>
                <a:spcPts val="0"/>
              </a:spcAft>
              <a:buSzPts val="935"/>
              <a:buNone/>
            </a:pPr>
            <a:r>
              <a:rPr lang="en" sz="1400" dirty="0">
                <a:solidFill>
                  <a:srgbClr val="FFFFFF"/>
                </a:solidFill>
              </a:rPr>
              <a:t>Dynamic and Secure Management of Secrets with Automation for GCP and Terraform</a:t>
            </a:r>
            <a:endParaRPr sz="1400" dirty="0">
              <a:solidFill>
                <a:srgbClr val="FFFFFF"/>
              </a:solidFill>
            </a:endParaRPr>
          </a:p>
        </p:txBody>
      </p:sp>
      <p:pic>
        <p:nvPicPr>
          <p:cNvPr id="56" name="Google Shape;56;p13" descr="A group of logos on a black background&#10;&#10;Description automatically generated"/>
          <p:cNvPicPr preferRelativeResize="0"/>
          <p:nvPr/>
        </p:nvPicPr>
        <p:blipFill>
          <a:blip r:embed="rId4"/>
          <a:stretch>
            <a:fillRect/>
          </a:stretch>
        </p:blipFill>
        <p:spPr>
          <a:xfrm>
            <a:off x="3621982" y="2517614"/>
            <a:ext cx="2106153" cy="1832275"/>
          </a:xfrm>
          <a:prstGeom prst="rect">
            <a:avLst/>
          </a:prstGeom>
          <a:noFill/>
          <a:ln>
            <a:noFill/>
          </a:ln>
        </p:spPr>
      </p:pic>
      <p:sp>
        <p:nvSpPr>
          <p:cNvPr id="58" name="Google Shape;58;p13"/>
          <p:cNvSpPr txBox="1"/>
          <p:nvPr/>
        </p:nvSpPr>
        <p:spPr>
          <a:xfrm>
            <a:off x="2709215" y="4488940"/>
            <a:ext cx="2953500" cy="46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FFFFFF"/>
                </a:solidFill>
              </a:rPr>
              <a:t>Presented by: Fredrick Sachita A.</a:t>
            </a:r>
            <a:endParaRPr sz="1100" dirty="0">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B64A45-2E54-35CF-31B7-CD10D40E61CB}"/>
              </a:ext>
            </a:extLst>
          </p:cNvPr>
          <p:cNvSpPr>
            <a:spLocks noGrp="1"/>
          </p:cNvSpPr>
          <p:nvPr>
            <p:ph type="body" idx="1"/>
          </p:nvPr>
        </p:nvSpPr>
        <p:spPr/>
        <p:txBody>
          <a:bodyPr spcFirstLastPara="1" wrap="square" lIns="91425" tIns="91425" rIns="91425" bIns="91425" anchor="ctr" anchorCtr="0">
            <a:normAutofit/>
          </a:bodyPr>
          <a:lstStyle/>
          <a:p>
            <a:pPr marL="139700" indent="0" algn="ctr">
              <a:buNone/>
            </a:pPr>
            <a:r>
              <a:rPr lang="en" sz="2500" dirty="0">
                <a:solidFill>
                  <a:srgbClr val="000000"/>
                </a:solidFill>
              </a:rPr>
              <a:t>Agenda</a:t>
            </a:r>
            <a:endParaRPr lang="en-US" dirty="0"/>
          </a:p>
        </p:txBody>
      </p:sp>
      <p:sp>
        <p:nvSpPr>
          <p:cNvPr id="4" name="Text Placeholder 3">
            <a:extLst>
              <a:ext uri="{FF2B5EF4-FFF2-40B4-BE49-F238E27FC236}">
                <a16:creationId xmlns:a16="http://schemas.microsoft.com/office/drawing/2014/main" id="{8CFC4003-EAEB-C361-D104-422DB22F29BD}"/>
              </a:ext>
            </a:extLst>
          </p:cNvPr>
          <p:cNvSpPr>
            <a:spLocks noGrp="1"/>
          </p:cNvSpPr>
          <p:nvPr>
            <p:ph type="body" idx="2"/>
          </p:nvPr>
        </p:nvSpPr>
        <p:spPr/>
        <p:txBody>
          <a:bodyPr spcFirstLastPara="1" wrap="square" lIns="91425" tIns="91425" rIns="91425" bIns="91425" anchor="ctr" anchorCtr="0">
            <a:normAutofit/>
          </a:bodyPr>
          <a:lstStyle/>
          <a:p>
            <a:pPr indent="-342900">
              <a:spcAft>
                <a:spcPts val="600"/>
              </a:spcAft>
              <a:buAutoNum type="arabicPeriod"/>
            </a:pPr>
            <a:r>
              <a:rPr lang="en" sz="1100" dirty="0"/>
              <a:t>HashiCorp Vault</a:t>
            </a:r>
            <a:endParaRPr lang="en-US" sz="1100" dirty="0"/>
          </a:p>
          <a:p>
            <a:pPr indent="-342900">
              <a:lnSpc>
                <a:spcPct val="114999"/>
              </a:lnSpc>
              <a:spcAft>
                <a:spcPts val="600"/>
              </a:spcAft>
              <a:buAutoNum type="arabicPeriod"/>
            </a:pPr>
            <a:r>
              <a:rPr lang="en" sz="1100" dirty="0"/>
              <a:t>GCP Secrets Engine in Vault</a:t>
            </a:r>
            <a:endParaRPr lang="en-US" sz="1100" dirty="0"/>
          </a:p>
          <a:p>
            <a:pPr indent="-342900">
              <a:lnSpc>
                <a:spcPct val="114999"/>
              </a:lnSpc>
              <a:spcAft>
                <a:spcPts val="600"/>
              </a:spcAft>
              <a:buAutoNum type="arabicPeriod"/>
            </a:pPr>
            <a:r>
              <a:rPr lang="en" sz="1100" dirty="0"/>
              <a:t>Terraform Integration</a:t>
            </a:r>
            <a:endParaRPr lang="en-US" sz="1100" dirty="0"/>
          </a:p>
          <a:p>
            <a:pPr marL="482600" indent="-342900">
              <a:lnSpc>
                <a:spcPct val="114999"/>
              </a:lnSpc>
              <a:spcAft>
                <a:spcPts val="600"/>
              </a:spcAft>
              <a:buAutoNum type="arabicPeriod"/>
            </a:pPr>
            <a:r>
              <a:rPr lang="en" sz="1100" dirty="0"/>
              <a:t>Demo: Dynamic Credential Generation + Terraform</a:t>
            </a:r>
            <a:endParaRPr lang="en-US" sz="1100" dirty="0"/>
          </a:p>
          <a:p>
            <a:pPr indent="-342900">
              <a:lnSpc>
                <a:spcPct val="114999"/>
              </a:lnSpc>
              <a:spcAft>
                <a:spcPts val="600"/>
              </a:spcAft>
              <a:buAutoNum type="arabicPeriod"/>
            </a:pPr>
            <a:r>
              <a:rPr lang="en" sz="1100" dirty="0"/>
              <a:t>Best Practices + Q&amp;A</a:t>
            </a:r>
            <a:endParaRPr lang="en-US" dirty="0"/>
          </a:p>
        </p:txBody>
      </p:sp>
    </p:spTree>
    <p:extLst>
      <p:ext uri="{BB962C8B-B14F-4D97-AF65-F5344CB8AC3E}">
        <p14:creationId xmlns:p14="http://schemas.microsoft.com/office/powerpoint/2010/main" val="189613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61089" y="76958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Vault</a:t>
            </a:r>
            <a:endParaRPr/>
          </a:p>
          <a:p>
            <a:pPr marL="0" lvl="0" indent="0" algn="l" rtl="0">
              <a:spcBef>
                <a:spcPts val="0"/>
              </a:spcBef>
              <a:spcAft>
                <a:spcPts val="0"/>
              </a:spcAft>
              <a:buNone/>
            </a:pPr>
            <a:endParaRPr/>
          </a:p>
        </p:txBody>
      </p:sp>
      <p:sp>
        <p:nvSpPr>
          <p:cNvPr id="70" name="Google Shape;70;p15"/>
          <p:cNvSpPr txBox="1">
            <a:spLocks noGrp="1"/>
          </p:cNvSpPr>
          <p:nvPr>
            <p:ph type="body" idx="1"/>
          </p:nvPr>
        </p:nvSpPr>
        <p:spPr>
          <a:xfrm>
            <a:off x="238431" y="1252729"/>
            <a:ext cx="5035200" cy="3866435"/>
          </a:xfrm>
          <a:prstGeom prst="rect">
            <a:avLst/>
          </a:prstGeom>
        </p:spPr>
        <p:txBody>
          <a:bodyPr spcFirstLastPara="1" wrap="square" lIns="91425" tIns="91425" rIns="91425" bIns="91425" anchor="t" anchorCtr="0">
            <a:normAutofit/>
          </a:bodyPr>
          <a:lstStyle/>
          <a:p>
            <a:pPr indent="-298450">
              <a:lnSpc>
                <a:spcPct val="95000"/>
              </a:lnSpc>
              <a:buSzPts val="1100"/>
            </a:pPr>
            <a:r>
              <a:rPr lang="en" sz="1100" dirty="0"/>
              <a:t>Vault is an identity-based secrets and encryption management system. A HashiCorp tool that helps organizations to manage and transmit secrets(API encryption keys, passwords, and certificates) safely in different environments and applications. </a:t>
            </a:r>
            <a:endParaRPr sz="1100"/>
          </a:p>
          <a:p>
            <a:pPr marL="914400" lvl="1" indent="-298450" algn="l" rtl="0">
              <a:lnSpc>
                <a:spcPct val="95000"/>
              </a:lnSpc>
              <a:spcBef>
                <a:spcPts val="0"/>
              </a:spcBef>
              <a:spcAft>
                <a:spcPts val="0"/>
              </a:spcAft>
              <a:buSzPts val="1100"/>
              <a:buChar char="○"/>
            </a:pPr>
            <a:r>
              <a:rPr lang="en" sz="1100" dirty="0"/>
              <a:t>It provides encryption services that are gated by authentication and authorization methods to ensure secure, auditable and restricted access to secrets.</a:t>
            </a:r>
            <a:endParaRPr sz="1100" dirty="0"/>
          </a:p>
          <a:p>
            <a:pPr marL="914400" lvl="1" indent="-298450" algn="l" rtl="0">
              <a:lnSpc>
                <a:spcPct val="95000"/>
              </a:lnSpc>
              <a:spcBef>
                <a:spcPts val="0"/>
              </a:spcBef>
              <a:spcAft>
                <a:spcPts val="0"/>
              </a:spcAft>
              <a:buSzPts val="1100"/>
              <a:buChar char="○"/>
            </a:pPr>
            <a:r>
              <a:rPr lang="en" sz="1100" dirty="0"/>
              <a:t>Using Vault’s UI, CLI, HTTP or API access to secrets and other sensitive data can be securely stored and managed, tightly controlled (restricted), and auditable.</a:t>
            </a:r>
            <a:endParaRPr sz="1100" dirty="0"/>
          </a:p>
          <a:p>
            <a:pPr marL="457200" lvl="0" indent="-298450" algn="l" rtl="0">
              <a:lnSpc>
                <a:spcPct val="95000"/>
              </a:lnSpc>
              <a:spcBef>
                <a:spcPts val="0"/>
              </a:spcBef>
              <a:spcAft>
                <a:spcPts val="0"/>
              </a:spcAft>
              <a:buSzPts val="1100"/>
              <a:buChar char="●"/>
            </a:pPr>
            <a:r>
              <a:rPr lang="en" sz="1100" dirty="0"/>
              <a:t>Vault validates and authorizes clients (users, machines, apps) before providing them access to secrets or stored sensitive data in hybrid cloud environments</a:t>
            </a:r>
            <a:endParaRPr sz="1100" dirty="0"/>
          </a:p>
          <a:p>
            <a:pPr marL="457200" lvl="0" indent="-298450" algn="l" rtl="0">
              <a:lnSpc>
                <a:spcPct val="95000"/>
              </a:lnSpc>
              <a:spcBef>
                <a:spcPts val="0"/>
              </a:spcBef>
              <a:spcAft>
                <a:spcPts val="0"/>
              </a:spcAft>
              <a:buSzPts val="1100"/>
              <a:buChar char="●"/>
            </a:pPr>
            <a:r>
              <a:rPr lang="en" sz="1100" dirty="0"/>
              <a:t>API-driven.</a:t>
            </a:r>
            <a:endParaRPr sz="1100" dirty="0"/>
          </a:p>
          <a:p>
            <a:pPr marL="457200" lvl="0" indent="-298450" algn="l" rtl="0">
              <a:lnSpc>
                <a:spcPct val="95000"/>
              </a:lnSpc>
              <a:spcBef>
                <a:spcPts val="0"/>
              </a:spcBef>
              <a:spcAft>
                <a:spcPts val="0"/>
              </a:spcAft>
              <a:buSzPts val="1100"/>
              <a:buChar char="●"/>
            </a:pPr>
            <a:r>
              <a:rPr lang="en" sz="1100" dirty="0"/>
              <a:t>Vault is used to generate dynamic short lived credentials or encrypt application data on the fly</a:t>
            </a:r>
            <a:endParaRPr sz="1100" dirty="0"/>
          </a:p>
          <a:p>
            <a:pPr marL="457200" lvl="0" indent="-298450" algn="l" rtl="0">
              <a:lnSpc>
                <a:spcPct val="95000"/>
              </a:lnSpc>
              <a:spcBef>
                <a:spcPts val="0"/>
              </a:spcBef>
              <a:spcAft>
                <a:spcPts val="0"/>
              </a:spcAft>
              <a:buSzPts val="1100"/>
              <a:buChar char="●"/>
            </a:pPr>
            <a:r>
              <a:rPr lang="en" sz="1100" dirty="0"/>
              <a:t>Why vault?</a:t>
            </a:r>
            <a:endParaRPr sz="1100" dirty="0"/>
          </a:p>
          <a:p>
            <a:pPr marL="914400" lvl="1" indent="-298450" algn="l" rtl="0">
              <a:lnSpc>
                <a:spcPct val="95000"/>
              </a:lnSpc>
              <a:spcBef>
                <a:spcPts val="0"/>
              </a:spcBef>
              <a:spcAft>
                <a:spcPts val="0"/>
              </a:spcAft>
              <a:buSzPts val="1100"/>
              <a:buChar char="○"/>
            </a:pPr>
            <a:r>
              <a:rPr lang="en" sz="1100" dirty="0"/>
              <a:t>You can fine-tune access control by assigning specific IAM roles and policies to each set of credentials.</a:t>
            </a:r>
            <a:endParaRPr sz="1100" dirty="0"/>
          </a:p>
          <a:p>
            <a:pPr marL="914400" lvl="1" indent="-298450" algn="l" rtl="0">
              <a:lnSpc>
                <a:spcPct val="95000"/>
              </a:lnSpc>
              <a:spcBef>
                <a:spcPts val="0"/>
              </a:spcBef>
              <a:spcAft>
                <a:spcPts val="0"/>
              </a:spcAft>
              <a:buSzPts val="1100"/>
              <a:buChar char="○"/>
            </a:pPr>
            <a:r>
              <a:rPr lang="en" sz="1100" dirty="0"/>
              <a:t>Vault acts as a central store, eliminating manual credential management and rotation.</a:t>
            </a:r>
            <a:endParaRPr sz="1100" dirty="0"/>
          </a:p>
        </p:txBody>
      </p:sp>
      <p:pic>
        <p:nvPicPr>
          <p:cNvPr id="71" name="Google Shape;71;p15"/>
          <p:cNvPicPr preferRelativeResize="0"/>
          <p:nvPr/>
        </p:nvPicPr>
        <p:blipFill>
          <a:blip r:embed="rId4">
            <a:alphaModFix/>
          </a:blip>
          <a:stretch>
            <a:fillRect/>
          </a:stretch>
        </p:blipFill>
        <p:spPr>
          <a:xfrm>
            <a:off x="5663594" y="1386071"/>
            <a:ext cx="3123999" cy="3050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81191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GCP Secrets Engine in Vault</a:t>
            </a:r>
            <a:endParaRPr/>
          </a:p>
        </p:txBody>
      </p:sp>
      <p:sp>
        <p:nvSpPr>
          <p:cNvPr id="77" name="Google Shape;77;p16"/>
          <p:cNvSpPr txBox="1">
            <a:spLocks noGrp="1"/>
          </p:cNvSpPr>
          <p:nvPr>
            <p:ph type="body" idx="1"/>
          </p:nvPr>
        </p:nvSpPr>
        <p:spPr>
          <a:xfrm>
            <a:off x="269367" y="1653419"/>
            <a:ext cx="4300500" cy="3416400"/>
          </a:xfrm>
          <a:prstGeom prst="rect">
            <a:avLst/>
          </a:prstGeom>
        </p:spPr>
        <p:txBody>
          <a:bodyPr spcFirstLastPara="1" wrap="square" lIns="91425" tIns="91425" rIns="91425" bIns="91425" anchor="t" anchorCtr="0">
            <a:normAutofit lnSpcReduction="20000"/>
          </a:bodyPr>
          <a:lstStyle/>
          <a:p>
            <a:pPr marL="457200" lvl="0" indent="-298450" algn="l" rtl="0">
              <a:spcBef>
                <a:spcPts val="0"/>
              </a:spcBef>
              <a:spcAft>
                <a:spcPts val="0"/>
              </a:spcAft>
              <a:buSzPts val="1100"/>
              <a:buChar char="●"/>
            </a:pPr>
            <a:r>
              <a:rPr lang="en" sz="1100"/>
              <a:t>Google Cloud Vault secrets engine dynamically generates Google Cloud service account keys and OAuth tokens based on IAM policies.</a:t>
            </a:r>
            <a:endParaRPr sz="1100"/>
          </a:p>
          <a:p>
            <a:pPr marL="914400" lvl="1" indent="-298450" algn="l" rtl="0">
              <a:spcBef>
                <a:spcPts val="0"/>
              </a:spcBef>
              <a:spcAft>
                <a:spcPts val="0"/>
              </a:spcAft>
              <a:buSzPts val="1100"/>
              <a:buChar char="○"/>
            </a:pPr>
            <a:r>
              <a:rPr lang="en" sz="1100"/>
              <a:t>On Google Cloud Platform (GCP), you can manage services or temporary users using Cloud Identity and Access Management (IAM) service accounts, which are identities whose credentials your application code can use to access other GCP services.</a:t>
            </a:r>
            <a:endParaRPr sz="1100"/>
          </a:p>
          <a:p>
            <a:pPr marL="914400" lvl="1" indent="-298450" algn="l" rtl="0">
              <a:spcBef>
                <a:spcPts val="0"/>
              </a:spcBef>
              <a:spcAft>
                <a:spcPts val="0"/>
              </a:spcAft>
              <a:buSzPts val="1100"/>
              <a:buChar char="○"/>
            </a:pPr>
            <a:r>
              <a:rPr lang="en" sz="1100"/>
              <a:t>You can access a service account from code running on GCP, in your on-premises environment, or even another cloud.</a:t>
            </a:r>
            <a:endParaRPr sz="1100"/>
          </a:p>
          <a:p>
            <a:pPr marL="457200" lvl="0" indent="-298450" algn="l" rtl="0">
              <a:spcBef>
                <a:spcPts val="0"/>
              </a:spcBef>
              <a:spcAft>
                <a:spcPts val="0"/>
              </a:spcAft>
              <a:buSzPts val="1100"/>
              <a:buChar char="●"/>
            </a:pPr>
            <a:r>
              <a:rPr lang="en" sz="1100"/>
              <a:t>Vault can generate two types of credentials for GCP with a time-to-live (TTL) enforcing its validity so that the credentials are automatically revoked when they are no longer used:</a:t>
            </a:r>
            <a:endParaRPr sz="1100"/>
          </a:p>
          <a:p>
            <a:pPr marL="914400" lvl="1" indent="-298450" algn="l" rtl="0">
              <a:spcBef>
                <a:spcPts val="0"/>
              </a:spcBef>
              <a:spcAft>
                <a:spcPts val="0"/>
              </a:spcAft>
              <a:buSzPts val="1100"/>
              <a:buChar char="○"/>
            </a:pPr>
            <a:r>
              <a:rPr lang="en" sz="1100"/>
              <a:t>JSON formatted service account key credential file</a:t>
            </a:r>
            <a:endParaRPr sz="1100"/>
          </a:p>
          <a:p>
            <a:pPr marL="914400" lvl="1" indent="-298450" algn="l" rtl="0">
              <a:spcBef>
                <a:spcPts val="0"/>
              </a:spcBef>
              <a:spcAft>
                <a:spcPts val="0"/>
              </a:spcAft>
              <a:buSzPts val="1100"/>
              <a:buChar char="○"/>
            </a:pPr>
            <a:r>
              <a:rPr lang="en" sz="1100"/>
              <a:t>OAuth token</a:t>
            </a:r>
            <a:endParaRPr sz="1100"/>
          </a:p>
          <a:p>
            <a:pPr marL="0" lvl="0" indent="0" algn="l" rtl="0">
              <a:spcBef>
                <a:spcPts val="1200"/>
              </a:spcBef>
              <a:spcAft>
                <a:spcPts val="1200"/>
              </a:spcAft>
              <a:buNone/>
            </a:pPr>
            <a:endParaRPr sz="1100"/>
          </a:p>
        </p:txBody>
      </p:sp>
      <p:sp>
        <p:nvSpPr>
          <p:cNvPr id="78" name="Google Shape;78;p16"/>
          <p:cNvSpPr txBox="1">
            <a:spLocks noGrp="1"/>
          </p:cNvSpPr>
          <p:nvPr>
            <p:ph type="body" idx="2"/>
          </p:nvPr>
        </p:nvSpPr>
        <p:spPr>
          <a:xfrm>
            <a:off x="4761844" y="1653419"/>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6"/>
          <p:cNvPicPr preferRelativeResize="0"/>
          <p:nvPr/>
        </p:nvPicPr>
        <p:blipFill>
          <a:blip r:embed="rId4">
            <a:alphaModFix/>
          </a:blip>
          <a:stretch>
            <a:fillRect/>
          </a:stretch>
        </p:blipFill>
        <p:spPr>
          <a:xfrm>
            <a:off x="4917400" y="2228600"/>
            <a:ext cx="3914899" cy="163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7852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Terraform Integration</a:t>
            </a:r>
            <a:endParaRPr/>
          </a:p>
        </p:txBody>
      </p:sp>
      <p:sp>
        <p:nvSpPr>
          <p:cNvPr id="85" name="Google Shape;85;p17"/>
          <p:cNvSpPr txBox="1">
            <a:spLocks noGrp="1"/>
          </p:cNvSpPr>
          <p:nvPr>
            <p:ph type="body" idx="1"/>
          </p:nvPr>
        </p:nvSpPr>
        <p:spPr>
          <a:xfrm>
            <a:off x="311700" y="1417815"/>
            <a:ext cx="3999900" cy="36603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Infrastructure as Code (</a:t>
            </a:r>
            <a:r>
              <a:rPr lang="en" sz="1100" err="1"/>
              <a:t>IaC</a:t>
            </a:r>
            <a:r>
              <a:rPr lang="en" sz="1100" dirty="0"/>
              <a:t>) tools allow you to manage infrastructure with configuration files rather than through a graphical user interface. IaC allows you to build, change, and manage your infrastructure in a safe, consistent, and repeatable way by defining resource configurations that you can version, reuse, and share.</a:t>
            </a:r>
            <a:endParaRPr sz="1100" dirty="0"/>
          </a:p>
          <a:p>
            <a:pPr marL="0" lvl="0" indent="0" algn="l" rtl="0">
              <a:spcBef>
                <a:spcPts val="1200"/>
              </a:spcBef>
              <a:spcAft>
                <a:spcPts val="0"/>
              </a:spcAft>
              <a:buNone/>
            </a:pPr>
            <a:r>
              <a:rPr lang="en" sz="1100" dirty="0"/>
              <a:t>Terraform has several advantages over manually managing your infrastructure:</a:t>
            </a:r>
            <a:endParaRPr sz="1100" dirty="0"/>
          </a:p>
          <a:p>
            <a:pPr marL="457200" lvl="0" indent="-298450" algn="l" rtl="0">
              <a:spcBef>
                <a:spcPts val="1200"/>
              </a:spcBef>
              <a:spcAft>
                <a:spcPts val="0"/>
              </a:spcAft>
              <a:buSzPts val="1100"/>
              <a:buChar char="●"/>
            </a:pPr>
            <a:r>
              <a:rPr lang="en" sz="1100" dirty="0"/>
              <a:t>Terraform can manage infrastructure on multiple cloud platforms.</a:t>
            </a:r>
            <a:endParaRPr sz="1100" dirty="0"/>
          </a:p>
          <a:p>
            <a:pPr marL="457200" lvl="0" indent="-298450" algn="l" rtl="0">
              <a:spcBef>
                <a:spcPts val="0"/>
              </a:spcBef>
              <a:spcAft>
                <a:spcPts val="0"/>
              </a:spcAft>
              <a:buSzPts val="1100"/>
              <a:buChar char="●"/>
            </a:pPr>
            <a:r>
              <a:rPr lang="en" sz="1100" dirty="0"/>
              <a:t>The human-readable configuration language helps you write infrastructure code quickly.</a:t>
            </a:r>
            <a:endParaRPr sz="1100" dirty="0"/>
          </a:p>
          <a:p>
            <a:pPr marL="457200" lvl="0" indent="-298450" algn="l" rtl="0">
              <a:spcBef>
                <a:spcPts val="0"/>
              </a:spcBef>
              <a:spcAft>
                <a:spcPts val="0"/>
              </a:spcAft>
              <a:buSzPts val="1100"/>
              <a:buChar char="●"/>
            </a:pPr>
            <a:r>
              <a:rPr lang="en" sz="1100" dirty="0" err="1"/>
              <a:t>Terraform's</a:t>
            </a:r>
            <a:r>
              <a:rPr lang="en" sz="1100" dirty="0"/>
              <a:t> state allows you to track resource changes throughout your deployments.</a:t>
            </a:r>
            <a:endParaRPr sz="1100" dirty="0"/>
          </a:p>
          <a:p>
            <a:pPr marL="457200" lvl="0" indent="-298450" algn="l" rtl="0">
              <a:spcBef>
                <a:spcPts val="0"/>
              </a:spcBef>
              <a:spcAft>
                <a:spcPts val="0"/>
              </a:spcAft>
              <a:buSzPts val="1100"/>
              <a:buChar char="●"/>
            </a:pPr>
            <a:r>
              <a:rPr lang="en" sz="1100" dirty="0"/>
              <a:t>You can commit your configurations to version control to safely collaborate on infrastructure.</a:t>
            </a:r>
            <a:endParaRPr sz="1100" dirty="0"/>
          </a:p>
        </p:txBody>
      </p:sp>
      <p:pic>
        <p:nvPicPr>
          <p:cNvPr id="86" name="Google Shape;86;p17"/>
          <p:cNvPicPr preferRelativeResize="0"/>
          <p:nvPr/>
        </p:nvPicPr>
        <p:blipFill>
          <a:blip r:embed="rId4">
            <a:alphaModFix/>
          </a:blip>
          <a:stretch>
            <a:fillRect/>
          </a:stretch>
        </p:blipFill>
        <p:spPr>
          <a:xfrm>
            <a:off x="5322099" y="1329089"/>
            <a:ext cx="2432601" cy="37139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62846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Demo: Dynamic Credential Generation+ Terraform code</a:t>
            </a:r>
            <a:endParaRPr/>
          </a:p>
        </p:txBody>
      </p:sp>
      <p:sp>
        <p:nvSpPr>
          <p:cNvPr id="92" name="Google Shape;92;p18"/>
          <p:cNvSpPr txBox="1">
            <a:spLocks noGrp="1"/>
          </p:cNvSpPr>
          <p:nvPr>
            <p:ph type="body" idx="1"/>
          </p:nvPr>
        </p:nvSpPr>
        <p:spPr>
          <a:xfrm>
            <a:off x="311700" y="1498198"/>
            <a:ext cx="42603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sz="1100"/>
              <a:t># Configure Vault provider with authentication and TTL</a:t>
            </a:r>
            <a:endParaRPr sz="1100"/>
          </a:p>
          <a:p>
            <a:pPr marL="0" lvl="0" indent="0" algn="l" rtl="0">
              <a:lnSpc>
                <a:spcPct val="100000"/>
              </a:lnSpc>
              <a:spcBef>
                <a:spcPts val="0"/>
              </a:spcBef>
              <a:spcAft>
                <a:spcPts val="0"/>
              </a:spcAft>
              <a:buNone/>
            </a:pPr>
            <a:r>
              <a:rPr lang="en" sz="1100"/>
              <a:t>provider "vault" {</a:t>
            </a:r>
            <a:endParaRPr sz="1100"/>
          </a:p>
          <a:p>
            <a:pPr marL="0" lvl="0" indent="0" algn="l" rtl="0">
              <a:lnSpc>
                <a:spcPct val="100000"/>
              </a:lnSpc>
              <a:spcBef>
                <a:spcPts val="0"/>
              </a:spcBef>
              <a:spcAft>
                <a:spcPts val="0"/>
              </a:spcAft>
              <a:buNone/>
            </a:pPr>
            <a:r>
              <a:rPr lang="en" sz="1100"/>
              <a:t>  address = "https://vault.fredrickamutala.com"  # Replace with actual Vault address</a:t>
            </a:r>
            <a:endParaRPr sz="1100"/>
          </a:p>
          <a:p>
            <a:pPr marL="0" lvl="0" indent="0" algn="l" rtl="0">
              <a:lnSpc>
                <a:spcPct val="100000"/>
              </a:lnSpc>
              <a:spcBef>
                <a:spcPts val="0"/>
              </a:spcBef>
              <a:spcAft>
                <a:spcPts val="0"/>
              </a:spcAft>
              <a:buNone/>
            </a:pPr>
            <a:r>
              <a:rPr lang="en" sz="1100"/>
              <a:t>  token   = var.vault_token            # Securely retrieve Vault token</a:t>
            </a:r>
            <a:endParaRPr sz="1100"/>
          </a:p>
          <a:p>
            <a:pPr marL="0" lvl="0" indent="0" algn="l" rtl="0">
              <a:lnSpc>
                <a:spcPct val="100000"/>
              </a:lnSpc>
              <a:spcBef>
                <a:spcPts val="0"/>
              </a:spcBef>
              <a:spcAft>
                <a:spcPts val="0"/>
              </a:spcAft>
              <a:buNone/>
            </a:pPr>
            <a:r>
              <a:rPr lang="en" sz="1100"/>
              <a:t>}</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en" sz="1100"/>
              <a:t># Fetch GCP credentials with TTL from Vault</a:t>
            </a:r>
            <a:endParaRPr sz="1100"/>
          </a:p>
          <a:p>
            <a:pPr marL="0" lvl="0" indent="0" algn="l" rtl="0">
              <a:lnSpc>
                <a:spcPct val="100000"/>
              </a:lnSpc>
              <a:spcBef>
                <a:spcPts val="0"/>
              </a:spcBef>
              <a:spcAft>
                <a:spcPts val="0"/>
              </a:spcAft>
              <a:buNone/>
            </a:pPr>
            <a:r>
              <a:rPr lang="en" sz="1100"/>
              <a:t>data "vault_generic_secret" "gcp_creds" {</a:t>
            </a:r>
            <a:endParaRPr sz="1100"/>
          </a:p>
          <a:p>
            <a:pPr marL="0" lvl="0" indent="0" algn="l" rtl="0">
              <a:lnSpc>
                <a:spcPct val="100000"/>
              </a:lnSpc>
              <a:spcBef>
                <a:spcPts val="0"/>
              </a:spcBef>
              <a:spcAft>
                <a:spcPts val="0"/>
              </a:spcAft>
              <a:buNone/>
            </a:pPr>
            <a:r>
              <a:rPr lang="en" sz="1100"/>
              <a:t>  path = "gcp/creds/sachita"  # Replace with the actual secret path</a:t>
            </a:r>
            <a:endParaRPr sz="1100"/>
          </a:p>
          <a:p>
            <a:pPr marL="0" lvl="0" indent="0" algn="l" rtl="0">
              <a:lnSpc>
                <a:spcPct val="100000"/>
              </a:lnSpc>
              <a:spcBef>
                <a:spcPts val="0"/>
              </a:spcBef>
              <a:spcAft>
                <a:spcPts val="0"/>
              </a:spcAft>
              <a:buNone/>
            </a:pPr>
            <a:r>
              <a:rPr lang="en" sz="1100"/>
              <a:t>}</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en" sz="1100"/>
              <a:t># Use dynamic credentials from Vault for authentication</a:t>
            </a:r>
            <a:endParaRPr sz="1100"/>
          </a:p>
          <a:p>
            <a:pPr marL="0" lvl="0" indent="0" algn="l" rtl="0">
              <a:lnSpc>
                <a:spcPct val="100000"/>
              </a:lnSpc>
              <a:spcBef>
                <a:spcPts val="0"/>
              </a:spcBef>
              <a:spcAft>
                <a:spcPts val="0"/>
              </a:spcAft>
              <a:buNone/>
            </a:pPr>
            <a:r>
              <a:rPr lang="en" sz="1100"/>
              <a:t>provider "google" {</a:t>
            </a:r>
            <a:endParaRPr sz="1100"/>
          </a:p>
          <a:p>
            <a:pPr marL="0" lvl="0" indent="0" algn="l" rtl="0">
              <a:lnSpc>
                <a:spcPct val="100000"/>
              </a:lnSpc>
              <a:spcBef>
                <a:spcPts val="0"/>
              </a:spcBef>
              <a:spcAft>
                <a:spcPts val="0"/>
              </a:spcAft>
              <a:buNone/>
            </a:pPr>
            <a:r>
              <a:rPr lang="en" sz="1100"/>
              <a:t>  project = data.vault_generic_secret.gcp_creds.data["project_id"]</a:t>
            </a:r>
            <a:endParaRPr sz="1100"/>
          </a:p>
          <a:p>
            <a:pPr marL="0" lvl="0" indent="0" algn="l" rtl="0">
              <a:lnSpc>
                <a:spcPct val="100000"/>
              </a:lnSpc>
              <a:spcBef>
                <a:spcPts val="0"/>
              </a:spcBef>
              <a:spcAft>
                <a:spcPts val="0"/>
              </a:spcAft>
              <a:buNone/>
            </a:pPr>
            <a:r>
              <a:rPr lang="en" sz="1100"/>
              <a:t>  region  = "us-east1"</a:t>
            </a:r>
            <a:endParaRPr sz="1100"/>
          </a:p>
          <a:p>
            <a:pPr marL="0" lvl="0" indent="0" algn="l" rtl="0">
              <a:lnSpc>
                <a:spcPct val="100000"/>
              </a:lnSpc>
              <a:spcBef>
                <a:spcPts val="0"/>
              </a:spcBef>
              <a:spcAft>
                <a:spcPts val="0"/>
              </a:spcAft>
              <a:buNone/>
            </a:pPr>
            <a:r>
              <a:rPr lang="en" sz="1100"/>
              <a:t>  credentials = data.vault_generic_secret.gcp_creds.data["credentials"]</a:t>
            </a:r>
            <a:endParaRPr sz="1100"/>
          </a:p>
          <a:p>
            <a:pPr marL="0" lvl="0" indent="0" algn="l" rtl="0">
              <a:lnSpc>
                <a:spcPct val="100000"/>
              </a:lnSpc>
              <a:spcBef>
                <a:spcPts val="0"/>
              </a:spcBef>
              <a:spcAft>
                <a:spcPts val="0"/>
              </a:spcAft>
              <a:buClr>
                <a:schemeClr val="dk1"/>
              </a:buClr>
              <a:buSzPts val="1100"/>
              <a:buFont typeface="Arial"/>
              <a:buNone/>
            </a:pPr>
            <a:r>
              <a:rPr lang="en" sz="1100"/>
              <a:t>}</a:t>
            </a:r>
            <a:endParaRPr sz="1100"/>
          </a:p>
          <a:p>
            <a:pPr marL="0" lvl="0" indent="0" algn="l" rtl="0">
              <a:spcBef>
                <a:spcPts val="0"/>
              </a:spcBef>
              <a:spcAft>
                <a:spcPts val="1200"/>
              </a:spcAft>
              <a:buNone/>
            </a:pPr>
            <a:endParaRPr/>
          </a:p>
        </p:txBody>
      </p:sp>
      <p:sp>
        <p:nvSpPr>
          <p:cNvPr id="93" name="Google Shape;93;p18"/>
          <p:cNvSpPr txBox="1">
            <a:spLocks noGrp="1"/>
          </p:cNvSpPr>
          <p:nvPr>
            <p:ph type="body" idx="2"/>
          </p:nvPr>
        </p:nvSpPr>
        <p:spPr>
          <a:xfrm>
            <a:off x="4832400" y="1477030"/>
            <a:ext cx="39999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sz="1100"/>
              <a:t>#Create the GCE instance using dynamic credentials</a:t>
            </a:r>
            <a:endParaRPr sz="1100"/>
          </a:p>
          <a:p>
            <a:pPr marL="0" lvl="0" indent="0" algn="l" rtl="0">
              <a:lnSpc>
                <a:spcPct val="100000"/>
              </a:lnSpc>
              <a:spcBef>
                <a:spcPts val="0"/>
              </a:spcBef>
              <a:spcAft>
                <a:spcPts val="0"/>
              </a:spcAft>
              <a:buClr>
                <a:schemeClr val="dk1"/>
              </a:buClr>
              <a:buSzPts val="1100"/>
              <a:buFont typeface="Arial"/>
              <a:buNone/>
            </a:pPr>
            <a:r>
              <a:rPr lang="en" sz="1100"/>
              <a:t>provider "google" {</a:t>
            </a:r>
            <a:endParaRPr sz="1100"/>
          </a:p>
          <a:p>
            <a:pPr marL="0" lvl="0" indent="0" algn="l" rtl="0">
              <a:lnSpc>
                <a:spcPct val="100000"/>
              </a:lnSpc>
              <a:spcBef>
                <a:spcPts val="0"/>
              </a:spcBef>
              <a:spcAft>
                <a:spcPts val="0"/>
              </a:spcAft>
              <a:buClr>
                <a:schemeClr val="dk1"/>
              </a:buClr>
              <a:buSzPts val="1100"/>
              <a:buFont typeface="Arial"/>
              <a:buNone/>
            </a:pPr>
            <a:r>
              <a:rPr lang="en" sz="1100"/>
              <a:t>  project     = "engineering-sachita" #Replace with your project id</a:t>
            </a:r>
            <a:endParaRPr sz="1100"/>
          </a:p>
          <a:p>
            <a:pPr marL="0" lvl="0" indent="0" algn="l" rtl="0">
              <a:lnSpc>
                <a:spcPct val="100000"/>
              </a:lnSpc>
              <a:spcBef>
                <a:spcPts val="0"/>
              </a:spcBef>
              <a:spcAft>
                <a:spcPts val="0"/>
              </a:spcAft>
              <a:buClr>
                <a:schemeClr val="dk1"/>
              </a:buClr>
              <a:buSzPts val="1100"/>
              <a:buFont typeface="Arial"/>
              <a:buNone/>
            </a:pPr>
            <a:r>
              <a:rPr lang="en" sz="1100"/>
              <a:t>  region      = "us-east1" #GCP region </a:t>
            </a:r>
            <a:endParaRPr sz="1100"/>
          </a:p>
          <a:p>
            <a:pPr marL="0" lvl="0" indent="0" algn="l" rtl="0">
              <a:lnSpc>
                <a:spcPct val="100000"/>
              </a:lnSpc>
              <a:spcBef>
                <a:spcPts val="0"/>
              </a:spcBef>
              <a:spcAft>
                <a:spcPts val="0"/>
              </a:spcAft>
              <a:buClr>
                <a:schemeClr val="dk1"/>
              </a:buClr>
              <a:buSzPts val="1100"/>
              <a:buFont typeface="Arial"/>
              <a:buNone/>
            </a:pPr>
            <a:r>
              <a:rPr lang="en" sz="1100"/>
              <a:t>}</a:t>
            </a:r>
            <a:endParaRPr sz="1100"/>
          </a:p>
          <a:p>
            <a:pPr marL="0" lvl="0" indent="0" algn="l" rtl="0">
              <a:lnSpc>
                <a:spcPct val="100000"/>
              </a:lnSpc>
              <a:spcBef>
                <a:spcPts val="0"/>
              </a:spcBef>
              <a:spcAft>
                <a:spcPts val="0"/>
              </a:spcAft>
              <a:buClr>
                <a:schemeClr val="dk1"/>
              </a:buClr>
              <a:buSzPts val="1100"/>
              <a:buFont typeface="Arial"/>
              <a:buNone/>
            </a:pPr>
            <a:endParaRPr sz="1100"/>
          </a:p>
          <a:p>
            <a:pPr marL="0" lvl="0" indent="0" algn="l" rtl="0">
              <a:lnSpc>
                <a:spcPct val="100000"/>
              </a:lnSpc>
              <a:spcBef>
                <a:spcPts val="0"/>
              </a:spcBef>
              <a:spcAft>
                <a:spcPts val="0"/>
              </a:spcAft>
              <a:buClr>
                <a:schemeClr val="dk1"/>
              </a:buClr>
              <a:buSzPts val="1100"/>
              <a:buFont typeface="Arial"/>
              <a:buNone/>
            </a:pPr>
            <a:r>
              <a:rPr lang="en" sz="1100"/>
              <a:t>resource "google_compute_instance" "sach-gce" {</a:t>
            </a:r>
            <a:endParaRPr sz="1100"/>
          </a:p>
          <a:p>
            <a:pPr marL="0" lvl="0" indent="0" algn="l" rtl="0">
              <a:lnSpc>
                <a:spcPct val="100000"/>
              </a:lnSpc>
              <a:spcBef>
                <a:spcPts val="0"/>
              </a:spcBef>
              <a:spcAft>
                <a:spcPts val="0"/>
              </a:spcAft>
              <a:buClr>
                <a:schemeClr val="dk1"/>
              </a:buClr>
              <a:buSzPts val="1100"/>
              <a:buFont typeface="Arial"/>
              <a:buNone/>
            </a:pPr>
            <a:r>
              <a:rPr lang="en" sz="1100"/>
              <a:t>  name         = "sach-gce" #unique name for the instance</a:t>
            </a:r>
            <a:endParaRPr sz="1100"/>
          </a:p>
          <a:p>
            <a:pPr marL="0" lvl="0" indent="0" algn="l" rtl="0">
              <a:lnSpc>
                <a:spcPct val="100000"/>
              </a:lnSpc>
              <a:spcBef>
                <a:spcPts val="0"/>
              </a:spcBef>
              <a:spcAft>
                <a:spcPts val="0"/>
              </a:spcAft>
              <a:buClr>
                <a:schemeClr val="dk1"/>
              </a:buClr>
              <a:buSzPts val="1100"/>
              <a:buFont typeface="Arial"/>
              <a:buNone/>
            </a:pPr>
            <a:r>
              <a:rPr lang="en" sz="1100"/>
              <a:t>  machine_type = "e2-micro"</a:t>
            </a:r>
            <a:endParaRPr sz="1100"/>
          </a:p>
          <a:p>
            <a:pPr marL="0" lvl="0" indent="0" algn="l" rtl="0">
              <a:lnSpc>
                <a:spcPct val="100000"/>
              </a:lnSpc>
              <a:spcBef>
                <a:spcPts val="0"/>
              </a:spcBef>
              <a:spcAft>
                <a:spcPts val="0"/>
              </a:spcAft>
              <a:buClr>
                <a:schemeClr val="dk1"/>
              </a:buClr>
              <a:buSzPts val="1100"/>
              <a:buFont typeface="Arial"/>
              <a:buNone/>
            </a:pPr>
            <a:r>
              <a:rPr lang="en" sz="1100"/>
              <a:t>  zone         = "us-east1-b" #GCP available zone in the chosen region</a:t>
            </a:r>
            <a:endParaRPr sz="1100"/>
          </a:p>
          <a:p>
            <a:pPr marL="0" lvl="0" indent="0" algn="l" rtl="0">
              <a:lnSpc>
                <a:spcPct val="100000"/>
              </a:lnSpc>
              <a:spcBef>
                <a:spcPts val="0"/>
              </a:spcBef>
              <a:spcAft>
                <a:spcPts val="0"/>
              </a:spcAft>
              <a:buClr>
                <a:schemeClr val="dk1"/>
              </a:buClr>
              <a:buSzPts val="1100"/>
              <a:buFont typeface="Arial"/>
              <a:buNone/>
            </a:pPr>
            <a:endParaRPr sz="1100"/>
          </a:p>
          <a:p>
            <a:pPr marL="0" lvl="0" indent="0" algn="l" rtl="0">
              <a:lnSpc>
                <a:spcPct val="100000"/>
              </a:lnSpc>
              <a:spcBef>
                <a:spcPts val="0"/>
              </a:spcBef>
              <a:spcAft>
                <a:spcPts val="0"/>
              </a:spcAft>
              <a:buClr>
                <a:schemeClr val="dk1"/>
              </a:buClr>
              <a:buSzPts val="1100"/>
              <a:buFont typeface="Arial"/>
              <a:buNone/>
            </a:pPr>
            <a:r>
              <a:rPr lang="en" sz="1100"/>
              <a:t>  boot_disk {</a:t>
            </a:r>
            <a:endParaRPr sz="1100"/>
          </a:p>
          <a:p>
            <a:pPr marL="0" lvl="0" indent="0" algn="l" rtl="0">
              <a:lnSpc>
                <a:spcPct val="100000"/>
              </a:lnSpc>
              <a:spcBef>
                <a:spcPts val="0"/>
              </a:spcBef>
              <a:spcAft>
                <a:spcPts val="0"/>
              </a:spcAft>
              <a:buClr>
                <a:schemeClr val="dk1"/>
              </a:buClr>
              <a:buSzPts val="1100"/>
              <a:buFont typeface="Arial"/>
              <a:buNone/>
            </a:pPr>
            <a:r>
              <a:rPr lang="en" sz="1100"/>
              <a:t>    initialize_params {</a:t>
            </a:r>
            <a:endParaRPr sz="1100"/>
          </a:p>
          <a:p>
            <a:pPr marL="0" lvl="0" indent="0" algn="l" rtl="0">
              <a:lnSpc>
                <a:spcPct val="100000"/>
              </a:lnSpc>
              <a:spcBef>
                <a:spcPts val="0"/>
              </a:spcBef>
              <a:spcAft>
                <a:spcPts val="0"/>
              </a:spcAft>
              <a:buClr>
                <a:schemeClr val="dk1"/>
              </a:buClr>
              <a:buSzPts val="1100"/>
              <a:buFont typeface="Arial"/>
              <a:buNone/>
            </a:pPr>
            <a:r>
              <a:rPr lang="en" sz="1100"/>
              <a:t>      image = "ubuntu-os-cloud/ubuntu-2204-lts"</a:t>
            </a:r>
            <a:endParaRPr sz="1100"/>
          </a:p>
          <a:p>
            <a:pPr marL="0" lvl="0" indent="0" algn="l" rtl="0">
              <a:lnSpc>
                <a:spcPct val="100000"/>
              </a:lnSpc>
              <a:spcBef>
                <a:spcPts val="0"/>
              </a:spcBef>
              <a:spcAft>
                <a:spcPts val="0"/>
              </a:spcAft>
              <a:buClr>
                <a:schemeClr val="dk1"/>
              </a:buClr>
              <a:buSzPts val="1100"/>
              <a:buFont typeface="Arial"/>
              <a:buNone/>
            </a:pPr>
            <a:r>
              <a:rPr lang="en" sz="1100"/>
              <a:t>      size  = 10 #Disk size in GB</a:t>
            </a:r>
            <a:endParaRPr sz="1100"/>
          </a:p>
          <a:p>
            <a:pPr marL="0" lvl="0" indent="0" algn="l" rtl="0">
              <a:lnSpc>
                <a:spcPct val="100000"/>
              </a:lnSpc>
              <a:spcBef>
                <a:spcPts val="0"/>
              </a:spcBef>
              <a:spcAft>
                <a:spcPts val="0"/>
              </a:spcAft>
              <a:buClr>
                <a:schemeClr val="dk1"/>
              </a:buClr>
              <a:buSzPts val="1100"/>
              <a:buFont typeface="Arial"/>
              <a:buNone/>
            </a:pPr>
            <a:r>
              <a:rPr lang="en" sz="1100"/>
              <a:t>      type  = "pd-ssd" #Disk type</a:t>
            </a:r>
            <a:endParaRPr sz="1100"/>
          </a:p>
          <a:p>
            <a:pPr marL="0" lvl="0" indent="0" algn="l" rtl="0">
              <a:lnSpc>
                <a:spcPct val="100000"/>
              </a:lnSpc>
              <a:spcBef>
                <a:spcPts val="0"/>
              </a:spcBef>
              <a:spcAft>
                <a:spcPts val="0"/>
              </a:spcAft>
              <a:buClr>
                <a:schemeClr val="dk1"/>
              </a:buClr>
              <a:buSzPts val="1100"/>
              <a:buFont typeface="Arial"/>
              <a:buNone/>
            </a:pPr>
            <a:r>
              <a:rPr lang="en" sz="1100"/>
              <a:t>    }</a:t>
            </a:r>
            <a:endParaRPr sz="1100"/>
          </a:p>
          <a:p>
            <a:pPr marL="0" lvl="0" indent="0" algn="l" rtl="0">
              <a:lnSpc>
                <a:spcPct val="100000"/>
              </a:lnSpc>
              <a:spcBef>
                <a:spcPts val="0"/>
              </a:spcBef>
              <a:spcAft>
                <a:spcPts val="0"/>
              </a:spcAft>
              <a:buClr>
                <a:schemeClr val="dk1"/>
              </a:buClr>
              <a:buSzPts val="1100"/>
              <a:buFont typeface="Arial"/>
              <a:buNone/>
            </a:pPr>
            <a:r>
              <a:rPr lang="en" sz="1100"/>
              <a:t>  }</a:t>
            </a:r>
            <a:endParaRPr sz="1100"/>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79200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Best Practices and Q&amp;A</a:t>
            </a:r>
            <a:endParaRPr/>
          </a:p>
        </p:txBody>
      </p:sp>
      <p:sp>
        <p:nvSpPr>
          <p:cNvPr id="99" name="Google Shape;99;p19"/>
          <p:cNvSpPr txBox="1">
            <a:spLocks noGrp="1"/>
          </p:cNvSpPr>
          <p:nvPr>
            <p:ph type="body" idx="1"/>
          </p:nvPr>
        </p:nvSpPr>
        <p:spPr>
          <a:xfrm>
            <a:off x="298093" y="989189"/>
            <a:ext cx="8520600" cy="3416400"/>
          </a:xfrm>
          <a:prstGeom prst="rect">
            <a:avLst/>
          </a:prstGeom>
        </p:spPr>
        <p:txBody>
          <a:bodyPr spcFirstLastPara="1" wrap="square" lIns="91425" tIns="91425" rIns="91425" bIns="91425" anchor="t" anchorCtr="0">
            <a:normAutofit/>
          </a:bodyPr>
          <a:lstStyle/>
          <a:p>
            <a:pPr marL="0" indent="0">
              <a:buNone/>
            </a:pPr>
            <a:endParaRPr lang="en" sz="1100" dirty="0"/>
          </a:p>
          <a:p>
            <a:pPr lvl="0" indent="-298450" algn="l" rtl="0">
              <a:lnSpc>
                <a:spcPct val="114999"/>
              </a:lnSpc>
              <a:spcBef>
                <a:spcPts val="1200"/>
              </a:spcBef>
              <a:spcAft>
                <a:spcPts val="0"/>
              </a:spcAft>
              <a:buSzPts val="1100"/>
            </a:pPr>
            <a:r>
              <a:rPr lang="en" sz="1100" dirty="0"/>
              <a:t>Execute terraform programmatically: Use Terraform to provision cloud, private datacenter, and SaaS infrastructure.</a:t>
            </a:r>
            <a:endParaRPr lang="en-US" sz="1100" dirty="0"/>
          </a:p>
          <a:p>
            <a:pPr lvl="0" indent="-298450" algn="l" rtl="0">
              <a:spcBef>
                <a:spcPts val="0"/>
              </a:spcBef>
              <a:spcAft>
                <a:spcPts val="0"/>
              </a:spcAft>
              <a:buSzPts val="1100"/>
            </a:pPr>
            <a:r>
              <a:rPr lang="en" sz="1100" dirty="0"/>
              <a:t>Allow minimal write privileges: The unprivileged Vault service account should not have access to overwrite its executable binary or any Vault configuration files.</a:t>
            </a:r>
            <a:endParaRPr sz="1100" dirty="0"/>
          </a:p>
          <a:p>
            <a:pPr lvl="0" indent="-298450" algn="l" rtl="0">
              <a:spcBef>
                <a:spcPts val="0"/>
              </a:spcBef>
              <a:spcAft>
                <a:spcPts val="0"/>
              </a:spcAft>
              <a:buSzPts val="1100"/>
            </a:pPr>
            <a:r>
              <a:rPr lang="en" sz="1100" dirty="0"/>
              <a:t>Automate the whole process: Use tools like GitLab CI/CD or Jenkins to automate the process of creating, testing, and deploying your Terraform modules.</a:t>
            </a:r>
            <a:endParaRPr sz="1100" dirty="0"/>
          </a:p>
          <a:p>
            <a:pPr indent="-298450">
              <a:buSzPts val="1100"/>
            </a:pPr>
            <a:r>
              <a:rPr lang="en" sz="1100" dirty="0"/>
              <a:t>Avoid storing secrets in state: Store your state file in secure remote storage like Blob in Azure, GCS(Google Cloud Storage) buckets in GCP, S3 in AWS etc.</a:t>
            </a:r>
            <a:endParaRPr sz="1100" dirty="0"/>
          </a:p>
          <a:p>
            <a:pPr lvl="0" indent="-298450" algn="l" rtl="0">
              <a:spcBef>
                <a:spcPts val="0"/>
              </a:spcBef>
              <a:spcAft>
                <a:spcPts val="0"/>
              </a:spcAft>
              <a:buSzPts val="1100"/>
            </a:pPr>
            <a:r>
              <a:rPr lang="en" sz="1100" dirty="0"/>
              <a:t>Encrypt state: Encrypt application data both at rest and in transit.</a:t>
            </a:r>
            <a:endParaRPr sz="1100" dirty="0"/>
          </a:p>
          <a:p>
            <a:pPr lvl="0" indent="-298450" algn="l" rtl="0">
              <a:spcBef>
                <a:spcPts val="0"/>
              </a:spcBef>
              <a:spcAft>
                <a:spcPts val="0"/>
              </a:spcAft>
              <a:buSzPts val="1100"/>
            </a:pPr>
            <a:r>
              <a:rPr lang="en" sz="1100" dirty="0"/>
              <a:t>Provider Design Principles: Providers should focus on a single API or problem domain.</a:t>
            </a:r>
            <a:endParaRPr sz="1100" dirty="0"/>
          </a:p>
          <a:p>
            <a:pPr lvl="0" indent="-298450" algn="l" rtl="0">
              <a:spcBef>
                <a:spcPts val="0"/>
              </a:spcBef>
              <a:spcAft>
                <a:spcPts val="0"/>
              </a:spcAft>
              <a:buSzPts val="1100"/>
            </a:pPr>
            <a:r>
              <a:rPr lang="en" sz="1100" dirty="0"/>
              <a:t>Provisioning: Use collaborative infrastructure as code, using Terraform as the core workflow and Terraform Cloud to manage the boundaries between your organization's different teams, roles, applications, and deployment tiers.</a:t>
            </a:r>
            <a:endParaRPr sz="1100" dirty="0"/>
          </a:p>
          <a:p>
            <a:pPr marL="0" lvl="0" indent="0" algn="l" rtl="0">
              <a:spcBef>
                <a:spcPts val="1200"/>
              </a:spcBef>
              <a:spcAft>
                <a:spcPts val="1200"/>
              </a:spcAft>
              <a:buNone/>
            </a:pPr>
            <a:r>
              <a:rPr lang="en" sz="1100" dirty="0"/>
              <a:t>Q&amp;A</a:t>
            </a:r>
            <a:endParaRPr sz="11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6</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Dynamic Credentials with HashiCorp Vault and GCP Provider + Terraform</vt:lpstr>
      <vt:lpstr>PowerPoint Presentation</vt:lpstr>
      <vt:lpstr>Vault </vt:lpstr>
      <vt:lpstr>GCP Secrets Engine in Vault</vt:lpstr>
      <vt:lpstr>Terraform Integration</vt:lpstr>
      <vt:lpstr>Demo: Dynamic Credential Generation+ Terraform code</vt:lpstr>
      <vt:lpstr>Best Practices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Credentials with HashiCorp Vault and GCP Provider + Terraform</dc:title>
  <cp:revision>116</cp:revision>
  <dcterms:modified xsi:type="dcterms:W3CDTF">2024-02-05T21:18:15Z</dcterms:modified>
</cp:coreProperties>
</file>