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814" autoAdjust="0"/>
    <p:restoredTop sz="98795"/>
  </p:normalViewPr>
  <p:slideViewPr>
    <p:cSldViewPr snapToGrid="0">
      <p:cViewPr varScale="1">
        <p:scale>
          <a:sx n="100" d="100"/>
          <a:sy n="100" d="100"/>
        </p:scale>
        <p:origin x="1212" y="20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AF4FE7-090A-4B5B-BCB1-309C8B80A7D7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C401-CFCF-4CBF-8250-0F6535AAC3D8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9.gi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0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1.jpeg"  /><Relationship Id="rId4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7.xml"  /><Relationship Id="rId3" Type="http://schemas.openxmlformats.org/officeDocument/2006/relationships/hyperlink" Target="https://www.everythingrf.com/tech-resources/waveguides-sizes/wr34" TargetMode="External" /><Relationship Id="rId4" Type="http://schemas.openxmlformats.org/officeDocument/2006/relationships/hyperlink" Target="https://www.youtube.com/watch?v=5fi6PD-LdsU&amp;t=4s" TargetMode="External"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6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333500" y="5130800"/>
            <a:ext cx="10858500" cy="0"/>
          </a:xfrm>
          <a:prstGeom prst="line">
            <a:avLst/>
          </a:prstGeom>
          <a:ln w="254000">
            <a:solidFill>
              <a:srgbClr val="018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0264" y="1155080"/>
            <a:ext cx="10236082" cy="1433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rgbClr val="0187fb"/>
                </a:solidFill>
              </a:rPr>
              <a:t>28GHz</a:t>
            </a:r>
            <a:r>
              <a:rPr lang="ko-KR" altLang="en-US" sz="4400" b="1">
                <a:solidFill>
                  <a:srgbClr val="0187fb"/>
                </a:solidFill>
              </a:rPr>
              <a:t>를 중심주파수로 하는</a:t>
            </a:r>
            <a:endParaRPr lang="ko-KR" altLang="en-US" sz="4400" b="1">
              <a:solidFill>
                <a:srgbClr val="0187fb"/>
              </a:solidFill>
            </a:endParaRPr>
          </a:p>
          <a:p>
            <a:pPr lvl="0">
              <a:defRPr/>
            </a:pPr>
            <a:r>
              <a:rPr lang="en-US" altLang="ko-KR" sz="4400" b="1">
                <a:solidFill>
                  <a:srgbClr val="0187fb"/>
                </a:solidFill>
              </a:rPr>
              <a:t>6-Slot </a:t>
            </a:r>
            <a:r>
              <a:rPr lang="ko-KR" altLang="en-US" sz="4400" b="1">
                <a:solidFill>
                  <a:srgbClr val="0187fb"/>
                </a:solidFill>
              </a:rPr>
              <a:t>어레이 안테나 설계</a:t>
            </a:r>
            <a:endParaRPr lang="ko-KR" altLang="en-US" sz="4400" b="1">
              <a:solidFill>
                <a:srgbClr val="0187f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1333500" y="2720706"/>
            <a:ext cx="7632080" cy="1461191"/>
            <a:chOff x="1333500" y="3023567"/>
            <a:chExt cx="7632080" cy="1461191"/>
          </a:xfrm>
        </p:grpSpPr>
        <p:sp>
          <p:nvSpPr>
            <p:cNvPr id="18" name="직사각형 17"/>
            <p:cNvSpPr/>
            <p:nvPr/>
          </p:nvSpPr>
          <p:spPr>
            <a:xfrm>
              <a:off x="1333500" y="3023567"/>
              <a:ext cx="7632080" cy="1461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04892" y="3114858"/>
              <a:ext cx="6640874" cy="13294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700" b="1" spc="-300">
                  <a:solidFill>
                    <a:schemeClr val="bg1"/>
                  </a:solidFill>
                </a:rPr>
                <a:t>한국해양대학교</a:t>
              </a:r>
              <a:endParaRPr lang="ko-KR" altLang="en-US" sz="2700" b="1" spc="-300">
                <a:solidFill>
                  <a:schemeClr val="bg1"/>
                </a:solidFill>
              </a:endParaRPr>
            </a:p>
            <a:p>
              <a:pPr lvl="0" algn="ctr">
                <a:defRPr/>
              </a:pPr>
              <a:r>
                <a:rPr lang="ko-KR" altLang="en-US" sz="2700" b="1" spc="-300">
                  <a:solidFill>
                    <a:schemeClr val="bg1"/>
                  </a:solidFill>
                </a:rPr>
                <a:t>전파공학부</a:t>
              </a:r>
              <a:endParaRPr lang="ko-KR" altLang="en-US" sz="2700" b="1" spc="-300">
                <a:solidFill>
                  <a:schemeClr val="bg1"/>
                </a:solidFill>
              </a:endParaRPr>
            </a:p>
            <a:p>
              <a:pPr lvl="0" algn="ctr">
                <a:defRPr/>
              </a:pPr>
              <a:r>
                <a:rPr lang="en-US" altLang="ko-KR" sz="2700" b="1" spc="-300">
                  <a:solidFill>
                    <a:schemeClr val="bg1"/>
                  </a:solidFill>
                </a:rPr>
                <a:t>20171423</a:t>
              </a:r>
              <a:r>
                <a:rPr lang="ko-KR" altLang="en-US" sz="2700" b="1" spc="-300">
                  <a:solidFill>
                    <a:schemeClr val="bg1"/>
                  </a:solidFill>
                </a:rPr>
                <a:t> </a:t>
              </a:r>
              <a:r>
                <a:rPr lang="en-US" altLang="ko-KR" sz="2700" b="1" spc="-300">
                  <a:solidFill>
                    <a:schemeClr val="bg1"/>
                  </a:solidFill>
                </a:rPr>
                <a:t> </a:t>
              </a:r>
              <a:r>
                <a:rPr lang="ko-KR" altLang="en-US" sz="2700" b="1" spc="-300">
                  <a:solidFill>
                    <a:schemeClr val="bg1"/>
                  </a:solidFill>
                </a:rPr>
                <a:t>김동석</a:t>
              </a:r>
              <a:endParaRPr lang="ko-KR" altLang="en-US" sz="2700" b="1" spc="-30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7"/>
          <p:cNvSpPr txBox="1"/>
          <p:nvPr/>
        </p:nvSpPr>
        <p:spPr>
          <a:xfrm>
            <a:off x="3285079" y="5489184"/>
            <a:ext cx="7523269" cy="85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>
                <a:solidFill>
                  <a:srgbClr val="0187fb"/>
                </a:solidFill>
              </a:rPr>
              <a:t>발표일 </a:t>
            </a:r>
            <a:r>
              <a:rPr lang="en-US" altLang="ko-KR" sz="2500" b="1">
                <a:solidFill>
                  <a:srgbClr val="0187fb"/>
                </a:solidFill>
              </a:rPr>
              <a:t>:</a:t>
            </a:r>
            <a:r>
              <a:rPr lang="ko-KR" altLang="en-US" sz="2500" b="1">
                <a:solidFill>
                  <a:srgbClr val="0187fb"/>
                </a:solidFill>
              </a:rPr>
              <a:t> </a:t>
            </a:r>
            <a:r>
              <a:rPr lang="en-US" altLang="ko-KR" sz="2500" b="1">
                <a:solidFill>
                  <a:srgbClr val="0187fb"/>
                </a:solidFill>
              </a:rPr>
              <a:t>2022.12.05</a:t>
            </a:r>
            <a:endParaRPr lang="en-US" altLang="ko-KR" sz="2500" b="1">
              <a:solidFill>
                <a:srgbClr val="0187fb"/>
              </a:solidFill>
            </a:endParaRPr>
          </a:p>
          <a:p>
            <a:pPr lvl="0">
              <a:defRPr/>
            </a:pPr>
            <a:r>
              <a:rPr lang="ko-KR" altLang="en-US" sz="2500" b="1">
                <a:solidFill>
                  <a:srgbClr val="0187fb"/>
                </a:solidFill>
              </a:rPr>
              <a:t>담당교수 </a:t>
            </a:r>
            <a:r>
              <a:rPr lang="en-US" altLang="ko-KR" sz="2500" b="1">
                <a:solidFill>
                  <a:srgbClr val="0187fb"/>
                </a:solidFill>
              </a:rPr>
              <a:t>:</a:t>
            </a:r>
            <a:r>
              <a:rPr lang="ko-KR" altLang="en-US" sz="2500" b="1">
                <a:solidFill>
                  <a:srgbClr val="0187fb"/>
                </a:solidFill>
              </a:rPr>
              <a:t> 민경식 교수님</a:t>
            </a:r>
            <a:endParaRPr lang="ko-KR" altLang="en-US" sz="2500" b="1">
              <a:solidFill>
                <a:srgbClr val="0187f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5" name="직각 삼각형 4"/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2400" y="167785"/>
            <a:ext cx="59626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Part 1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100160" y="130968"/>
            <a:ext cx="5077754" cy="6700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800" b="0" spc="-300">
                <a:solidFill>
                  <a:schemeClr val="dk1"/>
                </a:solidFill>
              </a:rPr>
              <a:t>6</a:t>
            </a:r>
            <a:r>
              <a:rPr lang="ko-KR" altLang="en-US" sz="3800" b="0" spc="-300">
                <a:solidFill>
                  <a:schemeClr val="dk1"/>
                </a:solidFill>
              </a:rPr>
              <a:t> </a:t>
            </a:r>
            <a:r>
              <a:rPr lang="en-US" altLang="ko-KR" sz="3800" b="0" spc="-300">
                <a:solidFill>
                  <a:schemeClr val="dk1"/>
                </a:solidFill>
              </a:rPr>
              <a:t>-Slot </a:t>
            </a:r>
            <a:r>
              <a:rPr lang="ko-KR" altLang="en-US" sz="3800" b="0" spc="-300">
                <a:solidFill>
                  <a:schemeClr val="dk1"/>
                </a:solidFill>
              </a:rPr>
              <a:t>어레이 안테나 설계</a:t>
            </a:r>
            <a:endParaRPr lang="ko-KR" altLang="en-US" sz="3800" b="0" spc="-300">
              <a:solidFill>
                <a:schemeClr val="dk1"/>
              </a:solidFill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931760" y="983317"/>
            <a:ext cx="5401718" cy="47210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</a:rPr>
              <a:t>표면</a:t>
            </a:r>
            <a:r>
              <a:rPr lang="en-US" altLang="ko-KR" sz="2500" b="1">
                <a:solidFill>
                  <a:srgbClr val="3057b9"/>
                </a:solidFill>
              </a:rPr>
              <a:t> </a:t>
            </a:r>
            <a:r>
              <a:rPr lang="ko-KR" altLang="en-US" sz="2500" b="1">
                <a:solidFill>
                  <a:srgbClr val="3057b9"/>
                </a:solidFill>
              </a:rPr>
              <a:t>전류 푼포</a:t>
            </a:r>
            <a:r>
              <a:rPr lang="en-US" altLang="ko-KR" sz="2500" b="1">
                <a:solidFill>
                  <a:srgbClr val="3057b9"/>
                </a:solidFill>
              </a:rPr>
              <a:t>@28 GHz</a:t>
            </a:r>
            <a:endParaRPr lang="en-US" altLang="ko-KR" sz="2500" b="1">
              <a:solidFill>
                <a:srgbClr val="3057b9"/>
              </a:solidFill>
            </a:endParaRPr>
          </a:p>
        </p:txBody>
      </p:sp>
      <p:cxnSp>
        <p:nvCxnSpPr>
          <p:cNvPr id="55" name="직선 연결선 11"/>
          <p:cNvCxnSpPr/>
          <p:nvPr/>
        </p:nvCxnSpPr>
        <p:spPr>
          <a:xfrm>
            <a:off x="1063082" y="898447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"/>
          <p:cNvPicPr>
            <a:picLocks noChangeAspect="1"/>
          </p:cNvPicPr>
          <p:nvPr/>
        </p:nvPicPr>
        <p:blipFill rotWithShape="1">
          <a:blip r:embed="rId3"/>
          <a:srcRect l="11050" t="31160" r="11160" b="30950"/>
          <a:stretch>
            <a:fillRect/>
          </a:stretch>
        </p:blipFill>
        <p:spPr>
          <a:xfrm>
            <a:off x="2462892" y="2416829"/>
            <a:ext cx="7946571" cy="2024340"/>
          </a:xfrm>
          <a:prstGeom prst="rect">
            <a:avLst/>
          </a:prstGeom>
        </p:spPr>
      </p:pic>
      <p:sp>
        <p:nvSpPr>
          <p:cNvPr id="109" name=""/>
          <p:cNvSpPr/>
          <p:nvPr/>
        </p:nvSpPr>
        <p:spPr>
          <a:xfrm>
            <a:off x="1487793" y="3115519"/>
            <a:ext cx="952499" cy="6269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0" name="TextBox 6"/>
          <p:cNvSpPr txBox="1"/>
          <p:nvPr/>
        </p:nvSpPr>
        <p:spPr>
          <a:xfrm>
            <a:off x="190499" y="3064219"/>
            <a:ext cx="1405866" cy="729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sz="4200" b="0" spc="-300">
                <a:solidFill>
                  <a:srgbClr val="ff0000"/>
                </a:solidFill>
              </a:rPr>
              <a:t>Input</a:t>
            </a:r>
            <a:endParaRPr lang="en-US" altLang="ko-KR" sz="4200" b="0" spc="-300">
              <a:solidFill>
                <a:srgbClr val="ff0000"/>
              </a:solidFill>
            </a:endParaRPr>
          </a:p>
        </p:txBody>
      </p:sp>
      <p:sp>
        <p:nvSpPr>
          <p:cNvPr id="111" name="TextBox 6"/>
          <p:cNvSpPr txBox="1"/>
          <p:nvPr/>
        </p:nvSpPr>
        <p:spPr>
          <a:xfrm>
            <a:off x="10564268" y="3064219"/>
            <a:ext cx="1405866" cy="729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sz="4200" b="0" spc="-300">
                <a:solidFill>
                  <a:srgbClr val="ff0000"/>
                </a:solidFill>
              </a:rPr>
              <a:t>Short</a:t>
            </a:r>
            <a:endParaRPr lang="en-US" altLang="ko-KR" sz="4200" b="0" spc="-3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2358" y="1580635"/>
            <a:ext cx="9307284" cy="3696728"/>
          </a:xfrm>
          <a:prstGeom prst="rect">
            <a:avLst/>
          </a:prstGeom>
        </p:spPr>
      </p:pic>
      <p:sp>
        <p:nvSpPr>
          <p:cNvPr id="4" name="직각 삼각형 3"/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5" name="직각 삼각형 4"/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2400" y="167785"/>
            <a:ext cx="59626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Part 1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100160" y="130968"/>
            <a:ext cx="5077754" cy="6700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800" b="0" spc="-300">
                <a:solidFill>
                  <a:schemeClr val="dk1"/>
                </a:solidFill>
              </a:rPr>
              <a:t>6</a:t>
            </a:r>
            <a:r>
              <a:rPr lang="ko-KR" altLang="en-US" sz="3800" b="0" spc="-300">
                <a:solidFill>
                  <a:schemeClr val="dk1"/>
                </a:solidFill>
              </a:rPr>
              <a:t> </a:t>
            </a:r>
            <a:r>
              <a:rPr lang="en-US" altLang="ko-KR" sz="3800" b="0" spc="-300">
                <a:solidFill>
                  <a:schemeClr val="dk1"/>
                </a:solidFill>
              </a:rPr>
              <a:t>-Slot </a:t>
            </a:r>
            <a:r>
              <a:rPr lang="ko-KR" altLang="en-US" sz="3800" b="0" spc="-300">
                <a:solidFill>
                  <a:schemeClr val="dk1"/>
                </a:solidFill>
              </a:rPr>
              <a:t>어레이 안테나 설계</a:t>
            </a:r>
            <a:endParaRPr lang="ko-KR" altLang="en-US" sz="3800" b="0" spc="-300">
              <a:solidFill>
                <a:schemeClr val="dk1"/>
              </a:solidFill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931760" y="983317"/>
            <a:ext cx="5401718" cy="47210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</a:rPr>
              <a:t>반사계수</a:t>
            </a:r>
            <a:endParaRPr lang="ko-KR" altLang="en-US" sz="2500" b="1">
              <a:solidFill>
                <a:srgbClr val="3057b9"/>
              </a:solidFill>
            </a:endParaRPr>
          </a:p>
        </p:txBody>
      </p:sp>
      <p:cxnSp>
        <p:nvCxnSpPr>
          <p:cNvPr id="55" name="직선 연결선 11"/>
          <p:cNvCxnSpPr/>
          <p:nvPr/>
        </p:nvCxnSpPr>
        <p:spPr>
          <a:xfrm>
            <a:off x="1063083" y="789589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"/>
          <p:cNvGraphicFramePr>
            <a:graphicFrameLocks noGrp="1"/>
          </p:cNvGraphicFramePr>
          <p:nvPr/>
        </p:nvGraphicFramePr>
        <p:xfrm>
          <a:off x="431536" y="5546803"/>
          <a:ext cx="3545061" cy="7353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73555"/>
                <a:gridCol w="1771506"/>
              </a:tblGrid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ko-KR" altLang="en-US" b="0" spc="0">
                          <a:solidFill>
                            <a:schemeClr val="dk1"/>
                          </a:solidFill>
                        </a:rPr>
                        <a:t>공진주파수</a:t>
                      </a:r>
                      <a:endParaRPr lang="ko-KR" altLang="en-US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ko-KR" altLang="en-US" b="0" spc="0">
                          <a:solidFill>
                            <a:schemeClr val="dk1"/>
                          </a:solidFill>
                        </a:rPr>
                        <a:t>반사계수</a:t>
                      </a:r>
                      <a:endParaRPr lang="ko-KR" altLang="en-US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</a:tr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28GHz</a:t>
                      </a: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-44.3303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[dB]</a:t>
                      </a: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"/>
          <p:cNvGraphicFramePr>
            <a:graphicFrameLocks noGrp="1"/>
          </p:cNvGraphicFramePr>
          <p:nvPr/>
        </p:nvGraphicFramePr>
        <p:xfrm>
          <a:off x="4149008" y="5549525"/>
          <a:ext cx="3540517" cy="6972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69010"/>
                <a:gridCol w="1771506"/>
              </a:tblGrid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ko-KR" altLang="en-US" sz="1700" b="0" spc="0">
                          <a:solidFill>
                            <a:schemeClr val="dk1"/>
                          </a:solidFill>
                        </a:rPr>
                        <a:t>반사계수</a:t>
                      </a:r>
                      <a:endParaRPr lang="ko-KR" altLang="en-US" sz="1700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ko-KR" altLang="en-US" sz="1700" b="0" spc="0">
                          <a:solidFill>
                            <a:schemeClr val="dk1"/>
                          </a:solidFill>
                        </a:rPr>
                        <a:t>임피던스 대역폭</a:t>
                      </a:r>
                      <a:endParaRPr lang="ko-KR" altLang="en-US" sz="1700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</a:tr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/>
                        <a:t>-15 [dB]</a:t>
                      </a:r>
                      <a:endParaRPr lang="en-US" altLang="ko-KR" sz="1700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/>
                        <a:t>1.17GHz</a:t>
                      </a:r>
                      <a:endParaRPr lang="en-US" altLang="ko-KR" sz="1700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"/>
          <p:cNvGraphicFramePr>
            <a:graphicFrameLocks noGrp="1"/>
          </p:cNvGraphicFramePr>
          <p:nvPr/>
        </p:nvGraphicFramePr>
        <p:xfrm>
          <a:off x="7852873" y="5538638"/>
          <a:ext cx="3540517" cy="6972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69010"/>
                <a:gridCol w="1771506"/>
              </a:tblGrid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ko-KR" altLang="en-US" sz="1700" b="0" spc="0">
                          <a:solidFill>
                            <a:schemeClr val="dk1"/>
                          </a:solidFill>
                        </a:rPr>
                        <a:t>반사계수</a:t>
                      </a:r>
                      <a:endParaRPr lang="ko-KR" altLang="en-US" sz="1700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ko-KR" altLang="en-US" sz="1700" b="0" spc="0">
                          <a:solidFill>
                            <a:schemeClr val="dk1"/>
                          </a:solidFill>
                        </a:rPr>
                        <a:t>임피던스 대역폭</a:t>
                      </a:r>
                      <a:endParaRPr lang="ko-KR" altLang="en-US" sz="1700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</a:tr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/>
                        <a:t>-20 [dB]</a:t>
                      </a:r>
                      <a:endParaRPr lang="en-US" altLang="ko-KR" sz="1700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700"/>
                        <a:t>0.76GHz</a:t>
                      </a:r>
                      <a:endParaRPr lang="en-US" altLang="ko-KR" sz="1700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"/>
          <p:cNvGraphicFramePr>
            <a:graphicFrameLocks noGrp="1"/>
          </p:cNvGraphicFramePr>
          <p:nvPr/>
        </p:nvGraphicFramePr>
        <p:xfrm>
          <a:off x="7011950" y="4289503"/>
          <a:ext cx="3525918" cy="7353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5390"/>
                <a:gridCol w="1173480"/>
                <a:gridCol w="1177048"/>
              </a:tblGrid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en-US" altLang="ko-KR" b="0" spc="0">
                          <a:solidFill>
                            <a:schemeClr val="dk1"/>
                          </a:solidFill>
                        </a:rPr>
                        <a:t>Slot </a:t>
                      </a:r>
                      <a:r>
                        <a:rPr lang="ko-KR" altLang="en-US" b="0" spc="0">
                          <a:solidFill>
                            <a:schemeClr val="dk1"/>
                          </a:solidFill>
                        </a:rPr>
                        <a:t>길이</a:t>
                      </a:r>
                      <a:endParaRPr lang="ko-KR" altLang="en-US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en-US" altLang="ko-KR" b="0" spc="0">
                          <a:solidFill>
                            <a:schemeClr val="dk1"/>
                          </a:solidFill>
                        </a:rPr>
                        <a:t>Slot</a:t>
                      </a:r>
                      <a:r>
                        <a:rPr lang="ko-KR" altLang="en-US" b="0" spc="0">
                          <a:solidFill>
                            <a:schemeClr val="dk1"/>
                          </a:solidFill>
                        </a:rPr>
                        <a:t>폭</a:t>
                      </a:r>
                      <a:endParaRPr lang="ko-KR" altLang="en-US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en-US" altLang="ko-KR" b="0" spc="0">
                          <a:solidFill>
                            <a:schemeClr val="dk1"/>
                          </a:solidFill>
                        </a:rPr>
                        <a:t>Offset</a:t>
                      </a:r>
                      <a:endParaRPr lang="en-US" altLang="ko-KR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</a:tr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5.177mm</a:t>
                      </a: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0.582mm</a:t>
                      </a: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1.51mm</a:t>
                      </a: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cxnSp>
        <p:nvCxnSpPr>
          <p:cNvPr id="92" name=""/>
          <p:cNvCxnSpPr/>
          <p:nvPr/>
        </p:nvCxnSpPr>
        <p:spPr>
          <a:xfrm>
            <a:off x="3694337" y="2510517"/>
            <a:ext cx="4881403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"/>
          <p:cNvCxnSpPr/>
          <p:nvPr/>
        </p:nvCxnSpPr>
        <p:spPr>
          <a:xfrm>
            <a:off x="4540702" y="2894239"/>
            <a:ext cx="3303553" cy="0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5"/>
          <p:cNvSpPr txBox="1"/>
          <p:nvPr/>
        </p:nvSpPr>
        <p:spPr>
          <a:xfrm>
            <a:off x="3395141" y="1924931"/>
            <a:ext cx="5401718" cy="47210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buFont typeface="Arial"/>
              <a:buNone/>
              <a:defRPr/>
            </a:pPr>
            <a:r>
              <a:rPr lang="en-US" altLang="ko-KR" sz="2500" b="1">
                <a:solidFill>
                  <a:srgbClr val="ff0000"/>
                </a:solidFill>
              </a:rPr>
              <a:t>-15 [dB] B.W</a:t>
            </a:r>
            <a:endParaRPr lang="en-US" altLang="ko-KR" sz="2500" b="1">
              <a:solidFill>
                <a:srgbClr val="ff0000"/>
              </a:solidFill>
            </a:endParaRPr>
          </a:p>
        </p:txBody>
      </p:sp>
      <p:sp>
        <p:nvSpPr>
          <p:cNvPr id="95" name="TextBox 5"/>
          <p:cNvSpPr txBox="1"/>
          <p:nvPr/>
        </p:nvSpPr>
        <p:spPr>
          <a:xfrm>
            <a:off x="3544818" y="3015952"/>
            <a:ext cx="5401720" cy="41304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>
              <a:buFont typeface="Arial"/>
              <a:buNone/>
              <a:defRPr/>
            </a:pPr>
            <a:r>
              <a:rPr lang="en-US" altLang="ko-KR" sz="2100" b="1">
                <a:solidFill>
                  <a:srgbClr val="3057b9"/>
                </a:solidFill>
              </a:rPr>
              <a:t>-20 [dB] B.W</a:t>
            </a:r>
            <a:endParaRPr lang="en-US" altLang="ko-KR" sz="2100" b="1">
              <a:solidFill>
                <a:srgbClr val="3057b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2850" y="1675847"/>
            <a:ext cx="8646300" cy="4194624"/>
          </a:xfrm>
          <a:prstGeom prst="rect">
            <a:avLst/>
          </a:prstGeom>
        </p:spPr>
      </p:pic>
      <p:sp>
        <p:nvSpPr>
          <p:cNvPr id="4" name="직각 삼각형 3"/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5" name="직각 삼각형 4"/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2400" y="167785"/>
            <a:ext cx="59626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Part 1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100160" y="130968"/>
            <a:ext cx="5077754" cy="6700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800" b="0" spc="-300">
                <a:solidFill>
                  <a:schemeClr val="dk1"/>
                </a:solidFill>
              </a:rPr>
              <a:t>6</a:t>
            </a:r>
            <a:r>
              <a:rPr lang="ko-KR" altLang="en-US" sz="3800" b="0" spc="-300">
                <a:solidFill>
                  <a:schemeClr val="dk1"/>
                </a:solidFill>
              </a:rPr>
              <a:t> </a:t>
            </a:r>
            <a:r>
              <a:rPr lang="en-US" altLang="ko-KR" sz="3800" b="0" spc="-300">
                <a:solidFill>
                  <a:schemeClr val="dk1"/>
                </a:solidFill>
              </a:rPr>
              <a:t>-Slot </a:t>
            </a:r>
            <a:r>
              <a:rPr lang="ko-KR" altLang="en-US" sz="3800" b="0" spc="-300">
                <a:solidFill>
                  <a:schemeClr val="dk1"/>
                </a:solidFill>
              </a:rPr>
              <a:t>어레이 안테나 설계</a:t>
            </a:r>
            <a:endParaRPr lang="ko-KR" altLang="en-US" sz="3800" b="0" spc="-300">
              <a:solidFill>
                <a:schemeClr val="dk1"/>
              </a:solidFill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931760" y="983317"/>
            <a:ext cx="5401718" cy="47210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</a:rPr>
              <a:t>정규화된 전계의 방사패턴</a:t>
            </a:r>
            <a:endParaRPr lang="ko-KR" altLang="en-US" sz="2500" b="1">
              <a:solidFill>
                <a:srgbClr val="3057b9"/>
              </a:solidFill>
            </a:endParaRPr>
          </a:p>
        </p:txBody>
      </p:sp>
      <p:cxnSp>
        <p:nvCxnSpPr>
          <p:cNvPr id="55" name="직선 연결선 11"/>
          <p:cNvCxnSpPr/>
          <p:nvPr/>
        </p:nvCxnSpPr>
        <p:spPr>
          <a:xfrm>
            <a:off x="1063082" y="898447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"/>
          <p:cNvGrpSpPr/>
          <p:nvPr/>
        </p:nvGrpSpPr>
        <p:grpSpPr>
          <a:xfrm rot="0">
            <a:off x="8413611" y="625920"/>
            <a:ext cx="2676210" cy="933194"/>
            <a:chOff x="1995603" y="3313987"/>
            <a:chExt cx="7461542" cy="2526405"/>
          </a:xfrm>
        </p:grpSpPr>
        <p:pic>
          <p:nvPicPr>
            <p:cNvPr id="11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734855" y="4189303"/>
              <a:ext cx="6722290" cy="1651089"/>
            </a:xfrm>
            <a:prstGeom prst="rect">
              <a:avLst/>
            </a:prstGeom>
          </p:spPr>
        </p:pic>
        <p:sp>
          <p:nvSpPr>
            <p:cNvPr id="114" name=""/>
            <p:cNvSpPr/>
            <p:nvPr/>
          </p:nvSpPr>
          <p:spPr>
            <a:xfrm>
              <a:off x="2671824" y="4095665"/>
              <a:ext cx="373765" cy="360877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5" name=""/>
            <p:cNvSpPr/>
            <p:nvPr/>
          </p:nvSpPr>
          <p:spPr>
            <a:xfrm>
              <a:off x="3021174" y="4074197"/>
              <a:ext cx="976613" cy="28936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16" name=""/>
            <p:cNvSpPr/>
            <p:nvPr/>
          </p:nvSpPr>
          <p:spPr>
            <a:xfrm rot="5400000">
              <a:off x="2341946" y="4793125"/>
              <a:ext cx="976613" cy="28936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3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17" name=""/>
            <p:cNvSpPr/>
            <p:nvPr/>
          </p:nvSpPr>
          <p:spPr>
            <a:xfrm>
              <a:off x="2762250" y="4177461"/>
              <a:ext cx="190499" cy="1904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18" name="TextBox 6"/>
            <p:cNvSpPr txBox="1"/>
            <p:nvPr/>
          </p:nvSpPr>
          <p:spPr>
            <a:xfrm>
              <a:off x="1995603" y="4595379"/>
              <a:ext cx="660010" cy="86113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lvl="0">
                <a:defRPr/>
              </a:pPr>
              <a:r>
                <a:rPr lang="en-US" altLang="ko-KR" sz="1500" b="1" spc="-300">
                  <a:solidFill>
                    <a:srgbClr val="33ff00"/>
                  </a:solidFill>
                </a:rPr>
                <a:t>X</a:t>
              </a:r>
              <a:endParaRPr lang="en-US" altLang="ko-KR" sz="1500" b="1" spc="-300">
                <a:solidFill>
                  <a:srgbClr val="33ff00"/>
                </a:solidFill>
              </a:endParaRPr>
            </a:p>
          </p:txBody>
        </p:sp>
        <p:sp>
          <p:nvSpPr>
            <p:cNvPr id="119" name="TextBox 6"/>
            <p:cNvSpPr txBox="1"/>
            <p:nvPr/>
          </p:nvSpPr>
          <p:spPr>
            <a:xfrm>
              <a:off x="3235277" y="3374638"/>
              <a:ext cx="668494" cy="85884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lvl="0">
                <a:defRPr/>
              </a:pPr>
              <a:r>
                <a:rPr lang="en-US" altLang="ko-KR" sz="1500" b="1" spc="-300">
                  <a:solidFill>
                    <a:srgbClr val="0000ff"/>
                  </a:solidFill>
                </a:rPr>
                <a:t>Y</a:t>
              </a:r>
              <a:endParaRPr lang="en-US" altLang="ko-KR" sz="1500" b="1" spc="-300">
                <a:solidFill>
                  <a:srgbClr val="0000ff"/>
                </a:solidFill>
              </a:endParaRPr>
            </a:p>
          </p:txBody>
        </p:sp>
        <p:sp>
          <p:nvSpPr>
            <p:cNvPr id="120" name="TextBox 6"/>
            <p:cNvSpPr txBox="1"/>
            <p:nvPr/>
          </p:nvSpPr>
          <p:spPr>
            <a:xfrm>
              <a:off x="2486522" y="3313987"/>
              <a:ext cx="658487" cy="85319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lvl="0">
                <a:defRPr/>
              </a:pPr>
              <a:r>
                <a:rPr lang="en-US" altLang="ko-KR" sz="1500" b="1" spc="-300">
                  <a:solidFill>
                    <a:srgbClr val="ff0000"/>
                  </a:solidFill>
                </a:rPr>
                <a:t>Z</a:t>
              </a:r>
              <a:endParaRPr lang="en-US" altLang="ko-KR" sz="1500" b="1" spc="-300">
                <a:solidFill>
                  <a:srgbClr val="ff0000"/>
                </a:solidFill>
              </a:endParaRPr>
            </a:p>
          </p:txBody>
        </p:sp>
      </p:grpSp>
      <p:sp>
        <p:nvSpPr>
          <p:cNvPr id="134" name="TextBox 5"/>
          <p:cNvSpPr txBox="1"/>
          <p:nvPr/>
        </p:nvSpPr>
        <p:spPr>
          <a:xfrm>
            <a:off x="499051" y="5993467"/>
            <a:ext cx="5401718" cy="47210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en-US" altLang="ko-KR" sz="2500" b="1">
                <a:solidFill>
                  <a:srgbClr val="3057b9"/>
                </a:solidFill>
              </a:rPr>
              <a:t>XY-Plane HPBW : 78deg</a:t>
            </a:r>
            <a:endParaRPr lang="en-US" altLang="ko-KR" sz="2500" b="1">
              <a:solidFill>
                <a:srgbClr val="3057b9"/>
              </a:solidFill>
            </a:endParaRPr>
          </a:p>
        </p:txBody>
      </p:sp>
      <p:sp>
        <p:nvSpPr>
          <p:cNvPr id="135" name="TextBox 5"/>
          <p:cNvSpPr txBox="1"/>
          <p:nvPr/>
        </p:nvSpPr>
        <p:spPr>
          <a:xfrm>
            <a:off x="6096000" y="5982579"/>
            <a:ext cx="5401718" cy="4721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en-US" altLang="ko-KR" sz="2500" b="1">
                <a:solidFill>
                  <a:srgbClr val="3057b9"/>
                </a:solidFill>
              </a:rPr>
              <a:t>YZ-Plane HPBW : 16deg</a:t>
            </a:r>
            <a:endParaRPr lang="en-US" altLang="ko-KR" sz="2500" b="1">
              <a:solidFill>
                <a:srgbClr val="3057b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5" name="직각 삼각형 4"/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2400" y="167785"/>
            <a:ext cx="59626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Part 1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100160" y="130968"/>
            <a:ext cx="5077754" cy="6700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800" b="0" spc="-300">
                <a:solidFill>
                  <a:schemeClr val="dk1"/>
                </a:solidFill>
              </a:rPr>
              <a:t>6</a:t>
            </a:r>
            <a:r>
              <a:rPr lang="ko-KR" altLang="en-US" sz="3800" b="0" spc="-300">
                <a:solidFill>
                  <a:schemeClr val="dk1"/>
                </a:solidFill>
              </a:rPr>
              <a:t> </a:t>
            </a:r>
            <a:r>
              <a:rPr lang="en-US" altLang="ko-KR" sz="3800" b="0" spc="-300">
                <a:solidFill>
                  <a:schemeClr val="dk1"/>
                </a:solidFill>
              </a:rPr>
              <a:t>-Slot </a:t>
            </a:r>
            <a:r>
              <a:rPr lang="ko-KR" altLang="en-US" sz="3800" b="0" spc="-300">
                <a:solidFill>
                  <a:schemeClr val="dk1"/>
                </a:solidFill>
              </a:rPr>
              <a:t>어레이 안테나 설계</a:t>
            </a:r>
            <a:endParaRPr lang="ko-KR" altLang="en-US" sz="3800" b="0" spc="-300">
              <a:solidFill>
                <a:schemeClr val="dk1"/>
              </a:solidFill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931760" y="983317"/>
            <a:ext cx="5401718" cy="47210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</a:rPr>
              <a:t>안테나 주파수 피크 이득</a:t>
            </a:r>
            <a:endParaRPr lang="ko-KR" altLang="en-US" sz="2500" b="1">
              <a:solidFill>
                <a:srgbClr val="3057b9"/>
              </a:solidFill>
            </a:endParaRPr>
          </a:p>
        </p:txBody>
      </p:sp>
      <p:cxnSp>
        <p:nvCxnSpPr>
          <p:cNvPr id="55" name="직선 연결선 11"/>
          <p:cNvCxnSpPr/>
          <p:nvPr/>
        </p:nvCxnSpPr>
        <p:spPr>
          <a:xfrm>
            <a:off x="1063082" y="898447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"/>
          <p:cNvCxnSpPr/>
          <p:nvPr/>
        </p:nvCxnSpPr>
        <p:spPr>
          <a:xfrm rot="5400000" flipH="1" flipV="1">
            <a:off x="2724827" y="2847290"/>
            <a:ext cx="1319891" cy="11089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"/>
          <p:cNvCxnSpPr/>
          <p:nvPr/>
        </p:nvCxnSpPr>
        <p:spPr>
          <a:xfrm flipV="1">
            <a:off x="3918853" y="2415268"/>
            <a:ext cx="2177147" cy="353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"/>
          <p:cNvCxnSpPr/>
          <p:nvPr/>
        </p:nvCxnSpPr>
        <p:spPr>
          <a:xfrm>
            <a:off x="6068786" y="2415268"/>
            <a:ext cx="2204358" cy="449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"/>
          <p:cNvCxnSpPr/>
          <p:nvPr/>
        </p:nvCxnSpPr>
        <p:spPr>
          <a:xfrm rot="16200000" flipH="1">
            <a:off x="8109856" y="3000374"/>
            <a:ext cx="1292678" cy="9933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"/>
          <p:cNvSpPr txBox="1"/>
          <p:nvPr/>
        </p:nvSpPr>
        <p:spPr>
          <a:xfrm rot="16200000">
            <a:off x="291193" y="2514600"/>
            <a:ext cx="2833006" cy="914400"/>
          </a:xfrm>
          <a:prstGeom prst="rect">
            <a:avLst/>
          </a:prstGeom>
        </p:spPr>
        <p:txBody>
          <a:bodyPr wrap="none"/>
          <a:p>
            <a:pPr>
              <a:defRPr/>
            </a:pPr>
            <a:r>
              <a:rPr lang="en-US" altLang="ko-KR" sz="2500" b="1">
                <a:solidFill>
                  <a:srgbClr val="3057b9"/>
                </a:solidFill>
              </a:rPr>
              <a:t>Peak Gain[dBi]</a:t>
            </a:r>
            <a:endParaRPr lang="en-US" altLang="ko-KR" sz="2500" b="1">
              <a:solidFill>
                <a:srgbClr val="3057b9"/>
              </a:solidFill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4516210" y="5943600"/>
            <a:ext cx="3159579" cy="914400"/>
          </a:xfrm>
          <a:prstGeom prst="rect">
            <a:avLst/>
          </a:prstGeom>
        </p:spPr>
        <p:txBody>
          <a:bodyPr wrap="none"/>
          <a:p>
            <a:pPr>
              <a:defRPr/>
            </a:pPr>
            <a:r>
              <a:rPr lang="en-US" altLang="ko-KR" sz="2500" b="1">
                <a:solidFill>
                  <a:srgbClr val="3057b9"/>
                </a:solidFill>
              </a:rPr>
              <a:t>Frequency[GHz]</a:t>
            </a:r>
            <a:endParaRPr lang="en-US" altLang="ko-KR" sz="2500" b="1">
              <a:solidFill>
                <a:srgbClr val="3057b9"/>
              </a:solidFill>
            </a:endParaRPr>
          </a:p>
        </p:txBody>
      </p:sp>
      <p:graphicFrame>
        <p:nvGraphicFramePr>
          <p:cNvPr id="144" name=""/>
          <p:cNvGraphicFramePr>
            <a:graphicFrameLocks noGrp="1"/>
          </p:cNvGraphicFramePr>
          <p:nvPr/>
        </p:nvGraphicFramePr>
        <p:xfrm>
          <a:off x="3560724" y="4294946"/>
          <a:ext cx="5070549" cy="8496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33488"/>
                <a:gridCol w="2537061"/>
              </a:tblGrid>
              <a:tr h="416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ko-KR" altLang="en-US" sz="2200" b="0" spc="0">
                          <a:solidFill>
                            <a:schemeClr val="dk1"/>
                          </a:solidFill>
                        </a:rPr>
                        <a:t>공진주파수</a:t>
                      </a:r>
                      <a:endParaRPr lang="ko-KR" altLang="en-US" sz="2200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en-US" altLang="ko-KR" sz="2200" b="0" spc="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2200" b="0" spc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2200" b="0" spc="0">
                          <a:solidFill>
                            <a:schemeClr val="dk1"/>
                          </a:solidFill>
                        </a:rPr>
                        <a:t>Slot </a:t>
                      </a:r>
                      <a:r>
                        <a:rPr lang="ko-KR" altLang="en-US" sz="2200" b="0" spc="0">
                          <a:solidFill>
                            <a:schemeClr val="dk1"/>
                          </a:solidFill>
                        </a:rPr>
                        <a:t>안테나이득</a:t>
                      </a:r>
                      <a:endParaRPr lang="ko-KR" altLang="en-US" sz="2200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</a:tr>
              <a:tr h="416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200"/>
                        <a:t>28GHz</a:t>
                      </a:r>
                      <a:endParaRPr lang="en-US" altLang="ko-KR" sz="2200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200"/>
                        <a:t>14.5848 [dBi]</a:t>
                      </a:r>
                      <a:endParaRPr lang="en-US" altLang="ko-KR" sz="2200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45" name=""/>
          <p:cNvSpPr txBox="1"/>
          <p:nvPr/>
        </p:nvSpPr>
        <p:spPr>
          <a:xfrm>
            <a:off x="1939018" y="1571624"/>
            <a:ext cx="911678" cy="4095750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en-US" altLang="ko-KR" sz="1500" b="1"/>
              <a:t>18</a:t>
            </a:r>
            <a:endParaRPr lang="en-US" altLang="ko-KR" sz="1500" b="1"/>
          </a:p>
          <a:p>
            <a:pPr>
              <a:defRPr/>
            </a:pPr>
            <a:endParaRPr lang="en-US" altLang="ko-KR" sz="1500" b="1"/>
          </a:p>
          <a:p>
            <a:pPr>
              <a:defRPr/>
            </a:pPr>
            <a:r>
              <a:rPr lang="en-US" altLang="ko-KR" sz="1500" b="1"/>
              <a:t>16</a:t>
            </a:r>
            <a:endParaRPr lang="en-US" altLang="ko-KR" sz="1500" b="1"/>
          </a:p>
          <a:p>
            <a:pPr>
              <a:defRPr/>
            </a:pPr>
            <a:endParaRPr lang="en-US" altLang="ko-KR" sz="1500" b="1"/>
          </a:p>
          <a:p>
            <a:pPr>
              <a:defRPr/>
            </a:pPr>
            <a:r>
              <a:rPr lang="en-US" altLang="ko-KR" sz="1500" b="1"/>
              <a:t>14</a:t>
            </a:r>
            <a:endParaRPr lang="en-US" altLang="ko-KR" sz="1500" b="1"/>
          </a:p>
          <a:p>
            <a:pPr>
              <a:defRPr/>
            </a:pPr>
            <a:endParaRPr lang="en-US" altLang="ko-KR" sz="1500" b="1"/>
          </a:p>
          <a:p>
            <a:pPr>
              <a:defRPr/>
            </a:pPr>
            <a:r>
              <a:rPr lang="en-US" altLang="ko-KR" sz="1500" b="1"/>
              <a:t>12</a:t>
            </a:r>
            <a:endParaRPr lang="en-US" altLang="ko-KR" sz="1500" b="1"/>
          </a:p>
          <a:p>
            <a:pPr>
              <a:defRPr/>
            </a:pPr>
            <a:endParaRPr lang="en-US" altLang="ko-KR" sz="1500" b="1"/>
          </a:p>
          <a:p>
            <a:pPr>
              <a:defRPr/>
            </a:pPr>
            <a:r>
              <a:rPr lang="en-US" altLang="ko-KR" sz="1500" b="1"/>
              <a:t>10</a:t>
            </a:r>
            <a:endParaRPr lang="en-US" altLang="ko-KR" sz="1500" b="1"/>
          </a:p>
          <a:p>
            <a:pPr>
              <a:defRPr/>
            </a:pPr>
            <a:endParaRPr lang="en-US" altLang="ko-KR" sz="1500" b="1"/>
          </a:p>
          <a:p>
            <a:pPr>
              <a:defRPr/>
            </a:pPr>
            <a:r>
              <a:rPr lang="en-US" altLang="ko-KR" sz="1500" b="1"/>
              <a:t>8</a:t>
            </a:r>
            <a:endParaRPr lang="en-US" altLang="ko-KR" sz="1500" b="1"/>
          </a:p>
          <a:p>
            <a:pPr>
              <a:defRPr/>
            </a:pPr>
            <a:endParaRPr lang="en-US" altLang="ko-KR" sz="1500" b="1"/>
          </a:p>
          <a:p>
            <a:pPr>
              <a:defRPr/>
            </a:pPr>
            <a:r>
              <a:rPr lang="en-US" altLang="ko-KR" sz="1500" b="1"/>
              <a:t>6</a:t>
            </a:r>
            <a:endParaRPr lang="en-US" altLang="ko-KR" sz="1500" b="1"/>
          </a:p>
          <a:p>
            <a:pPr>
              <a:defRPr/>
            </a:pPr>
            <a:endParaRPr lang="en-US" altLang="ko-KR" sz="1500" b="1"/>
          </a:p>
          <a:p>
            <a:pPr>
              <a:defRPr/>
            </a:pPr>
            <a:r>
              <a:rPr lang="en-US" altLang="ko-KR" sz="1500" b="1"/>
              <a:t>4</a:t>
            </a:r>
            <a:endParaRPr lang="en-US" altLang="ko-KR" sz="1500" b="1"/>
          </a:p>
          <a:p>
            <a:pPr>
              <a:defRPr/>
            </a:pPr>
            <a:endParaRPr lang="en-US" altLang="ko-KR" sz="1500" b="1"/>
          </a:p>
          <a:p>
            <a:pPr>
              <a:defRPr/>
            </a:pPr>
            <a:r>
              <a:rPr lang="en-US" altLang="ko-KR" sz="1500" b="1"/>
              <a:t>2</a:t>
            </a:r>
            <a:endParaRPr lang="en-US" altLang="ko-KR" sz="1500" b="1"/>
          </a:p>
          <a:p>
            <a:pPr>
              <a:defRPr/>
            </a:pPr>
            <a:endParaRPr lang="en-US" altLang="ko-KR" sz="1500" b="1"/>
          </a:p>
          <a:p>
            <a:pPr>
              <a:defRPr/>
            </a:pPr>
            <a:r>
              <a:rPr lang="en-US" altLang="ko-KR" sz="1500" b="1"/>
              <a:t>0</a:t>
            </a:r>
            <a:endParaRPr lang="en-US" altLang="ko-KR" sz="1500" b="1"/>
          </a:p>
        </p:txBody>
      </p:sp>
      <p:sp>
        <p:nvSpPr>
          <p:cNvPr id="146" name=""/>
          <p:cNvSpPr txBox="1"/>
          <p:nvPr/>
        </p:nvSpPr>
        <p:spPr>
          <a:xfrm>
            <a:off x="5334000" y="5531304"/>
            <a:ext cx="1524000" cy="503464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en-US" altLang="ko-KR" b="1"/>
              <a:t>28.0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7922" y="2853813"/>
            <a:ext cx="1386143" cy="573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Part 2 </a:t>
            </a:r>
            <a:endParaRPr lang="en-US" altLang="ko-KR" sz="32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168" y="3423422"/>
            <a:ext cx="3465296" cy="7561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0" spc="-300">
                <a:solidFill>
                  <a:schemeClr val="bg1"/>
                </a:solidFill>
              </a:rPr>
              <a:t>결론 및 느낀점</a:t>
            </a:r>
            <a:endParaRPr lang="ko-KR" altLang="en-US" sz="4400" b="0" spc="-30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5" name="직각 삼각형 4"/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2399" y="167785"/>
            <a:ext cx="5962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Part 2</a:t>
            </a:r>
            <a:endParaRPr lang="en-US" altLang="ko-KR" sz="1200"/>
          </a:p>
        </p:txBody>
      </p:sp>
      <p:sp>
        <p:nvSpPr>
          <p:cNvPr id="7" name="TextBox 6"/>
          <p:cNvSpPr txBox="1"/>
          <p:nvPr/>
        </p:nvSpPr>
        <p:spPr>
          <a:xfrm>
            <a:off x="1100160" y="130968"/>
            <a:ext cx="1048680" cy="6700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800" b="0" spc="-300">
                <a:solidFill>
                  <a:schemeClr val="dk1"/>
                </a:solidFill>
              </a:rPr>
              <a:t>결론</a:t>
            </a:r>
            <a:endParaRPr lang="ko-KR" altLang="en-US" sz="3800" b="0" spc="-300">
              <a:solidFill>
                <a:schemeClr val="dk1"/>
              </a:solidFill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748552" y="1255459"/>
            <a:ext cx="10694896" cy="77151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</a:rPr>
              <a:t>중심주파수가 </a:t>
            </a:r>
            <a:r>
              <a:rPr lang="en-US" altLang="ko-KR" sz="2500" b="1">
                <a:solidFill>
                  <a:srgbClr val="3057b9"/>
                </a:solidFill>
              </a:rPr>
              <a:t>28GHz</a:t>
            </a:r>
            <a:r>
              <a:rPr lang="ko-KR" altLang="en-US" sz="2500" b="1">
                <a:solidFill>
                  <a:srgbClr val="3057b9"/>
                </a:solidFill>
              </a:rPr>
              <a:t>인 </a:t>
            </a:r>
            <a:r>
              <a:rPr lang="en-US" altLang="ko-KR" sz="2500" b="1">
                <a:solidFill>
                  <a:srgbClr val="3057b9"/>
                </a:solidFill>
              </a:rPr>
              <a:t>6-</a:t>
            </a:r>
            <a:r>
              <a:rPr lang="ko-KR" altLang="en-US" sz="2500" b="1">
                <a:solidFill>
                  <a:srgbClr val="3057b9"/>
                </a:solidFill>
              </a:rPr>
              <a:t>슬롯 배열 도파관 안테나를 설계해봄</a:t>
            </a: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</a:rPr>
              <a:t>처음 설계했을 때는 </a:t>
            </a:r>
            <a:r>
              <a:rPr lang="en-US" altLang="ko-KR" sz="2500" b="1">
                <a:solidFill>
                  <a:srgbClr val="3057b9"/>
                </a:solidFill>
              </a:rPr>
              <a:t>WR-28 </a:t>
            </a:r>
            <a:r>
              <a:rPr lang="ko-KR" altLang="en-US" sz="2500" b="1">
                <a:solidFill>
                  <a:srgbClr val="3057b9"/>
                </a:solidFill>
              </a:rPr>
              <a:t>표준 도파관 규격을 사용하여 설계 하였으나 만족스러운 반사계수와 대역폭을 얻지 못하여 </a:t>
            </a:r>
            <a:r>
              <a:rPr lang="en-US" altLang="ko-KR" sz="2500" b="1">
                <a:solidFill>
                  <a:srgbClr val="3057b9"/>
                </a:solidFill>
              </a:rPr>
              <a:t>WR-34 </a:t>
            </a:r>
            <a:r>
              <a:rPr lang="ko-KR" altLang="en-US" sz="2500" b="1">
                <a:solidFill>
                  <a:srgbClr val="3057b9"/>
                </a:solidFill>
              </a:rPr>
              <a:t>규격을 사용하기로 함 </a:t>
            </a: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</a:rPr>
              <a:t>파라미터 스터디를 통하여 </a:t>
            </a:r>
            <a:r>
              <a:rPr lang="en-US" altLang="ko-KR" sz="2500" b="1">
                <a:solidFill>
                  <a:srgbClr val="3057b9"/>
                </a:solidFill>
              </a:rPr>
              <a:t>Slot</a:t>
            </a:r>
            <a:r>
              <a:rPr lang="ko-KR" altLang="en-US" sz="2500" b="1">
                <a:solidFill>
                  <a:srgbClr val="3057b9"/>
                </a:solidFill>
              </a:rPr>
              <a:t>의 길이가 소수점 단위로 조금만 바뀌어도 안테나의 성능이 크게 바뀌는 것을 알게됨</a:t>
            </a: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</a:rPr>
              <a:t>여러번의 파라미터 스터디와 최적화를 통하여 지금의 안테나를 설계할 수 있었기 때문에 안테나 설계는 시간과 노력이 필요하다는 것을 깨달음</a:t>
            </a: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sz="2500" b="1">
              <a:solidFill>
                <a:srgbClr val="3057b9"/>
              </a:solidFill>
            </a:endParaRPr>
          </a:p>
        </p:txBody>
      </p:sp>
      <p:cxnSp>
        <p:nvCxnSpPr>
          <p:cNvPr id="55" name="직선 연결선 11"/>
          <p:cNvCxnSpPr/>
          <p:nvPr/>
        </p:nvCxnSpPr>
        <p:spPr>
          <a:xfrm>
            <a:off x="1063083" y="789589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5" name="직각 삼각형 4"/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2399" y="167785"/>
            <a:ext cx="5962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Part 2</a:t>
            </a:r>
            <a:endParaRPr lang="en-US" altLang="ko-KR" sz="1200"/>
          </a:p>
        </p:txBody>
      </p:sp>
      <p:sp>
        <p:nvSpPr>
          <p:cNvPr id="7" name="TextBox 6"/>
          <p:cNvSpPr txBox="1"/>
          <p:nvPr/>
        </p:nvSpPr>
        <p:spPr>
          <a:xfrm>
            <a:off x="1100160" y="130968"/>
            <a:ext cx="1486830" cy="6700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800" b="0" spc="-300">
                <a:solidFill>
                  <a:schemeClr val="dk1"/>
                </a:solidFill>
              </a:rPr>
              <a:t>느낀점</a:t>
            </a:r>
            <a:endParaRPr lang="ko-KR" altLang="en-US" sz="3800" b="0" spc="-300">
              <a:solidFill>
                <a:schemeClr val="dk1"/>
              </a:solidFill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748552" y="1037743"/>
            <a:ext cx="10694896" cy="1038218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</a:rPr>
              <a:t>이번 학기 처음으로 </a:t>
            </a:r>
            <a:r>
              <a:rPr lang="en-US" altLang="ko-KR" sz="2500" b="1">
                <a:solidFill>
                  <a:srgbClr val="3057b9"/>
                </a:solidFill>
              </a:rPr>
              <a:t>HFSS</a:t>
            </a:r>
            <a:r>
              <a:rPr lang="ko-KR" altLang="en-US" sz="2500" b="1">
                <a:solidFill>
                  <a:srgbClr val="3057b9"/>
                </a:solidFill>
              </a:rPr>
              <a:t>를 다루게 되어 어려운 점도 많았지만 개인적으로 기능을 연습도 해보고 여러가지 안테나를 설계하면서 점점 익숙해져 갔습니다</a:t>
            </a:r>
            <a:r>
              <a:rPr lang="en-US" altLang="ko-KR" sz="2500" b="1">
                <a:solidFill>
                  <a:srgbClr val="3057b9"/>
                </a:solidFill>
              </a:rPr>
              <a:t>.</a:t>
            </a:r>
            <a:endParaRPr lang="en-US" altLang="ko-KR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en-US" altLang="ko-KR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</a:rPr>
              <a:t>안테나를 </a:t>
            </a:r>
            <a:r>
              <a:rPr lang="en-US" altLang="ko-KR" sz="2500" b="1">
                <a:solidFill>
                  <a:srgbClr val="3057b9"/>
                </a:solidFill>
              </a:rPr>
              <a:t>HFSS</a:t>
            </a:r>
            <a:r>
              <a:rPr lang="ko-KR" altLang="en-US" sz="2500" b="1">
                <a:solidFill>
                  <a:srgbClr val="3057b9"/>
                </a:solidFill>
              </a:rPr>
              <a:t>라는 생소한 툴로 디자인 해보고 배운 이론을 토대로 값을 넣고 바꿔보면서</a:t>
            </a:r>
            <a:r>
              <a:rPr lang="en-US" altLang="ko-KR" sz="2500" b="1">
                <a:solidFill>
                  <a:srgbClr val="3057b9"/>
                </a:solidFill>
              </a:rPr>
              <a:t>,</a:t>
            </a:r>
            <a:r>
              <a:rPr lang="ko-KR" altLang="en-US" sz="2500" b="1">
                <a:solidFill>
                  <a:srgbClr val="3057b9"/>
                </a:solidFill>
              </a:rPr>
              <a:t> 그것에 따라 안테나의 성능이 크게 바뀌는 것이 신기하였습니다</a:t>
            </a:r>
            <a:r>
              <a:rPr lang="en-US" altLang="ko-KR" sz="2500" b="1">
                <a:solidFill>
                  <a:srgbClr val="3057b9"/>
                </a:solidFill>
              </a:rPr>
              <a:t>.</a:t>
            </a:r>
            <a:r>
              <a:rPr lang="ko-KR" altLang="en-US" sz="2500" b="1">
                <a:solidFill>
                  <a:srgbClr val="3057b9"/>
                </a:solidFill>
              </a:rPr>
              <a:t> </a:t>
            </a: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</a:rPr>
              <a:t>향후에도 </a:t>
            </a:r>
            <a:r>
              <a:rPr lang="en-US" altLang="ko-KR" sz="2500" b="1">
                <a:solidFill>
                  <a:srgbClr val="3057b9"/>
                </a:solidFill>
              </a:rPr>
              <a:t>HFSS</a:t>
            </a:r>
            <a:r>
              <a:rPr lang="ko-KR" altLang="en-US" sz="2500" b="1">
                <a:solidFill>
                  <a:srgbClr val="3057b9"/>
                </a:solidFill>
              </a:rPr>
              <a:t>를 쓰게 될지는 미지수지만 누가 전파공학부 나와서 </a:t>
            </a:r>
            <a:r>
              <a:rPr lang="en-US" altLang="ko-KR" sz="2500" b="1">
                <a:solidFill>
                  <a:srgbClr val="3057b9"/>
                </a:solidFill>
              </a:rPr>
              <a:t>‘</a:t>
            </a:r>
            <a:r>
              <a:rPr lang="ko-KR" altLang="en-US" sz="2500" b="1">
                <a:solidFill>
                  <a:srgbClr val="3057b9"/>
                </a:solidFill>
              </a:rPr>
              <a:t>안테나는 만들어 봤니</a:t>
            </a:r>
            <a:r>
              <a:rPr lang="en-US" altLang="ko-KR" sz="2500" b="1">
                <a:solidFill>
                  <a:srgbClr val="3057b9"/>
                </a:solidFill>
              </a:rPr>
              <a:t>?’</a:t>
            </a:r>
            <a:r>
              <a:rPr lang="ko-KR" altLang="en-US" sz="2500" b="1">
                <a:solidFill>
                  <a:srgbClr val="3057b9"/>
                </a:solidFill>
              </a:rPr>
              <a:t> 라고 물어봤을때 자신있게 </a:t>
            </a:r>
            <a:r>
              <a:rPr lang="en-US" altLang="ko-KR" sz="2500" b="1">
                <a:solidFill>
                  <a:srgbClr val="3057b9"/>
                </a:solidFill>
              </a:rPr>
              <a:t>‘</a:t>
            </a:r>
            <a:r>
              <a:rPr lang="ko-KR" altLang="en-US" sz="2500" b="1">
                <a:solidFill>
                  <a:srgbClr val="3057b9"/>
                </a:solidFill>
              </a:rPr>
              <a:t>네</a:t>
            </a:r>
            <a:r>
              <a:rPr lang="en-US" altLang="ko-KR" sz="2500" b="1">
                <a:solidFill>
                  <a:srgbClr val="3057b9"/>
                </a:solidFill>
              </a:rPr>
              <a:t>’</a:t>
            </a:r>
            <a:r>
              <a:rPr lang="ko-KR" altLang="en-US" sz="2500" b="1">
                <a:solidFill>
                  <a:srgbClr val="3057b9"/>
                </a:solidFill>
              </a:rPr>
              <a:t> 라고 대답할 수 있을것 같다</a:t>
            </a:r>
            <a:r>
              <a:rPr lang="en-US" altLang="ko-KR" sz="2500" b="1">
                <a:solidFill>
                  <a:srgbClr val="3057b9"/>
                </a:solidFill>
              </a:rPr>
              <a:t>.</a:t>
            </a:r>
            <a:r>
              <a:rPr lang="ko-KR" altLang="en-US" sz="2500" b="1">
                <a:solidFill>
                  <a:srgbClr val="3057b9"/>
                </a:solidFill>
              </a:rPr>
              <a:t> </a:t>
            </a: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</a:rPr>
              <a:t>실습을 하는 과정에서 여러명의 조교님들이 도와주셨고</a:t>
            </a:r>
            <a:r>
              <a:rPr lang="en-US" altLang="ko-KR" sz="2500" b="1">
                <a:solidFill>
                  <a:srgbClr val="3057b9"/>
                </a:solidFill>
              </a:rPr>
              <a:t>,</a:t>
            </a:r>
            <a:r>
              <a:rPr lang="ko-KR" altLang="en-US" sz="2500" b="1">
                <a:solidFill>
                  <a:srgbClr val="3057b9"/>
                </a:solidFill>
              </a:rPr>
              <a:t> 특히 여유석 조교님이 열정적으로 지도 해주셨습니다</a:t>
            </a:r>
            <a:r>
              <a:rPr lang="en-US" altLang="ko-KR" sz="2500" b="1">
                <a:solidFill>
                  <a:srgbClr val="3057b9"/>
                </a:solidFill>
              </a:rPr>
              <a:t>.</a:t>
            </a:r>
            <a:r>
              <a:rPr lang="ko-KR" altLang="en-US" sz="2500" b="1">
                <a:solidFill>
                  <a:srgbClr val="3057b9"/>
                </a:solidFill>
              </a:rPr>
              <a:t> 감사합니다</a:t>
            </a:r>
            <a:endParaRPr lang="en-US" altLang="ko-KR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en-US" altLang="ko-KR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sz="2500" b="1">
              <a:solidFill>
                <a:srgbClr val="3057b9"/>
              </a:solidFill>
            </a:endParaRPr>
          </a:p>
        </p:txBody>
      </p:sp>
      <p:cxnSp>
        <p:nvCxnSpPr>
          <p:cNvPr id="55" name="직선 연결선 11"/>
          <p:cNvCxnSpPr/>
          <p:nvPr/>
        </p:nvCxnSpPr>
        <p:spPr>
          <a:xfrm>
            <a:off x="1063083" y="789589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5" name="직각 삼각형 4"/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2399" y="167785"/>
            <a:ext cx="2343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200"/>
          </a:p>
        </p:txBody>
      </p:sp>
      <p:sp>
        <p:nvSpPr>
          <p:cNvPr id="7" name="TextBox 6"/>
          <p:cNvSpPr txBox="1"/>
          <p:nvPr/>
        </p:nvSpPr>
        <p:spPr>
          <a:xfrm>
            <a:off x="1100160" y="130968"/>
            <a:ext cx="1915455" cy="6700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800" b="0" spc="-300">
                <a:solidFill>
                  <a:schemeClr val="dk1"/>
                </a:solidFill>
              </a:rPr>
              <a:t>참고문헌</a:t>
            </a:r>
            <a:endParaRPr lang="ko-KR" altLang="en-US" sz="3800" b="0" spc="-300">
              <a:solidFill>
                <a:schemeClr val="dk1"/>
              </a:solidFill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748552" y="1228243"/>
            <a:ext cx="10694896" cy="657082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  <a:hlinkClick r:id="rId3"/>
              </a:rPr>
              <a:t>https://www.everythingrf.com/tech-resources/waveguides-sizes/wr34</a:t>
            </a: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  <a:hlinkClick r:id="rId4"/>
              </a:rPr>
              <a:t>https://www.youtube.com/watch?v=5fi6PD-LdsU&amp;t=4s</a:t>
            </a: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en-US" altLang="ko-KR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357000" lvl="0" indent="-357000">
              <a:buFont typeface="Arial"/>
              <a:buChar char="•"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sz="2500" b="1">
              <a:solidFill>
                <a:srgbClr val="3057b9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sz="2500" b="1">
              <a:solidFill>
                <a:srgbClr val="3057b9"/>
              </a:solidFill>
            </a:endParaRPr>
          </a:p>
        </p:txBody>
      </p:sp>
      <p:cxnSp>
        <p:nvCxnSpPr>
          <p:cNvPr id="55" name="직선 연결선 11"/>
          <p:cNvCxnSpPr/>
          <p:nvPr/>
        </p:nvCxnSpPr>
        <p:spPr>
          <a:xfrm>
            <a:off x="1063083" y="789589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3565" y="2782669"/>
            <a:ext cx="4124869" cy="996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spc="-300">
                <a:solidFill>
                  <a:schemeClr val="tx2">
                    <a:lumMod val="75000"/>
                  </a:schemeClr>
                </a:solidFill>
              </a:rPr>
              <a:t>감사합니다</a:t>
            </a:r>
            <a:endParaRPr lang="en-US" altLang="ko-KR" sz="6000" b="1" spc="-30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 rot="0">
            <a:off x="-27381" y="-11154"/>
            <a:ext cx="4967373" cy="6874730"/>
            <a:chOff x="-27381" y="-11154"/>
            <a:chExt cx="4967373" cy="6874730"/>
          </a:xfrm>
        </p:grpSpPr>
        <p:sp>
          <p:nvSpPr>
            <p:cNvPr id="8" name="직각 삼각형 7"/>
            <p:cNvSpPr/>
            <p:nvPr/>
          </p:nvSpPr>
          <p:spPr>
            <a:xfrm>
              <a:off x="0" y="3429000"/>
              <a:ext cx="3434576" cy="34345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0" y="0"/>
              <a:ext cx="3434576" cy="343457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16200000">
              <a:off x="-23400" y="-11154"/>
              <a:ext cx="3434576" cy="343457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 rot="16200000">
              <a:off x="-27381" y="-11153"/>
              <a:ext cx="4967373" cy="4967373"/>
            </a:xfrm>
            <a:prstGeom prst="rt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94463" y="724020"/>
            <a:ext cx="2674452" cy="445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</a:rPr>
              <a:t>a table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of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contents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5404" y="416244"/>
            <a:ext cx="1275561" cy="753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bg1"/>
                </a:solidFill>
                <a:latin typeface="+mj-ea"/>
                <a:ea typeface="+mj-ea"/>
              </a:rPr>
              <a:t>목차</a:t>
            </a:r>
            <a:endParaRPr lang="ko-KR" altLang="en-US" sz="44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445404" y="1326994"/>
            <a:ext cx="5746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0">
            <a:off x="6096000" y="2529468"/>
            <a:ext cx="5625465" cy="821427"/>
            <a:chOff x="7207341" y="1706133"/>
            <a:chExt cx="5625465" cy="821427"/>
          </a:xfrm>
        </p:grpSpPr>
        <p:sp>
          <p:nvSpPr>
            <p:cNvPr id="18" name="TextBox 17"/>
            <p:cNvSpPr txBox="1"/>
            <p:nvPr/>
          </p:nvSpPr>
          <p:spPr>
            <a:xfrm>
              <a:off x="7207341" y="1706133"/>
              <a:ext cx="532673" cy="8214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1"/>
                  </a:solidFill>
                </a:rPr>
                <a:t>1</a:t>
              </a:r>
              <a:endParaRPr lang="ko-KR" altLang="en-US" sz="4800" b="1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51920" y="1798466"/>
              <a:ext cx="4780888" cy="6433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600" b="0" spc="-300">
                  <a:solidFill>
                    <a:schemeClr val="bg1"/>
                  </a:solidFill>
                </a:rPr>
                <a:t>6</a:t>
              </a:r>
              <a:r>
                <a:rPr lang="ko-KR" altLang="en-US" sz="3600" b="0" spc="-300">
                  <a:solidFill>
                    <a:schemeClr val="bg1"/>
                  </a:solidFill>
                </a:rPr>
                <a:t> </a:t>
              </a:r>
              <a:r>
                <a:rPr lang="en-US" altLang="ko-KR" sz="3600" b="0" spc="-300">
                  <a:solidFill>
                    <a:schemeClr val="bg1"/>
                  </a:solidFill>
                </a:rPr>
                <a:t>-Slot </a:t>
              </a:r>
              <a:r>
                <a:rPr lang="ko-KR" altLang="en-US" sz="3600" b="0" spc="-300">
                  <a:solidFill>
                    <a:schemeClr val="bg1"/>
                  </a:solidFill>
                </a:rPr>
                <a:t>어레이 안테나 설계</a:t>
              </a:r>
              <a:endParaRPr lang="ko-KR" altLang="en-US" sz="3600" b="0" spc="-3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6095999" y="3429000"/>
            <a:ext cx="3663315" cy="821430"/>
            <a:chOff x="7207341" y="1706133"/>
            <a:chExt cx="3663315" cy="821430"/>
          </a:xfrm>
        </p:grpSpPr>
        <p:sp>
          <p:nvSpPr>
            <p:cNvPr id="22" name="TextBox 21"/>
            <p:cNvSpPr txBox="1"/>
            <p:nvPr/>
          </p:nvSpPr>
          <p:spPr>
            <a:xfrm>
              <a:off x="7207341" y="1706133"/>
              <a:ext cx="532673" cy="8214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1"/>
                  </a:solidFill>
                </a:rPr>
                <a:t>2</a:t>
              </a:r>
              <a:endParaRPr lang="ko-KR" altLang="en-US" sz="4800" b="1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51927" y="1798466"/>
              <a:ext cx="2818729" cy="6433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 b="0" spc="-300">
                  <a:solidFill>
                    <a:schemeClr val="bg1"/>
                  </a:solidFill>
                </a:rPr>
                <a:t>결론 및 느낀점</a:t>
              </a:r>
              <a:endParaRPr lang="ko-KR" altLang="en-US" sz="3600" b="0" spc="-30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7922" y="2853813"/>
            <a:ext cx="1386143" cy="573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Part 1 </a:t>
            </a:r>
            <a:endParaRPr lang="en-US" altLang="ko-KR" sz="32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169" y="3423422"/>
            <a:ext cx="5951321" cy="7561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0" spc="-300">
                <a:solidFill>
                  <a:schemeClr val="bg1"/>
                </a:solidFill>
              </a:rPr>
              <a:t>6</a:t>
            </a:r>
            <a:r>
              <a:rPr lang="ko-KR" altLang="en-US" sz="4400" b="0" spc="-300">
                <a:solidFill>
                  <a:schemeClr val="bg1"/>
                </a:solidFill>
              </a:rPr>
              <a:t> </a:t>
            </a:r>
            <a:r>
              <a:rPr lang="en-US" altLang="ko-KR" sz="4400" b="0" spc="-300">
                <a:solidFill>
                  <a:schemeClr val="bg1"/>
                </a:solidFill>
              </a:rPr>
              <a:t>-Slot </a:t>
            </a:r>
            <a:r>
              <a:rPr lang="ko-KR" altLang="en-US" sz="4400" b="0" spc="-300">
                <a:solidFill>
                  <a:schemeClr val="bg1"/>
                </a:solidFill>
              </a:rPr>
              <a:t>어레이 안테나 설계</a:t>
            </a:r>
            <a:endParaRPr lang="ko-KR" altLang="en-US" sz="4400" b="0" spc="-30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5" name="직각 삼각형 4"/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2400" y="167785"/>
            <a:ext cx="59626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Part 1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100160" y="130968"/>
            <a:ext cx="5077754" cy="6700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800" b="0" spc="-300">
                <a:solidFill>
                  <a:schemeClr val="dk1"/>
                </a:solidFill>
              </a:rPr>
              <a:t>6</a:t>
            </a:r>
            <a:r>
              <a:rPr lang="ko-KR" altLang="en-US" sz="3800" b="0" spc="-300">
                <a:solidFill>
                  <a:schemeClr val="dk1"/>
                </a:solidFill>
              </a:rPr>
              <a:t> </a:t>
            </a:r>
            <a:r>
              <a:rPr lang="en-US" altLang="ko-KR" sz="3800" b="0" spc="-300">
                <a:solidFill>
                  <a:schemeClr val="dk1"/>
                </a:solidFill>
              </a:rPr>
              <a:t>-Slot </a:t>
            </a:r>
            <a:r>
              <a:rPr lang="ko-KR" altLang="en-US" sz="3800" b="0" spc="-300">
                <a:solidFill>
                  <a:schemeClr val="dk1"/>
                </a:solidFill>
              </a:rPr>
              <a:t>어레이 안테나 설계</a:t>
            </a:r>
            <a:endParaRPr lang="ko-KR" altLang="en-US" sz="3800" b="0" spc="-300">
              <a:solidFill>
                <a:schemeClr val="dk1"/>
              </a:solidFill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931760" y="983317"/>
            <a:ext cx="2841874" cy="47210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</a:rPr>
              <a:t>설계 제원</a:t>
            </a:r>
            <a:endParaRPr lang="ko-KR" altLang="en-US" sz="2500" b="1">
              <a:solidFill>
                <a:srgbClr val="3057b9"/>
              </a:solidFill>
            </a:endParaRPr>
          </a:p>
        </p:txBody>
      </p:sp>
      <p:sp>
        <p:nvSpPr>
          <p:cNvPr id="54" name="TextBox 5"/>
          <p:cNvSpPr txBox="1"/>
          <p:nvPr/>
        </p:nvSpPr>
        <p:spPr>
          <a:xfrm>
            <a:off x="313281" y="1890712"/>
            <a:ext cx="6056561" cy="47196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buFont typeface="Arial"/>
              <a:buNone/>
              <a:defRPr/>
            </a:pPr>
            <a:r>
              <a:rPr lang="en-US" altLang="ko-KR" sz="2500"/>
              <a:t>&lt;</a:t>
            </a:r>
            <a:r>
              <a:rPr lang="en-US" altLang="ko-KR" sz="2500">
                <a:solidFill>
                  <a:srgbClr val="ff0000"/>
                </a:solidFill>
              </a:rPr>
              <a:t>WR-34</a:t>
            </a:r>
            <a:r>
              <a:rPr lang="en-US" altLang="ko-KR" sz="2500"/>
              <a:t> </a:t>
            </a:r>
            <a:r>
              <a:rPr lang="ko-KR" altLang="en-US" sz="2500"/>
              <a:t>표준 도파관 안테나 규격</a:t>
            </a:r>
            <a:r>
              <a:rPr lang="en-US" altLang="ko-KR" sz="2500"/>
              <a:t>&gt;</a:t>
            </a:r>
            <a:endParaRPr lang="en-US" altLang="ko-KR" sz="2500"/>
          </a:p>
        </p:txBody>
      </p:sp>
      <p:cxnSp>
        <p:nvCxnSpPr>
          <p:cNvPr id="55" name="직선 연결선 11"/>
          <p:cNvCxnSpPr/>
          <p:nvPr/>
        </p:nvCxnSpPr>
        <p:spPr>
          <a:xfrm>
            <a:off x="1063083" y="789589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"/>
          <p:cNvGraphicFramePr>
            <a:graphicFrameLocks noGrp="1"/>
          </p:cNvGraphicFramePr>
          <p:nvPr/>
        </p:nvGraphicFramePr>
        <p:xfrm>
          <a:off x="6869908" y="1426364"/>
          <a:ext cx="4723895" cy="4774328"/>
        </p:xfrm>
        <a:graphic>
          <a:graphicData uri="http://schemas.openxmlformats.org/drawingml/2006/table">
            <a:tbl>
              <a:tblPr firstRow="1" bandRow="1"/>
              <a:tblGrid>
                <a:gridCol w="2359791"/>
                <a:gridCol w="2364104"/>
              </a:tblGrid>
              <a:tr h="6501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/>
                        <a:t>설계 제원</a:t>
                      </a:r>
                      <a:endParaRPr lang="ko-KR" altLang="en-US" sz="2400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4e6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/>
                        <a:t>상세 수치</a:t>
                      </a:r>
                      <a:endParaRPr lang="ko-KR" altLang="en-US" sz="2400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b4e6">
                        <a:alpha val="100000"/>
                      </a:srgbClr>
                    </a:solidFill>
                  </a:tcPr>
                </a:tc>
              </a:tr>
              <a:tr h="42286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2100" b="1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a</a:t>
                      </a:r>
                      <a:endParaRPr xmlns:mc="http://schemas.openxmlformats.org/markup-compatibility/2006" xmlns:hp="http://schemas.haansoft.com/office/presentation/8.0" lang="EN-US" altLang="en-US" sz="2100" b="1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2100"/>
                        <a:t>8.636mm</a:t>
                      </a:r>
                      <a:endParaRPr lang="en-US" altLang="ko-KR" sz="2100"/>
                    </a:p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2100"/>
                        <a:t>[0.34Inches]</a:t>
                      </a:r>
                      <a:endParaRPr lang="en-US" altLang="ko-KR" sz="2100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11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2100" b="1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b</a:t>
                      </a:r>
                      <a:endParaRPr xmlns:mc="http://schemas.openxmlformats.org/markup-compatibility/2006" xmlns:hp="http://schemas.haansoft.com/office/presentation/8.0" lang="EN-US" altLang="en-US" sz="2100" b="1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2100"/>
                        <a:t>4.318mm</a:t>
                      </a:r>
                      <a:endParaRPr lang="en-US" altLang="ko-KR" sz="2100"/>
                    </a:p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2100"/>
                        <a:t>[0.17Inches]</a:t>
                      </a:r>
                      <a:endParaRPr lang="en-US" altLang="ko-KR" sz="2100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2286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2100" b="1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t</a:t>
                      </a:r>
                      <a:endParaRPr xmlns:mc="http://schemas.openxmlformats.org/markup-compatibility/2006" xmlns:hp="http://schemas.haansoft.com/office/presentation/8.0" lang="EN-US" altLang="en-US" sz="2100" b="1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2100"/>
                        <a:t>1.016mm</a:t>
                      </a:r>
                      <a:endParaRPr lang="en-US" altLang="ko-KR" sz="2100"/>
                    </a:p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2100"/>
                        <a:t>[0.04Inches]</a:t>
                      </a:r>
                      <a:endParaRPr lang="en-US" altLang="ko-KR" sz="2100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501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200"/>
                        <a:t>λ</a:t>
                      </a:r>
                      <a:r>
                        <a:rPr lang="en-US" altLang="ko-KR" sz="2200"/>
                        <a:t>g</a:t>
                      </a:r>
                      <a:endParaRPr lang="en-US" altLang="ko-KR" sz="2200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2100"/>
                        <a:t>13.58mm</a:t>
                      </a:r>
                      <a:endParaRPr lang="en-US" altLang="ko-KR" sz="2100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11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2100" b="1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도파관 길이</a:t>
                      </a:r>
                      <a:endParaRPr xmlns:mc="http://schemas.openxmlformats.org/markup-compatibility/2006" xmlns:hp="http://schemas.haansoft.com/office/presentation/8.0" lang="ko-KR" altLang="en-US" sz="2100" b="1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2100"/>
                        <a:t>40.74mm</a:t>
                      </a:r>
                      <a:endParaRPr lang="en-US" altLang="ko-KR" sz="2100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2286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2100" b="1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Slot 개수</a:t>
                      </a:r>
                      <a:endParaRPr xmlns:mc="http://schemas.openxmlformats.org/markup-compatibility/2006" xmlns:hp="http://schemas.haansoft.com/office/presentation/8.0" lang="EN-US" altLang="en-US" sz="2100" b="1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2100"/>
                        <a:t>6</a:t>
                      </a:r>
                      <a:r>
                        <a:rPr lang="ko-KR" altLang="en-US" sz="2100"/>
                        <a:t>개</a:t>
                      </a:r>
                      <a:endParaRPr lang="ko-KR" altLang="en-US" sz="2100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11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2100" b="1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중심주파수</a:t>
                      </a:r>
                      <a:endParaRPr xmlns:mc="http://schemas.openxmlformats.org/markup-compatibility/2006" xmlns:hp="http://schemas.haansoft.com/office/presentation/8.0" lang="ko-KR" altLang="en-US" sz="2100" b="1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2100"/>
                        <a:t>28GHz</a:t>
                      </a:r>
                      <a:endParaRPr lang="en-US" altLang="ko-KR" sz="2100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9" name=""/>
          <p:cNvGrpSpPr/>
          <p:nvPr/>
        </p:nvGrpSpPr>
        <p:grpSpPr>
          <a:xfrm rot="0">
            <a:off x="1306542" y="2861977"/>
            <a:ext cx="3456434" cy="2304288"/>
            <a:chOff x="1199386" y="2492883"/>
            <a:chExt cx="3456434" cy="2304288"/>
          </a:xfrm>
        </p:grpSpPr>
        <p:sp>
          <p:nvSpPr>
            <p:cNvPr id="57" name=""/>
            <p:cNvSpPr/>
            <p:nvPr/>
          </p:nvSpPr>
          <p:spPr>
            <a:xfrm>
              <a:off x="1199386" y="3861055"/>
              <a:ext cx="1728216" cy="93611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8" name=""/>
            <p:cNvCxnSpPr/>
            <p:nvPr/>
          </p:nvCxnSpPr>
          <p:spPr>
            <a:xfrm>
              <a:off x="2927602" y="2492884"/>
              <a:ext cx="172821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"/>
            <p:cNvCxnSpPr/>
            <p:nvPr/>
          </p:nvCxnSpPr>
          <p:spPr>
            <a:xfrm rot="10800000" flipV="1">
              <a:off x="1199386" y="2492884"/>
              <a:ext cx="1728216" cy="136817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"/>
            <p:cNvCxnSpPr/>
            <p:nvPr/>
          </p:nvCxnSpPr>
          <p:spPr>
            <a:xfrm flipV="1">
              <a:off x="2927602" y="2492884"/>
              <a:ext cx="1728216" cy="136817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"/>
            <p:cNvCxnSpPr/>
            <p:nvPr/>
          </p:nvCxnSpPr>
          <p:spPr>
            <a:xfrm rot="16200000" flipH="1">
              <a:off x="4187761" y="2960941"/>
              <a:ext cx="936117" cy="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"/>
            <p:cNvCxnSpPr/>
            <p:nvPr/>
          </p:nvCxnSpPr>
          <p:spPr>
            <a:xfrm flipV="1">
              <a:off x="2927602" y="3429000"/>
              <a:ext cx="1728218" cy="136817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"/>
            <p:cNvCxnSpPr/>
            <p:nvPr/>
          </p:nvCxnSpPr>
          <p:spPr>
            <a:xfrm>
              <a:off x="1307400" y="4113086"/>
              <a:ext cx="151218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"/>
            <p:cNvCxnSpPr/>
            <p:nvPr/>
          </p:nvCxnSpPr>
          <p:spPr>
            <a:xfrm rot="5400000">
              <a:off x="1078801" y="4341685"/>
              <a:ext cx="457200" cy="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"/>
            <p:cNvCxnSpPr/>
            <p:nvPr/>
          </p:nvCxnSpPr>
          <p:spPr>
            <a:xfrm rot="10800000">
              <a:off x="1307400" y="4570283"/>
              <a:ext cx="1512189" cy="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"/>
            <p:cNvCxnSpPr/>
            <p:nvPr/>
          </p:nvCxnSpPr>
          <p:spPr>
            <a:xfrm rot="16200000">
              <a:off x="2579273" y="4340829"/>
              <a:ext cx="4806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"/>
            <p:cNvSpPr txBox="1"/>
            <p:nvPr/>
          </p:nvSpPr>
          <p:spPr>
            <a:xfrm>
              <a:off x="1823845" y="4203570"/>
              <a:ext cx="239648" cy="366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/>
                <a:t>ａ</a:t>
              </a:r>
              <a:endParaRPr lang="ko-KR" altLang="en-US" b="1"/>
            </a:p>
          </p:txBody>
        </p:sp>
        <p:sp>
          <p:nvSpPr>
            <p:cNvPr id="68" name=""/>
            <p:cNvSpPr txBox="1"/>
            <p:nvPr/>
          </p:nvSpPr>
          <p:spPr>
            <a:xfrm>
              <a:off x="2410299" y="4203569"/>
              <a:ext cx="410053" cy="366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b="1"/>
                <a:t>ｂ</a:t>
              </a:r>
              <a:endParaRPr lang="ko-KR" altLang="en-US" b="1"/>
            </a:p>
          </p:txBody>
        </p:sp>
      </p:grpSp>
      <p:grpSp>
        <p:nvGrpSpPr>
          <p:cNvPr id="73" name=""/>
          <p:cNvGrpSpPr/>
          <p:nvPr/>
        </p:nvGrpSpPr>
        <p:grpSpPr>
          <a:xfrm rot="0">
            <a:off x="3442096" y="5472112"/>
            <a:ext cx="3569494" cy="914400"/>
            <a:chOff x="3340893" y="5650706"/>
            <a:chExt cx="3569494" cy="914400"/>
          </a:xfrm>
        </p:grpSpPr>
        <p:sp>
          <p:nvSpPr>
            <p:cNvPr id="71" name=""/>
            <p:cNvSpPr txBox="1"/>
            <p:nvPr/>
          </p:nvSpPr>
          <p:spPr>
            <a:xfrm>
              <a:off x="3340893" y="5650706"/>
              <a:ext cx="3569494" cy="914400"/>
            </a:xfrm>
            <a:prstGeom prst="rect">
              <a:avLst/>
            </a:prstGeom>
          </p:spPr>
          <p:txBody>
            <a:bodyPr wrap="none"/>
            <a:p>
              <a:pPr>
                <a:defRPr/>
              </a:pPr>
              <a:r>
                <a:rPr lang="ko-KR" altLang="en-US" sz="1900"/>
                <a:t>λ</a:t>
              </a:r>
              <a:r>
                <a:rPr lang="en-US" altLang="ko-KR" sz="1900"/>
                <a:t>c = 2a</a:t>
              </a:r>
              <a:endParaRPr lang="ko-KR" altLang="en-US" sz="1900"/>
            </a:p>
            <a:p>
              <a:pPr>
                <a:defRPr/>
              </a:pPr>
              <a:r>
                <a:rPr lang="ko-KR" altLang="en-US" sz="1900"/>
                <a:t>λ</a:t>
              </a:r>
              <a:r>
                <a:rPr lang="en-US" altLang="ko-KR" sz="1900"/>
                <a:t> = </a:t>
              </a:r>
              <a:endParaRPr lang="en-US" altLang="ko-KR" sz="19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"/>
                <p:cNvSpPr/>
                <p:nvPr/>
              </p:nvSpPr>
              <p:spPr>
                <a:xfrm>
                  <a:off x="3850482" y="5876926"/>
                  <a:ext cx="371475" cy="53340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sz="1200" i="1">
                                <a:latin typeface="Cambria Math"/>
                                <a:sym typeface="Cambria Math"/>
                              </a:rPr>
                            </m:ctrlPr>
                          </m:fPr>
                          <m:num>
                            <m:r>
                              <a:rPr sz="1200" i="1">
                                <a:latin typeface="Cambria Math"/>
                                <a:sym typeface="Cambria Math"/>
                              </a:rPr>
                              <m:t>𝐶</m:t>
                            </m:r>
                          </m:num>
                          <m:den>
                            <m:r>
                              <a:rPr sz="1200" i="1">
                                <a:latin typeface="Cambria Math"/>
                                <a:sym typeface="Cambria Math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72" name=""/>
                <p:cNvSpPr txBox="1"/>
                <p:nvPr/>
              </p:nvSpPr>
              <p:spPr>
                <a:xfrm>
                  <a:off x="3850482" y="5876926"/>
                  <a:ext cx="371475" cy="5334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</p:sp>
          </mc:Fallback>
        </mc:AlternateContent>
      </p:grpSp>
      <p:sp>
        <p:nvSpPr>
          <p:cNvPr id="74" name=""/>
          <p:cNvSpPr/>
          <p:nvPr/>
        </p:nvSpPr>
        <p:spPr>
          <a:xfrm>
            <a:off x="5893594" y="4481921"/>
            <a:ext cx="869156" cy="39711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5" name="TextBox 5"/>
          <p:cNvSpPr txBox="1"/>
          <p:nvPr/>
        </p:nvSpPr>
        <p:spPr>
          <a:xfrm>
            <a:off x="1763462" y="4876799"/>
            <a:ext cx="6056561" cy="4148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buFont typeface="Arial"/>
              <a:buNone/>
              <a:defRPr/>
            </a:pPr>
            <a:r>
              <a:rPr lang="ko-KR" altLang="en-US" sz="2100"/>
              <a:t>관내파장 계산식</a:t>
            </a:r>
            <a:endParaRPr lang="ko-KR" altLang="en-US" sz="2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"/>
              <p:cNvSpPr/>
              <p:nvPr/>
            </p:nvSpPr>
            <p:spPr>
              <a:xfrm>
                <a:off x="4731544" y="5391149"/>
                <a:ext cx="1562100" cy="790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>𝜆</m:t>
                      </m:r>
                      <m:r>
                        <a:rPr sz="1200" i="1"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200" i="1">
                          <a:latin typeface="Cambria Math"/>
                          <a:sym typeface="Cambria Math"/>
                        </a:rPr>
                        <m:t>=</m:t>
                      </m:r>
                      <m:f>
                        <m:f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sz="1200" i="1">
                                  <a:latin typeface="Cambria Math"/>
                                  <a:sym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sz="1200" i="1">
                                  <a:latin typeface="Cambria Math"/>
                                  <a:sym typeface="Cambria Math"/>
                                </a:rPr>
                                <m:t>1-(</m:t>
                              </m:r>
                              <m:f>
                                <m:fPr>
                                  <m:ctrlPr>
                                    <a:rPr sz="12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sz="1200" i="1">
                                      <a:latin typeface="Cambria Math"/>
                                      <a:sym typeface="Cambria Math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sz="1200" i="1">
                                      <a:latin typeface="Cambria Math"/>
                                      <a:sym typeface="Cambria Math"/>
                                    </a:rPr>
                                    <m:t>𝜆</m:t>
                                  </m:r>
                                  <m:r>
                                    <a:rPr sz="1200" i="1">
                                      <a:latin typeface="Cambria Math"/>
                                      <a:sym typeface="Cambria Math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sz="1200" i="1">
                                  <a:latin typeface="Cambria Math"/>
                                  <a:sym typeface="Cambria Math"/>
                                </a:rPr>
                                <m:t>)^2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76" name=""/>
              <p:cNvSpPr txBox="1"/>
              <p:nvPr/>
            </p:nvSpPr>
            <p:spPr>
              <a:xfrm>
                <a:off x="4731544" y="5391149"/>
                <a:ext cx="1562100" cy="7905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613264"/>
            <a:ext cx="12192000" cy="5244735"/>
          </a:xfrm>
          <a:prstGeom prst="rect">
            <a:avLst/>
          </a:prstGeom>
        </p:spPr>
      </p:pic>
      <p:sp>
        <p:nvSpPr>
          <p:cNvPr id="4" name="직각 삼각형 3"/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5" name="직각 삼각형 4"/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2400" y="167785"/>
            <a:ext cx="59626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Part 1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100160" y="130968"/>
            <a:ext cx="5077754" cy="6700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800" b="0" spc="-300">
                <a:solidFill>
                  <a:schemeClr val="dk1"/>
                </a:solidFill>
              </a:rPr>
              <a:t>6</a:t>
            </a:r>
            <a:r>
              <a:rPr lang="ko-KR" altLang="en-US" sz="3800" b="0" spc="-300">
                <a:solidFill>
                  <a:schemeClr val="dk1"/>
                </a:solidFill>
              </a:rPr>
              <a:t> </a:t>
            </a:r>
            <a:r>
              <a:rPr lang="en-US" altLang="ko-KR" sz="3800" b="0" spc="-300">
                <a:solidFill>
                  <a:schemeClr val="dk1"/>
                </a:solidFill>
              </a:rPr>
              <a:t>-Slot</a:t>
            </a:r>
            <a:r>
              <a:rPr lang="ko-KR" altLang="en-US" sz="3800" b="0" spc="-300">
                <a:solidFill>
                  <a:schemeClr val="dk1"/>
                </a:solidFill>
              </a:rPr>
              <a:t> 어레이 안테나 설계</a:t>
            </a:r>
            <a:endParaRPr lang="ko-KR" altLang="en-US" sz="3800" b="0" spc="-300">
              <a:solidFill>
                <a:schemeClr val="dk1"/>
              </a:solidFill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931760" y="983317"/>
            <a:ext cx="5401718" cy="47210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57000" lvl="0" indent="-357000">
              <a:buFont typeface="Arial"/>
              <a:buChar char="•"/>
              <a:defRPr/>
            </a:pPr>
            <a:r>
              <a:rPr lang="en-US" altLang="ko-KR" sz="2500" b="1">
                <a:solidFill>
                  <a:srgbClr val="3057b9"/>
                </a:solidFill>
              </a:rPr>
              <a:t>Slot </a:t>
            </a:r>
            <a:r>
              <a:rPr lang="ko-KR" altLang="en-US" sz="2500" b="1">
                <a:solidFill>
                  <a:srgbClr val="3057b9"/>
                </a:solidFill>
              </a:rPr>
              <a:t>길이에 대한 파라미터 스터디</a:t>
            </a:r>
            <a:endParaRPr lang="ko-KR" altLang="en-US" sz="2500" b="1">
              <a:solidFill>
                <a:srgbClr val="3057b9"/>
              </a:solidFill>
            </a:endParaRPr>
          </a:p>
        </p:txBody>
      </p:sp>
      <p:cxnSp>
        <p:nvCxnSpPr>
          <p:cNvPr id="55" name="직선 연결선 11"/>
          <p:cNvCxnSpPr/>
          <p:nvPr/>
        </p:nvCxnSpPr>
        <p:spPr>
          <a:xfrm>
            <a:off x="1063083" y="789589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"/>
          <p:cNvGraphicFramePr>
            <a:graphicFrameLocks noGrp="1"/>
          </p:cNvGraphicFramePr>
          <p:nvPr/>
        </p:nvGraphicFramePr>
        <p:xfrm>
          <a:off x="921393" y="5601231"/>
          <a:ext cx="3540517" cy="601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69010"/>
                <a:gridCol w="1771506"/>
              </a:tblGrid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en-US" altLang="ko-KR" sz="1400" b="0" spc="0">
                          <a:solidFill>
                            <a:schemeClr val="dk1"/>
                          </a:solidFill>
                        </a:rPr>
                        <a:t>Slot </a:t>
                      </a:r>
                      <a:r>
                        <a:rPr lang="ko-KR" altLang="en-US" sz="1400" b="0" spc="0">
                          <a:solidFill>
                            <a:schemeClr val="dk1"/>
                          </a:solidFill>
                        </a:rPr>
                        <a:t>폭</a:t>
                      </a:r>
                      <a:endParaRPr lang="ko-KR" altLang="en-US" sz="1400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en-US" altLang="ko-KR" sz="1400" b="0" spc="0">
                          <a:solidFill>
                            <a:schemeClr val="dk1"/>
                          </a:solidFill>
                        </a:rPr>
                        <a:t>Offset</a:t>
                      </a:r>
                      <a:endParaRPr lang="en-US" altLang="ko-KR" sz="1400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</a:tr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0.582mm</a:t>
                      </a:r>
                      <a:endParaRPr lang="en-US" altLang="ko-KR" sz="1400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1.51mm</a:t>
                      </a:r>
                      <a:endParaRPr lang="en-US" altLang="ko-KR" sz="1400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cxnSp>
        <p:nvCxnSpPr>
          <p:cNvPr id="79" name=""/>
          <p:cNvCxnSpPr/>
          <p:nvPr/>
        </p:nvCxnSpPr>
        <p:spPr>
          <a:xfrm>
            <a:off x="8382000" y="4184264"/>
            <a:ext cx="643378" cy="0"/>
          </a:xfrm>
          <a:prstGeom prst="line">
            <a:avLst/>
          </a:prstGeom>
          <a:ln w="762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"/>
          <p:cNvCxnSpPr/>
          <p:nvPr/>
        </p:nvCxnSpPr>
        <p:spPr>
          <a:xfrm>
            <a:off x="8391524" y="4574790"/>
            <a:ext cx="643378" cy="0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"/>
          <p:cNvCxnSpPr/>
          <p:nvPr/>
        </p:nvCxnSpPr>
        <p:spPr>
          <a:xfrm>
            <a:off x="8377237" y="4977222"/>
            <a:ext cx="643378" cy="0"/>
          </a:xfrm>
          <a:prstGeom prst="line">
            <a:avLst/>
          </a:prstGeom>
          <a:ln w="76200">
            <a:solidFill>
              <a:srgbClr val="33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5"/>
          <p:cNvSpPr txBox="1"/>
          <p:nvPr/>
        </p:nvSpPr>
        <p:spPr>
          <a:xfrm>
            <a:off x="9133954" y="4374216"/>
            <a:ext cx="5401718" cy="3768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buFont typeface="Arial"/>
              <a:buNone/>
              <a:defRPr/>
            </a:pPr>
            <a:r>
              <a:rPr lang="en-US" altLang="ko-KR" sz="1900" b="1">
                <a:solidFill>
                  <a:srgbClr val="ff0000"/>
                </a:solidFill>
              </a:rPr>
              <a:t>Slot </a:t>
            </a:r>
            <a:r>
              <a:rPr lang="ko-KR" altLang="en-US" sz="1900" b="1">
                <a:solidFill>
                  <a:srgbClr val="ff0000"/>
                </a:solidFill>
              </a:rPr>
              <a:t>길이</a:t>
            </a:r>
            <a:r>
              <a:rPr lang="en-US" altLang="ko-KR" sz="1900" b="1">
                <a:solidFill>
                  <a:srgbClr val="ff0000"/>
                </a:solidFill>
              </a:rPr>
              <a:t> : 5.177mm</a:t>
            </a:r>
            <a:endParaRPr lang="en-US" altLang="ko-KR" sz="1900" b="1">
              <a:solidFill>
                <a:srgbClr val="ff0000"/>
              </a:solidFill>
            </a:endParaRPr>
          </a:p>
        </p:txBody>
      </p:sp>
      <p:sp>
        <p:nvSpPr>
          <p:cNvPr id="83" name="TextBox 5"/>
          <p:cNvSpPr txBox="1"/>
          <p:nvPr/>
        </p:nvSpPr>
        <p:spPr>
          <a:xfrm>
            <a:off x="9122047" y="4776647"/>
            <a:ext cx="5401718" cy="3768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buFont typeface="Arial"/>
              <a:buNone/>
              <a:defRPr/>
            </a:pPr>
            <a:r>
              <a:rPr lang="en-US" altLang="ko-KR" sz="1900" b="1">
                <a:solidFill>
                  <a:srgbClr val="30b210"/>
                </a:solidFill>
              </a:rPr>
              <a:t>Slot </a:t>
            </a:r>
            <a:r>
              <a:rPr lang="ko-KR" altLang="en-US" sz="1900" b="1">
                <a:solidFill>
                  <a:srgbClr val="30b210"/>
                </a:solidFill>
              </a:rPr>
              <a:t>길이</a:t>
            </a:r>
            <a:r>
              <a:rPr lang="en-US" altLang="ko-KR" sz="1900" b="1">
                <a:solidFill>
                  <a:srgbClr val="30b210"/>
                </a:solidFill>
              </a:rPr>
              <a:t> : 5.175 mm</a:t>
            </a:r>
            <a:endParaRPr lang="en-US" altLang="ko-KR" sz="1900" b="1">
              <a:solidFill>
                <a:srgbClr val="30b210"/>
              </a:solidFill>
            </a:endParaRPr>
          </a:p>
        </p:txBody>
      </p:sp>
      <p:sp>
        <p:nvSpPr>
          <p:cNvPr id="84" name="TextBox 5"/>
          <p:cNvSpPr txBox="1"/>
          <p:nvPr/>
        </p:nvSpPr>
        <p:spPr>
          <a:xfrm>
            <a:off x="9122047" y="3976546"/>
            <a:ext cx="5401718" cy="3768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en-US" altLang="ko-KR" sz="1900" b="1">
                <a:solidFill>
                  <a:srgbClr val="3057b9"/>
                </a:solidFill>
              </a:rPr>
              <a:t>Slot </a:t>
            </a:r>
            <a:r>
              <a:rPr lang="ko-KR" altLang="en-US" sz="1900" b="1">
                <a:solidFill>
                  <a:srgbClr val="3057b9"/>
                </a:solidFill>
              </a:rPr>
              <a:t>길이</a:t>
            </a:r>
            <a:r>
              <a:rPr lang="en-US" altLang="ko-KR" sz="1900" b="1">
                <a:solidFill>
                  <a:srgbClr val="3057b9"/>
                </a:solidFill>
              </a:rPr>
              <a:t> : 5.176 mm</a:t>
            </a:r>
            <a:endParaRPr lang="en-US" altLang="ko-KR" sz="1900" b="1">
              <a:solidFill>
                <a:srgbClr val="3057b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613136"/>
            <a:ext cx="12192000" cy="5244864"/>
          </a:xfrm>
          <a:prstGeom prst="rect">
            <a:avLst/>
          </a:prstGeom>
        </p:spPr>
      </p:pic>
      <p:sp>
        <p:nvSpPr>
          <p:cNvPr id="4" name="직각 삼각형 3"/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5" name="직각 삼각형 4"/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2400" y="167785"/>
            <a:ext cx="59626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Part 1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100160" y="130968"/>
            <a:ext cx="5077754" cy="6700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800" b="0" spc="-300">
                <a:solidFill>
                  <a:schemeClr val="dk1"/>
                </a:solidFill>
              </a:rPr>
              <a:t>6</a:t>
            </a:r>
            <a:r>
              <a:rPr lang="ko-KR" altLang="en-US" sz="3800" b="0" spc="-300">
                <a:solidFill>
                  <a:schemeClr val="dk1"/>
                </a:solidFill>
              </a:rPr>
              <a:t> </a:t>
            </a:r>
            <a:r>
              <a:rPr lang="en-US" altLang="ko-KR" sz="3800" b="0" spc="-300">
                <a:solidFill>
                  <a:schemeClr val="dk1"/>
                </a:solidFill>
              </a:rPr>
              <a:t>-Slot </a:t>
            </a:r>
            <a:r>
              <a:rPr lang="ko-KR" altLang="en-US" sz="3800" b="0" spc="-300">
                <a:solidFill>
                  <a:schemeClr val="dk1"/>
                </a:solidFill>
              </a:rPr>
              <a:t>어레이 안테나 설계</a:t>
            </a:r>
            <a:endParaRPr lang="ko-KR" altLang="en-US" sz="3800" b="0" spc="-300">
              <a:solidFill>
                <a:schemeClr val="dk1"/>
              </a:solidFill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931760" y="983317"/>
            <a:ext cx="5401718" cy="47210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57000" lvl="0" indent="-357000">
              <a:buFont typeface="Arial"/>
              <a:buChar char="•"/>
              <a:defRPr/>
            </a:pPr>
            <a:r>
              <a:rPr lang="en-US" altLang="ko-KR" sz="2500" b="1">
                <a:solidFill>
                  <a:srgbClr val="3057b9"/>
                </a:solidFill>
              </a:rPr>
              <a:t>Slot </a:t>
            </a:r>
            <a:r>
              <a:rPr lang="ko-KR" altLang="en-US" sz="2500" b="1">
                <a:solidFill>
                  <a:srgbClr val="3057b9"/>
                </a:solidFill>
              </a:rPr>
              <a:t>폭에 대한 파라미터 스터디</a:t>
            </a:r>
            <a:endParaRPr lang="ko-KR" altLang="en-US" sz="2500" b="1">
              <a:solidFill>
                <a:srgbClr val="3057b9"/>
              </a:solidFill>
            </a:endParaRPr>
          </a:p>
        </p:txBody>
      </p:sp>
      <p:cxnSp>
        <p:nvCxnSpPr>
          <p:cNvPr id="55" name="직선 연결선 11"/>
          <p:cNvCxnSpPr/>
          <p:nvPr/>
        </p:nvCxnSpPr>
        <p:spPr>
          <a:xfrm>
            <a:off x="1063083" y="789589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"/>
          <p:cNvGraphicFramePr>
            <a:graphicFrameLocks noGrp="1"/>
          </p:cNvGraphicFramePr>
          <p:nvPr/>
        </p:nvGraphicFramePr>
        <p:xfrm>
          <a:off x="921393" y="5601231"/>
          <a:ext cx="3540517" cy="601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69010"/>
                <a:gridCol w="1771506"/>
              </a:tblGrid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en-US" altLang="ko-KR" sz="1400" b="0" spc="0">
                          <a:solidFill>
                            <a:schemeClr val="dk1"/>
                          </a:solidFill>
                        </a:rPr>
                        <a:t>Slot </a:t>
                      </a:r>
                      <a:r>
                        <a:rPr lang="ko-KR" altLang="en-US" sz="1400" b="0" spc="0">
                          <a:solidFill>
                            <a:schemeClr val="dk1"/>
                          </a:solidFill>
                        </a:rPr>
                        <a:t>길이</a:t>
                      </a:r>
                      <a:endParaRPr lang="ko-KR" altLang="en-US" sz="1400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en-US" altLang="ko-KR" sz="1400" b="0" spc="0">
                          <a:solidFill>
                            <a:schemeClr val="dk1"/>
                          </a:solidFill>
                        </a:rPr>
                        <a:t>Offset</a:t>
                      </a:r>
                      <a:endParaRPr lang="en-US" altLang="ko-KR" sz="1400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</a:tr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5.177mm</a:t>
                      </a:r>
                      <a:endParaRPr lang="en-US" altLang="ko-KR" sz="1400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1.51mm</a:t>
                      </a:r>
                      <a:endParaRPr lang="en-US" altLang="ko-KR" sz="1400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cxnSp>
        <p:nvCxnSpPr>
          <p:cNvPr id="79" name=""/>
          <p:cNvCxnSpPr/>
          <p:nvPr/>
        </p:nvCxnSpPr>
        <p:spPr>
          <a:xfrm>
            <a:off x="8382000" y="4184264"/>
            <a:ext cx="643378" cy="0"/>
          </a:xfrm>
          <a:prstGeom prst="line">
            <a:avLst/>
          </a:prstGeom>
          <a:ln w="762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"/>
          <p:cNvCxnSpPr/>
          <p:nvPr/>
        </p:nvCxnSpPr>
        <p:spPr>
          <a:xfrm>
            <a:off x="8391524" y="4574790"/>
            <a:ext cx="643378" cy="0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"/>
          <p:cNvCxnSpPr/>
          <p:nvPr/>
        </p:nvCxnSpPr>
        <p:spPr>
          <a:xfrm>
            <a:off x="8377237" y="4977222"/>
            <a:ext cx="643378" cy="0"/>
          </a:xfrm>
          <a:prstGeom prst="line">
            <a:avLst/>
          </a:prstGeom>
          <a:ln w="76200">
            <a:solidFill>
              <a:srgbClr val="33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5"/>
          <p:cNvSpPr txBox="1"/>
          <p:nvPr/>
        </p:nvSpPr>
        <p:spPr>
          <a:xfrm>
            <a:off x="9133954" y="4374216"/>
            <a:ext cx="5401718" cy="3768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buFont typeface="Arial"/>
              <a:buNone/>
              <a:defRPr/>
            </a:pPr>
            <a:r>
              <a:rPr lang="en-US" altLang="ko-KR" sz="1900" b="1">
                <a:solidFill>
                  <a:srgbClr val="ff0000"/>
                </a:solidFill>
              </a:rPr>
              <a:t>Slot </a:t>
            </a:r>
            <a:r>
              <a:rPr lang="ko-KR" altLang="en-US" sz="1900" b="1">
                <a:solidFill>
                  <a:srgbClr val="ff0000"/>
                </a:solidFill>
              </a:rPr>
              <a:t>폭</a:t>
            </a:r>
            <a:r>
              <a:rPr lang="en-US" altLang="ko-KR" sz="1900" b="1">
                <a:solidFill>
                  <a:srgbClr val="ff0000"/>
                </a:solidFill>
              </a:rPr>
              <a:t> : 0.582mm</a:t>
            </a:r>
            <a:endParaRPr lang="en-US" altLang="ko-KR" sz="1900" b="1">
              <a:solidFill>
                <a:srgbClr val="ff0000"/>
              </a:solidFill>
            </a:endParaRPr>
          </a:p>
        </p:txBody>
      </p:sp>
      <p:sp>
        <p:nvSpPr>
          <p:cNvPr id="83" name="TextBox 5"/>
          <p:cNvSpPr txBox="1"/>
          <p:nvPr/>
        </p:nvSpPr>
        <p:spPr>
          <a:xfrm>
            <a:off x="9122047" y="4776647"/>
            <a:ext cx="5401718" cy="3768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buFont typeface="Arial"/>
              <a:buNone/>
              <a:defRPr/>
            </a:pPr>
            <a:r>
              <a:rPr lang="en-US" altLang="ko-KR" sz="1900" b="1">
                <a:solidFill>
                  <a:srgbClr val="30b210"/>
                </a:solidFill>
              </a:rPr>
              <a:t>Slot </a:t>
            </a:r>
            <a:r>
              <a:rPr lang="ko-KR" altLang="en-US" sz="1900" b="1">
                <a:solidFill>
                  <a:srgbClr val="30b210"/>
                </a:solidFill>
              </a:rPr>
              <a:t>폭</a:t>
            </a:r>
            <a:r>
              <a:rPr lang="en-US" altLang="ko-KR" sz="1900" b="1">
                <a:solidFill>
                  <a:srgbClr val="30b210"/>
                </a:solidFill>
              </a:rPr>
              <a:t> : 0.5816 mm</a:t>
            </a:r>
            <a:endParaRPr lang="en-US" altLang="ko-KR" sz="1900" b="1">
              <a:solidFill>
                <a:srgbClr val="30b210"/>
              </a:solidFill>
            </a:endParaRPr>
          </a:p>
        </p:txBody>
      </p:sp>
      <p:sp>
        <p:nvSpPr>
          <p:cNvPr id="84" name="TextBox 5"/>
          <p:cNvSpPr txBox="1"/>
          <p:nvPr/>
        </p:nvSpPr>
        <p:spPr>
          <a:xfrm>
            <a:off x="9122047" y="3976546"/>
            <a:ext cx="6091655" cy="3768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en-US" altLang="ko-KR" sz="1900" b="1">
                <a:solidFill>
                  <a:srgbClr val="3057b9"/>
                </a:solidFill>
              </a:rPr>
              <a:t>Slot </a:t>
            </a:r>
            <a:r>
              <a:rPr lang="ko-KR" altLang="en-US" sz="1900" b="1">
                <a:solidFill>
                  <a:srgbClr val="3057b9"/>
                </a:solidFill>
              </a:rPr>
              <a:t>폭</a:t>
            </a:r>
            <a:r>
              <a:rPr lang="en-US" altLang="ko-KR" sz="1900" b="1">
                <a:solidFill>
                  <a:srgbClr val="3057b9"/>
                </a:solidFill>
              </a:rPr>
              <a:t> : 0.583 mm</a:t>
            </a:r>
            <a:endParaRPr lang="en-US" altLang="ko-KR" sz="1900" b="1">
              <a:solidFill>
                <a:srgbClr val="3057b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609982"/>
            <a:ext cx="12192000" cy="5248018"/>
          </a:xfrm>
          <a:prstGeom prst="rect">
            <a:avLst/>
          </a:prstGeom>
        </p:spPr>
      </p:pic>
      <p:sp>
        <p:nvSpPr>
          <p:cNvPr id="4" name="직각 삼각형 3"/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5" name="직각 삼각형 4"/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2400" y="167785"/>
            <a:ext cx="59626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Part 1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100160" y="130968"/>
            <a:ext cx="5077754" cy="6700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800" b="0" spc="-300">
                <a:solidFill>
                  <a:schemeClr val="dk1"/>
                </a:solidFill>
              </a:rPr>
              <a:t>6</a:t>
            </a:r>
            <a:r>
              <a:rPr lang="ko-KR" altLang="en-US" sz="3800" b="0" spc="-300">
                <a:solidFill>
                  <a:schemeClr val="dk1"/>
                </a:solidFill>
              </a:rPr>
              <a:t> </a:t>
            </a:r>
            <a:r>
              <a:rPr lang="en-US" altLang="ko-KR" sz="3800" b="0" spc="-300">
                <a:solidFill>
                  <a:schemeClr val="dk1"/>
                </a:solidFill>
              </a:rPr>
              <a:t>-Slot </a:t>
            </a:r>
            <a:r>
              <a:rPr lang="ko-KR" altLang="en-US" sz="3800" b="0" spc="-300">
                <a:solidFill>
                  <a:schemeClr val="dk1"/>
                </a:solidFill>
              </a:rPr>
              <a:t>어레이 안테나 설계</a:t>
            </a:r>
            <a:endParaRPr lang="ko-KR" altLang="en-US" sz="3800" b="0" spc="-300">
              <a:solidFill>
                <a:schemeClr val="dk1"/>
              </a:solidFill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931760" y="983317"/>
            <a:ext cx="5401718" cy="47210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57000" lvl="0" indent="-357000">
              <a:buFont typeface="Arial"/>
              <a:buChar char="•"/>
              <a:defRPr/>
            </a:pPr>
            <a:r>
              <a:rPr lang="en-US" altLang="ko-KR" sz="2500" b="1">
                <a:solidFill>
                  <a:srgbClr val="3057b9"/>
                </a:solidFill>
              </a:rPr>
              <a:t>Offset</a:t>
            </a:r>
            <a:r>
              <a:rPr lang="ko-KR" altLang="en-US" sz="2500" b="1">
                <a:solidFill>
                  <a:srgbClr val="3057b9"/>
                </a:solidFill>
              </a:rPr>
              <a:t>에 대한 파라미터 스터디</a:t>
            </a:r>
            <a:endParaRPr lang="ko-KR" altLang="en-US" sz="2500" b="1">
              <a:solidFill>
                <a:srgbClr val="3057b9"/>
              </a:solidFill>
            </a:endParaRPr>
          </a:p>
        </p:txBody>
      </p:sp>
      <p:cxnSp>
        <p:nvCxnSpPr>
          <p:cNvPr id="55" name="직선 연결선 11"/>
          <p:cNvCxnSpPr/>
          <p:nvPr/>
        </p:nvCxnSpPr>
        <p:spPr>
          <a:xfrm>
            <a:off x="1063083" y="789589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"/>
          <p:cNvGraphicFramePr>
            <a:graphicFrameLocks noGrp="1"/>
          </p:cNvGraphicFramePr>
          <p:nvPr/>
        </p:nvGraphicFramePr>
        <p:xfrm>
          <a:off x="921393" y="5601231"/>
          <a:ext cx="3540517" cy="601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69010"/>
                <a:gridCol w="1771506"/>
              </a:tblGrid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en-US" altLang="ko-KR" sz="1400" b="0" spc="0">
                          <a:solidFill>
                            <a:schemeClr val="dk1"/>
                          </a:solidFill>
                        </a:rPr>
                        <a:t>Slot </a:t>
                      </a:r>
                      <a:r>
                        <a:rPr lang="ko-KR" altLang="en-US" sz="1400" b="0" spc="0">
                          <a:solidFill>
                            <a:schemeClr val="dk1"/>
                          </a:solidFill>
                        </a:rPr>
                        <a:t>길이</a:t>
                      </a:r>
                      <a:endParaRPr lang="ko-KR" altLang="en-US" sz="1400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en-US" altLang="ko-KR" sz="1400" b="0" spc="0">
                          <a:solidFill>
                            <a:schemeClr val="dk1"/>
                          </a:solidFill>
                        </a:rPr>
                        <a:t>Slot </a:t>
                      </a:r>
                      <a:r>
                        <a:rPr lang="ko-KR" altLang="en-US" sz="1400" b="0" spc="0">
                          <a:solidFill>
                            <a:schemeClr val="dk1"/>
                          </a:solidFill>
                        </a:rPr>
                        <a:t>폭</a:t>
                      </a:r>
                      <a:endParaRPr lang="ko-KR" altLang="en-US" sz="1400" b="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00b3ff"/>
                    </a:solidFill>
                  </a:tcPr>
                </a:tc>
              </a:tr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5.177mm</a:t>
                      </a:r>
                      <a:endParaRPr lang="en-US" altLang="ko-KR" sz="1400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0.582mm</a:t>
                      </a:r>
                      <a:endParaRPr lang="en-US" altLang="ko-KR" sz="1400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cxnSp>
        <p:nvCxnSpPr>
          <p:cNvPr id="79" name=""/>
          <p:cNvCxnSpPr/>
          <p:nvPr/>
        </p:nvCxnSpPr>
        <p:spPr>
          <a:xfrm>
            <a:off x="8382000" y="4184264"/>
            <a:ext cx="643378" cy="0"/>
          </a:xfrm>
          <a:prstGeom prst="line">
            <a:avLst/>
          </a:prstGeom>
          <a:ln w="762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"/>
          <p:cNvCxnSpPr/>
          <p:nvPr/>
        </p:nvCxnSpPr>
        <p:spPr>
          <a:xfrm>
            <a:off x="8391524" y="4574790"/>
            <a:ext cx="643378" cy="0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"/>
          <p:cNvCxnSpPr/>
          <p:nvPr/>
        </p:nvCxnSpPr>
        <p:spPr>
          <a:xfrm>
            <a:off x="8377237" y="4977222"/>
            <a:ext cx="643378" cy="0"/>
          </a:xfrm>
          <a:prstGeom prst="line">
            <a:avLst/>
          </a:prstGeom>
          <a:ln w="76200">
            <a:solidFill>
              <a:srgbClr val="33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5"/>
          <p:cNvSpPr txBox="1"/>
          <p:nvPr/>
        </p:nvSpPr>
        <p:spPr>
          <a:xfrm>
            <a:off x="9133954" y="4374216"/>
            <a:ext cx="5401718" cy="3768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buFont typeface="Arial"/>
              <a:buNone/>
              <a:defRPr/>
            </a:pPr>
            <a:r>
              <a:rPr lang="en-US" altLang="ko-KR" sz="1900" b="1">
                <a:solidFill>
                  <a:srgbClr val="ff0000"/>
                </a:solidFill>
              </a:rPr>
              <a:t>Offset : 1.51 mm</a:t>
            </a:r>
            <a:endParaRPr lang="en-US" altLang="ko-KR" sz="1900" b="1">
              <a:solidFill>
                <a:srgbClr val="ff0000"/>
              </a:solidFill>
            </a:endParaRPr>
          </a:p>
        </p:txBody>
      </p:sp>
      <p:sp>
        <p:nvSpPr>
          <p:cNvPr id="83" name="TextBox 5"/>
          <p:cNvSpPr txBox="1"/>
          <p:nvPr/>
        </p:nvSpPr>
        <p:spPr>
          <a:xfrm>
            <a:off x="9122047" y="4776647"/>
            <a:ext cx="5401718" cy="3768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buFont typeface="Arial"/>
              <a:buNone/>
              <a:defRPr/>
            </a:pPr>
            <a:r>
              <a:rPr lang="en-US" altLang="ko-KR" sz="1900" b="1">
                <a:solidFill>
                  <a:srgbClr val="30b210"/>
                </a:solidFill>
              </a:rPr>
              <a:t>Offset : 1.5 mm</a:t>
            </a:r>
            <a:endParaRPr lang="en-US" altLang="ko-KR" sz="1900" b="1">
              <a:solidFill>
                <a:srgbClr val="30b210"/>
              </a:solidFill>
            </a:endParaRPr>
          </a:p>
        </p:txBody>
      </p:sp>
      <p:sp>
        <p:nvSpPr>
          <p:cNvPr id="84" name="TextBox 5"/>
          <p:cNvSpPr txBox="1"/>
          <p:nvPr/>
        </p:nvSpPr>
        <p:spPr>
          <a:xfrm>
            <a:off x="9122047" y="3976546"/>
            <a:ext cx="6091655" cy="3768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>
              <a:buFont typeface="Arial"/>
              <a:buNone/>
              <a:defRPr/>
            </a:pPr>
            <a:r>
              <a:rPr lang="en-US" altLang="ko-KR" sz="1900" b="1">
                <a:solidFill>
                  <a:srgbClr val="3057b9"/>
                </a:solidFill>
              </a:rPr>
              <a:t>Offset : 1.52 mm</a:t>
            </a:r>
            <a:endParaRPr lang="en-US" altLang="ko-KR" sz="1900" b="1">
              <a:solidFill>
                <a:srgbClr val="3057b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5" name="직각 삼각형 4"/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2400" y="167785"/>
            <a:ext cx="59626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Part 1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100160" y="130968"/>
            <a:ext cx="5077754" cy="6700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800" b="0" spc="-300">
                <a:solidFill>
                  <a:schemeClr val="dk1"/>
                </a:solidFill>
              </a:rPr>
              <a:t>6</a:t>
            </a:r>
            <a:r>
              <a:rPr lang="ko-KR" altLang="en-US" sz="3800" b="0" spc="-300">
                <a:solidFill>
                  <a:schemeClr val="dk1"/>
                </a:solidFill>
              </a:rPr>
              <a:t> </a:t>
            </a:r>
            <a:r>
              <a:rPr lang="en-US" altLang="ko-KR" sz="3800" b="0" spc="-300">
                <a:solidFill>
                  <a:schemeClr val="dk1"/>
                </a:solidFill>
              </a:rPr>
              <a:t>-Slot </a:t>
            </a:r>
            <a:r>
              <a:rPr lang="ko-KR" altLang="en-US" sz="3800" b="0" spc="-300">
                <a:solidFill>
                  <a:schemeClr val="dk1"/>
                </a:solidFill>
              </a:rPr>
              <a:t>어레이 안테나 설계</a:t>
            </a:r>
            <a:endParaRPr lang="ko-KR" altLang="en-US" sz="3800" b="0" spc="-300">
              <a:solidFill>
                <a:schemeClr val="dk1"/>
              </a:solidFill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931760" y="983317"/>
            <a:ext cx="5401718" cy="47210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</a:rPr>
              <a:t>최적 설계 파라미터</a:t>
            </a:r>
            <a:endParaRPr lang="ko-KR" altLang="en-US" sz="2500" b="1">
              <a:solidFill>
                <a:srgbClr val="3057b9"/>
              </a:solidFill>
            </a:endParaRPr>
          </a:p>
        </p:txBody>
      </p:sp>
      <p:cxnSp>
        <p:nvCxnSpPr>
          <p:cNvPr id="55" name="직선 연결선 11"/>
          <p:cNvCxnSpPr/>
          <p:nvPr/>
        </p:nvCxnSpPr>
        <p:spPr>
          <a:xfrm>
            <a:off x="1063082" y="898447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"/>
          <p:cNvSpPr/>
          <p:nvPr/>
        </p:nvSpPr>
        <p:spPr>
          <a:xfrm>
            <a:off x="489857" y="2195002"/>
            <a:ext cx="11179969" cy="2107405"/>
          </a:xfrm>
          <a:prstGeom prst="rect">
            <a:avLst/>
          </a:prstGeom>
          <a:solidFill>
            <a:srgbClr val="e7e7e7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8" name=""/>
          <p:cNvSpPr/>
          <p:nvPr/>
        </p:nvSpPr>
        <p:spPr>
          <a:xfrm>
            <a:off x="929538" y="2522428"/>
            <a:ext cx="1618609" cy="305221"/>
          </a:xfrm>
          <a:prstGeom prst="rect">
            <a:avLst/>
          </a:prstGeom>
          <a:solidFill>
            <a:srgbClr val="e7e7e7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9" name=""/>
          <p:cNvSpPr/>
          <p:nvPr/>
        </p:nvSpPr>
        <p:spPr>
          <a:xfrm>
            <a:off x="2546407" y="3667907"/>
            <a:ext cx="1618609" cy="305221"/>
          </a:xfrm>
          <a:prstGeom prst="rect">
            <a:avLst/>
          </a:prstGeom>
          <a:solidFill>
            <a:srgbClr val="e7e7e7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0" name=""/>
          <p:cNvSpPr/>
          <p:nvPr/>
        </p:nvSpPr>
        <p:spPr>
          <a:xfrm>
            <a:off x="4277577" y="2534431"/>
            <a:ext cx="1618609" cy="305221"/>
          </a:xfrm>
          <a:prstGeom prst="rect">
            <a:avLst/>
          </a:prstGeom>
          <a:solidFill>
            <a:srgbClr val="e7e7e7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1" name=""/>
          <p:cNvSpPr/>
          <p:nvPr/>
        </p:nvSpPr>
        <p:spPr>
          <a:xfrm>
            <a:off x="6311164" y="3667907"/>
            <a:ext cx="1618609" cy="305221"/>
          </a:xfrm>
          <a:prstGeom prst="rect">
            <a:avLst/>
          </a:prstGeom>
          <a:solidFill>
            <a:srgbClr val="e7e7e7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2" name=""/>
          <p:cNvSpPr/>
          <p:nvPr/>
        </p:nvSpPr>
        <p:spPr>
          <a:xfrm>
            <a:off x="8130438" y="2510619"/>
            <a:ext cx="1618609" cy="305221"/>
          </a:xfrm>
          <a:prstGeom prst="rect">
            <a:avLst/>
          </a:prstGeom>
          <a:solidFill>
            <a:srgbClr val="e7e7e7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3" name=""/>
          <p:cNvSpPr/>
          <p:nvPr/>
        </p:nvSpPr>
        <p:spPr>
          <a:xfrm>
            <a:off x="9794932" y="3571875"/>
            <a:ext cx="1618609" cy="305221"/>
          </a:xfrm>
          <a:prstGeom prst="rect">
            <a:avLst/>
          </a:prstGeom>
          <a:solidFill>
            <a:srgbClr val="e7e7e7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94" name=""/>
          <p:cNvGraphicFramePr>
            <a:graphicFrameLocks noGrp="1"/>
          </p:cNvGraphicFramePr>
          <p:nvPr/>
        </p:nvGraphicFramePr>
        <p:xfrm>
          <a:off x="466248" y="4733774"/>
          <a:ext cx="11260455" cy="154114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15827"/>
                <a:gridCol w="2814876"/>
                <a:gridCol w="2814876"/>
                <a:gridCol w="2814876"/>
              </a:tblGrid>
              <a:tr h="513714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2800" b="1">
                          <a:solidFill>
                            <a:srgbClr val="3057b9"/>
                          </a:solidFill>
                        </a:rPr>
                        <a:t>슬롯 제원</a:t>
                      </a:r>
                      <a:endParaRPr lang="ko-KR" altLang="en-US" sz="2800" b="1">
                        <a:solidFill>
                          <a:srgbClr val="3057b9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00ffff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00ffff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00ffff"/>
                    </a:solidFill>
                  </a:tcPr>
                </a:tc>
              </a:tr>
              <a:tr h="5137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ko-KR" altLang="en-US" sz="2700" b="1" spc="0">
                          <a:solidFill>
                            <a:schemeClr val="dk1"/>
                          </a:solidFill>
                        </a:rPr>
                        <a:t>슬롯 개수</a:t>
                      </a:r>
                      <a:endParaRPr lang="ko-KR" altLang="en-US" sz="27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ko-KR" altLang="en-US" sz="2700" b="1" spc="0">
                          <a:solidFill>
                            <a:schemeClr val="dk1"/>
                          </a:solidFill>
                        </a:rPr>
                        <a:t>슬롯 길이</a:t>
                      </a:r>
                      <a:r>
                        <a:rPr lang="en-US" altLang="ko-KR" sz="2700" b="1" spc="0">
                          <a:solidFill>
                            <a:schemeClr val="dk1"/>
                          </a:solidFill>
                        </a:rPr>
                        <a:t>(l)</a:t>
                      </a:r>
                      <a:endParaRPr lang="en-US" altLang="ko-KR" sz="27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ko-KR" altLang="en-US" sz="2700" b="1" spc="0">
                          <a:solidFill>
                            <a:schemeClr val="dk1"/>
                          </a:solidFill>
                        </a:rPr>
                        <a:t>슬롯 폭</a:t>
                      </a:r>
                      <a:r>
                        <a:rPr lang="en-US" altLang="ko-KR" sz="2700" b="1" spc="0">
                          <a:solidFill>
                            <a:schemeClr val="dk1"/>
                          </a:solidFill>
                        </a:rPr>
                        <a:t>(w)</a:t>
                      </a:r>
                      <a:endParaRPr lang="en-US" altLang="ko-KR" sz="27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en-US" altLang="ko-KR" sz="2700" b="1" spc="0">
                          <a:solidFill>
                            <a:schemeClr val="dk1"/>
                          </a:solidFill>
                        </a:rPr>
                        <a:t>Offset (f)</a:t>
                      </a:r>
                      <a:endParaRPr lang="en-US" altLang="ko-KR" sz="27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</a:tcPr>
                </a:tc>
              </a:tr>
              <a:tr h="5137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en-US" altLang="ko-KR" sz="2700" b="1" spc="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2700" b="1" spc="0">
                          <a:solidFill>
                            <a:schemeClr val="dk1"/>
                          </a:solidFill>
                        </a:rPr>
                        <a:t>개</a:t>
                      </a:r>
                      <a:endParaRPr lang="ko-KR" altLang="en-US" sz="27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en-US" altLang="ko-KR" sz="2700" b="1" spc="0">
                          <a:solidFill>
                            <a:schemeClr val="dk1"/>
                          </a:solidFill>
                        </a:rPr>
                        <a:t>5.177mm</a:t>
                      </a:r>
                      <a:endParaRPr lang="en-US" altLang="ko-KR" sz="27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en-US" altLang="ko-KR" sz="2700" b="1" spc="0">
                          <a:solidFill>
                            <a:schemeClr val="dk1"/>
                          </a:solidFill>
                        </a:rPr>
                        <a:t>0.582mm</a:t>
                      </a:r>
                      <a:endParaRPr lang="en-US" altLang="ko-KR" sz="27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buFont typeface="Arial"/>
                        <a:buNone/>
                        <a:defRPr/>
                      </a:pPr>
                      <a:r>
                        <a:rPr lang="en-US" altLang="ko-KR" sz="2700" b="1" spc="0">
                          <a:solidFill>
                            <a:schemeClr val="dk1"/>
                          </a:solidFill>
                        </a:rPr>
                        <a:t>1.51mm</a:t>
                      </a:r>
                      <a:endParaRPr lang="en-US" altLang="ko-KR" sz="2700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cxnSp>
        <p:nvCxnSpPr>
          <p:cNvPr id="95" name=""/>
          <p:cNvCxnSpPr/>
          <p:nvPr/>
        </p:nvCxnSpPr>
        <p:spPr>
          <a:xfrm>
            <a:off x="458391" y="3429000"/>
            <a:ext cx="11275218" cy="0"/>
          </a:xfrm>
          <a:prstGeom prst="line">
            <a:avLst/>
          </a:prstGeom>
          <a:ln w="76200">
            <a:solidFill>
              <a:schemeClr val="dk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"/>
          <p:cNvCxnSpPr/>
          <p:nvPr/>
        </p:nvCxnSpPr>
        <p:spPr>
          <a:xfrm>
            <a:off x="970359" y="3027589"/>
            <a:ext cx="16197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"/>
          <p:cNvCxnSpPr/>
          <p:nvPr/>
        </p:nvCxnSpPr>
        <p:spPr>
          <a:xfrm rot="16200000" flipH="1">
            <a:off x="2106557" y="3626303"/>
            <a:ext cx="39460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"/>
          <p:cNvCxnSpPr/>
          <p:nvPr/>
        </p:nvCxnSpPr>
        <p:spPr>
          <a:xfrm>
            <a:off x="2330135" y="3799114"/>
            <a:ext cx="1824377" cy="0"/>
          </a:xfrm>
          <a:prstGeom prst="line">
            <a:avLst/>
          </a:prstGeom>
          <a:ln w="25400">
            <a:solidFill>
              <a:schemeClr val="dk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"/>
          <p:cNvCxnSpPr/>
          <p:nvPr/>
        </p:nvCxnSpPr>
        <p:spPr>
          <a:xfrm rot="16200000">
            <a:off x="2984980" y="3885748"/>
            <a:ext cx="682379" cy="0"/>
          </a:xfrm>
          <a:prstGeom prst="line">
            <a:avLst/>
          </a:prstGeom>
          <a:ln w="25400">
            <a:solidFill>
              <a:schemeClr val="dk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"/>
          <p:cNvSpPr txBox="1"/>
          <p:nvPr/>
        </p:nvSpPr>
        <p:spPr>
          <a:xfrm>
            <a:off x="1079217" y="3721554"/>
            <a:ext cx="1564821" cy="639535"/>
          </a:xfrm>
          <a:prstGeom prst="rect">
            <a:avLst/>
          </a:prstGeom>
        </p:spPr>
        <p:txBody>
          <a:bodyPr wrap="square"/>
          <a:p>
            <a:pPr>
              <a:defRPr/>
            </a:pPr>
            <a:endParaRPr/>
          </a:p>
        </p:txBody>
      </p:sp>
      <p:sp>
        <p:nvSpPr>
          <p:cNvPr id="102" name=""/>
          <p:cNvSpPr txBox="1"/>
          <p:nvPr/>
        </p:nvSpPr>
        <p:spPr>
          <a:xfrm>
            <a:off x="1880678" y="3429000"/>
            <a:ext cx="914400" cy="914400"/>
          </a:xfrm>
          <a:prstGeom prst="rect">
            <a:avLst/>
          </a:prstGeom>
        </p:spPr>
        <p:txBody>
          <a:bodyPr wrap="none"/>
          <a:p>
            <a:pPr>
              <a:defRPr/>
            </a:pPr>
            <a:endParaRPr lang="en-US" altLang="ko-KR" sz="2700" b="1" spc="0">
              <a:solidFill>
                <a:schemeClr val="dk1"/>
              </a:solidFill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584042" y="2971800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2700" b="1" spc="0">
                <a:solidFill>
                  <a:schemeClr val="dk1"/>
                </a:solidFill>
              </a:rPr>
              <a:t>l</a:t>
            </a:r>
            <a:endParaRPr lang="en-US" altLang="ko-KR" sz="2700" b="1" spc="0">
              <a:solidFill>
                <a:schemeClr val="dk1"/>
              </a:solidFill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2580085" y="2514600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2700" b="1" spc="0">
                <a:solidFill>
                  <a:schemeClr val="dk1"/>
                </a:solidFill>
              </a:rPr>
              <a:t>w</a:t>
            </a:r>
            <a:endParaRPr lang="en-US" altLang="ko-KR" sz="2700" b="1" spc="0">
              <a:solidFill>
                <a:schemeClr val="dk1"/>
              </a:solidFill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872514" y="3429000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2700" b="1" spc="0">
                <a:solidFill>
                  <a:schemeClr val="dk1"/>
                </a:solidFill>
              </a:rPr>
              <a:t>f</a:t>
            </a:r>
            <a:endParaRPr lang="en-US" altLang="ko-KR" sz="2700" b="1" spc="0">
              <a:solidFill>
                <a:schemeClr val="dk1"/>
              </a:solidFill>
            </a:endParaRPr>
          </a:p>
        </p:txBody>
      </p:sp>
      <p:cxnSp>
        <p:nvCxnSpPr>
          <p:cNvPr id="106" name=""/>
          <p:cNvCxnSpPr/>
          <p:nvPr/>
        </p:nvCxnSpPr>
        <p:spPr>
          <a:xfrm rot="16200000">
            <a:off x="4050903" y="3247089"/>
            <a:ext cx="2121047" cy="0"/>
          </a:xfrm>
          <a:prstGeom prst="line">
            <a:avLst/>
          </a:prstGeom>
          <a:ln w="25400">
            <a:solidFill>
              <a:schemeClr val="dk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"/>
          <p:cNvCxnSpPr/>
          <p:nvPr/>
        </p:nvCxnSpPr>
        <p:spPr>
          <a:xfrm>
            <a:off x="3323026" y="3615417"/>
            <a:ext cx="1827963" cy="0"/>
          </a:xfrm>
          <a:prstGeom prst="straightConnector1">
            <a:avLst/>
          </a:prstGeom>
          <a:ln w="127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5" name="직각 삼각형 4"/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2400" y="167785"/>
            <a:ext cx="59626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Part 1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100160" y="130968"/>
            <a:ext cx="5077754" cy="6700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800" b="0" spc="-300">
                <a:solidFill>
                  <a:schemeClr val="dk1"/>
                </a:solidFill>
              </a:rPr>
              <a:t>6</a:t>
            </a:r>
            <a:r>
              <a:rPr lang="ko-KR" altLang="en-US" sz="3800" b="0" spc="-300">
                <a:solidFill>
                  <a:schemeClr val="dk1"/>
                </a:solidFill>
              </a:rPr>
              <a:t> </a:t>
            </a:r>
            <a:r>
              <a:rPr lang="en-US" altLang="ko-KR" sz="3800" b="0" spc="-300">
                <a:solidFill>
                  <a:schemeClr val="dk1"/>
                </a:solidFill>
              </a:rPr>
              <a:t>-Slot </a:t>
            </a:r>
            <a:r>
              <a:rPr lang="ko-KR" altLang="en-US" sz="3800" b="0" spc="-300">
                <a:solidFill>
                  <a:schemeClr val="dk1"/>
                </a:solidFill>
              </a:rPr>
              <a:t>어레이 안테나 설계</a:t>
            </a:r>
            <a:endParaRPr lang="ko-KR" altLang="en-US" sz="3800" b="0" spc="-300">
              <a:solidFill>
                <a:schemeClr val="dk1"/>
              </a:solidFill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34855" y="4189303"/>
            <a:ext cx="6722290" cy="1651089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56610" y="1788905"/>
            <a:ext cx="6478780" cy="1640094"/>
          </a:xfrm>
          <a:prstGeom prst="rect">
            <a:avLst/>
          </a:prstGeom>
        </p:spPr>
      </p:pic>
      <p:sp>
        <p:nvSpPr>
          <p:cNvPr id="31" name=""/>
          <p:cNvSpPr/>
          <p:nvPr/>
        </p:nvSpPr>
        <p:spPr>
          <a:xfrm>
            <a:off x="1622867" y="2132876"/>
            <a:ext cx="952499" cy="6269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32" name=""/>
          <p:cNvSpPr/>
          <p:nvPr/>
        </p:nvSpPr>
        <p:spPr>
          <a:xfrm>
            <a:off x="1523278" y="4672706"/>
            <a:ext cx="738187" cy="5029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3" name="TextBox 5"/>
          <p:cNvSpPr txBox="1"/>
          <p:nvPr/>
        </p:nvSpPr>
        <p:spPr>
          <a:xfrm>
            <a:off x="931760" y="983317"/>
            <a:ext cx="2841874" cy="47210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57000" lvl="0" indent="-357000">
              <a:buFont typeface="Arial"/>
              <a:buChar char="•"/>
              <a:defRPr/>
            </a:pPr>
            <a:r>
              <a:rPr lang="ko-KR" altLang="en-US" sz="2500" b="1">
                <a:solidFill>
                  <a:srgbClr val="3057b9"/>
                </a:solidFill>
              </a:rPr>
              <a:t>안테나 설계</a:t>
            </a:r>
            <a:endParaRPr lang="ko-KR" altLang="en-US" sz="2500" b="1">
              <a:solidFill>
                <a:srgbClr val="3057b9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2671824" y="4095665"/>
            <a:ext cx="373765" cy="360877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3021174" y="4074197"/>
            <a:ext cx="976613" cy="2893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42" name=""/>
          <p:cNvSpPr/>
          <p:nvPr/>
        </p:nvSpPr>
        <p:spPr>
          <a:xfrm rot="5400000">
            <a:off x="2341946" y="4793125"/>
            <a:ext cx="976613" cy="2893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44" name=""/>
          <p:cNvSpPr/>
          <p:nvPr/>
        </p:nvSpPr>
        <p:spPr>
          <a:xfrm>
            <a:off x="2762250" y="4177461"/>
            <a:ext cx="190499" cy="19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45" name="TextBox 6"/>
          <p:cNvSpPr txBox="1"/>
          <p:nvPr/>
        </p:nvSpPr>
        <p:spPr>
          <a:xfrm>
            <a:off x="2264589" y="4595390"/>
            <a:ext cx="427176" cy="59383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sz="3300" b="1" spc="-300">
                <a:solidFill>
                  <a:srgbClr val="33ff00"/>
                </a:solidFill>
              </a:rPr>
              <a:t>X</a:t>
            </a:r>
            <a:endParaRPr lang="en-US" altLang="ko-KR" sz="3300" b="1" spc="-300">
              <a:solidFill>
                <a:srgbClr val="33ff00"/>
              </a:solidFill>
            </a:endParaRPr>
          </a:p>
        </p:txBody>
      </p:sp>
      <p:sp>
        <p:nvSpPr>
          <p:cNvPr id="46" name="TextBox 6"/>
          <p:cNvSpPr txBox="1"/>
          <p:nvPr/>
        </p:nvSpPr>
        <p:spPr>
          <a:xfrm>
            <a:off x="3286146" y="3595688"/>
            <a:ext cx="408125" cy="54578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sz="3000" b="1" spc="-300">
                <a:solidFill>
                  <a:srgbClr val="0000ff"/>
                </a:solidFill>
              </a:rPr>
              <a:t>Y</a:t>
            </a:r>
            <a:endParaRPr lang="en-US" altLang="ko-KR" sz="3000" b="1" spc="-300">
              <a:solidFill>
                <a:srgbClr val="0000ff"/>
              </a:solidFill>
            </a:endParaRPr>
          </a:p>
        </p:txBody>
      </p:sp>
      <p:sp>
        <p:nvSpPr>
          <p:cNvPr id="47" name="TextBox 6"/>
          <p:cNvSpPr txBox="1"/>
          <p:nvPr/>
        </p:nvSpPr>
        <p:spPr>
          <a:xfrm>
            <a:off x="2583676" y="3571874"/>
            <a:ext cx="391458" cy="54340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sz="3000" b="1" spc="-300">
                <a:solidFill>
                  <a:srgbClr val="ff0000"/>
                </a:solidFill>
              </a:rPr>
              <a:t>Z</a:t>
            </a:r>
            <a:endParaRPr lang="en-US" altLang="ko-KR" sz="3000" b="1" spc="-300">
              <a:solidFill>
                <a:srgbClr val="ff0000"/>
              </a:solidFill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238125" y="2136389"/>
            <a:ext cx="1738312" cy="666750"/>
          </a:xfrm>
          <a:prstGeom prst="rect">
            <a:avLst/>
          </a:prstGeom>
        </p:spPr>
        <p:txBody>
          <a:bodyPr wrap="square"/>
          <a:p>
            <a:pPr>
              <a:defRPr/>
            </a:pPr>
            <a:endParaRPr/>
          </a:p>
        </p:txBody>
      </p:sp>
      <p:sp>
        <p:nvSpPr>
          <p:cNvPr id="49" name="TextBox 6"/>
          <p:cNvSpPr txBox="1"/>
          <p:nvPr/>
        </p:nvSpPr>
        <p:spPr>
          <a:xfrm>
            <a:off x="216717" y="2071265"/>
            <a:ext cx="1405866" cy="729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sz="4200" b="0" spc="-300">
                <a:solidFill>
                  <a:srgbClr val="ff0000"/>
                </a:solidFill>
              </a:rPr>
              <a:t>Input</a:t>
            </a:r>
            <a:endParaRPr lang="en-US" altLang="ko-KR" sz="4200" b="0" spc="-300">
              <a:solidFill>
                <a:srgbClr val="ff0000"/>
              </a:solidFill>
            </a:endParaRPr>
          </a:p>
        </p:txBody>
      </p:sp>
      <p:sp>
        <p:nvSpPr>
          <p:cNvPr id="50" name="TextBox 6"/>
          <p:cNvSpPr txBox="1"/>
          <p:nvPr/>
        </p:nvSpPr>
        <p:spPr>
          <a:xfrm>
            <a:off x="250031" y="4473945"/>
            <a:ext cx="1405866" cy="729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sz="4200" b="0" spc="-300">
                <a:solidFill>
                  <a:srgbClr val="ff0000"/>
                </a:solidFill>
              </a:rPr>
              <a:t>Input</a:t>
            </a:r>
            <a:endParaRPr lang="en-US" altLang="ko-KR" sz="4200" b="0" spc="-300">
              <a:solidFill>
                <a:srgbClr val="ff0000"/>
              </a:solidFill>
            </a:endParaRPr>
          </a:p>
        </p:txBody>
      </p:sp>
      <p:sp>
        <p:nvSpPr>
          <p:cNvPr id="51" name="TextBox 6"/>
          <p:cNvSpPr txBox="1"/>
          <p:nvPr/>
        </p:nvSpPr>
        <p:spPr>
          <a:xfrm>
            <a:off x="9679804" y="2199852"/>
            <a:ext cx="1405866" cy="729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sz="4200" b="0" spc="-300">
                <a:solidFill>
                  <a:srgbClr val="ff0000"/>
                </a:solidFill>
              </a:rPr>
              <a:t>Short</a:t>
            </a:r>
            <a:endParaRPr lang="en-US" altLang="ko-KR" sz="4200" b="0" spc="-300">
              <a:solidFill>
                <a:srgbClr val="ff0000"/>
              </a:solidFill>
            </a:endParaRPr>
          </a:p>
        </p:txBody>
      </p:sp>
      <p:sp>
        <p:nvSpPr>
          <p:cNvPr id="52" name="TextBox 6"/>
          <p:cNvSpPr txBox="1"/>
          <p:nvPr/>
        </p:nvSpPr>
        <p:spPr>
          <a:xfrm>
            <a:off x="9701235" y="4554910"/>
            <a:ext cx="1405866" cy="729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sz="4200" b="0" spc="-300">
                <a:solidFill>
                  <a:srgbClr val="ff0000"/>
                </a:solidFill>
              </a:rPr>
              <a:t>Short</a:t>
            </a:r>
            <a:endParaRPr lang="en-US" altLang="ko-KR" sz="4200" b="0" spc="-300">
              <a:solidFill>
                <a:srgbClr val="ff0000"/>
              </a:solidFill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4675063" y="3429000"/>
            <a:ext cx="2841874" cy="47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Font typeface="Arial"/>
              <a:buNone/>
              <a:defRPr/>
            </a:pPr>
            <a:r>
              <a:rPr lang="en-US" altLang="ko-KR" sz="2500"/>
              <a:t>&lt;</a:t>
            </a:r>
            <a:r>
              <a:rPr lang="ko-KR" altLang="en-US" sz="2500"/>
              <a:t>측면도</a:t>
            </a:r>
            <a:r>
              <a:rPr lang="en-US" altLang="ko-KR" sz="2500"/>
              <a:t>&gt;</a:t>
            </a:r>
            <a:endParaRPr lang="en-US" altLang="ko-KR" sz="2500"/>
          </a:p>
        </p:txBody>
      </p:sp>
      <p:sp>
        <p:nvSpPr>
          <p:cNvPr id="54" name="TextBox 5"/>
          <p:cNvSpPr txBox="1"/>
          <p:nvPr/>
        </p:nvSpPr>
        <p:spPr>
          <a:xfrm>
            <a:off x="4675063" y="5926931"/>
            <a:ext cx="2841874" cy="47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Font typeface="Arial"/>
              <a:buNone/>
              <a:defRPr/>
            </a:pPr>
            <a:r>
              <a:rPr lang="en-US" altLang="ko-KR" sz="2500"/>
              <a:t>&lt;</a:t>
            </a:r>
            <a:r>
              <a:rPr lang="ko-KR" altLang="en-US" sz="2500"/>
              <a:t>전면도</a:t>
            </a:r>
            <a:r>
              <a:rPr lang="en-US" altLang="ko-KR" sz="2500"/>
              <a:t>&gt;</a:t>
            </a:r>
            <a:endParaRPr lang="en-US" altLang="ko-KR" sz="2500"/>
          </a:p>
        </p:txBody>
      </p:sp>
      <p:cxnSp>
        <p:nvCxnSpPr>
          <p:cNvPr id="55" name="직선 연결선 11"/>
          <p:cNvCxnSpPr/>
          <p:nvPr/>
        </p:nvCxnSpPr>
        <p:spPr>
          <a:xfrm>
            <a:off x="1063083" y="789589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1044</ep:Words>
  <ep:PresentationFormat>와이드스크린</ep:PresentationFormat>
  <ep:Paragraphs>220</ep:Paragraphs>
  <ep:Slides>18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2021-12-28T06:54:01.000</dcterms:created>
  <dc:creator>Yu Saebyeol</dc:creator>
  <cp:lastModifiedBy>PsyPi</cp:lastModifiedBy>
  <dcterms:modified xsi:type="dcterms:W3CDTF">2022-12-04T19:45:53.205</dcterms:modified>
  <cp:revision>120</cp:revision>
  <dc:title>PowerPoint 프레젠테이션</dc:title>
  <cp:version>1000.0000.01</cp:version>
</cp:coreProperties>
</file>