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9" r:id="rId4"/>
    <p:sldId id="256" r:id="rId5"/>
    <p:sldId id="257" r:id="rId6"/>
    <p:sldId id="260" r:id="rId7"/>
    <p:sldId id="258" r:id="rId8"/>
    <p:sldId id="259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2C2C-FC42-4560-ADCE-EA432098A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9679D-EA62-4A88-B0B5-9A1C94EB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36FA5-E7F2-4481-B111-CC4F0AEE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25AE-37A8-4430-9C1E-0F4E637A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41B5-67EB-4AD1-9826-0F3FA68A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02-A0F3-47C7-B9C2-E2C31452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0CEB3-EFF0-449A-954A-4B7C472F9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9374F-0DF5-42DE-89ED-FC9CB59B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FB6-E265-444D-96B8-B9C66A79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7933-889C-4AD5-B944-F770F802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42E2A-F293-4E00-B559-50B78D2DC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6228E-FAA7-4D70-A10F-EC02AD4C1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83B4-76AB-458D-9D30-BA45074B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32ABD-E93C-4668-807E-CEC92009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2C69-A9D9-4C2D-830D-98488C17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0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0403-9195-4F5F-AD4E-A4FBF43C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C301-3D58-4705-813B-10B357AD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DFA7-60FC-4BE5-B154-C43DAB13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F0D1-8A76-4297-A7C1-EC484F00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72F0-3080-4819-ADB8-A9CDB362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AFFA-DE5C-44BE-BDE1-84A7114F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46591-360D-4380-9A3A-8498602A7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FAEC-4150-444F-9817-599BAF8F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EC9FF-CC8B-464F-9DEA-DBDA9222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F5100-2F73-48BD-A8B7-8412B201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4E59-08D0-4917-9125-59BCD70A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D08A-AB04-4A5F-89AA-6A9B8B1BE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ECC0-19D2-457B-98E8-FA7245106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696A-3898-4524-9176-039E542E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6AF4-B463-4461-B1CC-0A8C888C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FD031-E499-4881-AF21-B9D34BC7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7B47-5192-409F-8C7C-D733DABE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CF9E-25C4-4251-8CA9-A86BD170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1449-0C22-41BA-835C-693F85E26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91F02-F75E-4995-A872-70037C37A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8B28C-3A9C-4EA6-8ED1-CC8983256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5A4A-5198-4165-9270-B3BE0ABE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D1773-71CE-4CF5-80C6-0AB6E04E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4D4AF-F9E9-439D-8F4E-57E1314D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C79-3E3C-4452-88C0-F2C9E189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DF9BE-714A-44A1-B457-11CC23B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24CB9-A35C-4E01-AF4F-D13922BB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FF8A-7E77-423A-9293-B9B2963C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FBE33-8BF4-4AFE-ADB7-5706A6C2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4F2D3-53D0-450D-B546-DB61EE4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32050-752C-4DE1-9C18-3E08EC02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1975-48B4-45EE-985F-556711D5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6253-C4C5-451C-B308-2ABF16AD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9FC2D-AB49-4B35-B985-840A77367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4AF0-4475-4964-9EAB-3B77D534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A7473-F8D5-4A3D-A9CB-C2BDFC69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7BB42-88ED-4BE5-A1EA-98A98F50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84AD-84B9-47C2-87EC-38F78272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1290B-A381-4A74-B1EE-3A48FE997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45D5-E56D-4E01-B6B7-456003D3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754C-2E36-470B-88F5-90993C85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01EC-0C24-435A-8EB1-E4C88394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F0DC-7B38-46CB-BE04-9E4EC995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AB8EF-D273-47F4-A77A-6F10C619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29204-5C8C-489F-9333-831E7D4C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2045-7028-4229-A82C-B19BF1D80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43BCB-406E-4804-9707-B5E8FD3FA61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6A8E-5A0E-4C36-8110-8866AEBAD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56E2-A20F-41CD-A919-958A0C297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BE2A-5276-4530-B199-5DC9D898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0719-FD61-4B68-9161-7516A215D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Sets for Python Function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6F84B-832D-4331-833B-15983DCD8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D12CFB-55D1-4D94-B73E-7D3FFC14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2 – Square motion with Roll superimposed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DADCE4-13BA-4D7C-A32B-DE4D94D3A4DE}"/>
              </a:ext>
            </a:extLst>
          </p:cNvPr>
          <p:cNvCxnSpPr/>
          <p:nvPr/>
        </p:nvCxnSpPr>
        <p:spPr>
          <a:xfrm>
            <a:off x="4730619" y="5839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E7DB62-20C4-4CD6-B55E-E02354FB7B4A}"/>
              </a:ext>
            </a:extLst>
          </p:cNvPr>
          <p:cNvCxnSpPr>
            <a:cxnSpLocks/>
          </p:cNvCxnSpPr>
          <p:nvPr/>
        </p:nvCxnSpPr>
        <p:spPr>
          <a:xfrm rot="5400000">
            <a:off x="2444619" y="3553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7F1F44-5C16-4E67-9664-1402F1CBE8FE}"/>
              </a:ext>
            </a:extLst>
          </p:cNvPr>
          <p:cNvCxnSpPr>
            <a:cxnSpLocks/>
          </p:cNvCxnSpPr>
          <p:nvPr/>
        </p:nvCxnSpPr>
        <p:spPr>
          <a:xfrm rot="-5400000">
            <a:off x="7016619" y="3553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4683AD-5AE1-4133-A670-422B9810861F}"/>
              </a:ext>
            </a:extLst>
          </p:cNvPr>
          <p:cNvCxnSpPr>
            <a:cxnSpLocks/>
          </p:cNvCxnSpPr>
          <p:nvPr/>
        </p:nvCxnSpPr>
        <p:spPr>
          <a:xfrm rot="10800000">
            <a:off x="4730619" y="1267699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C9BECC-858C-45A2-B6C5-E54CE4380D24}"/>
              </a:ext>
            </a:extLst>
          </p:cNvPr>
          <p:cNvCxnSpPr/>
          <p:nvPr/>
        </p:nvCxnSpPr>
        <p:spPr>
          <a:xfrm flipV="1">
            <a:off x="1130141" y="198501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81FDCD-C036-42DB-8630-BD2987FD303B}"/>
              </a:ext>
            </a:extLst>
          </p:cNvPr>
          <p:cNvCxnSpPr/>
          <p:nvPr/>
        </p:nvCxnSpPr>
        <p:spPr>
          <a:xfrm>
            <a:off x="1127760" y="29032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80C716-7513-4C65-9C6F-893ADAA5A69E}"/>
              </a:ext>
            </a:extLst>
          </p:cNvPr>
          <p:cNvSpPr txBox="1"/>
          <p:nvPr/>
        </p:nvSpPr>
        <p:spPr>
          <a:xfrm>
            <a:off x="2064908" y="27147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10F68-008C-4E8E-A9A5-39767334B1A9}"/>
              </a:ext>
            </a:extLst>
          </p:cNvPr>
          <p:cNvSpPr txBox="1"/>
          <p:nvPr/>
        </p:nvSpPr>
        <p:spPr>
          <a:xfrm>
            <a:off x="979716" y="1595548"/>
            <a:ext cx="11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3C17C-D94E-4D65-BA66-0DA0E90B684B}"/>
              </a:ext>
            </a:extLst>
          </p:cNvPr>
          <p:cNvSpPr txBox="1"/>
          <p:nvPr/>
        </p:nvSpPr>
        <p:spPr>
          <a:xfrm>
            <a:off x="4414474" y="585836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4BA70D-676D-45F8-96DB-28B6B0787227}"/>
              </a:ext>
            </a:extLst>
          </p:cNvPr>
          <p:cNvCxnSpPr/>
          <p:nvPr/>
        </p:nvCxnSpPr>
        <p:spPr>
          <a:xfrm>
            <a:off x="4730618" y="6475445"/>
            <a:ext cx="4572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048961-5215-4DC4-8915-BBAD6AFE35F4}"/>
              </a:ext>
            </a:extLst>
          </p:cNvPr>
          <p:cNvSpPr txBox="1"/>
          <p:nvPr/>
        </p:nvSpPr>
        <p:spPr>
          <a:xfrm>
            <a:off x="6512767" y="647544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2076AD-1D78-4B96-91B7-BA4B5AF09C57}"/>
              </a:ext>
            </a:extLst>
          </p:cNvPr>
          <p:cNvCxnSpPr>
            <a:cxnSpLocks/>
          </p:cNvCxnSpPr>
          <p:nvPr/>
        </p:nvCxnSpPr>
        <p:spPr>
          <a:xfrm rot="-5400000">
            <a:off x="7570236" y="3510771"/>
            <a:ext cx="4572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C73BC5-74C3-44A4-9C59-1B6A1DDCF7D9}"/>
              </a:ext>
            </a:extLst>
          </p:cNvPr>
          <p:cNvSpPr txBox="1"/>
          <p:nvPr/>
        </p:nvSpPr>
        <p:spPr>
          <a:xfrm>
            <a:off x="9890118" y="32111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EF57E-00BB-4E04-988E-0EBAFE81599A}"/>
              </a:ext>
            </a:extLst>
          </p:cNvPr>
          <p:cNvSpPr txBox="1"/>
          <p:nvPr/>
        </p:nvSpPr>
        <p:spPr>
          <a:xfrm>
            <a:off x="73526" y="3634970"/>
            <a:ext cx="4270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Roll (rotation around x axis) added </a:t>
            </a:r>
            <a:br>
              <a:rPr lang="en-US" dirty="0"/>
            </a:br>
            <a:r>
              <a:rPr lang="en-US" dirty="0"/>
              <a:t>to translation around square</a:t>
            </a:r>
          </a:p>
          <a:p>
            <a:r>
              <a:rPr lang="en-US" dirty="0"/>
              <a:t>Period 4s (1/4Hz)</a:t>
            </a:r>
          </a:p>
          <a:p>
            <a:r>
              <a:rPr lang="en-US" dirty="0"/>
              <a:t>Amplitude 2 degree</a:t>
            </a:r>
          </a:p>
        </p:txBody>
      </p:sp>
    </p:spTree>
    <p:extLst>
      <p:ext uri="{BB962C8B-B14F-4D97-AF65-F5344CB8AC3E}">
        <p14:creationId xmlns:p14="http://schemas.microsoft.com/office/powerpoint/2010/main" val="392781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B3F956-BE7E-4E19-81B7-46246CA4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3 – Square Path Translation in X and Y Direction with Pitch Motion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4D349-A039-4CD5-888F-1E2E81A0F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2D0A601-5DF4-4B7C-A03F-B371A04ABC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Set 3 – Square motion with Pitch superimposed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203932-2FD2-4A28-8EE3-4BCC982CF299}"/>
              </a:ext>
            </a:extLst>
          </p:cNvPr>
          <p:cNvCxnSpPr/>
          <p:nvPr/>
        </p:nvCxnSpPr>
        <p:spPr>
          <a:xfrm>
            <a:off x="4730619" y="5839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A8E6F2-14E9-47BF-9A4A-586E65F70467}"/>
              </a:ext>
            </a:extLst>
          </p:cNvPr>
          <p:cNvCxnSpPr>
            <a:cxnSpLocks/>
          </p:cNvCxnSpPr>
          <p:nvPr/>
        </p:nvCxnSpPr>
        <p:spPr>
          <a:xfrm rot="5400000">
            <a:off x="2444619" y="3553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2DEFE-E6BE-449F-8F8F-C37E773C6713}"/>
              </a:ext>
            </a:extLst>
          </p:cNvPr>
          <p:cNvCxnSpPr>
            <a:cxnSpLocks/>
          </p:cNvCxnSpPr>
          <p:nvPr/>
        </p:nvCxnSpPr>
        <p:spPr>
          <a:xfrm rot="-5400000">
            <a:off x="7016619" y="3553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524DAE-69FB-460B-A0AD-CDEEC2EBA840}"/>
              </a:ext>
            </a:extLst>
          </p:cNvPr>
          <p:cNvCxnSpPr>
            <a:cxnSpLocks/>
          </p:cNvCxnSpPr>
          <p:nvPr/>
        </p:nvCxnSpPr>
        <p:spPr>
          <a:xfrm rot="10800000">
            <a:off x="4730619" y="1267699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D86A6-0C16-489D-9FE5-5224762D89C3}"/>
              </a:ext>
            </a:extLst>
          </p:cNvPr>
          <p:cNvCxnSpPr/>
          <p:nvPr/>
        </p:nvCxnSpPr>
        <p:spPr>
          <a:xfrm flipV="1">
            <a:off x="1130141" y="198501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09D446-2CC0-4882-9CB2-C57570CE86EA}"/>
              </a:ext>
            </a:extLst>
          </p:cNvPr>
          <p:cNvCxnSpPr/>
          <p:nvPr/>
        </p:nvCxnSpPr>
        <p:spPr>
          <a:xfrm>
            <a:off x="1127760" y="29032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6797B8-1971-47B0-B322-F2263E637C27}"/>
              </a:ext>
            </a:extLst>
          </p:cNvPr>
          <p:cNvSpPr txBox="1"/>
          <p:nvPr/>
        </p:nvSpPr>
        <p:spPr>
          <a:xfrm>
            <a:off x="2064908" y="27147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BA21C-C94D-4EE1-9F4D-A25720B2D024}"/>
              </a:ext>
            </a:extLst>
          </p:cNvPr>
          <p:cNvSpPr txBox="1"/>
          <p:nvPr/>
        </p:nvSpPr>
        <p:spPr>
          <a:xfrm>
            <a:off x="979716" y="1595548"/>
            <a:ext cx="11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98D16-DEC3-446C-9002-C21101770C61}"/>
              </a:ext>
            </a:extLst>
          </p:cNvPr>
          <p:cNvSpPr txBox="1"/>
          <p:nvPr/>
        </p:nvSpPr>
        <p:spPr>
          <a:xfrm>
            <a:off x="4414474" y="585836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8D6D0D-EFF1-409D-BE4F-AB6637427771}"/>
              </a:ext>
            </a:extLst>
          </p:cNvPr>
          <p:cNvCxnSpPr/>
          <p:nvPr/>
        </p:nvCxnSpPr>
        <p:spPr>
          <a:xfrm>
            <a:off x="4730618" y="6475445"/>
            <a:ext cx="4572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AD6E3D-FF79-4DFD-BA66-032D4C5CF208}"/>
              </a:ext>
            </a:extLst>
          </p:cNvPr>
          <p:cNvSpPr txBox="1"/>
          <p:nvPr/>
        </p:nvSpPr>
        <p:spPr>
          <a:xfrm>
            <a:off x="6512767" y="647544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EABCF3-6AFF-439A-90ED-618600AA9A9D}"/>
              </a:ext>
            </a:extLst>
          </p:cNvPr>
          <p:cNvCxnSpPr>
            <a:cxnSpLocks/>
          </p:cNvCxnSpPr>
          <p:nvPr/>
        </p:nvCxnSpPr>
        <p:spPr>
          <a:xfrm rot="-5400000">
            <a:off x="7570236" y="3510771"/>
            <a:ext cx="4572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5A7207-DE06-419A-AC08-AEE788D4EB9C}"/>
              </a:ext>
            </a:extLst>
          </p:cNvPr>
          <p:cNvSpPr txBox="1"/>
          <p:nvPr/>
        </p:nvSpPr>
        <p:spPr>
          <a:xfrm>
            <a:off x="9890118" y="32111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D52-B4F5-41BB-A511-356EFEF9115C}"/>
              </a:ext>
            </a:extLst>
          </p:cNvPr>
          <p:cNvSpPr txBox="1"/>
          <p:nvPr/>
        </p:nvSpPr>
        <p:spPr>
          <a:xfrm>
            <a:off x="73526" y="3634970"/>
            <a:ext cx="4388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Pitch (rotation around y axis) added </a:t>
            </a:r>
            <a:br>
              <a:rPr lang="en-US" dirty="0"/>
            </a:br>
            <a:r>
              <a:rPr lang="en-US" dirty="0"/>
              <a:t>to translation around square</a:t>
            </a:r>
          </a:p>
          <a:p>
            <a:r>
              <a:rPr lang="en-US" dirty="0"/>
              <a:t>Period 6s (1/6Hz)</a:t>
            </a:r>
          </a:p>
          <a:p>
            <a:r>
              <a:rPr lang="en-US" dirty="0"/>
              <a:t>Amplitude 3 degree</a:t>
            </a:r>
          </a:p>
        </p:txBody>
      </p:sp>
    </p:spTree>
    <p:extLst>
      <p:ext uri="{BB962C8B-B14F-4D97-AF65-F5344CB8AC3E}">
        <p14:creationId xmlns:p14="http://schemas.microsoft.com/office/powerpoint/2010/main" val="348179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B3F956-BE7E-4E19-81B7-46246CA4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4 – Square Path Translation in X and Y Direction with Roll and Pitch Motion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4D349-A039-4CD5-888F-1E2E81A0F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2D0A601-5DF4-4B7C-A03F-B371A04ABC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4 – Square motion with Roll and Pitch superimposed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203932-2FD2-4A28-8EE3-4BCC982CF299}"/>
              </a:ext>
            </a:extLst>
          </p:cNvPr>
          <p:cNvCxnSpPr/>
          <p:nvPr/>
        </p:nvCxnSpPr>
        <p:spPr>
          <a:xfrm>
            <a:off x="4730619" y="5839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A8E6F2-14E9-47BF-9A4A-586E65F70467}"/>
              </a:ext>
            </a:extLst>
          </p:cNvPr>
          <p:cNvCxnSpPr>
            <a:cxnSpLocks/>
          </p:cNvCxnSpPr>
          <p:nvPr/>
        </p:nvCxnSpPr>
        <p:spPr>
          <a:xfrm rot="5400000">
            <a:off x="2444619" y="3553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2DEFE-E6BE-449F-8F8F-C37E773C6713}"/>
              </a:ext>
            </a:extLst>
          </p:cNvPr>
          <p:cNvCxnSpPr>
            <a:cxnSpLocks/>
          </p:cNvCxnSpPr>
          <p:nvPr/>
        </p:nvCxnSpPr>
        <p:spPr>
          <a:xfrm rot="-5400000">
            <a:off x="7016619" y="3553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524DAE-69FB-460B-A0AD-CDEEC2EBA840}"/>
              </a:ext>
            </a:extLst>
          </p:cNvPr>
          <p:cNvCxnSpPr>
            <a:cxnSpLocks/>
          </p:cNvCxnSpPr>
          <p:nvPr/>
        </p:nvCxnSpPr>
        <p:spPr>
          <a:xfrm rot="10800000">
            <a:off x="4730619" y="1267699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D86A6-0C16-489D-9FE5-5224762D89C3}"/>
              </a:ext>
            </a:extLst>
          </p:cNvPr>
          <p:cNvCxnSpPr/>
          <p:nvPr/>
        </p:nvCxnSpPr>
        <p:spPr>
          <a:xfrm flipV="1">
            <a:off x="1130141" y="198501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09D446-2CC0-4882-9CB2-C57570CE86EA}"/>
              </a:ext>
            </a:extLst>
          </p:cNvPr>
          <p:cNvCxnSpPr/>
          <p:nvPr/>
        </p:nvCxnSpPr>
        <p:spPr>
          <a:xfrm>
            <a:off x="1127760" y="29032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6797B8-1971-47B0-B322-F2263E637C27}"/>
              </a:ext>
            </a:extLst>
          </p:cNvPr>
          <p:cNvSpPr txBox="1"/>
          <p:nvPr/>
        </p:nvSpPr>
        <p:spPr>
          <a:xfrm>
            <a:off x="2064908" y="27147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BA21C-C94D-4EE1-9F4D-A25720B2D024}"/>
              </a:ext>
            </a:extLst>
          </p:cNvPr>
          <p:cNvSpPr txBox="1"/>
          <p:nvPr/>
        </p:nvSpPr>
        <p:spPr>
          <a:xfrm>
            <a:off x="979716" y="1595548"/>
            <a:ext cx="11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98D16-DEC3-446C-9002-C21101770C61}"/>
              </a:ext>
            </a:extLst>
          </p:cNvPr>
          <p:cNvSpPr txBox="1"/>
          <p:nvPr/>
        </p:nvSpPr>
        <p:spPr>
          <a:xfrm>
            <a:off x="4414474" y="585836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8D6D0D-EFF1-409D-BE4F-AB6637427771}"/>
              </a:ext>
            </a:extLst>
          </p:cNvPr>
          <p:cNvCxnSpPr/>
          <p:nvPr/>
        </p:nvCxnSpPr>
        <p:spPr>
          <a:xfrm>
            <a:off x="4730618" y="6475445"/>
            <a:ext cx="4572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AD6E3D-FF79-4DFD-BA66-032D4C5CF208}"/>
              </a:ext>
            </a:extLst>
          </p:cNvPr>
          <p:cNvSpPr txBox="1"/>
          <p:nvPr/>
        </p:nvSpPr>
        <p:spPr>
          <a:xfrm>
            <a:off x="6512767" y="647544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EABCF3-6AFF-439A-90ED-618600AA9A9D}"/>
              </a:ext>
            </a:extLst>
          </p:cNvPr>
          <p:cNvCxnSpPr>
            <a:cxnSpLocks/>
          </p:cNvCxnSpPr>
          <p:nvPr/>
        </p:nvCxnSpPr>
        <p:spPr>
          <a:xfrm rot="-5400000">
            <a:off x="7570236" y="3510771"/>
            <a:ext cx="4572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5A7207-DE06-419A-AC08-AEE788D4EB9C}"/>
              </a:ext>
            </a:extLst>
          </p:cNvPr>
          <p:cNvSpPr txBox="1"/>
          <p:nvPr/>
        </p:nvSpPr>
        <p:spPr>
          <a:xfrm>
            <a:off x="9890118" y="32111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D52-B4F5-41BB-A511-356EFEF9115C}"/>
              </a:ext>
            </a:extLst>
          </p:cNvPr>
          <p:cNvSpPr txBox="1"/>
          <p:nvPr/>
        </p:nvSpPr>
        <p:spPr>
          <a:xfrm>
            <a:off x="73526" y="3634970"/>
            <a:ext cx="4388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Pitch (rotation around y axis) added </a:t>
            </a:r>
            <a:br>
              <a:rPr lang="en-US" dirty="0"/>
            </a:br>
            <a:r>
              <a:rPr lang="en-US" dirty="0"/>
              <a:t>to translation around square</a:t>
            </a:r>
          </a:p>
          <a:p>
            <a:r>
              <a:rPr lang="en-US" dirty="0"/>
              <a:t>Period 6s (1/6Hz)</a:t>
            </a:r>
          </a:p>
          <a:p>
            <a:r>
              <a:rPr lang="en-US" dirty="0"/>
              <a:t>Amplitude 3 degree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B8DD41-3F6F-42D3-8238-9A4C6848CF72}"/>
              </a:ext>
            </a:extLst>
          </p:cNvPr>
          <p:cNvSpPr/>
          <p:nvPr/>
        </p:nvSpPr>
        <p:spPr>
          <a:xfrm>
            <a:off x="73526" y="49065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Periodic Roll (rotation around x axis) added </a:t>
            </a:r>
            <a:br>
              <a:rPr lang="en-US" dirty="0"/>
            </a:br>
            <a:r>
              <a:rPr lang="en-US" dirty="0"/>
              <a:t>to translation around square</a:t>
            </a:r>
          </a:p>
          <a:p>
            <a:r>
              <a:rPr lang="en-US" dirty="0"/>
              <a:t>Period 4s (1/4Hz)</a:t>
            </a:r>
          </a:p>
          <a:p>
            <a:r>
              <a:rPr lang="en-US" dirty="0"/>
              <a:t>Amplitude 2 degree</a:t>
            </a:r>
          </a:p>
        </p:txBody>
      </p:sp>
    </p:spTree>
    <p:extLst>
      <p:ext uri="{BB962C8B-B14F-4D97-AF65-F5344CB8AC3E}">
        <p14:creationId xmlns:p14="http://schemas.microsoft.com/office/powerpoint/2010/main" val="2351260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B3F956-BE7E-4E19-81B7-46246CA4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5 – Square Path Translation in X and Y Direction with Roll, Pitch Motion and Heave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4D349-A039-4CD5-888F-1E2E81A0F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2D0A601-5DF4-4B7C-A03F-B371A04ABC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5 – Square motion with Roll, Pitch and Heave superimposed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203932-2FD2-4A28-8EE3-4BCC982CF299}"/>
              </a:ext>
            </a:extLst>
          </p:cNvPr>
          <p:cNvCxnSpPr/>
          <p:nvPr/>
        </p:nvCxnSpPr>
        <p:spPr>
          <a:xfrm>
            <a:off x="4730619" y="5839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A8E6F2-14E9-47BF-9A4A-586E65F70467}"/>
              </a:ext>
            </a:extLst>
          </p:cNvPr>
          <p:cNvCxnSpPr>
            <a:cxnSpLocks/>
          </p:cNvCxnSpPr>
          <p:nvPr/>
        </p:nvCxnSpPr>
        <p:spPr>
          <a:xfrm rot="5400000">
            <a:off x="2444619" y="3553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2DEFE-E6BE-449F-8F8F-C37E773C6713}"/>
              </a:ext>
            </a:extLst>
          </p:cNvPr>
          <p:cNvCxnSpPr>
            <a:cxnSpLocks/>
          </p:cNvCxnSpPr>
          <p:nvPr/>
        </p:nvCxnSpPr>
        <p:spPr>
          <a:xfrm rot="-5400000">
            <a:off x="7016619" y="3553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524DAE-69FB-460B-A0AD-CDEEC2EBA840}"/>
              </a:ext>
            </a:extLst>
          </p:cNvPr>
          <p:cNvCxnSpPr>
            <a:cxnSpLocks/>
          </p:cNvCxnSpPr>
          <p:nvPr/>
        </p:nvCxnSpPr>
        <p:spPr>
          <a:xfrm rot="10800000">
            <a:off x="4730619" y="1267699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D86A6-0C16-489D-9FE5-5224762D89C3}"/>
              </a:ext>
            </a:extLst>
          </p:cNvPr>
          <p:cNvCxnSpPr/>
          <p:nvPr/>
        </p:nvCxnSpPr>
        <p:spPr>
          <a:xfrm flipV="1">
            <a:off x="1130141" y="198501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09D446-2CC0-4882-9CB2-C57570CE86EA}"/>
              </a:ext>
            </a:extLst>
          </p:cNvPr>
          <p:cNvCxnSpPr/>
          <p:nvPr/>
        </p:nvCxnSpPr>
        <p:spPr>
          <a:xfrm>
            <a:off x="1127760" y="29032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6797B8-1971-47B0-B322-F2263E637C27}"/>
              </a:ext>
            </a:extLst>
          </p:cNvPr>
          <p:cNvSpPr txBox="1"/>
          <p:nvPr/>
        </p:nvSpPr>
        <p:spPr>
          <a:xfrm>
            <a:off x="2064908" y="27147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BA21C-C94D-4EE1-9F4D-A25720B2D024}"/>
              </a:ext>
            </a:extLst>
          </p:cNvPr>
          <p:cNvSpPr txBox="1"/>
          <p:nvPr/>
        </p:nvSpPr>
        <p:spPr>
          <a:xfrm>
            <a:off x="979716" y="1595548"/>
            <a:ext cx="11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98D16-DEC3-446C-9002-C21101770C61}"/>
              </a:ext>
            </a:extLst>
          </p:cNvPr>
          <p:cNvSpPr txBox="1"/>
          <p:nvPr/>
        </p:nvSpPr>
        <p:spPr>
          <a:xfrm>
            <a:off x="4414474" y="585836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8D6D0D-EFF1-409D-BE4F-AB6637427771}"/>
              </a:ext>
            </a:extLst>
          </p:cNvPr>
          <p:cNvCxnSpPr/>
          <p:nvPr/>
        </p:nvCxnSpPr>
        <p:spPr>
          <a:xfrm>
            <a:off x="4730618" y="6475445"/>
            <a:ext cx="4572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AD6E3D-FF79-4DFD-BA66-032D4C5CF208}"/>
              </a:ext>
            </a:extLst>
          </p:cNvPr>
          <p:cNvSpPr txBox="1"/>
          <p:nvPr/>
        </p:nvSpPr>
        <p:spPr>
          <a:xfrm>
            <a:off x="6512767" y="647544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EABCF3-6AFF-439A-90ED-618600AA9A9D}"/>
              </a:ext>
            </a:extLst>
          </p:cNvPr>
          <p:cNvCxnSpPr>
            <a:cxnSpLocks/>
          </p:cNvCxnSpPr>
          <p:nvPr/>
        </p:nvCxnSpPr>
        <p:spPr>
          <a:xfrm rot="-5400000">
            <a:off x="7570236" y="3510771"/>
            <a:ext cx="4572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5A7207-DE06-419A-AC08-AEE788D4EB9C}"/>
              </a:ext>
            </a:extLst>
          </p:cNvPr>
          <p:cNvSpPr txBox="1"/>
          <p:nvPr/>
        </p:nvSpPr>
        <p:spPr>
          <a:xfrm>
            <a:off x="9890118" y="32111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D52-B4F5-41BB-A511-356EFEF9115C}"/>
              </a:ext>
            </a:extLst>
          </p:cNvPr>
          <p:cNvSpPr txBox="1"/>
          <p:nvPr/>
        </p:nvSpPr>
        <p:spPr>
          <a:xfrm>
            <a:off x="73526" y="3049109"/>
            <a:ext cx="4388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Pitch (rotation around y axis) added </a:t>
            </a:r>
            <a:br>
              <a:rPr lang="en-US" dirty="0"/>
            </a:br>
            <a:r>
              <a:rPr lang="en-US" dirty="0"/>
              <a:t>to translation around square</a:t>
            </a:r>
          </a:p>
          <a:p>
            <a:r>
              <a:rPr lang="en-US" dirty="0"/>
              <a:t>Period 6s (1/6Hz)</a:t>
            </a:r>
          </a:p>
          <a:p>
            <a:r>
              <a:rPr lang="en-US" dirty="0"/>
              <a:t>Amplitude 3 degree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B8DD41-3F6F-42D3-8238-9A4C6848CF72}"/>
              </a:ext>
            </a:extLst>
          </p:cNvPr>
          <p:cNvSpPr/>
          <p:nvPr/>
        </p:nvSpPr>
        <p:spPr>
          <a:xfrm>
            <a:off x="73526" y="42537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Periodic Roll (rotation around x axis) added </a:t>
            </a:r>
            <a:br>
              <a:rPr lang="en-US" dirty="0"/>
            </a:br>
            <a:r>
              <a:rPr lang="en-US" dirty="0"/>
              <a:t>to translation around square</a:t>
            </a:r>
          </a:p>
          <a:p>
            <a:r>
              <a:rPr lang="en-US" dirty="0"/>
              <a:t>Period 4s (1/4Hz)</a:t>
            </a:r>
          </a:p>
          <a:p>
            <a:r>
              <a:rPr lang="en-US" dirty="0"/>
              <a:t>Amplitude 2 degree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4EB0A-3ADE-49E3-9F48-A06F5C1D5EF2}"/>
              </a:ext>
            </a:extLst>
          </p:cNvPr>
          <p:cNvSpPr/>
          <p:nvPr/>
        </p:nvSpPr>
        <p:spPr>
          <a:xfrm>
            <a:off x="73526" y="53451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Periodic Heave (vertical translation) added </a:t>
            </a:r>
            <a:br>
              <a:rPr lang="en-US" dirty="0"/>
            </a:br>
            <a:r>
              <a:rPr lang="en-US" dirty="0"/>
              <a:t>to translation around square</a:t>
            </a:r>
          </a:p>
          <a:p>
            <a:r>
              <a:rPr lang="en-US" dirty="0"/>
              <a:t>Period 7s (1/7Hz)</a:t>
            </a:r>
          </a:p>
          <a:p>
            <a:r>
              <a:rPr lang="en-US" dirty="0"/>
              <a:t>Amplitude 0.2m</a:t>
            </a:r>
          </a:p>
        </p:txBody>
      </p:sp>
    </p:spTree>
    <p:extLst>
      <p:ext uri="{BB962C8B-B14F-4D97-AF65-F5344CB8AC3E}">
        <p14:creationId xmlns:p14="http://schemas.microsoft.com/office/powerpoint/2010/main" val="124349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0719-FD61-4B68-9161-7516A21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Sets Real Sensor Motion in 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65F85-7B36-4C0E-92E0-F859D3B64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AE14-D61E-4C1C-AD5C-0FF84534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63-3827-40FC-8F05-1FB68EFF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Resting Sensor, recorded data </a:t>
            </a:r>
          </a:p>
          <a:p>
            <a:pPr lvl="1"/>
            <a:r>
              <a:rPr lang="en-US" dirty="0"/>
              <a:t>RealSensorData_Restingdata.csv</a:t>
            </a:r>
          </a:p>
          <a:p>
            <a:r>
              <a:rPr lang="en-US" dirty="0"/>
              <a:t>Moving Sensor along a straight line (uncontrolled) for 33cm back and forth</a:t>
            </a:r>
          </a:p>
          <a:p>
            <a:pPr lvl="1"/>
            <a:r>
              <a:rPr lang="en-US" dirty="0"/>
              <a:t>RealSensorDatasLinearTranslation_33cm_data.csv</a:t>
            </a:r>
          </a:p>
          <a:p>
            <a:r>
              <a:rPr lang="en-US" dirty="0"/>
              <a:t>Moving sensor in rectangular of size 33cm x 27cm</a:t>
            </a:r>
          </a:p>
          <a:p>
            <a:pPr lvl="1"/>
            <a:r>
              <a:rPr lang="en-US" dirty="0"/>
              <a:t>RealSensorData_RectangularTranslation_33cmx27cm_Data.csv</a:t>
            </a:r>
          </a:p>
        </p:txBody>
      </p:sp>
    </p:spTree>
    <p:extLst>
      <p:ext uri="{BB962C8B-B14F-4D97-AF65-F5344CB8AC3E}">
        <p14:creationId xmlns:p14="http://schemas.microsoft.com/office/powerpoint/2010/main" val="18211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0719-FD61-4B68-9161-7516A21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Sets from Rigid Body Numerical Simulation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41DAC-4BC1-45D8-B645-A6C7C5EA6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6B3-E211-4C29-A500-55CD77ED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Simulation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B9A749-999F-4135-8D5D-D861281802A1}"/>
              </a:ext>
            </a:extLst>
          </p:cNvPr>
          <p:cNvCxnSpPr>
            <a:cxnSpLocks/>
          </p:cNvCxnSpPr>
          <p:nvPr/>
        </p:nvCxnSpPr>
        <p:spPr>
          <a:xfrm rot="-1800000">
            <a:off x="4557418" y="4348992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A3C6CE-EE09-4805-B704-5FCF85AF4683}"/>
              </a:ext>
            </a:extLst>
          </p:cNvPr>
          <p:cNvCxnSpPr/>
          <p:nvPr/>
        </p:nvCxnSpPr>
        <p:spPr>
          <a:xfrm>
            <a:off x="1997977" y="5034792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684452-D4C7-4F20-8D20-307794DDD5F5}"/>
              </a:ext>
            </a:extLst>
          </p:cNvPr>
          <p:cNvCxnSpPr>
            <a:cxnSpLocks/>
          </p:cNvCxnSpPr>
          <p:nvPr/>
        </p:nvCxnSpPr>
        <p:spPr>
          <a:xfrm rot="5400000">
            <a:off x="5745259" y="2291592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362A15B-648F-4791-BC66-738B7FD49862}"/>
              </a:ext>
            </a:extLst>
          </p:cNvPr>
          <p:cNvSpPr/>
          <p:nvPr/>
        </p:nvSpPr>
        <p:spPr>
          <a:xfrm>
            <a:off x="7037620" y="3579390"/>
            <a:ext cx="158477" cy="16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3A5187-CC0E-4EDD-90D8-1090D0DA71C1}"/>
              </a:ext>
            </a:extLst>
          </p:cNvPr>
          <p:cNvSpPr/>
          <p:nvPr/>
        </p:nvSpPr>
        <p:spPr>
          <a:xfrm>
            <a:off x="4661937" y="4956564"/>
            <a:ext cx="158477" cy="16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DEC84-1E6C-481B-9EF7-FAFA8FE8738B}"/>
              </a:ext>
            </a:extLst>
          </p:cNvPr>
          <p:cNvSpPr/>
          <p:nvPr/>
        </p:nvSpPr>
        <p:spPr>
          <a:xfrm>
            <a:off x="1918738" y="4953777"/>
            <a:ext cx="158477" cy="16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E32378-0AB5-4FC8-92A3-4D8EA1083FB5}"/>
              </a:ext>
            </a:extLst>
          </p:cNvPr>
          <p:cNvSpPr/>
          <p:nvPr/>
        </p:nvSpPr>
        <p:spPr>
          <a:xfrm>
            <a:off x="7037619" y="838977"/>
            <a:ext cx="158477" cy="16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1F190-DFF8-46AB-B516-E02DFC4F08D3}"/>
              </a:ext>
            </a:extLst>
          </p:cNvPr>
          <p:cNvSpPr txBox="1"/>
          <p:nvPr/>
        </p:nvSpPr>
        <p:spPr>
          <a:xfrm>
            <a:off x="1510471" y="51940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8945C-80E4-4879-83E4-A40064422218}"/>
              </a:ext>
            </a:extLst>
          </p:cNvPr>
          <p:cNvSpPr txBox="1"/>
          <p:nvPr/>
        </p:nvSpPr>
        <p:spPr>
          <a:xfrm>
            <a:off x="4414803" y="51940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37B65-7F34-42C6-83F9-2AC11A6D5714}"/>
              </a:ext>
            </a:extLst>
          </p:cNvPr>
          <p:cNvSpPr txBox="1"/>
          <p:nvPr/>
        </p:nvSpPr>
        <p:spPr>
          <a:xfrm>
            <a:off x="7037619" y="37414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47446-D6A5-43EE-A29A-FC4C63EC22C5}"/>
              </a:ext>
            </a:extLst>
          </p:cNvPr>
          <p:cNvSpPr txBox="1"/>
          <p:nvPr/>
        </p:nvSpPr>
        <p:spPr>
          <a:xfrm>
            <a:off x="7201139" y="6011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1CF6FD-73C8-4A41-A118-B461FF1333B8}"/>
              </a:ext>
            </a:extLst>
          </p:cNvPr>
          <p:cNvCxnSpPr>
            <a:cxnSpLocks/>
          </p:cNvCxnSpPr>
          <p:nvPr/>
        </p:nvCxnSpPr>
        <p:spPr>
          <a:xfrm>
            <a:off x="1997976" y="4770120"/>
            <a:ext cx="2743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09B2F3-41DE-4D57-A629-64223EA09ED8}"/>
              </a:ext>
            </a:extLst>
          </p:cNvPr>
          <p:cNvSpPr txBox="1"/>
          <p:nvPr/>
        </p:nvSpPr>
        <p:spPr>
          <a:xfrm>
            <a:off x="3040380" y="440078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3008DB-7FCB-4963-B20D-14C03E5B5651}"/>
              </a:ext>
            </a:extLst>
          </p:cNvPr>
          <p:cNvSpPr txBox="1"/>
          <p:nvPr/>
        </p:nvSpPr>
        <p:spPr>
          <a:xfrm>
            <a:off x="7360356" y="192674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2793E4-CCAF-4994-BF6F-DBC16BB54D23}"/>
              </a:ext>
            </a:extLst>
          </p:cNvPr>
          <p:cNvSpPr txBox="1"/>
          <p:nvPr/>
        </p:nvSpPr>
        <p:spPr>
          <a:xfrm>
            <a:off x="6190372" y="465236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F9C2FE-BCD6-4392-B740-528994FF30A5}"/>
              </a:ext>
            </a:extLst>
          </p:cNvPr>
          <p:cNvCxnSpPr>
            <a:cxnSpLocks/>
          </p:cNvCxnSpPr>
          <p:nvPr/>
        </p:nvCxnSpPr>
        <p:spPr>
          <a:xfrm rot="-1800000">
            <a:off x="4862215" y="4692133"/>
            <a:ext cx="2743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509649-ABB7-412E-9111-76DEFC9FD841}"/>
              </a:ext>
            </a:extLst>
          </p:cNvPr>
          <p:cNvCxnSpPr>
            <a:cxnSpLocks/>
          </p:cNvCxnSpPr>
          <p:nvPr/>
        </p:nvCxnSpPr>
        <p:spPr>
          <a:xfrm rot="5400000">
            <a:off x="5988757" y="2291592"/>
            <a:ext cx="2743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E79E42-9E15-4AA7-8AB3-E2DD3A3DCCA7}"/>
              </a:ext>
            </a:extLst>
          </p:cNvPr>
          <p:cNvCxnSpPr/>
          <p:nvPr/>
        </p:nvCxnSpPr>
        <p:spPr>
          <a:xfrm flipV="1">
            <a:off x="1130141" y="198501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07617A-46A0-43AC-A64B-365B403AD100}"/>
              </a:ext>
            </a:extLst>
          </p:cNvPr>
          <p:cNvCxnSpPr/>
          <p:nvPr/>
        </p:nvCxnSpPr>
        <p:spPr>
          <a:xfrm>
            <a:off x="1127760" y="29032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12B347-683B-4E70-AB98-3AD79412B9A9}"/>
              </a:ext>
            </a:extLst>
          </p:cNvPr>
          <p:cNvCxnSpPr>
            <a:cxnSpLocks/>
          </p:cNvCxnSpPr>
          <p:nvPr/>
        </p:nvCxnSpPr>
        <p:spPr>
          <a:xfrm rot="-1800000">
            <a:off x="1066508" y="267843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E78174-1685-44EB-8B32-23F372C24C27}"/>
              </a:ext>
            </a:extLst>
          </p:cNvPr>
          <p:cNvSpPr txBox="1"/>
          <p:nvPr/>
        </p:nvSpPr>
        <p:spPr>
          <a:xfrm>
            <a:off x="2153883" y="28994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E5C32-B595-4760-9AE7-F10BDD37C37A}"/>
              </a:ext>
            </a:extLst>
          </p:cNvPr>
          <p:cNvSpPr txBox="1"/>
          <p:nvPr/>
        </p:nvSpPr>
        <p:spPr>
          <a:xfrm>
            <a:off x="1861266" y="22352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ED9634-28A7-4386-9FB4-FFCAEA5E42FF}"/>
              </a:ext>
            </a:extLst>
          </p:cNvPr>
          <p:cNvSpPr txBox="1"/>
          <p:nvPr/>
        </p:nvSpPr>
        <p:spPr>
          <a:xfrm>
            <a:off x="985734" y="16906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F47293-115C-46BC-AF6F-E175BF9FECEA}"/>
              </a:ext>
            </a:extLst>
          </p:cNvPr>
          <p:cNvSpPr txBox="1"/>
          <p:nvPr/>
        </p:nvSpPr>
        <p:spPr>
          <a:xfrm>
            <a:off x="8182947" y="838977"/>
            <a:ext cx="38917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Rigid Body Simulation performed</a:t>
            </a:r>
          </a:p>
          <a:p>
            <a:r>
              <a:rPr lang="en-US" dirty="0"/>
              <a:t>for structure shown left.</a:t>
            </a:r>
          </a:p>
          <a:p>
            <a:r>
              <a:rPr lang="en-US" dirty="0"/>
              <a:t>The boundary condition (prescribed</a:t>
            </a:r>
            <a:br>
              <a:rPr lang="en-US" dirty="0"/>
            </a:br>
            <a:r>
              <a:rPr lang="en-US" dirty="0"/>
              <a:t>motion has been applied to node 1000)</a:t>
            </a:r>
          </a:p>
          <a:p>
            <a:r>
              <a:rPr lang="en-US" dirty="0"/>
              <a:t>Results are reported for node 1000 and</a:t>
            </a:r>
          </a:p>
          <a:p>
            <a:r>
              <a:rPr lang="en-US" dirty="0"/>
              <a:t>1003.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5F2C3-21E8-4AC8-98BC-3D32448E870E}"/>
              </a:ext>
            </a:extLst>
          </p:cNvPr>
          <p:cNvSpPr txBox="1"/>
          <p:nvPr/>
        </p:nvSpPr>
        <p:spPr>
          <a:xfrm>
            <a:off x="8182947" y="2678432"/>
            <a:ext cx="33300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output:</a:t>
            </a:r>
          </a:p>
          <a:p>
            <a:r>
              <a:rPr lang="en-US" dirty="0"/>
              <a:t>Displacement x, y, z</a:t>
            </a:r>
          </a:p>
          <a:p>
            <a:r>
              <a:rPr lang="en-US" dirty="0"/>
              <a:t>Rotations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endParaRPr lang="en-US" dirty="0"/>
          </a:p>
          <a:p>
            <a:r>
              <a:rPr lang="en-US" dirty="0"/>
              <a:t>Velocities </a:t>
            </a:r>
            <a:r>
              <a:rPr lang="en-US" dirty="0" err="1"/>
              <a:t>vx</a:t>
            </a:r>
            <a:r>
              <a:rPr lang="en-US" dirty="0"/>
              <a:t>, </a:t>
            </a:r>
            <a:r>
              <a:rPr lang="en-US" dirty="0" err="1"/>
              <a:t>vy</a:t>
            </a:r>
            <a:r>
              <a:rPr lang="en-US" dirty="0"/>
              <a:t>, </a:t>
            </a:r>
            <a:r>
              <a:rPr lang="en-US" dirty="0" err="1"/>
              <a:t>vz</a:t>
            </a:r>
            <a:endParaRPr lang="en-US" dirty="0"/>
          </a:p>
          <a:p>
            <a:r>
              <a:rPr lang="en-US" dirty="0"/>
              <a:t>Angular velocities </a:t>
            </a:r>
            <a:r>
              <a:rPr lang="en-US" dirty="0" err="1"/>
              <a:t>vrx</a:t>
            </a:r>
            <a:r>
              <a:rPr lang="en-US" dirty="0"/>
              <a:t>, </a:t>
            </a:r>
            <a:r>
              <a:rPr lang="en-US" dirty="0" err="1"/>
              <a:t>vry</a:t>
            </a:r>
            <a:r>
              <a:rPr lang="en-US" dirty="0"/>
              <a:t>, </a:t>
            </a:r>
            <a:r>
              <a:rPr lang="en-US" dirty="0" err="1"/>
              <a:t>vrz</a:t>
            </a:r>
            <a:endParaRPr lang="en-US" dirty="0"/>
          </a:p>
          <a:p>
            <a:r>
              <a:rPr lang="en-US" dirty="0"/>
              <a:t>Acceleration ax, ay, </a:t>
            </a:r>
            <a:r>
              <a:rPr lang="en-US" dirty="0" err="1"/>
              <a:t>az</a:t>
            </a:r>
            <a:endParaRPr lang="en-US" dirty="0"/>
          </a:p>
          <a:p>
            <a:r>
              <a:rPr lang="en-US" dirty="0"/>
              <a:t>Angular accelerations </a:t>
            </a:r>
            <a:r>
              <a:rPr lang="en-US" dirty="0" err="1"/>
              <a:t>arx</a:t>
            </a:r>
            <a:r>
              <a:rPr lang="en-US" dirty="0"/>
              <a:t>, </a:t>
            </a:r>
            <a:r>
              <a:rPr lang="en-US" dirty="0" err="1"/>
              <a:t>ary</a:t>
            </a:r>
            <a:r>
              <a:rPr lang="en-US" dirty="0"/>
              <a:t>, </a:t>
            </a:r>
            <a:r>
              <a:rPr lang="en-US" dirty="0" err="1"/>
              <a:t>arz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6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B3F956-BE7E-4E19-81B7-46246CA4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1 – Square Path only Translation in X and Y Direction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4D349-A039-4CD5-888F-1E2E81A0F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D8B7-E3AD-4D17-9530-71DE2258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1 – Translation x and y – Square Path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DDF79D-572F-4910-8D29-4A8A104C0EE3}"/>
              </a:ext>
            </a:extLst>
          </p:cNvPr>
          <p:cNvCxnSpPr/>
          <p:nvPr/>
        </p:nvCxnSpPr>
        <p:spPr>
          <a:xfrm>
            <a:off x="4730619" y="5839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841458-1B75-4A40-8FA4-FE5AFEB80ED9}"/>
              </a:ext>
            </a:extLst>
          </p:cNvPr>
          <p:cNvCxnSpPr>
            <a:cxnSpLocks/>
          </p:cNvCxnSpPr>
          <p:nvPr/>
        </p:nvCxnSpPr>
        <p:spPr>
          <a:xfrm rot="5400000">
            <a:off x="2444619" y="3553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E15B6A-0FDE-4A52-A454-92B4980508A2}"/>
              </a:ext>
            </a:extLst>
          </p:cNvPr>
          <p:cNvCxnSpPr>
            <a:cxnSpLocks/>
          </p:cNvCxnSpPr>
          <p:nvPr/>
        </p:nvCxnSpPr>
        <p:spPr>
          <a:xfrm rot="-5400000">
            <a:off x="7016619" y="35537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4DCBF2-DDC6-41E1-8737-4501602C2CA6}"/>
              </a:ext>
            </a:extLst>
          </p:cNvPr>
          <p:cNvCxnSpPr>
            <a:cxnSpLocks/>
          </p:cNvCxnSpPr>
          <p:nvPr/>
        </p:nvCxnSpPr>
        <p:spPr>
          <a:xfrm rot="10800000">
            <a:off x="4730619" y="1267699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9C260F-929C-43C5-9203-71540FAE6224}"/>
              </a:ext>
            </a:extLst>
          </p:cNvPr>
          <p:cNvCxnSpPr/>
          <p:nvPr/>
        </p:nvCxnSpPr>
        <p:spPr>
          <a:xfrm flipV="1">
            <a:off x="1130141" y="198501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EE9C3-BBE2-4981-91F5-7205A57B1C72}"/>
              </a:ext>
            </a:extLst>
          </p:cNvPr>
          <p:cNvCxnSpPr/>
          <p:nvPr/>
        </p:nvCxnSpPr>
        <p:spPr>
          <a:xfrm>
            <a:off x="1127760" y="290322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A11E63-607B-4466-BF35-CD71803975CE}"/>
              </a:ext>
            </a:extLst>
          </p:cNvPr>
          <p:cNvSpPr txBox="1"/>
          <p:nvPr/>
        </p:nvSpPr>
        <p:spPr>
          <a:xfrm>
            <a:off x="2064908" y="27147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51461-85FD-42CF-B727-83FF3D804B8F}"/>
              </a:ext>
            </a:extLst>
          </p:cNvPr>
          <p:cNvSpPr txBox="1"/>
          <p:nvPr/>
        </p:nvSpPr>
        <p:spPr>
          <a:xfrm>
            <a:off x="979716" y="1595548"/>
            <a:ext cx="11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1C07E6-3ADE-4FC5-BBD2-CF13D2F9C68E}"/>
              </a:ext>
            </a:extLst>
          </p:cNvPr>
          <p:cNvSpPr txBox="1"/>
          <p:nvPr/>
        </p:nvSpPr>
        <p:spPr>
          <a:xfrm>
            <a:off x="4414474" y="585836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5DB1AC-7DF1-4A29-B89E-FBE81DC36401}"/>
              </a:ext>
            </a:extLst>
          </p:cNvPr>
          <p:cNvCxnSpPr/>
          <p:nvPr/>
        </p:nvCxnSpPr>
        <p:spPr>
          <a:xfrm>
            <a:off x="4730618" y="6475445"/>
            <a:ext cx="4572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F87D86-4B15-46E3-A859-A9F9A511C4B7}"/>
              </a:ext>
            </a:extLst>
          </p:cNvPr>
          <p:cNvSpPr txBox="1"/>
          <p:nvPr/>
        </p:nvSpPr>
        <p:spPr>
          <a:xfrm>
            <a:off x="6512767" y="647544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5E650E-0D7E-40B1-ADB9-3F4E1DD0B101}"/>
              </a:ext>
            </a:extLst>
          </p:cNvPr>
          <p:cNvCxnSpPr>
            <a:cxnSpLocks/>
          </p:cNvCxnSpPr>
          <p:nvPr/>
        </p:nvCxnSpPr>
        <p:spPr>
          <a:xfrm rot="-5400000">
            <a:off x="7570236" y="3510771"/>
            <a:ext cx="4572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E0F686-F06C-4660-AA69-AD9B1ACCB9DC}"/>
              </a:ext>
            </a:extLst>
          </p:cNvPr>
          <p:cNvSpPr txBox="1"/>
          <p:nvPr/>
        </p:nvSpPr>
        <p:spPr>
          <a:xfrm>
            <a:off x="9890118" y="32111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</a:t>
            </a:r>
          </a:p>
        </p:txBody>
      </p:sp>
    </p:spTree>
    <p:extLst>
      <p:ext uri="{BB962C8B-B14F-4D97-AF65-F5344CB8AC3E}">
        <p14:creationId xmlns:p14="http://schemas.microsoft.com/office/powerpoint/2010/main" val="428025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B90A-DC09-4BDA-806B-88FB3620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1- Square Path, Displacement over Time Node </a:t>
            </a:r>
            <a:br>
              <a:rPr lang="en-US" dirty="0"/>
            </a:br>
            <a:r>
              <a:rPr lang="en-US" dirty="0"/>
              <a:t>1001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1A3F4-07B3-477B-8EC6-DBC9A598B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1903446"/>
            <a:ext cx="7660433" cy="3461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7EC42-DBAB-418D-9282-1196C09F64B9}"/>
              </a:ext>
            </a:extLst>
          </p:cNvPr>
          <p:cNvSpPr txBox="1"/>
          <p:nvPr/>
        </p:nvSpPr>
        <p:spPr>
          <a:xfrm>
            <a:off x="578498" y="6176865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 = Displacement in X direction</a:t>
            </a:r>
          </a:p>
          <a:p>
            <a:r>
              <a:rPr lang="en-US" dirty="0"/>
              <a:t>U2 = Displacement in Y direction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10F50-40BC-4768-84BA-8A4A63D23163}"/>
              </a:ext>
            </a:extLst>
          </p:cNvPr>
          <p:cNvSpPr txBox="1"/>
          <p:nvPr/>
        </p:nvSpPr>
        <p:spPr>
          <a:xfrm>
            <a:off x="8324993" y="1858640"/>
            <a:ext cx="33300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output:</a:t>
            </a:r>
          </a:p>
          <a:p>
            <a:r>
              <a:rPr lang="en-US" dirty="0"/>
              <a:t>Displacement x, y, z</a:t>
            </a:r>
          </a:p>
          <a:p>
            <a:r>
              <a:rPr lang="en-US" dirty="0"/>
              <a:t>Rotations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endParaRPr lang="en-US" dirty="0"/>
          </a:p>
          <a:p>
            <a:r>
              <a:rPr lang="en-US" dirty="0"/>
              <a:t>Velocities </a:t>
            </a:r>
            <a:r>
              <a:rPr lang="en-US" dirty="0" err="1"/>
              <a:t>vx</a:t>
            </a:r>
            <a:r>
              <a:rPr lang="en-US" dirty="0"/>
              <a:t>, </a:t>
            </a:r>
            <a:r>
              <a:rPr lang="en-US" dirty="0" err="1"/>
              <a:t>vy</a:t>
            </a:r>
            <a:r>
              <a:rPr lang="en-US" dirty="0"/>
              <a:t>, </a:t>
            </a:r>
            <a:r>
              <a:rPr lang="en-US" dirty="0" err="1"/>
              <a:t>vz</a:t>
            </a:r>
            <a:endParaRPr lang="en-US" dirty="0"/>
          </a:p>
          <a:p>
            <a:r>
              <a:rPr lang="en-US" dirty="0"/>
              <a:t>Angular velocities </a:t>
            </a:r>
            <a:r>
              <a:rPr lang="en-US" dirty="0" err="1"/>
              <a:t>vrx</a:t>
            </a:r>
            <a:r>
              <a:rPr lang="en-US" dirty="0"/>
              <a:t>, </a:t>
            </a:r>
            <a:r>
              <a:rPr lang="en-US" dirty="0" err="1"/>
              <a:t>vry</a:t>
            </a:r>
            <a:r>
              <a:rPr lang="en-US" dirty="0"/>
              <a:t>, </a:t>
            </a:r>
            <a:r>
              <a:rPr lang="en-US" dirty="0" err="1"/>
              <a:t>vrz</a:t>
            </a:r>
            <a:endParaRPr lang="en-US" dirty="0"/>
          </a:p>
          <a:p>
            <a:r>
              <a:rPr lang="en-US" dirty="0"/>
              <a:t>Acceleration ax, ay, </a:t>
            </a:r>
            <a:r>
              <a:rPr lang="en-US" dirty="0" err="1"/>
              <a:t>az</a:t>
            </a:r>
            <a:endParaRPr lang="en-US" dirty="0"/>
          </a:p>
          <a:p>
            <a:r>
              <a:rPr lang="en-US" dirty="0"/>
              <a:t>Angular accelerations </a:t>
            </a:r>
            <a:r>
              <a:rPr lang="en-US" dirty="0" err="1"/>
              <a:t>arx</a:t>
            </a:r>
            <a:r>
              <a:rPr lang="en-US" dirty="0"/>
              <a:t>, </a:t>
            </a:r>
            <a:r>
              <a:rPr lang="en-US" dirty="0" err="1"/>
              <a:t>ary</a:t>
            </a:r>
            <a:r>
              <a:rPr lang="en-US" dirty="0"/>
              <a:t>, </a:t>
            </a:r>
            <a:r>
              <a:rPr lang="en-US" dirty="0" err="1"/>
              <a:t>arz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3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B3F956-BE7E-4E19-81B7-46246CA4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2 – Square Path Translation in X and Y Direction with Roll Motion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4D349-A039-4CD5-888F-1E2E81A0F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2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523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Example Data Sets for Python Function Development</vt:lpstr>
      <vt:lpstr>Example Data Sets Real Sensor Motion in Lab</vt:lpstr>
      <vt:lpstr>Real Sensor Data</vt:lpstr>
      <vt:lpstr>Example Data Sets from Rigid Body Numerical Simulation</vt:lpstr>
      <vt:lpstr>Motion Simulation Model</vt:lpstr>
      <vt:lpstr>Set 1 – Square Path only Translation in X and Y Direction</vt:lpstr>
      <vt:lpstr>Set 1 – Translation x and y – Square Path</vt:lpstr>
      <vt:lpstr>Set 1- Square Path, Displacement over Time Node  1001</vt:lpstr>
      <vt:lpstr>Set 2 – Square Path Translation in X and Y Direction with Roll Motion</vt:lpstr>
      <vt:lpstr>Set 2 – Square motion with Roll superimposed</vt:lpstr>
      <vt:lpstr>Set 3 – Square Path Translation in X and Y Direction with Pitch Motion</vt:lpstr>
      <vt:lpstr>PowerPoint Presentation</vt:lpstr>
      <vt:lpstr>Set 4 – Square Path Translation in X and Y Direction with Roll and Pitch Motion</vt:lpstr>
      <vt:lpstr>PowerPoint Presentation</vt:lpstr>
      <vt:lpstr>Set 5 – Square Path Translation in X and Y Direction with Roll, Pitch Motion and Heave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Mittendorf</dc:creator>
  <cp:lastModifiedBy>Kim Mittendorf</cp:lastModifiedBy>
  <cp:revision>21</cp:revision>
  <dcterms:created xsi:type="dcterms:W3CDTF">2020-05-12T13:10:07Z</dcterms:created>
  <dcterms:modified xsi:type="dcterms:W3CDTF">2020-05-12T16:48:55Z</dcterms:modified>
</cp:coreProperties>
</file>