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72" r:id="rId3"/>
    <p:sldId id="260" r:id="rId4"/>
    <p:sldId id="257" r:id="rId5"/>
    <p:sldId id="273" r:id="rId6"/>
    <p:sldId id="274" r:id="rId7"/>
    <p:sldId id="275" r:id="rId8"/>
    <p:sldId id="276" r:id="rId9"/>
    <p:sldId id="277" r:id="rId10"/>
    <p:sldId id="278" r:id="rId11"/>
    <p:sldId id="286" r:id="rId12"/>
    <p:sldId id="288" r:id="rId13"/>
    <p:sldId id="283" r:id="rId14"/>
    <p:sldId id="287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5E90"/>
    <a:srgbClr val="1B3568"/>
    <a:srgbClr val="3C6E9A"/>
    <a:srgbClr val="183366"/>
    <a:srgbClr val="EDEDED"/>
    <a:srgbClr val="EBEBEB"/>
    <a:srgbClr val="ECECEC"/>
    <a:srgbClr val="5095FD"/>
    <a:srgbClr val="165EFF"/>
    <a:srgbClr val="014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BFB0B-4B9A-47E8-AA2C-5823D55A151F}" type="datetimeFigureOut">
              <a:rPr lang="en-US" smtClean="0"/>
              <a:t>19-Jul-23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1E551-911E-49DC-868F-70B0ECE9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72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B593-0216-4724-BD23-102E83B54159}" type="datetimeFigureOut">
              <a:rPr lang="en-US" smtClean="0"/>
              <a:t>19-Jul-23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68AC-B8DF-453D-991F-C8B18323C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0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B593-0216-4724-BD23-102E83B54159}" type="datetimeFigureOut">
              <a:rPr lang="en-US" smtClean="0"/>
              <a:t>19-Jul-23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68AC-B8DF-453D-991F-C8B18323C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9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B593-0216-4724-BD23-102E83B54159}" type="datetimeFigureOut">
              <a:rPr lang="en-US" smtClean="0"/>
              <a:t>19-Jul-23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68AC-B8DF-453D-991F-C8B18323C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B593-0216-4724-BD23-102E83B54159}" type="datetimeFigureOut">
              <a:rPr lang="en-US" smtClean="0"/>
              <a:t>19-Jul-23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68AC-B8DF-453D-991F-C8B18323C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9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B593-0216-4724-BD23-102E83B54159}" type="datetimeFigureOut">
              <a:rPr lang="en-US" smtClean="0"/>
              <a:t>19-Jul-23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68AC-B8DF-453D-991F-C8B18323C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7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B593-0216-4724-BD23-102E83B54159}" type="datetimeFigureOut">
              <a:rPr lang="en-US" smtClean="0"/>
              <a:t>19-Jul-23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68AC-B8DF-453D-991F-C8B18323C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1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B593-0216-4724-BD23-102E83B54159}" type="datetimeFigureOut">
              <a:rPr lang="en-US" smtClean="0"/>
              <a:t>19-Jul-23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68AC-B8DF-453D-991F-C8B18323C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6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B593-0216-4724-BD23-102E83B54159}" type="datetimeFigureOut">
              <a:rPr lang="en-US" smtClean="0"/>
              <a:t>19-Jul-23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68AC-B8DF-453D-991F-C8B18323C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7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B593-0216-4724-BD23-102E83B54159}" type="datetimeFigureOut">
              <a:rPr lang="en-US" smtClean="0"/>
              <a:t>19-Jul-23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68AC-B8DF-453D-991F-C8B18323C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5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B593-0216-4724-BD23-102E83B54159}" type="datetimeFigureOut">
              <a:rPr lang="en-US" smtClean="0"/>
              <a:t>19-Jul-23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68AC-B8DF-453D-991F-C8B18323C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3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B593-0216-4724-BD23-102E83B54159}" type="datetimeFigureOut">
              <a:rPr lang="en-US" smtClean="0"/>
              <a:t>19-Jul-23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68AC-B8DF-453D-991F-C8B18323C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1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BB593-0216-4724-BD23-102E83B54159}" type="datetimeFigureOut">
              <a:rPr lang="en-US" smtClean="0"/>
              <a:t>19-Jul-23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368AC-B8DF-453D-991F-C8B18323C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4j2MkCBd8MKgGQL80g5a1ZtxKj_Kssa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/>
          <p:cNvGrpSpPr/>
          <p:nvPr/>
        </p:nvGrpSpPr>
        <p:grpSpPr>
          <a:xfrm>
            <a:off x="5543753" y="3776168"/>
            <a:ext cx="6654801" cy="3084089"/>
            <a:chOff x="5543753" y="3776168"/>
            <a:chExt cx="6654801" cy="3084089"/>
          </a:xfrm>
        </p:grpSpPr>
        <p:pic>
          <p:nvPicPr>
            <p:cNvPr id="142" name="Picture 1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3753" y="3776168"/>
              <a:ext cx="6654801" cy="3084089"/>
            </a:xfrm>
            <a:prstGeom prst="rect">
              <a:avLst/>
            </a:prstGeom>
          </p:spPr>
        </p:pic>
        <p:sp>
          <p:nvSpPr>
            <p:cNvPr id="151" name="Rectangle 150"/>
            <p:cNvSpPr/>
            <p:nvPr/>
          </p:nvSpPr>
          <p:spPr>
            <a:xfrm>
              <a:off x="6323144" y="5112913"/>
              <a:ext cx="1481453" cy="3090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Half Frame 3"/>
          <p:cNvSpPr/>
          <p:nvPr/>
        </p:nvSpPr>
        <p:spPr>
          <a:xfrm>
            <a:off x="231820" y="206062"/>
            <a:ext cx="2575775" cy="2794715"/>
          </a:xfrm>
          <a:prstGeom prst="halfFrame">
            <a:avLst>
              <a:gd name="adj1" fmla="val 2833"/>
              <a:gd name="adj2" fmla="val 283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rot="10800000">
            <a:off x="9410163" y="3857221"/>
            <a:ext cx="2575775" cy="2794715"/>
          </a:xfrm>
          <a:prstGeom prst="halfFrame">
            <a:avLst>
              <a:gd name="adj1" fmla="val 2833"/>
              <a:gd name="adj2" fmla="val 283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985938" y="206062"/>
            <a:ext cx="489795" cy="499259"/>
            <a:chOff x="1774032" y="208622"/>
            <a:chExt cx="903170" cy="920621"/>
          </a:xfrm>
          <a:solidFill>
            <a:schemeClr val="bg2"/>
          </a:solidFill>
          <a:effectLst/>
        </p:grpSpPr>
        <p:sp>
          <p:nvSpPr>
            <p:cNvPr id="8" name="Rectangle 7"/>
            <p:cNvSpPr/>
            <p:nvPr/>
          </p:nvSpPr>
          <p:spPr>
            <a:xfrm>
              <a:off x="177403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9308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1213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131188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50240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6929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8834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0739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7403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9308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1213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131188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50240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6929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8834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0739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7403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9308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1213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31188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50240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6929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8834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0739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77403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9308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01213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31188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50240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36929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48834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0739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77403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9308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01213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31188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50240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36929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48834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0739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77403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9308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1213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131188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250240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36929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48834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0739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77403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89308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01213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131188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250240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6929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48834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60739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77403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9308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01213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131188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250240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36929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48834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60739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31820" y="6651937"/>
            <a:ext cx="489795" cy="499259"/>
            <a:chOff x="1774032" y="208622"/>
            <a:chExt cx="903170" cy="920621"/>
          </a:xfrm>
          <a:solidFill>
            <a:schemeClr val="bg2"/>
          </a:solidFill>
          <a:effectLst/>
        </p:grpSpPr>
        <p:sp>
          <p:nvSpPr>
            <p:cNvPr id="73" name="Rectangle 72"/>
            <p:cNvSpPr/>
            <p:nvPr/>
          </p:nvSpPr>
          <p:spPr>
            <a:xfrm>
              <a:off x="177403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89308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01213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131188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250240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36929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48834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60739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77403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89308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01213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131188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250240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36929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48834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60739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77403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89308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01213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131188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250240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36929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48834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60739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77403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89308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01213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131188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250240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36929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48834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60739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77403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89308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01213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131188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250240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6929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48834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60739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77403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89308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01213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131188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250240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36929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48834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60739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77403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89308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01213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131188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250240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36929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48834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60739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77403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89308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01213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131188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250240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36929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48834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60739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02686" y="474487"/>
            <a:ext cx="7101911" cy="2563453"/>
            <a:chOff x="5640777" y="1463580"/>
            <a:chExt cx="6634988" cy="2237974"/>
          </a:xfrm>
        </p:grpSpPr>
        <p:sp>
          <p:nvSpPr>
            <p:cNvPr id="7" name="TextBox 6"/>
            <p:cNvSpPr txBox="1"/>
            <p:nvPr/>
          </p:nvSpPr>
          <p:spPr>
            <a:xfrm>
              <a:off x="5640777" y="2210278"/>
              <a:ext cx="6634988" cy="1491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0" dirty="0" smtClean="0">
                  <a:solidFill>
                    <a:srgbClr val="335E90"/>
                  </a:solidFill>
                  <a:latin typeface="Algerian" panose="04020705040A02060702" pitchFamily="82" charset="0"/>
                </a:rPr>
                <a:t>Group-02</a:t>
              </a:r>
              <a:endParaRPr lang="en-US" sz="10500" dirty="0">
                <a:solidFill>
                  <a:srgbClr val="335E90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640778" y="1463580"/>
              <a:ext cx="6028678" cy="1155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800" dirty="0" smtClean="0">
                  <a:solidFill>
                    <a:srgbClr val="1B3568"/>
                  </a:solidFill>
                  <a:latin typeface="Colonna MT" panose="04020805060202030203" pitchFamily="82" charset="0"/>
                </a:rPr>
                <a:t>Interpolation</a:t>
              </a:r>
              <a:endParaRPr lang="en-US" sz="7800" dirty="0">
                <a:solidFill>
                  <a:srgbClr val="1B3568"/>
                </a:solidFill>
              </a:endParaRP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702686" y="4373649"/>
            <a:ext cx="10045827" cy="157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 r e s e n t e d  b y,</a:t>
            </a:r>
          </a:p>
          <a:p>
            <a:r>
              <a:rPr lang="en-US" sz="2000" dirty="0" smtClean="0"/>
              <a:t>Student </a:t>
            </a:r>
            <a:r>
              <a:rPr lang="en-US" sz="2000" dirty="0"/>
              <a:t>ID : </a:t>
            </a:r>
            <a:r>
              <a:rPr lang="en-US" sz="2200" dirty="0" smtClean="0"/>
              <a:t>190205182,</a:t>
            </a:r>
            <a:r>
              <a:rPr lang="en-US" sz="2200" dirty="0"/>
              <a:t> </a:t>
            </a:r>
            <a:r>
              <a:rPr lang="en-US" sz="2200" dirty="0" smtClean="0"/>
              <a:t>190205183,</a:t>
            </a:r>
            <a:r>
              <a:rPr lang="en-US" sz="2200" dirty="0"/>
              <a:t> </a:t>
            </a:r>
            <a:r>
              <a:rPr lang="en-US" sz="2200" dirty="0" smtClean="0"/>
              <a:t>190205184,</a:t>
            </a:r>
            <a:r>
              <a:rPr lang="en-US" sz="2200" dirty="0"/>
              <a:t> </a:t>
            </a:r>
            <a:r>
              <a:rPr lang="en-US" sz="2200" dirty="0" smtClean="0"/>
              <a:t>190205185,190205186</a:t>
            </a:r>
            <a:endParaRPr lang="en-US" sz="2200" dirty="0"/>
          </a:p>
          <a:p>
            <a:r>
              <a:rPr lang="en-US" dirty="0"/>
              <a:t>Department of Electrical and Electronic Engineering</a:t>
            </a:r>
          </a:p>
          <a:p>
            <a:r>
              <a:rPr lang="en-US" sz="1920" dirty="0" err="1"/>
              <a:t>Ahsanullah</a:t>
            </a:r>
            <a:r>
              <a:rPr lang="en-US" sz="1920" dirty="0"/>
              <a:t> University of Science and </a:t>
            </a:r>
            <a:r>
              <a:rPr lang="en-US" sz="1920" dirty="0" smtClean="0"/>
              <a:t>Technology</a:t>
            </a:r>
          </a:p>
          <a:p>
            <a:r>
              <a:rPr lang="en-US" sz="1920" dirty="0"/>
              <a:t>Video: </a:t>
            </a:r>
            <a:r>
              <a:rPr lang="en-US" sz="1920" u="sng" dirty="0">
                <a:hlinkClick r:id="rId3"/>
              </a:rPr>
              <a:t>https://</a:t>
            </a:r>
            <a:r>
              <a:rPr lang="en-US" sz="1920" u="sng" dirty="0" smtClean="0">
                <a:hlinkClick r:id="rId3"/>
              </a:rPr>
              <a:t>drive.google.com/file/d/14j2MkCBd8MKgGQL80g5a1ZtxKj_Kssa4</a:t>
            </a:r>
            <a:r>
              <a:rPr lang="en-US" sz="1920" dirty="0"/>
              <a:t> </a:t>
            </a:r>
            <a:endParaRPr lang="en-US" sz="1920" dirty="0" smtClean="0"/>
          </a:p>
        </p:txBody>
      </p:sp>
      <p:pic>
        <p:nvPicPr>
          <p:cNvPr id="1026" name="Picture 2" descr="MATLAB (@MATLAB) / Twit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597" y="535635"/>
            <a:ext cx="316230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59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reeform 157"/>
          <p:cNvSpPr/>
          <p:nvPr/>
        </p:nvSpPr>
        <p:spPr>
          <a:xfrm>
            <a:off x="425480" y="386845"/>
            <a:ext cx="608062" cy="608062"/>
          </a:xfrm>
          <a:custGeom>
            <a:avLst/>
            <a:gdLst>
              <a:gd name="connsiteX0" fmla="*/ 0 w 608062"/>
              <a:gd name="connsiteY0" fmla="*/ 0 h 608062"/>
              <a:gd name="connsiteX1" fmla="*/ 608062 w 608062"/>
              <a:gd name="connsiteY1" fmla="*/ 0 h 608062"/>
              <a:gd name="connsiteX2" fmla="*/ 608062 w 608062"/>
              <a:gd name="connsiteY2" fmla="*/ 608062 h 608062"/>
              <a:gd name="connsiteX3" fmla="*/ 0 w 608062"/>
              <a:gd name="connsiteY3" fmla="*/ 608062 h 608062"/>
              <a:gd name="connsiteX4" fmla="*/ 0 w 608062"/>
              <a:gd name="connsiteY4" fmla="*/ 562341 h 608062"/>
              <a:gd name="connsiteX5" fmla="*/ 267545 w 608062"/>
              <a:gd name="connsiteY5" fmla="*/ 562341 h 608062"/>
              <a:gd name="connsiteX6" fmla="*/ 225382 w 608062"/>
              <a:gd name="connsiteY6" fmla="*/ 534397 h 608062"/>
              <a:gd name="connsiteX7" fmla="*/ 0 w 608062"/>
              <a:gd name="connsiteY7" fmla="*/ 534397 h 608062"/>
              <a:gd name="connsiteX8" fmla="*/ 0 w 608062"/>
              <a:gd name="connsiteY8" fmla="*/ 490505 h 608062"/>
              <a:gd name="connsiteX9" fmla="*/ 182218 w 608062"/>
              <a:gd name="connsiteY9" fmla="*/ 490505 h 608062"/>
              <a:gd name="connsiteX10" fmla="*/ 140056 w 608062"/>
              <a:gd name="connsiteY10" fmla="*/ 462561 h 608062"/>
              <a:gd name="connsiteX11" fmla="*/ 0 w 608062"/>
              <a:gd name="connsiteY11" fmla="*/ 462561 h 608062"/>
              <a:gd name="connsiteX12" fmla="*/ 0 w 608062"/>
              <a:gd name="connsiteY12" fmla="*/ 418669 h 608062"/>
              <a:gd name="connsiteX13" fmla="*/ 96891 w 608062"/>
              <a:gd name="connsiteY13" fmla="*/ 418669 h 608062"/>
              <a:gd name="connsiteX14" fmla="*/ 54729 w 608062"/>
              <a:gd name="connsiteY14" fmla="*/ 390726 h 608062"/>
              <a:gd name="connsiteX15" fmla="*/ 0 w 608062"/>
              <a:gd name="connsiteY15" fmla="*/ 390726 h 60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08062" h="608062">
                <a:moveTo>
                  <a:pt x="0" y="0"/>
                </a:moveTo>
                <a:lnTo>
                  <a:pt x="608062" y="0"/>
                </a:lnTo>
                <a:lnTo>
                  <a:pt x="608062" y="608062"/>
                </a:lnTo>
                <a:lnTo>
                  <a:pt x="0" y="608062"/>
                </a:lnTo>
                <a:lnTo>
                  <a:pt x="0" y="562341"/>
                </a:lnTo>
                <a:lnTo>
                  <a:pt x="267545" y="562341"/>
                </a:lnTo>
                <a:lnTo>
                  <a:pt x="225382" y="534397"/>
                </a:lnTo>
                <a:lnTo>
                  <a:pt x="0" y="534397"/>
                </a:lnTo>
                <a:lnTo>
                  <a:pt x="0" y="490505"/>
                </a:lnTo>
                <a:lnTo>
                  <a:pt x="182218" y="490505"/>
                </a:lnTo>
                <a:lnTo>
                  <a:pt x="140056" y="462561"/>
                </a:lnTo>
                <a:lnTo>
                  <a:pt x="0" y="462561"/>
                </a:lnTo>
                <a:lnTo>
                  <a:pt x="0" y="418669"/>
                </a:lnTo>
                <a:lnTo>
                  <a:pt x="96891" y="418669"/>
                </a:lnTo>
                <a:lnTo>
                  <a:pt x="54729" y="390726"/>
                </a:lnTo>
                <a:lnTo>
                  <a:pt x="0" y="3907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911011" y="206062"/>
            <a:ext cx="74927" cy="876679"/>
            <a:chOff x="11911011" y="206062"/>
            <a:chExt cx="74927" cy="876679"/>
          </a:xfrm>
        </p:grpSpPr>
        <p:sp>
          <p:nvSpPr>
            <p:cNvPr id="8" name="Rectangle 7"/>
            <p:cNvSpPr/>
            <p:nvPr/>
          </p:nvSpPr>
          <p:spPr>
            <a:xfrm rot="5400000">
              <a:off x="11597971" y="519103"/>
              <a:ext cx="701008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11925615" y="934583"/>
              <a:ext cx="45719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11925614" y="1022419"/>
              <a:ext cx="45719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Half Frame 3"/>
          <p:cNvSpPr/>
          <p:nvPr/>
        </p:nvSpPr>
        <p:spPr>
          <a:xfrm>
            <a:off x="231820" y="206062"/>
            <a:ext cx="2575775" cy="2794715"/>
          </a:xfrm>
          <a:prstGeom prst="halfFrame">
            <a:avLst>
              <a:gd name="adj1" fmla="val 2833"/>
              <a:gd name="adj2" fmla="val 283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rot="10800000">
            <a:off x="9410163" y="3857221"/>
            <a:ext cx="2575775" cy="2794715"/>
          </a:xfrm>
          <a:prstGeom prst="halfFrame">
            <a:avLst>
              <a:gd name="adj1" fmla="val 2833"/>
              <a:gd name="adj2" fmla="val 283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90916" y="92196"/>
            <a:ext cx="2714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Interpolation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8065301" y="200942"/>
            <a:ext cx="1325615" cy="82606"/>
            <a:chOff x="8065301" y="200942"/>
            <a:chExt cx="1325615" cy="82606"/>
          </a:xfrm>
        </p:grpSpPr>
        <p:sp>
          <p:nvSpPr>
            <p:cNvPr id="2" name="Rectangle 1"/>
            <p:cNvSpPr/>
            <p:nvPr/>
          </p:nvSpPr>
          <p:spPr>
            <a:xfrm>
              <a:off x="8422481" y="208622"/>
              <a:ext cx="968435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303421" y="206062"/>
              <a:ext cx="49270" cy="774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84361" y="203502"/>
              <a:ext cx="49270" cy="774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065301" y="200942"/>
              <a:ext cx="49269" cy="774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31820" y="6651937"/>
            <a:ext cx="489795" cy="499259"/>
            <a:chOff x="1774032" y="208622"/>
            <a:chExt cx="903170" cy="920621"/>
          </a:xfrm>
          <a:solidFill>
            <a:schemeClr val="bg2"/>
          </a:solidFill>
          <a:effectLst/>
        </p:grpSpPr>
        <p:sp>
          <p:nvSpPr>
            <p:cNvPr id="16" name="Rectangle 15"/>
            <p:cNvSpPr/>
            <p:nvPr/>
          </p:nvSpPr>
          <p:spPr>
            <a:xfrm>
              <a:off x="177403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9308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1213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131188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50240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6929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8834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0739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7403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9308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1213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31188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50240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6929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8834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0739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77403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9308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01213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31188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50240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36929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48834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0739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77403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9308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01213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31188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50240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36929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48834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0739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77403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9308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1213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131188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250240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36929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48834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0739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77403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89308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01213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131188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250240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6929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48834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60739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77403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9308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01213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131188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250240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36929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48834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60739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7403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89308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01213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131188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250240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36929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48834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60739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1985937" y="6651937"/>
            <a:ext cx="489795" cy="499259"/>
            <a:chOff x="1774032" y="208622"/>
            <a:chExt cx="903170" cy="920621"/>
          </a:xfrm>
          <a:solidFill>
            <a:schemeClr val="bg2"/>
          </a:solidFill>
          <a:effectLst/>
        </p:grpSpPr>
        <p:sp>
          <p:nvSpPr>
            <p:cNvPr id="82" name="Rectangle 81"/>
            <p:cNvSpPr/>
            <p:nvPr/>
          </p:nvSpPr>
          <p:spPr>
            <a:xfrm>
              <a:off x="177403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89308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01213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131188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250240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6929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48834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60739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77403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89308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01213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131188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250240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36929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48834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60739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77403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89308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01213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131188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250240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36929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48834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60739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77403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89308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01213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131188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250240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36929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48834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60739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77403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89308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01213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131188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250240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36929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48834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0739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77403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89308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01213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131188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250240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36929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48834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60739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77403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89308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01213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131188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250240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36929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48834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60739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77403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89308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01213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131188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250240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36929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48834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60739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18899" y="390691"/>
            <a:ext cx="9049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latin typeface="Copperplate Gothic Bold" panose="020E0705020206020404" pitchFamily="34" charset="0"/>
              </a:rPr>
              <a:t>Matlab</a:t>
            </a:r>
            <a:r>
              <a:rPr lang="en-US" sz="3600" dirty="0" smtClean="0">
                <a:latin typeface="Copperplate Gothic Bold" panose="020E0705020206020404" pitchFamily="34" charset="0"/>
              </a:rPr>
              <a:t> code for</a:t>
            </a:r>
            <a:endParaRPr lang="en-US" sz="3600" dirty="0">
              <a:latin typeface="Copperplate Gothic Bold" panose="020E07050202060204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971157" y="893163"/>
            <a:ext cx="9049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pperplate Gothic Bold" panose="020E0705020206020404" pitchFamily="34" charset="0"/>
              </a:rPr>
              <a:t>Main code</a:t>
            </a:r>
            <a:endParaRPr lang="en-US" sz="3600" dirty="0">
              <a:latin typeface="Copperplate Gothic Bold" panose="020E07050202060204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1724025"/>
            <a:ext cx="74961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9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reeform 157"/>
          <p:cNvSpPr/>
          <p:nvPr/>
        </p:nvSpPr>
        <p:spPr>
          <a:xfrm>
            <a:off x="425480" y="386845"/>
            <a:ext cx="608062" cy="608062"/>
          </a:xfrm>
          <a:custGeom>
            <a:avLst/>
            <a:gdLst>
              <a:gd name="connsiteX0" fmla="*/ 0 w 608062"/>
              <a:gd name="connsiteY0" fmla="*/ 0 h 608062"/>
              <a:gd name="connsiteX1" fmla="*/ 608062 w 608062"/>
              <a:gd name="connsiteY1" fmla="*/ 0 h 608062"/>
              <a:gd name="connsiteX2" fmla="*/ 608062 w 608062"/>
              <a:gd name="connsiteY2" fmla="*/ 608062 h 608062"/>
              <a:gd name="connsiteX3" fmla="*/ 0 w 608062"/>
              <a:gd name="connsiteY3" fmla="*/ 608062 h 608062"/>
              <a:gd name="connsiteX4" fmla="*/ 0 w 608062"/>
              <a:gd name="connsiteY4" fmla="*/ 562341 h 608062"/>
              <a:gd name="connsiteX5" fmla="*/ 267545 w 608062"/>
              <a:gd name="connsiteY5" fmla="*/ 562341 h 608062"/>
              <a:gd name="connsiteX6" fmla="*/ 225382 w 608062"/>
              <a:gd name="connsiteY6" fmla="*/ 534397 h 608062"/>
              <a:gd name="connsiteX7" fmla="*/ 0 w 608062"/>
              <a:gd name="connsiteY7" fmla="*/ 534397 h 608062"/>
              <a:gd name="connsiteX8" fmla="*/ 0 w 608062"/>
              <a:gd name="connsiteY8" fmla="*/ 490505 h 608062"/>
              <a:gd name="connsiteX9" fmla="*/ 182218 w 608062"/>
              <a:gd name="connsiteY9" fmla="*/ 490505 h 608062"/>
              <a:gd name="connsiteX10" fmla="*/ 140056 w 608062"/>
              <a:gd name="connsiteY10" fmla="*/ 462561 h 608062"/>
              <a:gd name="connsiteX11" fmla="*/ 0 w 608062"/>
              <a:gd name="connsiteY11" fmla="*/ 462561 h 608062"/>
              <a:gd name="connsiteX12" fmla="*/ 0 w 608062"/>
              <a:gd name="connsiteY12" fmla="*/ 418669 h 608062"/>
              <a:gd name="connsiteX13" fmla="*/ 96891 w 608062"/>
              <a:gd name="connsiteY13" fmla="*/ 418669 h 608062"/>
              <a:gd name="connsiteX14" fmla="*/ 54729 w 608062"/>
              <a:gd name="connsiteY14" fmla="*/ 390726 h 608062"/>
              <a:gd name="connsiteX15" fmla="*/ 0 w 608062"/>
              <a:gd name="connsiteY15" fmla="*/ 390726 h 60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08062" h="608062">
                <a:moveTo>
                  <a:pt x="0" y="0"/>
                </a:moveTo>
                <a:lnTo>
                  <a:pt x="608062" y="0"/>
                </a:lnTo>
                <a:lnTo>
                  <a:pt x="608062" y="608062"/>
                </a:lnTo>
                <a:lnTo>
                  <a:pt x="0" y="608062"/>
                </a:lnTo>
                <a:lnTo>
                  <a:pt x="0" y="562341"/>
                </a:lnTo>
                <a:lnTo>
                  <a:pt x="267545" y="562341"/>
                </a:lnTo>
                <a:lnTo>
                  <a:pt x="225382" y="534397"/>
                </a:lnTo>
                <a:lnTo>
                  <a:pt x="0" y="534397"/>
                </a:lnTo>
                <a:lnTo>
                  <a:pt x="0" y="490505"/>
                </a:lnTo>
                <a:lnTo>
                  <a:pt x="182218" y="490505"/>
                </a:lnTo>
                <a:lnTo>
                  <a:pt x="140056" y="462561"/>
                </a:lnTo>
                <a:lnTo>
                  <a:pt x="0" y="462561"/>
                </a:lnTo>
                <a:lnTo>
                  <a:pt x="0" y="418669"/>
                </a:lnTo>
                <a:lnTo>
                  <a:pt x="96891" y="418669"/>
                </a:lnTo>
                <a:lnTo>
                  <a:pt x="54729" y="390726"/>
                </a:lnTo>
                <a:lnTo>
                  <a:pt x="0" y="3907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911011" y="206062"/>
            <a:ext cx="74927" cy="876679"/>
            <a:chOff x="11911011" y="206062"/>
            <a:chExt cx="74927" cy="876679"/>
          </a:xfrm>
        </p:grpSpPr>
        <p:sp>
          <p:nvSpPr>
            <p:cNvPr id="8" name="Rectangle 7"/>
            <p:cNvSpPr/>
            <p:nvPr/>
          </p:nvSpPr>
          <p:spPr>
            <a:xfrm rot="5400000">
              <a:off x="11597971" y="519103"/>
              <a:ext cx="701008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11925615" y="934583"/>
              <a:ext cx="45719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11925614" y="1022419"/>
              <a:ext cx="45719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Half Frame 3"/>
          <p:cNvSpPr/>
          <p:nvPr/>
        </p:nvSpPr>
        <p:spPr>
          <a:xfrm>
            <a:off x="231820" y="206062"/>
            <a:ext cx="2575775" cy="2794715"/>
          </a:xfrm>
          <a:prstGeom prst="halfFrame">
            <a:avLst>
              <a:gd name="adj1" fmla="val 2833"/>
              <a:gd name="adj2" fmla="val 283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rot="10800000">
            <a:off x="9410163" y="3857221"/>
            <a:ext cx="2575775" cy="2794715"/>
          </a:xfrm>
          <a:prstGeom prst="halfFrame">
            <a:avLst>
              <a:gd name="adj1" fmla="val 2833"/>
              <a:gd name="adj2" fmla="val 283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90916" y="92196"/>
            <a:ext cx="2714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Interpolation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8065301" y="200942"/>
            <a:ext cx="1325615" cy="82606"/>
            <a:chOff x="8065301" y="200942"/>
            <a:chExt cx="1325615" cy="82606"/>
          </a:xfrm>
        </p:grpSpPr>
        <p:sp>
          <p:nvSpPr>
            <p:cNvPr id="2" name="Rectangle 1"/>
            <p:cNvSpPr/>
            <p:nvPr/>
          </p:nvSpPr>
          <p:spPr>
            <a:xfrm>
              <a:off x="8422481" y="208622"/>
              <a:ext cx="968435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303421" y="206062"/>
              <a:ext cx="49270" cy="774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84361" y="203502"/>
              <a:ext cx="49270" cy="774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065301" y="200942"/>
              <a:ext cx="49269" cy="774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31820" y="6651937"/>
            <a:ext cx="489795" cy="499259"/>
            <a:chOff x="1774032" y="208622"/>
            <a:chExt cx="903170" cy="920621"/>
          </a:xfrm>
          <a:solidFill>
            <a:schemeClr val="bg2"/>
          </a:solidFill>
          <a:effectLst/>
        </p:grpSpPr>
        <p:sp>
          <p:nvSpPr>
            <p:cNvPr id="16" name="Rectangle 15"/>
            <p:cNvSpPr/>
            <p:nvPr/>
          </p:nvSpPr>
          <p:spPr>
            <a:xfrm>
              <a:off x="177403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9308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1213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131188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50240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6929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8834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0739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7403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9308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1213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31188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50240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6929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8834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0739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77403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9308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01213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31188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50240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36929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48834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0739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77403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9308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01213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31188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50240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36929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48834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0739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77403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9308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1213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131188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250240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36929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48834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0739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77403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89308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01213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131188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250240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6929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48834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60739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77403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9308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01213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131188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250240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36929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48834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60739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7403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89308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01213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131188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250240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36929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48834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60739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1985937" y="6651937"/>
            <a:ext cx="489795" cy="499259"/>
            <a:chOff x="1774032" y="208622"/>
            <a:chExt cx="903170" cy="920621"/>
          </a:xfrm>
          <a:solidFill>
            <a:schemeClr val="bg2"/>
          </a:solidFill>
          <a:effectLst/>
        </p:grpSpPr>
        <p:sp>
          <p:nvSpPr>
            <p:cNvPr id="82" name="Rectangle 81"/>
            <p:cNvSpPr/>
            <p:nvPr/>
          </p:nvSpPr>
          <p:spPr>
            <a:xfrm>
              <a:off x="177403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89308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01213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131188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250240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6929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48834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60739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77403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89308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01213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131188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250240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36929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48834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60739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77403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89308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01213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131188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250240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36929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48834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60739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77403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89308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01213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131188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250240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36929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48834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60739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77403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89308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01213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131188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250240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36929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48834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0739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77403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89308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01213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131188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250240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36929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48834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60739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77403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89308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01213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131188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250240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36929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48834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60739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77403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89308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01213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131188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250240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36929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48834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60739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18899" y="390691"/>
            <a:ext cx="9049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latin typeface="Copperplate Gothic Bold" panose="020E0705020206020404" pitchFamily="34" charset="0"/>
              </a:rPr>
              <a:t>Matlab</a:t>
            </a:r>
            <a:r>
              <a:rPr lang="en-US" sz="3600" dirty="0" smtClean="0">
                <a:latin typeface="Copperplate Gothic Bold" panose="020E0705020206020404" pitchFamily="34" charset="0"/>
              </a:rPr>
              <a:t> code for plot</a:t>
            </a:r>
            <a:endParaRPr lang="en-US" sz="3600" dirty="0">
              <a:latin typeface="Copperplate Gothic Bold" panose="020E0705020206020404" pitchFamily="34" charset="0"/>
            </a:endParaRPr>
          </a:p>
        </p:txBody>
      </p:sp>
      <p:pic>
        <p:nvPicPr>
          <p:cNvPr id="146" name="Picture 1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00" y="2686093"/>
            <a:ext cx="3171825" cy="2305050"/>
          </a:xfrm>
          <a:prstGeom prst="rect">
            <a:avLst/>
          </a:prstGeom>
        </p:spPr>
      </p:pic>
      <p:sp>
        <p:nvSpPr>
          <p:cNvPr id="149" name="TextBox 148"/>
          <p:cNvSpPr txBox="1"/>
          <p:nvPr/>
        </p:nvSpPr>
        <p:spPr>
          <a:xfrm>
            <a:off x="742048" y="1718800"/>
            <a:ext cx="9049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pperplate Gothic Bold" panose="020E0705020206020404" pitchFamily="34" charset="0"/>
              </a:rPr>
              <a:t>Code view</a:t>
            </a:r>
            <a:endParaRPr lang="en-US" sz="3600" dirty="0">
              <a:latin typeface="Copperplate Gothic Bold" panose="020E0705020206020404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847791" y="1627458"/>
            <a:ext cx="9049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pperplate Gothic Bold" panose="020E0705020206020404" pitchFamily="34" charset="0"/>
              </a:rPr>
              <a:t>Design view</a:t>
            </a:r>
            <a:endParaRPr lang="en-US" sz="3600" dirty="0">
              <a:latin typeface="Copperplate Gothic Bold" panose="020E0705020206020404" pitchFamily="34" charset="0"/>
            </a:endParaRPr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154" y="2991496"/>
            <a:ext cx="27432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3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reeform 157"/>
          <p:cNvSpPr/>
          <p:nvPr/>
        </p:nvSpPr>
        <p:spPr>
          <a:xfrm>
            <a:off x="425480" y="386845"/>
            <a:ext cx="608062" cy="608062"/>
          </a:xfrm>
          <a:custGeom>
            <a:avLst/>
            <a:gdLst>
              <a:gd name="connsiteX0" fmla="*/ 0 w 608062"/>
              <a:gd name="connsiteY0" fmla="*/ 0 h 608062"/>
              <a:gd name="connsiteX1" fmla="*/ 608062 w 608062"/>
              <a:gd name="connsiteY1" fmla="*/ 0 h 608062"/>
              <a:gd name="connsiteX2" fmla="*/ 608062 w 608062"/>
              <a:gd name="connsiteY2" fmla="*/ 608062 h 608062"/>
              <a:gd name="connsiteX3" fmla="*/ 0 w 608062"/>
              <a:gd name="connsiteY3" fmla="*/ 608062 h 608062"/>
              <a:gd name="connsiteX4" fmla="*/ 0 w 608062"/>
              <a:gd name="connsiteY4" fmla="*/ 562341 h 608062"/>
              <a:gd name="connsiteX5" fmla="*/ 267545 w 608062"/>
              <a:gd name="connsiteY5" fmla="*/ 562341 h 608062"/>
              <a:gd name="connsiteX6" fmla="*/ 225382 w 608062"/>
              <a:gd name="connsiteY6" fmla="*/ 534397 h 608062"/>
              <a:gd name="connsiteX7" fmla="*/ 0 w 608062"/>
              <a:gd name="connsiteY7" fmla="*/ 534397 h 608062"/>
              <a:gd name="connsiteX8" fmla="*/ 0 w 608062"/>
              <a:gd name="connsiteY8" fmla="*/ 490505 h 608062"/>
              <a:gd name="connsiteX9" fmla="*/ 182218 w 608062"/>
              <a:gd name="connsiteY9" fmla="*/ 490505 h 608062"/>
              <a:gd name="connsiteX10" fmla="*/ 140056 w 608062"/>
              <a:gd name="connsiteY10" fmla="*/ 462561 h 608062"/>
              <a:gd name="connsiteX11" fmla="*/ 0 w 608062"/>
              <a:gd name="connsiteY11" fmla="*/ 462561 h 608062"/>
              <a:gd name="connsiteX12" fmla="*/ 0 w 608062"/>
              <a:gd name="connsiteY12" fmla="*/ 418669 h 608062"/>
              <a:gd name="connsiteX13" fmla="*/ 96891 w 608062"/>
              <a:gd name="connsiteY13" fmla="*/ 418669 h 608062"/>
              <a:gd name="connsiteX14" fmla="*/ 54729 w 608062"/>
              <a:gd name="connsiteY14" fmla="*/ 390726 h 608062"/>
              <a:gd name="connsiteX15" fmla="*/ 0 w 608062"/>
              <a:gd name="connsiteY15" fmla="*/ 390726 h 60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08062" h="608062">
                <a:moveTo>
                  <a:pt x="0" y="0"/>
                </a:moveTo>
                <a:lnTo>
                  <a:pt x="608062" y="0"/>
                </a:lnTo>
                <a:lnTo>
                  <a:pt x="608062" y="608062"/>
                </a:lnTo>
                <a:lnTo>
                  <a:pt x="0" y="608062"/>
                </a:lnTo>
                <a:lnTo>
                  <a:pt x="0" y="562341"/>
                </a:lnTo>
                <a:lnTo>
                  <a:pt x="267545" y="562341"/>
                </a:lnTo>
                <a:lnTo>
                  <a:pt x="225382" y="534397"/>
                </a:lnTo>
                <a:lnTo>
                  <a:pt x="0" y="534397"/>
                </a:lnTo>
                <a:lnTo>
                  <a:pt x="0" y="490505"/>
                </a:lnTo>
                <a:lnTo>
                  <a:pt x="182218" y="490505"/>
                </a:lnTo>
                <a:lnTo>
                  <a:pt x="140056" y="462561"/>
                </a:lnTo>
                <a:lnTo>
                  <a:pt x="0" y="462561"/>
                </a:lnTo>
                <a:lnTo>
                  <a:pt x="0" y="418669"/>
                </a:lnTo>
                <a:lnTo>
                  <a:pt x="96891" y="418669"/>
                </a:lnTo>
                <a:lnTo>
                  <a:pt x="54729" y="390726"/>
                </a:lnTo>
                <a:lnTo>
                  <a:pt x="0" y="3907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911011" y="206062"/>
            <a:ext cx="74927" cy="876679"/>
            <a:chOff x="11911011" y="206062"/>
            <a:chExt cx="74927" cy="876679"/>
          </a:xfrm>
        </p:grpSpPr>
        <p:sp>
          <p:nvSpPr>
            <p:cNvPr id="8" name="Rectangle 7"/>
            <p:cNvSpPr/>
            <p:nvPr/>
          </p:nvSpPr>
          <p:spPr>
            <a:xfrm rot="5400000">
              <a:off x="11597971" y="519103"/>
              <a:ext cx="701008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11925615" y="934583"/>
              <a:ext cx="45719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11925614" y="1022419"/>
              <a:ext cx="45719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Half Frame 3"/>
          <p:cNvSpPr/>
          <p:nvPr/>
        </p:nvSpPr>
        <p:spPr>
          <a:xfrm>
            <a:off x="231820" y="206062"/>
            <a:ext cx="2575775" cy="2794715"/>
          </a:xfrm>
          <a:prstGeom prst="halfFrame">
            <a:avLst>
              <a:gd name="adj1" fmla="val 2833"/>
              <a:gd name="adj2" fmla="val 283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rot="10800000">
            <a:off x="9410163" y="3857221"/>
            <a:ext cx="2575775" cy="2794715"/>
          </a:xfrm>
          <a:prstGeom prst="halfFrame">
            <a:avLst>
              <a:gd name="adj1" fmla="val 2833"/>
              <a:gd name="adj2" fmla="val 283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90916" y="92196"/>
            <a:ext cx="2714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Interpolation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8065301" y="200942"/>
            <a:ext cx="1325615" cy="82606"/>
            <a:chOff x="8065301" y="200942"/>
            <a:chExt cx="1325615" cy="82606"/>
          </a:xfrm>
        </p:grpSpPr>
        <p:sp>
          <p:nvSpPr>
            <p:cNvPr id="2" name="Rectangle 1"/>
            <p:cNvSpPr/>
            <p:nvPr/>
          </p:nvSpPr>
          <p:spPr>
            <a:xfrm>
              <a:off x="8422481" y="208622"/>
              <a:ext cx="968435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303421" y="206062"/>
              <a:ext cx="49270" cy="774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84361" y="203502"/>
              <a:ext cx="49270" cy="774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065301" y="200942"/>
              <a:ext cx="49269" cy="774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31820" y="6651937"/>
            <a:ext cx="489795" cy="499259"/>
            <a:chOff x="1774032" y="208622"/>
            <a:chExt cx="903170" cy="920621"/>
          </a:xfrm>
          <a:solidFill>
            <a:schemeClr val="bg2"/>
          </a:solidFill>
          <a:effectLst/>
        </p:grpSpPr>
        <p:sp>
          <p:nvSpPr>
            <p:cNvPr id="16" name="Rectangle 15"/>
            <p:cNvSpPr/>
            <p:nvPr/>
          </p:nvSpPr>
          <p:spPr>
            <a:xfrm>
              <a:off x="177403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9308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1213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131188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50240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6929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8834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0739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7403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9308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1213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31188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50240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6929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8834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0739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77403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9308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01213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31188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50240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36929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48834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0739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77403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9308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01213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31188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50240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36929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48834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0739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77403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9308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1213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131188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250240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36929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48834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0739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77403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89308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01213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131188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250240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6929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48834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60739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77403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9308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01213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131188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250240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36929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48834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60739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7403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89308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01213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131188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250240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36929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48834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60739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1985937" y="6651937"/>
            <a:ext cx="489795" cy="499259"/>
            <a:chOff x="1774032" y="208622"/>
            <a:chExt cx="903170" cy="920621"/>
          </a:xfrm>
          <a:solidFill>
            <a:schemeClr val="bg2"/>
          </a:solidFill>
          <a:effectLst/>
        </p:grpSpPr>
        <p:sp>
          <p:nvSpPr>
            <p:cNvPr id="82" name="Rectangle 81"/>
            <p:cNvSpPr/>
            <p:nvPr/>
          </p:nvSpPr>
          <p:spPr>
            <a:xfrm>
              <a:off x="177403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89308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01213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131188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250240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6929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48834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60739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77403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89308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01213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131188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250240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36929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48834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60739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77403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89308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01213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131188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250240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36929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48834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60739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77403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89308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01213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131188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250240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36929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48834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60739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77403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89308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01213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131188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250240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36929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48834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0739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77403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89308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01213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131188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250240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36929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48834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60739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77403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89308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01213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131188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250240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36929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48834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60739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77403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89308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01213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131188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250240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36929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48834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60739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18899" y="390691"/>
            <a:ext cx="9049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latin typeface="Copperplate Gothic Bold" panose="020E0705020206020404" pitchFamily="34" charset="0"/>
              </a:rPr>
              <a:t>Matlab</a:t>
            </a:r>
            <a:r>
              <a:rPr lang="en-US" sz="3600" dirty="0" smtClean="0">
                <a:latin typeface="Copperplate Gothic Bold" panose="020E0705020206020404" pitchFamily="34" charset="0"/>
              </a:rPr>
              <a:t> code for reset</a:t>
            </a:r>
            <a:endParaRPr lang="en-US" sz="3600" dirty="0">
              <a:latin typeface="Copperplate Gothic Bold" panose="020E0705020206020404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42048" y="1718800"/>
            <a:ext cx="9049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pperplate Gothic Bold" panose="020E0705020206020404" pitchFamily="34" charset="0"/>
              </a:rPr>
              <a:t>Code view</a:t>
            </a:r>
            <a:endParaRPr lang="en-US" sz="3600" dirty="0">
              <a:latin typeface="Copperplate Gothic Bold" panose="020E0705020206020404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173228" y="1647978"/>
            <a:ext cx="9049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pperplate Gothic Bold" panose="020E0705020206020404" pitchFamily="34" charset="0"/>
              </a:rPr>
              <a:t>Design view</a:t>
            </a:r>
            <a:endParaRPr lang="en-US" sz="3600" dirty="0">
              <a:latin typeface="Copperplate Gothic Bold" panose="020E07050202060204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48" y="3049048"/>
            <a:ext cx="4981575" cy="1152525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891" y="3046909"/>
            <a:ext cx="18288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8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reeform 157"/>
          <p:cNvSpPr/>
          <p:nvPr/>
        </p:nvSpPr>
        <p:spPr>
          <a:xfrm>
            <a:off x="425480" y="386845"/>
            <a:ext cx="608062" cy="608062"/>
          </a:xfrm>
          <a:custGeom>
            <a:avLst/>
            <a:gdLst>
              <a:gd name="connsiteX0" fmla="*/ 0 w 608062"/>
              <a:gd name="connsiteY0" fmla="*/ 0 h 608062"/>
              <a:gd name="connsiteX1" fmla="*/ 608062 w 608062"/>
              <a:gd name="connsiteY1" fmla="*/ 0 h 608062"/>
              <a:gd name="connsiteX2" fmla="*/ 608062 w 608062"/>
              <a:gd name="connsiteY2" fmla="*/ 608062 h 608062"/>
              <a:gd name="connsiteX3" fmla="*/ 0 w 608062"/>
              <a:gd name="connsiteY3" fmla="*/ 608062 h 608062"/>
              <a:gd name="connsiteX4" fmla="*/ 0 w 608062"/>
              <a:gd name="connsiteY4" fmla="*/ 562341 h 608062"/>
              <a:gd name="connsiteX5" fmla="*/ 267545 w 608062"/>
              <a:gd name="connsiteY5" fmla="*/ 562341 h 608062"/>
              <a:gd name="connsiteX6" fmla="*/ 225382 w 608062"/>
              <a:gd name="connsiteY6" fmla="*/ 534397 h 608062"/>
              <a:gd name="connsiteX7" fmla="*/ 0 w 608062"/>
              <a:gd name="connsiteY7" fmla="*/ 534397 h 608062"/>
              <a:gd name="connsiteX8" fmla="*/ 0 w 608062"/>
              <a:gd name="connsiteY8" fmla="*/ 490505 h 608062"/>
              <a:gd name="connsiteX9" fmla="*/ 182218 w 608062"/>
              <a:gd name="connsiteY9" fmla="*/ 490505 h 608062"/>
              <a:gd name="connsiteX10" fmla="*/ 140056 w 608062"/>
              <a:gd name="connsiteY10" fmla="*/ 462561 h 608062"/>
              <a:gd name="connsiteX11" fmla="*/ 0 w 608062"/>
              <a:gd name="connsiteY11" fmla="*/ 462561 h 608062"/>
              <a:gd name="connsiteX12" fmla="*/ 0 w 608062"/>
              <a:gd name="connsiteY12" fmla="*/ 418669 h 608062"/>
              <a:gd name="connsiteX13" fmla="*/ 96891 w 608062"/>
              <a:gd name="connsiteY13" fmla="*/ 418669 h 608062"/>
              <a:gd name="connsiteX14" fmla="*/ 54729 w 608062"/>
              <a:gd name="connsiteY14" fmla="*/ 390726 h 608062"/>
              <a:gd name="connsiteX15" fmla="*/ 0 w 608062"/>
              <a:gd name="connsiteY15" fmla="*/ 390726 h 60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08062" h="608062">
                <a:moveTo>
                  <a:pt x="0" y="0"/>
                </a:moveTo>
                <a:lnTo>
                  <a:pt x="608062" y="0"/>
                </a:lnTo>
                <a:lnTo>
                  <a:pt x="608062" y="608062"/>
                </a:lnTo>
                <a:lnTo>
                  <a:pt x="0" y="608062"/>
                </a:lnTo>
                <a:lnTo>
                  <a:pt x="0" y="562341"/>
                </a:lnTo>
                <a:lnTo>
                  <a:pt x="267545" y="562341"/>
                </a:lnTo>
                <a:lnTo>
                  <a:pt x="225382" y="534397"/>
                </a:lnTo>
                <a:lnTo>
                  <a:pt x="0" y="534397"/>
                </a:lnTo>
                <a:lnTo>
                  <a:pt x="0" y="490505"/>
                </a:lnTo>
                <a:lnTo>
                  <a:pt x="182218" y="490505"/>
                </a:lnTo>
                <a:lnTo>
                  <a:pt x="140056" y="462561"/>
                </a:lnTo>
                <a:lnTo>
                  <a:pt x="0" y="462561"/>
                </a:lnTo>
                <a:lnTo>
                  <a:pt x="0" y="418669"/>
                </a:lnTo>
                <a:lnTo>
                  <a:pt x="96891" y="418669"/>
                </a:lnTo>
                <a:lnTo>
                  <a:pt x="54729" y="390726"/>
                </a:lnTo>
                <a:lnTo>
                  <a:pt x="0" y="3907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911011" y="206062"/>
            <a:ext cx="74927" cy="876679"/>
            <a:chOff x="11911011" y="206062"/>
            <a:chExt cx="74927" cy="876679"/>
          </a:xfrm>
        </p:grpSpPr>
        <p:sp>
          <p:nvSpPr>
            <p:cNvPr id="8" name="Rectangle 7"/>
            <p:cNvSpPr/>
            <p:nvPr/>
          </p:nvSpPr>
          <p:spPr>
            <a:xfrm rot="5400000">
              <a:off x="11597971" y="519103"/>
              <a:ext cx="701008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11925615" y="934583"/>
              <a:ext cx="45719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11925614" y="1022419"/>
              <a:ext cx="45719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Half Frame 3"/>
          <p:cNvSpPr/>
          <p:nvPr/>
        </p:nvSpPr>
        <p:spPr>
          <a:xfrm>
            <a:off x="231820" y="206062"/>
            <a:ext cx="2575775" cy="2794715"/>
          </a:xfrm>
          <a:prstGeom prst="halfFrame">
            <a:avLst>
              <a:gd name="adj1" fmla="val 2833"/>
              <a:gd name="adj2" fmla="val 283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rot="10800000">
            <a:off x="9410163" y="3857221"/>
            <a:ext cx="2575775" cy="2794715"/>
          </a:xfrm>
          <a:prstGeom prst="halfFrame">
            <a:avLst>
              <a:gd name="adj1" fmla="val 2833"/>
              <a:gd name="adj2" fmla="val 283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90916" y="92196"/>
            <a:ext cx="2714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Interpolation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8065301" y="200942"/>
            <a:ext cx="1325615" cy="82606"/>
            <a:chOff x="8065301" y="200942"/>
            <a:chExt cx="1325615" cy="82606"/>
          </a:xfrm>
        </p:grpSpPr>
        <p:sp>
          <p:nvSpPr>
            <p:cNvPr id="2" name="Rectangle 1"/>
            <p:cNvSpPr/>
            <p:nvPr/>
          </p:nvSpPr>
          <p:spPr>
            <a:xfrm>
              <a:off x="8422481" y="208622"/>
              <a:ext cx="968435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303421" y="206062"/>
              <a:ext cx="49270" cy="774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84361" y="203502"/>
              <a:ext cx="49270" cy="774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065301" y="200942"/>
              <a:ext cx="49269" cy="774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31820" y="6651937"/>
            <a:ext cx="489795" cy="499259"/>
            <a:chOff x="1774032" y="208622"/>
            <a:chExt cx="903170" cy="920621"/>
          </a:xfrm>
          <a:solidFill>
            <a:schemeClr val="bg2"/>
          </a:solidFill>
          <a:effectLst/>
        </p:grpSpPr>
        <p:sp>
          <p:nvSpPr>
            <p:cNvPr id="16" name="Rectangle 15"/>
            <p:cNvSpPr/>
            <p:nvPr/>
          </p:nvSpPr>
          <p:spPr>
            <a:xfrm>
              <a:off x="177403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9308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1213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131188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50240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6929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8834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0739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7403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9308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1213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31188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50240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6929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8834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0739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77403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9308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01213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31188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50240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36929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48834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0739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77403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9308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01213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31188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50240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36929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48834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0739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77403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9308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1213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131188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250240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36929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48834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0739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77403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89308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01213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131188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250240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6929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48834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60739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77403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9308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01213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131188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250240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36929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48834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60739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7403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89308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01213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131188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250240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36929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48834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60739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1985937" y="6651937"/>
            <a:ext cx="489795" cy="499259"/>
            <a:chOff x="1774032" y="208622"/>
            <a:chExt cx="903170" cy="920621"/>
          </a:xfrm>
          <a:solidFill>
            <a:schemeClr val="bg2"/>
          </a:solidFill>
          <a:effectLst/>
        </p:grpSpPr>
        <p:sp>
          <p:nvSpPr>
            <p:cNvPr id="82" name="Rectangle 81"/>
            <p:cNvSpPr/>
            <p:nvPr/>
          </p:nvSpPr>
          <p:spPr>
            <a:xfrm>
              <a:off x="177403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89308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01213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131188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250240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6929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48834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60739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77403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89308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01213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131188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250240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36929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48834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60739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77403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89308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01213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131188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250240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36929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48834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60739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77403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89308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01213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131188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250240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36929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48834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60739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77403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89308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01213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131188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250240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36929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48834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0739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77403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89308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01213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131188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250240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36929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48834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60739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77403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89308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01213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131188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250240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36929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48834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60739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77403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89308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01213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131188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250240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36929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48834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60739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18899" y="390691"/>
            <a:ext cx="9049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pperplate Gothic Bold" panose="020E0705020206020404" pitchFamily="34" charset="0"/>
              </a:rPr>
              <a:t>Output value of y</a:t>
            </a:r>
            <a:endParaRPr lang="en-US" sz="3600" dirty="0">
              <a:latin typeface="Copperplate Gothic Bold" panose="020E0705020206020404" pitchFamily="34" charset="0"/>
            </a:endParaRPr>
          </a:p>
        </p:txBody>
      </p:sp>
      <p:pic>
        <p:nvPicPr>
          <p:cNvPr id="146" name="Picture 1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98" y="1037021"/>
            <a:ext cx="9622285" cy="565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425480" y="386845"/>
            <a:ext cx="608062" cy="608062"/>
          </a:xfrm>
          <a:custGeom>
            <a:avLst/>
            <a:gdLst>
              <a:gd name="connsiteX0" fmla="*/ 0 w 608062"/>
              <a:gd name="connsiteY0" fmla="*/ 0 h 608062"/>
              <a:gd name="connsiteX1" fmla="*/ 608062 w 608062"/>
              <a:gd name="connsiteY1" fmla="*/ 0 h 608062"/>
              <a:gd name="connsiteX2" fmla="*/ 608062 w 608062"/>
              <a:gd name="connsiteY2" fmla="*/ 608062 h 608062"/>
              <a:gd name="connsiteX3" fmla="*/ 0 w 608062"/>
              <a:gd name="connsiteY3" fmla="*/ 608062 h 608062"/>
              <a:gd name="connsiteX4" fmla="*/ 0 w 608062"/>
              <a:gd name="connsiteY4" fmla="*/ 562341 h 608062"/>
              <a:gd name="connsiteX5" fmla="*/ 267545 w 608062"/>
              <a:gd name="connsiteY5" fmla="*/ 562341 h 608062"/>
              <a:gd name="connsiteX6" fmla="*/ 225382 w 608062"/>
              <a:gd name="connsiteY6" fmla="*/ 534397 h 608062"/>
              <a:gd name="connsiteX7" fmla="*/ 0 w 608062"/>
              <a:gd name="connsiteY7" fmla="*/ 534397 h 608062"/>
              <a:gd name="connsiteX8" fmla="*/ 0 w 608062"/>
              <a:gd name="connsiteY8" fmla="*/ 490505 h 608062"/>
              <a:gd name="connsiteX9" fmla="*/ 182218 w 608062"/>
              <a:gd name="connsiteY9" fmla="*/ 490505 h 608062"/>
              <a:gd name="connsiteX10" fmla="*/ 140056 w 608062"/>
              <a:gd name="connsiteY10" fmla="*/ 462561 h 608062"/>
              <a:gd name="connsiteX11" fmla="*/ 0 w 608062"/>
              <a:gd name="connsiteY11" fmla="*/ 462561 h 608062"/>
              <a:gd name="connsiteX12" fmla="*/ 0 w 608062"/>
              <a:gd name="connsiteY12" fmla="*/ 418669 h 608062"/>
              <a:gd name="connsiteX13" fmla="*/ 96891 w 608062"/>
              <a:gd name="connsiteY13" fmla="*/ 418669 h 608062"/>
              <a:gd name="connsiteX14" fmla="*/ 54729 w 608062"/>
              <a:gd name="connsiteY14" fmla="*/ 390726 h 608062"/>
              <a:gd name="connsiteX15" fmla="*/ 0 w 608062"/>
              <a:gd name="connsiteY15" fmla="*/ 390726 h 60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08062" h="608062">
                <a:moveTo>
                  <a:pt x="0" y="0"/>
                </a:moveTo>
                <a:lnTo>
                  <a:pt x="608062" y="0"/>
                </a:lnTo>
                <a:lnTo>
                  <a:pt x="608062" y="608062"/>
                </a:lnTo>
                <a:lnTo>
                  <a:pt x="0" y="608062"/>
                </a:lnTo>
                <a:lnTo>
                  <a:pt x="0" y="562341"/>
                </a:lnTo>
                <a:lnTo>
                  <a:pt x="267545" y="562341"/>
                </a:lnTo>
                <a:lnTo>
                  <a:pt x="225382" y="534397"/>
                </a:lnTo>
                <a:lnTo>
                  <a:pt x="0" y="534397"/>
                </a:lnTo>
                <a:lnTo>
                  <a:pt x="0" y="490505"/>
                </a:lnTo>
                <a:lnTo>
                  <a:pt x="182218" y="490505"/>
                </a:lnTo>
                <a:lnTo>
                  <a:pt x="140056" y="462561"/>
                </a:lnTo>
                <a:lnTo>
                  <a:pt x="0" y="462561"/>
                </a:lnTo>
                <a:lnTo>
                  <a:pt x="0" y="418669"/>
                </a:lnTo>
                <a:lnTo>
                  <a:pt x="96891" y="418669"/>
                </a:lnTo>
                <a:lnTo>
                  <a:pt x="54729" y="390726"/>
                </a:lnTo>
                <a:lnTo>
                  <a:pt x="0" y="3907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911011" y="206062"/>
            <a:ext cx="74927" cy="876679"/>
            <a:chOff x="11911011" y="206062"/>
            <a:chExt cx="74927" cy="876679"/>
          </a:xfrm>
        </p:grpSpPr>
        <p:sp>
          <p:nvSpPr>
            <p:cNvPr id="10" name="Rectangle 9"/>
            <p:cNvSpPr/>
            <p:nvPr/>
          </p:nvSpPr>
          <p:spPr>
            <a:xfrm rot="5400000">
              <a:off x="11597971" y="519103"/>
              <a:ext cx="701008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11925615" y="934583"/>
              <a:ext cx="45719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11925614" y="1022419"/>
              <a:ext cx="45719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Half Frame 12"/>
          <p:cNvSpPr/>
          <p:nvPr/>
        </p:nvSpPr>
        <p:spPr>
          <a:xfrm>
            <a:off x="231820" y="206062"/>
            <a:ext cx="2575775" cy="2794715"/>
          </a:xfrm>
          <a:prstGeom prst="halfFrame">
            <a:avLst>
              <a:gd name="adj1" fmla="val 2833"/>
              <a:gd name="adj2" fmla="val 283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/>
          <p:cNvSpPr/>
          <p:nvPr/>
        </p:nvSpPr>
        <p:spPr>
          <a:xfrm rot="10800000">
            <a:off x="9410163" y="3857221"/>
            <a:ext cx="2575775" cy="2794715"/>
          </a:xfrm>
          <a:prstGeom prst="halfFrame">
            <a:avLst>
              <a:gd name="adj1" fmla="val 2833"/>
              <a:gd name="adj2" fmla="val 283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18452" y="92196"/>
            <a:ext cx="2486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Interpolation</a:t>
            </a:r>
            <a:endParaRPr lang="en-US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8065301" y="200942"/>
            <a:ext cx="1325615" cy="82606"/>
            <a:chOff x="8065301" y="200942"/>
            <a:chExt cx="1325615" cy="82606"/>
          </a:xfrm>
        </p:grpSpPr>
        <p:sp>
          <p:nvSpPr>
            <p:cNvPr id="17" name="Rectangle 16"/>
            <p:cNvSpPr/>
            <p:nvPr/>
          </p:nvSpPr>
          <p:spPr>
            <a:xfrm>
              <a:off x="8422481" y="208622"/>
              <a:ext cx="968435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303421" y="206062"/>
              <a:ext cx="49270" cy="774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184361" y="203502"/>
              <a:ext cx="49270" cy="774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065301" y="200942"/>
              <a:ext cx="49269" cy="774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31820" y="6651937"/>
            <a:ext cx="489795" cy="499259"/>
            <a:chOff x="1774032" y="208622"/>
            <a:chExt cx="903170" cy="920621"/>
          </a:xfrm>
          <a:solidFill>
            <a:schemeClr val="bg2"/>
          </a:solidFill>
          <a:effectLst/>
        </p:grpSpPr>
        <p:sp>
          <p:nvSpPr>
            <p:cNvPr id="22" name="Rectangle 21"/>
            <p:cNvSpPr/>
            <p:nvPr/>
          </p:nvSpPr>
          <p:spPr>
            <a:xfrm>
              <a:off x="177403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9308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1213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31188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50240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6929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8834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0739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7403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9308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01213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31188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50240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36929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8834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0739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77403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89308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1213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31188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250240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36929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8834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60739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77403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9308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01213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131188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250240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36929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48834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0739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77403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89308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01213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131188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250240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36929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48834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60739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77403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9308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01213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131188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250240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36929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48834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60739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77403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89308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01213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131188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250240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36929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48834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60739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77403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89308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01213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131188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250240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36929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48834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60739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1985937" y="6651937"/>
            <a:ext cx="489795" cy="499259"/>
            <a:chOff x="1774032" y="208622"/>
            <a:chExt cx="903170" cy="920621"/>
          </a:xfrm>
          <a:solidFill>
            <a:schemeClr val="bg2"/>
          </a:solidFill>
          <a:effectLst/>
        </p:grpSpPr>
        <p:sp>
          <p:nvSpPr>
            <p:cNvPr id="87" name="Rectangle 86"/>
            <p:cNvSpPr/>
            <p:nvPr/>
          </p:nvSpPr>
          <p:spPr>
            <a:xfrm>
              <a:off x="177403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89308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01213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131188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250240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36929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48834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60739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77403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89308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01213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131188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250240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36929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48834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60739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77403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89308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01213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131188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250240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36929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48834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60739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77403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89308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01213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131188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250240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36929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48834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60739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77403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89308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01213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131188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250240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36929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48834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60739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77403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89308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01213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131188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250240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36929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48834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60739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77403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89308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01213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2131188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250240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36929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48834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60739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77403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89308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01213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131188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250240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36929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48834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60739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575358" y="390691"/>
            <a:ext cx="6092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pperplate Gothic Bold" panose="020E0705020206020404" pitchFamily="34" charset="0"/>
              </a:rPr>
              <a:t>Discussion  </a:t>
            </a:r>
            <a:endParaRPr lang="en-US" sz="3600" dirty="0">
              <a:latin typeface="Copperplate Gothic Bold" panose="020E0705020206020404" pitchFamily="34" charset="0"/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1108440" y="1282138"/>
            <a:ext cx="246023" cy="24602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3" name="TextBox 152"/>
          <p:cNvSpPr txBox="1"/>
          <p:nvPr/>
        </p:nvSpPr>
        <p:spPr>
          <a:xfrm>
            <a:off x="1354463" y="1203309"/>
            <a:ext cx="3627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bg2">
                    <a:lumMod val="75000"/>
                  </a:schemeClr>
                </a:solidFill>
              </a:rPr>
              <a:t>Matlab</a:t>
            </a:r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 Interpolation</a:t>
            </a:r>
            <a:endParaRPr 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1108440" y="1768116"/>
            <a:ext cx="246023" cy="24602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5" name="TextBox 154"/>
          <p:cNvSpPr txBox="1"/>
          <p:nvPr/>
        </p:nvSpPr>
        <p:spPr>
          <a:xfrm>
            <a:off x="1388229" y="1645870"/>
            <a:ext cx="3795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Data Table</a:t>
            </a:r>
            <a:endParaRPr 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363352" y="2072566"/>
            <a:ext cx="3795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Linear &amp; Non-linear</a:t>
            </a:r>
            <a:endParaRPr 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1097807" y="2176020"/>
            <a:ext cx="246023" cy="24602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9" name="TextBox 158"/>
          <p:cNvSpPr txBox="1"/>
          <p:nvPr/>
        </p:nvSpPr>
        <p:spPr>
          <a:xfrm>
            <a:off x="1343829" y="2438241"/>
            <a:ext cx="3795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Known &amp; Unknown Point</a:t>
            </a:r>
            <a:endParaRPr 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343829" y="2941823"/>
            <a:ext cx="3795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Mathematical Research</a:t>
            </a:r>
            <a:endParaRPr 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343829" y="3412977"/>
            <a:ext cx="3795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Engineering</a:t>
            </a:r>
            <a:endParaRPr 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343829" y="3928683"/>
            <a:ext cx="3795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Advantage</a:t>
            </a:r>
            <a:endParaRPr 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1097806" y="4471481"/>
            <a:ext cx="246023" cy="24602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4" name="Oval 163"/>
          <p:cNvSpPr/>
          <p:nvPr/>
        </p:nvSpPr>
        <p:spPr>
          <a:xfrm>
            <a:off x="1108438" y="2570306"/>
            <a:ext cx="246023" cy="24602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5" name="Oval 164"/>
          <p:cNvSpPr/>
          <p:nvPr/>
        </p:nvSpPr>
        <p:spPr>
          <a:xfrm>
            <a:off x="1091451" y="2976804"/>
            <a:ext cx="246023" cy="24602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6" name="Oval 165"/>
          <p:cNvSpPr/>
          <p:nvPr/>
        </p:nvSpPr>
        <p:spPr>
          <a:xfrm>
            <a:off x="1108438" y="3480386"/>
            <a:ext cx="246023" cy="24602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7" name="Oval 166"/>
          <p:cNvSpPr/>
          <p:nvPr/>
        </p:nvSpPr>
        <p:spPr>
          <a:xfrm>
            <a:off x="1097807" y="3996365"/>
            <a:ext cx="246023" cy="24602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8" name="TextBox 167"/>
          <p:cNvSpPr txBox="1"/>
          <p:nvPr/>
        </p:nvSpPr>
        <p:spPr>
          <a:xfrm>
            <a:off x="1363352" y="4350197"/>
            <a:ext cx="3795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Disadvantage</a:t>
            </a:r>
            <a:endParaRPr 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74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  <p:bldP spid="155" grpId="0"/>
      <p:bldP spid="157" grpId="0"/>
      <p:bldP spid="159" grpId="0"/>
      <p:bldP spid="160" grpId="0"/>
      <p:bldP spid="161" grpId="0"/>
      <p:bldP spid="162" grpId="0"/>
      <p:bldP spid="1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5"/>
          <p:cNvGrpSpPr/>
          <p:nvPr/>
        </p:nvGrpSpPr>
        <p:grpSpPr>
          <a:xfrm>
            <a:off x="2400301" y="1943100"/>
            <a:ext cx="9798254" cy="4917157"/>
            <a:chOff x="5543753" y="3776168"/>
            <a:chExt cx="6654801" cy="3084089"/>
          </a:xfrm>
        </p:grpSpPr>
        <p:pic>
          <p:nvPicPr>
            <p:cNvPr id="147" name="Picture 14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3753" y="3776168"/>
              <a:ext cx="6654801" cy="3084089"/>
            </a:xfrm>
            <a:prstGeom prst="rect">
              <a:avLst/>
            </a:prstGeom>
          </p:spPr>
        </p:pic>
        <p:sp>
          <p:nvSpPr>
            <p:cNvPr id="148" name="Rectangle 147"/>
            <p:cNvSpPr/>
            <p:nvPr/>
          </p:nvSpPr>
          <p:spPr>
            <a:xfrm>
              <a:off x="6323144" y="5112913"/>
              <a:ext cx="1481453" cy="3090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911011" y="206062"/>
            <a:ext cx="74927" cy="876679"/>
            <a:chOff x="11911011" y="206062"/>
            <a:chExt cx="74927" cy="876679"/>
          </a:xfrm>
        </p:grpSpPr>
        <p:sp>
          <p:nvSpPr>
            <p:cNvPr id="8" name="Rectangle 7"/>
            <p:cNvSpPr/>
            <p:nvPr/>
          </p:nvSpPr>
          <p:spPr>
            <a:xfrm rot="5400000">
              <a:off x="11597971" y="519103"/>
              <a:ext cx="701008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11925615" y="934583"/>
              <a:ext cx="45719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11925614" y="1022419"/>
              <a:ext cx="45719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Half Frame 3"/>
          <p:cNvSpPr/>
          <p:nvPr/>
        </p:nvSpPr>
        <p:spPr>
          <a:xfrm>
            <a:off x="231820" y="206062"/>
            <a:ext cx="2575775" cy="2794715"/>
          </a:xfrm>
          <a:prstGeom prst="halfFrame">
            <a:avLst>
              <a:gd name="adj1" fmla="val 2833"/>
              <a:gd name="adj2" fmla="val 283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rot="10800000">
            <a:off x="9410163" y="3857221"/>
            <a:ext cx="2575775" cy="2794715"/>
          </a:xfrm>
          <a:prstGeom prst="halfFrame">
            <a:avLst>
              <a:gd name="adj1" fmla="val 2833"/>
              <a:gd name="adj2" fmla="val 283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90916" y="92196"/>
            <a:ext cx="2714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Interpolation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8065301" y="200942"/>
            <a:ext cx="1325615" cy="82606"/>
            <a:chOff x="8065301" y="200942"/>
            <a:chExt cx="1325615" cy="82606"/>
          </a:xfrm>
        </p:grpSpPr>
        <p:sp>
          <p:nvSpPr>
            <p:cNvPr id="2" name="Rectangle 1"/>
            <p:cNvSpPr/>
            <p:nvPr/>
          </p:nvSpPr>
          <p:spPr>
            <a:xfrm>
              <a:off x="8422481" y="208622"/>
              <a:ext cx="968435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303421" y="206062"/>
              <a:ext cx="49270" cy="774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84361" y="203502"/>
              <a:ext cx="49270" cy="774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065301" y="200942"/>
              <a:ext cx="49269" cy="774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31820" y="6651937"/>
            <a:ext cx="489795" cy="499259"/>
            <a:chOff x="1774032" y="208622"/>
            <a:chExt cx="903170" cy="920621"/>
          </a:xfrm>
          <a:solidFill>
            <a:schemeClr val="bg2"/>
          </a:solidFill>
          <a:effectLst/>
        </p:grpSpPr>
        <p:sp>
          <p:nvSpPr>
            <p:cNvPr id="16" name="Rectangle 15"/>
            <p:cNvSpPr/>
            <p:nvPr/>
          </p:nvSpPr>
          <p:spPr>
            <a:xfrm>
              <a:off x="177403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9308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1213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131188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50240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6929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8834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0739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7403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9308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1213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31188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50240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6929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8834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0739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77403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9308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01213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31188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50240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36929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48834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0739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77403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9308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01213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31188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50240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36929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48834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0739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77403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9308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1213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131188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250240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36929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48834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0739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77403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89308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01213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131188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250240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6929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48834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60739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77403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9308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01213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131188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250240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36929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48834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60739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7403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89308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01213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131188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250240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36929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48834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60739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1985937" y="6651937"/>
            <a:ext cx="489795" cy="499259"/>
            <a:chOff x="1774032" y="208622"/>
            <a:chExt cx="903170" cy="920621"/>
          </a:xfrm>
          <a:solidFill>
            <a:schemeClr val="bg2"/>
          </a:solidFill>
          <a:effectLst/>
        </p:grpSpPr>
        <p:sp>
          <p:nvSpPr>
            <p:cNvPr id="82" name="Rectangle 81"/>
            <p:cNvSpPr/>
            <p:nvPr/>
          </p:nvSpPr>
          <p:spPr>
            <a:xfrm>
              <a:off x="177403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89308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01213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131188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250240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6929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48834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60739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77403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89308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01213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131188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250240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36929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48834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60739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77403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89308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01213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131188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250240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36929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48834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60739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77403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89308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01213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131188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250240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36929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48834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60739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77403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89308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01213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131188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250240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36929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48834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0739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77403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89308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01213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131188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250240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36929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48834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60739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77403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89308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01213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131188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250240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36929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48834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60739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77403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89308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01213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131188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250240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36929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48834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60739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52" y="2311192"/>
            <a:ext cx="6934607" cy="235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5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425480" y="386845"/>
            <a:ext cx="608062" cy="608062"/>
          </a:xfrm>
          <a:custGeom>
            <a:avLst/>
            <a:gdLst>
              <a:gd name="connsiteX0" fmla="*/ 0 w 608062"/>
              <a:gd name="connsiteY0" fmla="*/ 0 h 608062"/>
              <a:gd name="connsiteX1" fmla="*/ 608062 w 608062"/>
              <a:gd name="connsiteY1" fmla="*/ 0 h 608062"/>
              <a:gd name="connsiteX2" fmla="*/ 608062 w 608062"/>
              <a:gd name="connsiteY2" fmla="*/ 608062 h 608062"/>
              <a:gd name="connsiteX3" fmla="*/ 0 w 608062"/>
              <a:gd name="connsiteY3" fmla="*/ 608062 h 608062"/>
              <a:gd name="connsiteX4" fmla="*/ 0 w 608062"/>
              <a:gd name="connsiteY4" fmla="*/ 562341 h 608062"/>
              <a:gd name="connsiteX5" fmla="*/ 267545 w 608062"/>
              <a:gd name="connsiteY5" fmla="*/ 562341 h 608062"/>
              <a:gd name="connsiteX6" fmla="*/ 225382 w 608062"/>
              <a:gd name="connsiteY6" fmla="*/ 534397 h 608062"/>
              <a:gd name="connsiteX7" fmla="*/ 0 w 608062"/>
              <a:gd name="connsiteY7" fmla="*/ 534397 h 608062"/>
              <a:gd name="connsiteX8" fmla="*/ 0 w 608062"/>
              <a:gd name="connsiteY8" fmla="*/ 490505 h 608062"/>
              <a:gd name="connsiteX9" fmla="*/ 182218 w 608062"/>
              <a:gd name="connsiteY9" fmla="*/ 490505 h 608062"/>
              <a:gd name="connsiteX10" fmla="*/ 140056 w 608062"/>
              <a:gd name="connsiteY10" fmla="*/ 462561 h 608062"/>
              <a:gd name="connsiteX11" fmla="*/ 0 w 608062"/>
              <a:gd name="connsiteY11" fmla="*/ 462561 h 608062"/>
              <a:gd name="connsiteX12" fmla="*/ 0 w 608062"/>
              <a:gd name="connsiteY12" fmla="*/ 418669 h 608062"/>
              <a:gd name="connsiteX13" fmla="*/ 96891 w 608062"/>
              <a:gd name="connsiteY13" fmla="*/ 418669 h 608062"/>
              <a:gd name="connsiteX14" fmla="*/ 54729 w 608062"/>
              <a:gd name="connsiteY14" fmla="*/ 390726 h 608062"/>
              <a:gd name="connsiteX15" fmla="*/ 0 w 608062"/>
              <a:gd name="connsiteY15" fmla="*/ 390726 h 60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08062" h="608062">
                <a:moveTo>
                  <a:pt x="0" y="0"/>
                </a:moveTo>
                <a:lnTo>
                  <a:pt x="608062" y="0"/>
                </a:lnTo>
                <a:lnTo>
                  <a:pt x="608062" y="608062"/>
                </a:lnTo>
                <a:lnTo>
                  <a:pt x="0" y="608062"/>
                </a:lnTo>
                <a:lnTo>
                  <a:pt x="0" y="562341"/>
                </a:lnTo>
                <a:lnTo>
                  <a:pt x="267545" y="562341"/>
                </a:lnTo>
                <a:lnTo>
                  <a:pt x="225382" y="534397"/>
                </a:lnTo>
                <a:lnTo>
                  <a:pt x="0" y="534397"/>
                </a:lnTo>
                <a:lnTo>
                  <a:pt x="0" y="490505"/>
                </a:lnTo>
                <a:lnTo>
                  <a:pt x="182218" y="490505"/>
                </a:lnTo>
                <a:lnTo>
                  <a:pt x="140056" y="462561"/>
                </a:lnTo>
                <a:lnTo>
                  <a:pt x="0" y="462561"/>
                </a:lnTo>
                <a:lnTo>
                  <a:pt x="0" y="418669"/>
                </a:lnTo>
                <a:lnTo>
                  <a:pt x="96891" y="418669"/>
                </a:lnTo>
                <a:lnTo>
                  <a:pt x="54729" y="390726"/>
                </a:lnTo>
                <a:lnTo>
                  <a:pt x="0" y="3907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911011" y="206062"/>
            <a:ext cx="74927" cy="876679"/>
            <a:chOff x="11911011" y="206062"/>
            <a:chExt cx="74927" cy="876679"/>
          </a:xfrm>
        </p:grpSpPr>
        <p:sp>
          <p:nvSpPr>
            <p:cNvPr id="10" name="Rectangle 9"/>
            <p:cNvSpPr/>
            <p:nvPr/>
          </p:nvSpPr>
          <p:spPr>
            <a:xfrm rot="5400000">
              <a:off x="11597971" y="519103"/>
              <a:ext cx="701008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11925615" y="934583"/>
              <a:ext cx="45719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11925614" y="1022419"/>
              <a:ext cx="45719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Half Frame 12"/>
          <p:cNvSpPr/>
          <p:nvPr/>
        </p:nvSpPr>
        <p:spPr>
          <a:xfrm>
            <a:off x="231820" y="206062"/>
            <a:ext cx="2575775" cy="2794715"/>
          </a:xfrm>
          <a:prstGeom prst="halfFrame">
            <a:avLst>
              <a:gd name="adj1" fmla="val 2833"/>
              <a:gd name="adj2" fmla="val 283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/>
          <p:cNvSpPr/>
          <p:nvPr/>
        </p:nvSpPr>
        <p:spPr>
          <a:xfrm rot="10800000">
            <a:off x="9410163" y="3857221"/>
            <a:ext cx="2575775" cy="2794715"/>
          </a:xfrm>
          <a:prstGeom prst="halfFrame">
            <a:avLst>
              <a:gd name="adj1" fmla="val 2833"/>
              <a:gd name="adj2" fmla="val 283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18452" y="92196"/>
            <a:ext cx="2486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Interpolation</a:t>
            </a:r>
            <a:endParaRPr lang="en-US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8065301" y="200942"/>
            <a:ext cx="1325615" cy="82606"/>
            <a:chOff x="8065301" y="200942"/>
            <a:chExt cx="1325615" cy="82606"/>
          </a:xfrm>
        </p:grpSpPr>
        <p:sp>
          <p:nvSpPr>
            <p:cNvPr id="17" name="Rectangle 16"/>
            <p:cNvSpPr/>
            <p:nvPr/>
          </p:nvSpPr>
          <p:spPr>
            <a:xfrm>
              <a:off x="8422481" y="208622"/>
              <a:ext cx="968435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303421" y="206062"/>
              <a:ext cx="49270" cy="774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184361" y="203502"/>
              <a:ext cx="49270" cy="774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065301" y="200942"/>
              <a:ext cx="49269" cy="774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31820" y="6651937"/>
            <a:ext cx="489795" cy="499259"/>
            <a:chOff x="1774032" y="208622"/>
            <a:chExt cx="903170" cy="920621"/>
          </a:xfrm>
          <a:solidFill>
            <a:schemeClr val="bg2"/>
          </a:solidFill>
          <a:effectLst/>
        </p:grpSpPr>
        <p:sp>
          <p:nvSpPr>
            <p:cNvPr id="22" name="Rectangle 21"/>
            <p:cNvSpPr/>
            <p:nvPr/>
          </p:nvSpPr>
          <p:spPr>
            <a:xfrm>
              <a:off x="177403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9308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1213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31188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50240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6929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8834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0739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7403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9308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01213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31188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50240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36929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8834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0739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77403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89308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1213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31188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250240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36929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8834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60739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77403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9308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01213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131188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250240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36929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48834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0739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77403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89308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01213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131188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250240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36929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48834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60739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77403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9308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01213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131188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250240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36929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48834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60739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77403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89308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01213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131188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250240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36929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48834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60739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77403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89308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01213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131188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250240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36929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48834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60739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1985937" y="6651937"/>
            <a:ext cx="489795" cy="499259"/>
            <a:chOff x="1774032" y="208622"/>
            <a:chExt cx="903170" cy="920621"/>
          </a:xfrm>
          <a:solidFill>
            <a:schemeClr val="bg2"/>
          </a:solidFill>
          <a:effectLst/>
        </p:grpSpPr>
        <p:sp>
          <p:nvSpPr>
            <p:cNvPr id="87" name="Rectangle 86"/>
            <p:cNvSpPr/>
            <p:nvPr/>
          </p:nvSpPr>
          <p:spPr>
            <a:xfrm>
              <a:off x="177403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89308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01213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131188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250240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36929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48834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60739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77403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89308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01213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131188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250240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36929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48834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60739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77403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89308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01213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131188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250240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36929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48834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60739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77403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89308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01213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131188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250240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36929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48834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60739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77403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89308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01213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131188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250240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36929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48834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60739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77403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89308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01213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131188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250240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36929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48834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60739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77403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89308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01213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2131188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250240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36929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48834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60739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77403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89308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01213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131188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250240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36929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48834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60739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575358" y="390691"/>
            <a:ext cx="6092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pperplate Gothic Bold" panose="020E0705020206020404" pitchFamily="34" charset="0"/>
              </a:rPr>
              <a:t>Interpolation  </a:t>
            </a:r>
            <a:endParaRPr lang="en-US" sz="3600" dirty="0">
              <a:latin typeface="Copperplate Gothic Bold" panose="020E0705020206020404" pitchFamily="34" charset="0"/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837123" y="3000777"/>
            <a:ext cx="246023" cy="24602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3" name="TextBox 152"/>
          <p:cNvSpPr txBox="1"/>
          <p:nvPr/>
        </p:nvSpPr>
        <p:spPr>
          <a:xfrm>
            <a:off x="1251409" y="2934102"/>
            <a:ext cx="3627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Mathematical</a:t>
            </a:r>
            <a:endParaRPr 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837123" y="3459010"/>
            <a:ext cx="246023" cy="24602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5" name="TextBox 154"/>
          <p:cNvSpPr txBox="1"/>
          <p:nvPr/>
        </p:nvSpPr>
        <p:spPr>
          <a:xfrm>
            <a:off x="1251409" y="3392335"/>
            <a:ext cx="3795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Science</a:t>
            </a:r>
            <a:endParaRPr 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56" name="Picture 2" descr="MATLAB (@MATLAB) /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908" y="690876"/>
            <a:ext cx="4778290" cy="477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TextBox 156"/>
          <p:cNvSpPr txBox="1"/>
          <p:nvPr/>
        </p:nvSpPr>
        <p:spPr>
          <a:xfrm>
            <a:off x="1270333" y="3885899"/>
            <a:ext cx="3795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Engineering</a:t>
            </a:r>
            <a:endParaRPr 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824509" y="3917243"/>
            <a:ext cx="246023" cy="24602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3480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  <p:bldP spid="155" grpId="0"/>
      <p:bldP spid="1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reeform 157"/>
          <p:cNvSpPr/>
          <p:nvPr/>
        </p:nvSpPr>
        <p:spPr>
          <a:xfrm>
            <a:off x="425480" y="386845"/>
            <a:ext cx="608062" cy="608062"/>
          </a:xfrm>
          <a:custGeom>
            <a:avLst/>
            <a:gdLst>
              <a:gd name="connsiteX0" fmla="*/ 0 w 608062"/>
              <a:gd name="connsiteY0" fmla="*/ 0 h 608062"/>
              <a:gd name="connsiteX1" fmla="*/ 608062 w 608062"/>
              <a:gd name="connsiteY1" fmla="*/ 0 h 608062"/>
              <a:gd name="connsiteX2" fmla="*/ 608062 w 608062"/>
              <a:gd name="connsiteY2" fmla="*/ 608062 h 608062"/>
              <a:gd name="connsiteX3" fmla="*/ 0 w 608062"/>
              <a:gd name="connsiteY3" fmla="*/ 608062 h 608062"/>
              <a:gd name="connsiteX4" fmla="*/ 0 w 608062"/>
              <a:gd name="connsiteY4" fmla="*/ 562341 h 608062"/>
              <a:gd name="connsiteX5" fmla="*/ 267545 w 608062"/>
              <a:gd name="connsiteY5" fmla="*/ 562341 h 608062"/>
              <a:gd name="connsiteX6" fmla="*/ 225382 w 608062"/>
              <a:gd name="connsiteY6" fmla="*/ 534397 h 608062"/>
              <a:gd name="connsiteX7" fmla="*/ 0 w 608062"/>
              <a:gd name="connsiteY7" fmla="*/ 534397 h 608062"/>
              <a:gd name="connsiteX8" fmla="*/ 0 w 608062"/>
              <a:gd name="connsiteY8" fmla="*/ 490505 h 608062"/>
              <a:gd name="connsiteX9" fmla="*/ 182218 w 608062"/>
              <a:gd name="connsiteY9" fmla="*/ 490505 h 608062"/>
              <a:gd name="connsiteX10" fmla="*/ 140056 w 608062"/>
              <a:gd name="connsiteY10" fmla="*/ 462561 h 608062"/>
              <a:gd name="connsiteX11" fmla="*/ 0 w 608062"/>
              <a:gd name="connsiteY11" fmla="*/ 462561 h 608062"/>
              <a:gd name="connsiteX12" fmla="*/ 0 w 608062"/>
              <a:gd name="connsiteY12" fmla="*/ 418669 h 608062"/>
              <a:gd name="connsiteX13" fmla="*/ 96891 w 608062"/>
              <a:gd name="connsiteY13" fmla="*/ 418669 h 608062"/>
              <a:gd name="connsiteX14" fmla="*/ 54729 w 608062"/>
              <a:gd name="connsiteY14" fmla="*/ 390726 h 608062"/>
              <a:gd name="connsiteX15" fmla="*/ 0 w 608062"/>
              <a:gd name="connsiteY15" fmla="*/ 390726 h 60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08062" h="608062">
                <a:moveTo>
                  <a:pt x="0" y="0"/>
                </a:moveTo>
                <a:lnTo>
                  <a:pt x="608062" y="0"/>
                </a:lnTo>
                <a:lnTo>
                  <a:pt x="608062" y="608062"/>
                </a:lnTo>
                <a:lnTo>
                  <a:pt x="0" y="608062"/>
                </a:lnTo>
                <a:lnTo>
                  <a:pt x="0" y="562341"/>
                </a:lnTo>
                <a:lnTo>
                  <a:pt x="267545" y="562341"/>
                </a:lnTo>
                <a:lnTo>
                  <a:pt x="225382" y="534397"/>
                </a:lnTo>
                <a:lnTo>
                  <a:pt x="0" y="534397"/>
                </a:lnTo>
                <a:lnTo>
                  <a:pt x="0" y="490505"/>
                </a:lnTo>
                <a:lnTo>
                  <a:pt x="182218" y="490505"/>
                </a:lnTo>
                <a:lnTo>
                  <a:pt x="140056" y="462561"/>
                </a:lnTo>
                <a:lnTo>
                  <a:pt x="0" y="462561"/>
                </a:lnTo>
                <a:lnTo>
                  <a:pt x="0" y="418669"/>
                </a:lnTo>
                <a:lnTo>
                  <a:pt x="96891" y="418669"/>
                </a:lnTo>
                <a:lnTo>
                  <a:pt x="54729" y="390726"/>
                </a:lnTo>
                <a:lnTo>
                  <a:pt x="0" y="3907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911011" y="206062"/>
            <a:ext cx="74927" cy="876679"/>
            <a:chOff x="11911011" y="206062"/>
            <a:chExt cx="74927" cy="876679"/>
          </a:xfrm>
        </p:grpSpPr>
        <p:sp>
          <p:nvSpPr>
            <p:cNvPr id="8" name="Rectangle 7"/>
            <p:cNvSpPr/>
            <p:nvPr/>
          </p:nvSpPr>
          <p:spPr>
            <a:xfrm rot="5400000">
              <a:off x="11597971" y="519103"/>
              <a:ext cx="701008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11925615" y="934583"/>
              <a:ext cx="45719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11925614" y="1022419"/>
              <a:ext cx="45719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Half Frame 3"/>
          <p:cNvSpPr/>
          <p:nvPr/>
        </p:nvSpPr>
        <p:spPr>
          <a:xfrm>
            <a:off x="231820" y="206062"/>
            <a:ext cx="2575775" cy="2794715"/>
          </a:xfrm>
          <a:prstGeom prst="halfFrame">
            <a:avLst>
              <a:gd name="adj1" fmla="val 2833"/>
              <a:gd name="adj2" fmla="val 283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rot="10800000">
            <a:off x="9410163" y="3857221"/>
            <a:ext cx="2575775" cy="2794715"/>
          </a:xfrm>
          <a:prstGeom prst="halfFrame">
            <a:avLst>
              <a:gd name="adj1" fmla="val 2833"/>
              <a:gd name="adj2" fmla="val 283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18452" y="92196"/>
            <a:ext cx="2486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Interpolation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8065301" y="200942"/>
            <a:ext cx="1325615" cy="82606"/>
            <a:chOff x="8065301" y="200942"/>
            <a:chExt cx="1325615" cy="82606"/>
          </a:xfrm>
        </p:grpSpPr>
        <p:sp>
          <p:nvSpPr>
            <p:cNvPr id="2" name="Rectangle 1"/>
            <p:cNvSpPr/>
            <p:nvPr/>
          </p:nvSpPr>
          <p:spPr>
            <a:xfrm>
              <a:off x="8422481" y="208622"/>
              <a:ext cx="968435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303421" y="206062"/>
              <a:ext cx="49270" cy="774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84361" y="203502"/>
              <a:ext cx="49270" cy="774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065301" y="200942"/>
              <a:ext cx="49269" cy="774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31820" y="6651937"/>
            <a:ext cx="489795" cy="499259"/>
            <a:chOff x="1774032" y="208622"/>
            <a:chExt cx="903170" cy="920621"/>
          </a:xfrm>
          <a:solidFill>
            <a:schemeClr val="bg2"/>
          </a:solidFill>
          <a:effectLst/>
        </p:grpSpPr>
        <p:sp>
          <p:nvSpPr>
            <p:cNvPr id="16" name="Rectangle 15"/>
            <p:cNvSpPr/>
            <p:nvPr/>
          </p:nvSpPr>
          <p:spPr>
            <a:xfrm>
              <a:off x="177403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9308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1213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131188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50240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6929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8834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0739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7403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9308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1213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31188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50240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6929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8834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0739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77403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9308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01213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31188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50240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36929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48834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0739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77403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9308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01213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31188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50240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36929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48834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0739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77403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9308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1213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131188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250240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36929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48834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0739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77403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89308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01213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131188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250240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6929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48834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60739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77403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9308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01213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131188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250240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36929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48834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60739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7403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89308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01213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131188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250240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36929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48834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60739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1985937" y="6651937"/>
            <a:ext cx="489795" cy="499259"/>
            <a:chOff x="1774032" y="208622"/>
            <a:chExt cx="903170" cy="920621"/>
          </a:xfrm>
          <a:solidFill>
            <a:schemeClr val="bg2"/>
          </a:solidFill>
          <a:effectLst/>
        </p:grpSpPr>
        <p:sp>
          <p:nvSpPr>
            <p:cNvPr id="82" name="Rectangle 81"/>
            <p:cNvSpPr/>
            <p:nvPr/>
          </p:nvSpPr>
          <p:spPr>
            <a:xfrm>
              <a:off x="177403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89308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01213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131188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250240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6929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48834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60739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77403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89308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01213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131188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250240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36929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48834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60739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77403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89308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01213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131188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250240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36929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48834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60739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77403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89308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01213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131188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250240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36929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48834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60739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77403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89308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01213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131188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250240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36929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48834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0739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77403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89308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01213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131188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250240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36929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48834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60739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77403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89308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01213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131188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250240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36929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48834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60739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77403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89308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01213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131188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250240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36929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48834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60739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75358" y="390691"/>
            <a:ext cx="6092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pperplate Gothic Bold" panose="020E0705020206020404" pitchFamily="34" charset="0"/>
              </a:rPr>
              <a:t>Interpolation  types</a:t>
            </a:r>
            <a:endParaRPr lang="en-US" sz="3600" dirty="0">
              <a:latin typeface="Copperplate Gothic Bold" panose="020E0705020206020404" pitchFamily="34" charset="0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837123" y="3000777"/>
            <a:ext cx="246023" cy="24602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0" name="TextBox 169"/>
          <p:cNvSpPr txBox="1"/>
          <p:nvPr/>
        </p:nvSpPr>
        <p:spPr>
          <a:xfrm>
            <a:off x="1251409" y="2934102"/>
            <a:ext cx="3627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Linear interpolation</a:t>
            </a:r>
            <a:endParaRPr 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1" name="Oval 170"/>
          <p:cNvSpPr/>
          <p:nvPr/>
        </p:nvSpPr>
        <p:spPr>
          <a:xfrm>
            <a:off x="837123" y="3459010"/>
            <a:ext cx="246023" cy="24602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2" name="TextBox 171"/>
          <p:cNvSpPr txBox="1"/>
          <p:nvPr/>
        </p:nvSpPr>
        <p:spPr>
          <a:xfrm>
            <a:off x="1251409" y="3392335"/>
            <a:ext cx="3795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Polynomial Interpolation</a:t>
            </a:r>
            <a:endParaRPr 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76" name="Picture 2" descr="MATLAB (@MATLAB) /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807" y="556566"/>
            <a:ext cx="316230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75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reeform 157"/>
          <p:cNvSpPr/>
          <p:nvPr/>
        </p:nvSpPr>
        <p:spPr>
          <a:xfrm>
            <a:off x="425480" y="386845"/>
            <a:ext cx="608062" cy="608062"/>
          </a:xfrm>
          <a:custGeom>
            <a:avLst/>
            <a:gdLst>
              <a:gd name="connsiteX0" fmla="*/ 0 w 608062"/>
              <a:gd name="connsiteY0" fmla="*/ 0 h 608062"/>
              <a:gd name="connsiteX1" fmla="*/ 608062 w 608062"/>
              <a:gd name="connsiteY1" fmla="*/ 0 h 608062"/>
              <a:gd name="connsiteX2" fmla="*/ 608062 w 608062"/>
              <a:gd name="connsiteY2" fmla="*/ 608062 h 608062"/>
              <a:gd name="connsiteX3" fmla="*/ 0 w 608062"/>
              <a:gd name="connsiteY3" fmla="*/ 608062 h 608062"/>
              <a:gd name="connsiteX4" fmla="*/ 0 w 608062"/>
              <a:gd name="connsiteY4" fmla="*/ 562341 h 608062"/>
              <a:gd name="connsiteX5" fmla="*/ 267545 w 608062"/>
              <a:gd name="connsiteY5" fmla="*/ 562341 h 608062"/>
              <a:gd name="connsiteX6" fmla="*/ 225382 w 608062"/>
              <a:gd name="connsiteY6" fmla="*/ 534397 h 608062"/>
              <a:gd name="connsiteX7" fmla="*/ 0 w 608062"/>
              <a:gd name="connsiteY7" fmla="*/ 534397 h 608062"/>
              <a:gd name="connsiteX8" fmla="*/ 0 w 608062"/>
              <a:gd name="connsiteY8" fmla="*/ 490505 h 608062"/>
              <a:gd name="connsiteX9" fmla="*/ 182218 w 608062"/>
              <a:gd name="connsiteY9" fmla="*/ 490505 h 608062"/>
              <a:gd name="connsiteX10" fmla="*/ 140056 w 608062"/>
              <a:gd name="connsiteY10" fmla="*/ 462561 h 608062"/>
              <a:gd name="connsiteX11" fmla="*/ 0 w 608062"/>
              <a:gd name="connsiteY11" fmla="*/ 462561 h 608062"/>
              <a:gd name="connsiteX12" fmla="*/ 0 w 608062"/>
              <a:gd name="connsiteY12" fmla="*/ 418669 h 608062"/>
              <a:gd name="connsiteX13" fmla="*/ 96891 w 608062"/>
              <a:gd name="connsiteY13" fmla="*/ 418669 h 608062"/>
              <a:gd name="connsiteX14" fmla="*/ 54729 w 608062"/>
              <a:gd name="connsiteY14" fmla="*/ 390726 h 608062"/>
              <a:gd name="connsiteX15" fmla="*/ 0 w 608062"/>
              <a:gd name="connsiteY15" fmla="*/ 390726 h 60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08062" h="608062">
                <a:moveTo>
                  <a:pt x="0" y="0"/>
                </a:moveTo>
                <a:lnTo>
                  <a:pt x="608062" y="0"/>
                </a:lnTo>
                <a:lnTo>
                  <a:pt x="608062" y="608062"/>
                </a:lnTo>
                <a:lnTo>
                  <a:pt x="0" y="608062"/>
                </a:lnTo>
                <a:lnTo>
                  <a:pt x="0" y="562341"/>
                </a:lnTo>
                <a:lnTo>
                  <a:pt x="267545" y="562341"/>
                </a:lnTo>
                <a:lnTo>
                  <a:pt x="225382" y="534397"/>
                </a:lnTo>
                <a:lnTo>
                  <a:pt x="0" y="534397"/>
                </a:lnTo>
                <a:lnTo>
                  <a:pt x="0" y="490505"/>
                </a:lnTo>
                <a:lnTo>
                  <a:pt x="182218" y="490505"/>
                </a:lnTo>
                <a:lnTo>
                  <a:pt x="140056" y="462561"/>
                </a:lnTo>
                <a:lnTo>
                  <a:pt x="0" y="462561"/>
                </a:lnTo>
                <a:lnTo>
                  <a:pt x="0" y="418669"/>
                </a:lnTo>
                <a:lnTo>
                  <a:pt x="96891" y="418669"/>
                </a:lnTo>
                <a:lnTo>
                  <a:pt x="54729" y="390726"/>
                </a:lnTo>
                <a:lnTo>
                  <a:pt x="0" y="3907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911011" y="206062"/>
            <a:ext cx="74927" cy="876679"/>
            <a:chOff x="11911011" y="206062"/>
            <a:chExt cx="74927" cy="876679"/>
          </a:xfrm>
        </p:grpSpPr>
        <p:sp>
          <p:nvSpPr>
            <p:cNvPr id="8" name="Rectangle 7"/>
            <p:cNvSpPr/>
            <p:nvPr/>
          </p:nvSpPr>
          <p:spPr>
            <a:xfrm rot="5400000">
              <a:off x="11597971" y="519103"/>
              <a:ext cx="701008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11925615" y="934583"/>
              <a:ext cx="45719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11925614" y="1022419"/>
              <a:ext cx="45719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Half Frame 3"/>
          <p:cNvSpPr/>
          <p:nvPr/>
        </p:nvSpPr>
        <p:spPr>
          <a:xfrm>
            <a:off x="231820" y="206062"/>
            <a:ext cx="2575775" cy="2794715"/>
          </a:xfrm>
          <a:prstGeom prst="halfFrame">
            <a:avLst>
              <a:gd name="adj1" fmla="val 2833"/>
              <a:gd name="adj2" fmla="val 283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rot="10800000">
            <a:off x="9410163" y="3857221"/>
            <a:ext cx="2575775" cy="2794715"/>
          </a:xfrm>
          <a:prstGeom prst="halfFrame">
            <a:avLst>
              <a:gd name="adj1" fmla="val 2833"/>
              <a:gd name="adj2" fmla="val 283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90916" y="92196"/>
            <a:ext cx="2714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Interpolation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8065301" y="200942"/>
            <a:ext cx="1325615" cy="82606"/>
            <a:chOff x="8065301" y="200942"/>
            <a:chExt cx="1325615" cy="82606"/>
          </a:xfrm>
        </p:grpSpPr>
        <p:sp>
          <p:nvSpPr>
            <p:cNvPr id="2" name="Rectangle 1"/>
            <p:cNvSpPr/>
            <p:nvPr/>
          </p:nvSpPr>
          <p:spPr>
            <a:xfrm>
              <a:off x="8422481" y="208622"/>
              <a:ext cx="968435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303421" y="206062"/>
              <a:ext cx="49270" cy="774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84361" y="203502"/>
              <a:ext cx="49270" cy="774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065301" y="200942"/>
              <a:ext cx="49269" cy="774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31820" y="6651937"/>
            <a:ext cx="489795" cy="499259"/>
            <a:chOff x="1774032" y="208622"/>
            <a:chExt cx="903170" cy="920621"/>
          </a:xfrm>
          <a:solidFill>
            <a:schemeClr val="bg2"/>
          </a:solidFill>
          <a:effectLst/>
        </p:grpSpPr>
        <p:sp>
          <p:nvSpPr>
            <p:cNvPr id="16" name="Rectangle 15"/>
            <p:cNvSpPr/>
            <p:nvPr/>
          </p:nvSpPr>
          <p:spPr>
            <a:xfrm>
              <a:off x="177403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9308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1213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131188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50240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6929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8834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0739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7403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9308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1213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31188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50240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6929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8834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0739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77403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9308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01213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31188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50240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36929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48834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0739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77403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9308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01213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31188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50240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36929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48834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0739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77403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9308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1213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131188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250240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36929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48834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0739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77403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89308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01213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131188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250240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6929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48834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60739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77403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9308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01213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131188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250240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36929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48834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60739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7403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89308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01213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131188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250240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36929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48834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60739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1985937" y="6651937"/>
            <a:ext cx="489795" cy="499259"/>
            <a:chOff x="1774032" y="208622"/>
            <a:chExt cx="903170" cy="920621"/>
          </a:xfrm>
          <a:solidFill>
            <a:schemeClr val="bg2"/>
          </a:solidFill>
          <a:effectLst/>
        </p:grpSpPr>
        <p:sp>
          <p:nvSpPr>
            <p:cNvPr id="82" name="Rectangle 81"/>
            <p:cNvSpPr/>
            <p:nvPr/>
          </p:nvSpPr>
          <p:spPr>
            <a:xfrm>
              <a:off x="177403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89308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01213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131188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250240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6929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48834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60739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77403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89308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01213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131188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250240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36929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48834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60739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77403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89308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01213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131188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250240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36929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48834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60739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77403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89308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01213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131188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250240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36929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48834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60739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77403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89308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01213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131188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250240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36929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48834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0739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77403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89308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01213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131188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250240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36929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48834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60739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77403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89308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01213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131188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250240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36929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48834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60739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77403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89308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01213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131188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250240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36929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48834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60739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18899" y="390691"/>
            <a:ext cx="9049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pperplate Gothic Bold" panose="020E0705020206020404" pitchFamily="34" charset="0"/>
              </a:rPr>
              <a:t>Linear Interpolation </a:t>
            </a:r>
            <a:endParaRPr lang="en-US" sz="3600" dirty="0">
              <a:latin typeface="Copperplate Gothic Bold" panose="020E0705020206020404" pitchFamily="34" charset="0"/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837123" y="3000777"/>
            <a:ext cx="246023" cy="24602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3" name="TextBox 162"/>
          <p:cNvSpPr txBox="1"/>
          <p:nvPr/>
        </p:nvSpPr>
        <p:spPr>
          <a:xfrm>
            <a:off x="1251409" y="2934102"/>
            <a:ext cx="362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 smtClean="0"/>
              <a:t>) =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          </a:t>
            </a:r>
            <a:r>
              <a:rPr lang="en-US" dirty="0" smtClean="0"/>
              <a:t>;            k=1,2,3,4…n</a:t>
            </a:r>
            <a:endParaRPr lang="en-US" dirty="0"/>
          </a:p>
        </p:txBody>
      </p:sp>
      <p:sp>
        <p:nvSpPr>
          <p:cNvPr id="164" name="Oval 163"/>
          <p:cNvSpPr/>
          <p:nvPr/>
        </p:nvSpPr>
        <p:spPr>
          <a:xfrm>
            <a:off x="837123" y="3459010"/>
            <a:ext cx="246023" cy="24602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5" name="TextBox 164"/>
          <p:cNvSpPr txBox="1"/>
          <p:nvPr/>
        </p:nvSpPr>
        <p:spPr>
          <a:xfrm>
            <a:off x="1251409" y="3392335"/>
            <a:ext cx="253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a</a:t>
            </a:r>
            <a:r>
              <a:rPr lang="en-US" baseline="-25000" dirty="0" smtClean="0"/>
              <a:t>  </a:t>
            </a:r>
            <a:r>
              <a:rPr lang="en-US" dirty="0" smtClean="0"/>
              <a:t>,</a:t>
            </a:r>
            <a:r>
              <a:rPr lang="en-US" dirty="0" err="1"/>
              <a:t>Y</a:t>
            </a:r>
            <a:r>
              <a:rPr lang="en-US" baseline="-25000" dirty="0" err="1"/>
              <a:t>a</a:t>
            </a:r>
            <a:r>
              <a:rPr lang="en-US" dirty="0"/>
              <a:t>) and 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b</a:t>
            </a:r>
            <a:r>
              <a:rPr lang="en-US" baseline="-25000" dirty="0" smtClean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b</a:t>
            </a:r>
            <a:r>
              <a:rPr lang="en-US" dirty="0"/>
              <a:t>)</a:t>
            </a:r>
            <a:endParaRPr 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837123" y="3917243"/>
            <a:ext cx="246023" cy="24602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/>
              <p:cNvSpPr txBox="1"/>
              <p:nvPr/>
            </p:nvSpPr>
            <p:spPr>
              <a:xfrm>
                <a:off x="1212624" y="3761667"/>
                <a:ext cx="3627295" cy="49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dirty="0" smtClean="0"/>
                  <a:t>(x</a:t>
                </a:r>
                <a:r>
                  <a:rPr lang="en-US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𝑥𝑏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𝑦𝑎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𝑥𝑎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𝑥𝑏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𝑦𝑏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624" y="3761667"/>
                <a:ext cx="3627295" cy="496483"/>
              </a:xfrm>
              <a:prstGeom prst="rect">
                <a:avLst/>
              </a:prstGeom>
              <a:blipFill>
                <a:blip r:embed="rId2"/>
                <a:stretch>
                  <a:fillRect l="-1513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Box 151"/>
          <p:cNvSpPr txBox="1"/>
          <p:nvPr/>
        </p:nvSpPr>
        <p:spPr>
          <a:xfrm>
            <a:off x="657052" y="973950"/>
            <a:ext cx="9049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pperplate Gothic Bold" panose="020E0705020206020404" pitchFamily="34" charset="0"/>
              </a:rPr>
              <a:t>Theory</a:t>
            </a:r>
            <a:endParaRPr lang="en-US" sz="3600" dirty="0"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8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165" grpId="0"/>
      <p:bldP spid="1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reeform 157"/>
          <p:cNvSpPr/>
          <p:nvPr/>
        </p:nvSpPr>
        <p:spPr>
          <a:xfrm>
            <a:off x="425480" y="386845"/>
            <a:ext cx="608062" cy="608062"/>
          </a:xfrm>
          <a:custGeom>
            <a:avLst/>
            <a:gdLst>
              <a:gd name="connsiteX0" fmla="*/ 0 w 608062"/>
              <a:gd name="connsiteY0" fmla="*/ 0 h 608062"/>
              <a:gd name="connsiteX1" fmla="*/ 608062 w 608062"/>
              <a:gd name="connsiteY1" fmla="*/ 0 h 608062"/>
              <a:gd name="connsiteX2" fmla="*/ 608062 w 608062"/>
              <a:gd name="connsiteY2" fmla="*/ 608062 h 608062"/>
              <a:gd name="connsiteX3" fmla="*/ 0 w 608062"/>
              <a:gd name="connsiteY3" fmla="*/ 608062 h 608062"/>
              <a:gd name="connsiteX4" fmla="*/ 0 w 608062"/>
              <a:gd name="connsiteY4" fmla="*/ 562341 h 608062"/>
              <a:gd name="connsiteX5" fmla="*/ 267545 w 608062"/>
              <a:gd name="connsiteY5" fmla="*/ 562341 h 608062"/>
              <a:gd name="connsiteX6" fmla="*/ 225382 w 608062"/>
              <a:gd name="connsiteY6" fmla="*/ 534397 h 608062"/>
              <a:gd name="connsiteX7" fmla="*/ 0 w 608062"/>
              <a:gd name="connsiteY7" fmla="*/ 534397 h 608062"/>
              <a:gd name="connsiteX8" fmla="*/ 0 w 608062"/>
              <a:gd name="connsiteY8" fmla="*/ 490505 h 608062"/>
              <a:gd name="connsiteX9" fmla="*/ 182218 w 608062"/>
              <a:gd name="connsiteY9" fmla="*/ 490505 h 608062"/>
              <a:gd name="connsiteX10" fmla="*/ 140056 w 608062"/>
              <a:gd name="connsiteY10" fmla="*/ 462561 h 608062"/>
              <a:gd name="connsiteX11" fmla="*/ 0 w 608062"/>
              <a:gd name="connsiteY11" fmla="*/ 462561 h 608062"/>
              <a:gd name="connsiteX12" fmla="*/ 0 w 608062"/>
              <a:gd name="connsiteY12" fmla="*/ 418669 h 608062"/>
              <a:gd name="connsiteX13" fmla="*/ 96891 w 608062"/>
              <a:gd name="connsiteY13" fmla="*/ 418669 h 608062"/>
              <a:gd name="connsiteX14" fmla="*/ 54729 w 608062"/>
              <a:gd name="connsiteY14" fmla="*/ 390726 h 608062"/>
              <a:gd name="connsiteX15" fmla="*/ 0 w 608062"/>
              <a:gd name="connsiteY15" fmla="*/ 390726 h 60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08062" h="608062">
                <a:moveTo>
                  <a:pt x="0" y="0"/>
                </a:moveTo>
                <a:lnTo>
                  <a:pt x="608062" y="0"/>
                </a:lnTo>
                <a:lnTo>
                  <a:pt x="608062" y="608062"/>
                </a:lnTo>
                <a:lnTo>
                  <a:pt x="0" y="608062"/>
                </a:lnTo>
                <a:lnTo>
                  <a:pt x="0" y="562341"/>
                </a:lnTo>
                <a:lnTo>
                  <a:pt x="267545" y="562341"/>
                </a:lnTo>
                <a:lnTo>
                  <a:pt x="225382" y="534397"/>
                </a:lnTo>
                <a:lnTo>
                  <a:pt x="0" y="534397"/>
                </a:lnTo>
                <a:lnTo>
                  <a:pt x="0" y="490505"/>
                </a:lnTo>
                <a:lnTo>
                  <a:pt x="182218" y="490505"/>
                </a:lnTo>
                <a:lnTo>
                  <a:pt x="140056" y="462561"/>
                </a:lnTo>
                <a:lnTo>
                  <a:pt x="0" y="462561"/>
                </a:lnTo>
                <a:lnTo>
                  <a:pt x="0" y="418669"/>
                </a:lnTo>
                <a:lnTo>
                  <a:pt x="96891" y="418669"/>
                </a:lnTo>
                <a:lnTo>
                  <a:pt x="54729" y="390726"/>
                </a:lnTo>
                <a:lnTo>
                  <a:pt x="0" y="3907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911011" y="206062"/>
            <a:ext cx="74927" cy="876679"/>
            <a:chOff x="11911011" y="206062"/>
            <a:chExt cx="74927" cy="876679"/>
          </a:xfrm>
        </p:grpSpPr>
        <p:sp>
          <p:nvSpPr>
            <p:cNvPr id="8" name="Rectangle 7"/>
            <p:cNvSpPr/>
            <p:nvPr/>
          </p:nvSpPr>
          <p:spPr>
            <a:xfrm rot="5400000">
              <a:off x="11597971" y="519103"/>
              <a:ext cx="701008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11925615" y="934583"/>
              <a:ext cx="45719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11925614" y="1022419"/>
              <a:ext cx="45719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Half Frame 3"/>
          <p:cNvSpPr/>
          <p:nvPr/>
        </p:nvSpPr>
        <p:spPr>
          <a:xfrm>
            <a:off x="231820" y="206062"/>
            <a:ext cx="2575775" cy="2794715"/>
          </a:xfrm>
          <a:prstGeom prst="halfFrame">
            <a:avLst>
              <a:gd name="adj1" fmla="val 2833"/>
              <a:gd name="adj2" fmla="val 283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rot="10800000">
            <a:off x="9410163" y="3857221"/>
            <a:ext cx="2575775" cy="2794715"/>
          </a:xfrm>
          <a:prstGeom prst="halfFrame">
            <a:avLst>
              <a:gd name="adj1" fmla="val 2833"/>
              <a:gd name="adj2" fmla="val 283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90916" y="92196"/>
            <a:ext cx="2714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Interpolation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8065301" y="200942"/>
            <a:ext cx="1325615" cy="82606"/>
            <a:chOff x="8065301" y="200942"/>
            <a:chExt cx="1325615" cy="82606"/>
          </a:xfrm>
        </p:grpSpPr>
        <p:sp>
          <p:nvSpPr>
            <p:cNvPr id="2" name="Rectangle 1"/>
            <p:cNvSpPr/>
            <p:nvPr/>
          </p:nvSpPr>
          <p:spPr>
            <a:xfrm>
              <a:off x="8422481" y="208622"/>
              <a:ext cx="968435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303421" y="206062"/>
              <a:ext cx="49270" cy="774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84361" y="203502"/>
              <a:ext cx="49270" cy="774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065301" y="200942"/>
              <a:ext cx="49269" cy="774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31820" y="6651937"/>
            <a:ext cx="489795" cy="499259"/>
            <a:chOff x="1774032" y="208622"/>
            <a:chExt cx="903170" cy="920621"/>
          </a:xfrm>
          <a:solidFill>
            <a:schemeClr val="bg2"/>
          </a:solidFill>
          <a:effectLst/>
        </p:grpSpPr>
        <p:sp>
          <p:nvSpPr>
            <p:cNvPr id="16" name="Rectangle 15"/>
            <p:cNvSpPr/>
            <p:nvPr/>
          </p:nvSpPr>
          <p:spPr>
            <a:xfrm>
              <a:off x="177403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9308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1213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131188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50240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6929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8834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0739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7403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9308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1213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31188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50240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6929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8834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0739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77403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9308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01213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31188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50240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36929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48834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0739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77403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9308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01213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31188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50240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36929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48834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0739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77403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9308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1213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131188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250240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36929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48834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0739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77403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89308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01213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131188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250240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6929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48834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60739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77403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9308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01213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131188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250240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36929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48834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60739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7403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89308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01213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131188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250240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36929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48834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60739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1985937" y="6651937"/>
            <a:ext cx="489795" cy="499259"/>
            <a:chOff x="1774032" y="208622"/>
            <a:chExt cx="903170" cy="920621"/>
          </a:xfrm>
          <a:solidFill>
            <a:schemeClr val="bg2"/>
          </a:solidFill>
          <a:effectLst/>
        </p:grpSpPr>
        <p:sp>
          <p:nvSpPr>
            <p:cNvPr id="82" name="Rectangle 81"/>
            <p:cNvSpPr/>
            <p:nvPr/>
          </p:nvSpPr>
          <p:spPr>
            <a:xfrm>
              <a:off x="177403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89308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01213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131188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250240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6929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48834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60739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77403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89308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01213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131188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250240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36929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48834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60739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77403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89308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01213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131188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250240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36929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48834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60739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77403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89308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01213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131188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250240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36929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48834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60739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77403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89308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01213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131188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250240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36929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48834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0739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77403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89308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01213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131188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250240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36929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48834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60739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77403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89308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01213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131188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250240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36929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48834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60739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77403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89308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01213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131188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250240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36929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48834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60739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18899" y="390691"/>
            <a:ext cx="9049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pperplate Gothic Bold" panose="020E0705020206020404" pitchFamily="34" charset="0"/>
              </a:rPr>
              <a:t>Example</a:t>
            </a:r>
            <a:endParaRPr lang="en-US" sz="3600" dirty="0">
              <a:latin typeface="Copperplate Gothic Bold" panose="020E0705020206020404" pitchFamily="34" charset="0"/>
            </a:endParaRPr>
          </a:p>
        </p:txBody>
      </p:sp>
      <p:pic>
        <p:nvPicPr>
          <p:cNvPr id="146" name="Picture 1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136" y="1144165"/>
            <a:ext cx="25431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8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reeform 157"/>
          <p:cNvSpPr/>
          <p:nvPr/>
        </p:nvSpPr>
        <p:spPr>
          <a:xfrm>
            <a:off x="425480" y="386845"/>
            <a:ext cx="608062" cy="608062"/>
          </a:xfrm>
          <a:custGeom>
            <a:avLst/>
            <a:gdLst>
              <a:gd name="connsiteX0" fmla="*/ 0 w 608062"/>
              <a:gd name="connsiteY0" fmla="*/ 0 h 608062"/>
              <a:gd name="connsiteX1" fmla="*/ 608062 w 608062"/>
              <a:gd name="connsiteY1" fmla="*/ 0 h 608062"/>
              <a:gd name="connsiteX2" fmla="*/ 608062 w 608062"/>
              <a:gd name="connsiteY2" fmla="*/ 608062 h 608062"/>
              <a:gd name="connsiteX3" fmla="*/ 0 w 608062"/>
              <a:gd name="connsiteY3" fmla="*/ 608062 h 608062"/>
              <a:gd name="connsiteX4" fmla="*/ 0 w 608062"/>
              <a:gd name="connsiteY4" fmla="*/ 562341 h 608062"/>
              <a:gd name="connsiteX5" fmla="*/ 267545 w 608062"/>
              <a:gd name="connsiteY5" fmla="*/ 562341 h 608062"/>
              <a:gd name="connsiteX6" fmla="*/ 225382 w 608062"/>
              <a:gd name="connsiteY6" fmla="*/ 534397 h 608062"/>
              <a:gd name="connsiteX7" fmla="*/ 0 w 608062"/>
              <a:gd name="connsiteY7" fmla="*/ 534397 h 608062"/>
              <a:gd name="connsiteX8" fmla="*/ 0 w 608062"/>
              <a:gd name="connsiteY8" fmla="*/ 490505 h 608062"/>
              <a:gd name="connsiteX9" fmla="*/ 182218 w 608062"/>
              <a:gd name="connsiteY9" fmla="*/ 490505 h 608062"/>
              <a:gd name="connsiteX10" fmla="*/ 140056 w 608062"/>
              <a:gd name="connsiteY10" fmla="*/ 462561 h 608062"/>
              <a:gd name="connsiteX11" fmla="*/ 0 w 608062"/>
              <a:gd name="connsiteY11" fmla="*/ 462561 h 608062"/>
              <a:gd name="connsiteX12" fmla="*/ 0 w 608062"/>
              <a:gd name="connsiteY12" fmla="*/ 418669 h 608062"/>
              <a:gd name="connsiteX13" fmla="*/ 96891 w 608062"/>
              <a:gd name="connsiteY13" fmla="*/ 418669 h 608062"/>
              <a:gd name="connsiteX14" fmla="*/ 54729 w 608062"/>
              <a:gd name="connsiteY14" fmla="*/ 390726 h 608062"/>
              <a:gd name="connsiteX15" fmla="*/ 0 w 608062"/>
              <a:gd name="connsiteY15" fmla="*/ 390726 h 60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08062" h="608062">
                <a:moveTo>
                  <a:pt x="0" y="0"/>
                </a:moveTo>
                <a:lnTo>
                  <a:pt x="608062" y="0"/>
                </a:lnTo>
                <a:lnTo>
                  <a:pt x="608062" y="608062"/>
                </a:lnTo>
                <a:lnTo>
                  <a:pt x="0" y="608062"/>
                </a:lnTo>
                <a:lnTo>
                  <a:pt x="0" y="562341"/>
                </a:lnTo>
                <a:lnTo>
                  <a:pt x="267545" y="562341"/>
                </a:lnTo>
                <a:lnTo>
                  <a:pt x="225382" y="534397"/>
                </a:lnTo>
                <a:lnTo>
                  <a:pt x="0" y="534397"/>
                </a:lnTo>
                <a:lnTo>
                  <a:pt x="0" y="490505"/>
                </a:lnTo>
                <a:lnTo>
                  <a:pt x="182218" y="490505"/>
                </a:lnTo>
                <a:lnTo>
                  <a:pt x="140056" y="462561"/>
                </a:lnTo>
                <a:lnTo>
                  <a:pt x="0" y="462561"/>
                </a:lnTo>
                <a:lnTo>
                  <a:pt x="0" y="418669"/>
                </a:lnTo>
                <a:lnTo>
                  <a:pt x="96891" y="418669"/>
                </a:lnTo>
                <a:lnTo>
                  <a:pt x="54729" y="390726"/>
                </a:lnTo>
                <a:lnTo>
                  <a:pt x="0" y="3907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911011" y="206062"/>
            <a:ext cx="74927" cy="876679"/>
            <a:chOff x="11911011" y="206062"/>
            <a:chExt cx="74927" cy="876679"/>
          </a:xfrm>
        </p:grpSpPr>
        <p:sp>
          <p:nvSpPr>
            <p:cNvPr id="8" name="Rectangle 7"/>
            <p:cNvSpPr/>
            <p:nvPr/>
          </p:nvSpPr>
          <p:spPr>
            <a:xfrm rot="5400000">
              <a:off x="11597971" y="519103"/>
              <a:ext cx="701008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11925615" y="934583"/>
              <a:ext cx="45719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11925614" y="1022419"/>
              <a:ext cx="45719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Half Frame 3"/>
          <p:cNvSpPr/>
          <p:nvPr/>
        </p:nvSpPr>
        <p:spPr>
          <a:xfrm>
            <a:off x="231820" y="206062"/>
            <a:ext cx="2575775" cy="2794715"/>
          </a:xfrm>
          <a:prstGeom prst="halfFrame">
            <a:avLst>
              <a:gd name="adj1" fmla="val 2833"/>
              <a:gd name="adj2" fmla="val 283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rot="10800000">
            <a:off x="9410163" y="3857221"/>
            <a:ext cx="2575775" cy="2794715"/>
          </a:xfrm>
          <a:prstGeom prst="halfFrame">
            <a:avLst>
              <a:gd name="adj1" fmla="val 2833"/>
              <a:gd name="adj2" fmla="val 283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90916" y="92196"/>
            <a:ext cx="2714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Interpolation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8065301" y="200942"/>
            <a:ext cx="1325615" cy="82606"/>
            <a:chOff x="8065301" y="200942"/>
            <a:chExt cx="1325615" cy="82606"/>
          </a:xfrm>
        </p:grpSpPr>
        <p:sp>
          <p:nvSpPr>
            <p:cNvPr id="2" name="Rectangle 1"/>
            <p:cNvSpPr/>
            <p:nvPr/>
          </p:nvSpPr>
          <p:spPr>
            <a:xfrm>
              <a:off x="8422481" y="208622"/>
              <a:ext cx="968435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303421" y="206062"/>
              <a:ext cx="49270" cy="774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84361" y="203502"/>
              <a:ext cx="49270" cy="774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065301" y="200942"/>
              <a:ext cx="49269" cy="774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31820" y="6651937"/>
            <a:ext cx="489795" cy="499259"/>
            <a:chOff x="1774032" y="208622"/>
            <a:chExt cx="903170" cy="920621"/>
          </a:xfrm>
          <a:solidFill>
            <a:schemeClr val="bg2"/>
          </a:solidFill>
          <a:effectLst/>
        </p:grpSpPr>
        <p:sp>
          <p:nvSpPr>
            <p:cNvPr id="16" name="Rectangle 15"/>
            <p:cNvSpPr/>
            <p:nvPr/>
          </p:nvSpPr>
          <p:spPr>
            <a:xfrm>
              <a:off x="177403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9308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1213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131188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50240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6929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8834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0739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7403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9308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1213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31188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50240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6929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8834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0739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77403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9308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01213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31188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50240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36929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48834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0739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77403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9308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01213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31188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50240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36929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48834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0739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77403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9308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1213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131188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250240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36929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48834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0739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77403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89308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01213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131188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250240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6929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48834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60739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77403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9308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01213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131188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250240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36929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48834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60739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7403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89308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01213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131188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250240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36929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48834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60739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1985937" y="6651937"/>
            <a:ext cx="489795" cy="499259"/>
            <a:chOff x="1774032" y="208622"/>
            <a:chExt cx="903170" cy="920621"/>
          </a:xfrm>
          <a:solidFill>
            <a:schemeClr val="bg2"/>
          </a:solidFill>
          <a:effectLst/>
        </p:grpSpPr>
        <p:sp>
          <p:nvSpPr>
            <p:cNvPr id="82" name="Rectangle 81"/>
            <p:cNvSpPr/>
            <p:nvPr/>
          </p:nvSpPr>
          <p:spPr>
            <a:xfrm>
              <a:off x="177403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89308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01213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131188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250240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6929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48834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60739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77403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89308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01213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131188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250240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36929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48834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60739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77403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89308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01213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131188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250240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36929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48834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60739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77403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89308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01213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131188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250240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36929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48834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60739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77403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89308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01213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131188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250240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36929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48834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0739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77403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89308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01213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131188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250240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36929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48834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60739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77403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89308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01213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131188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250240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36929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48834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60739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77403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89308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01213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131188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250240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36929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48834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60739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18899" y="390691"/>
            <a:ext cx="9049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pperplate Gothic Bold" panose="020E0705020206020404" pitchFamily="34" charset="0"/>
              </a:rPr>
              <a:t>Algorithm</a:t>
            </a:r>
            <a:endParaRPr lang="en-US" sz="3600" dirty="0">
              <a:latin typeface="Copperplate Gothic Bold" panose="020E07050202060204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b="4346"/>
          <a:stretch/>
        </p:blipFill>
        <p:spPr>
          <a:xfrm>
            <a:off x="785555" y="1219122"/>
            <a:ext cx="9539906" cy="565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4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reeform 157"/>
          <p:cNvSpPr/>
          <p:nvPr/>
        </p:nvSpPr>
        <p:spPr>
          <a:xfrm>
            <a:off x="425480" y="386845"/>
            <a:ext cx="608062" cy="608062"/>
          </a:xfrm>
          <a:custGeom>
            <a:avLst/>
            <a:gdLst>
              <a:gd name="connsiteX0" fmla="*/ 0 w 608062"/>
              <a:gd name="connsiteY0" fmla="*/ 0 h 608062"/>
              <a:gd name="connsiteX1" fmla="*/ 608062 w 608062"/>
              <a:gd name="connsiteY1" fmla="*/ 0 h 608062"/>
              <a:gd name="connsiteX2" fmla="*/ 608062 w 608062"/>
              <a:gd name="connsiteY2" fmla="*/ 608062 h 608062"/>
              <a:gd name="connsiteX3" fmla="*/ 0 w 608062"/>
              <a:gd name="connsiteY3" fmla="*/ 608062 h 608062"/>
              <a:gd name="connsiteX4" fmla="*/ 0 w 608062"/>
              <a:gd name="connsiteY4" fmla="*/ 562341 h 608062"/>
              <a:gd name="connsiteX5" fmla="*/ 267545 w 608062"/>
              <a:gd name="connsiteY5" fmla="*/ 562341 h 608062"/>
              <a:gd name="connsiteX6" fmla="*/ 225382 w 608062"/>
              <a:gd name="connsiteY6" fmla="*/ 534397 h 608062"/>
              <a:gd name="connsiteX7" fmla="*/ 0 w 608062"/>
              <a:gd name="connsiteY7" fmla="*/ 534397 h 608062"/>
              <a:gd name="connsiteX8" fmla="*/ 0 w 608062"/>
              <a:gd name="connsiteY8" fmla="*/ 490505 h 608062"/>
              <a:gd name="connsiteX9" fmla="*/ 182218 w 608062"/>
              <a:gd name="connsiteY9" fmla="*/ 490505 h 608062"/>
              <a:gd name="connsiteX10" fmla="*/ 140056 w 608062"/>
              <a:gd name="connsiteY10" fmla="*/ 462561 h 608062"/>
              <a:gd name="connsiteX11" fmla="*/ 0 w 608062"/>
              <a:gd name="connsiteY11" fmla="*/ 462561 h 608062"/>
              <a:gd name="connsiteX12" fmla="*/ 0 w 608062"/>
              <a:gd name="connsiteY12" fmla="*/ 418669 h 608062"/>
              <a:gd name="connsiteX13" fmla="*/ 96891 w 608062"/>
              <a:gd name="connsiteY13" fmla="*/ 418669 h 608062"/>
              <a:gd name="connsiteX14" fmla="*/ 54729 w 608062"/>
              <a:gd name="connsiteY14" fmla="*/ 390726 h 608062"/>
              <a:gd name="connsiteX15" fmla="*/ 0 w 608062"/>
              <a:gd name="connsiteY15" fmla="*/ 390726 h 60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08062" h="608062">
                <a:moveTo>
                  <a:pt x="0" y="0"/>
                </a:moveTo>
                <a:lnTo>
                  <a:pt x="608062" y="0"/>
                </a:lnTo>
                <a:lnTo>
                  <a:pt x="608062" y="608062"/>
                </a:lnTo>
                <a:lnTo>
                  <a:pt x="0" y="608062"/>
                </a:lnTo>
                <a:lnTo>
                  <a:pt x="0" y="562341"/>
                </a:lnTo>
                <a:lnTo>
                  <a:pt x="267545" y="562341"/>
                </a:lnTo>
                <a:lnTo>
                  <a:pt x="225382" y="534397"/>
                </a:lnTo>
                <a:lnTo>
                  <a:pt x="0" y="534397"/>
                </a:lnTo>
                <a:lnTo>
                  <a:pt x="0" y="490505"/>
                </a:lnTo>
                <a:lnTo>
                  <a:pt x="182218" y="490505"/>
                </a:lnTo>
                <a:lnTo>
                  <a:pt x="140056" y="462561"/>
                </a:lnTo>
                <a:lnTo>
                  <a:pt x="0" y="462561"/>
                </a:lnTo>
                <a:lnTo>
                  <a:pt x="0" y="418669"/>
                </a:lnTo>
                <a:lnTo>
                  <a:pt x="96891" y="418669"/>
                </a:lnTo>
                <a:lnTo>
                  <a:pt x="54729" y="390726"/>
                </a:lnTo>
                <a:lnTo>
                  <a:pt x="0" y="3907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911011" y="206062"/>
            <a:ext cx="74927" cy="876679"/>
            <a:chOff x="11911011" y="206062"/>
            <a:chExt cx="74927" cy="876679"/>
          </a:xfrm>
        </p:grpSpPr>
        <p:sp>
          <p:nvSpPr>
            <p:cNvPr id="8" name="Rectangle 7"/>
            <p:cNvSpPr/>
            <p:nvPr/>
          </p:nvSpPr>
          <p:spPr>
            <a:xfrm rot="5400000">
              <a:off x="11597971" y="519103"/>
              <a:ext cx="701008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11925615" y="934583"/>
              <a:ext cx="45719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11925614" y="1022419"/>
              <a:ext cx="45719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Half Frame 3"/>
          <p:cNvSpPr/>
          <p:nvPr/>
        </p:nvSpPr>
        <p:spPr>
          <a:xfrm>
            <a:off x="231820" y="206062"/>
            <a:ext cx="2575775" cy="2794715"/>
          </a:xfrm>
          <a:prstGeom prst="halfFrame">
            <a:avLst>
              <a:gd name="adj1" fmla="val 2833"/>
              <a:gd name="adj2" fmla="val 283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rot="10800000">
            <a:off x="9410163" y="3857221"/>
            <a:ext cx="2575775" cy="2794715"/>
          </a:xfrm>
          <a:prstGeom prst="halfFrame">
            <a:avLst>
              <a:gd name="adj1" fmla="val 2833"/>
              <a:gd name="adj2" fmla="val 283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90916" y="92196"/>
            <a:ext cx="2714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Interpolation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8065301" y="200942"/>
            <a:ext cx="1325615" cy="82606"/>
            <a:chOff x="8065301" y="200942"/>
            <a:chExt cx="1325615" cy="82606"/>
          </a:xfrm>
        </p:grpSpPr>
        <p:sp>
          <p:nvSpPr>
            <p:cNvPr id="2" name="Rectangle 1"/>
            <p:cNvSpPr/>
            <p:nvPr/>
          </p:nvSpPr>
          <p:spPr>
            <a:xfrm>
              <a:off x="8422481" y="208622"/>
              <a:ext cx="968435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303421" y="206062"/>
              <a:ext cx="49270" cy="774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84361" y="203502"/>
              <a:ext cx="49270" cy="774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065301" y="200942"/>
              <a:ext cx="49269" cy="774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31820" y="6651937"/>
            <a:ext cx="489795" cy="499259"/>
            <a:chOff x="1774032" y="208622"/>
            <a:chExt cx="903170" cy="920621"/>
          </a:xfrm>
          <a:solidFill>
            <a:schemeClr val="bg2"/>
          </a:solidFill>
          <a:effectLst/>
        </p:grpSpPr>
        <p:sp>
          <p:nvSpPr>
            <p:cNvPr id="16" name="Rectangle 15"/>
            <p:cNvSpPr/>
            <p:nvPr/>
          </p:nvSpPr>
          <p:spPr>
            <a:xfrm>
              <a:off x="177403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9308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1213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131188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50240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6929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8834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0739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7403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9308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1213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31188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50240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6929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8834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0739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77403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9308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01213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31188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50240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36929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48834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0739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77403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9308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01213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31188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50240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36929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48834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0739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77403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9308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1213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131188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250240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36929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48834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0739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77403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89308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01213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131188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250240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6929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48834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60739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77403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9308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01213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131188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250240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36929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48834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60739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7403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89308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01213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131188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250240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36929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48834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60739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1985937" y="6651937"/>
            <a:ext cx="489795" cy="499259"/>
            <a:chOff x="1774032" y="208622"/>
            <a:chExt cx="903170" cy="920621"/>
          </a:xfrm>
          <a:solidFill>
            <a:schemeClr val="bg2"/>
          </a:solidFill>
          <a:effectLst/>
        </p:grpSpPr>
        <p:sp>
          <p:nvSpPr>
            <p:cNvPr id="82" name="Rectangle 81"/>
            <p:cNvSpPr/>
            <p:nvPr/>
          </p:nvSpPr>
          <p:spPr>
            <a:xfrm>
              <a:off x="177403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89308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01213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131188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250240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6929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48834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60739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77403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89308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01213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131188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250240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36929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48834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60739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77403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89308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01213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131188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250240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36929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48834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60739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77403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89308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01213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131188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250240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36929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48834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60739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77403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89308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01213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131188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250240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36929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48834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0739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77403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89308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01213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131188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250240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36929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48834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60739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77403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89308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01213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131188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250240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36929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48834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60739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77403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89308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01213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131188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250240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36929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48834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60739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18899" y="390691"/>
            <a:ext cx="9049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latin typeface="Copperplate Gothic Bold" panose="020E0705020206020404" pitchFamily="34" charset="0"/>
              </a:rPr>
              <a:t>Matlab</a:t>
            </a:r>
            <a:r>
              <a:rPr lang="en-US" sz="3600" dirty="0" smtClean="0">
                <a:latin typeface="Copperplate Gothic Bold" panose="020E0705020206020404" pitchFamily="34" charset="0"/>
              </a:rPr>
              <a:t> code for input value</a:t>
            </a:r>
            <a:endParaRPr lang="en-US" sz="3600" dirty="0">
              <a:latin typeface="Copperplate Gothic Bold" panose="020E0705020206020404" pitchFamily="34" charset="0"/>
            </a:endParaRPr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082" y="2441955"/>
            <a:ext cx="3343275" cy="8096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t="13534"/>
          <a:stretch/>
        </p:blipFill>
        <p:spPr>
          <a:xfrm>
            <a:off x="1899501" y="4451229"/>
            <a:ext cx="6810375" cy="889477"/>
          </a:xfrm>
          <a:prstGeom prst="rect">
            <a:avLst/>
          </a:prstGeom>
        </p:spPr>
      </p:pic>
      <p:sp>
        <p:nvSpPr>
          <p:cNvPr id="148" name="TextBox 147"/>
          <p:cNvSpPr txBox="1"/>
          <p:nvPr/>
        </p:nvSpPr>
        <p:spPr>
          <a:xfrm>
            <a:off x="638124" y="1619592"/>
            <a:ext cx="9049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pperplate Gothic Bold" panose="020E0705020206020404" pitchFamily="34" charset="0"/>
              </a:rPr>
              <a:t>Code view</a:t>
            </a:r>
            <a:endParaRPr lang="en-US" sz="3600" dirty="0">
              <a:latin typeface="Copperplate Gothic Bold" panose="020E0705020206020404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18899" y="3475325"/>
            <a:ext cx="9049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pperplate Gothic Bold" panose="020E0705020206020404" pitchFamily="34" charset="0"/>
              </a:rPr>
              <a:t>Design view</a:t>
            </a:r>
            <a:endParaRPr lang="en-US" sz="3600" dirty="0"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00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reeform 157"/>
          <p:cNvSpPr/>
          <p:nvPr/>
        </p:nvSpPr>
        <p:spPr>
          <a:xfrm>
            <a:off x="425480" y="386845"/>
            <a:ext cx="608062" cy="608062"/>
          </a:xfrm>
          <a:custGeom>
            <a:avLst/>
            <a:gdLst>
              <a:gd name="connsiteX0" fmla="*/ 0 w 608062"/>
              <a:gd name="connsiteY0" fmla="*/ 0 h 608062"/>
              <a:gd name="connsiteX1" fmla="*/ 608062 w 608062"/>
              <a:gd name="connsiteY1" fmla="*/ 0 h 608062"/>
              <a:gd name="connsiteX2" fmla="*/ 608062 w 608062"/>
              <a:gd name="connsiteY2" fmla="*/ 608062 h 608062"/>
              <a:gd name="connsiteX3" fmla="*/ 0 w 608062"/>
              <a:gd name="connsiteY3" fmla="*/ 608062 h 608062"/>
              <a:gd name="connsiteX4" fmla="*/ 0 w 608062"/>
              <a:gd name="connsiteY4" fmla="*/ 562341 h 608062"/>
              <a:gd name="connsiteX5" fmla="*/ 267545 w 608062"/>
              <a:gd name="connsiteY5" fmla="*/ 562341 h 608062"/>
              <a:gd name="connsiteX6" fmla="*/ 225382 w 608062"/>
              <a:gd name="connsiteY6" fmla="*/ 534397 h 608062"/>
              <a:gd name="connsiteX7" fmla="*/ 0 w 608062"/>
              <a:gd name="connsiteY7" fmla="*/ 534397 h 608062"/>
              <a:gd name="connsiteX8" fmla="*/ 0 w 608062"/>
              <a:gd name="connsiteY8" fmla="*/ 490505 h 608062"/>
              <a:gd name="connsiteX9" fmla="*/ 182218 w 608062"/>
              <a:gd name="connsiteY9" fmla="*/ 490505 h 608062"/>
              <a:gd name="connsiteX10" fmla="*/ 140056 w 608062"/>
              <a:gd name="connsiteY10" fmla="*/ 462561 h 608062"/>
              <a:gd name="connsiteX11" fmla="*/ 0 w 608062"/>
              <a:gd name="connsiteY11" fmla="*/ 462561 h 608062"/>
              <a:gd name="connsiteX12" fmla="*/ 0 w 608062"/>
              <a:gd name="connsiteY12" fmla="*/ 418669 h 608062"/>
              <a:gd name="connsiteX13" fmla="*/ 96891 w 608062"/>
              <a:gd name="connsiteY13" fmla="*/ 418669 h 608062"/>
              <a:gd name="connsiteX14" fmla="*/ 54729 w 608062"/>
              <a:gd name="connsiteY14" fmla="*/ 390726 h 608062"/>
              <a:gd name="connsiteX15" fmla="*/ 0 w 608062"/>
              <a:gd name="connsiteY15" fmla="*/ 390726 h 60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08062" h="608062">
                <a:moveTo>
                  <a:pt x="0" y="0"/>
                </a:moveTo>
                <a:lnTo>
                  <a:pt x="608062" y="0"/>
                </a:lnTo>
                <a:lnTo>
                  <a:pt x="608062" y="608062"/>
                </a:lnTo>
                <a:lnTo>
                  <a:pt x="0" y="608062"/>
                </a:lnTo>
                <a:lnTo>
                  <a:pt x="0" y="562341"/>
                </a:lnTo>
                <a:lnTo>
                  <a:pt x="267545" y="562341"/>
                </a:lnTo>
                <a:lnTo>
                  <a:pt x="225382" y="534397"/>
                </a:lnTo>
                <a:lnTo>
                  <a:pt x="0" y="534397"/>
                </a:lnTo>
                <a:lnTo>
                  <a:pt x="0" y="490505"/>
                </a:lnTo>
                <a:lnTo>
                  <a:pt x="182218" y="490505"/>
                </a:lnTo>
                <a:lnTo>
                  <a:pt x="140056" y="462561"/>
                </a:lnTo>
                <a:lnTo>
                  <a:pt x="0" y="462561"/>
                </a:lnTo>
                <a:lnTo>
                  <a:pt x="0" y="418669"/>
                </a:lnTo>
                <a:lnTo>
                  <a:pt x="96891" y="418669"/>
                </a:lnTo>
                <a:lnTo>
                  <a:pt x="54729" y="390726"/>
                </a:lnTo>
                <a:lnTo>
                  <a:pt x="0" y="3907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911011" y="206062"/>
            <a:ext cx="74927" cy="876679"/>
            <a:chOff x="11911011" y="206062"/>
            <a:chExt cx="74927" cy="876679"/>
          </a:xfrm>
        </p:grpSpPr>
        <p:sp>
          <p:nvSpPr>
            <p:cNvPr id="8" name="Rectangle 7"/>
            <p:cNvSpPr/>
            <p:nvPr/>
          </p:nvSpPr>
          <p:spPr>
            <a:xfrm rot="5400000">
              <a:off x="11597971" y="519103"/>
              <a:ext cx="701008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11925615" y="934583"/>
              <a:ext cx="45719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11925614" y="1022419"/>
              <a:ext cx="45719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Half Frame 3"/>
          <p:cNvSpPr/>
          <p:nvPr/>
        </p:nvSpPr>
        <p:spPr>
          <a:xfrm>
            <a:off x="231820" y="206062"/>
            <a:ext cx="2575775" cy="2794715"/>
          </a:xfrm>
          <a:prstGeom prst="halfFrame">
            <a:avLst>
              <a:gd name="adj1" fmla="val 2833"/>
              <a:gd name="adj2" fmla="val 283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rot="10800000">
            <a:off x="9410163" y="3857221"/>
            <a:ext cx="2575775" cy="2794715"/>
          </a:xfrm>
          <a:prstGeom prst="halfFrame">
            <a:avLst>
              <a:gd name="adj1" fmla="val 2833"/>
              <a:gd name="adj2" fmla="val 283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90916" y="92196"/>
            <a:ext cx="2714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Interpolation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8065301" y="200942"/>
            <a:ext cx="1325615" cy="82606"/>
            <a:chOff x="8065301" y="200942"/>
            <a:chExt cx="1325615" cy="82606"/>
          </a:xfrm>
        </p:grpSpPr>
        <p:sp>
          <p:nvSpPr>
            <p:cNvPr id="2" name="Rectangle 1"/>
            <p:cNvSpPr/>
            <p:nvPr/>
          </p:nvSpPr>
          <p:spPr>
            <a:xfrm>
              <a:off x="8422481" y="208622"/>
              <a:ext cx="968435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303421" y="206062"/>
              <a:ext cx="49270" cy="774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84361" y="203502"/>
              <a:ext cx="49270" cy="774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065301" y="200942"/>
              <a:ext cx="49269" cy="774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31820" y="6651937"/>
            <a:ext cx="489795" cy="499259"/>
            <a:chOff x="1774032" y="208622"/>
            <a:chExt cx="903170" cy="920621"/>
          </a:xfrm>
          <a:solidFill>
            <a:schemeClr val="bg2"/>
          </a:solidFill>
          <a:effectLst/>
        </p:grpSpPr>
        <p:sp>
          <p:nvSpPr>
            <p:cNvPr id="16" name="Rectangle 15"/>
            <p:cNvSpPr/>
            <p:nvPr/>
          </p:nvSpPr>
          <p:spPr>
            <a:xfrm>
              <a:off x="177403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9308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1213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131188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50240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6929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8834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0739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7403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9308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1213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31188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50240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6929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8834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0739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77403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9308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01213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31188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50240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36929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48834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0739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77403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9308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01213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31188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50240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36929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48834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0739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77403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9308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1213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131188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250240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36929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48834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0739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77403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89308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01213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131188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250240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6929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48834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60739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77403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9308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01213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131188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250240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36929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48834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60739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7403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89308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01213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131188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250240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36929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48834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60739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1985937" y="6651937"/>
            <a:ext cx="489795" cy="499259"/>
            <a:chOff x="1774032" y="208622"/>
            <a:chExt cx="903170" cy="920621"/>
          </a:xfrm>
          <a:solidFill>
            <a:schemeClr val="bg2"/>
          </a:solidFill>
          <a:effectLst/>
        </p:grpSpPr>
        <p:sp>
          <p:nvSpPr>
            <p:cNvPr id="82" name="Rectangle 81"/>
            <p:cNvSpPr/>
            <p:nvPr/>
          </p:nvSpPr>
          <p:spPr>
            <a:xfrm>
              <a:off x="177403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89308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01213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131188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250240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6929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48834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60739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77403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89308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01213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131188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250240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36929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48834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60739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77403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89308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01213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131188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250240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36929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48834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60739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77403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89308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01213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131188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250240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36929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48834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60739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77403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89308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01213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131188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250240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36929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48834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0739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77403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89308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01213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131188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250240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36929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48834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60739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77403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89308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01213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131188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250240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36929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48834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60739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77403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89308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01213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131188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250240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36929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48834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60739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18899" y="390691"/>
            <a:ext cx="9049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latin typeface="Copperplate Gothic Bold" panose="020E0705020206020404" pitchFamily="34" charset="0"/>
              </a:rPr>
              <a:t>Matlab</a:t>
            </a:r>
            <a:r>
              <a:rPr lang="en-US" sz="3600" dirty="0" smtClean="0">
                <a:latin typeface="Copperplate Gothic Bold" panose="020E0705020206020404" pitchFamily="34" charset="0"/>
              </a:rPr>
              <a:t> code for degree value</a:t>
            </a:r>
            <a:endParaRPr lang="en-US" sz="3600" dirty="0">
              <a:latin typeface="Copperplate Gothic Bold" panose="020E0705020206020404" pitchFamily="34" charset="0"/>
            </a:endParaRPr>
          </a:p>
        </p:txBody>
      </p:sp>
      <p:pic>
        <p:nvPicPr>
          <p:cNvPr id="146" name="Picture 1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670" y="3267667"/>
            <a:ext cx="3371850" cy="2590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896" y="3272798"/>
            <a:ext cx="3067050" cy="714375"/>
          </a:xfrm>
          <a:prstGeom prst="rect">
            <a:avLst/>
          </a:prstGeom>
        </p:spPr>
      </p:pic>
      <p:sp>
        <p:nvSpPr>
          <p:cNvPr id="149" name="TextBox 148"/>
          <p:cNvSpPr txBox="1"/>
          <p:nvPr/>
        </p:nvSpPr>
        <p:spPr>
          <a:xfrm>
            <a:off x="911627" y="1893105"/>
            <a:ext cx="9049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pperplate Gothic Bold" panose="020E0705020206020404" pitchFamily="34" charset="0"/>
              </a:rPr>
              <a:t>Code view</a:t>
            </a:r>
            <a:endParaRPr lang="en-US" sz="3600" dirty="0">
              <a:latin typeface="Copperplate Gothic Bold" panose="020E0705020206020404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173228" y="1907944"/>
            <a:ext cx="9049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pperplate Gothic Bold" panose="020E0705020206020404" pitchFamily="34" charset="0"/>
              </a:rPr>
              <a:t>Design view</a:t>
            </a:r>
            <a:endParaRPr lang="en-US" sz="3600" dirty="0"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52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reeform 157"/>
          <p:cNvSpPr/>
          <p:nvPr/>
        </p:nvSpPr>
        <p:spPr>
          <a:xfrm>
            <a:off x="425480" y="386845"/>
            <a:ext cx="608062" cy="608062"/>
          </a:xfrm>
          <a:custGeom>
            <a:avLst/>
            <a:gdLst>
              <a:gd name="connsiteX0" fmla="*/ 0 w 608062"/>
              <a:gd name="connsiteY0" fmla="*/ 0 h 608062"/>
              <a:gd name="connsiteX1" fmla="*/ 608062 w 608062"/>
              <a:gd name="connsiteY1" fmla="*/ 0 h 608062"/>
              <a:gd name="connsiteX2" fmla="*/ 608062 w 608062"/>
              <a:gd name="connsiteY2" fmla="*/ 608062 h 608062"/>
              <a:gd name="connsiteX3" fmla="*/ 0 w 608062"/>
              <a:gd name="connsiteY3" fmla="*/ 608062 h 608062"/>
              <a:gd name="connsiteX4" fmla="*/ 0 w 608062"/>
              <a:gd name="connsiteY4" fmla="*/ 562341 h 608062"/>
              <a:gd name="connsiteX5" fmla="*/ 267545 w 608062"/>
              <a:gd name="connsiteY5" fmla="*/ 562341 h 608062"/>
              <a:gd name="connsiteX6" fmla="*/ 225382 w 608062"/>
              <a:gd name="connsiteY6" fmla="*/ 534397 h 608062"/>
              <a:gd name="connsiteX7" fmla="*/ 0 w 608062"/>
              <a:gd name="connsiteY7" fmla="*/ 534397 h 608062"/>
              <a:gd name="connsiteX8" fmla="*/ 0 w 608062"/>
              <a:gd name="connsiteY8" fmla="*/ 490505 h 608062"/>
              <a:gd name="connsiteX9" fmla="*/ 182218 w 608062"/>
              <a:gd name="connsiteY9" fmla="*/ 490505 h 608062"/>
              <a:gd name="connsiteX10" fmla="*/ 140056 w 608062"/>
              <a:gd name="connsiteY10" fmla="*/ 462561 h 608062"/>
              <a:gd name="connsiteX11" fmla="*/ 0 w 608062"/>
              <a:gd name="connsiteY11" fmla="*/ 462561 h 608062"/>
              <a:gd name="connsiteX12" fmla="*/ 0 w 608062"/>
              <a:gd name="connsiteY12" fmla="*/ 418669 h 608062"/>
              <a:gd name="connsiteX13" fmla="*/ 96891 w 608062"/>
              <a:gd name="connsiteY13" fmla="*/ 418669 h 608062"/>
              <a:gd name="connsiteX14" fmla="*/ 54729 w 608062"/>
              <a:gd name="connsiteY14" fmla="*/ 390726 h 608062"/>
              <a:gd name="connsiteX15" fmla="*/ 0 w 608062"/>
              <a:gd name="connsiteY15" fmla="*/ 390726 h 60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08062" h="608062">
                <a:moveTo>
                  <a:pt x="0" y="0"/>
                </a:moveTo>
                <a:lnTo>
                  <a:pt x="608062" y="0"/>
                </a:lnTo>
                <a:lnTo>
                  <a:pt x="608062" y="608062"/>
                </a:lnTo>
                <a:lnTo>
                  <a:pt x="0" y="608062"/>
                </a:lnTo>
                <a:lnTo>
                  <a:pt x="0" y="562341"/>
                </a:lnTo>
                <a:lnTo>
                  <a:pt x="267545" y="562341"/>
                </a:lnTo>
                <a:lnTo>
                  <a:pt x="225382" y="534397"/>
                </a:lnTo>
                <a:lnTo>
                  <a:pt x="0" y="534397"/>
                </a:lnTo>
                <a:lnTo>
                  <a:pt x="0" y="490505"/>
                </a:lnTo>
                <a:lnTo>
                  <a:pt x="182218" y="490505"/>
                </a:lnTo>
                <a:lnTo>
                  <a:pt x="140056" y="462561"/>
                </a:lnTo>
                <a:lnTo>
                  <a:pt x="0" y="462561"/>
                </a:lnTo>
                <a:lnTo>
                  <a:pt x="0" y="418669"/>
                </a:lnTo>
                <a:lnTo>
                  <a:pt x="96891" y="418669"/>
                </a:lnTo>
                <a:lnTo>
                  <a:pt x="54729" y="390726"/>
                </a:lnTo>
                <a:lnTo>
                  <a:pt x="0" y="3907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911011" y="206062"/>
            <a:ext cx="74927" cy="876679"/>
            <a:chOff x="11911011" y="206062"/>
            <a:chExt cx="74927" cy="876679"/>
          </a:xfrm>
        </p:grpSpPr>
        <p:sp>
          <p:nvSpPr>
            <p:cNvPr id="8" name="Rectangle 7"/>
            <p:cNvSpPr/>
            <p:nvPr/>
          </p:nvSpPr>
          <p:spPr>
            <a:xfrm rot="5400000">
              <a:off x="11597971" y="519103"/>
              <a:ext cx="701008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11925615" y="934583"/>
              <a:ext cx="45719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11925614" y="1022419"/>
              <a:ext cx="45719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Half Frame 3"/>
          <p:cNvSpPr/>
          <p:nvPr/>
        </p:nvSpPr>
        <p:spPr>
          <a:xfrm>
            <a:off x="231820" y="206062"/>
            <a:ext cx="2575775" cy="2794715"/>
          </a:xfrm>
          <a:prstGeom prst="halfFrame">
            <a:avLst>
              <a:gd name="adj1" fmla="val 2833"/>
              <a:gd name="adj2" fmla="val 283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rot="10800000">
            <a:off x="9410163" y="3857221"/>
            <a:ext cx="2575775" cy="2794715"/>
          </a:xfrm>
          <a:prstGeom prst="halfFrame">
            <a:avLst>
              <a:gd name="adj1" fmla="val 2833"/>
              <a:gd name="adj2" fmla="val 283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90916" y="92196"/>
            <a:ext cx="2714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Interpolation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8065301" y="200942"/>
            <a:ext cx="1325615" cy="82606"/>
            <a:chOff x="8065301" y="200942"/>
            <a:chExt cx="1325615" cy="82606"/>
          </a:xfrm>
        </p:grpSpPr>
        <p:sp>
          <p:nvSpPr>
            <p:cNvPr id="2" name="Rectangle 1"/>
            <p:cNvSpPr/>
            <p:nvPr/>
          </p:nvSpPr>
          <p:spPr>
            <a:xfrm>
              <a:off x="8422481" y="208622"/>
              <a:ext cx="968435" cy="74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303421" y="206062"/>
              <a:ext cx="49270" cy="774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84361" y="203502"/>
              <a:ext cx="49270" cy="774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065301" y="200942"/>
              <a:ext cx="49269" cy="774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31820" y="6651937"/>
            <a:ext cx="489795" cy="499259"/>
            <a:chOff x="1774032" y="208622"/>
            <a:chExt cx="903170" cy="920621"/>
          </a:xfrm>
          <a:solidFill>
            <a:schemeClr val="bg2"/>
          </a:solidFill>
          <a:effectLst/>
        </p:grpSpPr>
        <p:sp>
          <p:nvSpPr>
            <p:cNvPr id="16" name="Rectangle 15"/>
            <p:cNvSpPr/>
            <p:nvPr/>
          </p:nvSpPr>
          <p:spPr>
            <a:xfrm>
              <a:off x="177403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9308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1213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131188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50240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6929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8834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0739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7403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9308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1213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31188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50240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6929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8834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0739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77403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9308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01213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31188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50240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36929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48834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0739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77403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9308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01213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31188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50240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36929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48834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0739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77403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9308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1213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131188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250240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36929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48834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0739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77403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89308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01213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131188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250240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6929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48834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60739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77403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9308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01213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131188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250240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36929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48834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60739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7403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89308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01213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131188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250240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36929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48834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60739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1985937" y="6651937"/>
            <a:ext cx="489795" cy="499259"/>
            <a:chOff x="1774032" y="208622"/>
            <a:chExt cx="903170" cy="920621"/>
          </a:xfrm>
          <a:solidFill>
            <a:schemeClr val="bg2"/>
          </a:solidFill>
          <a:effectLst/>
        </p:grpSpPr>
        <p:sp>
          <p:nvSpPr>
            <p:cNvPr id="82" name="Rectangle 81"/>
            <p:cNvSpPr/>
            <p:nvPr/>
          </p:nvSpPr>
          <p:spPr>
            <a:xfrm>
              <a:off x="177403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89308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01213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131188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250240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69292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488344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607396" y="20862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77403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89308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01213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131188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250240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369292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488344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607396" y="33016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77403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89308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01213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131188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250240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369292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488344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607396" y="45171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77403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89308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01213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131188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250240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369292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488344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607396" y="57325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77403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89308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01213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131188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250240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369292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488344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07396" y="69480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77403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89308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01213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131188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250240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369292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488344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607396" y="81634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77403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89308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01213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131188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250240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369292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488344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607396" y="937892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77403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89308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01213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131188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250240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369292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488344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607396" y="1059437"/>
              <a:ext cx="69806" cy="698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18899" y="390691"/>
            <a:ext cx="9049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latin typeface="Copperplate Gothic Bold" panose="020E0705020206020404" pitchFamily="34" charset="0"/>
              </a:rPr>
              <a:t>Matlab</a:t>
            </a:r>
            <a:r>
              <a:rPr lang="en-US" sz="3600" dirty="0" smtClean="0">
                <a:latin typeface="Copperplate Gothic Bold" panose="020E0705020206020404" pitchFamily="34" charset="0"/>
              </a:rPr>
              <a:t> code for</a:t>
            </a:r>
            <a:endParaRPr lang="en-US" sz="3600" dirty="0">
              <a:latin typeface="Copperplate Gothic Bold" panose="020E0705020206020404" pitchFamily="34" charset="0"/>
            </a:endParaRPr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073" y="2536120"/>
            <a:ext cx="4619625" cy="19907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592" y="5094796"/>
            <a:ext cx="8362950" cy="933450"/>
          </a:xfrm>
          <a:prstGeom prst="rect">
            <a:avLst/>
          </a:prstGeom>
        </p:spPr>
      </p:pic>
      <p:sp>
        <p:nvSpPr>
          <p:cNvPr id="149" name="TextBox 148"/>
          <p:cNvSpPr txBox="1"/>
          <p:nvPr/>
        </p:nvSpPr>
        <p:spPr>
          <a:xfrm>
            <a:off x="814431" y="1665108"/>
            <a:ext cx="9049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pperplate Gothic Bold" panose="020E0705020206020404" pitchFamily="34" charset="0"/>
              </a:rPr>
              <a:t>Code view</a:t>
            </a:r>
            <a:endParaRPr lang="en-US" sz="3600" dirty="0">
              <a:latin typeface="Copperplate Gothic Bold" panose="020E0705020206020404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29511" y="4147939"/>
            <a:ext cx="9049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pperplate Gothic Bold" panose="020E0705020206020404" pitchFamily="34" charset="0"/>
              </a:rPr>
              <a:t>Design view</a:t>
            </a:r>
            <a:endParaRPr lang="en-US" sz="3600" dirty="0"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37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2216</TotalTime>
  <Words>177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Algerian</vt:lpstr>
      <vt:lpstr>Arial</vt:lpstr>
      <vt:lpstr>Calibri</vt:lpstr>
      <vt:lpstr>Calibri Light</vt:lpstr>
      <vt:lpstr>Cambria Math</vt:lpstr>
      <vt:lpstr>Colonna MT</vt:lpstr>
      <vt:lpstr>Consolas</vt:lpstr>
      <vt:lpstr>Copperplate Gothic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Tamzid</dc:creator>
  <cp:lastModifiedBy>Hashin Israq</cp:lastModifiedBy>
  <cp:revision>97</cp:revision>
  <dcterms:created xsi:type="dcterms:W3CDTF">2021-03-17T06:09:24Z</dcterms:created>
  <dcterms:modified xsi:type="dcterms:W3CDTF">2023-07-18T19:52:15Z</dcterms:modified>
</cp:coreProperties>
</file>