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852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4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1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4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88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73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15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23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39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0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1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4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7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6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7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5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F9FD7D-9BF1-4FB4-AE46-34B3788CBE1D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F26754-6510-418E-BC48-852252FC7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8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0660-4CF8-418D-BA44-0CB520EA89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MGMT 410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F2F36-BB61-42C6-A8C6-E55CEF4A5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Corporate Governance and Social Responsibility</a:t>
            </a:r>
            <a:endParaRPr lang="tr-TR" dirty="0"/>
          </a:p>
          <a:p>
            <a:r>
              <a:rPr lang="en-US" dirty="0"/>
              <a:t>Session 1 – Introduction</a:t>
            </a:r>
          </a:p>
          <a:p>
            <a:r>
              <a:rPr lang="tr-TR" dirty="0"/>
              <a:t>Ozan Duygulu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04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739E-1465-4A32-A4DD-8FE1EAF6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or the Corporation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7FE6D-DB98-423D-B59A-0D6327D6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specific phenomenon of our age</a:t>
            </a:r>
          </a:p>
          <a:p>
            <a:r>
              <a:rPr lang="en-US" dirty="0"/>
              <a:t>Requires understanding because…well they are everywhere</a:t>
            </a:r>
          </a:p>
          <a:p>
            <a:r>
              <a:rPr lang="en-US" dirty="0"/>
              <a:t>Business in context</a:t>
            </a:r>
          </a:p>
          <a:p>
            <a:r>
              <a:rPr lang="en-US" dirty="0"/>
              <a:t>Context means time and space</a:t>
            </a:r>
          </a:p>
        </p:txBody>
      </p:sp>
    </p:spTree>
    <p:extLst>
      <p:ext uri="{BB962C8B-B14F-4D97-AF65-F5344CB8AC3E}">
        <p14:creationId xmlns:p14="http://schemas.microsoft.com/office/powerpoint/2010/main" val="145902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8F50-EDF9-44E9-9120-84ED6396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understanding of a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1E59-A244-4996-9700-76ECED2A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its stakeholders</a:t>
            </a:r>
          </a:p>
          <a:p>
            <a:pPr lvl="1"/>
            <a:r>
              <a:rPr lang="en-US" dirty="0"/>
              <a:t>Government</a:t>
            </a:r>
          </a:p>
          <a:p>
            <a:pPr lvl="1"/>
            <a:r>
              <a:rPr lang="en-US" dirty="0"/>
              <a:t>Employees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Suppliers</a:t>
            </a:r>
          </a:p>
          <a:p>
            <a:pPr lvl="1"/>
            <a:r>
              <a:rPr lang="en-US" dirty="0"/>
              <a:t>NGOs</a:t>
            </a:r>
          </a:p>
          <a:p>
            <a:pPr lvl="1"/>
            <a:r>
              <a:rPr lang="en-US" dirty="0"/>
              <a:t>Many other</a:t>
            </a:r>
          </a:p>
        </p:txBody>
      </p:sp>
    </p:spTree>
    <p:extLst>
      <p:ext uri="{BB962C8B-B14F-4D97-AF65-F5344CB8AC3E}">
        <p14:creationId xmlns:p14="http://schemas.microsoft.com/office/powerpoint/2010/main" val="393307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CF84-4650-4BDB-B1D5-491F91DC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stakeholder perspective is useful since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7E2E9-0815-4735-84FE-DAA16F32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enables understanding why a specific activity is chose</a:t>
            </a:r>
          </a:p>
          <a:p>
            <a:r>
              <a:rPr lang="en-US" dirty="0"/>
              <a:t>It shows how certain decisions are justified, rationalized, legitimized</a:t>
            </a:r>
          </a:p>
          <a:p>
            <a:r>
              <a:rPr lang="en-US" dirty="0"/>
              <a:t>It helps figuring out how the World changes, to which direction, through which mechanisms</a:t>
            </a:r>
          </a:p>
          <a:p>
            <a:r>
              <a:rPr lang="en-US" dirty="0"/>
              <a:t>It allows for analytical and critical thinking towards business organizations</a:t>
            </a:r>
          </a:p>
        </p:txBody>
      </p:sp>
    </p:spTree>
    <p:extLst>
      <p:ext uri="{BB962C8B-B14F-4D97-AF65-F5344CB8AC3E}">
        <p14:creationId xmlns:p14="http://schemas.microsoft.com/office/powerpoint/2010/main" val="418214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4773-BA87-4395-8E09-756AF5A9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Welcome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3105-030C-40EE-9E90-A62314D1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Ozan Duygulu</a:t>
            </a:r>
          </a:p>
          <a:p>
            <a:pPr lvl="1"/>
            <a:r>
              <a:rPr lang="tr-TR" dirty="0"/>
              <a:t>Sabancı Business School </a:t>
            </a:r>
            <a:r>
              <a:rPr lang="en-US" dirty="0"/>
              <a:t>PhD</a:t>
            </a:r>
          </a:p>
          <a:p>
            <a:pPr lvl="1"/>
            <a:r>
              <a:rPr lang="en-US" dirty="0"/>
              <a:t>Studying Corporate Governance and Sustainability</a:t>
            </a:r>
            <a:endParaRPr lang="tr-TR" dirty="0"/>
          </a:p>
          <a:p>
            <a:pPr lvl="1"/>
            <a:r>
              <a:rPr lang="en-US" dirty="0"/>
              <a:t>Teaching </a:t>
            </a:r>
          </a:p>
          <a:p>
            <a:pPr lvl="2"/>
            <a:r>
              <a:rPr lang="en-US" dirty="0"/>
              <a:t>Organizations and Organizing</a:t>
            </a:r>
          </a:p>
          <a:p>
            <a:pPr lvl="2"/>
            <a:r>
              <a:rPr lang="en-US" dirty="0"/>
              <a:t>Ethics in Business</a:t>
            </a:r>
          </a:p>
        </p:txBody>
      </p:sp>
    </p:spTree>
    <p:extLst>
      <p:ext uri="{BB962C8B-B14F-4D97-AF65-F5344CB8AC3E}">
        <p14:creationId xmlns:p14="http://schemas.microsoft.com/office/powerpoint/2010/main" val="51393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16C9-EF50-4BAD-B3D4-BF54C4A8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81722-EA23-401A-BB24-67AD2DBBF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announced</a:t>
            </a:r>
          </a:p>
        </p:txBody>
      </p:sp>
    </p:spTree>
    <p:extLst>
      <p:ext uri="{BB962C8B-B14F-4D97-AF65-F5344CB8AC3E}">
        <p14:creationId xmlns:p14="http://schemas.microsoft.com/office/powerpoint/2010/main" val="302801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ACA3-F7AE-4554-BFD8-8C48C5F1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3585-06BE-4220-ADBE-CEAB9B450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follows the textbook as written in the syllabus</a:t>
            </a:r>
            <a:r>
              <a:rPr lang="tr-TR" dirty="0"/>
              <a:t>, </a:t>
            </a:r>
            <a:r>
              <a:rPr lang="en-US" dirty="0"/>
              <a:t>find</a:t>
            </a:r>
            <a:r>
              <a:rPr lang="tr-TR" dirty="0"/>
              <a:t> </a:t>
            </a:r>
            <a:r>
              <a:rPr lang="en-US" dirty="0"/>
              <a:t>one</a:t>
            </a:r>
            <a:r>
              <a:rPr lang="tr-TR" dirty="0"/>
              <a:t>!</a:t>
            </a:r>
            <a:endParaRPr lang="en-US" dirty="0"/>
          </a:p>
          <a:p>
            <a:r>
              <a:rPr lang="en-US" dirty="0"/>
              <a:t>Read and check the syllabus until the end of the semester</a:t>
            </a:r>
          </a:p>
          <a:p>
            <a:r>
              <a:rPr lang="en-US" dirty="0"/>
              <a:t>It is your responsibility to check the web (</a:t>
            </a:r>
            <a:r>
              <a:rPr lang="en-US" dirty="0" err="1"/>
              <a:t>Sucourse</a:t>
            </a:r>
            <a:r>
              <a:rPr lang="en-US" dirty="0"/>
              <a:t>) and ask questions</a:t>
            </a:r>
            <a:endParaRPr lang="tr-TR" dirty="0"/>
          </a:p>
          <a:p>
            <a:r>
              <a:rPr lang="en-US" dirty="0"/>
              <a:t>Class is enough but arranging meetings with me is better for your learning</a:t>
            </a:r>
          </a:p>
          <a:p>
            <a:r>
              <a:rPr lang="en-US" dirty="0"/>
              <a:t>This course requires constant questioning and critical thinking</a:t>
            </a:r>
          </a:p>
          <a:p>
            <a:r>
              <a:rPr lang="en-US" dirty="0"/>
              <a:t>Which means your effort will determine your success</a:t>
            </a:r>
          </a:p>
        </p:txBody>
      </p:sp>
    </p:spTree>
    <p:extLst>
      <p:ext uri="{BB962C8B-B14F-4D97-AF65-F5344CB8AC3E}">
        <p14:creationId xmlns:p14="http://schemas.microsoft.com/office/powerpoint/2010/main" val="341271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3ACA3-F7AE-4554-BFD8-8C48C5F1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3585-06BE-4220-ADBE-CEAB9B450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Reflection Papers</a:t>
            </a:r>
          </a:p>
          <a:p>
            <a:pPr lvl="1"/>
            <a:r>
              <a:rPr lang="en-US" dirty="0"/>
              <a:t>40% of your overall grade!</a:t>
            </a:r>
            <a:endParaRPr lang="tr-TR" dirty="0"/>
          </a:p>
          <a:p>
            <a:pPr lvl="1"/>
            <a:r>
              <a:rPr lang="en-US" dirty="0"/>
              <a:t>You should pick a topic among the alternatives</a:t>
            </a:r>
          </a:p>
          <a:p>
            <a:pPr lvl="1"/>
            <a:r>
              <a:rPr lang="en-US" dirty="0"/>
              <a:t>You should also find a real life example/issue</a:t>
            </a:r>
          </a:p>
          <a:p>
            <a:pPr lvl="1"/>
            <a:r>
              <a:rPr lang="en-US" dirty="0"/>
              <a:t>You should use the language that is used in the class</a:t>
            </a:r>
            <a:endParaRPr lang="tr-TR" dirty="0"/>
          </a:p>
          <a:p>
            <a:pPr lvl="1"/>
            <a:r>
              <a:rPr lang="en-US" dirty="0"/>
              <a:t>Your reflection matters, that is what you think, how you approach, how you analyze the issue at hand </a:t>
            </a:r>
          </a:p>
          <a:p>
            <a:pPr lvl="1"/>
            <a:r>
              <a:rPr lang="en-US" dirty="0"/>
              <a:t>Grading of reflection papers: Based on the quality of the combination of the class with your original thoughts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9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0E63-BA34-2CEB-9B09-FB2F2CF9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DFCB-375F-34D7-41C0-F787D727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  <a:p>
            <a:pPr lvl="1"/>
            <a:r>
              <a:rPr lang="en-US" dirty="0"/>
              <a:t>On week 8, in class</a:t>
            </a:r>
          </a:p>
          <a:p>
            <a:pPr lvl="1"/>
            <a:r>
              <a:rPr lang="en-US" dirty="0"/>
              <a:t>First 8 chapters</a:t>
            </a:r>
          </a:p>
          <a:p>
            <a:pPr lvl="1"/>
            <a:r>
              <a:rPr lang="en-US" dirty="0"/>
              <a:t>Multiple choice, short essay, long essay questions</a:t>
            </a:r>
          </a:p>
        </p:txBody>
      </p:sp>
    </p:spTree>
    <p:extLst>
      <p:ext uri="{BB962C8B-B14F-4D97-AF65-F5344CB8AC3E}">
        <p14:creationId xmlns:p14="http://schemas.microsoft.com/office/powerpoint/2010/main" val="231776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CFCC-219A-4E73-8E9C-BFD910E1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4037-A0FA-460C-93E7-261C68AD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Comprehensive</a:t>
            </a:r>
          </a:p>
          <a:p>
            <a:pPr lvl="1"/>
            <a:r>
              <a:rPr lang="en-US" dirty="0"/>
              <a:t>Could be case based on short and long answer questions</a:t>
            </a:r>
            <a:endParaRPr lang="tr-TR" dirty="0"/>
          </a:p>
          <a:p>
            <a:pPr lvl="1"/>
            <a:r>
              <a:rPr lang="en-US" dirty="0"/>
              <a:t>Study your book carefully!</a:t>
            </a:r>
          </a:p>
          <a:p>
            <a:pPr lvl="1"/>
            <a:r>
              <a:rPr lang="en-US" dirty="0"/>
              <a:t>Don’t wait until the exam</a:t>
            </a:r>
          </a:p>
        </p:txBody>
      </p:sp>
    </p:spTree>
    <p:extLst>
      <p:ext uri="{BB962C8B-B14F-4D97-AF65-F5344CB8AC3E}">
        <p14:creationId xmlns:p14="http://schemas.microsoft.com/office/powerpoint/2010/main" val="333095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AEFA-DDE1-489C-83E0-EAF77642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class is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476D5-9F0A-495F-849A-7D765B62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in Society</a:t>
            </a:r>
          </a:p>
          <a:p>
            <a:r>
              <a:rPr lang="en-US" dirty="0"/>
              <a:t>Business and Ethics</a:t>
            </a:r>
            <a:endParaRPr lang="tr-TR" dirty="0"/>
          </a:p>
          <a:p>
            <a:r>
              <a:rPr lang="tr-TR" dirty="0"/>
              <a:t>Business </a:t>
            </a:r>
            <a:r>
              <a:rPr lang="en-US" dirty="0"/>
              <a:t>and Public Policy</a:t>
            </a:r>
          </a:p>
          <a:p>
            <a:r>
              <a:rPr lang="tr-TR" dirty="0"/>
              <a:t>Business </a:t>
            </a:r>
            <a:r>
              <a:rPr lang="en-US" dirty="0"/>
              <a:t>and the Natural Environment</a:t>
            </a:r>
          </a:p>
          <a:p>
            <a:r>
              <a:rPr lang="en-US" dirty="0"/>
              <a:t>Business and Its Stakeholders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2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6A17-A6EE-43EC-9183-C518A13F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is Changing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B69E-DE5F-4F2F-90FB-5C36DDA5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always does! Change is the norm, not the exception</a:t>
            </a:r>
            <a:endParaRPr lang="tr-TR" dirty="0"/>
          </a:p>
          <a:p>
            <a:r>
              <a:rPr lang="en-US" dirty="0"/>
              <a:t>In Hegelian terms we are trying to </a:t>
            </a:r>
            <a:r>
              <a:rPr lang="en-US" b="1" dirty="0"/>
              <a:t>understand</a:t>
            </a:r>
            <a:r>
              <a:rPr lang="en-US" dirty="0"/>
              <a:t> the</a:t>
            </a:r>
            <a:r>
              <a:rPr lang="tr-TR" dirty="0"/>
              <a:t> </a:t>
            </a:r>
            <a:r>
              <a:rPr lang="en-US" b="1" i="1" dirty="0"/>
              <a:t>Geist</a:t>
            </a:r>
            <a:endParaRPr lang="tr-TR" b="1" i="1" dirty="0"/>
          </a:p>
          <a:p>
            <a:r>
              <a:rPr lang="en-US" i="1" dirty="0" err="1"/>
              <a:t>Weltgeist</a:t>
            </a:r>
            <a:r>
              <a:rPr lang="en-US" dirty="0"/>
              <a:t>: World-spirit</a:t>
            </a:r>
          </a:p>
          <a:p>
            <a:r>
              <a:rPr lang="en-US" i="1" dirty="0" err="1"/>
              <a:t>Volksgeist</a:t>
            </a:r>
            <a:r>
              <a:rPr lang="en-US" i="1" dirty="0"/>
              <a:t>: </a:t>
            </a:r>
            <a:r>
              <a:rPr lang="en-US" dirty="0"/>
              <a:t>National spirit</a:t>
            </a:r>
          </a:p>
          <a:p>
            <a:r>
              <a:rPr lang="en-US" i="1" dirty="0"/>
              <a:t>Zeitgeist</a:t>
            </a:r>
            <a:r>
              <a:rPr lang="en-US" dirty="0"/>
              <a:t>: Spirit of the 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03697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134</TotalTime>
  <Words>386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MGMT 410</vt:lpstr>
      <vt:lpstr>Welcome</vt:lpstr>
      <vt:lpstr>TA</vt:lpstr>
      <vt:lpstr>Logistics</vt:lpstr>
      <vt:lpstr>Grading</vt:lpstr>
      <vt:lpstr>Grading</vt:lpstr>
      <vt:lpstr>Assignments</vt:lpstr>
      <vt:lpstr>What this class is about</vt:lpstr>
      <vt:lpstr>The World is Changing</vt:lpstr>
      <vt:lpstr>Business or the Corporation</vt:lpstr>
      <vt:lpstr>Contextual understanding of a business</vt:lpstr>
      <vt:lpstr>A stakeholder perspective is useful since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MGMT 410</dc:title>
  <dc:creator>Ozan Duygulu</dc:creator>
  <cp:lastModifiedBy>Ozan Duygulu</cp:lastModifiedBy>
  <cp:revision>10</cp:revision>
  <dcterms:created xsi:type="dcterms:W3CDTF">2022-02-18T11:21:40Z</dcterms:created>
  <dcterms:modified xsi:type="dcterms:W3CDTF">2024-09-24T11:09:58Z</dcterms:modified>
</cp:coreProperties>
</file>