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5852" autoAdjust="0"/>
  </p:normalViewPr>
  <p:slideViewPr>
    <p:cSldViewPr snapToGrid="0">
      <p:cViewPr varScale="1">
        <p:scale>
          <a:sx n="86" d="100"/>
          <a:sy n="86" d="100"/>
        </p:scale>
        <p:origin x="470" y="67"/>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3027546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9FD7D-9BF1-4FB4-AE46-34B3788CBE1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250881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2749547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3933288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828473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22953158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3605823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21506392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1901807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2041219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9FD7D-9BF1-4FB4-AE46-34B3788CBE1D}"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3573049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9FD7D-9BF1-4FB4-AE46-34B3788CBE1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2429476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9FD7D-9BF1-4FB4-AE46-34B3788CBE1D}" type="datetimeFigureOut">
              <a:rPr lang="en-US" smtClean="0"/>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3673564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F9FD7D-9BF1-4FB4-AE46-34B3788CBE1D}" type="datetimeFigureOut">
              <a:rPr lang="en-US" smtClean="0"/>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3433972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9FD7D-9BF1-4FB4-AE46-34B3788CBE1D}" type="datetimeFigureOut">
              <a:rPr lang="en-US" smtClean="0"/>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219788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9FD7D-9BF1-4FB4-AE46-34B3788CBE1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274465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9FD7D-9BF1-4FB4-AE46-34B3788CBE1D}" type="datetimeFigureOut">
              <a:rPr lang="en-US" smtClean="0"/>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F26754-6510-418E-BC48-852252FC7411}" type="slidenum">
              <a:rPr lang="en-US" smtClean="0"/>
              <a:t>‹#›</a:t>
            </a:fld>
            <a:endParaRPr lang="en-US"/>
          </a:p>
        </p:txBody>
      </p:sp>
    </p:spTree>
    <p:extLst>
      <p:ext uri="{BB962C8B-B14F-4D97-AF65-F5344CB8AC3E}">
        <p14:creationId xmlns:p14="http://schemas.microsoft.com/office/powerpoint/2010/main" val="175051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FF9FD7D-9BF1-4FB4-AE46-34B3788CBE1D}" type="datetimeFigureOut">
              <a:rPr lang="en-US" smtClean="0"/>
              <a:t>10/24/2023</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F26754-6510-418E-BC48-852252FC7411}" type="slidenum">
              <a:rPr lang="en-US" smtClean="0"/>
              <a:t>‹#›</a:t>
            </a:fld>
            <a:endParaRPr lang="en-US"/>
          </a:p>
        </p:txBody>
      </p:sp>
    </p:spTree>
    <p:extLst>
      <p:ext uri="{BB962C8B-B14F-4D97-AF65-F5344CB8AC3E}">
        <p14:creationId xmlns:p14="http://schemas.microsoft.com/office/powerpoint/2010/main" val="11529851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40660-4CF8-418D-BA44-0CB520EA89F2}"/>
              </a:ext>
            </a:extLst>
          </p:cNvPr>
          <p:cNvSpPr>
            <a:spLocks noGrp="1"/>
          </p:cNvSpPr>
          <p:nvPr>
            <p:ph type="ctrTitle"/>
          </p:nvPr>
        </p:nvSpPr>
        <p:spPr/>
        <p:txBody>
          <a:bodyPr/>
          <a:lstStyle/>
          <a:p>
            <a:r>
              <a:rPr lang="tr-TR" dirty="0"/>
              <a:t>MGMT 410</a:t>
            </a:r>
            <a:endParaRPr lang="en-US" dirty="0"/>
          </a:p>
        </p:txBody>
      </p:sp>
      <p:sp>
        <p:nvSpPr>
          <p:cNvPr id="3" name="Subtitle 2">
            <a:extLst>
              <a:ext uri="{FF2B5EF4-FFF2-40B4-BE49-F238E27FC236}">
                <a16:creationId xmlns:a16="http://schemas.microsoft.com/office/drawing/2014/main" id="{EEEF2F36-BB61-42C6-A8C6-E55CEF4A5390}"/>
              </a:ext>
            </a:extLst>
          </p:cNvPr>
          <p:cNvSpPr>
            <a:spLocks noGrp="1"/>
          </p:cNvSpPr>
          <p:nvPr>
            <p:ph type="subTitle" idx="1"/>
          </p:nvPr>
        </p:nvSpPr>
        <p:spPr/>
        <p:txBody>
          <a:bodyPr>
            <a:normAutofit/>
          </a:bodyPr>
          <a:lstStyle/>
          <a:p>
            <a:r>
              <a:rPr lang="en-US" dirty="0"/>
              <a:t>Corporate Governance and Social Responsibility</a:t>
            </a:r>
            <a:endParaRPr lang="tr-TR" dirty="0"/>
          </a:p>
          <a:p>
            <a:r>
              <a:rPr lang="en-US" dirty="0"/>
              <a:t>Session 4 – Business in a Globalized World</a:t>
            </a:r>
          </a:p>
          <a:p>
            <a:r>
              <a:rPr lang="tr-TR" dirty="0"/>
              <a:t>Ozan Duygulu</a:t>
            </a:r>
            <a:endParaRPr lang="en-US" dirty="0"/>
          </a:p>
        </p:txBody>
      </p:sp>
    </p:spTree>
    <p:extLst>
      <p:ext uri="{BB962C8B-B14F-4D97-AF65-F5344CB8AC3E}">
        <p14:creationId xmlns:p14="http://schemas.microsoft.com/office/powerpoint/2010/main" val="1819104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6BB98F7-50B0-4A15-83C8-E48625D94830}"/>
              </a:ext>
            </a:extLst>
          </p:cNvPr>
          <p:cNvSpPr>
            <a:spLocks noGrp="1"/>
          </p:cNvSpPr>
          <p:nvPr>
            <p:ph type="title"/>
          </p:nvPr>
        </p:nvSpPr>
        <p:spPr>
          <a:xfrm>
            <a:off x="1753496" y="685800"/>
            <a:ext cx="2543201" cy="1752599"/>
          </a:xfrm>
        </p:spPr>
        <p:txBody>
          <a:bodyPr anchor="b">
            <a:normAutofit/>
          </a:bodyPr>
          <a:lstStyle/>
          <a:p>
            <a:pPr algn="l"/>
            <a:r>
              <a:rPr lang="en-US" sz="3200"/>
              <a:t>Modern Economies</a:t>
            </a:r>
            <a:endParaRPr lang="tr-TR" sz="3200"/>
          </a:p>
        </p:txBody>
      </p:sp>
      <p:sp>
        <p:nvSpPr>
          <p:cNvPr id="3" name="İçerik Yer Tutucusu 2">
            <a:extLst>
              <a:ext uri="{FF2B5EF4-FFF2-40B4-BE49-F238E27FC236}">
                <a16:creationId xmlns:a16="http://schemas.microsoft.com/office/drawing/2014/main" id="{476096FE-5C2E-4962-AAF7-98AB55558C80}"/>
              </a:ext>
            </a:extLst>
          </p:cNvPr>
          <p:cNvSpPr>
            <a:spLocks noGrp="1"/>
          </p:cNvSpPr>
          <p:nvPr>
            <p:ph idx="1"/>
          </p:nvPr>
        </p:nvSpPr>
        <p:spPr>
          <a:xfrm>
            <a:off x="1484310" y="2666999"/>
            <a:ext cx="2812387" cy="3124201"/>
          </a:xfrm>
        </p:spPr>
        <p:txBody>
          <a:bodyPr anchor="t">
            <a:normAutofit/>
          </a:bodyPr>
          <a:lstStyle/>
          <a:p>
            <a:r>
              <a:rPr lang="en-US" sz="1800" dirty="0"/>
              <a:t>Neither completely free market nor planned.</a:t>
            </a:r>
          </a:p>
          <a:p>
            <a:r>
              <a:rPr lang="en-US" sz="1800" dirty="0"/>
              <a:t>Level of government involvement changes everywhere</a:t>
            </a:r>
          </a:p>
          <a:p>
            <a:r>
              <a:rPr lang="en-US" sz="1800" dirty="0">
                <a:solidFill>
                  <a:srgbClr val="FF0000"/>
                </a:solidFill>
              </a:rPr>
              <a:t>What is wrong with this circular economy?</a:t>
            </a:r>
          </a:p>
        </p:txBody>
      </p:sp>
      <p:pic>
        <p:nvPicPr>
          <p:cNvPr id="1026" name="Picture 2" descr="The Circular Economy In Detail">
            <a:extLst>
              <a:ext uri="{FF2B5EF4-FFF2-40B4-BE49-F238E27FC236}">
                <a16:creationId xmlns:a16="http://schemas.microsoft.com/office/drawing/2014/main" id="{BB25A633-0217-482F-9D99-BC7F24E98E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63" r="779" b="-1"/>
          <a:stretch/>
        </p:blipFill>
        <p:spPr bwMode="auto">
          <a:xfrm>
            <a:off x="4941202" y="1011765"/>
            <a:ext cx="6237359" cy="45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9158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8B2DC88-FD55-410D-80C0-532530B752FE}"/>
              </a:ext>
            </a:extLst>
          </p:cNvPr>
          <p:cNvSpPr>
            <a:spLocks noGrp="1"/>
          </p:cNvSpPr>
          <p:nvPr>
            <p:ph type="title"/>
          </p:nvPr>
        </p:nvSpPr>
        <p:spPr>
          <a:xfrm>
            <a:off x="1484311" y="685800"/>
            <a:ext cx="10018713" cy="1752599"/>
          </a:xfrm>
        </p:spPr>
        <p:txBody>
          <a:bodyPr>
            <a:normAutofit/>
          </a:bodyPr>
          <a:lstStyle/>
          <a:p>
            <a:r>
              <a:rPr lang="en-US" dirty="0"/>
              <a:t>Challenges to Modern Economic Systems</a:t>
            </a:r>
            <a:endParaRPr lang="tr-TR" dirty="0"/>
          </a:p>
        </p:txBody>
      </p:sp>
      <p:pic>
        <p:nvPicPr>
          <p:cNvPr id="5" name="Resim 4">
            <a:extLst>
              <a:ext uri="{FF2B5EF4-FFF2-40B4-BE49-F238E27FC236}">
                <a16:creationId xmlns:a16="http://schemas.microsoft.com/office/drawing/2014/main" id="{B76D96A4-FFF7-4919-8EE9-7E1E9BB80145}"/>
              </a:ext>
            </a:extLst>
          </p:cNvPr>
          <p:cNvPicPr>
            <a:picLocks noChangeAspect="1"/>
          </p:cNvPicPr>
          <p:nvPr/>
        </p:nvPicPr>
        <p:blipFill>
          <a:blip r:embed="rId3"/>
          <a:stretch>
            <a:fillRect/>
          </a:stretch>
        </p:blipFill>
        <p:spPr>
          <a:xfrm>
            <a:off x="1652155" y="2767097"/>
            <a:ext cx="3959211" cy="3000202"/>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2050" name="Picture 2" descr="Ergene Nehri'nin kolu Çorlu Deresi'nde kirli atık yüzde 54 azaldı">
            <a:extLst>
              <a:ext uri="{FF2B5EF4-FFF2-40B4-BE49-F238E27FC236}">
                <a16:creationId xmlns:a16="http://schemas.microsoft.com/office/drawing/2014/main" id="{A024E6A1-1EB5-4A0E-B721-814C84C21CF2}"/>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016625" y="2686050"/>
            <a:ext cx="5486400"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43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621F55B-3CFD-4B70-A7B9-9A07135E32E5}"/>
              </a:ext>
            </a:extLst>
          </p:cNvPr>
          <p:cNvSpPr>
            <a:spLocks noGrp="1"/>
          </p:cNvSpPr>
          <p:nvPr>
            <p:ph type="title"/>
          </p:nvPr>
        </p:nvSpPr>
        <p:spPr/>
        <p:txBody>
          <a:bodyPr/>
          <a:lstStyle/>
          <a:p>
            <a:r>
              <a:rPr lang="en-US" dirty="0"/>
              <a:t>Three Sectors in Modern Economies</a:t>
            </a:r>
            <a:endParaRPr lang="tr-TR" dirty="0"/>
          </a:p>
        </p:txBody>
      </p:sp>
      <p:pic>
        <p:nvPicPr>
          <p:cNvPr id="5" name="İçerik Yer Tutucusu 4">
            <a:extLst>
              <a:ext uri="{FF2B5EF4-FFF2-40B4-BE49-F238E27FC236}">
                <a16:creationId xmlns:a16="http://schemas.microsoft.com/office/drawing/2014/main" id="{FF456A69-44E9-4516-B342-5431D179708E}"/>
              </a:ext>
            </a:extLst>
          </p:cNvPr>
          <p:cNvPicPr>
            <a:picLocks noGrp="1" noChangeAspect="1"/>
          </p:cNvPicPr>
          <p:nvPr>
            <p:ph idx="1"/>
          </p:nvPr>
        </p:nvPicPr>
        <p:blipFill>
          <a:blip r:embed="rId2"/>
          <a:stretch>
            <a:fillRect/>
          </a:stretch>
        </p:blipFill>
        <p:spPr>
          <a:xfrm>
            <a:off x="2478809" y="2573517"/>
            <a:ext cx="8029715" cy="3058359"/>
          </a:xfrm>
        </p:spPr>
      </p:pic>
    </p:spTree>
    <p:extLst>
      <p:ext uri="{BB962C8B-B14F-4D97-AF65-F5344CB8AC3E}">
        <p14:creationId xmlns:p14="http://schemas.microsoft.com/office/powerpoint/2010/main" val="2234213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B28D-9DAC-4D99-87D8-CD3CC189CA14}"/>
              </a:ext>
            </a:extLst>
          </p:cNvPr>
          <p:cNvSpPr>
            <a:spLocks noGrp="1"/>
          </p:cNvSpPr>
          <p:nvPr>
            <p:ph type="title"/>
          </p:nvPr>
        </p:nvSpPr>
        <p:spPr/>
        <p:txBody>
          <a:bodyPr/>
          <a:lstStyle/>
          <a:p>
            <a:r>
              <a:rPr lang="en-US" dirty="0"/>
              <a:t>Capitalism</a:t>
            </a:r>
          </a:p>
        </p:txBody>
      </p:sp>
      <p:sp>
        <p:nvSpPr>
          <p:cNvPr id="3" name="Content Placeholder 2">
            <a:extLst>
              <a:ext uri="{FF2B5EF4-FFF2-40B4-BE49-F238E27FC236}">
                <a16:creationId xmlns:a16="http://schemas.microsoft.com/office/drawing/2014/main" id="{D2AFF3B5-37EE-4981-A852-F642C323913B}"/>
              </a:ext>
            </a:extLst>
          </p:cNvPr>
          <p:cNvSpPr>
            <a:spLocks noGrp="1"/>
          </p:cNvSpPr>
          <p:nvPr>
            <p:ph idx="1"/>
          </p:nvPr>
        </p:nvSpPr>
        <p:spPr/>
        <p:txBody>
          <a:bodyPr/>
          <a:lstStyle/>
          <a:p>
            <a:r>
              <a:rPr lang="en-US" dirty="0"/>
              <a:t>https://www.youtube.com/watch?v=dIuaW9YWqEU&amp;t=386s</a:t>
            </a:r>
          </a:p>
        </p:txBody>
      </p:sp>
    </p:spTree>
    <p:extLst>
      <p:ext uri="{BB962C8B-B14F-4D97-AF65-F5344CB8AC3E}">
        <p14:creationId xmlns:p14="http://schemas.microsoft.com/office/powerpoint/2010/main" val="62881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7FBC-8896-962F-0917-AA5807708946}"/>
              </a:ext>
            </a:extLst>
          </p:cNvPr>
          <p:cNvSpPr>
            <a:spLocks noGrp="1"/>
          </p:cNvSpPr>
          <p:nvPr>
            <p:ph type="title"/>
          </p:nvPr>
        </p:nvSpPr>
        <p:spPr/>
        <p:txBody>
          <a:bodyPr/>
          <a:lstStyle/>
          <a:p>
            <a:r>
              <a:rPr lang="en-US" dirty="0"/>
              <a:t>Capitalism</a:t>
            </a:r>
          </a:p>
        </p:txBody>
      </p:sp>
      <p:graphicFrame>
        <p:nvGraphicFramePr>
          <p:cNvPr id="5" name="Content Placeholder 4">
            <a:extLst>
              <a:ext uri="{FF2B5EF4-FFF2-40B4-BE49-F238E27FC236}">
                <a16:creationId xmlns:a16="http://schemas.microsoft.com/office/drawing/2014/main" id="{4D1AE5B0-94BC-7A50-D8A6-EF131F65937D}"/>
              </a:ext>
            </a:extLst>
          </p:cNvPr>
          <p:cNvGraphicFramePr>
            <a:graphicFrameLocks noGrp="1"/>
          </p:cNvGraphicFramePr>
          <p:nvPr>
            <p:ph idx="1"/>
            <p:extLst>
              <p:ext uri="{D42A27DB-BD31-4B8C-83A1-F6EECF244321}">
                <p14:modId xmlns:p14="http://schemas.microsoft.com/office/powerpoint/2010/main" val="2381154841"/>
              </p:ext>
            </p:extLst>
          </p:nvPr>
        </p:nvGraphicFramePr>
        <p:xfrm>
          <a:off x="1484311" y="2018930"/>
          <a:ext cx="10018712" cy="3418840"/>
        </p:xfrm>
        <a:graphic>
          <a:graphicData uri="http://schemas.openxmlformats.org/drawingml/2006/table">
            <a:tbl>
              <a:tblPr firstRow="1" bandRow="1">
                <a:tableStyleId>{5C22544A-7EE6-4342-B048-85BDC9FD1C3A}</a:tableStyleId>
              </a:tblPr>
              <a:tblGrid>
                <a:gridCol w="5009356">
                  <a:extLst>
                    <a:ext uri="{9D8B030D-6E8A-4147-A177-3AD203B41FA5}">
                      <a16:colId xmlns:a16="http://schemas.microsoft.com/office/drawing/2014/main" val="2181043105"/>
                    </a:ext>
                  </a:extLst>
                </a:gridCol>
                <a:gridCol w="5009356">
                  <a:extLst>
                    <a:ext uri="{9D8B030D-6E8A-4147-A177-3AD203B41FA5}">
                      <a16:colId xmlns:a16="http://schemas.microsoft.com/office/drawing/2014/main" val="204437532"/>
                    </a:ext>
                  </a:extLst>
                </a:gridCol>
              </a:tblGrid>
              <a:tr h="370840">
                <a:tc>
                  <a:txBody>
                    <a:bodyPr/>
                    <a:lstStyle/>
                    <a:p>
                      <a:pPr rtl="0" fontAlgn="b"/>
                      <a:r>
                        <a:rPr lang="en-US" dirty="0">
                          <a:effectLst/>
                        </a:rPr>
                        <a:t>Benefit</a:t>
                      </a:r>
                    </a:p>
                  </a:txBody>
                  <a:tcPr marL="22860" marR="22860" marT="15240" marB="15240"/>
                </a:tc>
                <a:tc>
                  <a:txBody>
                    <a:bodyPr/>
                    <a:lstStyle/>
                    <a:p>
                      <a:pPr rtl="0" fontAlgn="b"/>
                      <a:r>
                        <a:rPr lang="en-US" dirty="0">
                          <a:effectLst/>
                        </a:rPr>
                        <a:t>Problem</a:t>
                      </a:r>
                    </a:p>
                  </a:txBody>
                  <a:tcPr marL="22860" marR="22860" marT="15240" marB="15240"/>
                </a:tc>
                <a:extLst>
                  <a:ext uri="{0D108BD9-81ED-4DB2-BD59-A6C34878D82A}">
                    <a16:rowId xmlns:a16="http://schemas.microsoft.com/office/drawing/2014/main" val="2345965949"/>
                  </a:ext>
                </a:extLst>
              </a:tr>
              <a:tr h="370840">
                <a:tc>
                  <a:txBody>
                    <a:bodyPr/>
                    <a:lstStyle/>
                    <a:p>
                      <a:pPr rtl="0" fontAlgn="b"/>
                      <a:r>
                        <a:rPr lang="en-US" sz="1600" b="1" dirty="0">
                          <a:effectLst/>
                        </a:rPr>
                        <a:t>Economic growth: </a:t>
                      </a:r>
                      <a:r>
                        <a:rPr lang="en-US" sz="1600" dirty="0">
                          <a:effectLst/>
                        </a:rPr>
                        <a:t>Capitalism has been shown to be the most effective economic system for generating economic growth.</a:t>
                      </a:r>
                    </a:p>
                  </a:txBody>
                  <a:tcPr marL="22860" marR="22860" marT="15240" marB="15240"/>
                </a:tc>
                <a:tc>
                  <a:txBody>
                    <a:bodyPr/>
                    <a:lstStyle/>
                    <a:p>
                      <a:pPr rtl="0" fontAlgn="b"/>
                      <a:r>
                        <a:rPr lang="en-US" sz="1600" b="1" dirty="0">
                          <a:effectLst/>
                        </a:rPr>
                        <a:t>Inequality</a:t>
                      </a:r>
                      <a:r>
                        <a:rPr lang="en-US" sz="1600" dirty="0">
                          <a:effectLst/>
                        </a:rPr>
                        <a:t>: Capitalism can lead to high levels of inequality, as those who own capital tend to accumulate more and more wealth over time.</a:t>
                      </a:r>
                    </a:p>
                  </a:txBody>
                  <a:tcPr marL="0" marR="0" marT="15240" marB="15240"/>
                </a:tc>
                <a:extLst>
                  <a:ext uri="{0D108BD9-81ED-4DB2-BD59-A6C34878D82A}">
                    <a16:rowId xmlns:a16="http://schemas.microsoft.com/office/drawing/2014/main" val="874975368"/>
                  </a:ext>
                </a:extLst>
              </a:tr>
              <a:tr h="370840">
                <a:tc>
                  <a:txBody>
                    <a:bodyPr/>
                    <a:lstStyle/>
                    <a:p>
                      <a:pPr rtl="0" fontAlgn="b"/>
                      <a:r>
                        <a:rPr lang="en-US" sz="1600" b="1" dirty="0">
                          <a:effectLst/>
                        </a:rPr>
                        <a:t>Innovation: </a:t>
                      </a:r>
                      <a:r>
                        <a:rPr lang="en-US" sz="1600" dirty="0">
                          <a:effectLst/>
                        </a:rPr>
                        <a:t>Capitalism incentivizes businesses to innovate and develop new products and services in order to compete for market share.</a:t>
                      </a:r>
                    </a:p>
                  </a:txBody>
                  <a:tcPr marL="22860" marR="22860" marT="15240" marB="15240"/>
                </a:tc>
                <a:tc>
                  <a:txBody>
                    <a:bodyPr/>
                    <a:lstStyle/>
                    <a:p>
                      <a:pPr rtl="0" fontAlgn="b"/>
                      <a:r>
                        <a:rPr lang="en-US" sz="1600" b="1" dirty="0">
                          <a:effectLst/>
                        </a:rPr>
                        <a:t>Environmental damage</a:t>
                      </a:r>
                      <a:r>
                        <a:rPr lang="en-US" sz="1600" dirty="0">
                          <a:effectLst/>
                        </a:rPr>
                        <a:t>: Capitalism can lead to environmental damage, as businesses often prioritize profits over environmental protection.</a:t>
                      </a:r>
                    </a:p>
                  </a:txBody>
                  <a:tcPr marL="0" marR="0" marT="15240" marB="15240"/>
                </a:tc>
                <a:extLst>
                  <a:ext uri="{0D108BD9-81ED-4DB2-BD59-A6C34878D82A}">
                    <a16:rowId xmlns:a16="http://schemas.microsoft.com/office/drawing/2014/main" val="409570398"/>
                  </a:ext>
                </a:extLst>
              </a:tr>
              <a:tr h="370840">
                <a:tc>
                  <a:txBody>
                    <a:bodyPr/>
                    <a:lstStyle/>
                    <a:p>
                      <a:pPr rtl="0" fontAlgn="b"/>
                      <a:r>
                        <a:rPr lang="en-US" sz="1600" b="1" dirty="0">
                          <a:effectLst/>
                        </a:rPr>
                        <a:t>Consumer choice: </a:t>
                      </a:r>
                      <a:r>
                        <a:rPr lang="en-US" sz="1600" dirty="0">
                          <a:effectLst/>
                        </a:rPr>
                        <a:t>Capitalism provides consumers with a wide range of choices when purchasing goods and services.</a:t>
                      </a:r>
                    </a:p>
                  </a:txBody>
                  <a:tcPr marL="22860" marR="22860" marT="15240" marB="15240"/>
                </a:tc>
                <a:tc>
                  <a:txBody>
                    <a:bodyPr/>
                    <a:lstStyle/>
                    <a:p>
                      <a:pPr rtl="0" fontAlgn="b"/>
                      <a:r>
                        <a:rPr lang="en-US" sz="1600" b="1" dirty="0">
                          <a:effectLst/>
                        </a:rPr>
                        <a:t>Short-termism: </a:t>
                      </a:r>
                      <a:r>
                        <a:rPr lang="en-US" sz="1600" dirty="0">
                          <a:effectLst/>
                        </a:rPr>
                        <a:t>Capitalism can lead to short-termism, as businesses focus on maximizing profits in the short term, even if it means sacrificing long-term sustainability.</a:t>
                      </a:r>
                    </a:p>
                  </a:txBody>
                  <a:tcPr marL="0" marR="0" marT="15240" marB="15240"/>
                </a:tc>
                <a:extLst>
                  <a:ext uri="{0D108BD9-81ED-4DB2-BD59-A6C34878D82A}">
                    <a16:rowId xmlns:a16="http://schemas.microsoft.com/office/drawing/2014/main" val="3750047744"/>
                  </a:ext>
                </a:extLst>
              </a:tr>
              <a:tr h="370840">
                <a:tc>
                  <a:txBody>
                    <a:bodyPr/>
                    <a:lstStyle/>
                    <a:p>
                      <a:pPr rtl="0" fontAlgn="b"/>
                      <a:r>
                        <a:rPr lang="en-US" sz="1600" b="1" dirty="0">
                          <a:effectLst/>
                        </a:rPr>
                        <a:t>Economic freedom: </a:t>
                      </a:r>
                      <a:r>
                        <a:rPr lang="en-US" sz="1600" dirty="0">
                          <a:effectLst/>
                        </a:rPr>
                        <a:t>Capitalism gives individuals the freedom to start their own businesses and pursue their own economic goals.</a:t>
                      </a:r>
                    </a:p>
                  </a:txBody>
                  <a:tcPr marL="22860" marR="22860" marT="15240" marB="15240"/>
                </a:tc>
                <a:tc>
                  <a:txBody>
                    <a:bodyPr/>
                    <a:lstStyle/>
                    <a:p>
                      <a:pPr rtl="0" fontAlgn="b"/>
                      <a:r>
                        <a:rPr lang="en-US" sz="1600" b="1" dirty="0">
                          <a:effectLst/>
                        </a:rPr>
                        <a:t>Market failures</a:t>
                      </a:r>
                      <a:r>
                        <a:rPr lang="en-US" sz="1600" dirty="0">
                          <a:effectLst/>
                        </a:rPr>
                        <a:t>: Capitalism can be susceptible to market failures, such as monopolies and externalities.</a:t>
                      </a:r>
                    </a:p>
                  </a:txBody>
                  <a:tcPr marL="0" marR="0" marT="15240" marB="15240"/>
                </a:tc>
                <a:extLst>
                  <a:ext uri="{0D108BD9-81ED-4DB2-BD59-A6C34878D82A}">
                    <a16:rowId xmlns:a16="http://schemas.microsoft.com/office/drawing/2014/main" val="4293068804"/>
                  </a:ext>
                </a:extLst>
              </a:tr>
            </a:tbl>
          </a:graphicData>
        </a:graphic>
      </p:graphicFrame>
    </p:spTree>
    <p:extLst>
      <p:ext uri="{BB962C8B-B14F-4D97-AF65-F5344CB8AC3E}">
        <p14:creationId xmlns:p14="http://schemas.microsoft.com/office/powerpoint/2010/main" val="619968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225C-0014-AE1F-E7D4-5D9D2C00019B}"/>
              </a:ext>
            </a:extLst>
          </p:cNvPr>
          <p:cNvSpPr>
            <a:spLocks noGrp="1"/>
          </p:cNvSpPr>
          <p:nvPr>
            <p:ph type="title"/>
          </p:nvPr>
        </p:nvSpPr>
        <p:spPr/>
        <p:txBody>
          <a:bodyPr/>
          <a:lstStyle/>
          <a:p>
            <a:r>
              <a:rPr lang="en-US" dirty="0"/>
              <a:t>Varieties of Capitalism</a:t>
            </a:r>
          </a:p>
        </p:txBody>
      </p:sp>
      <p:graphicFrame>
        <p:nvGraphicFramePr>
          <p:cNvPr id="4" name="Content Placeholder 3">
            <a:extLst>
              <a:ext uri="{FF2B5EF4-FFF2-40B4-BE49-F238E27FC236}">
                <a16:creationId xmlns:a16="http://schemas.microsoft.com/office/drawing/2014/main" id="{4166BC7B-D96B-C86C-516A-A3966BCF062D}"/>
              </a:ext>
            </a:extLst>
          </p:cNvPr>
          <p:cNvGraphicFramePr>
            <a:graphicFrameLocks noGrp="1"/>
          </p:cNvGraphicFramePr>
          <p:nvPr>
            <p:ph idx="1"/>
            <p:extLst>
              <p:ext uri="{D42A27DB-BD31-4B8C-83A1-F6EECF244321}">
                <p14:modId xmlns:p14="http://schemas.microsoft.com/office/powerpoint/2010/main" val="1764465872"/>
              </p:ext>
            </p:extLst>
          </p:nvPr>
        </p:nvGraphicFramePr>
        <p:xfrm>
          <a:off x="3249227" y="2000237"/>
          <a:ext cx="6540405" cy="4572000"/>
        </p:xfrm>
        <a:graphic>
          <a:graphicData uri="http://schemas.openxmlformats.org/drawingml/2006/table">
            <a:tbl>
              <a:tblPr firstRow="1" bandRow="1">
                <a:tableStyleId>{5C22544A-7EE6-4342-B048-85BDC9FD1C3A}</a:tableStyleId>
              </a:tblPr>
              <a:tblGrid>
                <a:gridCol w="2180135">
                  <a:extLst>
                    <a:ext uri="{9D8B030D-6E8A-4147-A177-3AD203B41FA5}">
                      <a16:colId xmlns:a16="http://schemas.microsoft.com/office/drawing/2014/main" val="74380887"/>
                    </a:ext>
                  </a:extLst>
                </a:gridCol>
                <a:gridCol w="2180135">
                  <a:extLst>
                    <a:ext uri="{9D8B030D-6E8A-4147-A177-3AD203B41FA5}">
                      <a16:colId xmlns:a16="http://schemas.microsoft.com/office/drawing/2014/main" val="3209858897"/>
                    </a:ext>
                  </a:extLst>
                </a:gridCol>
                <a:gridCol w="2180135">
                  <a:extLst>
                    <a:ext uri="{9D8B030D-6E8A-4147-A177-3AD203B41FA5}">
                      <a16:colId xmlns:a16="http://schemas.microsoft.com/office/drawing/2014/main" val="415549750"/>
                    </a:ext>
                  </a:extLst>
                </a:gridCol>
              </a:tblGrid>
              <a:tr h="189319">
                <a:tc>
                  <a:txBody>
                    <a:bodyPr/>
                    <a:lstStyle/>
                    <a:p>
                      <a:pPr rtl="0" fontAlgn="b"/>
                      <a:r>
                        <a:rPr lang="en-US" sz="1200" dirty="0">
                          <a:effectLst/>
                        </a:rPr>
                        <a:t>Variety of capitalism</a:t>
                      </a:r>
                    </a:p>
                  </a:txBody>
                  <a:tcPr marL="22860" marR="22860" marT="15240" marB="15240"/>
                </a:tc>
                <a:tc>
                  <a:txBody>
                    <a:bodyPr/>
                    <a:lstStyle/>
                    <a:p>
                      <a:pPr rtl="0" fontAlgn="b"/>
                      <a:r>
                        <a:rPr lang="en-US" sz="1200">
                          <a:effectLst/>
                        </a:rPr>
                        <a:t>Key characteristics</a:t>
                      </a:r>
                    </a:p>
                  </a:txBody>
                  <a:tcPr marL="22860" marR="22860" marT="15240" marB="15240"/>
                </a:tc>
                <a:tc>
                  <a:txBody>
                    <a:bodyPr/>
                    <a:lstStyle/>
                    <a:p>
                      <a:pPr rtl="0" fontAlgn="b"/>
                      <a:r>
                        <a:rPr lang="en-US" sz="1200">
                          <a:effectLst/>
                        </a:rPr>
                        <a:t>Examples</a:t>
                      </a:r>
                    </a:p>
                  </a:txBody>
                  <a:tcPr marL="22860" marR="22860" marT="15240" marB="15240"/>
                </a:tc>
                <a:extLst>
                  <a:ext uri="{0D108BD9-81ED-4DB2-BD59-A6C34878D82A}">
                    <a16:rowId xmlns:a16="http://schemas.microsoft.com/office/drawing/2014/main" val="2152418988"/>
                  </a:ext>
                </a:extLst>
              </a:tr>
              <a:tr h="715781">
                <a:tc>
                  <a:txBody>
                    <a:bodyPr/>
                    <a:lstStyle/>
                    <a:p>
                      <a:pPr rtl="0" fontAlgn="b"/>
                      <a:r>
                        <a:rPr lang="en-US" sz="1600" b="1" dirty="0">
                          <a:effectLst/>
                        </a:rPr>
                        <a:t>Liberal market economy (LME)</a:t>
                      </a:r>
                    </a:p>
                  </a:txBody>
                  <a:tcPr marL="22860" marR="22860" marT="15240" marB="15240"/>
                </a:tc>
                <a:tc>
                  <a:txBody>
                    <a:bodyPr/>
                    <a:lstStyle/>
                    <a:p>
                      <a:pPr rtl="0" fontAlgn="b"/>
                      <a:r>
                        <a:rPr lang="en-US" sz="1200">
                          <a:effectLst/>
                        </a:rPr>
                        <a:t>High level of market competition, low level of government intervention, flexible labor markets, and a relatively weak social safety net.</a:t>
                      </a:r>
                    </a:p>
                  </a:txBody>
                  <a:tcPr marL="22860" marR="22860" marT="15240" marB="15240"/>
                </a:tc>
                <a:tc>
                  <a:txBody>
                    <a:bodyPr/>
                    <a:lstStyle/>
                    <a:p>
                      <a:pPr rtl="0" fontAlgn="b"/>
                      <a:r>
                        <a:rPr lang="en-US" sz="1200">
                          <a:effectLst/>
                        </a:rPr>
                        <a:t>United States, United Kingdom, Canada, Australia, and New Zealand</a:t>
                      </a:r>
                    </a:p>
                  </a:txBody>
                  <a:tcPr marL="0" marR="0" marT="15240" marB="15240"/>
                </a:tc>
                <a:extLst>
                  <a:ext uri="{0D108BD9-81ED-4DB2-BD59-A6C34878D82A}">
                    <a16:rowId xmlns:a16="http://schemas.microsoft.com/office/drawing/2014/main" val="2878790686"/>
                  </a:ext>
                </a:extLst>
              </a:tr>
              <a:tr h="715781">
                <a:tc>
                  <a:txBody>
                    <a:bodyPr/>
                    <a:lstStyle/>
                    <a:p>
                      <a:pPr rtl="0" fontAlgn="b"/>
                      <a:r>
                        <a:rPr lang="en-US" sz="1600" b="1">
                          <a:effectLst/>
                        </a:rPr>
                        <a:t>Coordinated market economy (CME)</a:t>
                      </a:r>
                    </a:p>
                  </a:txBody>
                  <a:tcPr marL="22860" marR="22860" marT="15240" marB="15240"/>
                </a:tc>
                <a:tc>
                  <a:txBody>
                    <a:bodyPr/>
                    <a:lstStyle/>
                    <a:p>
                      <a:pPr rtl="0" fontAlgn="b"/>
                      <a:r>
                        <a:rPr lang="en-US" sz="1200">
                          <a:effectLst/>
                        </a:rPr>
                        <a:t>High level of coordination between businesses, government, and labor unions, long-term investment horizons, and a strong social safety net.</a:t>
                      </a:r>
                    </a:p>
                  </a:txBody>
                  <a:tcPr marL="22860" marR="22860" marT="15240" marB="15240"/>
                </a:tc>
                <a:tc>
                  <a:txBody>
                    <a:bodyPr/>
                    <a:lstStyle/>
                    <a:p>
                      <a:pPr rtl="0" fontAlgn="b"/>
                      <a:r>
                        <a:rPr lang="en-US" sz="1200">
                          <a:effectLst/>
                        </a:rPr>
                        <a:t>Germany, Japan, Sweden, and Austria</a:t>
                      </a:r>
                    </a:p>
                  </a:txBody>
                  <a:tcPr marL="0" marR="0" marT="15240" marB="15240"/>
                </a:tc>
                <a:extLst>
                  <a:ext uri="{0D108BD9-81ED-4DB2-BD59-A6C34878D82A}">
                    <a16:rowId xmlns:a16="http://schemas.microsoft.com/office/drawing/2014/main" val="530502841"/>
                  </a:ext>
                </a:extLst>
              </a:tr>
              <a:tr h="435693">
                <a:tc>
                  <a:txBody>
                    <a:bodyPr/>
                    <a:lstStyle/>
                    <a:p>
                      <a:pPr rtl="0" fontAlgn="b"/>
                      <a:r>
                        <a:rPr lang="en-US" sz="1600" b="1">
                          <a:effectLst/>
                        </a:rPr>
                        <a:t>Social democratic capitalism</a:t>
                      </a:r>
                    </a:p>
                  </a:txBody>
                  <a:tcPr marL="22860" marR="22860" marT="15240" marB="15240"/>
                </a:tc>
                <a:tc>
                  <a:txBody>
                    <a:bodyPr/>
                    <a:lstStyle/>
                    <a:p>
                      <a:pPr rtl="0" fontAlgn="b"/>
                      <a:r>
                        <a:rPr lang="en-US" sz="1200">
                          <a:effectLst/>
                        </a:rPr>
                        <a:t>Combines elements of LMEs and CMEs, with a focus on social welfare and economic equality.</a:t>
                      </a:r>
                    </a:p>
                  </a:txBody>
                  <a:tcPr marL="22860" marR="22860" marT="15240" marB="15240"/>
                </a:tc>
                <a:tc>
                  <a:txBody>
                    <a:bodyPr/>
                    <a:lstStyle/>
                    <a:p>
                      <a:pPr rtl="0" fontAlgn="b"/>
                      <a:r>
                        <a:rPr lang="en-US" sz="1200" dirty="0">
                          <a:effectLst/>
                        </a:rPr>
                        <a:t>Denmark, Norway, Finland, and the Netherlands</a:t>
                      </a:r>
                    </a:p>
                  </a:txBody>
                  <a:tcPr marL="0" marR="0" marT="15240" marB="15240"/>
                </a:tc>
                <a:extLst>
                  <a:ext uri="{0D108BD9-81ED-4DB2-BD59-A6C34878D82A}">
                    <a16:rowId xmlns:a16="http://schemas.microsoft.com/office/drawing/2014/main" val="1308659474"/>
                  </a:ext>
                </a:extLst>
              </a:tr>
              <a:tr h="855825">
                <a:tc>
                  <a:txBody>
                    <a:bodyPr/>
                    <a:lstStyle/>
                    <a:p>
                      <a:pPr rtl="0" fontAlgn="b"/>
                      <a:r>
                        <a:rPr lang="en-US" sz="1600" b="1">
                          <a:effectLst/>
                        </a:rPr>
                        <a:t>Asian capitalism</a:t>
                      </a:r>
                    </a:p>
                  </a:txBody>
                  <a:tcPr marL="22860" marR="22860" marT="15240" marB="15240"/>
                </a:tc>
                <a:tc>
                  <a:txBody>
                    <a:bodyPr/>
                    <a:lstStyle/>
                    <a:p>
                      <a:pPr rtl="0" fontAlgn="b"/>
                      <a:r>
                        <a:rPr lang="en-US" sz="1200">
                          <a:effectLst/>
                        </a:rPr>
                        <a:t>A unique form of capitalism that is characterized by strong government intervention, close ties between businesses and government, and a focus on export-oriented growth.</a:t>
                      </a:r>
                    </a:p>
                  </a:txBody>
                  <a:tcPr marL="22860" marR="22860" marT="15240" marB="15240"/>
                </a:tc>
                <a:tc>
                  <a:txBody>
                    <a:bodyPr/>
                    <a:lstStyle/>
                    <a:p>
                      <a:pPr rtl="0" fontAlgn="b"/>
                      <a:r>
                        <a:rPr lang="en-US" sz="1200">
                          <a:effectLst/>
                        </a:rPr>
                        <a:t>South Korea, Taiwan, and Singapore</a:t>
                      </a:r>
                    </a:p>
                  </a:txBody>
                  <a:tcPr marL="0" marR="0" marT="15240" marB="15240"/>
                </a:tc>
                <a:extLst>
                  <a:ext uri="{0D108BD9-81ED-4DB2-BD59-A6C34878D82A}">
                    <a16:rowId xmlns:a16="http://schemas.microsoft.com/office/drawing/2014/main" val="1209566942"/>
                  </a:ext>
                </a:extLst>
              </a:tr>
              <a:tr h="575736">
                <a:tc>
                  <a:txBody>
                    <a:bodyPr/>
                    <a:lstStyle/>
                    <a:p>
                      <a:pPr rtl="0" fontAlgn="b"/>
                      <a:r>
                        <a:rPr lang="en-US" sz="1600" b="1" dirty="0">
                          <a:effectLst/>
                        </a:rPr>
                        <a:t>Mediterranean capitalism</a:t>
                      </a:r>
                    </a:p>
                  </a:txBody>
                  <a:tcPr marL="22860" marR="22860" marT="15240" marB="15240"/>
                </a:tc>
                <a:tc>
                  <a:txBody>
                    <a:bodyPr/>
                    <a:lstStyle/>
                    <a:p>
                      <a:pPr rtl="0" fontAlgn="b"/>
                      <a:r>
                        <a:rPr lang="en-US" sz="1200">
                          <a:effectLst/>
                        </a:rPr>
                        <a:t>A form of capitalism that is characterized by a large informal sector, family-owned businesses, and weak institutions.</a:t>
                      </a:r>
                    </a:p>
                  </a:txBody>
                  <a:tcPr marL="22860" marR="22860" marT="15240" marB="15240"/>
                </a:tc>
                <a:tc>
                  <a:txBody>
                    <a:bodyPr/>
                    <a:lstStyle/>
                    <a:p>
                      <a:pPr rtl="0" fontAlgn="b"/>
                      <a:r>
                        <a:rPr lang="en-US" sz="1200" dirty="0">
                          <a:effectLst/>
                        </a:rPr>
                        <a:t>Greece, Italy, and Spain</a:t>
                      </a:r>
                    </a:p>
                  </a:txBody>
                  <a:tcPr marL="0" marR="0" marT="15240" marB="15240"/>
                </a:tc>
                <a:extLst>
                  <a:ext uri="{0D108BD9-81ED-4DB2-BD59-A6C34878D82A}">
                    <a16:rowId xmlns:a16="http://schemas.microsoft.com/office/drawing/2014/main" val="1852238704"/>
                  </a:ext>
                </a:extLst>
              </a:tr>
            </a:tbl>
          </a:graphicData>
        </a:graphic>
      </p:graphicFrame>
    </p:spTree>
    <p:extLst>
      <p:ext uri="{BB962C8B-B14F-4D97-AF65-F5344CB8AC3E}">
        <p14:creationId xmlns:p14="http://schemas.microsoft.com/office/powerpoint/2010/main" val="31763629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FD254-D8E2-4997-9E2E-CBB28EDF58FA}"/>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9CB1249C-062C-403A-AE8C-85FF55CEF413}"/>
              </a:ext>
            </a:extLst>
          </p:cNvPr>
          <p:cNvSpPr>
            <a:spLocks noGrp="1"/>
          </p:cNvSpPr>
          <p:nvPr>
            <p:ph idx="1"/>
          </p:nvPr>
        </p:nvSpPr>
        <p:spPr/>
        <p:txBody>
          <a:bodyPr>
            <a:normAutofit fontScale="70000" lnSpcReduction="20000"/>
          </a:bodyPr>
          <a:lstStyle/>
          <a:p>
            <a:r>
              <a:rPr lang="en-US" dirty="0"/>
              <a:t>Defining globalization and classifying the major ways in which companies enter the global marketplace.</a:t>
            </a:r>
          </a:p>
          <a:p>
            <a:r>
              <a:rPr lang="en-US" dirty="0"/>
              <a:t>Identifying the international financial and trade institutions that have shaped the globalization process in recent decades.</a:t>
            </a:r>
          </a:p>
          <a:p>
            <a:r>
              <a:rPr lang="en-US" dirty="0"/>
              <a:t>Analyzing the benefits and costs of the globalization of business.</a:t>
            </a:r>
          </a:p>
          <a:p>
            <a:r>
              <a:rPr lang="en-US" dirty="0"/>
              <a:t>Identifying the major types of political and economic systems in which companies operate across the world.</a:t>
            </a:r>
          </a:p>
          <a:p>
            <a:r>
              <a:rPr lang="en-US" dirty="0"/>
              <a:t>Understanding global inequalities of wealth and income and analyzing the special challenges of serving those at the “bottom of the pyramid.”</a:t>
            </a:r>
          </a:p>
          <a:p>
            <a:r>
              <a:rPr lang="en-US" dirty="0"/>
              <a:t>Assessing how businesses can work collaboratively with governments and the civil sector to address global social issues.</a:t>
            </a:r>
          </a:p>
        </p:txBody>
      </p:sp>
    </p:spTree>
    <p:extLst>
      <p:ext uri="{BB962C8B-B14F-4D97-AF65-F5344CB8AC3E}">
        <p14:creationId xmlns:p14="http://schemas.microsoft.com/office/powerpoint/2010/main" val="379222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9B63-5573-482B-A2F4-50D460E27EFF}"/>
              </a:ext>
            </a:extLst>
          </p:cNvPr>
          <p:cNvSpPr>
            <a:spLocks noGrp="1"/>
          </p:cNvSpPr>
          <p:nvPr>
            <p:ph type="title"/>
          </p:nvPr>
        </p:nvSpPr>
        <p:spPr/>
        <p:txBody>
          <a:bodyPr/>
          <a:lstStyle/>
          <a:p>
            <a:r>
              <a:rPr lang="en-US" dirty="0"/>
              <a:t>The Process of Globalization</a:t>
            </a:r>
          </a:p>
        </p:txBody>
      </p:sp>
      <p:sp>
        <p:nvSpPr>
          <p:cNvPr id="3" name="Content Placeholder 2">
            <a:extLst>
              <a:ext uri="{FF2B5EF4-FFF2-40B4-BE49-F238E27FC236}">
                <a16:creationId xmlns:a16="http://schemas.microsoft.com/office/drawing/2014/main" id="{A85FB922-008A-4B09-98AD-6995E2DBA5F4}"/>
              </a:ext>
            </a:extLst>
          </p:cNvPr>
          <p:cNvSpPr>
            <a:spLocks noGrp="1"/>
          </p:cNvSpPr>
          <p:nvPr>
            <p:ph idx="1"/>
          </p:nvPr>
        </p:nvSpPr>
        <p:spPr/>
        <p:txBody>
          <a:bodyPr>
            <a:normAutofit lnSpcReduction="10000"/>
          </a:bodyPr>
          <a:lstStyle/>
          <a:p>
            <a:r>
              <a:rPr lang="en-US" dirty="0"/>
              <a:t>Globalization refers to the increasing movement of goods, services, capital, and labor across national borders</a:t>
            </a:r>
          </a:p>
          <a:p>
            <a:r>
              <a:rPr lang="en-US" dirty="0"/>
              <a:t>Friedman (2000): “</a:t>
            </a:r>
            <a:r>
              <a:rPr lang="en-US" b="1" dirty="0"/>
              <a:t>Globalization</a:t>
            </a:r>
            <a:r>
              <a:rPr lang="en-US" dirty="0"/>
              <a:t> is not simply a trend or a fad but is, rather, an international system. It is the system that has now replaced the old </a:t>
            </a:r>
            <a:r>
              <a:rPr lang="en-US" b="1" dirty="0"/>
              <a:t>Cold War </a:t>
            </a:r>
            <a:r>
              <a:rPr lang="en-US" dirty="0"/>
              <a:t>system, and, like that Cold War system, globalization has its own rules and logic that today directly or indirectly influence the politics, environment, geopolitics, and economics of virtually every country in the world.</a:t>
            </a:r>
          </a:p>
        </p:txBody>
      </p:sp>
    </p:spTree>
    <p:extLst>
      <p:ext uri="{BB962C8B-B14F-4D97-AF65-F5344CB8AC3E}">
        <p14:creationId xmlns:p14="http://schemas.microsoft.com/office/powerpoint/2010/main" val="3305857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5693C-4B9D-47A4-90EF-30FE2A7DD60B}"/>
              </a:ext>
            </a:extLst>
          </p:cNvPr>
          <p:cNvSpPr>
            <a:spLocks noGrp="1"/>
          </p:cNvSpPr>
          <p:nvPr>
            <p:ph type="title"/>
          </p:nvPr>
        </p:nvSpPr>
        <p:spPr/>
        <p:txBody>
          <a:bodyPr/>
          <a:lstStyle/>
          <a:p>
            <a:r>
              <a:rPr lang="en-US" dirty="0"/>
              <a:t>The Process of Globalization</a:t>
            </a:r>
          </a:p>
        </p:txBody>
      </p:sp>
      <p:sp>
        <p:nvSpPr>
          <p:cNvPr id="3" name="Content Placeholder 2">
            <a:extLst>
              <a:ext uri="{FF2B5EF4-FFF2-40B4-BE49-F238E27FC236}">
                <a16:creationId xmlns:a16="http://schemas.microsoft.com/office/drawing/2014/main" id="{35A40B56-8F3D-408F-843C-B950406F2AC6}"/>
              </a:ext>
            </a:extLst>
          </p:cNvPr>
          <p:cNvSpPr>
            <a:spLocks noGrp="1"/>
          </p:cNvSpPr>
          <p:nvPr>
            <p:ph idx="1"/>
          </p:nvPr>
        </p:nvSpPr>
        <p:spPr/>
        <p:txBody>
          <a:bodyPr/>
          <a:lstStyle/>
          <a:p>
            <a:r>
              <a:rPr lang="en-US" dirty="0"/>
              <a:t>A </a:t>
            </a:r>
            <a:r>
              <a:rPr lang="en-US" b="1" dirty="0"/>
              <a:t>multinational enterprise (MNE) </a:t>
            </a:r>
            <a:r>
              <a:rPr lang="en-US" dirty="0"/>
              <a:t>is a firm with significant foreign assets or revenues, or that has subsidiaries outside its home country</a:t>
            </a:r>
          </a:p>
          <a:p>
            <a:r>
              <a:rPr lang="en-US" b="1" dirty="0"/>
              <a:t>Foreign direct investment (FDI) </a:t>
            </a:r>
            <a:r>
              <a:rPr lang="en-US" dirty="0"/>
              <a:t>occurs when a company, individual, or fund invests money in another country, for example, by buying shares of stock in or loaning money to a foreign firm</a:t>
            </a:r>
          </a:p>
        </p:txBody>
      </p:sp>
    </p:spTree>
    <p:extLst>
      <p:ext uri="{BB962C8B-B14F-4D97-AF65-F5344CB8AC3E}">
        <p14:creationId xmlns:p14="http://schemas.microsoft.com/office/powerpoint/2010/main" val="2074260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39ED-8E92-4AA9-92CD-BC27052503E6}"/>
              </a:ext>
            </a:extLst>
          </p:cNvPr>
          <p:cNvSpPr>
            <a:spLocks noGrp="1"/>
          </p:cNvSpPr>
          <p:nvPr>
            <p:ph type="title"/>
          </p:nvPr>
        </p:nvSpPr>
        <p:spPr/>
        <p:txBody>
          <a:bodyPr/>
          <a:lstStyle/>
          <a:p>
            <a:r>
              <a:rPr lang="en-US" dirty="0"/>
              <a:t>International Financial and Trade Institutions</a:t>
            </a:r>
          </a:p>
        </p:txBody>
      </p:sp>
      <p:sp>
        <p:nvSpPr>
          <p:cNvPr id="3" name="Content Placeholder 2">
            <a:extLst>
              <a:ext uri="{FF2B5EF4-FFF2-40B4-BE49-F238E27FC236}">
                <a16:creationId xmlns:a16="http://schemas.microsoft.com/office/drawing/2014/main" id="{47FC436C-CC6D-433D-B291-9E2D3805DDC2}"/>
              </a:ext>
            </a:extLst>
          </p:cNvPr>
          <p:cNvSpPr>
            <a:spLocks noGrp="1"/>
          </p:cNvSpPr>
          <p:nvPr>
            <p:ph idx="1"/>
          </p:nvPr>
        </p:nvSpPr>
        <p:spPr/>
        <p:txBody>
          <a:bodyPr>
            <a:normAutofit fontScale="85000" lnSpcReduction="10000"/>
          </a:bodyPr>
          <a:lstStyle/>
          <a:p>
            <a:r>
              <a:rPr lang="en-US" dirty="0"/>
              <a:t>Global commerce is carried out in the context of a set of important international financial and trade institutions (IFTIs)</a:t>
            </a:r>
          </a:p>
          <a:p>
            <a:r>
              <a:rPr lang="en-US" dirty="0"/>
              <a:t>Major IFTIs</a:t>
            </a:r>
          </a:p>
          <a:p>
            <a:pPr lvl="1"/>
            <a:r>
              <a:rPr lang="en-US" dirty="0"/>
              <a:t>The </a:t>
            </a:r>
            <a:r>
              <a:rPr lang="en-US" b="1" dirty="0"/>
              <a:t>World Bank (WB) </a:t>
            </a:r>
            <a:r>
              <a:rPr lang="en-US" dirty="0"/>
              <a:t>was set up in 1944, near the end of World War II, to provide economic development loans to its member nations</a:t>
            </a:r>
          </a:p>
          <a:p>
            <a:pPr lvl="1"/>
            <a:r>
              <a:rPr lang="en-US" dirty="0"/>
              <a:t>International Monetary Fund (IMF): Sister organization of WB. Stabilize the system of currency exchange rates and international payments to enable member countries to participate in global trade</a:t>
            </a:r>
          </a:p>
          <a:p>
            <a:pPr lvl="1"/>
            <a:r>
              <a:rPr lang="en-US" dirty="0"/>
              <a:t>World Trade Organization (WTO), founded in 1995 as a successor to the General Agreement on Tariffs and Trade (GATT), is an international body that establishes the ground rules for trade among nations</a:t>
            </a:r>
          </a:p>
        </p:txBody>
      </p:sp>
    </p:spTree>
    <p:extLst>
      <p:ext uri="{BB962C8B-B14F-4D97-AF65-F5344CB8AC3E}">
        <p14:creationId xmlns:p14="http://schemas.microsoft.com/office/powerpoint/2010/main" val="2522159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5C41-7FE0-4A5F-8F13-318BADD1042C}"/>
              </a:ext>
            </a:extLst>
          </p:cNvPr>
          <p:cNvSpPr>
            <a:spLocks noGrp="1"/>
          </p:cNvSpPr>
          <p:nvPr>
            <p:ph type="title"/>
          </p:nvPr>
        </p:nvSpPr>
        <p:spPr/>
        <p:txBody>
          <a:bodyPr/>
          <a:lstStyle/>
          <a:p>
            <a:r>
              <a:rPr lang="en-US" dirty="0"/>
              <a:t>Benefits and Costs of Globalization</a:t>
            </a:r>
          </a:p>
        </p:txBody>
      </p:sp>
      <p:sp>
        <p:nvSpPr>
          <p:cNvPr id="3" name="Content Placeholder 2">
            <a:extLst>
              <a:ext uri="{FF2B5EF4-FFF2-40B4-BE49-F238E27FC236}">
                <a16:creationId xmlns:a16="http://schemas.microsoft.com/office/drawing/2014/main" id="{B31D15FF-93E2-4667-A0AC-DBA157374AC4}"/>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605B8B2C-9E48-4667-8871-4173AAB141DD}"/>
              </a:ext>
            </a:extLst>
          </p:cNvPr>
          <p:cNvPicPr>
            <a:picLocks noChangeAspect="1"/>
          </p:cNvPicPr>
          <p:nvPr/>
        </p:nvPicPr>
        <p:blipFill>
          <a:blip r:embed="rId2"/>
          <a:stretch>
            <a:fillRect/>
          </a:stretch>
        </p:blipFill>
        <p:spPr>
          <a:xfrm>
            <a:off x="2464591" y="2397669"/>
            <a:ext cx="8058150" cy="3774531"/>
          </a:xfrm>
          <a:prstGeom prst="rect">
            <a:avLst/>
          </a:prstGeom>
        </p:spPr>
      </p:pic>
    </p:spTree>
    <p:extLst>
      <p:ext uri="{BB962C8B-B14F-4D97-AF65-F5344CB8AC3E}">
        <p14:creationId xmlns:p14="http://schemas.microsoft.com/office/powerpoint/2010/main" val="2741429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7F867CD-A015-4AE9-89D3-A95C9E7FEC5A}"/>
              </a:ext>
            </a:extLst>
          </p:cNvPr>
          <p:cNvSpPr>
            <a:spLocks noGrp="1"/>
          </p:cNvSpPr>
          <p:nvPr>
            <p:ph type="title"/>
          </p:nvPr>
        </p:nvSpPr>
        <p:spPr/>
        <p:txBody>
          <a:bodyPr/>
          <a:lstStyle/>
          <a:p>
            <a:r>
              <a:rPr lang="en-US" dirty="0"/>
              <a:t>Political and Economic Systems</a:t>
            </a:r>
            <a:endParaRPr lang="tr-TR" dirty="0"/>
          </a:p>
        </p:txBody>
      </p:sp>
      <p:sp>
        <p:nvSpPr>
          <p:cNvPr id="3" name="İçerik Yer Tutucusu 2">
            <a:extLst>
              <a:ext uri="{FF2B5EF4-FFF2-40B4-BE49-F238E27FC236}">
                <a16:creationId xmlns:a16="http://schemas.microsoft.com/office/drawing/2014/main" id="{CB865E22-A2C0-4110-8BC2-8BBE4BB5B5BF}"/>
              </a:ext>
            </a:extLst>
          </p:cNvPr>
          <p:cNvSpPr>
            <a:spLocks noGrp="1"/>
          </p:cNvSpPr>
          <p:nvPr>
            <p:ph idx="1"/>
          </p:nvPr>
        </p:nvSpPr>
        <p:spPr/>
        <p:txBody>
          <a:bodyPr/>
          <a:lstStyle/>
          <a:p>
            <a:r>
              <a:rPr lang="en-US" dirty="0"/>
              <a:t>As a social order, we must figure out three things:</a:t>
            </a:r>
          </a:p>
          <a:p>
            <a:pPr lvl="1"/>
            <a:r>
              <a:rPr lang="en-US" dirty="0"/>
              <a:t>What will we produce?</a:t>
            </a:r>
          </a:p>
          <a:p>
            <a:pPr lvl="1"/>
            <a:r>
              <a:rPr lang="en-US" dirty="0"/>
              <a:t>How to produce it?</a:t>
            </a:r>
          </a:p>
          <a:p>
            <a:pPr lvl="1"/>
            <a:r>
              <a:rPr lang="en-US" dirty="0"/>
              <a:t>Who will get it?</a:t>
            </a:r>
            <a:endParaRPr lang="tr-TR" dirty="0"/>
          </a:p>
        </p:txBody>
      </p:sp>
    </p:spTree>
    <p:extLst>
      <p:ext uri="{BB962C8B-B14F-4D97-AF65-F5344CB8AC3E}">
        <p14:creationId xmlns:p14="http://schemas.microsoft.com/office/powerpoint/2010/main" val="415700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89CE4A9-1FBC-4E94-81AA-29350534349D}"/>
              </a:ext>
            </a:extLst>
          </p:cNvPr>
          <p:cNvSpPr>
            <a:spLocks noGrp="1"/>
          </p:cNvSpPr>
          <p:nvPr>
            <p:ph type="title"/>
          </p:nvPr>
        </p:nvSpPr>
        <p:spPr/>
        <p:txBody>
          <a:bodyPr/>
          <a:lstStyle/>
          <a:p>
            <a:r>
              <a:rPr lang="en-US" dirty="0"/>
              <a:t>Two Major Economic Systems</a:t>
            </a:r>
            <a:endParaRPr lang="tr-TR" dirty="0"/>
          </a:p>
        </p:txBody>
      </p:sp>
      <p:sp>
        <p:nvSpPr>
          <p:cNvPr id="3" name="İçerik Yer Tutucusu 2">
            <a:extLst>
              <a:ext uri="{FF2B5EF4-FFF2-40B4-BE49-F238E27FC236}">
                <a16:creationId xmlns:a16="http://schemas.microsoft.com/office/drawing/2014/main" id="{06726A91-0D37-4C2F-9864-36BA76FC5FC2}"/>
              </a:ext>
            </a:extLst>
          </p:cNvPr>
          <p:cNvSpPr>
            <a:spLocks noGrp="1"/>
          </p:cNvSpPr>
          <p:nvPr>
            <p:ph idx="1"/>
          </p:nvPr>
        </p:nvSpPr>
        <p:spPr/>
        <p:txBody>
          <a:bodyPr>
            <a:normAutofit fontScale="92500" lnSpcReduction="10000"/>
          </a:bodyPr>
          <a:lstStyle/>
          <a:p>
            <a:r>
              <a:rPr lang="en-US" dirty="0"/>
              <a:t>Market Economy vs. Planned Economy</a:t>
            </a:r>
          </a:p>
          <a:p>
            <a:pPr lvl="1"/>
            <a:r>
              <a:rPr lang="en-US" dirty="0"/>
              <a:t>In planned economy, government controls labor, land and capital.</a:t>
            </a:r>
          </a:p>
          <a:p>
            <a:pPr lvl="1"/>
            <a:r>
              <a:rPr lang="en-US" dirty="0"/>
              <a:t>Communism is primarily defined by the lack of private property. Class-lessness is a symptom of having no private property. There are no communist countries in the world.</a:t>
            </a:r>
          </a:p>
          <a:p>
            <a:pPr lvl="1"/>
            <a:r>
              <a:rPr lang="en-US" dirty="0"/>
              <a:t>Often socialism has some private property and some public ownership.</a:t>
            </a:r>
          </a:p>
          <a:p>
            <a:pPr lvl="1"/>
            <a:r>
              <a:rPr lang="en-US" dirty="0"/>
              <a:t>Command economy is totally controlled by government.</a:t>
            </a:r>
          </a:p>
          <a:p>
            <a:pPr lvl="1"/>
            <a:r>
              <a:rPr lang="en-US" dirty="0"/>
              <a:t>In market economies, individuals control production to get profit.</a:t>
            </a:r>
          </a:p>
          <a:p>
            <a:pPr lvl="2"/>
            <a:r>
              <a:rPr lang="en-US" dirty="0"/>
              <a:t>Invisible hand - the unintended social benefits resulting from individual actions</a:t>
            </a:r>
          </a:p>
        </p:txBody>
      </p:sp>
    </p:spTree>
    <p:extLst>
      <p:ext uri="{BB962C8B-B14F-4D97-AF65-F5344CB8AC3E}">
        <p14:creationId xmlns:p14="http://schemas.microsoft.com/office/powerpoint/2010/main" val="1592780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4C39A5A-6D63-4FAC-B6C2-D37778B97AC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72" name="Freeform 6">
              <a:extLst>
                <a:ext uri="{FF2B5EF4-FFF2-40B4-BE49-F238E27FC236}">
                  <a16:creationId xmlns:a16="http://schemas.microsoft.com/office/drawing/2014/main" id="{80E46C4F-3514-46CB-AE42-CB60783526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US"/>
            </a:p>
          </p:txBody>
        </p:sp>
        <p:sp>
          <p:nvSpPr>
            <p:cNvPr id="73" name="Freeform 7">
              <a:extLst>
                <a:ext uri="{FF2B5EF4-FFF2-40B4-BE49-F238E27FC236}">
                  <a16:creationId xmlns:a16="http://schemas.microsoft.com/office/drawing/2014/main" id="{E5084902-5C24-45E2-B5A3-092541E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US"/>
            </a:p>
          </p:txBody>
        </p:sp>
        <p:sp>
          <p:nvSpPr>
            <p:cNvPr id="74" name="Freeform 8">
              <a:extLst>
                <a:ext uri="{FF2B5EF4-FFF2-40B4-BE49-F238E27FC236}">
                  <a16:creationId xmlns:a16="http://schemas.microsoft.com/office/drawing/2014/main" id="{37FA1E91-A8BC-48A2-AC9A-E89FD9612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US"/>
            </a:p>
          </p:txBody>
        </p:sp>
        <p:sp>
          <p:nvSpPr>
            <p:cNvPr id="75" name="Freeform 9">
              <a:extLst>
                <a:ext uri="{FF2B5EF4-FFF2-40B4-BE49-F238E27FC236}">
                  <a16:creationId xmlns:a16="http://schemas.microsoft.com/office/drawing/2014/main" id="{764E3167-8F97-4F74-BF1C-06B09CB712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US"/>
            </a:p>
          </p:txBody>
        </p:sp>
        <p:sp>
          <p:nvSpPr>
            <p:cNvPr id="76" name="Freeform 10">
              <a:extLst>
                <a:ext uri="{FF2B5EF4-FFF2-40B4-BE49-F238E27FC236}">
                  <a16:creationId xmlns:a16="http://schemas.microsoft.com/office/drawing/2014/main" id="{7008DBEC-8AE7-4A3E-92FB-A56EDF90DF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US"/>
            </a:p>
          </p:txBody>
        </p:sp>
        <p:sp>
          <p:nvSpPr>
            <p:cNvPr id="77" name="Freeform 11">
              <a:extLst>
                <a:ext uri="{FF2B5EF4-FFF2-40B4-BE49-F238E27FC236}">
                  <a16:creationId xmlns:a16="http://schemas.microsoft.com/office/drawing/2014/main" id="{0A04160F-52CD-4394-AAF9-EE7B5A1F4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US"/>
            </a:p>
          </p:txBody>
        </p:sp>
      </p:grpSp>
      <p:sp>
        <p:nvSpPr>
          <p:cNvPr id="2" name="Başlık 1">
            <a:extLst>
              <a:ext uri="{FF2B5EF4-FFF2-40B4-BE49-F238E27FC236}">
                <a16:creationId xmlns:a16="http://schemas.microsoft.com/office/drawing/2014/main" id="{46BB98F7-50B0-4A15-83C8-E48625D94830}"/>
              </a:ext>
            </a:extLst>
          </p:cNvPr>
          <p:cNvSpPr>
            <a:spLocks noGrp="1"/>
          </p:cNvSpPr>
          <p:nvPr>
            <p:ph type="title"/>
          </p:nvPr>
        </p:nvSpPr>
        <p:spPr>
          <a:xfrm>
            <a:off x="1753496" y="685800"/>
            <a:ext cx="2543201" cy="1752599"/>
          </a:xfrm>
        </p:spPr>
        <p:txBody>
          <a:bodyPr anchor="b">
            <a:normAutofit/>
          </a:bodyPr>
          <a:lstStyle/>
          <a:p>
            <a:pPr algn="l"/>
            <a:r>
              <a:rPr lang="en-US" sz="3200"/>
              <a:t>Modern Economies</a:t>
            </a:r>
            <a:endParaRPr lang="tr-TR" sz="3200"/>
          </a:p>
        </p:txBody>
      </p:sp>
      <p:sp>
        <p:nvSpPr>
          <p:cNvPr id="3" name="İçerik Yer Tutucusu 2">
            <a:extLst>
              <a:ext uri="{FF2B5EF4-FFF2-40B4-BE49-F238E27FC236}">
                <a16:creationId xmlns:a16="http://schemas.microsoft.com/office/drawing/2014/main" id="{476096FE-5C2E-4962-AAF7-98AB55558C80}"/>
              </a:ext>
            </a:extLst>
          </p:cNvPr>
          <p:cNvSpPr>
            <a:spLocks noGrp="1"/>
          </p:cNvSpPr>
          <p:nvPr>
            <p:ph idx="1"/>
          </p:nvPr>
        </p:nvSpPr>
        <p:spPr>
          <a:xfrm>
            <a:off x="1484310" y="2666999"/>
            <a:ext cx="2812387" cy="3124201"/>
          </a:xfrm>
        </p:spPr>
        <p:txBody>
          <a:bodyPr anchor="t">
            <a:normAutofit/>
          </a:bodyPr>
          <a:lstStyle/>
          <a:p>
            <a:r>
              <a:rPr lang="en-US" sz="1800" dirty="0"/>
              <a:t>Neither completely free market nor planned.</a:t>
            </a:r>
          </a:p>
          <a:p>
            <a:r>
              <a:rPr lang="en-US" sz="1800" dirty="0"/>
              <a:t>Level of government involvement changes everywhere</a:t>
            </a:r>
          </a:p>
        </p:txBody>
      </p:sp>
      <p:sp>
        <p:nvSpPr>
          <p:cNvPr id="79" name="Rounded Rectangle 16">
            <a:extLst>
              <a:ext uri="{FF2B5EF4-FFF2-40B4-BE49-F238E27FC236}">
                <a16:creationId xmlns:a16="http://schemas.microsoft.com/office/drawing/2014/main" id="{55599FE3-8CCE-4364-9F89-0C11699C4F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1162" y="648931"/>
            <a:ext cx="6881862"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The Circular Economy In Detail">
            <a:extLst>
              <a:ext uri="{FF2B5EF4-FFF2-40B4-BE49-F238E27FC236}">
                <a16:creationId xmlns:a16="http://schemas.microsoft.com/office/drawing/2014/main" id="{BB25A633-0217-482F-9D99-BC7F24E98E3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63" r="779" b="-1"/>
          <a:stretch/>
        </p:blipFill>
        <p:spPr bwMode="auto">
          <a:xfrm>
            <a:off x="4941202" y="1011765"/>
            <a:ext cx="6237359" cy="4546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3762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294</TotalTime>
  <Words>953</Words>
  <Application>Microsoft Office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Corbel</vt:lpstr>
      <vt:lpstr>Parallax</vt:lpstr>
      <vt:lpstr>MGMT 410</vt:lpstr>
      <vt:lpstr>Learning Objectives</vt:lpstr>
      <vt:lpstr>The Process of Globalization</vt:lpstr>
      <vt:lpstr>The Process of Globalization</vt:lpstr>
      <vt:lpstr>International Financial and Trade Institutions</vt:lpstr>
      <vt:lpstr>Benefits and Costs of Globalization</vt:lpstr>
      <vt:lpstr>Political and Economic Systems</vt:lpstr>
      <vt:lpstr>Two Major Economic Systems</vt:lpstr>
      <vt:lpstr>Modern Economies</vt:lpstr>
      <vt:lpstr>Modern Economies</vt:lpstr>
      <vt:lpstr>Challenges to Modern Economic Systems</vt:lpstr>
      <vt:lpstr>Three Sectors in Modern Economies</vt:lpstr>
      <vt:lpstr>Capitalism</vt:lpstr>
      <vt:lpstr>Capitalism</vt:lpstr>
      <vt:lpstr>Varieties of Capitalism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MGMT 410</dc:title>
  <dc:creator>Ozan Duygulu</dc:creator>
  <cp:lastModifiedBy>Ozan Duygulu</cp:lastModifiedBy>
  <cp:revision>18</cp:revision>
  <dcterms:created xsi:type="dcterms:W3CDTF">2022-02-18T11:21:40Z</dcterms:created>
  <dcterms:modified xsi:type="dcterms:W3CDTF">2023-10-24T09:49:49Z</dcterms:modified>
</cp:coreProperties>
</file>