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75" d="100"/>
          <a:sy n="75" d="100"/>
        </p:scale>
        <p:origin x="946" y="120"/>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9/6/2024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9/6/2024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9/6/2024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9/6/2024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9/6/2024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9/6/2024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9/6/2024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jp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notesSlide" Target="../notesSlides/notesSlide2.xml"/><Relationship Id="rId16" Type="http://schemas.openxmlformats.org/officeDocument/2006/relationships/image" Target="../media/image15.png"/><Relationship Id="rId20"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yberArmorKnight/MetaLens_Detective/tree/mai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366239" y="1715881"/>
            <a:ext cx="5924550" cy="4582729"/>
          </a:xfrm>
          <a:prstGeom prst="rect">
            <a:avLst/>
          </a:prstGeom>
          <a:noFill/>
        </p:spPr>
        <p:txBody>
          <a:bodyPr wrap="square" rtlCol="0">
            <a:spAutoFit/>
          </a:bodyPr>
          <a:lstStyle/>
          <a:p>
            <a:endParaRPr lang="en-US"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1711</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b="1" i="0" u="none" strike="noStrike" dirty="0">
                <a:effectLst/>
                <a:latin typeface="montserratregular"/>
              </a:rPr>
              <a:t>Enhancing Rail </a:t>
            </a:r>
            <a:r>
              <a:rPr lang="en-US" sz="2000" b="1" i="0" u="none" strike="noStrike" dirty="0" err="1">
                <a:effectLst/>
                <a:latin typeface="montserratregular"/>
              </a:rPr>
              <a:t>Madad</a:t>
            </a:r>
            <a:r>
              <a:rPr lang="en-US" sz="2000" b="1" dirty="0">
                <a:latin typeface="montserratregular"/>
              </a:rPr>
              <a:t> </a:t>
            </a:r>
            <a:r>
              <a:rPr lang="en-US" sz="2000" b="1" i="0" u="none" strike="noStrike" dirty="0">
                <a:effectLst/>
                <a:latin typeface="montserratregular"/>
              </a:rPr>
              <a:t>with Al-powered Complaint Management.</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Smart Automation</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Software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 Bench Markers</a:t>
            </a:r>
            <a:endParaRPr lang="en-IN" sz="2000" b="1"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15362" name="TextBox 8"/>
          <p:cNvSpPr txBox="1">
            <a:spLocks noChangeArrowheads="1"/>
          </p:cNvSpPr>
          <p:nvPr/>
        </p:nvSpPr>
        <p:spPr bwMode="auto">
          <a:xfrm>
            <a:off x="-1" y="982133"/>
            <a:ext cx="12191999" cy="1969770"/>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3200" b="1" u="sng" dirty="0">
                <a:solidFill>
                  <a:schemeClr val="tx2"/>
                </a:solidFill>
                <a:latin typeface="Arial" pitchFamily="34" charset="0"/>
                <a:cs typeface="Arial" pitchFamily="34" charset="0"/>
              </a:rPr>
              <a:t>Proposed Solution </a:t>
            </a:r>
            <a:endParaRPr lang="en-US" sz="3200" u="sng" dirty="0">
              <a:solidFill>
                <a:schemeClr val="tx2"/>
              </a:solidFill>
              <a:latin typeface="Arial" pitchFamily="34" charset="0"/>
              <a:cs typeface="Arial" pitchFamily="34" charset="0"/>
            </a:endParaRPr>
          </a:p>
          <a:p>
            <a:pPr marL="342900" indent="-342900">
              <a:buFont typeface="Arial" panose="020B0604020202020204" pitchFamily="34" charset="0"/>
              <a:buChar char="•"/>
            </a:pPr>
            <a:r>
              <a:rPr lang="en-US" dirty="0">
                <a:latin typeface="Arial" pitchFamily="34" charset="0"/>
                <a:cs typeface="Arial" pitchFamily="34" charset="0"/>
              </a:rPr>
              <a:t>We analyze image and video data and use BLIP(Bootstrapping Language-Image Pre-Training) and OpenCV respectively to generate captions for the given media and compare it with the text complaint entered by the user.</a:t>
            </a:r>
          </a:p>
          <a:p>
            <a:pPr marL="342900" indent="-342900">
              <a:buFont typeface="Arial" panose="020B0604020202020204" pitchFamily="34" charset="0"/>
              <a:buChar char="•"/>
            </a:pPr>
            <a:r>
              <a:rPr lang="en-US" dirty="0"/>
              <a:t>OCR extracts text from images, pdfs while metadata (timestamps, geolocation-</a:t>
            </a:r>
            <a:r>
              <a:rPr lang="en-US" dirty="0" err="1"/>
              <a:t>geopy</a:t>
            </a:r>
            <a:r>
              <a:rPr lang="en-US" dirty="0"/>
              <a:t> ) aids in faster resolution.</a:t>
            </a:r>
            <a:endParaRPr lang="en-US" dirty="0">
              <a:latin typeface="Arial" pitchFamily="34" charset="0"/>
              <a:cs typeface="Arial" pitchFamily="34" charset="0"/>
            </a:endParaRPr>
          </a:p>
          <a:p>
            <a:pPr marL="342900" indent="-342900">
              <a:buFont typeface="Arial" panose="020B0604020202020204" pitchFamily="34" charset="0"/>
              <a:buChar char="•"/>
            </a:pPr>
            <a:r>
              <a:rPr lang="en-US" dirty="0">
                <a:latin typeface="Arial" pitchFamily="34" charset="0"/>
                <a:cs typeface="Arial" pitchFamily="34" charset="0"/>
              </a:rPr>
              <a:t>Using machine learning techniques like clustering to create visualizations for observed patterns in complaint data. We also use ARIMA on historical data to predict recurring issues before they occur.</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dirty="0"/>
              <a:t>Bench</a:t>
            </a:r>
          </a:p>
          <a:p>
            <a:pPr algn="ctr"/>
            <a:r>
              <a:rPr lang="en-IN" sz="1600" dirty="0"/>
              <a:t>Markers</a:t>
            </a: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dirty="0"/>
              <a:t>Bench</a:t>
            </a:r>
          </a:p>
          <a:p>
            <a:pPr algn="ctr"/>
            <a:r>
              <a:rPr lang="en-IN" sz="1600" dirty="0"/>
              <a:t>Markers</a:t>
            </a:r>
          </a:p>
        </p:txBody>
      </p:sp>
      <p:cxnSp>
        <p:nvCxnSpPr>
          <p:cNvPr id="3" name="Straight Connector 2">
            <a:extLst>
              <a:ext uri="{FF2B5EF4-FFF2-40B4-BE49-F238E27FC236}">
                <a16:creationId xmlns:a16="http://schemas.microsoft.com/office/drawing/2014/main" id="{4A1B6079-CC5F-2F65-A46B-3523B7EC1545}"/>
              </a:ext>
            </a:extLst>
          </p:cNvPr>
          <p:cNvCxnSpPr/>
          <p:nvPr/>
        </p:nvCxnSpPr>
        <p:spPr>
          <a:xfrm>
            <a:off x="6096000" y="816077"/>
            <a:ext cx="0" cy="5722375"/>
          </a:xfrm>
          <a:prstGeom prst="line">
            <a:avLst/>
          </a:prstGeom>
        </p:spPr>
        <p:style>
          <a:lnRef idx="2">
            <a:schemeClr val="accent1"/>
          </a:lnRef>
          <a:fillRef idx="0">
            <a:schemeClr val="accent1"/>
          </a:fillRef>
          <a:effectRef idx="1">
            <a:schemeClr val="accent1"/>
          </a:effectRef>
          <a:fontRef idx="minor">
            <a:schemeClr val="tx1"/>
          </a:fontRef>
        </p:style>
      </p:cxnSp>
      <p:pic>
        <p:nvPicPr>
          <p:cNvPr id="5" name="Picture 4">
            <a:extLst>
              <a:ext uri="{FF2B5EF4-FFF2-40B4-BE49-F238E27FC236}">
                <a16:creationId xmlns:a16="http://schemas.microsoft.com/office/drawing/2014/main" id="{2D075949-3F70-A649-60AD-8F7A12D4B294}"/>
              </a:ext>
            </a:extLst>
          </p:cNvPr>
          <p:cNvPicPr>
            <a:picLocks noChangeAspect="1"/>
          </p:cNvPicPr>
          <p:nvPr/>
        </p:nvPicPr>
        <p:blipFill>
          <a:blip r:embed="rId4"/>
          <a:stretch>
            <a:fillRect/>
          </a:stretch>
        </p:blipFill>
        <p:spPr>
          <a:xfrm>
            <a:off x="591623" y="2844481"/>
            <a:ext cx="894144" cy="807334"/>
          </a:xfrm>
          <a:prstGeom prst="rect">
            <a:avLst/>
          </a:prstGeom>
        </p:spPr>
      </p:pic>
      <p:pic>
        <p:nvPicPr>
          <p:cNvPr id="12" name="Picture 11">
            <a:extLst>
              <a:ext uri="{FF2B5EF4-FFF2-40B4-BE49-F238E27FC236}">
                <a16:creationId xmlns:a16="http://schemas.microsoft.com/office/drawing/2014/main" id="{E28CD07F-FC63-69F6-3158-10F2EE14163C}"/>
              </a:ext>
            </a:extLst>
          </p:cNvPr>
          <p:cNvPicPr>
            <a:picLocks noChangeAspect="1"/>
          </p:cNvPicPr>
          <p:nvPr/>
        </p:nvPicPr>
        <p:blipFill>
          <a:blip r:embed="rId5"/>
          <a:stretch>
            <a:fillRect/>
          </a:stretch>
        </p:blipFill>
        <p:spPr>
          <a:xfrm>
            <a:off x="1476868" y="3078489"/>
            <a:ext cx="1501628" cy="592673"/>
          </a:xfrm>
          <a:prstGeom prst="rect">
            <a:avLst/>
          </a:prstGeom>
        </p:spPr>
      </p:pic>
      <p:pic>
        <p:nvPicPr>
          <p:cNvPr id="14" name="Picture 13">
            <a:extLst>
              <a:ext uri="{FF2B5EF4-FFF2-40B4-BE49-F238E27FC236}">
                <a16:creationId xmlns:a16="http://schemas.microsoft.com/office/drawing/2014/main" id="{7B7CE788-F56B-C5DE-AC95-E8C4CF333946}"/>
              </a:ext>
            </a:extLst>
          </p:cNvPr>
          <p:cNvPicPr>
            <a:picLocks noChangeAspect="1"/>
          </p:cNvPicPr>
          <p:nvPr/>
        </p:nvPicPr>
        <p:blipFill>
          <a:blip r:embed="rId6"/>
          <a:stretch>
            <a:fillRect/>
          </a:stretch>
        </p:blipFill>
        <p:spPr>
          <a:xfrm>
            <a:off x="1546015" y="3500325"/>
            <a:ext cx="1231184" cy="807334"/>
          </a:xfrm>
          <a:prstGeom prst="rect">
            <a:avLst/>
          </a:prstGeom>
        </p:spPr>
      </p:pic>
      <p:pic>
        <p:nvPicPr>
          <p:cNvPr id="16" name="Picture 15">
            <a:extLst>
              <a:ext uri="{FF2B5EF4-FFF2-40B4-BE49-F238E27FC236}">
                <a16:creationId xmlns:a16="http://schemas.microsoft.com/office/drawing/2014/main" id="{42B97F09-6124-0868-E36C-D4F35AC15C89}"/>
              </a:ext>
            </a:extLst>
          </p:cNvPr>
          <p:cNvPicPr>
            <a:picLocks noChangeAspect="1"/>
          </p:cNvPicPr>
          <p:nvPr/>
        </p:nvPicPr>
        <p:blipFill>
          <a:blip r:embed="rId7"/>
          <a:stretch>
            <a:fillRect/>
          </a:stretch>
        </p:blipFill>
        <p:spPr>
          <a:xfrm>
            <a:off x="1199031" y="4229489"/>
            <a:ext cx="1082921" cy="1110165"/>
          </a:xfrm>
          <a:prstGeom prst="rect">
            <a:avLst/>
          </a:prstGeom>
        </p:spPr>
      </p:pic>
      <p:pic>
        <p:nvPicPr>
          <p:cNvPr id="18" name="Picture 17">
            <a:extLst>
              <a:ext uri="{FF2B5EF4-FFF2-40B4-BE49-F238E27FC236}">
                <a16:creationId xmlns:a16="http://schemas.microsoft.com/office/drawing/2014/main" id="{2B9B9B5E-F163-DB9B-2428-C94218BA4009}"/>
              </a:ext>
            </a:extLst>
          </p:cNvPr>
          <p:cNvPicPr>
            <a:picLocks noChangeAspect="1"/>
          </p:cNvPicPr>
          <p:nvPr/>
        </p:nvPicPr>
        <p:blipFill>
          <a:blip r:embed="rId8"/>
          <a:stretch>
            <a:fillRect/>
          </a:stretch>
        </p:blipFill>
        <p:spPr>
          <a:xfrm>
            <a:off x="2747191" y="3568127"/>
            <a:ext cx="1003932" cy="442121"/>
          </a:xfrm>
          <a:prstGeom prst="rect">
            <a:avLst/>
          </a:prstGeom>
        </p:spPr>
      </p:pic>
      <p:pic>
        <p:nvPicPr>
          <p:cNvPr id="20" name="Picture 19">
            <a:extLst>
              <a:ext uri="{FF2B5EF4-FFF2-40B4-BE49-F238E27FC236}">
                <a16:creationId xmlns:a16="http://schemas.microsoft.com/office/drawing/2014/main" id="{16BB9191-DF91-89B8-114F-D77D6D7680FD}"/>
              </a:ext>
            </a:extLst>
          </p:cNvPr>
          <p:cNvPicPr>
            <a:picLocks noChangeAspect="1"/>
          </p:cNvPicPr>
          <p:nvPr/>
        </p:nvPicPr>
        <p:blipFill>
          <a:blip r:embed="rId9"/>
          <a:stretch>
            <a:fillRect/>
          </a:stretch>
        </p:blipFill>
        <p:spPr>
          <a:xfrm>
            <a:off x="2164033" y="4401360"/>
            <a:ext cx="1861294" cy="692427"/>
          </a:xfrm>
          <a:prstGeom prst="rect">
            <a:avLst/>
          </a:prstGeom>
        </p:spPr>
      </p:pic>
      <p:pic>
        <p:nvPicPr>
          <p:cNvPr id="22" name="Picture 21">
            <a:extLst>
              <a:ext uri="{FF2B5EF4-FFF2-40B4-BE49-F238E27FC236}">
                <a16:creationId xmlns:a16="http://schemas.microsoft.com/office/drawing/2014/main" id="{043AA490-5BCD-B805-E978-4BB1D8D3E0FA}"/>
              </a:ext>
            </a:extLst>
          </p:cNvPr>
          <p:cNvPicPr>
            <a:picLocks noChangeAspect="1"/>
          </p:cNvPicPr>
          <p:nvPr/>
        </p:nvPicPr>
        <p:blipFill>
          <a:blip r:embed="rId10"/>
          <a:stretch>
            <a:fillRect/>
          </a:stretch>
        </p:blipFill>
        <p:spPr>
          <a:xfrm>
            <a:off x="2842534" y="4020213"/>
            <a:ext cx="1049380" cy="621854"/>
          </a:xfrm>
          <a:prstGeom prst="rect">
            <a:avLst/>
          </a:prstGeom>
        </p:spPr>
      </p:pic>
      <p:pic>
        <p:nvPicPr>
          <p:cNvPr id="26" name="Picture 25">
            <a:extLst>
              <a:ext uri="{FF2B5EF4-FFF2-40B4-BE49-F238E27FC236}">
                <a16:creationId xmlns:a16="http://schemas.microsoft.com/office/drawing/2014/main" id="{9C515583-26BF-7C32-4A2A-7D6A98AE20C0}"/>
              </a:ext>
            </a:extLst>
          </p:cNvPr>
          <p:cNvPicPr>
            <a:picLocks noChangeAspect="1"/>
          </p:cNvPicPr>
          <p:nvPr/>
        </p:nvPicPr>
        <p:blipFill>
          <a:blip r:embed="rId11"/>
          <a:stretch>
            <a:fillRect/>
          </a:stretch>
        </p:blipFill>
        <p:spPr>
          <a:xfrm>
            <a:off x="3049291" y="2602856"/>
            <a:ext cx="1231184" cy="556817"/>
          </a:xfrm>
          <a:prstGeom prst="rect">
            <a:avLst/>
          </a:prstGeom>
        </p:spPr>
      </p:pic>
      <p:pic>
        <p:nvPicPr>
          <p:cNvPr id="28" name="Picture 27">
            <a:extLst>
              <a:ext uri="{FF2B5EF4-FFF2-40B4-BE49-F238E27FC236}">
                <a16:creationId xmlns:a16="http://schemas.microsoft.com/office/drawing/2014/main" id="{5F412E8B-CFF8-E167-B2C9-1AA76CBD5418}"/>
              </a:ext>
            </a:extLst>
          </p:cNvPr>
          <p:cNvPicPr>
            <a:picLocks noChangeAspect="1"/>
          </p:cNvPicPr>
          <p:nvPr/>
        </p:nvPicPr>
        <p:blipFill>
          <a:blip r:embed="rId12"/>
          <a:stretch>
            <a:fillRect/>
          </a:stretch>
        </p:blipFill>
        <p:spPr>
          <a:xfrm>
            <a:off x="1653833" y="5164007"/>
            <a:ext cx="1231184" cy="299845"/>
          </a:xfrm>
          <a:prstGeom prst="rect">
            <a:avLst/>
          </a:prstGeom>
        </p:spPr>
      </p:pic>
      <p:pic>
        <p:nvPicPr>
          <p:cNvPr id="30" name="Picture 29">
            <a:extLst>
              <a:ext uri="{FF2B5EF4-FFF2-40B4-BE49-F238E27FC236}">
                <a16:creationId xmlns:a16="http://schemas.microsoft.com/office/drawing/2014/main" id="{ED697F33-7641-F493-13A8-8DAAFF5CBBB3}"/>
              </a:ext>
            </a:extLst>
          </p:cNvPr>
          <p:cNvPicPr>
            <a:picLocks noChangeAspect="1"/>
          </p:cNvPicPr>
          <p:nvPr/>
        </p:nvPicPr>
        <p:blipFill>
          <a:blip r:embed="rId13"/>
          <a:stretch>
            <a:fillRect/>
          </a:stretch>
        </p:blipFill>
        <p:spPr>
          <a:xfrm>
            <a:off x="1641114" y="2703530"/>
            <a:ext cx="1117370" cy="290390"/>
          </a:xfrm>
          <a:prstGeom prst="rect">
            <a:avLst/>
          </a:prstGeom>
        </p:spPr>
      </p:pic>
      <p:pic>
        <p:nvPicPr>
          <p:cNvPr id="32" name="Picture 31">
            <a:extLst>
              <a:ext uri="{FF2B5EF4-FFF2-40B4-BE49-F238E27FC236}">
                <a16:creationId xmlns:a16="http://schemas.microsoft.com/office/drawing/2014/main" id="{B982C633-4785-4D42-7968-4BB56B710A03}"/>
              </a:ext>
            </a:extLst>
          </p:cNvPr>
          <p:cNvPicPr>
            <a:picLocks noChangeAspect="1"/>
          </p:cNvPicPr>
          <p:nvPr/>
        </p:nvPicPr>
        <p:blipFill>
          <a:blip r:embed="rId14"/>
          <a:stretch>
            <a:fillRect/>
          </a:stretch>
        </p:blipFill>
        <p:spPr>
          <a:xfrm>
            <a:off x="3190239" y="3210994"/>
            <a:ext cx="971688" cy="302342"/>
          </a:xfrm>
          <a:prstGeom prst="rect">
            <a:avLst/>
          </a:prstGeom>
        </p:spPr>
      </p:pic>
      <p:pic>
        <p:nvPicPr>
          <p:cNvPr id="34" name="Picture 33">
            <a:extLst>
              <a:ext uri="{FF2B5EF4-FFF2-40B4-BE49-F238E27FC236}">
                <a16:creationId xmlns:a16="http://schemas.microsoft.com/office/drawing/2014/main" id="{C57278C7-27E4-B4BD-DEE8-6284CA8D6318}"/>
              </a:ext>
            </a:extLst>
          </p:cNvPr>
          <p:cNvPicPr>
            <a:picLocks noChangeAspect="1"/>
          </p:cNvPicPr>
          <p:nvPr/>
        </p:nvPicPr>
        <p:blipFill>
          <a:blip r:embed="rId15"/>
          <a:stretch>
            <a:fillRect/>
          </a:stretch>
        </p:blipFill>
        <p:spPr>
          <a:xfrm>
            <a:off x="4281993" y="2879575"/>
            <a:ext cx="738406" cy="796396"/>
          </a:xfrm>
          <a:prstGeom prst="rect">
            <a:avLst/>
          </a:prstGeom>
        </p:spPr>
      </p:pic>
      <p:pic>
        <p:nvPicPr>
          <p:cNvPr id="36" name="Picture 35">
            <a:extLst>
              <a:ext uri="{FF2B5EF4-FFF2-40B4-BE49-F238E27FC236}">
                <a16:creationId xmlns:a16="http://schemas.microsoft.com/office/drawing/2014/main" id="{FE3337D8-97B8-FD85-E264-AFEE75C41EB0}"/>
              </a:ext>
            </a:extLst>
          </p:cNvPr>
          <p:cNvPicPr>
            <a:picLocks noChangeAspect="1"/>
          </p:cNvPicPr>
          <p:nvPr/>
        </p:nvPicPr>
        <p:blipFill>
          <a:blip r:embed="rId16"/>
          <a:stretch>
            <a:fillRect/>
          </a:stretch>
        </p:blipFill>
        <p:spPr>
          <a:xfrm>
            <a:off x="2945076" y="5040734"/>
            <a:ext cx="1407549" cy="492150"/>
          </a:xfrm>
          <a:prstGeom prst="rect">
            <a:avLst/>
          </a:prstGeom>
        </p:spPr>
      </p:pic>
      <p:pic>
        <p:nvPicPr>
          <p:cNvPr id="40" name="Picture 39">
            <a:extLst>
              <a:ext uri="{FF2B5EF4-FFF2-40B4-BE49-F238E27FC236}">
                <a16:creationId xmlns:a16="http://schemas.microsoft.com/office/drawing/2014/main" id="{1AC23764-42E3-BEE0-C5E6-689CA2C7D903}"/>
              </a:ext>
            </a:extLst>
          </p:cNvPr>
          <p:cNvPicPr>
            <a:picLocks noChangeAspect="1"/>
          </p:cNvPicPr>
          <p:nvPr/>
        </p:nvPicPr>
        <p:blipFill>
          <a:blip r:embed="rId17"/>
          <a:stretch>
            <a:fillRect/>
          </a:stretch>
        </p:blipFill>
        <p:spPr>
          <a:xfrm>
            <a:off x="702134" y="3763851"/>
            <a:ext cx="736052" cy="658038"/>
          </a:xfrm>
          <a:prstGeom prst="rect">
            <a:avLst/>
          </a:prstGeom>
        </p:spPr>
      </p:pic>
      <p:pic>
        <p:nvPicPr>
          <p:cNvPr id="42" name="Picture 41">
            <a:extLst>
              <a:ext uri="{FF2B5EF4-FFF2-40B4-BE49-F238E27FC236}">
                <a16:creationId xmlns:a16="http://schemas.microsoft.com/office/drawing/2014/main" id="{03F88EDC-920E-62A8-9417-DA35A5462032}"/>
              </a:ext>
            </a:extLst>
          </p:cNvPr>
          <p:cNvPicPr>
            <a:picLocks noChangeAspect="1"/>
          </p:cNvPicPr>
          <p:nvPr/>
        </p:nvPicPr>
        <p:blipFill>
          <a:blip r:embed="rId18"/>
          <a:stretch>
            <a:fillRect/>
          </a:stretch>
        </p:blipFill>
        <p:spPr>
          <a:xfrm>
            <a:off x="2909174" y="2051961"/>
            <a:ext cx="1457529" cy="423922"/>
          </a:xfrm>
          <a:prstGeom prst="rect">
            <a:avLst/>
          </a:prstGeom>
        </p:spPr>
      </p:pic>
      <p:pic>
        <p:nvPicPr>
          <p:cNvPr id="44" name="Picture 43">
            <a:extLst>
              <a:ext uri="{FF2B5EF4-FFF2-40B4-BE49-F238E27FC236}">
                <a16:creationId xmlns:a16="http://schemas.microsoft.com/office/drawing/2014/main" id="{C1B144B6-AB26-9A64-543F-C0A3436DA417}"/>
              </a:ext>
            </a:extLst>
          </p:cNvPr>
          <p:cNvPicPr>
            <a:picLocks noChangeAspect="1"/>
          </p:cNvPicPr>
          <p:nvPr/>
        </p:nvPicPr>
        <p:blipFill>
          <a:blip r:embed="rId19"/>
          <a:stretch>
            <a:fillRect/>
          </a:stretch>
        </p:blipFill>
        <p:spPr>
          <a:xfrm>
            <a:off x="918214" y="1987766"/>
            <a:ext cx="726008" cy="832490"/>
          </a:xfrm>
          <a:prstGeom prst="rect">
            <a:avLst/>
          </a:prstGeom>
        </p:spPr>
      </p:pic>
      <p:pic>
        <p:nvPicPr>
          <p:cNvPr id="46" name="Picture 45">
            <a:extLst>
              <a:ext uri="{FF2B5EF4-FFF2-40B4-BE49-F238E27FC236}">
                <a16:creationId xmlns:a16="http://schemas.microsoft.com/office/drawing/2014/main" id="{AC1C8411-FB69-42E3-0670-B5AA82D95C30}"/>
              </a:ext>
            </a:extLst>
          </p:cNvPr>
          <p:cNvPicPr>
            <a:picLocks noChangeAspect="1"/>
          </p:cNvPicPr>
          <p:nvPr/>
        </p:nvPicPr>
        <p:blipFill>
          <a:blip r:embed="rId20"/>
          <a:stretch>
            <a:fillRect/>
          </a:stretch>
        </p:blipFill>
        <p:spPr>
          <a:xfrm>
            <a:off x="1740491" y="1828035"/>
            <a:ext cx="986970" cy="715790"/>
          </a:xfrm>
          <a:prstGeom prst="rect">
            <a:avLst/>
          </a:prstGeom>
        </p:spPr>
      </p:pic>
      <p:pic>
        <p:nvPicPr>
          <p:cNvPr id="48" name="Picture 47">
            <a:extLst>
              <a:ext uri="{FF2B5EF4-FFF2-40B4-BE49-F238E27FC236}">
                <a16:creationId xmlns:a16="http://schemas.microsoft.com/office/drawing/2014/main" id="{7A5B28D5-FDDA-9D49-8113-6B6541944521}"/>
              </a:ext>
            </a:extLst>
          </p:cNvPr>
          <p:cNvPicPr>
            <a:picLocks noChangeAspect="1"/>
          </p:cNvPicPr>
          <p:nvPr/>
        </p:nvPicPr>
        <p:blipFill>
          <a:blip r:embed="rId21"/>
          <a:stretch>
            <a:fillRect/>
          </a:stretch>
        </p:blipFill>
        <p:spPr>
          <a:xfrm>
            <a:off x="4011542" y="3664113"/>
            <a:ext cx="901027" cy="748174"/>
          </a:xfrm>
          <a:prstGeom prst="rect">
            <a:avLst/>
          </a:prstGeom>
        </p:spPr>
      </p:pic>
      <p:pic>
        <p:nvPicPr>
          <p:cNvPr id="50" name="Picture 49">
            <a:extLst>
              <a:ext uri="{FF2B5EF4-FFF2-40B4-BE49-F238E27FC236}">
                <a16:creationId xmlns:a16="http://schemas.microsoft.com/office/drawing/2014/main" id="{45CE036E-3EF2-A12B-3C5F-63A6E988F10D}"/>
              </a:ext>
            </a:extLst>
          </p:cNvPr>
          <p:cNvPicPr>
            <a:picLocks noChangeAspect="1"/>
          </p:cNvPicPr>
          <p:nvPr/>
        </p:nvPicPr>
        <p:blipFill>
          <a:blip r:embed="rId22"/>
          <a:stretch>
            <a:fillRect/>
          </a:stretch>
        </p:blipFill>
        <p:spPr>
          <a:xfrm>
            <a:off x="3987345" y="4512936"/>
            <a:ext cx="1025830" cy="263853"/>
          </a:xfrm>
          <a:prstGeom prst="rect">
            <a:avLst/>
          </a:prstGeom>
        </p:spPr>
      </p:pic>
      <p:pic>
        <p:nvPicPr>
          <p:cNvPr id="52" name="Picture 51">
            <a:extLst>
              <a:ext uri="{FF2B5EF4-FFF2-40B4-BE49-F238E27FC236}">
                <a16:creationId xmlns:a16="http://schemas.microsoft.com/office/drawing/2014/main" id="{E52F0BA6-7BBD-09B0-4853-377794FF18E0}"/>
              </a:ext>
            </a:extLst>
          </p:cNvPr>
          <p:cNvPicPr>
            <a:picLocks noChangeAspect="1"/>
          </p:cNvPicPr>
          <p:nvPr/>
        </p:nvPicPr>
        <p:blipFill>
          <a:blip r:embed="rId23"/>
          <a:stretch>
            <a:fillRect/>
          </a:stretch>
        </p:blipFill>
        <p:spPr>
          <a:xfrm>
            <a:off x="2642561" y="1700731"/>
            <a:ext cx="1657581" cy="295316"/>
          </a:xfrm>
          <a:prstGeom prst="rect">
            <a:avLst/>
          </a:prstGeom>
        </p:spPr>
      </p:pic>
      <p:pic>
        <p:nvPicPr>
          <p:cNvPr id="54" name="Picture 53">
            <a:extLst>
              <a:ext uri="{FF2B5EF4-FFF2-40B4-BE49-F238E27FC236}">
                <a16:creationId xmlns:a16="http://schemas.microsoft.com/office/drawing/2014/main" id="{81FD07B6-E262-82F3-5373-5E4D52B6490D}"/>
              </a:ext>
            </a:extLst>
          </p:cNvPr>
          <p:cNvPicPr>
            <a:picLocks noChangeAspect="1"/>
          </p:cNvPicPr>
          <p:nvPr/>
        </p:nvPicPr>
        <p:blipFill>
          <a:blip r:embed="rId24"/>
          <a:stretch>
            <a:fillRect/>
          </a:stretch>
        </p:blipFill>
        <p:spPr>
          <a:xfrm>
            <a:off x="2291947" y="5582958"/>
            <a:ext cx="1060853" cy="179506"/>
          </a:xfrm>
          <a:prstGeom prst="rect">
            <a:avLst/>
          </a:prstGeom>
        </p:spPr>
      </p:pic>
      <p:pic>
        <p:nvPicPr>
          <p:cNvPr id="56" name="Picture 55">
            <a:extLst>
              <a:ext uri="{FF2B5EF4-FFF2-40B4-BE49-F238E27FC236}">
                <a16:creationId xmlns:a16="http://schemas.microsoft.com/office/drawing/2014/main" id="{1F958628-368B-3522-A3E8-D4CED22AD283}"/>
              </a:ext>
            </a:extLst>
          </p:cNvPr>
          <p:cNvPicPr>
            <a:picLocks noChangeAspect="1"/>
          </p:cNvPicPr>
          <p:nvPr/>
        </p:nvPicPr>
        <p:blipFill>
          <a:blip r:embed="rId25"/>
          <a:stretch>
            <a:fillRect/>
          </a:stretch>
        </p:blipFill>
        <p:spPr>
          <a:xfrm>
            <a:off x="4437777" y="2501467"/>
            <a:ext cx="808170" cy="322320"/>
          </a:xfrm>
          <a:prstGeom prst="rect">
            <a:avLst/>
          </a:prstGeom>
        </p:spPr>
      </p:pic>
      <p:sp>
        <p:nvSpPr>
          <p:cNvPr id="58" name="TextBox 57">
            <a:extLst>
              <a:ext uri="{FF2B5EF4-FFF2-40B4-BE49-F238E27FC236}">
                <a16:creationId xmlns:a16="http://schemas.microsoft.com/office/drawing/2014/main" id="{28033E16-D17D-C034-0FFE-622500AFCA43}"/>
              </a:ext>
            </a:extLst>
          </p:cNvPr>
          <p:cNvSpPr txBox="1"/>
          <p:nvPr/>
        </p:nvSpPr>
        <p:spPr>
          <a:xfrm>
            <a:off x="1996752" y="1048931"/>
            <a:ext cx="3398926" cy="369332"/>
          </a:xfrm>
          <a:prstGeom prst="rect">
            <a:avLst/>
          </a:prstGeom>
          <a:noFill/>
        </p:spPr>
        <p:txBody>
          <a:bodyPr wrap="square" rtlCol="0">
            <a:spAutoFit/>
          </a:bodyPr>
          <a:lstStyle/>
          <a:p>
            <a:r>
              <a:rPr lang="en-IN" b="1" dirty="0"/>
              <a:t>TECH STACK</a:t>
            </a:r>
          </a:p>
        </p:txBody>
      </p:sp>
      <p:pic>
        <p:nvPicPr>
          <p:cNvPr id="17412" name="Picture 17411">
            <a:extLst>
              <a:ext uri="{FF2B5EF4-FFF2-40B4-BE49-F238E27FC236}">
                <a16:creationId xmlns:a16="http://schemas.microsoft.com/office/drawing/2014/main" id="{3BB24956-78B8-0F3E-2B85-9CA0CCADF504}"/>
              </a:ext>
            </a:extLst>
          </p:cNvPr>
          <p:cNvPicPr>
            <a:picLocks noChangeAspect="1"/>
          </p:cNvPicPr>
          <p:nvPr/>
        </p:nvPicPr>
        <p:blipFill>
          <a:blip r:embed="rId26"/>
          <a:stretch>
            <a:fillRect/>
          </a:stretch>
        </p:blipFill>
        <p:spPr>
          <a:xfrm>
            <a:off x="6983242" y="865327"/>
            <a:ext cx="3817705" cy="5405599"/>
          </a:xfrm>
          <a:prstGeom prst="rect">
            <a:avLst/>
          </a:prstGeom>
        </p:spPr>
      </p:pic>
      <p:sp>
        <p:nvSpPr>
          <p:cNvPr id="17413" name="TextBox 17412">
            <a:extLst>
              <a:ext uri="{FF2B5EF4-FFF2-40B4-BE49-F238E27FC236}">
                <a16:creationId xmlns:a16="http://schemas.microsoft.com/office/drawing/2014/main" id="{880CEB7D-7189-A2D4-E772-8B75F786E59F}"/>
              </a:ext>
            </a:extLst>
          </p:cNvPr>
          <p:cNvSpPr txBox="1"/>
          <p:nvPr/>
        </p:nvSpPr>
        <p:spPr>
          <a:xfrm>
            <a:off x="6843478" y="1095375"/>
            <a:ext cx="1481371" cy="369332"/>
          </a:xfrm>
          <a:prstGeom prst="rect">
            <a:avLst/>
          </a:prstGeom>
          <a:noFill/>
        </p:spPr>
        <p:txBody>
          <a:bodyPr wrap="square" rtlCol="0">
            <a:spAutoFit/>
          </a:bodyPr>
          <a:lstStyle/>
          <a:p>
            <a:r>
              <a:rPr lang="en-IN" b="1" dirty="0"/>
              <a:t>WORK FLOW</a:t>
            </a:r>
          </a:p>
        </p:txBody>
      </p:sp>
      <p:sp>
        <p:nvSpPr>
          <p:cNvPr id="17414" name="TextBox 17413">
            <a:extLst>
              <a:ext uri="{FF2B5EF4-FFF2-40B4-BE49-F238E27FC236}">
                <a16:creationId xmlns:a16="http://schemas.microsoft.com/office/drawing/2014/main" id="{7EE256F5-B652-6C9C-24B0-CED4AAD872EC}"/>
              </a:ext>
            </a:extLst>
          </p:cNvPr>
          <p:cNvSpPr txBox="1"/>
          <p:nvPr/>
        </p:nvSpPr>
        <p:spPr>
          <a:xfrm>
            <a:off x="10522951" y="4747573"/>
            <a:ext cx="1165237" cy="523220"/>
          </a:xfrm>
          <a:prstGeom prst="rect">
            <a:avLst/>
          </a:prstGeom>
          <a:noFill/>
        </p:spPr>
        <p:txBody>
          <a:bodyPr wrap="square" rtlCol="0">
            <a:spAutoFit/>
          </a:bodyPr>
          <a:lstStyle/>
          <a:p>
            <a:r>
              <a:rPr lang="en-IN" sz="1400" dirty="0"/>
              <a:t>Zoom in for</a:t>
            </a:r>
          </a:p>
          <a:p>
            <a:r>
              <a:rPr lang="en-IN" sz="1400" dirty="0"/>
              <a:t>Clear view</a:t>
            </a:r>
          </a:p>
        </p:txBody>
      </p:sp>
      <p:pic>
        <p:nvPicPr>
          <p:cNvPr id="17416" name="Picture 17415">
            <a:extLst>
              <a:ext uri="{FF2B5EF4-FFF2-40B4-BE49-F238E27FC236}">
                <a16:creationId xmlns:a16="http://schemas.microsoft.com/office/drawing/2014/main" id="{457C8B39-647F-F27E-D1E2-85B08862E4FD}"/>
              </a:ext>
            </a:extLst>
          </p:cNvPr>
          <p:cNvPicPr>
            <a:picLocks noChangeAspect="1"/>
          </p:cNvPicPr>
          <p:nvPr/>
        </p:nvPicPr>
        <p:blipFill>
          <a:blip r:embed="rId27"/>
          <a:stretch>
            <a:fillRect/>
          </a:stretch>
        </p:blipFill>
        <p:spPr>
          <a:xfrm>
            <a:off x="978508" y="1676429"/>
            <a:ext cx="1028846" cy="2476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584200" y="1490007"/>
            <a:ext cx="11440886" cy="3877985"/>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b="1" dirty="0">
                <a:solidFill>
                  <a:prstClr val="black"/>
                </a:solidFill>
                <a:latin typeface="Arial" pitchFamily="34" charset="0"/>
                <a:cs typeface="Arial" pitchFamily="34" charset="0"/>
              </a:rPr>
              <a:t>Analysis of the feasibility of the idea:</a:t>
            </a:r>
          </a:p>
          <a:p>
            <a:pPr marR="0" lvl="0" algn="just" defTabSz="457200" rtl="0" eaLnBrk="1" fontAlgn="base" latinLnBrk="0" hangingPunct="1">
              <a:lnSpc>
                <a:spcPct val="100000"/>
              </a:lnSpc>
              <a:spcBef>
                <a:spcPct val="0"/>
              </a:spcBef>
              <a:spcAft>
                <a:spcPct val="0"/>
              </a:spcAft>
              <a:buClrTx/>
              <a:buSzTx/>
              <a:tabLst/>
              <a:defRPr/>
            </a:pPr>
            <a:r>
              <a:rPr lang="en-US" dirty="0"/>
              <a:t>	The proposed AI-based Rail </a:t>
            </a:r>
            <a:r>
              <a:rPr lang="en-US" dirty="0" err="1"/>
              <a:t>Madad</a:t>
            </a:r>
            <a:r>
              <a:rPr lang="en-US" dirty="0"/>
              <a:t> enhancement is feasible, leveraging established technologies like </a:t>
            </a:r>
            <a:r>
              <a:rPr lang="en-US" dirty="0" err="1"/>
              <a:t>groq</a:t>
            </a:r>
            <a:r>
              <a:rPr lang="en-US" dirty="0"/>
              <a:t>, </a:t>
            </a:r>
            <a:r>
              <a:rPr lang="en-US" dirty="0" err="1"/>
              <a:t>reAct</a:t>
            </a:r>
            <a:r>
              <a:rPr lang="en-US" dirty="0"/>
              <a:t> agents, </a:t>
            </a:r>
            <a:r>
              <a:rPr lang="en-US" dirty="0" err="1"/>
              <a:t>geopy</a:t>
            </a:r>
            <a:r>
              <a:rPr lang="en-US" dirty="0"/>
              <a:t>, </a:t>
            </a:r>
            <a:r>
              <a:rPr lang="en-US" dirty="0" err="1"/>
              <a:t>opencv</a:t>
            </a:r>
            <a:r>
              <a:rPr lang="en-US" dirty="0"/>
              <a:t>, BLIP, NLP, and OCR for efficient complaint handling. With scalable cloud infrastructure and pre-trained models, it can streamline processes. Integration with existing systems and addressing challenges like data privacy ensure operational viability and long-term benefits.</a:t>
            </a:r>
            <a:endParaRPr kumimoji="0" lang="en-US"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000" b="1" dirty="0">
                <a:solidFill>
                  <a:prstClr val="black"/>
                </a:solidFill>
                <a:latin typeface="Arial" pitchFamily="34" charset="0"/>
                <a:cs typeface="Arial" pitchFamily="34" charset="0"/>
              </a:rPr>
              <a:t>Potential challenges:</a:t>
            </a:r>
          </a:p>
          <a:p>
            <a:pPr marR="0" lvl="0" algn="just" defTabSz="457200" rtl="0" eaLnBrk="1" fontAlgn="base" latinLnBrk="0" hangingPunct="1">
              <a:lnSpc>
                <a:spcPct val="100000"/>
              </a:lnSpc>
              <a:spcBef>
                <a:spcPct val="0"/>
              </a:spcBef>
              <a:spcAft>
                <a:spcPct val="0"/>
              </a:spcAft>
              <a:buClrTx/>
              <a:buSzTx/>
              <a:tabLst/>
              <a:defRPr/>
            </a:pPr>
            <a:r>
              <a:rPr lang="en-US" sz="2000" b="1" dirty="0">
                <a:solidFill>
                  <a:prstClr val="black"/>
                </a:solidFill>
                <a:latin typeface="Arial" pitchFamily="34" charset="0"/>
                <a:cs typeface="Arial" pitchFamily="34" charset="0"/>
              </a:rPr>
              <a:t>	</a:t>
            </a:r>
            <a:r>
              <a:rPr lang="en-US" dirty="0"/>
              <a:t>Geographical location extraction from images/videos poses a challenge due to data privacy concerns. Analyzing videos that accompany complaints is also difficult. Addressing emergency complaints or urgent requirements presents another significant challenge.</a:t>
            </a:r>
            <a:endParaRPr lang="en-US" sz="2000" b="1"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Strategies</a:t>
            </a:r>
            <a:r>
              <a:rPr kumimoji="0" lang="en-US" sz="2000" b="1" i="0" u="none" strike="noStrike" kern="1200" cap="none" spc="0" normalizeH="0" noProof="0" dirty="0">
                <a:ln>
                  <a:noFill/>
                </a:ln>
                <a:solidFill>
                  <a:prstClr val="black"/>
                </a:solidFill>
                <a:effectLst/>
                <a:uLnTx/>
                <a:uFillTx/>
                <a:latin typeface="Arial" pitchFamily="34" charset="0"/>
                <a:ea typeface="ＭＳ Ｐゴシック" pitchFamily="1" charset="-128"/>
                <a:cs typeface="Arial" pitchFamily="34" charset="0"/>
              </a:rPr>
              <a:t> for overcoming these challenges:</a:t>
            </a:r>
          </a:p>
          <a:p>
            <a:pPr marR="0" lvl="0" algn="just" defTabSz="457200" rtl="0" eaLnBrk="1" fontAlgn="base" latinLnBrk="0" hangingPunct="1">
              <a:lnSpc>
                <a:spcPct val="100000"/>
              </a:lnSpc>
              <a:spcBef>
                <a:spcPct val="0"/>
              </a:spcBef>
              <a:spcAft>
                <a:spcPct val="0"/>
              </a:spcAft>
              <a:buClrTx/>
              <a:buSzTx/>
              <a:tabLst/>
              <a:defRPr/>
            </a:pPr>
            <a:r>
              <a:rPr lang="en-US" sz="2000" b="1" baseline="0" dirty="0">
                <a:solidFill>
                  <a:prstClr val="black"/>
                </a:solidFill>
                <a:latin typeface="Arial" pitchFamily="34" charset="0"/>
                <a:cs typeface="Arial" pitchFamily="34" charset="0"/>
              </a:rPr>
              <a:t>	</a:t>
            </a:r>
            <a:r>
              <a:rPr lang="en-US" baseline="0" dirty="0">
                <a:solidFill>
                  <a:prstClr val="black"/>
                </a:solidFill>
                <a:latin typeface="+mn-lt"/>
                <a:cs typeface="Arial" pitchFamily="34" charset="0"/>
              </a:rPr>
              <a:t>Geographical location can be extracted with the timestamp extracted from the image and PNR number. For video analysis, frames for every 5 seconds is captured and analyzed. Emergency complaints can be addressed by alerting the previous and next station</a:t>
            </a:r>
            <a:r>
              <a:rPr lang="en-US" baseline="0" dirty="0">
                <a:solidFill>
                  <a:prstClr val="black"/>
                </a:solidFill>
                <a:latin typeface="Arial" pitchFamily="34" charset="0"/>
                <a:cs typeface="Arial" pitchFamily="34" charset="0"/>
              </a:rPr>
              <a:t>.</a:t>
            </a:r>
            <a:endParaRPr kumimoji="0" lang="en-US"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dirty="0"/>
              <a:t>Bench</a:t>
            </a:r>
          </a:p>
          <a:p>
            <a:pPr algn="ctr"/>
            <a:r>
              <a:rPr lang="en-IN" sz="1600" dirty="0"/>
              <a:t>Markers</a:t>
            </a: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774700" y="1359451"/>
            <a:ext cx="9385300" cy="4524315"/>
          </a:xfrm>
          <a:prstGeom prst="rect">
            <a:avLst/>
          </a:prstGeom>
          <a:noFill/>
          <a:ln w="9525">
            <a:noFill/>
            <a:miter lim="800000"/>
            <a:headEnd/>
            <a:tailEnd/>
          </a:ln>
        </p:spPr>
        <p:txBody>
          <a:bodyPr wrap="square">
            <a:spAutoFit/>
          </a:bodyPr>
          <a:lstStyle/>
          <a:p>
            <a:pPr marL="342900" indent="-342900" algn="just">
              <a:buFont typeface="Arial" panose="020B0604020202020204" pitchFamily="34" charset="0"/>
              <a:buChar char="•"/>
              <a:defRPr/>
            </a:pPr>
            <a:r>
              <a:rPr lang="en-US" sz="2000" dirty="0"/>
              <a:t>The AI-driven Rail </a:t>
            </a:r>
            <a:r>
              <a:rPr lang="en-US" sz="2000" dirty="0" err="1"/>
              <a:t>Madad</a:t>
            </a:r>
            <a:r>
              <a:rPr lang="en-US" sz="2000" dirty="0"/>
              <a:t> system will significantly enhance passenger experience by providing faster, more efficient complaint resolution. Passengers will feel more valued with timely updates and quicker resolutions for urgent issues, increasing trust in the railway system. It also improves operational efficiency for railway staff, reducing workload and enhancing service quality.</a:t>
            </a:r>
          </a:p>
          <a:p>
            <a:r>
              <a:rPr lang="en-US" sz="2000" b="1" dirty="0"/>
              <a:t>Benefits of the Solution</a:t>
            </a:r>
          </a:p>
          <a:p>
            <a:pPr>
              <a:buFont typeface="Arial" panose="020B0604020202020204" pitchFamily="34" charset="0"/>
              <a:buChar char="•"/>
            </a:pPr>
            <a:r>
              <a:rPr lang="en-US" sz="2000" b="1" dirty="0"/>
              <a:t>Social</a:t>
            </a:r>
            <a:r>
              <a:rPr lang="en-US" sz="2000" dirty="0"/>
              <a:t>: Enhanced passenger satisfaction through faster, transparent complaint handling and improved safety by prioritizing urgent complaints (e.g., medical emergencies).</a:t>
            </a:r>
          </a:p>
          <a:p>
            <a:pPr>
              <a:buFont typeface="Arial" panose="020B0604020202020204" pitchFamily="34" charset="0"/>
              <a:buChar char="•"/>
            </a:pPr>
            <a:r>
              <a:rPr lang="en-US" sz="2000" b="1" dirty="0"/>
              <a:t>Economic</a:t>
            </a:r>
            <a:r>
              <a:rPr lang="en-US" sz="2000" dirty="0"/>
              <a:t>: Reduced operational costs by automating processes and leveraging predictive maintenance, which minimizes downtime and prevents costly repairs.</a:t>
            </a:r>
          </a:p>
          <a:p>
            <a:pPr>
              <a:buFont typeface="Arial" panose="020B0604020202020204" pitchFamily="34" charset="0"/>
              <a:buChar char="•"/>
            </a:pPr>
            <a:r>
              <a:rPr lang="en-US" sz="2000" b="1" dirty="0"/>
              <a:t>Environmental</a:t>
            </a:r>
            <a:r>
              <a:rPr lang="en-US" sz="2000" dirty="0"/>
              <a:t>: By addressing issues like infrastructure degradation early, the system contributes to sustainable railway operations, reducing waste and conserving resources through efficient maintenance planning.</a:t>
            </a:r>
          </a:p>
          <a:p>
            <a:pPr marL="342900" indent="-342900" algn="just">
              <a:buFont typeface="Arial" panose="020B0604020202020204" pitchFamily="34" charset="0"/>
              <a:buChar char="•"/>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12" name="Oval 11"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IN" sz="1600" dirty="0"/>
              <a:t>Bench</a:t>
            </a:r>
          </a:p>
          <a:p>
            <a:pPr algn="ctr"/>
            <a:r>
              <a:rPr lang="en-IN" sz="1600" dirty="0"/>
              <a:t>Markers</a:t>
            </a:r>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18611" y="2033263"/>
            <a:ext cx="9385300" cy="707886"/>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3"/>
              </a:rPr>
              <a:t>https://github.com/CyberArmorKnight/MetaLens_Detective/tree/main</a:t>
            </a:r>
            <a:endParaRPr kumimoji="0" lang="en-US" sz="20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0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4">
            <a:alphaModFix/>
          </a:blip>
          <a:srcRect/>
          <a:stretch/>
        </p:blipFill>
        <p:spPr>
          <a:xfrm>
            <a:off x="9803911" y="81376"/>
            <a:ext cx="2246575" cy="1149075"/>
          </a:xfrm>
          <a:prstGeom prst="rect">
            <a:avLst/>
          </a:prstGeom>
          <a:noFill/>
          <a:ln>
            <a:noFill/>
          </a:ln>
        </p:spPr>
      </p:pic>
      <p:sp>
        <p:nvSpPr>
          <p:cNvPr id="9" name="Oval 8"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Your Team Name</a:t>
            </a:r>
            <a:endParaRPr lang="en-IN" dirty="0"/>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7614</TotalTime>
  <Words>505</Words>
  <Application>Microsoft Office PowerPoint</Application>
  <PresentationFormat>Widescreen</PresentationFormat>
  <Paragraphs>59</Paragraphs>
  <Slides>6</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ＭＳ Ｐゴシック</vt:lpstr>
      <vt:lpstr>Arial</vt:lpstr>
      <vt:lpstr>Calibri</vt:lpstr>
      <vt:lpstr>Garamond</vt:lpstr>
      <vt:lpstr>montserratregular</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Akhila Rayala</cp:lastModifiedBy>
  <cp:revision>147</cp:revision>
  <dcterms:created xsi:type="dcterms:W3CDTF">2013-12-12T18:46:50Z</dcterms:created>
  <dcterms:modified xsi:type="dcterms:W3CDTF">2024-09-05T20:46:45Z</dcterms:modified>
  <cp:category/>
</cp:coreProperties>
</file>